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emf"/><Relationship Id="rId4"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5.wmf"/><Relationship Id="rId7" Type="http://schemas.openxmlformats.org/officeDocument/2006/relationships/image" Target="../media/image59.wmf"/><Relationship Id="rId12" Type="http://schemas.openxmlformats.org/officeDocument/2006/relationships/image" Target="../media/image71.wmf"/><Relationship Id="rId2" Type="http://schemas.openxmlformats.org/officeDocument/2006/relationships/image" Target="../media/image56.wmf"/><Relationship Id="rId1" Type="http://schemas.openxmlformats.org/officeDocument/2006/relationships/image" Target="../media/image64.wmf"/><Relationship Id="rId6" Type="http://schemas.openxmlformats.org/officeDocument/2006/relationships/image" Target="../media/image58.wmf"/><Relationship Id="rId11" Type="http://schemas.openxmlformats.org/officeDocument/2006/relationships/image" Target="../media/image70.wmf"/><Relationship Id="rId5" Type="http://schemas.openxmlformats.org/officeDocument/2006/relationships/image" Target="../media/image57.wmf"/><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74.wmf"/><Relationship Id="rId7" Type="http://schemas.openxmlformats.org/officeDocument/2006/relationships/image" Target="../media/image5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69.wmf"/><Relationship Id="rId5" Type="http://schemas.openxmlformats.org/officeDocument/2006/relationships/image" Target="../media/image76.wmf"/><Relationship Id="rId10" Type="http://schemas.openxmlformats.org/officeDocument/2006/relationships/image" Target="../media/image68.wmf"/><Relationship Id="rId4" Type="http://schemas.openxmlformats.org/officeDocument/2006/relationships/image" Target="../media/image75.wmf"/><Relationship Id="rId9"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80.wmf"/><Relationship Id="rId7" Type="http://schemas.openxmlformats.org/officeDocument/2006/relationships/image" Target="../media/image58.wmf"/><Relationship Id="rId12"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11" Type="http://schemas.openxmlformats.org/officeDocument/2006/relationships/image" Target="../media/image69.wmf"/><Relationship Id="rId5" Type="http://schemas.openxmlformats.org/officeDocument/2006/relationships/image" Target="../media/image82.wmf"/><Relationship Id="rId10" Type="http://schemas.openxmlformats.org/officeDocument/2006/relationships/image" Target="../media/image68.wmf"/><Relationship Id="rId4" Type="http://schemas.openxmlformats.org/officeDocument/2006/relationships/image" Target="../media/image81.wmf"/><Relationship Id="rId9"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86.wmf"/><Relationship Id="rId2" Type="http://schemas.openxmlformats.org/officeDocument/2006/relationships/image" Target="../media/image58.wmf"/><Relationship Id="rId1" Type="http://schemas.openxmlformats.org/officeDocument/2006/relationships/image" Target="../media/image85.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89.wmf"/><Relationship Id="rId7" Type="http://schemas.openxmlformats.org/officeDocument/2006/relationships/image" Target="../media/image5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58.wmf"/><Relationship Id="rId5" Type="http://schemas.openxmlformats.org/officeDocument/2006/relationships/image" Target="../media/image91.wmf"/><Relationship Id="rId10" Type="http://schemas.openxmlformats.org/officeDocument/2006/relationships/image" Target="../media/image69.wmf"/><Relationship Id="rId4" Type="http://schemas.openxmlformats.org/officeDocument/2006/relationships/image" Target="../media/image90.wmf"/><Relationship Id="rId9"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97.wmf"/><Relationship Id="rId7" Type="http://schemas.openxmlformats.org/officeDocument/2006/relationships/image" Target="../media/image68.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67.wmf"/><Relationship Id="rId5" Type="http://schemas.openxmlformats.org/officeDocument/2006/relationships/image" Target="../media/image59.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112.wmf"/><Relationship Id="rId3" Type="http://schemas.openxmlformats.org/officeDocument/2006/relationships/image" Target="../media/image102.wmf"/><Relationship Id="rId7" Type="http://schemas.openxmlformats.org/officeDocument/2006/relationships/image" Target="../media/image106.wmf"/><Relationship Id="rId12" Type="http://schemas.openxmlformats.org/officeDocument/2006/relationships/image" Target="../media/image111.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image" Target="../media/image147.wmf"/><Relationship Id="rId3" Type="http://schemas.openxmlformats.org/officeDocument/2006/relationships/image" Target="../media/image137.wmf"/><Relationship Id="rId7" Type="http://schemas.openxmlformats.org/officeDocument/2006/relationships/image" Target="../media/image141.emf"/><Relationship Id="rId12" Type="http://schemas.openxmlformats.org/officeDocument/2006/relationships/image" Target="../media/image146.e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11" Type="http://schemas.openxmlformats.org/officeDocument/2006/relationships/image" Target="../media/image145.wmf"/><Relationship Id="rId5" Type="http://schemas.openxmlformats.org/officeDocument/2006/relationships/image" Target="../media/image139.wmf"/><Relationship Id="rId10" Type="http://schemas.openxmlformats.org/officeDocument/2006/relationships/image" Target="../media/image144.emf"/><Relationship Id="rId4" Type="http://schemas.openxmlformats.org/officeDocument/2006/relationships/image" Target="../media/image138.emf"/><Relationship Id="rId9" Type="http://schemas.openxmlformats.org/officeDocument/2006/relationships/image" Target="../media/image143.emf"/><Relationship Id="rId14" Type="http://schemas.openxmlformats.org/officeDocument/2006/relationships/image" Target="../media/image14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56.emf"/><Relationship Id="rId1" Type="http://schemas.openxmlformats.org/officeDocument/2006/relationships/image" Target="../media/image15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emf"/><Relationship Id="rId1" Type="http://schemas.openxmlformats.org/officeDocument/2006/relationships/image" Target="../media/image157.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62.wmf"/><Relationship Id="rId7" Type="http://schemas.openxmlformats.org/officeDocument/2006/relationships/image" Target="../media/image60.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9" Type="http://schemas.openxmlformats.org/officeDocument/2006/relationships/image" Target="../media/image16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70.wmf"/><Relationship Id="rId7" Type="http://schemas.openxmlformats.org/officeDocument/2006/relationships/image" Target="../media/image173.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67.wmf"/><Relationship Id="rId5" Type="http://schemas.openxmlformats.org/officeDocument/2006/relationships/image" Target="../media/image172.wmf"/><Relationship Id="rId4" Type="http://schemas.openxmlformats.org/officeDocument/2006/relationships/image" Target="../media/image17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70.wmf"/><Relationship Id="rId7" Type="http://schemas.openxmlformats.org/officeDocument/2006/relationships/image" Target="../media/image175.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60.wmf"/><Relationship Id="rId5" Type="http://schemas.openxmlformats.org/officeDocument/2006/relationships/image" Target="../media/image172.wmf"/><Relationship Id="rId4" Type="http://schemas.openxmlformats.org/officeDocument/2006/relationships/image" Target="../media/image171.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10" Type="http://schemas.openxmlformats.org/officeDocument/2006/relationships/image" Target="../media/image187.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image" Target="../media/image200.wmf"/><Relationship Id="rId3" Type="http://schemas.openxmlformats.org/officeDocument/2006/relationships/image" Target="../media/image190.wmf"/><Relationship Id="rId7" Type="http://schemas.openxmlformats.org/officeDocument/2006/relationships/image" Target="../media/image194.wmf"/><Relationship Id="rId12" Type="http://schemas.openxmlformats.org/officeDocument/2006/relationships/image" Target="../media/image199.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11" Type="http://schemas.openxmlformats.org/officeDocument/2006/relationships/image" Target="../media/image198.wmf"/><Relationship Id="rId5" Type="http://schemas.openxmlformats.org/officeDocument/2006/relationships/image" Target="../media/image192.wmf"/><Relationship Id="rId15" Type="http://schemas.openxmlformats.org/officeDocument/2006/relationships/image" Target="../media/image202.wmf"/><Relationship Id="rId10" Type="http://schemas.openxmlformats.org/officeDocument/2006/relationships/image" Target="../media/image197.wmf"/><Relationship Id="rId4" Type="http://schemas.openxmlformats.org/officeDocument/2006/relationships/image" Target="../media/image191.wmf"/><Relationship Id="rId9" Type="http://schemas.openxmlformats.org/officeDocument/2006/relationships/image" Target="../media/image196.wmf"/><Relationship Id="rId14" Type="http://schemas.openxmlformats.org/officeDocument/2006/relationships/image" Target="../media/image20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4" Type="http://schemas.openxmlformats.org/officeDocument/2006/relationships/image" Target="../media/image20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9.wmf"/><Relationship Id="rId7" Type="http://schemas.openxmlformats.org/officeDocument/2006/relationships/image" Target="../media/image212.wmf"/><Relationship Id="rId2" Type="http://schemas.openxmlformats.org/officeDocument/2006/relationships/image" Target="../media/image208.wmf"/><Relationship Id="rId1" Type="http://schemas.openxmlformats.org/officeDocument/2006/relationships/image" Target="../media/image207.wmf"/><Relationship Id="rId6" Type="http://schemas.openxmlformats.org/officeDocument/2006/relationships/image" Target="../media/image189.wmf"/><Relationship Id="rId5" Type="http://schemas.openxmlformats.org/officeDocument/2006/relationships/image" Target="../media/image211.wmf"/><Relationship Id="rId4" Type="http://schemas.openxmlformats.org/officeDocument/2006/relationships/image" Target="../media/image210.wmf"/><Relationship Id="rId9" Type="http://schemas.openxmlformats.org/officeDocument/2006/relationships/image" Target="../media/image214.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189.wmf"/><Relationship Id="rId1" Type="http://schemas.openxmlformats.org/officeDocument/2006/relationships/image" Target="../media/image215.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28.wmf"/><Relationship Id="rId1" Type="http://schemas.openxmlformats.org/officeDocument/2006/relationships/image" Target="../media/image22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35.emf"/><Relationship Id="rId1" Type="http://schemas.openxmlformats.org/officeDocument/2006/relationships/image" Target="../media/image2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58241-0BBD-44A6-9E02-BE9949802242}" type="datetimeFigureOut">
              <a:rPr lang="zh-CN" altLang="en-US" smtClean="0"/>
              <a:pPr/>
              <a:t>2020/12/14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F5C9E-A8DA-4BB2-9170-9D5FF9F3F89F}" type="slidenum">
              <a:rPr lang="zh-CN" altLang="en-US" smtClean="0"/>
              <a:pPr/>
              <a:t>‹#›</a:t>
            </a:fld>
            <a:endParaRPr lang="zh-CN" altLang="en-US"/>
          </a:p>
        </p:txBody>
      </p:sp>
    </p:spTree>
    <p:extLst>
      <p:ext uri="{BB962C8B-B14F-4D97-AF65-F5344CB8AC3E}">
        <p14:creationId xmlns:p14="http://schemas.microsoft.com/office/powerpoint/2010/main" val="145854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2ED264-5182-45B8-8641-FD7FD7AC16DB}" type="slidenum">
              <a:rPr lang="en-US" altLang="zh-CN"/>
              <a:pPr/>
              <a:t>1</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23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zh-CN" altLang="en-US"/>
            </a:p>
          </p:txBody>
        </p:sp>
      </p:grpSp>
      <p:sp>
        <p:nvSpPr>
          <p:cNvPr id="428034" name="Rectangle 2"/>
          <p:cNvSpPr>
            <a:spLocks noGrp="1" noChangeArrowheads="1"/>
          </p:cNvSpPr>
          <p:nvPr>
            <p:ph type="ctrTitle"/>
          </p:nvPr>
        </p:nvSpPr>
        <p:spPr>
          <a:xfrm>
            <a:off x="685800" y="685800"/>
            <a:ext cx="7772400" cy="2127250"/>
          </a:xfrm>
        </p:spPr>
        <p:txBody>
          <a:bodyPr/>
          <a:lstStyle>
            <a:lvl1pPr algn="ctr">
              <a:defRPr sz="5800"/>
            </a:lvl1pPr>
          </a:lstStyle>
          <a:p>
            <a:r>
              <a:rPr lang="zh-CN" altLang="en-US"/>
              <a:t>单击此处编辑母版标题样式</a:t>
            </a:r>
          </a:p>
        </p:txBody>
      </p:sp>
      <p:sp>
        <p:nvSpPr>
          <p:cNvPr id="428035"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4"/>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smtClean="0"/>
            </a:lvl1pPr>
          </a:lstStyle>
          <a:p>
            <a:fld id="{5219CF12-22D6-4316-857A-07843114BDB9}" type="datetimeFigureOut">
              <a:rPr lang="zh-CN" altLang="en-US" smtClean="0"/>
              <a:pPr/>
              <a:t>2020/12/14</a:t>
            </a:fld>
            <a:endParaRPr lang="zh-CN" altLang="en-US"/>
          </a:p>
        </p:txBody>
      </p:sp>
      <p:sp>
        <p:nvSpPr>
          <p:cNvPr id="9"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smtClean="0"/>
            </a:lvl1pPr>
          </a:lstStyle>
          <a:p>
            <a:endParaRPr lang="zh-CN" altLang="en-US"/>
          </a:p>
        </p:txBody>
      </p:sp>
      <p:sp>
        <p:nvSpPr>
          <p:cNvPr id="10" name="Rectangle 6"/>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smtClean="0"/>
            </a:lvl1pPr>
          </a:lstStyle>
          <a:p>
            <a:fld id="{1633258E-564C-45ED-B063-04819EEC98F5}" type="slidenum">
              <a:rPr lang="zh-CN" altLang="en-US" smtClean="0"/>
              <a:pPr/>
              <a:t>‹#›</a:t>
            </a:fld>
            <a:endParaRPr lang="zh-CN" alt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0"/>
            <a:ext cx="2058988" cy="6130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0"/>
            <a:ext cx="6029325" cy="6130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7747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96975"/>
            <a:ext cx="4038600" cy="4933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196975"/>
            <a:ext cx="4038600" cy="4933950"/>
          </a:xfrm>
        </p:spPr>
        <p:txBody>
          <a:bodyPr/>
          <a:lstStyle/>
          <a:p>
            <a:pPr lvl="0"/>
            <a:r>
              <a:rPr lang="zh-CN" altLang="en-US" noProof="0"/>
              <a:t>单击图标添加剪 贴画</a:t>
            </a:r>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0"/>
            <a:ext cx="8240713" cy="6130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6683375" y="6440488"/>
            <a:ext cx="2133600" cy="412750"/>
          </a:xfrm>
          <a:prstGeom prst="rect">
            <a:avLst/>
          </a:prstGeom>
        </p:spPr>
        <p:txBody>
          <a:bodyPr/>
          <a:lstStyle>
            <a:lvl1pPr>
              <a:defRPr/>
            </a:lvl1pPr>
          </a:lstStyle>
          <a:p>
            <a:fld id="{1633258E-564C-45ED-B063-04819EEC98F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96975"/>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40386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68313" y="0"/>
            <a:ext cx="8229600" cy="7747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4339" name="Rectangle 3"/>
          <p:cNvSpPr>
            <a:spLocks noGrp="1" noChangeArrowheads="1"/>
          </p:cNvSpPr>
          <p:nvPr>
            <p:ph type="body" idx="1"/>
          </p:nvPr>
        </p:nvSpPr>
        <p:spPr bwMode="auto">
          <a:xfrm>
            <a:off x="457200" y="1196975"/>
            <a:ext cx="8229600" cy="4933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27015"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27016" name="Line 8"/>
          <p:cNvSpPr>
            <a:spLocks noChangeShapeType="1"/>
          </p:cNvSpPr>
          <p:nvPr/>
        </p:nvSpPr>
        <p:spPr bwMode="auto">
          <a:xfrm>
            <a:off x="468313" y="836613"/>
            <a:ext cx="8077200" cy="0"/>
          </a:xfrm>
          <a:prstGeom prst="line">
            <a:avLst/>
          </a:prstGeom>
          <a:noFill/>
          <a:ln w="19050">
            <a:solidFill>
              <a:schemeClr val="tx2"/>
            </a:solidFill>
            <a:round/>
            <a:headEnd/>
            <a:tailEnd/>
          </a:ln>
          <a:effectLst/>
        </p:spPr>
        <p:txBody>
          <a:bodyPr/>
          <a:lstStyle/>
          <a:p>
            <a:pPr>
              <a:defRPr/>
            </a:pPr>
            <a:endParaRPr lang="zh-CN" altLang="en-US"/>
          </a:p>
        </p:txBody>
      </p:sp>
      <p:sp>
        <p:nvSpPr>
          <p:cNvPr id="427017"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27018"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blinds/>
  </p:transition>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aramond" pitchFamily="18" charset="0"/>
          <a:ea typeface="宋体" pitchFamily="2" charset="-122"/>
        </a:defRPr>
      </a:lvl2pPr>
      <a:lvl3pPr algn="l" rtl="0" eaLnBrk="1" fontAlgn="base" hangingPunct="1">
        <a:spcBef>
          <a:spcPct val="0"/>
        </a:spcBef>
        <a:spcAft>
          <a:spcPct val="0"/>
        </a:spcAft>
        <a:defRPr sz="4400">
          <a:solidFill>
            <a:schemeClr val="tx2"/>
          </a:solidFill>
          <a:latin typeface="Garamond" pitchFamily="18" charset="0"/>
          <a:ea typeface="宋体" pitchFamily="2" charset="-122"/>
        </a:defRPr>
      </a:lvl3pPr>
      <a:lvl4pPr algn="l" rtl="0" eaLnBrk="1" fontAlgn="base" hangingPunct="1">
        <a:spcBef>
          <a:spcPct val="0"/>
        </a:spcBef>
        <a:spcAft>
          <a:spcPct val="0"/>
        </a:spcAft>
        <a:defRPr sz="4400">
          <a:solidFill>
            <a:schemeClr val="tx2"/>
          </a:solidFill>
          <a:latin typeface="Garamond" pitchFamily="18" charset="0"/>
          <a:ea typeface="宋体" pitchFamily="2" charset="-122"/>
        </a:defRPr>
      </a:lvl4pPr>
      <a:lvl5pPr algn="l" rtl="0" eaLnBrk="1" fontAlgn="base" hangingPunct="1">
        <a:spcBef>
          <a:spcPct val="0"/>
        </a:spcBef>
        <a:spcAft>
          <a:spcPct val="0"/>
        </a:spcAft>
        <a:defRPr sz="44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4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4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4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4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4.bin"/><Relationship Id="rId5" Type="http://schemas.openxmlformats.org/officeDocument/2006/relationships/image" Target="../media/image4.png"/><Relationship Id="rId4" Type="http://schemas.openxmlformats.org/officeDocument/2006/relationships/image" Target="../media/image25.wmf"/><Relationship Id="rId9"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4.png"/><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2.wmf"/><Relationship Id="rId17" Type="http://schemas.openxmlformats.org/officeDocument/2006/relationships/image" Target="../media/image34.wmf"/><Relationship Id="rId2" Type="http://schemas.openxmlformats.org/officeDocument/2006/relationships/slideLayout" Target="../slideLayouts/slideLayout7.xml"/><Relationship Id="rId16" Type="http://schemas.openxmlformats.org/officeDocument/2006/relationships/oleObject" Target="../embeddings/oleObject32.bin"/><Relationship Id="rId1" Type="http://schemas.openxmlformats.org/officeDocument/2006/relationships/vmlDrawing" Target="../drawings/vmlDrawing8.vml"/><Relationship Id="rId6" Type="http://schemas.openxmlformats.org/officeDocument/2006/relationships/image" Target="../media/image29.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image" Target="../media/image33.wmf"/><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 Id="rId1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4.bin"/><Relationship Id="rId11" Type="http://schemas.openxmlformats.org/officeDocument/2006/relationships/image" Target="../media/image38.wmf"/><Relationship Id="rId5" Type="http://schemas.openxmlformats.org/officeDocument/2006/relationships/image" Target="../media/image4.png"/><Relationship Id="rId10" Type="http://schemas.openxmlformats.org/officeDocument/2006/relationships/oleObject" Target="../embeddings/oleObject36.bin"/><Relationship Id="rId4" Type="http://schemas.openxmlformats.org/officeDocument/2006/relationships/image" Target="../media/image35.wmf"/><Relationship Id="rId9" Type="http://schemas.openxmlformats.org/officeDocument/2006/relationships/image" Target="../media/image37.wmf"/></Relationships>
</file>

<file path=ppt/slides/_rels/slide13.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s>
</file>

<file path=ppt/slides/_rels/slide1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image" Target="../media/image45.wmf"/><Relationship Id="rId5" Type="http://schemas.openxmlformats.org/officeDocument/2006/relationships/oleObject" Target="../embeddings/oleObject41.bin"/><Relationship Id="rId10" Type="http://schemas.openxmlformats.org/officeDocument/2006/relationships/oleObject" Target="../embeddings/oleObject43.bin"/><Relationship Id="rId4" Type="http://schemas.openxmlformats.org/officeDocument/2006/relationships/image" Target="../media/image42.wmf"/><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7.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9.emf"/><Relationship Id="rId4" Type="http://schemas.openxmlformats.org/officeDocument/2006/relationships/image" Target="../media/image46.wmf"/><Relationship Id="rId9" Type="http://schemas.openxmlformats.org/officeDocument/2006/relationships/oleObject" Target="../embeddings/oleObject47.bin"/></Relationships>
</file>

<file path=ppt/slides/_rels/slide17.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4.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5.wmf"/><Relationship Id="rId17" Type="http://schemas.openxmlformats.org/officeDocument/2006/relationships/oleObject" Target="../embeddings/oleObject56.bin"/><Relationship Id="rId25"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57.wmf"/><Relationship Id="rId20" Type="http://schemas.openxmlformats.org/officeDocument/2006/relationships/image" Target="../media/image59.wmf"/><Relationship Id="rId1" Type="http://schemas.openxmlformats.org/officeDocument/2006/relationships/vmlDrawing" Target="../drawings/vmlDrawing13.vml"/><Relationship Id="rId6" Type="http://schemas.openxmlformats.org/officeDocument/2006/relationships/image" Target="../media/image52.wmf"/><Relationship Id="rId11" Type="http://schemas.openxmlformats.org/officeDocument/2006/relationships/oleObject" Target="../embeddings/oleObject53.bin"/><Relationship Id="rId24" Type="http://schemas.openxmlformats.org/officeDocument/2006/relationships/image" Target="../media/image61.wmf"/><Relationship Id="rId5" Type="http://schemas.openxmlformats.org/officeDocument/2006/relationships/oleObject" Target="../embeddings/oleObject50.bin"/><Relationship Id="rId15" Type="http://schemas.openxmlformats.org/officeDocument/2006/relationships/oleObject" Target="../embeddings/oleObject55.bin"/><Relationship Id="rId23" Type="http://schemas.openxmlformats.org/officeDocument/2006/relationships/oleObject" Target="../embeddings/oleObject59.bin"/><Relationship Id="rId28" Type="http://schemas.openxmlformats.org/officeDocument/2006/relationships/image" Target="../media/image63.wmf"/><Relationship Id="rId10" Type="http://schemas.openxmlformats.org/officeDocument/2006/relationships/image" Target="../media/image54.wmf"/><Relationship Id="rId19" Type="http://schemas.openxmlformats.org/officeDocument/2006/relationships/oleObject" Target="../embeddings/oleObject57.bin"/><Relationship Id="rId4" Type="http://schemas.openxmlformats.org/officeDocument/2006/relationships/image" Target="../media/image51.wmf"/><Relationship Id="rId9" Type="http://schemas.openxmlformats.org/officeDocument/2006/relationships/oleObject" Target="../embeddings/oleObject52.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61.bin"/></Relationships>
</file>

<file path=ppt/slides/_rels/slide18.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7.bin"/><Relationship Id="rId18" Type="http://schemas.openxmlformats.org/officeDocument/2006/relationships/image" Target="../media/image67.wmf"/><Relationship Id="rId26" Type="http://schemas.openxmlformats.org/officeDocument/2006/relationships/image" Target="../media/image71.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57.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59.wmf"/><Relationship Id="rId20" Type="http://schemas.openxmlformats.org/officeDocument/2006/relationships/image" Target="../media/image68.wmf"/><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66.bin"/><Relationship Id="rId24" Type="http://schemas.openxmlformats.org/officeDocument/2006/relationships/image" Target="../media/image70.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10" Type="http://schemas.openxmlformats.org/officeDocument/2006/relationships/image" Target="../media/image66.wmf"/><Relationship Id="rId19" Type="http://schemas.openxmlformats.org/officeDocument/2006/relationships/oleObject" Target="../embeddings/oleObject70.bin"/><Relationship Id="rId4" Type="http://schemas.openxmlformats.org/officeDocument/2006/relationships/image" Target="../media/image64.wmf"/><Relationship Id="rId9" Type="http://schemas.openxmlformats.org/officeDocument/2006/relationships/oleObject" Target="../embeddings/oleObject65.bin"/><Relationship Id="rId14" Type="http://schemas.openxmlformats.org/officeDocument/2006/relationships/image" Target="../media/image58.wmf"/><Relationship Id="rId22" Type="http://schemas.openxmlformats.org/officeDocument/2006/relationships/image" Target="../media/image69.wmf"/></Relationships>
</file>

<file path=ppt/slides/_rels/slide19.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9.bin"/><Relationship Id="rId18" Type="http://schemas.openxmlformats.org/officeDocument/2006/relationships/oleObject" Target="../embeddings/oleObject82.bin"/><Relationship Id="rId3" Type="http://schemas.openxmlformats.org/officeDocument/2006/relationships/oleObject" Target="../embeddings/oleObject74.bin"/><Relationship Id="rId21" Type="http://schemas.openxmlformats.org/officeDocument/2006/relationships/image" Target="../media/image67.wmf"/><Relationship Id="rId7" Type="http://schemas.openxmlformats.org/officeDocument/2006/relationships/oleObject" Target="../embeddings/oleObject76.bin"/><Relationship Id="rId12" Type="http://schemas.openxmlformats.org/officeDocument/2006/relationships/image" Target="../media/image76.wmf"/><Relationship Id="rId17" Type="http://schemas.openxmlformats.org/officeDocument/2006/relationships/oleObject" Target="../embeddings/oleObject81.bin"/><Relationship Id="rId25"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oleObject" Target="../embeddings/oleObject83.bin"/><Relationship Id="rId1" Type="http://schemas.openxmlformats.org/officeDocument/2006/relationships/vmlDrawing" Target="../drawings/vmlDrawing15.vml"/><Relationship Id="rId6" Type="http://schemas.openxmlformats.org/officeDocument/2006/relationships/image" Target="../media/image73.wmf"/><Relationship Id="rId11" Type="http://schemas.openxmlformats.org/officeDocument/2006/relationships/oleObject" Target="../embeddings/oleObject78.bin"/><Relationship Id="rId24" Type="http://schemas.openxmlformats.org/officeDocument/2006/relationships/oleObject" Target="../embeddings/oleObject85.bin"/><Relationship Id="rId5" Type="http://schemas.openxmlformats.org/officeDocument/2006/relationships/oleObject" Target="../embeddings/oleObject75.bin"/><Relationship Id="rId15" Type="http://schemas.openxmlformats.org/officeDocument/2006/relationships/oleObject" Target="../embeddings/oleObject80.bin"/><Relationship Id="rId23" Type="http://schemas.openxmlformats.org/officeDocument/2006/relationships/image" Target="../media/image68.wmf"/><Relationship Id="rId10" Type="http://schemas.openxmlformats.org/officeDocument/2006/relationships/image" Target="../media/image75.wmf"/><Relationship Id="rId19" Type="http://schemas.openxmlformats.org/officeDocument/2006/relationships/image" Target="../media/image59.wmf"/><Relationship Id="rId4" Type="http://schemas.openxmlformats.org/officeDocument/2006/relationships/image" Target="../media/image72.wmf"/><Relationship Id="rId9" Type="http://schemas.openxmlformats.org/officeDocument/2006/relationships/oleObject" Target="../embeddings/oleObject77.bin"/><Relationship Id="rId14" Type="http://schemas.openxmlformats.org/officeDocument/2006/relationships/image" Target="../media/image77.wmf"/><Relationship Id="rId22" Type="http://schemas.openxmlformats.org/officeDocument/2006/relationships/oleObject" Target="../embeddings/oleObject8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91.bin"/><Relationship Id="rId18" Type="http://schemas.openxmlformats.org/officeDocument/2006/relationships/oleObject" Target="../embeddings/oleObject94.bin"/><Relationship Id="rId26" Type="http://schemas.openxmlformats.org/officeDocument/2006/relationships/oleObject" Target="../embeddings/oleObject98.bin"/><Relationship Id="rId3" Type="http://schemas.openxmlformats.org/officeDocument/2006/relationships/oleObject" Target="../embeddings/oleObject86.bin"/><Relationship Id="rId21" Type="http://schemas.openxmlformats.org/officeDocument/2006/relationships/image" Target="../media/image67.wmf"/><Relationship Id="rId7" Type="http://schemas.openxmlformats.org/officeDocument/2006/relationships/oleObject" Target="../embeddings/oleObject88.bin"/><Relationship Id="rId12" Type="http://schemas.openxmlformats.org/officeDocument/2006/relationships/image" Target="../media/image82.wmf"/><Relationship Id="rId17" Type="http://schemas.openxmlformats.org/officeDocument/2006/relationships/oleObject" Target="../embeddings/oleObject93.bin"/><Relationship Id="rId25"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oleObject" Target="../embeddings/oleObject95.bin"/><Relationship Id="rId1" Type="http://schemas.openxmlformats.org/officeDocument/2006/relationships/vmlDrawing" Target="../drawings/vmlDrawing16.vml"/><Relationship Id="rId6" Type="http://schemas.openxmlformats.org/officeDocument/2006/relationships/image" Target="../media/image79.wmf"/><Relationship Id="rId11" Type="http://schemas.openxmlformats.org/officeDocument/2006/relationships/oleObject" Target="../embeddings/oleObject90.bin"/><Relationship Id="rId24" Type="http://schemas.openxmlformats.org/officeDocument/2006/relationships/oleObject" Target="../embeddings/oleObject97.bin"/><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image" Target="../media/image68.wmf"/><Relationship Id="rId10" Type="http://schemas.openxmlformats.org/officeDocument/2006/relationships/image" Target="../media/image81.wmf"/><Relationship Id="rId19" Type="http://schemas.openxmlformats.org/officeDocument/2006/relationships/image" Target="../media/image59.wmf"/><Relationship Id="rId4" Type="http://schemas.openxmlformats.org/officeDocument/2006/relationships/image" Target="../media/image78.wmf"/><Relationship Id="rId9" Type="http://schemas.openxmlformats.org/officeDocument/2006/relationships/oleObject" Target="../embeddings/oleObject89.bin"/><Relationship Id="rId14" Type="http://schemas.openxmlformats.org/officeDocument/2006/relationships/image" Target="../media/image83.wmf"/><Relationship Id="rId22" Type="http://schemas.openxmlformats.org/officeDocument/2006/relationships/oleObject" Target="../embeddings/oleObject96.bin"/><Relationship Id="rId27" Type="http://schemas.openxmlformats.org/officeDocument/2006/relationships/image" Target="../media/image84.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4.bin"/><Relationship Id="rId18" Type="http://schemas.openxmlformats.org/officeDocument/2006/relationships/image" Target="../media/image86.wmf"/><Relationship Id="rId3" Type="http://schemas.openxmlformats.org/officeDocument/2006/relationships/oleObject" Target="../embeddings/oleObject99.bin"/><Relationship Id="rId7" Type="http://schemas.openxmlformats.org/officeDocument/2006/relationships/image" Target="../media/image58.wmf"/><Relationship Id="rId12" Type="http://schemas.openxmlformats.org/officeDocument/2006/relationships/image" Target="../media/image67.wmf"/><Relationship Id="rId17"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17.vml"/><Relationship Id="rId6" Type="http://schemas.openxmlformats.org/officeDocument/2006/relationships/oleObject" Target="../embeddings/oleObject100.bin"/><Relationship Id="rId11" Type="http://schemas.openxmlformats.org/officeDocument/2006/relationships/oleObject" Target="../embeddings/oleObject103.bin"/><Relationship Id="rId5" Type="http://schemas.openxmlformats.org/officeDocument/2006/relationships/image" Target="../media/image4.png"/><Relationship Id="rId15" Type="http://schemas.openxmlformats.org/officeDocument/2006/relationships/oleObject" Target="../embeddings/oleObject105.bin"/><Relationship Id="rId10" Type="http://schemas.openxmlformats.org/officeDocument/2006/relationships/image" Target="../media/image59.wmf"/><Relationship Id="rId4" Type="http://schemas.openxmlformats.org/officeDocument/2006/relationships/image" Target="../media/image85.wmf"/><Relationship Id="rId9" Type="http://schemas.openxmlformats.org/officeDocument/2006/relationships/oleObject" Target="../embeddings/oleObject102.bin"/><Relationship Id="rId14" Type="http://schemas.openxmlformats.org/officeDocument/2006/relationships/image" Target="../media/image68.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91.wmf"/><Relationship Id="rId18" Type="http://schemas.openxmlformats.org/officeDocument/2006/relationships/image" Target="../media/image59.wmf"/><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image" Target="../media/image88.wmf"/><Relationship Id="rId12" Type="http://schemas.openxmlformats.org/officeDocument/2006/relationships/oleObject" Target="../embeddings/oleObject111.bin"/><Relationship Id="rId17" Type="http://schemas.openxmlformats.org/officeDocument/2006/relationships/oleObject" Target="../embeddings/oleObject114.bin"/><Relationship Id="rId2" Type="http://schemas.openxmlformats.org/officeDocument/2006/relationships/slideLayout" Target="../slideLayouts/slideLayout7.xml"/><Relationship Id="rId16" Type="http://schemas.openxmlformats.org/officeDocument/2006/relationships/oleObject" Target="../embeddings/oleObject113.bin"/><Relationship Id="rId20" Type="http://schemas.openxmlformats.org/officeDocument/2006/relationships/image" Target="../media/image67.wmf"/><Relationship Id="rId1" Type="http://schemas.openxmlformats.org/officeDocument/2006/relationships/vmlDrawing" Target="../drawings/vmlDrawing18.vml"/><Relationship Id="rId6" Type="http://schemas.openxmlformats.org/officeDocument/2006/relationships/oleObject" Target="../embeddings/oleObject108.bin"/><Relationship Id="rId11" Type="http://schemas.openxmlformats.org/officeDocument/2006/relationships/image" Target="../media/image90.wmf"/><Relationship Id="rId24" Type="http://schemas.openxmlformats.org/officeDocument/2006/relationships/image" Target="../media/image69.wmf"/><Relationship Id="rId5" Type="http://schemas.openxmlformats.org/officeDocument/2006/relationships/image" Target="../media/image4.png"/><Relationship Id="rId15" Type="http://schemas.openxmlformats.org/officeDocument/2006/relationships/image" Target="../media/image58.wmf"/><Relationship Id="rId23" Type="http://schemas.openxmlformats.org/officeDocument/2006/relationships/oleObject" Target="../embeddings/oleObject117.bin"/><Relationship Id="rId10" Type="http://schemas.openxmlformats.org/officeDocument/2006/relationships/oleObject" Target="../embeddings/oleObject110.bin"/><Relationship Id="rId19" Type="http://schemas.openxmlformats.org/officeDocument/2006/relationships/oleObject" Target="../embeddings/oleObject115.bin"/><Relationship Id="rId4" Type="http://schemas.openxmlformats.org/officeDocument/2006/relationships/image" Target="../media/image87.wmf"/><Relationship Id="rId9" Type="http://schemas.openxmlformats.org/officeDocument/2006/relationships/image" Target="../media/image89.wmf"/><Relationship Id="rId14" Type="http://schemas.openxmlformats.org/officeDocument/2006/relationships/oleObject" Target="../embeddings/oleObject112.bin"/><Relationship Id="rId22" Type="http://schemas.openxmlformats.org/officeDocument/2006/relationships/image" Target="../media/image68.wmf"/></Relationships>
</file>

<file path=ppt/slides/_rels/slide2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3.wmf"/><Relationship Id="rId5" Type="http://schemas.openxmlformats.org/officeDocument/2006/relationships/oleObject" Target="../embeddings/oleObject119.bin"/><Relationship Id="rId4" Type="http://schemas.openxmlformats.org/officeDocument/2006/relationships/image" Target="../media/image9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oleObject" Target="../embeddings/oleObject126.bin"/><Relationship Id="rId18" Type="http://schemas.openxmlformats.org/officeDocument/2006/relationships/image" Target="../media/image68.wmf"/><Relationship Id="rId3" Type="http://schemas.openxmlformats.org/officeDocument/2006/relationships/audio" Target="../media/audio2.wav"/><Relationship Id="rId7" Type="http://schemas.openxmlformats.org/officeDocument/2006/relationships/image" Target="../media/image96.wmf"/><Relationship Id="rId12" Type="http://schemas.openxmlformats.org/officeDocument/2006/relationships/oleObject" Target="../embeddings/oleObject125.bin"/><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20.vml"/><Relationship Id="rId6" Type="http://schemas.openxmlformats.org/officeDocument/2006/relationships/oleObject" Target="../embeddings/oleObject122.bin"/><Relationship Id="rId11" Type="http://schemas.openxmlformats.org/officeDocument/2006/relationships/image" Target="../media/image58.wmf"/><Relationship Id="rId5" Type="http://schemas.openxmlformats.org/officeDocument/2006/relationships/image" Target="../media/image95.wmf"/><Relationship Id="rId15" Type="http://schemas.openxmlformats.org/officeDocument/2006/relationships/oleObject" Target="../embeddings/oleObject127.bin"/><Relationship Id="rId10" Type="http://schemas.openxmlformats.org/officeDocument/2006/relationships/oleObject" Target="../embeddings/oleObject124.bin"/><Relationship Id="rId19" Type="http://schemas.openxmlformats.org/officeDocument/2006/relationships/oleObject" Target="../embeddings/oleObject129.bin"/><Relationship Id="rId4" Type="http://schemas.openxmlformats.org/officeDocument/2006/relationships/oleObject" Target="../embeddings/oleObject121.bin"/><Relationship Id="rId9" Type="http://schemas.openxmlformats.org/officeDocument/2006/relationships/image" Target="../media/image97.wmf"/><Relationship Id="rId14" Type="http://schemas.openxmlformats.org/officeDocument/2006/relationships/image" Target="../media/image5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9.wmf"/><Relationship Id="rId5" Type="http://schemas.openxmlformats.org/officeDocument/2006/relationships/oleObject" Target="../embeddings/oleObject131.bin"/><Relationship Id="rId4" Type="http://schemas.openxmlformats.org/officeDocument/2006/relationships/image" Target="../media/image98.wmf"/></Relationships>
</file>

<file path=ppt/slides/_rels/slide26.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37.bin"/><Relationship Id="rId18" Type="http://schemas.openxmlformats.org/officeDocument/2006/relationships/image" Target="../media/image107.wmf"/><Relationship Id="rId26" Type="http://schemas.openxmlformats.org/officeDocument/2006/relationships/image" Target="../media/image111.wmf"/><Relationship Id="rId3" Type="http://schemas.openxmlformats.org/officeDocument/2006/relationships/oleObject" Target="../embeddings/oleObject132.bin"/><Relationship Id="rId21" Type="http://schemas.openxmlformats.org/officeDocument/2006/relationships/oleObject" Target="../embeddings/oleObject141.bin"/><Relationship Id="rId7" Type="http://schemas.openxmlformats.org/officeDocument/2006/relationships/oleObject" Target="../embeddings/oleObject134.bin"/><Relationship Id="rId12" Type="http://schemas.openxmlformats.org/officeDocument/2006/relationships/image" Target="../media/image104.wmf"/><Relationship Id="rId17" Type="http://schemas.openxmlformats.org/officeDocument/2006/relationships/oleObject" Target="../embeddings/oleObject139.bin"/><Relationship Id="rId25" Type="http://schemas.openxmlformats.org/officeDocument/2006/relationships/oleObject" Target="../embeddings/oleObject143.bin"/><Relationship Id="rId2" Type="http://schemas.openxmlformats.org/officeDocument/2006/relationships/slideLayout" Target="../slideLayouts/slideLayout7.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22.vml"/><Relationship Id="rId6" Type="http://schemas.openxmlformats.org/officeDocument/2006/relationships/image" Target="../media/image101.wmf"/><Relationship Id="rId11" Type="http://schemas.openxmlformats.org/officeDocument/2006/relationships/oleObject" Target="../embeddings/oleObject136.bin"/><Relationship Id="rId24" Type="http://schemas.openxmlformats.org/officeDocument/2006/relationships/image" Target="../media/image110.wmf"/><Relationship Id="rId5" Type="http://schemas.openxmlformats.org/officeDocument/2006/relationships/oleObject" Target="../embeddings/oleObject133.bin"/><Relationship Id="rId15" Type="http://schemas.openxmlformats.org/officeDocument/2006/relationships/oleObject" Target="../embeddings/oleObject138.bin"/><Relationship Id="rId23" Type="http://schemas.openxmlformats.org/officeDocument/2006/relationships/oleObject" Target="../embeddings/oleObject142.bin"/><Relationship Id="rId28" Type="http://schemas.openxmlformats.org/officeDocument/2006/relationships/image" Target="../media/image112.wmf"/><Relationship Id="rId10" Type="http://schemas.openxmlformats.org/officeDocument/2006/relationships/image" Target="../media/image103.wmf"/><Relationship Id="rId19" Type="http://schemas.openxmlformats.org/officeDocument/2006/relationships/oleObject" Target="../embeddings/oleObject140.bin"/><Relationship Id="rId4" Type="http://schemas.openxmlformats.org/officeDocument/2006/relationships/image" Target="../media/image100.wmf"/><Relationship Id="rId9" Type="http://schemas.openxmlformats.org/officeDocument/2006/relationships/oleObject" Target="../embeddings/oleObject135.bin"/><Relationship Id="rId14" Type="http://schemas.openxmlformats.org/officeDocument/2006/relationships/image" Target="../media/image105.wmf"/><Relationship Id="rId22" Type="http://schemas.openxmlformats.org/officeDocument/2006/relationships/image" Target="../media/image109.wmf"/><Relationship Id="rId27" Type="http://schemas.openxmlformats.org/officeDocument/2006/relationships/oleObject" Target="../embeddings/oleObject14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4.wmf"/><Relationship Id="rId5" Type="http://schemas.openxmlformats.org/officeDocument/2006/relationships/oleObject" Target="../embeddings/oleObject146.bin"/><Relationship Id="rId4" Type="http://schemas.openxmlformats.org/officeDocument/2006/relationships/image" Target="../media/image1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3.wmf"/><Relationship Id="rId5" Type="http://schemas.openxmlformats.org/officeDocument/2006/relationships/oleObject" Target="../embeddings/oleObject148.bin"/><Relationship Id="rId4" Type="http://schemas.openxmlformats.org/officeDocument/2006/relationships/image" Target="../media/image1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17.wmf"/><Relationship Id="rId5" Type="http://schemas.openxmlformats.org/officeDocument/2006/relationships/oleObject" Target="../embeddings/oleObject150.bin"/><Relationship Id="rId4" Type="http://schemas.openxmlformats.org/officeDocument/2006/relationships/image" Target="../media/image116.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1.wmf"/><Relationship Id="rId9" Type="http://schemas.openxmlformats.org/officeDocument/2006/relationships/image" Target="../media/image3.emf"/></Relationships>
</file>

<file path=ppt/slides/_rels/slide30.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9.wmf"/><Relationship Id="rId5" Type="http://schemas.openxmlformats.org/officeDocument/2006/relationships/oleObject" Target="../embeddings/oleObject152.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54.bin"/></Relationships>
</file>

<file path=ppt/slides/_rels/slide31.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23.wmf"/><Relationship Id="rId5" Type="http://schemas.openxmlformats.org/officeDocument/2006/relationships/oleObject" Target="../embeddings/oleObject156.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58.bin"/></Relationships>
</file>

<file path=ppt/slides/_rels/slide32.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27.wmf"/><Relationship Id="rId11" Type="http://schemas.openxmlformats.org/officeDocument/2006/relationships/image" Target="../media/image129.wmf"/><Relationship Id="rId5" Type="http://schemas.openxmlformats.org/officeDocument/2006/relationships/oleObject" Target="../embeddings/oleObject160.bin"/><Relationship Id="rId10" Type="http://schemas.openxmlformats.org/officeDocument/2006/relationships/oleObject" Target="../embeddings/oleObject162.bin"/><Relationship Id="rId4" Type="http://schemas.openxmlformats.org/officeDocument/2006/relationships/image" Target="../media/image126.wmf"/><Relationship Id="rId9" Type="http://schemas.openxmlformats.org/officeDocument/2006/relationships/image" Target="../media/image130.png"/></Relationships>
</file>

<file path=ppt/slides/_rels/slide33.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32.wmf"/><Relationship Id="rId5" Type="http://schemas.openxmlformats.org/officeDocument/2006/relationships/oleObject" Target="../embeddings/oleObject164.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66.bin"/></Relationships>
</file>

<file path=ppt/slides/_rels/slide34.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72.bin"/><Relationship Id="rId18" Type="http://schemas.openxmlformats.org/officeDocument/2006/relationships/image" Target="../media/image142.wmf"/><Relationship Id="rId26" Type="http://schemas.openxmlformats.org/officeDocument/2006/relationships/image" Target="../media/image146.e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39.wmf"/><Relationship Id="rId17" Type="http://schemas.openxmlformats.org/officeDocument/2006/relationships/oleObject" Target="../embeddings/oleObject174.bin"/><Relationship Id="rId25" Type="http://schemas.openxmlformats.org/officeDocument/2006/relationships/oleObject" Target="../embeddings/oleObject178.bin"/><Relationship Id="rId2" Type="http://schemas.openxmlformats.org/officeDocument/2006/relationships/slideLayout" Target="../slideLayouts/slideLayout7.xml"/><Relationship Id="rId16" Type="http://schemas.openxmlformats.org/officeDocument/2006/relationships/image" Target="../media/image141.emf"/><Relationship Id="rId20" Type="http://schemas.openxmlformats.org/officeDocument/2006/relationships/image" Target="../media/image143.emf"/><Relationship Id="rId29" Type="http://schemas.openxmlformats.org/officeDocument/2006/relationships/oleObject" Target="../embeddings/oleObject180.bin"/><Relationship Id="rId1" Type="http://schemas.openxmlformats.org/officeDocument/2006/relationships/vmlDrawing" Target="../drawings/vmlDrawing30.vml"/><Relationship Id="rId6" Type="http://schemas.openxmlformats.org/officeDocument/2006/relationships/image" Target="../media/image136.wmf"/><Relationship Id="rId11" Type="http://schemas.openxmlformats.org/officeDocument/2006/relationships/oleObject" Target="../embeddings/oleObject171.bin"/><Relationship Id="rId24" Type="http://schemas.openxmlformats.org/officeDocument/2006/relationships/image" Target="../media/image145.wmf"/><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image" Target="../media/image147.wmf"/><Relationship Id="rId10" Type="http://schemas.openxmlformats.org/officeDocument/2006/relationships/image" Target="../media/image138.emf"/><Relationship Id="rId19" Type="http://schemas.openxmlformats.org/officeDocument/2006/relationships/oleObject" Target="../embeddings/oleObject175.bin"/><Relationship Id="rId4" Type="http://schemas.openxmlformats.org/officeDocument/2006/relationships/image" Target="../media/image135.wmf"/><Relationship Id="rId9" Type="http://schemas.openxmlformats.org/officeDocument/2006/relationships/oleObject" Target="../embeddings/oleObject170.bin"/><Relationship Id="rId14" Type="http://schemas.openxmlformats.org/officeDocument/2006/relationships/image" Target="../media/image140.wmf"/><Relationship Id="rId22" Type="http://schemas.openxmlformats.org/officeDocument/2006/relationships/image" Target="../media/image144.emf"/><Relationship Id="rId27" Type="http://schemas.openxmlformats.org/officeDocument/2006/relationships/oleObject" Target="../embeddings/oleObject179.bin"/><Relationship Id="rId30" Type="http://schemas.openxmlformats.org/officeDocument/2006/relationships/image" Target="../media/image148.wmf"/></Relationships>
</file>

<file path=ppt/slides/_rels/slide35.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50.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84.bin"/><Relationship Id="rId14" Type="http://schemas.openxmlformats.org/officeDocument/2006/relationships/image" Target="../media/image154.wmf"/></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56.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88.bin"/><Relationship Id="rId5" Type="http://schemas.openxmlformats.org/officeDocument/2006/relationships/image" Target="../media/image155.emf"/><Relationship Id="rId4" Type="http://schemas.openxmlformats.org/officeDocument/2006/relationships/oleObject" Target="../embeddings/oleObject187.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audio" Target="../media/audio1.wav"/><Relationship Id="rId7" Type="http://schemas.openxmlformats.org/officeDocument/2006/relationships/image" Target="../media/image158.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90.bin"/><Relationship Id="rId5" Type="http://schemas.openxmlformats.org/officeDocument/2006/relationships/image" Target="../media/image157.emf"/><Relationship Id="rId4" Type="http://schemas.openxmlformats.org/officeDocument/2006/relationships/oleObject" Target="../embeddings/oleObject189.bin"/><Relationship Id="rId9" Type="http://schemas.openxmlformats.org/officeDocument/2006/relationships/image" Target="../media/image159.wmf"/></Relationships>
</file>

<file path=ppt/slides/_rels/slide38.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97.bin"/><Relationship Id="rId18" Type="http://schemas.openxmlformats.org/officeDocument/2006/relationships/image" Target="../media/image166.wmf"/><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64.w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60.wmf"/><Relationship Id="rId20" Type="http://schemas.openxmlformats.org/officeDocument/2006/relationships/image" Target="../media/image167.wmf"/><Relationship Id="rId1" Type="http://schemas.openxmlformats.org/officeDocument/2006/relationships/vmlDrawing" Target="../drawings/vmlDrawing34.vml"/><Relationship Id="rId6" Type="http://schemas.openxmlformats.org/officeDocument/2006/relationships/image" Target="../media/image161.w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163.wmf"/><Relationship Id="rId19" Type="http://schemas.openxmlformats.org/officeDocument/2006/relationships/oleObject" Target="../embeddings/oleObject200.bin"/><Relationship Id="rId4" Type="http://schemas.openxmlformats.org/officeDocument/2006/relationships/image" Target="../media/image160.wmf"/><Relationship Id="rId9" Type="http://schemas.openxmlformats.org/officeDocument/2006/relationships/oleObject" Target="../embeddings/oleObject195.bin"/><Relationship Id="rId14" Type="http://schemas.openxmlformats.org/officeDocument/2006/relationships/image" Target="../media/image165.wmf"/></Relationships>
</file>

<file path=ppt/slides/_rels/slide39.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206.bin"/><Relationship Id="rId18" Type="http://schemas.openxmlformats.org/officeDocument/2006/relationships/image" Target="../media/image174.wmf"/><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172.wmf"/><Relationship Id="rId17"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173.wmf"/><Relationship Id="rId1" Type="http://schemas.openxmlformats.org/officeDocument/2006/relationships/vmlDrawing" Target="../drawings/vmlDrawing35.vml"/><Relationship Id="rId6" Type="http://schemas.openxmlformats.org/officeDocument/2006/relationships/image" Target="../media/image169.w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204.bin"/><Relationship Id="rId14" Type="http://schemas.openxmlformats.org/officeDocument/2006/relationships/image" Target="../media/image67.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image" Target="../media/image5.wmf"/><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214.bin"/><Relationship Id="rId18" Type="http://schemas.openxmlformats.org/officeDocument/2006/relationships/image" Target="../media/image176.wmf"/><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172.wmf"/><Relationship Id="rId17" Type="http://schemas.openxmlformats.org/officeDocument/2006/relationships/oleObject" Target="../embeddings/oleObject216.bin"/><Relationship Id="rId2" Type="http://schemas.openxmlformats.org/officeDocument/2006/relationships/slideLayout" Target="../slideLayouts/slideLayout7.xml"/><Relationship Id="rId16" Type="http://schemas.openxmlformats.org/officeDocument/2006/relationships/image" Target="../media/image175.wmf"/><Relationship Id="rId1" Type="http://schemas.openxmlformats.org/officeDocument/2006/relationships/vmlDrawing" Target="../drawings/vmlDrawing36.vml"/><Relationship Id="rId6" Type="http://schemas.openxmlformats.org/officeDocument/2006/relationships/image" Target="../media/image169.w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212.bin"/><Relationship Id="rId14" Type="http://schemas.openxmlformats.org/officeDocument/2006/relationships/image" Target="../media/image60.wmf"/></Relationships>
</file>

<file path=ppt/slides/_rels/slide41.xml.rels><?xml version="1.0" encoding="UTF-8" standalone="yes"?>
<Relationships xmlns="http://schemas.openxmlformats.org/package/2006/relationships"><Relationship Id="rId2" Type="http://schemas.openxmlformats.org/officeDocument/2006/relationships/image" Target="../media/image17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222.bin"/><Relationship Id="rId18" Type="http://schemas.openxmlformats.org/officeDocument/2006/relationships/image" Target="../media/image185.wmf"/><Relationship Id="rId3" Type="http://schemas.openxmlformats.org/officeDocument/2006/relationships/oleObject" Target="../embeddings/oleObject217.bin"/><Relationship Id="rId21" Type="http://schemas.openxmlformats.org/officeDocument/2006/relationships/oleObject" Target="../embeddings/oleObject226.bin"/><Relationship Id="rId7" Type="http://schemas.openxmlformats.org/officeDocument/2006/relationships/oleObject" Target="../embeddings/oleObject219.bin"/><Relationship Id="rId12" Type="http://schemas.openxmlformats.org/officeDocument/2006/relationships/image" Target="../media/image182.wmf"/><Relationship Id="rId17"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184.wmf"/><Relationship Id="rId20" Type="http://schemas.openxmlformats.org/officeDocument/2006/relationships/image" Target="../media/image186.wmf"/><Relationship Id="rId1" Type="http://schemas.openxmlformats.org/officeDocument/2006/relationships/vmlDrawing" Target="../drawings/vmlDrawing37.vml"/><Relationship Id="rId6" Type="http://schemas.openxmlformats.org/officeDocument/2006/relationships/image" Target="../media/image179.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181.wmf"/><Relationship Id="rId19" Type="http://schemas.openxmlformats.org/officeDocument/2006/relationships/oleObject" Target="../embeddings/oleObject225.bin"/><Relationship Id="rId4" Type="http://schemas.openxmlformats.org/officeDocument/2006/relationships/image" Target="../media/image178.wmf"/><Relationship Id="rId9" Type="http://schemas.openxmlformats.org/officeDocument/2006/relationships/oleObject" Target="../embeddings/oleObject220.bin"/><Relationship Id="rId14" Type="http://schemas.openxmlformats.org/officeDocument/2006/relationships/image" Target="../media/image183.wmf"/><Relationship Id="rId22" Type="http://schemas.openxmlformats.org/officeDocument/2006/relationships/image" Target="../media/image187.wmf"/></Relationships>
</file>

<file path=ppt/slides/_rels/slide43.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32.bin"/><Relationship Id="rId18" Type="http://schemas.openxmlformats.org/officeDocument/2006/relationships/image" Target="../media/image195.wmf"/><Relationship Id="rId26" Type="http://schemas.openxmlformats.org/officeDocument/2006/relationships/image" Target="../media/image199.wmf"/><Relationship Id="rId3" Type="http://schemas.openxmlformats.org/officeDocument/2006/relationships/oleObject" Target="../embeddings/oleObject227.bin"/><Relationship Id="rId21" Type="http://schemas.openxmlformats.org/officeDocument/2006/relationships/oleObject" Target="../embeddings/oleObject236.bin"/><Relationship Id="rId7" Type="http://schemas.openxmlformats.org/officeDocument/2006/relationships/oleObject" Target="../embeddings/oleObject229.bin"/><Relationship Id="rId12" Type="http://schemas.openxmlformats.org/officeDocument/2006/relationships/image" Target="../media/image192.wmf"/><Relationship Id="rId17" Type="http://schemas.openxmlformats.org/officeDocument/2006/relationships/oleObject" Target="../embeddings/oleObject234.bin"/><Relationship Id="rId25" Type="http://schemas.openxmlformats.org/officeDocument/2006/relationships/oleObject" Target="../embeddings/oleObject238.bin"/><Relationship Id="rId2" Type="http://schemas.openxmlformats.org/officeDocument/2006/relationships/slideLayout" Target="../slideLayouts/slideLayout7.xml"/><Relationship Id="rId16" Type="http://schemas.openxmlformats.org/officeDocument/2006/relationships/image" Target="../media/image194.wmf"/><Relationship Id="rId20" Type="http://schemas.openxmlformats.org/officeDocument/2006/relationships/image" Target="../media/image196.wmf"/><Relationship Id="rId29" Type="http://schemas.openxmlformats.org/officeDocument/2006/relationships/oleObject" Target="../embeddings/oleObject240.bin"/><Relationship Id="rId1" Type="http://schemas.openxmlformats.org/officeDocument/2006/relationships/vmlDrawing" Target="../drawings/vmlDrawing38.vml"/><Relationship Id="rId6" Type="http://schemas.openxmlformats.org/officeDocument/2006/relationships/image" Target="../media/image189.wmf"/><Relationship Id="rId11" Type="http://schemas.openxmlformats.org/officeDocument/2006/relationships/oleObject" Target="../embeddings/oleObject231.bin"/><Relationship Id="rId24" Type="http://schemas.openxmlformats.org/officeDocument/2006/relationships/image" Target="../media/image198.wmf"/><Relationship Id="rId32" Type="http://schemas.openxmlformats.org/officeDocument/2006/relationships/image" Target="../media/image202.wmf"/><Relationship Id="rId5" Type="http://schemas.openxmlformats.org/officeDocument/2006/relationships/oleObject" Target="../embeddings/oleObject228.bin"/><Relationship Id="rId15" Type="http://schemas.openxmlformats.org/officeDocument/2006/relationships/oleObject" Target="../embeddings/oleObject233.bin"/><Relationship Id="rId23" Type="http://schemas.openxmlformats.org/officeDocument/2006/relationships/oleObject" Target="../embeddings/oleObject237.bin"/><Relationship Id="rId28" Type="http://schemas.openxmlformats.org/officeDocument/2006/relationships/image" Target="../media/image200.wmf"/><Relationship Id="rId10" Type="http://schemas.openxmlformats.org/officeDocument/2006/relationships/image" Target="../media/image191.wmf"/><Relationship Id="rId19" Type="http://schemas.openxmlformats.org/officeDocument/2006/relationships/oleObject" Target="../embeddings/oleObject235.bin"/><Relationship Id="rId31" Type="http://schemas.openxmlformats.org/officeDocument/2006/relationships/oleObject" Target="../embeddings/oleObject241.bin"/><Relationship Id="rId4" Type="http://schemas.openxmlformats.org/officeDocument/2006/relationships/image" Target="../media/image188.wmf"/><Relationship Id="rId9" Type="http://schemas.openxmlformats.org/officeDocument/2006/relationships/oleObject" Target="../embeddings/oleObject230.bin"/><Relationship Id="rId14" Type="http://schemas.openxmlformats.org/officeDocument/2006/relationships/image" Target="../media/image193.wmf"/><Relationship Id="rId22" Type="http://schemas.openxmlformats.org/officeDocument/2006/relationships/image" Target="../media/image197.wmf"/><Relationship Id="rId27" Type="http://schemas.openxmlformats.org/officeDocument/2006/relationships/oleObject" Target="../embeddings/oleObject239.bin"/><Relationship Id="rId30" Type="http://schemas.openxmlformats.org/officeDocument/2006/relationships/image" Target="../media/image201.wmf"/></Relationships>
</file>

<file path=ppt/slides/_rels/slide44.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242.bin"/><Relationship Id="rId7"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04.wmf"/><Relationship Id="rId5" Type="http://schemas.openxmlformats.org/officeDocument/2006/relationships/oleObject" Target="../embeddings/oleObject243.bin"/><Relationship Id="rId10" Type="http://schemas.openxmlformats.org/officeDocument/2006/relationships/image" Target="../media/image206.wmf"/><Relationship Id="rId4" Type="http://schemas.openxmlformats.org/officeDocument/2006/relationships/image" Target="../media/image203.wmf"/><Relationship Id="rId9" Type="http://schemas.openxmlformats.org/officeDocument/2006/relationships/oleObject" Target="../embeddings/oleObject245.bin"/></Relationships>
</file>

<file path=ppt/slides/_rels/slide45.xml.rels><?xml version="1.0" encoding="UTF-8" standalone="yes"?>
<Relationships xmlns="http://schemas.openxmlformats.org/package/2006/relationships"><Relationship Id="rId8" Type="http://schemas.openxmlformats.org/officeDocument/2006/relationships/image" Target="../media/image209.wmf"/><Relationship Id="rId13" Type="http://schemas.openxmlformats.org/officeDocument/2006/relationships/oleObject" Target="../embeddings/oleObject251.bin"/><Relationship Id="rId18" Type="http://schemas.openxmlformats.org/officeDocument/2006/relationships/image" Target="../media/image213.wmf"/><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11.wmf"/><Relationship Id="rId17" Type="http://schemas.openxmlformats.org/officeDocument/2006/relationships/oleObject" Target="../embeddings/oleObject253.bin"/><Relationship Id="rId2" Type="http://schemas.openxmlformats.org/officeDocument/2006/relationships/slideLayout" Target="../slideLayouts/slideLayout7.xml"/><Relationship Id="rId16" Type="http://schemas.openxmlformats.org/officeDocument/2006/relationships/image" Target="../media/image212.wmf"/><Relationship Id="rId20" Type="http://schemas.openxmlformats.org/officeDocument/2006/relationships/image" Target="../media/image214.wmf"/><Relationship Id="rId1" Type="http://schemas.openxmlformats.org/officeDocument/2006/relationships/vmlDrawing" Target="../drawings/vmlDrawing40.vml"/><Relationship Id="rId6" Type="http://schemas.openxmlformats.org/officeDocument/2006/relationships/image" Target="../media/image208.wmf"/><Relationship Id="rId11" Type="http://schemas.openxmlformats.org/officeDocument/2006/relationships/oleObject" Target="../embeddings/oleObject250.bin"/><Relationship Id="rId5" Type="http://schemas.openxmlformats.org/officeDocument/2006/relationships/oleObject" Target="../embeddings/oleObject247.bin"/><Relationship Id="rId15" Type="http://schemas.openxmlformats.org/officeDocument/2006/relationships/oleObject" Target="../embeddings/oleObject252.bin"/><Relationship Id="rId10" Type="http://schemas.openxmlformats.org/officeDocument/2006/relationships/image" Target="../media/image210.wmf"/><Relationship Id="rId19" Type="http://schemas.openxmlformats.org/officeDocument/2006/relationships/oleObject" Target="../embeddings/oleObject254.bin"/><Relationship Id="rId4" Type="http://schemas.openxmlformats.org/officeDocument/2006/relationships/image" Target="../media/image207.wmf"/><Relationship Id="rId9" Type="http://schemas.openxmlformats.org/officeDocument/2006/relationships/oleObject" Target="../embeddings/oleObject249.bin"/><Relationship Id="rId14" Type="http://schemas.openxmlformats.org/officeDocument/2006/relationships/image" Target="../media/image189.wmf"/></Relationships>
</file>

<file path=ppt/slides/_rels/slide46.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60.bin"/><Relationship Id="rId18" Type="http://schemas.openxmlformats.org/officeDocument/2006/relationships/image" Target="../media/image221.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18.wmf"/><Relationship Id="rId17"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image" Target="../media/image220.wmf"/><Relationship Id="rId1" Type="http://schemas.openxmlformats.org/officeDocument/2006/relationships/vmlDrawing" Target="../drawings/vmlDrawing41.vml"/><Relationship Id="rId6" Type="http://schemas.openxmlformats.org/officeDocument/2006/relationships/image" Target="../media/image189.wmf"/><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217.wmf"/><Relationship Id="rId4" Type="http://schemas.openxmlformats.org/officeDocument/2006/relationships/image" Target="../media/image215.wmf"/><Relationship Id="rId9" Type="http://schemas.openxmlformats.org/officeDocument/2006/relationships/oleObject" Target="../embeddings/oleObject258.bin"/><Relationship Id="rId14" Type="http://schemas.openxmlformats.org/officeDocument/2006/relationships/image" Target="../media/image219.wmf"/></Relationships>
</file>

<file path=ppt/slides/_rels/slide47.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63.bin"/><Relationship Id="rId7"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23.wmf"/><Relationship Id="rId5" Type="http://schemas.openxmlformats.org/officeDocument/2006/relationships/oleObject" Target="../embeddings/oleObject264.bin"/><Relationship Id="rId4" Type="http://schemas.openxmlformats.org/officeDocument/2006/relationships/image" Target="../media/image222.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3" Type="http://schemas.openxmlformats.org/officeDocument/2006/relationships/image" Target="../media/image226.jpeg"/><Relationship Id="rId2" Type="http://schemas.openxmlformats.org/officeDocument/2006/relationships/image" Target="../media/image22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6.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28.wmf"/><Relationship Id="rId5" Type="http://schemas.openxmlformats.org/officeDocument/2006/relationships/oleObject" Target="../embeddings/oleObject267.bin"/><Relationship Id="rId4" Type="http://schemas.openxmlformats.org/officeDocument/2006/relationships/image" Target="../media/image227.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71.bin"/><Relationship Id="rId3" Type="http://schemas.openxmlformats.org/officeDocument/2006/relationships/oleObject" Target="../embeddings/oleObject268.bin"/><Relationship Id="rId7" Type="http://schemas.openxmlformats.org/officeDocument/2006/relationships/oleObject" Target="../embeddings/oleObject270.bin"/><Relationship Id="rId12" Type="http://schemas.openxmlformats.org/officeDocument/2006/relationships/oleObject" Target="../embeddings/oleObject275.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30.wmf"/><Relationship Id="rId11" Type="http://schemas.openxmlformats.org/officeDocument/2006/relationships/oleObject" Target="../embeddings/oleObject274.bin"/><Relationship Id="rId5" Type="http://schemas.openxmlformats.org/officeDocument/2006/relationships/oleObject" Target="../embeddings/oleObject269.bin"/><Relationship Id="rId10" Type="http://schemas.openxmlformats.org/officeDocument/2006/relationships/oleObject" Target="../embeddings/oleObject273.bin"/><Relationship Id="rId4" Type="http://schemas.openxmlformats.org/officeDocument/2006/relationships/image" Target="../media/image229.wmf"/><Relationship Id="rId9" Type="http://schemas.openxmlformats.org/officeDocument/2006/relationships/oleObject" Target="../embeddings/oleObject272.bin"/></Relationships>
</file>

<file path=ppt/slides/_rels/slide53.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image" Target="../media/image233.png"/><Relationship Id="rId4" Type="http://schemas.openxmlformats.org/officeDocument/2006/relationships/image" Target="../media/image232.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6.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35.emf"/><Relationship Id="rId5" Type="http://schemas.openxmlformats.org/officeDocument/2006/relationships/oleObject" Target="../embeddings/oleObject277.bin"/><Relationship Id="rId4" Type="http://schemas.openxmlformats.org/officeDocument/2006/relationships/image" Target="../media/image234.wmf"/></Relationships>
</file>

<file path=ppt/slides/_rels/slide55.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image" Target="../media/image4.png"/><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image" Target="../media/image24.wmf"/><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9.bin"/><Relationship Id="rId1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4800" b="1" dirty="0">
                <a:solidFill>
                  <a:schemeClr val="bg2"/>
                </a:solidFill>
                <a:ea typeface="黑体" pitchFamily="2" charset="-122"/>
              </a:rPr>
              <a:t>15-8     </a:t>
            </a:r>
            <a:r>
              <a:rPr lang="zh-CN" altLang="en-US" sz="4800" b="1" dirty="0">
                <a:solidFill>
                  <a:schemeClr val="bg2"/>
                </a:solidFill>
                <a:ea typeface="黑体" pitchFamily="2" charset="-122"/>
              </a:rPr>
              <a:t>量子力学简介</a:t>
            </a:r>
            <a:endParaRPr lang="zh-CN" altLang="en-US" sz="4800" dirty="0">
              <a:solidFill>
                <a:schemeClr val="bg2"/>
              </a:solidFill>
            </a:endParaRPr>
          </a:p>
        </p:txBody>
      </p:sp>
      <p:sp>
        <p:nvSpPr>
          <p:cNvPr id="3" name="灯片编号占位符 1"/>
          <p:cNvSpPr>
            <a:spLocks noGrp="1"/>
          </p:cNvSpPr>
          <p:nvPr>
            <p:ph type="sldNum" sz="quarter" idx="12"/>
          </p:nvPr>
        </p:nvSpPr>
        <p:spPr>
          <a:prstGeom prst="rect">
            <a:avLst/>
          </a:prstGeom>
        </p:spPr>
        <p:txBody>
          <a:bodyPr/>
          <a:lstStyle/>
          <a:p>
            <a:fld id="{D2C469E1-EFB4-405D-83EF-0A6A12C3A1EE}" type="slidenum">
              <a:rPr lang="en-US" altLang="zh-CN"/>
              <a:pPr/>
              <a:t>1</a:t>
            </a:fld>
            <a:endParaRPr lang="en-US" altLang="zh-CN"/>
          </a:p>
        </p:txBody>
      </p:sp>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37" name="Object 21"/>
          <p:cNvGraphicFramePr>
            <a:graphicFrameLocks noChangeAspect="1"/>
          </p:cNvGraphicFramePr>
          <p:nvPr/>
        </p:nvGraphicFramePr>
        <p:xfrm>
          <a:off x="1071538" y="2786058"/>
          <a:ext cx="6002337" cy="960437"/>
        </p:xfrm>
        <a:graphic>
          <a:graphicData uri="http://schemas.openxmlformats.org/presentationml/2006/ole">
            <mc:AlternateContent xmlns:mc="http://schemas.openxmlformats.org/markup-compatibility/2006">
              <mc:Choice xmlns:v="urn:schemas-microsoft-com:vml" Requires="v">
                <p:oleObj spid="_x0000_s9234" name="Equation" r:id="rId3" imgW="4127500" imgH="762000" progId="Equation.3">
                  <p:embed/>
                </p:oleObj>
              </mc:Choice>
              <mc:Fallback>
                <p:oleObj name="Equation" r:id="rId3" imgW="4127500" imgH="7620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38" y="2786058"/>
                        <a:ext cx="6002337" cy="96043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8" name="Rectangle 22"/>
          <p:cNvSpPr>
            <a:spLocks noChangeArrowheads="1"/>
          </p:cNvSpPr>
          <p:nvPr/>
        </p:nvSpPr>
        <p:spPr bwMode="auto">
          <a:xfrm>
            <a:off x="571472" y="2071678"/>
            <a:ext cx="6629400" cy="523220"/>
          </a:xfrm>
          <a:prstGeom prst="rect">
            <a:avLst/>
          </a:prstGeom>
          <a:noFill/>
          <a:ln w="9525">
            <a:noFill/>
            <a:miter lim="800000"/>
            <a:headEnd/>
            <a:tailEnd/>
          </a:ln>
          <a:effectLst/>
        </p:spPr>
        <p:txBody>
          <a:bodyPr>
            <a:spAutoFit/>
          </a:bodyPr>
          <a:lstStyle/>
          <a:p>
            <a:pPr>
              <a:spcBef>
                <a:spcPct val="50000"/>
              </a:spcBef>
              <a:buFontTx/>
              <a:buBlip>
                <a:blip r:embed="rId5"/>
              </a:buBlip>
            </a:pPr>
            <a:r>
              <a:rPr lang="zh-CN" altLang="en-US" sz="2800" b="1" dirty="0">
                <a:latin typeface="Times New Roman" pitchFamily="18" charset="0"/>
              </a:rPr>
              <a:t>　</a:t>
            </a:r>
            <a:r>
              <a:rPr lang="zh-CN" altLang="en-US" sz="2800" dirty="0">
                <a:latin typeface="Times New Roman" pitchFamily="18" charset="0"/>
              </a:rPr>
              <a:t>一维</a:t>
            </a:r>
            <a:r>
              <a:rPr lang="zh-CN" altLang="en-US" sz="2800" u="sng" dirty="0">
                <a:solidFill>
                  <a:srgbClr val="CC0000"/>
                </a:solidFill>
                <a:latin typeface="Times New Roman" pitchFamily="18" charset="0"/>
              </a:rPr>
              <a:t>运动粒子</a:t>
            </a:r>
            <a:r>
              <a:rPr lang="zh-CN" altLang="en-US" sz="2800" dirty="0">
                <a:latin typeface="Times New Roman" pitchFamily="18" charset="0"/>
              </a:rPr>
              <a:t>的含时</a:t>
            </a:r>
            <a:r>
              <a:rPr lang="zh-CN" altLang="en-US" sz="2800" dirty="0">
                <a:solidFill>
                  <a:srgbClr val="CC0000"/>
                </a:solidFill>
                <a:latin typeface="Times New Roman" pitchFamily="18" charset="0"/>
              </a:rPr>
              <a:t>薛定谔方程</a:t>
            </a:r>
            <a:r>
              <a:rPr lang="zh-CN" altLang="en-US" sz="2800" dirty="0">
                <a:latin typeface="Times New Roman" pitchFamily="18" charset="0"/>
              </a:rPr>
              <a:t> </a:t>
            </a:r>
          </a:p>
        </p:txBody>
      </p:sp>
      <p:graphicFrame>
        <p:nvGraphicFramePr>
          <p:cNvPr id="9239" name="Object 23"/>
          <p:cNvGraphicFramePr>
            <a:graphicFrameLocks noChangeAspect="1"/>
          </p:cNvGraphicFramePr>
          <p:nvPr/>
        </p:nvGraphicFramePr>
        <p:xfrm>
          <a:off x="2857488" y="1500174"/>
          <a:ext cx="1981200" cy="579438"/>
        </p:xfrm>
        <a:graphic>
          <a:graphicData uri="http://schemas.openxmlformats.org/presentationml/2006/ole">
            <mc:AlternateContent xmlns:mc="http://schemas.openxmlformats.org/markup-compatibility/2006">
              <mc:Choice xmlns:v="urn:schemas-microsoft-com:vml" Requires="v">
                <p:oleObj spid="_x0000_s9235" name="Equation" r:id="rId6" imgW="1257300" imgH="368300" progId="Equation.3">
                  <p:embed/>
                </p:oleObj>
              </mc:Choice>
              <mc:Fallback>
                <p:oleObj name="Equation" r:id="rId6" imgW="1257300" imgH="368300"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488" y="1500174"/>
                        <a:ext cx="19812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571472" y="928670"/>
            <a:ext cx="6172200" cy="523875"/>
            <a:chOff x="528" y="720"/>
            <a:chExt cx="3888" cy="330"/>
          </a:xfrm>
        </p:grpSpPr>
        <p:sp>
          <p:nvSpPr>
            <p:cNvPr id="9241" name="Text Box 25"/>
            <p:cNvSpPr txBox="1">
              <a:spLocks noChangeArrowheads="1"/>
            </p:cNvSpPr>
            <p:nvPr/>
          </p:nvSpPr>
          <p:spPr bwMode="auto">
            <a:xfrm>
              <a:off x="528" y="720"/>
              <a:ext cx="3888" cy="330"/>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CC0000"/>
                  </a:solidFill>
                  <a:latin typeface="Times New Roman" pitchFamily="18" charset="0"/>
                </a:rPr>
                <a:t>2</a:t>
              </a:r>
              <a:r>
                <a:rPr lang="en-US" altLang="zh-CN" sz="2800" dirty="0">
                  <a:solidFill>
                    <a:srgbClr val="FF0000"/>
                  </a:solidFill>
                  <a:latin typeface="Times New Roman" pitchFamily="18" charset="0"/>
                </a:rPr>
                <a:t>   </a:t>
              </a:r>
              <a:r>
                <a:rPr lang="zh-CN" altLang="en-US" sz="2800" dirty="0">
                  <a:solidFill>
                    <a:srgbClr val="1C1C1C"/>
                  </a:solidFill>
                  <a:latin typeface="Times New Roman" pitchFamily="18" charset="0"/>
                </a:rPr>
                <a:t>粒子在势能为　 的势场中运动</a:t>
              </a:r>
            </a:p>
          </p:txBody>
        </p:sp>
        <p:graphicFrame>
          <p:nvGraphicFramePr>
            <p:cNvPr id="9242" name="Object 26"/>
            <p:cNvGraphicFramePr>
              <a:graphicFrameLocks noChangeAspect="1"/>
            </p:cNvGraphicFramePr>
            <p:nvPr/>
          </p:nvGraphicFramePr>
          <p:xfrm>
            <a:off x="2250" y="720"/>
            <a:ext cx="260" cy="315"/>
          </p:xfrm>
          <a:graphic>
            <a:graphicData uri="http://schemas.openxmlformats.org/presentationml/2006/ole">
              <mc:AlternateContent xmlns:mc="http://schemas.openxmlformats.org/markup-compatibility/2006">
                <mc:Choice xmlns:v="urn:schemas-microsoft-com:vml" Requires="v">
                  <p:oleObj spid="_x0000_s9236" name="Equation" r:id="rId8" imgW="304668" imgH="368140" progId="Equation.3">
                    <p:embed/>
                  </p:oleObj>
                </mc:Choice>
                <mc:Fallback>
                  <p:oleObj name="Equation" r:id="rId8" imgW="304668" imgH="36814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0" y="720"/>
                          <a:ext cx="260"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39"/>
                                        </p:tgtEl>
                                        <p:attrNameLst>
                                          <p:attrName>style.visibility</p:attrName>
                                        </p:attrNameLst>
                                      </p:cBhvr>
                                      <p:to>
                                        <p:strVal val="visible"/>
                                      </p:to>
                                    </p:set>
                                    <p:animEffect transition="in" filter="blinds(horizontal)">
                                      <p:cBhvr>
                                        <p:cTn id="12" dur="500"/>
                                        <p:tgtEl>
                                          <p:spTgt spid="92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8"/>
                                        </p:tgtEl>
                                        <p:attrNameLst>
                                          <p:attrName>style.visibility</p:attrName>
                                        </p:attrNameLst>
                                      </p:cBhvr>
                                      <p:to>
                                        <p:strVal val="visible"/>
                                      </p:to>
                                    </p:set>
                                    <p:animEffect transition="in" filter="blinds(horizontal)">
                                      <p:cBhvr>
                                        <p:cTn id="17" dur="500"/>
                                        <p:tgtEl>
                                          <p:spTgt spid="92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7"/>
                                        </p:tgtEl>
                                        <p:attrNameLst>
                                          <p:attrName>style.visibility</p:attrName>
                                        </p:attrNameLst>
                                      </p:cBhvr>
                                      <p:to>
                                        <p:strVal val="visible"/>
                                      </p:to>
                                    </p:set>
                                    <p:animEffect transition="in" filter="blinds(horizontal)">
                                      <p:cBhvr>
                                        <p:cTn id="22" dur="500"/>
                                        <p:tgtEl>
                                          <p:spTgt spid="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5" name="Object 2055"/>
          <p:cNvGraphicFramePr>
            <a:graphicFrameLocks noChangeAspect="1"/>
          </p:cNvGraphicFramePr>
          <p:nvPr/>
        </p:nvGraphicFramePr>
        <p:xfrm>
          <a:off x="2143108" y="2285992"/>
          <a:ext cx="4545006" cy="648533"/>
        </p:xfrm>
        <a:graphic>
          <a:graphicData uri="http://schemas.openxmlformats.org/presentationml/2006/ole">
            <mc:AlternateContent xmlns:mc="http://schemas.openxmlformats.org/markup-compatibility/2006">
              <mc:Choice xmlns:v="urn:schemas-microsoft-com:vml" Requires="v">
                <p:oleObj spid="_x0000_s10277" name="公式" r:id="rId3" imgW="1435100" imgH="241300" progId="Equation.3">
                  <p:embed/>
                </p:oleObj>
              </mc:Choice>
              <mc:Fallback>
                <p:oleObj name="公式" r:id="rId3" imgW="1435100" imgH="24130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2285992"/>
                        <a:ext cx="4545006" cy="648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6" name="Object 2056"/>
          <p:cNvGraphicFramePr>
            <a:graphicFrameLocks noChangeAspect="1"/>
          </p:cNvGraphicFramePr>
          <p:nvPr/>
        </p:nvGraphicFramePr>
        <p:xfrm>
          <a:off x="3500430" y="2928934"/>
          <a:ext cx="3432181" cy="714795"/>
        </p:xfrm>
        <a:graphic>
          <a:graphicData uri="http://schemas.openxmlformats.org/presentationml/2006/ole">
            <mc:AlternateContent xmlns:mc="http://schemas.openxmlformats.org/markup-compatibility/2006">
              <mc:Choice xmlns:v="urn:schemas-microsoft-com:vml" Requires="v">
                <p:oleObj spid="_x0000_s10278" name="Equation" r:id="rId5" imgW="1028254" imgH="215806" progId="Equation.3">
                  <p:embed/>
                </p:oleObj>
              </mc:Choice>
              <mc:Fallback>
                <p:oleObj name="Equation" r:id="rId5" imgW="1028254" imgH="215806"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0" y="2928934"/>
                        <a:ext cx="3432181" cy="714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7" name="Object 2057"/>
          <p:cNvGraphicFramePr>
            <a:graphicFrameLocks noChangeAspect="1"/>
          </p:cNvGraphicFramePr>
          <p:nvPr/>
        </p:nvGraphicFramePr>
        <p:xfrm>
          <a:off x="6858016" y="3000372"/>
          <a:ext cx="1927225" cy="525462"/>
        </p:xfrm>
        <a:graphic>
          <a:graphicData uri="http://schemas.openxmlformats.org/presentationml/2006/ole">
            <mc:AlternateContent xmlns:mc="http://schemas.openxmlformats.org/markup-compatibility/2006">
              <mc:Choice xmlns:v="urn:schemas-microsoft-com:vml" Requires="v">
                <p:oleObj spid="_x0000_s10279" name="Equation" r:id="rId7" imgW="647700" imgH="190500" progId="Equation.3">
                  <p:embed/>
                </p:oleObj>
              </mc:Choice>
              <mc:Fallback>
                <p:oleObj name="Equation" r:id="rId7" imgW="647700" imgH="19050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16" y="3000372"/>
                        <a:ext cx="192722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8" name="Object 2058"/>
          <p:cNvGraphicFramePr>
            <a:graphicFrameLocks noChangeAspect="1"/>
          </p:cNvGraphicFramePr>
          <p:nvPr/>
        </p:nvGraphicFramePr>
        <p:xfrm>
          <a:off x="5000628" y="3500438"/>
          <a:ext cx="2901950" cy="812800"/>
        </p:xfrm>
        <a:graphic>
          <a:graphicData uri="http://schemas.openxmlformats.org/presentationml/2006/ole">
            <mc:AlternateContent xmlns:mc="http://schemas.openxmlformats.org/markup-compatibility/2006">
              <mc:Choice xmlns:v="urn:schemas-microsoft-com:vml" Requires="v">
                <p:oleObj spid="_x0000_s10280" name="Equation" r:id="rId9" imgW="1040948" imgH="291973" progId="Equation.3">
                  <p:embed/>
                </p:oleObj>
              </mc:Choice>
              <mc:Fallback>
                <p:oleObj name="Equation" r:id="rId9" imgW="1040948" imgH="291973" progId="Equation.3">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0628" y="3500438"/>
                        <a:ext cx="29019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9" name="Object 2059"/>
          <p:cNvGraphicFramePr>
            <a:graphicFrameLocks noChangeAspect="1"/>
          </p:cNvGraphicFramePr>
          <p:nvPr/>
        </p:nvGraphicFramePr>
        <p:xfrm>
          <a:off x="1357290" y="5000636"/>
          <a:ext cx="6477000" cy="1174750"/>
        </p:xfrm>
        <a:graphic>
          <a:graphicData uri="http://schemas.openxmlformats.org/presentationml/2006/ole">
            <mc:AlternateContent xmlns:mc="http://schemas.openxmlformats.org/markup-compatibility/2006">
              <mc:Choice xmlns:v="urn:schemas-microsoft-com:vml" Requires="v">
                <p:oleObj spid="_x0000_s10281" name="Equation" r:id="rId11" imgW="1726451" imgH="406224" progId="Equation.3">
                  <p:embed/>
                </p:oleObj>
              </mc:Choice>
              <mc:Fallback>
                <p:oleObj name="Equation" r:id="rId11" imgW="1726451" imgH="406224" progId="Equation.3">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7290" y="5000636"/>
                        <a:ext cx="6477000" cy="11747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0" name="Rectangle 2060"/>
          <p:cNvSpPr>
            <a:spLocks noChangeArrowheads="1"/>
          </p:cNvSpPr>
          <p:nvPr/>
        </p:nvSpPr>
        <p:spPr bwMode="auto">
          <a:xfrm>
            <a:off x="571472" y="4357694"/>
            <a:ext cx="8458200" cy="523220"/>
          </a:xfrm>
          <a:prstGeom prst="rect">
            <a:avLst/>
          </a:prstGeom>
          <a:noFill/>
          <a:ln w="9525">
            <a:noFill/>
            <a:miter lim="800000"/>
            <a:headEnd/>
            <a:tailEnd/>
          </a:ln>
          <a:effectLst/>
        </p:spPr>
        <p:txBody>
          <a:bodyPr>
            <a:spAutoFit/>
          </a:bodyPr>
          <a:lstStyle/>
          <a:p>
            <a:pPr>
              <a:buFontTx/>
              <a:buBlip>
                <a:blip r:embed="rId13"/>
              </a:buBlip>
            </a:pPr>
            <a:r>
              <a:rPr lang="en-US" altLang="zh-CN" sz="2800" dirty="0">
                <a:latin typeface="Times New Roman" pitchFamily="18" charset="0"/>
              </a:rPr>
              <a:t>    </a:t>
            </a:r>
            <a:r>
              <a:rPr lang="zh-CN" altLang="en-US" sz="2800" dirty="0">
                <a:latin typeface="Times New Roman" pitchFamily="18" charset="0"/>
              </a:rPr>
              <a:t>在</a:t>
            </a:r>
            <a:r>
              <a:rPr lang="zh-CN" altLang="en-US" sz="2800" dirty="0">
                <a:solidFill>
                  <a:srgbClr val="CC0000"/>
                </a:solidFill>
                <a:latin typeface="Times New Roman" pitchFamily="18" charset="0"/>
              </a:rPr>
              <a:t>势场</a:t>
            </a:r>
            <a:r>
              <a:rPr lang="zh-CN" altLang="en-US" sz="2800" dirty="0">
                <a:latin typeface="Times New Roman" pitchFamily="18" charset="0"/>
              </a:rPr>
              <a:t>中</a:t>
            </a:r>
            <a:r>
              <a:rPr lang="zh-CN" altLang="en-US" sz="2800" dirty="0">
                <a:solidFill>
                  <a:srgbClr val="CC0000"/>
                </a:solidFill>
                <a:latin typeface="Times New Roman" pitchFamily="18" charset="0"/>
              </a:rPr>
              <a:t>一维</a:t>
            </a:r>
            <a:r>
              <a:rPr lang="zh-CN" altLang="en-US" sz="2800" dirty="0">
                <a:latin typeface="Times New Roman" pitchFamily="18" charset="0"/>
              </a:rPr>
              <a:t>运动粒子的</a:t>
            </a:r>
            <a:r>
              <a:rPr lang="zh-CN" altLang="en-US" sz="2800" dirty="0">
                <a:solidFill>
                  <a:srgbClr val="CC0000"/>
                </a:solidFill>
                <a:latin typeface="Times New Roman" pitchFamily="18" charset="0"/>
              </a:rPr>
              <a:t>定态</a:t>
            </a:r>
            <a:r>
              <a:rPr lang="zh-CN" altLang="en-US" sz="2800" dirty="0">
                <a:latin typeface="Times New Roman" pitchFamily="18" charset="0"/>
              </a:rPr>
              <a:t>薛定谔方程</a:t>
            </a:r>
          </a:p>
        </p:txBody>
      </p:sp>
      <p:sp>
        <p:nvSpPr>
          <p:cNvPr id="32781" name="Text Box 2061"/>
          <p:cNvSpPr txBox="1">
            <a:spLocks noChangeArrowheads="1"/>
          </p:cNvSpPr>
          <p:nvPr/>
        </p:nvSpPr>
        <p:spPr bwMode="auto">
          <a:xfrm>
            <a:off x="571472" y="714356"/>
            <a:ext cx="7315200" cy="579438"/>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CC0000"/>
                </a:solidFill>
                <a:latin typeface="Times New Roman" pitchFamily="18" charset="0"/>
              </a:rPr>
              <a:t>3</a:t>
            </a:r>
            <a:r>
              <a:rPr lang="en-US" altLang="zh-CN" sz="3200" b="1" dirty="0">
                <a:latin typeface="Times New Roman" pitchFamily="18" charset="0"/>
              </a:rPr>
              <a:t>    </a:t>
            </a:r>
            <a:r>
              <a:rPr lang="zh-CN" altLang="en-US" sz="2800" dirty="0">
                <a:latin typeface="Times New Roman" pitchFamily="18" charset="0"/>
              </a:rPr>
              <a:t>粒子在</a:t>
            </a:r>
            <a:r>
              <a:rPr lang="zh-CN" altLang="en-US" sz="2800" dirty="0">
                <a:solidFill>
                  <a:srgbClr val="CC0000"/>
                </a:solidFill>
                <a:latin typeface="Times New Roman" pitchFamily="18" charset="0"/>
              </a:rPr>
              <a:t>恒定势场</a:t>
            </a:r>
            <a:r>
              <a:rPr lang="zh-CN" altLang="en-US" sz="2800" dirty="0">
                <a:latin typeface="Times New Roman" pitchFamily="18" charset="0"/>
              </a:rPr>
              <a:t>中的运动</a:t>
            </a:r>
            <a:endParaRPr lang="zh-CN" altLang="en-US" sz="2800" dirty="0">
              <a:solidFill>
                <a:srgbClr val="1C1C1C"/>
              </a:solidFill>
              <a:latin typeface="Times New Roman" pitchFamily="18" charset="0"/>
            </a:endParaRPr>
          </a:p>
        </p:txBody>
      </p:sp>
      <p:grpSp>
        <p:nvGrpSpPr>
          <p:cNvPr id="2" name="Group 2062"/>
          <p:cNvGrpSpPr>
            <a:grpSpLocks/>
          </p:cNvGrpSpPr>
          <p:nvPr/>
        </p:nvGrpSpPr>
        <p:grpSpPr bwMode="auto">
          <a:xfrm>
            <a:off x="1357288" y="1311262"/>
            <a:ext cx="7296150" cy="912813"/>
            <a:chOff x="1236" y="3332"/>
            <a:chExt cx="4596" cy="575"/>
          </a:xfrm>
        </p:grpSpPr>
        <p:graphicFrame>
          <p:nvGraphicFramePr>
            <p:cNvPr id="32783" name="Object 2063"/>
            <p:cNvGraphicFramePr>
              <a:graphicFrameLocks noChangeAspect="1"/>
            </p:cNvGraphicFramePr>
            <p:nvPr/>
          </p:nvGraphicFramePr>
          <p:xfrm>
            <a:off x="1236" y="3332"/>
            <a:ext cx="1080" cy="575"/>
          </p:xfrm>
          <a:graphic>
            <a:graphicData uri="http://schemas.openxmlformats.org/presentationml/2006/ole">
              <mc:AlternateContent xmlns:mc="http://schemas.openxmlformats.org/markup-compatibility/2006">
                <mc:Choice xmlns:v="urn:schemas-microsoft-com:vml" Requires="v">
                  <p:oleObj spid="_x0000_s10282" name="Equation" r:id="rId14" imgW="748975" imgH="393529" progId="Equation.3">
                    <p:embed/>
                  </p:oleObj>
                </mc:Choice>
                <mc:Fallback>
                  <p:oleObj name="Equation" r:id="rId14" imgW="748975" imgH="393529" progId="Equation.3">
                    <p:embed/>
                    <p:pic>
                      <p:nvPicPr>
                        <p:cNvPr id="0"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36" y="3332"/>
                          <a:ext cx="1080" cy="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4" name="Text Box 2064"/>
            <p:cNvSpPr txBox="1">
              <a:spLocks noChangeArrowheads="1"/>
            </p:cNvSpPr>
            <p:nvPr/>
          </p:nvSpPr>
          <p:spPr bwMode="auto">
            <a:xfrm>
              <a:off x="3171" y="3451"/>
              <a:ext cx="2661" cy="330"/>
            </a:xfrm>
            <a:prstGeom prst="rect">
              <a:avLst/>
            </a:prstGeom>
            <a:noFill/>
            <a:ln w="9525">
              <a:noFill/>
              <a:miter lim="800000"/>
              <a:headEnd/>
              <a:tailEnd/>
            </a:ln>
          </p:spPr>
          <p:txBody>
            <a:bodyPr>
              <a:spAutoFit/>
            </a:bodyPr>
            <a:lstStyle/>
            <a:p>
              <a:pPr>
                <a:spcBef>
                  <a:spcPct val="50000"/>
                </a:spcBef>
              </a:pPr>
              <a:r>
                <a:rPr kumimoji="1" lang="zh-CN" altLang="en-US" sz="2800" dirty="0">
                  <a:latin typeface="Times New Roman" pitchFamily="18" charset="0"/>
                </a:rPr>
                <a:t>与时间无关</a:t>
              </a:r>
            </a:p>
          </p:txBody>
        </p:sp>
        <p:graphicFrame>
          <p:nvGraphicFramePr>
            <p:cNvPr id="32785" name="Object 2065"/>
            <p:cNvGraphicFramePr>
              <a:graphicFrameLocks noChangeAspect="1"/>
            </p:cNvGraphicFramePr>
            <p:nvPr/>
          </p:nvGraphicFramePr>
          <p:xfrm>
            <a:off x="2541" y="3451"/>
            <a:ext cx="575" cy="360"/>
          </p:xfrm>
          <a:graphic>
            <a:graphicData uri="http://schemas.openxmlformats.org/presentationml/2006/ole">
              <mc:AlternateContent xmlns:mc="http://schemas.openxmlformats.org/markup-compatibility/2006">
                <mc:Choice xmlns:v="urn:schemas-microsoft-com:vml" Requires="v">
                  <p:oleObj spid="_x0000_s10283" name="Equation" r:id="rId16" imgW="368300" imgH="228600" progId="Equation.3">
                    <p:embed/>
                  </p:oleObj>
                </mc:Choice>
                <mc:Fallback>
                  <p:oleObj name="Equation" r:id="rId16" imgW="368300" imgH="228600" progId="Equation.3">
                    <p:embed/>
                    <p:pic>
                      <p:nvPicPr>
                        <p:cNvPr id="0" name="Picture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1" y="3451"/>
                          <a:ext cx="575"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81"/>
                                        </p:tgtEl>
                                        <p:attrNameLst>
                                          <p:attrName>style.visibility</p:attrName>
                                        </p:attrNameLst>
                                      </p:cBhvr>
                                      <p:to>
                                        <p:strVal val="visible"/>
                                      </p:to>
                                    </p:set>
                                    <p:animEffect transition="in" filter="blinds(horizontal)">
                                      <p:cBhvr>
                                        <p:cTn id="7" dur="500"/>
                                        <p:tgtEl>
                                          <p:spTgt spid="327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linds(horizontal)">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6"/>
                                        </p:tgtEl>
                                        <p:attrNameLst>
                                          <p:attrName>style.visibility</p:attrName>
                                        </p:attrNameLst>
                                      </p:cBhvr>
                                      <p:to>
                                        <p:strVal val="visible"/>
                                      </p:to>
                                    </p:set>
                                    <p:animEffect transition="in" filter="blinds(horizontal)">
                                      <p:cBhvr>
                                        <p:cTn id="22" dur="500"/>
                                        <p:tgtEl>
                                          <p:spTgt spid="3277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blinds(horizontal)">
                                      <p:cBhvr>
                                        <p:cTn id="27" dur="500"/>
                                        <p:tgtEl>
                                          <p:spTgt spid="327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778"/>
                                        </p:tgtEl>
                                        <p:attrNameLst>
                                          <p:attrName>style.visibility</p:attrName>
                                        </p:attrNameLst>
                                      </p:cBhvr>
                                      <p:to>
                                        <p:strVal val="visible"/>
                                      </p:to>
                                    </p:set>
                                    <p:animEffect transition="in" filter="blinds(horizontal)">
                                      <p:cBhvr>
                                        <p:cTn id="32" dur="500"/>
                                        <p:tgtEl>
                                          <p:spTgt spid="3277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80"/>
                                        </p:tgtEl>
                                        <p:attrNameLst>
                                          <p:attrName>style.visibility</p:attrName>
                                        </p:attrNameLst>
                                      </p:cBhvr>
                                      <p:to>
                                        <p:strVal val="visible"/>
                                      </p:to>
                                    </p:set>
                                    <p:animEffect transition="in" filter="blinds(horizontal)">
                                      <p:cBhvr>
                                        <p:cTn id="37" dur="500"/>
                                        <p:tgtEl>
                                          <p:spTgt spid="327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779"/>
                                        </p:tgtEl>
                                        <p:attrNameLst>
                                          <p:attrName>style.visibility</p:attrName>
                                        </p:attrNameLst>
                                      </p:cBhvr>
                                      <p:to>
                                        <p:strVal val="visible"/>
                                      </p:to>
                                    </p:set>
                                    <p:animEffect transition="in" filter="blinds(horizontal)">
                                      <p:cBhvr>
                                        <p:cTn id="42"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autoUpdateAnimBg="0"/>
      <p:bldP spid="327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4294967295"/>
          </p:nvPr>
        </p:nvSpPr>
        <p:spPr>
          <a:xfrm>
            <a:off x="0" y="6356350"/>
            <a:ext cx="2133600" cy="365125"/>
          </a:xfrm>
          <a:prstGeom prst="rect">
            <a:avLst/>
          </a:prstGeom>
        </p:spPr>
        <p:txBody>
          <a:bodyPr/>
          <a:lstStyle/>
          <a:p>
            <a:fld id="{C2134ECE-5984-4128-B5AC-28804B1D5C23}" type="slidenum">
              <a:rPr lang="en-US" altLang="zh-CN"/>
              <a:pPr/>
              <a:t>12</a:t>
            </a:fld>
            <a:endParaRPr lang="en-US" altLang="zh-CN"/>
          </a:p>
        </p:txBody>
      </p:sp>
      <p:graphicFrame>
        <p:nvGraphicFramePr>
          <p:cNvPr id="11269" name="Object 5"/>
          <p:cNvGraphicFramePr>
            <a:graphicFrameLocks noChangeAspect="1"/>
          </p:cNvGraphicFramePr>
          <p:nvPr/>
        </p:nvGraphicFramePr>
        <p:xfrm>
          <a:off x="1143000" y="1828800"/>
          <a:ext cx="6400800" cy="990600"/>
        </p:xfrm>
        <a:graphic>
          <a:graphicData uri="http://schemas.openxmlformats.org/presentationml/2006/ole">
            <mc:AlternateContent xmlns:mc="http://schemas.openxmlformats.org/markup-compatibility/2006">
              <mc:Choice xmlns:v="urn:schemas-microsoft-com:vml" Requires="v">
                <p:oleObj spid="_x0000_s11286" name="Equation" r:id="rId3" imgW="4876800" imgH="825500" progId="Equation.3">
                  <p:embed/>
                </p:oleObj>
              </mc:Choice>
              <mc:Fallback>
                <p:oleObj name="Equation" r:id="rId3" imgW="4876800" imgH="8255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828800"/>
                        <a:ext cx="6400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Rectangle 6"/>
          <p:cNvSpPr>
            <a:spLocks noChangeArrowheads="1"/>
          </p:cNvSpPr>
          <p:nvPr/>
        </p:nvSpPr>
        <p:spPr bwMode="auto">
          <a:xfrm>
            <a:off x="990600" y="914400"/>
            <a:ext cx="8229600" cy="579438"/>
          </a:xfrm>
          <a:prstGeom prst="rect">
            <a:avLst/>
          </a:prstGeom>
          <a:noFill/>
          <a:ln w="9525">
            <a:noFill/>
            <a:miter lim="800000"/>
            <a:headEnd/>
            <a:tailEnd/>
          </a:ln>
          <a:effectLst/>
        </p:spPr>
        <p:txBody>
          <a:bodyPr>
            <a:spAutoFit/>
          </a:bodyPr>
          <a:lstStyle/>
          <a:p>
            <a:pPr>
              <a:buFontTx/>
              <a:buBlip>
                <a:blip r:embed="rId5"/>
              </a:buBlip>
            </a:pPr>
            <a:r>
              <a:rPr lang="en-US" altLang="zh-CN" sz="3200" b="1" dirty="0">
                <a:solidFill>
                  <a:srgbClr val="CC0000"/>
                </a:solidFill>
                <a:latin typeface="Times New Roman" pitchFamily="18" charset="0"/>
              </a:rPr>
              <a:t>   </a:t>
            </a:r>
            <a:r>
              <a:rPr lang="zh-CN" altLang="en-US" sz="2800" dirty="0">
                <a:solidFill>
                  <a:srgbClr val="CC0000"/>
                </a:solidFill>
                <a:latin typeface="Times New Roman" pitchFamily="18" charset="0"/>
              </a:rPr>
              <a:t>三维</a:t>
            </a:r>
            <a:r>
              <a:rPr lang="zh-CN" altLang="en-US" sz="2800" dirty="0">
                <a:latin typeface="Times New Roman" pitchFamily="18" charset="0"/>
              </a:rPr>
              <a:t>势场中运动粒子的</a:t>
            </a:r>
            <a:r>
              <a:rPr lang="zh-CN" altLang="en-US" sz="2800" dirty="0">
                <a:solidFill>
                  <a:srgbClr val="CC0000"/>
                </a:solidFill>
                <a:latin typeface="Times New Roman" pitchFamily="18" charset="0"/>
              </a:rPr>
              <a:t>定态</a:t>
            </a:r>
            <a:r>
              <a:rPr lang="zh-CN" altLang="en-US" sz="2800" dirty="0">
                <a:latin typeface="Times New Roman" pitchFamily="18" charset="0"/>
              </a:rPr>
              <a:t>薛定谔方程</a:t>
            </a:r>
          </a:p>
        </p:txBody>
      </p:sp>
      <p:grpSp>
        <p:nvGrpSpPr>
          <p:cNvPr id="2" name="Group 18"/>
          <p:cNvGrpSpPr>
            <a:grpSpLocks/>
          </p:cNvGrpSpPr>
          <p:nvPr/>
        </p:nvGrpSpPr>
        <p:grpSpPr bwMode="auto">
          <a:xfrm>
            <a:off x="1066800" y="3048000"/>
            <a:ext cx="6553200" cy="914400"/>
            <a:chOff x="672" y="1920"/>
            <a:chExt cx="4128" cy="576"/>
          </a:xfrm>
        </p:grpSpPr>
        <p:sp>
          <p:nvSpPr>
            <p:cNvPr id="11272" name="Text Box 8"/>
            <p:cNvSpPr txBox="1">
              <a:spLocks noChangeArrowheads="1"/>
            </p:cNvSpPr>
            <p:nvPr/>
          </p:nvSpPr>
          <p:spPr bwMode="auto">
            <a:xfrm>
              <a:off x="672" y="1997"/>
              <a:ext cx="2175" cy="330"/>
            </a:xfrm>
            <a:prstGeom prst="rect">
              <a:avLst/>
            </a:prstGeom>
            <a:noFill/>
            <a:ln w="9525">
              <a:noFill/>
              <a:miter lim="800000"/>
              <a:headEnd/>
              <a:tailEnd/>
            </a:ln>
            <a:effectLst/>
          </p:spPr>
          <p:txBody>
            <a:bodyPr>
              <a:spAutoFit/>
            </a:bodyPr>
            <a:lstStyle/>
            <a:p>
              <a:pPr>
                <a:spcBef>
                  <a:spcPct val="50000"/>
                </a:spcBef>
              </a:pPr>
              <a:r>
                <a:rPr lang="zh-CN" altLang="en-US" sz="2800" dirty="0">
                  <a:latin typeface="Times New Roman" pitchFamily="18" charset="0"/>
                </a:rPr>
                <a:t>拉普拉斯算子</a:t>
              </a:r>
            </a:p>
          </p:txBody>
        </p:sp>
        <p:graphicFrame>
          <p:nvGraphicFramePr>
            <p:cNvPr id="11273" name="Object 9"/>
            <p:cNvGraphicFramePr>
              <a:graphicFrameLocks noChangeAspect="1"/>
            </p:cNvGraphicFramePr>
            <p:nvPr/>
          </p:nvGraphicFramePr>
          <p:xfrm>
            <a:off x="2492" y="1920"/>
            <a:ext cx="2308" cy="576"/>
          </p:xfrm>
          <a:graphic>
            <a:graphicData uri="http://schemas.openxmlformats.org/presentationml/2006/ole">
              <mc:AlternateContent xmlns:mc="http://schemas.openxmlformats.org/markup-compatibility/2006">
                <mc:Choice xmlns:v="urn:schemas-microsoft-com:vml" Requires="v">
                  <p:oleObj spid="_x0000_s11287" name="Equation" r:id="rId6" imgW="2565400" imgH="825500" progId="Equation.3">
                    <p:embed/>
                  </p:oleObj>
                </mc:Choice>
                <mc:Fallback>
                  <p:oleObj name="Equation" r:id="rId6" imgW="2565400" imgH="8255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2" y="1920"/>
                          <a:ext cx="2308" cy="576"/>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grpSp>
      <p:grpSp>
        <p:nvGrpSpPr>
          <p:cNvPr id="3" name="Group 14"/>
          <p:cNvGrpSpPr>
            <a:grpSpLocks/>
          </p:cNvGrpSpPr>
          <p:nvPr/>
        </p:nvGrpSpPr>
        <p:grpSpPr bwMode="auto">
          <a:xfrm>
            <a:off x="1143000" y="5486402"/>
            <a:ext cx="3941763" cy="573088"/>
            <a:chOff x="336" y="1395"/>
            <a:chExt cx="2483" cy="361"/>
          </a:xfrm>
        </p:grpSpPr>
        <p:sp>
          <p:nvSpPr>
            <p:cNvPr id="11279" name="Text Box 15"/>
            <p:cNvSpPr txBox="1">
              <a:spLocks noChangeArrowheads="1"/>
            </p:cNvSpPr>
            <p:nvPr/>
          </p:nvSpPr>
          <p:spPr bwMode="auto">
            <a:xfrm>
              <a:off x="336" y="1395"/>
              <a:ext cx="1647" cy="330"/>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CC0000"/>
                  </a:solidFill>
                  <a:latin typeface="Times New Roman" pitchFamily="18" charset="0"/>
                </a:rPr>
                <a:t>定态</a:t>
              </a:r>
              <a:r>
                <a:rPr lang="zh-CN" altLang="en-US" sz="2800" dirty="0">
                  <a:latin typeface="Times New Roman" pitchFamily="18" charset="0"/>
                </a:rPr>
                <a:t>波函数</a:t>
              </a:r>
            </a:p>
          </p:txBody>
        </p:sp>
        <p:graphicFrame>
          <p:nvGraphicFramePr>
            <p:cNvPr id="11280" name="Object 16"/>
            <p:cNvGraphicFramePr>
              <a:graphicFrameLocks noChangeAspect="1"/>
            </p:cNvGraphicFramePr>
            <p:nvPr/>
          </p:nvGraphicFramePr>
          <p:xfrm>
            <a:off x="1596" y="1404"/>
            <a:ext cx="1223" cy="352"/>
          </p:xfrm>
          <a:graphic>
            <a:graphicData uri="http://schemas.openxmlformats.org/presentationml/2006/ole">
              <mc:AlternateContent xmlns:mc="http://schemas.openxmlformats.org/markup-compatibility/2006">
                <mc:Choice xmlns:v="urn:schemas-microsoft-com:vml" Requires="v">
                  <p:oleObj spid="_x0000_s11288" name="Equation" r:id="rId8" imgW="558800" imgH="190500" progId="Equation.3">
                    <p:embed/>
                  </p:oleObj>
                </mc:Choice>
                <mc:Fallback>
                  <p:oleObj name="Equation" r:id="rId8" imgW="558800" imgH="1905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6" y="1404"/>
                          <a:ext cx="1223"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281" name="Object 17"/>
          <p:cNvGraphicFramePr>
            <a:graphicFrameLocks noChangeAspect="1"/>
          </p:cNvGraphicFramePr>
          <p:nvPr/>
        </p:nvGraphicFramePr>
        <p:xfrm>
          <a:off x="2057400" y="4225925"/>
          <a:ext cx="4251325" cy="1108075"/>
        </p:xfrm>
        <a:graphic>
          <a:graphicData uri="http://schemas.openxmlformats.org/presentationml/2006/ole">
            <mc:AlternateContent xmlns:mc="http://schemas.openxmlformats.org/markup-compatibility/2006">
              <mc:Choice xmlns:v="urn:schemas-microsoft-com:vml" Requires="v">
                <p:oleObj spid="_x0000_s11289" name="Equation" r:id="rId10" imgW="1600200" imgH="406400" progId="Equation.3">
                  <p:embed/>
                </p:oleObj>
              </mc:Choice>
              <mc:Fallback>
                <p:oleObj name="Equation" r:id="rId10" imgW="1600200" imgH="4064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4225925"/>
                        <a:ext cx="4251325" cy="110807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81"/>
                                        </p:tgtEl>
                                        <p:attrNameLst>
                                          <p:attrName>style.visibility</p:attrName>
                                        </p:attrNameLst>
                                      </p:cBhvr>
                                      <p:to>
                                        <p:strVal val="visible"/>
                                      </p:to>
                                    </p:set>
                                    <p:animEffect transition="in" filter="blinds(horizontal)">
                                      <p:cBhvr>
                                        <p:cTn id="17" dur="500"/>
                                        <p:tgtEl>
                                          <p:spTgt spid="112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4294967295"/>
          </p:nvPr>
        </p:nvSpPr>
        <p:spPr>
          <a:xfrm>
            <a:off x="0" y="6356350"/>
            <a:ext cx="2133600" cy="365125"/>
          </a:xfrm>
          <a:prstGeom prst="rect">
            <a:avLst/>
          </a:prstGeom>
        </p:spPr>
        <p:txBody>
          <a:bodyPr/>
          <a:lstStyle/>
          <a:p>
            <a:fld id="{B1E2E82A-AC8E-4EE5-9250-5BA374C7E189}" type="slidenum">
              <a:rPr lang="en-US" altLang="zh-CN"/>
              <a:pPr/>
              <a:t>13</a:t>
            </a:fld>
            <a:endParaRPr lang="en-US" altLang="zh-CN"/>
          </a:p>
        </p:txBody>
      </p:sp>
      <p:sp>
        <p:nvSpPr>
          <p:cNvPr id="12311" name="Text Box 23"/>
          <p:cNvSpPr txBox="1">
            <a:spLocks noChangeArrowheads="1"/>
          </p:cNvSpPr>
          <p:nvPr/>
        </p:nvSpPr>
        <p:spPr bwMode="auto">
          <a:xfrm>
            <a:off x="571472" y="857232"/>
            <a:ext cx="7315200" cy="523220"/>
          </a:xfrm>
          <a:prstGeom prst="rect">
            <a:avLst/>
          </a:prstGeom>
          <a:noFill/>
          <a:ln w="9525">
            <a:noFill/>
            <a:miter lim="800000"/>
            <a:headEnd/>
            <a:tailEnd/>
          </a:ln>
        </p:spPr>
        <p:txBody>
          <a:bodyPr>
            <a:spAutoFit/>
          </a:bodyPr>
          <a:lstStyle/>
          <a:p>
            <a:pPr>
              <a:spcBef>
                <a:spcPct val="50000"/>
              </a:spcBef>
            </a:pPr>
            <a:r>
              <a:rPr kumimoji="1" lang="zh-CN" altLang="en-US" sz="2800" dirty="0">
                <a:latin typeface="Times New Roman" pitchFamily="18" charset="0"/>
              </a:rPr>
              <a:t>例如，氢原子的定态薛定谔方程</a:t>
            </a:r>
          </a:p>
        </p:txBody>
      </p:sp>
      <p:graphicFrame>
        <p:nvGraphicFramePr>
          <p:cNvPr id="89088" name="Object 0"/>
          <p:cNvGraphicFramePr>
            <a:graphicFrameLocks noChangeAspect="1"/>
          </p:cNvGraphicFramePr>
          <p:nvPr/>
        </p:nvGraphicFramePr>
        <p:xfrm>
          <a:off x="1704975" y="1336675"/>
          <a:ext cx="2322513" cy="1255713"/>
        </p:xfrm>
        <a:graphic>
          <a:graphicData uri="http://schemas.openxmlformats.org/presentationml/2006/ole">
            <mc:AlternateContent xmlns:mc="http://schemas.openxmlformats.org/markup-compatibility/2006">
              <mc:Choice xmlns:v="urn:schemas-microsoft-com:vml" Requires="v">
                <p:oleObj spid="_x0000_s12305" name="公式" r:id="rId3" imgW="901700" imgH="457200" progId="Equation.3">
                  <p:embed/>
                </p:oleObj>
              </mc:Choice>
              <mc:Fallback>
                <p:oleObj name="公式" r:id="rId3" imgW="901700" imgH="4572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1336675"/>
                        <a:ext cx="2322513" cy="1255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 name="Group 39"/>
          <p:cNvGrpSpPr>
            <a:grpSpLocks/>
          </p:cNvGrpSpPr>
          <p:nvPr/>
        </p:nvGrpSpPr>
        <p:grpSpPr bwMode="auto">
          <a:xfrm>
            <a:off x="1600200" y="4911727"/>
            <a:ext cx="6400800" cy="1189038"/>
            <a:chOff x="672" y="3024"/>
            <a:chExt cx="4032" cy="749"/>
          </a:xfrm>
        </p:grpSpPr>
        <p:sp>
          <p:nvSpPr>
            <p:cNvPr id="12321" name="Text Box 33"/>
            <p:cNvSpPr txBox="1">
              <a:spLocks noChangeArrowheads="1"/>
            </p:cNvSpPr>
            <p:nvPr/>
          </p:nvSpPr>
          <p:spPr bwMode="auto">
            <a:xfrm>
              <a:off x="672" y="3024"/>
              <a:ext cx="4032" cy="678"/>
            </a:xfrm>
            <a:prstGeom prst="rect">
              <a:avLst/>
            </a:prstGeom>
            <a:noFill/>
            <a:ln w="9525">
              <a:noFill/>
              <a:miter lim="800000"/>
              <a:headEnd/>
              <a:tailEnd/>
            </a:ln>
            <a:effectLst/>
          </p:spPr>
          <p:txBody>
            <a:bodyPr>
              <a:spAutoFit/>
            </a:bodyPr>
            <a:lstStyle/>
            <a:p>
              <a:pPr>
                <a:lnSpc>
                  <a:spcPct val="120000"/>
                </a:lnSpc>
              </a:pPr>
              <a:r>
                <a:rPr lang="en-US" altLang="zh-CN" sz="2800" dirty="0">
                  <a:solidFill>
                    <a:srgbClr val="CC0000"/>
                  </a:solidFill>
                  <a:latin typeface="宋体" charset="-122"/>
                </a:rPr>
                <a:t>(</a:t>
              </a:r>
              <a:r>
                <a:rPr lang="en-US" altLang="zh-CN" sz="2800" dirty="0">
                  <a:solidFill>
                    <a:srgbClr val="CC0000"/>
                  </a:solidFill>
                  <a:latin typeface="Times New Roman" pitchFamily="18" charset="0"/>
                </a:rPr>
                <a:t>1</a:t>
              </a:r>
              <a:r>
                <a:rPr lang="en-US" altLang="zh-CN" sz="2800" dirty="0">
                  <a:solidFill>
                    <a:srgbClr val="CC0000"/>
                  </a:solidFill>
                  <a:latin typeface="宋体" charset="-122"/>
                </a:rPr>
                <a:t>) </a:t>
              </a:r>
              <a:r>
                <a:rPr lang="zh-CN" altLang="en-US" sz="2800" dirty="0">
                  <a:latin typeface="Times New Roman" pitchFamily="18" charset="0"/>
                </a:rPr>
                <a:t>能量 </a:t>
              </a:r>
              <a:r>
                <a:rPr lang="en-US" altLang="zh-CN" sz="2800" i="1" dirty="0">
                  <a:latin typeface="Times New Roman" pitchFamily="18" charset="0"/>
                </a:rPr>
                <a:t>E</a:t>
              </a:r>
              <a:r>
                <a:rPr lang="en-US" altLang="zh-CN" sz="2800" dirty="0">
                  <a:latin typeface="Times New Roman" pitchFamily="18" charset="0"/>
                </a:rPr>
                <a:t> </a:t>
              </a:r>
              <a:r>
                <a:rPr lang="zh-CN" altLang="en-US" sz="2800" dirty="0">
                  <a:latin typeface="Times New Roman" pitchFamily="18" charset="0"/>
                </a:rPr>
                <a:t>不随时间变化</a:t>
              </a:r>
              <a:r>
                <a:rPr lang="en-US" altLang="zh-CN" sz="2800" dirty="0">
                  <a:latin typeface="Times New Roman" pitchFamily="18" charset="0"/>
                </a:rPr>
                <a:t>.</a:t>
              </a:r>
            </a:p>
            <a:p>
              <a:pPr>
                <a:lnSpc>
                  <a:spcPct val="120000"/>
                </a:lnSpc>
              </a:pPr>
              <a:r>
                <a:rPr lang="en-US" altLang="zh-CN" sz="2800" dirty="0">
                  <a:solidFill>
                    <a:srgbClr val="CC0000"/>
                  </a:solidFill>
                  <a:latin typeface="宋体" charset="-122"/>
                </a:rPr>
                <a:t>(</a:t>
              </a:r>
              <a:r>
                <a:rPr lang="en-US" altLang="zh-CN" sz="2800" dirty="0">
                  <a:solidFill>
                    <a:srgbClr val="CC0000"/>
                  </a:solidFill>
                  <a:latin typeface="Times New Roman" pitchFamily="18" charset="0"/>
                </a:rPr>
                <a:t>2</a:t>
              </a:r>
              <a:r>
                <a:rPr lang="en-US" altLang="zh-CN" sz="2800" dirty="0">
                  <a:solidFill>
                    <a:srgbClr val="CC0000"/>
                  </a:solidFill>
                  <a:latin typeface="宋体" charset="-122"/>
                </a:rPr>
                <a:t>) </a:t>
              </a:r>
              <a:r>
                <a:rPr lang="zh-CN" altLang="en-US" sz="2800" dirty="0">
                  <a:latin typeface="Times New Roman" pitchFamily="18" charset="0"/>
                </a:rPr>
                <a:t>概率密度         不随时间变化</a:t>
              </a:r>
              <a:r>
                <a:rPr lang="en-US" altLang="zh-CN" sz="2800" dirty="0">
                  <a:latin typeface="Times New Roman" pitchFamily="18" charset="0"/>
                </a:rPr>
                <a:t>.</a:t>
              </a:r>
            </a:p>
          </p:txBody>
        </p:sp>
        <p:graphicFrame>
          <p:nvGraphicFramePr>
            <p:cNvPr id="89090" name="Object 2"/>
            <p:cNvGraphicFramePr>
              <a:graphicFrameLocks noChangeAspect="1"/>
            </p:cNvGraphicFramePr>
            <p:nvPr/>
          </p:nvGraphicFramePr>
          <p:xfrm>
            <a:off x="2094" y="3350"/>
            <a:ext cx="409" cy="423"/>
          </p:xfrm>
          <a:graphic>
            <a:graphicData uri="http://schemas.openxmlformats.org/presentationml/2006/ole">
              <mc:AlternateContent xmlns:mc="http://schemas.openxmlformats.org/markup-compatibility/2006">
                <mc:Choice xmlns:v="urn:schemas-microsoft-com:vml" Requires="v">
                  <p:oleObj spid="_x0000_s12306" name="Equation" r:id="rId5" imgW="380835" imgH="418918" progId="Equation.3">
                    <p:embed/>
                  </p:oleObj>
                </mc:Choice>
                <mc:Fallback>
                  <p:oleObj name="Equation" r:id="rId5" imgW="380835" imgH="418918"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4" y="3350"/>
                          <a:ext cx="409"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5"/>
          <p:cNvGrpSpPr>
            <a:grpSpLocks/>
          </p:cNvGrpSpPr>
          <p:nvPr/>
        </p:nvGrpSpPr>
        <p:grpSpPr bwMode="auto">
          <a:xfrm>
            <a:off x="1066800" y="3657600"/>
            <a:ext cx="5105400" cy="1143000"/>
            <a:chOff x="528" y="336"/>
            <a:chExt cx="2640" cy="624"/>
          </a:xfrm>
        </p:grpSpPr>
        <p:sp>
          <p:nvSpPr>
            <p:cNvPr id="12324" name="AutoShape 36"/>
            <p:cNvSpPr>
              <a:spLocks noChangeArrowheads="1"/>
            </p:cNvSpPr>
            <p:nvPr/>
          </p:nvSpPr>
          <p:spPr bwMode="auto">
            <a:xfrm>
              <a:off x="528" y="336"/>
              <a:ext cx="1872" cy="624"/>
            </a:xfrm>
            <a:prstGeom prst="wave">
              <a:avLst>
                <a:gd name="adj1" fmla="val 13005"/>
                <a:gd name="adj2" fmla="val 2190"/>
              </a:avLst>
            </a:prstGeom>
            <a:gradFill rotWithShape="0">
              <a:gsLst>
                <a:gs pos="0">
                  <a:srgbClr val="FFEBFF"/>
                </a:gs>
                <a:gs pos="50000">
                  <a:srgbClr val="FFFFFF"/>
                </a:gs>
                <a:gs pos="100000">
                  <a:srgbClr val="FFEBFF"/>
                </a:gs>
              </a:gsLst>
              <a:lin ang="5400000" scaled="1"/>
            </a:gradFill>
            <a:ln w="12700">
              <a:solidFill>
                <a:srgbClr val="CC00CC"/>
              </a:solidFill>
              <a:round/>
              <a:headEnd/>
              <a:tailEnd/>
            </a:ln>
            <a:effectLst/>
          </p:spPr>
          <p:txBody>
            <a:bodyPr wrap="none" anchor="ctr"/>
            <a:lstStyle/>
            <a:p>
              <a:endParaRPr lang="zh-CN" altLang="en-US"/>
            </a:p>
          </p:txBody>
        </p:sp>
        <p:sp>
          <p:nvSpPr>
            <p:cNvPr id="12325" name="Rectangle 37"/>
            <p:cNvSpPr>
              <a:spLocks noChangeArrowheads="1"/>
            </p:cNvSpPr>
            <p:nvPr/>
          </p:nvSpPr>
          <p:spPr bwMode="auto">
            <a:xfrm>
              <a:off x="625" y="480"/>
              <a:ext cx="2543" cy="286"/>
            </a:xfrm>
            <a:prstGeom prst="rect">
              <a:avLst/>
            </a:prstGeom>
            <a:noFill/>
            <a:ln w="9525">
              <a:noFill/>
              <a:miter lim="800000"/>
              <a:headEnd/>
              <a:tailEnd/>
            </a:ln>
            <a:effectLst/>
          </p:spPr>
          <p:txBody>
            <a:bodyPr>
              <a:spAutoFit/>
            </a:bodyPr>
            <a:lstStyle/>
            <a:p>
              <a:r>
                <a:rPr lang="zh-CN" altLang="en-US" sz="2800" dirty="0">
                  <a:latin typeface="Times New Roman" pitchFamily="18" charset="0"/>
                </a:rPr>
                <a:t>定态波函数性质</a:t>
              </a:r>
            </a:p>
          </p:txBody>
        </p:sp>
      </p:grpSp>
      <p:graphicFrame>
        <p:nvGraphicFramePr>
          <p:cNvPr id="89089" name="Object 1"/>
          <p:cNvGraphicFramePr>
            <a:graphicFrameLocks noChangeAspect="1"/>
          </p:cNvGraphicFramePr>
          <p:nvPr/>
        </p:nvGraphicFramePr>
        <p:xfrm>
          <a:off x="1600200" y="2557463"/>
          <a:ext cx="5181600" cy="1216025"/>
        </p:xfrm>
        <a:graphic>
          <a:graphicData uri="http://schemas.openxmlformats.org/presentationml/2006/ole">
            <mc:AlternateContent xmlns:mc="http://schemas.openxmlformats.org/markup-compatibility/2006">
              <mc:Choice xmlns:v="urn:schemas-microsoft-com:vml" Requires="v">
                <p:oleObj spid="_x0000_s12307" name="公式" r:id="rId7" imgW="62124480" imgH="14621400" progId="Equation.3">
                  <p:embed/>
                </p:oleObj>
              </mc:Choice>
              <mc:Fallback>
                <p:oleObj name="公式" r:id="rId7" imgW="62124480" imgH="146214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557463"/>
                        <a:ext cx="5181600" cy="121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89"/>
                                        </p:tgtEl>
                                        <p:attrNameLst>
                                          <p:attrName>style.visibility</p:attrName>
                                        </p:attrNameLst>
                                      </p:cBhvr>
                                      <p:to>
                                        <p:strVal val="visible"/>
                                      </p:to>
                                    </p:set>
                                    <p:animEffect transition="in" filter="blinds(horizontal)">
                                      <p:cBhvr>
                                        <p:cTn id="7" dur="500"/>
                                        <p:tgtEl>
                                          <p:spTgt spid="8908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4294967295"/>
          </p:nvPr>
        </p:nvSpPr>
        <p:spPr>
          <a:xfrm>
            <a:off x="0" y="6356350"/>
            <a:ext cx="2133600" cy="365125"/>
          </a:xfrm>
          <a:prstGeom prst="rect">
            <a:avLst/>
          </a:prstGeom>
        </p:spPr>
        <p:txBody>
          <a:bodyPr/>
          <a:lstStyle/>
          <a:p>
            <a:fld id="{C6A8AEB2-4DBC-4F09-A044-AA211068A4DC}" type="slidenum">
              <a:rPr lang="en-US" altLang="zh-CN"/>
              <a:pPr/>
              <a:t>14</a:t>
            </a:fld>
            <a:endParaRPr lang="en-US" altLang="zh-CN"/>
          </a:p>
        </p:txBody>
      </p:sp>
      <p:grpSp>
        <p:nvGrpSpPr>
          <p:cNvPr id="2" name="Group 26"/>
          <p:cNvGrpSpPr>
            <a:grpSpLocks/>
          </p:cNvGrpSpPr>
          <p:nvPr/>
        </p:nvGrpSpPr>
        <p:grpSpPr bwMode="auto">
          <a:xfrm>
            <a:off x="642910" y="2643182"/>
            <a:ext cx="6400800" cy="887413"/>
            <a:chOff x="720" y="2614"/>
            <a:chExt cx="4032" cy="559"/>
          </a:xfrm>
        </p:grpSpPr>
        <p:graphicFrame>
          <p:nvGraphicFramePr>
            <p:cNvPr id="90114" name="Object 1026"/>
            <p:cNvGraphicFramePr>
              <a:graphicFrameLocks noChangeAspect="1"/>
            </p:cNvGraphicFramePr>
            <p:nvPr/>
          </p:nvGraphicFramePr>
          <p:xfrm>
            <a:off x="1268" y="2810"/>
            <a:ext cx="220" cy="251"/>
          </p:xfrm>
          <a:graphic>
            <a:graphicData uri="http://schemas.openxmlformats.org/presentationml/2006/ole">
              <mc:AlternateContent xmlns:mc="http://schemas.openxmlformats.org/markup-compatibility/2006">
                <mc:Choice xmlns:v="urn:schemas-microsoft-com:vml" Requires="v">
                  <p:oleObj spid="_x0000_s13334" name="公式" r:id="rId3" imgW="215713" imgH="241091" progId="Equation.3">
                    <p:embed/>
                  </p:oleObj>
                </mc:Choice>
                <mc:Fallback>
                  <p:oleObj name="公式" r:id="rId3" imgW="215713" imgH="241091"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 y="2810"/>
                          <a:ext cx="220"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5" name="Object 1027"/>
            <p:cNvGraphicFramePr>
              <a:graphicFrameLocks noChangeAspect="1"/>
            </p:cNvGraphicFramePr>
            <p:nvPr/>
          </p:nvGraphicFramePr>
          <p:xfrm>
            <a:off x="1755" y="2614"/>
            <a:ext cx="1239" cy="559"/>
          </p:xfrm>
          <a:graphic>
            <a:graphicData uri="http://schemas.openxmlformats.org/presentationml/2006/ole">
              <mc:AlternateContent xmlns:mc="http://schemas.openxmlformats.org/markup-compatibility/2006">
                <mc:Choice xmlns:v="urn:schemas-microsoft-com:vml" Requires="v">
                  <p:oleObj spid="_x0000_s13335" name="公式" r:id="rId5" imgW="1333500" imgH="660400" progId="Equation.3">
                    <p:embed/>
                  </p:oleObj>
                </mc:Choice>
                <mc:Fallback>
                  <p:oleObj name="公式" r:id="rId5" imgW="1333500" imgH="6604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 y="2614"/>
                          <a:ext cx="1239" cy="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0" name="Text Box 8"/>
            <p:cNvSpPr txBox="1">
              <a:spLocks noChangeArrowheads="1"/>
            </p:cNvSpPr>
            <p:nvPr/>
          </p:nvSpPr>
          <p:spPr bwMode="auto">
            <a:xfrm>
              <a:off x="720" y="2736"/>
              <a:ext cx="4032" cy="365"/>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CC0000"/>
                  </a:solidFill>
                  <a:latin typeface="宋体" charset="-122"/>
                </a:rPr>
                <a:t>(</a:t>
              </a:r>
              <a:r>
                <a:rPr lang="en-US" altLang="zh-CN" sz="3200" b="1" dirty="0">
                  <a:solidFill>
                    <a:srgbClr val="CC0000"/>
                  </a:solidFill>
                  <a:latin typeface="Times New Roman" pitchFamily="18" charset="0"/>
                </a:rPr>
                <a:t>2</a:t>
              </a:r>
              <a:r>
                <a:rPr lang="en-US" altLang="zh-CN" sz="2800" dirty="0">
                  <a:solidFill>
                    <a:srgbClr val="CC0000"/>
                  </a:solidFill>
                  <a:latin typeface="宋体" charset="-122"/>
                </a:rPr>
                <a:t>)</a:t>
              </a:r>
              <a:r>
                <a:rPr lang="en-US" altLang="zh-CN" sz="2800" dirty="0">
                  <a:latin typeface="Times New Roman" pitchFamily="18" charset="0"/>
                </a:rPr>
                <a:t>      </a:t>
              </a:r>
              <a:r>
                <a:rPr lang="zh-CN" altLang="en-US" sz="2800" dirty="0">
                  <a:latin typeface="Times New Roman" pitchFamily="18" charset="0"/>
                </a:rPr>
                <a:t>和                       连续</a:t>
              </a:r>
            </a:p>
          </p:txBody>
        </p:sp>
      </p:grpSp>
      <p:grpSp>
        <p:nvGrpSpPr>
          <p:cNvPr id="3" name="Group 25"/>
          <p:cNvGrpSpPr>
            <a:grpSpLocks/>
          </p:cNvGrpSpPr>
          <p:nvPr/>
        </p:nvGrpSpPr>
        <p:grpSpPr bwMode="auto">
          <a:xfrm>
            <a:off x="785813" y="3786190"/>
            <a:ext cx="6781800" cy="549276"/>
            <a:chOff x="467" y="2500"/>
            <a:chExt cx="4272" cy="346"/>
          </a:xfrm>
        </p:grpSpPr>
        <p:graphicFrame>
          <p:nvGraphicFramePr>
            <p:cNvPr id="90113" name="Object 1025"/>
            <p:cNvGraphicFramePr>
              <a:graphicFrameLocks noChangeAspect="1"/>
            </p:cNvGraphicFramePr>
            <p:nvPr/>
          </p:nvGraphicFramePr>
          <p:xfrm>
            <a:off x="962" y="2545"/>
            <a:ext cx="920" cy="301"/>
          </p:xfrm>
          <a:graphic>
            <a:graphicData uri="http://schemas.openxmlformats.org/presentationml/2006/ole">
              <mc:AlternateContent xmlns:mc="http://schemas.openxmlformats.org/markup-compatibility/2006">
                <mc:Choice xmlns:v="urn:schemas-microsoft-com:vml" Requires="v">
                  <p:oleObj spid="_x0000_s13336" name="公式" r:id="rId7" imgW="977476" imgH="304668" progId="Equation.3">
                    <p:embed/>
                  </p:oleObj>
                </mc:Choice>
                <mc:Fallback>
                  <p:oleObj name="公式" r:id="rId7" imgW="977476" imgH="304668"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 y="2545"/>
                          <a:ext cx="92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3" name="Text Box 11"/>
            <p:cNvSpPr txBox="1">
              <a:spLocks noChangeArrowheads="1"/>
            </p:cNvSpPr>
            <p:nvPr/>
          </p:nvSpPr>
          <p:spPr bwMode="auto">
            <a:xfrm>
              <a:off x="467" y="2500"/>
              <a:ext cx="4272" cy="330"/>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CC0000"/>
                  </a:solidFill>
                  <a:latin typeface="宋体" charset="-122"/>
                </a:rPr>
                <a:t>(</a:t>
              </a:r>
              <a:r>
                <a:rPr lang="en-US" altLang="zh-CN" sz="2800" dirty="0">
                  <a:solidFill>
                    <a:srgbClr val="CC0000"/>
                  </a:solidFill>
                  <a:latin typeface="Times New Roman" pitchFamily="18" charset="0"/>
                </a:rPr>
                <a:t>3</a:t>
              </a:r>
              <a:r>
                <a:rPr lang="en-US" altLang="zh-CN" sz="2800" dirty="0">
                  <a:solidFill>
                    <a:srgbClr val="CC0000"/>
                  </a:solidFill>
                  <a:latin typeface="宋体" charset="-122"/>
                </a:rPr>
                <a:t>)</a:t>
              </a:r>
              <a:r>
                <a:rPr lang="en-US" altLang="zh-CN" sz="2800" dirty="0">
                  <a:latin typeface="Times New Roman" pitchFamily="18" charset="0"/>
                </a:rPr>
                <a:t>                    </a:t>
              </a:r>
              <a:r>
                <a:rPr lang="zh-CN" altLang="en-US" sz="2800" dirty="0">
                  <a:latin typeface="Times New Roman" pitchFamily="18" charset="0"/>
                </a:rPr>
                <a:t>为有限的、单值函数</a:t>
              </a:r>
            </a:p>
          </p:txBody>
        </p:sp>
      </p:grpSp>
      <p:sp>
        <p:nvSpPr>
          <p:cNvPr id="33812" name="Text Box 20"/>
          <p:cNvSpPr txBox="1">
            <a:spLocks noChangeArrowheads="1"/>
          </p:cNvSpPr>
          <p:nvPr/>
        </p:nvSpPr>
        <p:spPr bwMode="auto">
          <a:xfrm>
            <a:off x="533400" y="928670"/>
            <a:ext cx="8610600" cy="523220"/>
          </a:xfrm>
          <a:prstGeom prst="rect">
            <a:avLst/>
          </a:prstGeom>
          <a:noFill/>
          <a:ln w="9525">
            <a:noFill/>
            <a:miter lim="800000"/>
            <a:headEnd/>
            <a:tailEnd/>
          </a:ln>
          <a:effectLst/>
        </p:spPr>
        <p:txBody>
          <a:bodyPr>
            <a:spAutoFit/>
          </a:bodyPr>
          <a:lstStyle/>
          <a:p>
            <a:pPr>
              <a:spcBef>
                <a:spcPct val="50000"/>
              </a:spcBef>
              <a:buFontTx/>
              <a:buBlip>
                <a:blip r:embed="rId9"/>
              </a:buBlip>
            </a:pPr>
            <a:r>
              <a:rPr lang="en-US" altLang="zh-CN" sz="2800" b="1" dirty="0">
                <a:latin typeface="Times New Roman" pitchFamily="18" charset="0"/>
              </a:rPr>
              <a:t>    </a:t>
            </a:r>
            <a:r>
              <a:rPr lang="zh-CN" altLang="en-US" sz="2800" dirty="0">
                <a:latin typeface="Times New Roman" pitchFamily="18" charset="0"/>
              </a:rPr>
              <a:t>波函数的</a:t>
            </a:r>
            <a:r>
              <a:rPr lang="zh-CN" altLang="en-US" sz="2800" dirty="0">
                <a:solidFill>
                  <a:srgbClr val="CC0000"/>
                </a:solidFill>
                <a:latin typeface="Times New Roman" pitchFamily="18" charset="0"/>
              </a:rPr>
              <a:t>标准条件</a:t>
            </a:r>
            <a:r>
              <a:rPr lang="zh-CN" altLang="en-US" sz="2800" dirty="0">
                <a:latin typeface="Times New Roman" pitchFamily="18" charset="0"/>
              </a:rPr>
              <a:t>：单值、有限和连续</a:t>
            </a:r>
          </a:p>
        </p:txBody>
      </p:sp>
      <p:grpSp>
        <p:nvGrpSpPr>
          <p:cNvPr id="4" name="Group 21"/>
          <p:cNvGrpSpPr>
            <a:grpSpLocks/>
          </p:cNvGrpSpPr>
          <p:nvPr/>
        </p:nvGrpSpPr>
        <p:grpSpPr bwMode="auto">
          <a:xfrm>
            <a:off x="642910" y="1643050"/>
            <a:ext cx="7543800" cy="831850"/>
            <a:chOff x="624" y="3508"/>
            <a:chExt cx="4752" cy="524"/>
          </a:xfrm>
        </p:grpSpPr>
        <p:graphicFrame>
          <p:nvGraphicFramePr>
            <p:cNvPr id="90112" name="Object 1024"/>
            <p:cNvGraphicFramePr>
              <a:graphicFrameLocks noChangeAspect="1"/>
            </p:cNvGraphicFramePr>
            <p:nvPr/>
          </p:nvGraphicFramePr>
          <p:xfrm>
            <a:off x="1248" y="3508"/>
            <a:ext cx="2763" cy="524"/>
          </p:xfrm>
          <a:graphic>
            <a:graphicData uri="http://schemas.openxmlformats.org/presentationml/2006/ole">
              <mc:AlternateContent xmlns:mc="http://schemas.openxmlformats.org/markup-compatibility/2006">
                <mc:Choice xmlns:v="urn:schemas-microsoft-com:vml" Requires="v">
                  <p:oleObj spid="_x0000_s13337" name="Equation" r:id="rId10" imgW="2501900" imgH="508000" progId="Equation.3">
                    <p:embed/>
                  </p:oleObj>
                </mc:Choice>
                <mc:Fallback>
                  <p:oleObj name="Equation" r:id="rId10" imgW="2501900" imgH="508000"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8" y="3508"/>
                          <a:ext cx="2763" cy="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5" name="Text Box 23"/>
            <p:cNvSpPr txBox="1">
              <a:spLocks noChangeArrowheads="1"/>
            </p:cNvSpPr>
            <p:nvPr/>
          </p:nvSpPr>
          <p:spPr bwMode="auto">
            <a:xfrm>
              <a:off x="624" y="3571"/>
              <a:ext cx="4752" cy="365"/>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CC0000"/>
                  </a:solidFill>
                  <a:latin typeface="宋体" charset="-122"/>
                </a:rPr>
                <a:t>(1)</a:t>
              </a:r>
              <a:r>
                <a:rPr lang="en-US" altLang="zh-CN" sz="3200" b="1" dirty="0">
                  <a:latin typeface="Times New Roman" pitchFamily="18" charset="0"/>
                </a:rPr>
                <a:t>                                                </a:t>
              </a:r>
              <a:r>
                <a:rPr lang="zh-CN" altLang="en-US" sz="2800" dirty="0">
                  <a:latin typeface="Times New Roman" pitchFamily="18" charset="0"/>
                </a:rPr>
                <a:t>可归一化</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bwMode="auto">
          <a:xfrm>
            <a:off x="857224" y="1000108"/>
            <a:ext cx="7643866" cy="1597025"/>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90000"/>
              </a:lnSpc>
              <a:buFontTx/>
              <a:buNone/>
            </a:pPr>
            <a:endParaRPr lang="en-US" altLang="zh-CN" sz="2400" b="1" dirty="0">
              <a:latin typeface="宋体" charset="-122"/>
            </a:endParaRPr>
          </a:p>
          <a:p>
            <a:pPr algn="just">
              <a:lnSpc>
                <a:spcPct val="90000"/>
              </a:lnSpc>
              <a:spcBef>
                <a:spcPct val="5000"/>
              </a:spcBef>
              <a:buFont typeface="Wingdings" pitchFamily="2" charset="2"/>
              <a:buNone/>
            </a:pPr>
            <a:r>
              <a:rPr lang="en-US" altLang="zh-CN" dirty="0">
                <a:latin typeface="宋体" charset="-122"/>
              </a:rPr>
              <a:t>(1)</a:t>
            </a:r>
            <a:r>
              <a:rPr lang="zh-CN" altLang="en-US" dirty="0">
                <a:latin typeface="宋体" charset="-122"/>
              </a:rPr>
              <a:t>薛定谔方程是量子力学中，态随时间变化的方程，其正确性是由方程的解与实验结果相符而得到证实</a:t>
            </a:r>
          </a:p>
        </p:txBody>
      </p:sp>
      <p:sp>
        <p:nvSpPr>
          <p:cNvPr id="7" name="灯片编号占位符 3"/>
          <p:cNvSpPr>
            <a:spLocks noGrp="1"/>
          </p:cNvSpPr>
          <p:nvPr>
            <p:ph type="sldNum" sz="quarter" idx="4294967295"/>
          </p:nvPr>
        </p:nvSpPr>
        <p:spPr>
          <a:xfrm>
            <a:off x="0" y="6356350"/>
            <a:ext cx="2133600" cy="365125"/>
          </a:xfrm>
          <a:prstGeom prst="rect">
            <a:avLst/>
          </a:prstGeom>
        </p:spPr>
        <p:txBody>
          <a:bodyPr/>
          <a:lstStyle/>
          <a:p>
            <a:fld id="{CB28A119-CF47-4D98-9A02-EE0E2DE8E63D}" type="slidenum">
              <a:rPr lang="en-US" altLang="zh-CN"/>
              <a:pPr/>
              <a:t>15</a:t>
            </a:fld>
            <a:endParaRPr lang="en-US" altLang="zh-CN"/>
          </a:p>
        </p:txBody>
      </p:sp>
      <p:sp>
        <p:nvSpPr>
          <p:cNvPr id="47110" name="Text Box 6"/>
          <p:cNvSpPr txBox="1">
            <a:spLocks noChangeArrowheads="1"/>
          </p:cNvSpPr>
          <p:nvPr/>
        </p:nvSpPr>
        <p:spPr bwMode="auto">
          <a:xfrm>
            <a:off x="642910" y="2786058"/>
            <a:ext cx="8001056" cy="954107"/>
          </a:xfrm>
          <a:prstGeom prst="rect">
            <a:avLst/>
          </a:prstGeom>
          <a:noFill/>
          <a:ln w="12700">
            <a:noFill/>
            <a:miter lim="800000"/>
            <a:headEnd type="none" w="sm" len="sm"/>
            <a:tailEnd type="none" w="sm" len="sm"/>
          </a:ln>
          <a:effectLst/>
        </p:spPr>
        <p:txBody>
          <a:bodyPr wrap="square">
            <a:spAutoFit/>
          </a:bodyPr>
          <a:lstStyle/>
          <a:p>
            <a:pPr marL="381000" indent="-381000" eaLnBrk="0" hangingPunct="0">
              <a:spcBef>
                <a:spcPct val="10000"/>
              </a:spcBef>
              <a:buClr>
                <a:schemeClr val="tx2"/>
              </a:buClr>
              <a:buSzPct val="75000"/>
              <a:buFont typeface="Wingdings" pitchFamily="2" charset="2"/>
              <a:buNone/>
            </a:pPr>
            <a:r>
              <a:rPr lang="en-US" altLang="zh-CN" sz="2800" dirty="0">
                <a:latin typeface="宋体" charset="-122"/>
              </a:rPr>
              <a:t>(2)</a:t>
            </a:r>
            <a:r>
              <a:rPr lang="zh-CN" altLang="en-US" sz="2800" dirty="0">
                <a:latin typeface="宋体" charset="-122"/>
              </a:rPr>
              <a:t>只要找到体系的</a:t>
            </a:r>
            <a:r>
              <a:rPr lang="zh-CN" altLang="en-US" sz="2800" dirty="0">
                <a:solidFill>
                  <a:schemeClr val="tx2"/>
                </a:solidFill>
                <a:latin typeface="宋体" charset="-122"/>
              </a:rPr>
              <a:t>经典能量</a:t>
            </a:r>
            <a:r>
              <a:rPr lang="zh-CN" altLang="en-US" sz="2800" dirty="0">
                <a:latin typeface="宋体" charset="-122"/>
              </a:rPr>
              <a:t>公式，则可写出薛定谔方程并求解，可得概率密度</a:t>
            </a:r>
            <a:r>
              <a:rPr lang="zh-CN" altLang="en-US" sz="2800" dirty="0">
                <a:latin typeface="宋体" charset="-122"/>
                <a:sym typeface="Symbol" pitchFamily="18" charset="2"/>
              </a:rPr>
              <a:t></a:t>
            </a:r>
            <a:r>
              <a:rPr lang="en-US" altLang="zh-CN" sz="2800" baseline="30000" dirty="0">
                <a:latin typeface="宋体" charset="-122"/>
              </a:rPr>
              <a:t>2</a:t>
            </a:r>
            <a:endParaRPr kumimoji="1" lang="en-US" altLang="zh-CN" sz="2800" dirty="0">
              <a:latin typeface="Times New Roman" pitchFamily="18" charset="0"/>
            </a:endParaRPr>
          </a:p>
        </p:txBody>
      </p:sp>
      <p:sp>
        <p:nvSpPr>
          <p:cNvPr id="47112" name="Rectangle 8"/>
          <p:cNvSpPr>
            <a:spLocks noChangeArrowheads="1"/>
          </p:cNvSpPr>
          <p:nvPr/>
        </p:nvSpPr>
        <p:spPr bwMode="auto">
          <a:xfrm>
            <a:off x="571472" y="285728"/>
            <a:ext cx="1295400" cy="503238"/>
          </a:xfrm>
          <a:prstGeom prst="rect">
            <a:avLst/>
          </a:prstGeom>
          <a:noFill/>
          <a:ln w="9525">
            <a:noFill/>
            <a:miter lim="800000"/>
            <a:headEnd/>
            <a:tailEnd/>
          </a:ln>
        </p:spPr>
        <p:txBody>
          <a:bodyPr/>
          <a:lstStyle/>
          <a:p>
            <a:pPr marL="342900" indent="-342900" algn="just">
              <a:lnSpc>
                <a:spcPct val="90000"/>
              </a:lnSpc>
              <a:spcBef>
                <a:spcPct val="20000"/>
              </a:spcBef>
            </a:pPr>
            <a:r>
              <a:rPr lang="zh-CN" altLang="en-US" sz="2800" b="1" dirty="0">
                <a:solidFill>
                  <a:srgbClr val="FF0066"/>
                </a:solidFill>
                <a:latin typeface="黑体" pitchFamily="2" charset="-122"/>
                <a:ea typeface="黑体" pitchFamily="2" charset="-122"/>
              </a:rPr>
              <a:t>说明：</a:t>
            </a:r>
            <a:endParaRPr lang="zh-CN" altLang="en-US" sz="2800" b="1" dirty="0">
              <a:latin typeface="宋体" charset="-122"/>
            </a:endParaRPr>
          </a:p>
        </p:txBody>
      </p:sp>
    </p:spTree>
  </p:cSld>
  <p:clrMapOvr>
    <a:masterClrMapping/>
  </p:clrMapOvr>
  <p:transition>
    <p:zoom/>
    <p:sndAc>
      <p:stSnd>
        <p:snd r:embed="rId2"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50825" y="188913"/>
            <a:ext cx="4953000" cy="58477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CC0000"/>
                </a:solidFill>
                <a:latin typeface="Times New Roman" pitchFamily="18" charset="0"/>
              </a:rPr>
              <a:t>一维势阱问题</a:t>
            </a:r>
            <a:endParaRPr lang="zh-CN" altLang="en-US" sz="3200" b="1" dirty="0">
              <a:latin typeface="Times New Roman" pitchFamily="18" charset="0"/>
            </a:endParaRPr>
          </a:p>
        </p:txBody>
      </p:sp>
      <p:grpSp>
        <p:nvGrpSpPr>
          <p:cNvPr id="2" name="Group 3"/>
          <p:cNvGrpSpPr>
            <a:grpSpLocks/>
          </p:cNvGrpSpPr>
          <p:nvPr/>
        </p:nvGrpSpPr>
        <p:grpSpPr bwMode="auto">
          <a:xfrm>
            <a:off x="395288" y="1214439"/>
            <a:ext cx="4533902" cy="530226"/>
            <a:chOff x="249" y="765"/>
            <a:chExt cx="2631" cy="334"/>
          </a:xfrm>
        </p:grpSpPr>
        <p:sp>
          <p:nvSpPr>
            <p:cNvPr id="83972" name="Text Box 4"/>
            <p:cNvSpPr txBox="1">
              <a:spLocks noChangeArrowheads="1"/>
            </p:cNvSpPr>
            <p:nvPr/>
          </p:nvSpPr>
          <p:spPr bwMode="auto">
            <a:xfrm>
              <a:off x="249" y="769"/>
              <a:ext cx="2631" cy="330"/>
            </a:xfrm>
            <a:prstGeom prst="rect">
              <a:avLst/>
            </a:prstGeom>
            <a:noFill/>
            <a:ln w="9525">
              <a:noFill/>
              <a:miter lim="800000"/>
              <a:headEnd/>
              <a:tailEnd/>
            </a:ln>
            <a:effectLst/>
          </p:spPr>
          <p:txBody>
            <a:bodyPr wrap="square">
              <a:spAutoFit/>
            </a:bodyPr>
            <a:lstStyle/>
            <a:p>
              <a:pPr>
                <a:spcBef>
                  <a:spcPct val="50000"/>
                </a:spcBef>
              </a:pPr>
              <a:r>
                <a:rPr lang="zh-CN" altLang="en-US" sz="2800" dirty="0">
                  <a:latin typeface="Times New Roman" pitchFamily="18" charset="0"/>
                </a:rPr>
                <a:t>粒子</a:t>
              </a:r>
              <a:r>
                <a:rPr lang="zh-CN" altLang="en-US" sz="2800" dirty="0">
                  <a:solidFill>
                    <a:srgbClr val="CC0000"/>
                  </a:solidFill>
                  <a:latin typeface="Times New Roman" pitchFamily="18" charset="0"/>
                </a:rPr>
                <a:t>势能</a:t>
              </a:r>
              <a:r>
                <a:rPr lang="zh-CN" altLang="en-US" sz="2800" dirty="0">
                  <a:latin typeface="Times New Roman" pitchFamily="18" charset="0"/>
                </a:rPr>
                <a:t>      满足</a:t>
              </a:r>
              <a:r>
                <a:rPr lang="zh-CN" altLang="en-US" sz="2800" dirty="0">
                  <a:solidFill>
                    <a:srgbClr val="CC0000"/>
                  </a:solidFill>
                  <a:latin typeface="Times New Roman" pitchFamily="18" charset="0"/>
                </a:rPr>
                <a:t>边界</a:t>
              </a:r>
              <a:r>
                <a:rPr lang="zh-CN" altLang="en-US" sz="2800" dirty="0">
                  <a:latin typeface="Times New Roman" pitchFamily="18" charset="0"/>
                </a:rPr>
                <a:t>条件：</a:t>
              </a:r>
            </a:p>
          </p:txBody>
        </p:sp>
        <p:graphicFrame>
          <p:nvGraphicFramePr>
            <p:cNvPr id="83973" name="Object 5"/>
            <p:cNvGraphicFramePr>
              <a:graphicFrameLocks noChangeAspect="1"/>
            </p:cNvGraphicFramePr>
            <p:nvPr/>
          </p:nvGraphicFramePr>
          <p:xfrm>
            <a:off x="1139" y="765"/>
            <a:ext cx="268" cy="323"/>
          </p:xfrm>
          <a:graphic>
            <a:graphicData uri="http://schemas.openxmlformats.org/presentationml/2006/ole">
              <mc:AlternateContent xmlns:mc="http://schemas.openxmlformats.org/markup-compatibility/2006">
                <mc:Choice xmlns:v="urn:schemas-microsoft-com:vml" Requires="v">
                  <p:oleObj spid="_x0000_s14368" name="Equation" r:id="rId3" imgW="304668" imgH="368140" progId="Equation.3">
                    <p:embed/>
                  </p:oleObj>
                </mc:Choice>
                <mc:Fallback>
                  <p:oleObj name="Equation" r:id="rId3" imgW="304668" imgH="36814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 y="765"/>
                          <a:ext cx="268" cy="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6"/>
          <p:cNvGrpSpPr>
            <a:grpSpLocks/>
          </p:cNvGrpSpPr>
          <p:nvPr/>
        </p:nvGrpSpPr>
        <p:grpSpPr bwMode="auto">
          <a:xfrm>
            <a:off x="285720" y="1928802"/>
            <a:ext cx="4592638" cy="1150938"/>
            <a:chOff x="672" y="1214"/>
            <a:chExt cx="3120" cy="802"/>
          </a:xfrm>
        </p:grpSpPr>
        <p:graphicFrame>
          <p:nvGraphicFramePr>
            <p:cNvPr id="83975" name="Object 7"/>
            <p:cNvGraphicFramePr>
              <a:graphicFrameLocks noChangeAspect="1"/>
            </p:cNvGraphicFramePr>
            <p:nvPr/>
          </p:nvGraphicFramePr>
          <p:xfrm>
            <a:off x="672" y="1385"/>
            <a:ext cx="528" cy="439"/>
          </p:xfrm>
          <a:graphic>
            <a:graphicData uri="http://schemas.openxmlformats.org/presentationml/2006/ole">
              <mc:AlternateContent xmlns:mc="http://schemas.openxmlformats.org/markup-compatibility/2006">
                <mc:Choice xmlns:v="urn:schemas-microsoft-com:vml" Requires="v">
                  <p:oleObj spid="_x0000_s14369" name="Equation" r:id="rId5" imgW="520700" imgH="368300" progId="Equation.3">
                    <p:embed/>
                  </p:oleObj>
                </mc:Choice>
                <mc:Fallback>
                  <p:oleObj name="Equation" r:id="rId5" imgW="520700" imgH="36830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385"/>
                          <a:ext cx="528"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6" name="AutoShape 8"/>
            <p:cNvSpPr>
              <a:spLocks/>
            </p:cNvSpPr>
            <p:nvPr/>
          </p:nvSpPr>
          <p:spPr bwMode="auto">
            <a:xfrm>
              <a:off x="1248" y="1338"/>
              <a:ext cx="144" cy="480"/>
            </a:xfrm>
            <a:prstGeom prst="leftBrace">
              <a:avLst>
                <a:gd name="adj1" fmla="val 27778"/>
                <a:gd name="adj2" fmla="val 50000"/>
              </a:avLst>
            </a:prstGeom>
            <a:noFill/>
            <a:ln w="19050">
              <a:solidFill>
                <a:srgbClr val="FF0000"/>
              </a:solidFill>
              <a:round/>
              <a:headEnd/>
              <a:tailEnd/>
            </a:ln>
            <a:effectLst/>
          </p:spPr>
          <p:txBody>
            <a:bodyPr wrap="none" anchor="ctr"/>
            <a:lstStyle/>
            <a:p>
              <a:endParaRPr lang="zh-CN" altLang="en-US"/>
            </a:p>
          </p:txBody>
        </p:sp>
        <p:graphicFrame>
          <p:nvGraphicFramePr>
            <p:cNvPr id="83977" name="Object 9"/>
            <p:cNvGraphicFramePr>
              <a:graphicFrameLocks noChangeAspect="1"/>
            </p:cNvGraphicFramePr>
            <p:nvPr/>
          </p:nvGraphicFramePr>
          <p:xfrm>
            <a:off x="1392" y="1214"/>
            <a:ext cx="2400" cy="802"/>
          </p:xfrm>
          <a:graphic>
            <a:graphicData uri="http://schemas.openxmlformats.org/presentationml/2006/ole">
              <mc:AlternateContent xmlns:mc="http://schemas.openxmlformats.org/markup-compatibility/2006">
                <mc:Choice xmlns:v="urn:schemas-microsoft-com:vml" Requires="v">
                  <p:oleObj spid="_x0000_s14370" name="Equation" r:id="rId7" imgW="2197100" imgH="736600" progId="Equation.3">
                    <p:embed/>
                  </p:oleObj>
                </mc:Choice>
                <mc:Fallback>
                  <p:oleObj name="Equation" r:id="rId7" imgW="2197100" imgH="73660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214"/>
                          <a:ext cx="2400" cy="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3978" name="Text Box 10"/>
          <p:cNvSpPr txBox="1">
            <a:spLocks noChangeArrowheads="1"/>
          </p:cNvSpPr>
          <p:nvPr/>
        </p:nvSpPr>
        <p:spPr bwMode="auto">
          <a:xfrm>
            <a:off x="539750" y="4797425"/>
            <a:ext cx="7850188" cy="1630363"/>
          </a:xfrm>
          <a:prstGeom prst="rect">
            <a:avLst/>
          </a:prstGeom>
          <a:noFill/>
          <a:ln w="9525">
            <a:noFill/>
            <a:miter lim="800000"/>
            <a:headEnd/>
            <a:tailEnd/>
          </a:ln>
          <a:effectLst/>
        </p:spPr>
        <p:txBody>
          <a:bodyPr>
            <a:spAutoFit/>
          </a:bodyPr>
          <a:lstStyle/>
          <a:p>
            <a:pPr>
              <a:lnSpc>
                <a:spcPct val="120000"/>
              </a:lnSpc>
            </a:pPr>
            <a:r>
              <a:rPr lang="en-US" altLang="zh-CN" sz="2800" b="1" dirty="0">
                <a:solidFill>
                  <a:srgbClr val="CC0000"/>
                </a:solidFill>
                <a:latin typeface="Times New Roman" pitchFamily="18" charset="0"/>
              </a:rPr>
              <a:t>      </a:t>
            </a:r>
            <a:r>
              <a:rPr lang="en-US" altLang="zh-CN" sz="2800" dirty="0">
                <a:solidFill>
                  <a:srgbClr val="CC0000"/>
                </a:solidFill>
                <a:latin typeface="宋体" charset="-122"/>
              </a:rPr>
              <a:t>(</a:t>
            </a:r>
            <a:r>
              <a:rPr lang="en-US" altLang="zh-CN" sz="2800" dirty="0">
                <a:solidFill>
                  <a:srgbClr val="CC0000"/>
                </a:solidFill>
                <a:latin typeface="Times New Roman" pitchFamily="18" charset="0"/>
              </a:rPr>
              <a:t>1</a:t>
            </a:r>
            <a:r>
              <a:rPr lang="en-US" altLang="zh-CN" sz="2800" dirty="0">
                <a:solidFill>
                  <a:srgbClr val="CC0000"/>
                </a:solidFill>
                <a:latin typeface="宋体" charset="-122"/>
              </a:rPr>
              <a:t>)</a:t>
            </a:r>
            <a:r>
              <a:rPr lang="zh-CN" altLang="en-US" sz="2800" dirty="0">
                <a:latin typeface="Times New Roman" pitchFamily="18" charset="0"/>
              </a:rPr>
              <a:t>是固体物理金属中自由电子的简化模型；</a:t>
            </a:r>
          </a:p>
          <a:p>
            <a:pPr>
              <a:lnSpc>
                <a:spcPct val="120000"/>
              </a:lnSpc>
            </a:pPr>
            <a:r>
              <a:rPr lang="zh-CN" altLang="en-US" sz="2800" dirty="0">
                <a:latin typeface="宋体" charset="-122"/>
              </a:rPr>
              <a:t>   </a:t>
            </a:r>
            <a:r>
              <a:rPr lang="en-US" altLang="zh-CN" sz="2800" dirty="0">
                <a:solidFill>
                  <a:srgbClr val="CC0000"/>
                </a:solidFill>
                <a:latin typeface="宋体" charset="-122"/>
              </a:rPr>
              <a:t>(</a:t>
            </a:r>
            <a:r>
              <a:rPr lang="en-US" altLang="zh-CN" sz="2800" dirty="0">
                <a:solidFill>
                  <a:srgbClr val="CC0000"/>
                </a:solidFill>
                <a:latin typeface="Times New Roman" pitchFamily="18" charset="0"/>
              </a:rPr>
              <a:t>2</a:t>
            </a:r>
            <a:r>
              <a:rPr lang="en-US" altLang="zh-CN" sz="2800" dirty="0">
                <a:solidFill>
                  <a:srgbClr val="CC0000"/>
                </a:solidFill>
                <a:latin typeface="宋体" charset="-122"/>
              </a:rPr>
              <a:t>)</a:t>
            </a:r>
            <a:r>
              <a:rPr lang="zh-CN" altLang="en-US" sz="2800" dirty="0">
                <a:latin typeface="Times New Roman" pitchFamily="18" charset="0"/>
              </a:rPr>
              <a:t>数学运算简单，量子力学的基本概念、原理在其中以简洁的形式表示出来 </a:t>
            </a:r>
            <a:r>
              <a:rPr lang="en-US" altLang="zh-CN" sz="2800" dirty="0">
                <a:latin typeface="Times New Roman" pitchFamily="18" charset="0"/>
              </a:rPr>
              <a:t>.</a:t>
            </a:r>
          </a:p>
        </p:txBody>
      </p:sp>
      <p:sp>
        <p:nvSpPr>
          <p:cNvPr id="83995" name="Text Box 27"/>
          <p:cNvSpPr txBox="1">
            <a:spLocks noChangeArrowheads="1"/>
          </p:cNvSpPr>
          <p:nvPr/>
        </p:nvSpPr>
        <p:spPr bwMode="auto">
          <a:xfrm>
            <a:off x="611188" y="3860800"/>
            <a:ext cx="8064500" cy="946150"/>
          </a:xfrm>
          <a:prstGeom prst="rect">
            <a:avLst/>
          </a:prstGeom>
          <a:noFill/>
          <a:ln w="19050">
            <a:noFill/>
            <a:miter lim="800000"/>
            <a:headEnd/>
            <a:tailEnd type="none" w="med" len="lg"/>
          </a:ln>
          <a:effectLst/>
        </p:spPr>
        <p:txBody>
          <a:bodyPr>
            <a:spAutoFit/>
          </a:bodyPr>
          <a:lstStyle/>
          <a:p>
            <a:pPr>
              <a:spcBef>
                <a:spcPct val="50000"/>
              </a:spcBef>
            </a:pPr>
            <a:r>
              <a:rPr kumimoji="1" lang="en-US" altLang="zh-CN" sz="2800" b="1" dirty="0">
                <a:solidFill>
                  <a:srgbClr val="FF00FF"/>
                </a:solidFill>
                <a:latin typeface="Century Schoolbook" pitchFamily="18" charset="0"/>
              </a:rPr>
              <a:t>   </a:t>
            </a:r>
            <a:r>
              <a:rPr kumimoji="1" lang="zh-CN" altLang="en-US" sz="2800" dirty="0">
                <a:latin typeface="Century Schoolbook" pitchFamily="18" charset="0"/>
              </a:rPr>
              <a:t>粒子只能在宽为 </a:t>
            </a:r>
            <a:r>
              <a:rPr kumimoji="1" lang="en-US" altLang="zh-CN" sz="2800" i="1" dirty="0">
                <a:latin typeface="Century Schoolbook" pitchFamily="18" charset="0"/>
              </a:rPr>
              <a:t>a </a:t>
            </a:r>
            <a:r>
              <a:rPr kumimoji="1" lang="zh-CN" altLang="en-US" sz="2800" dirty="0">
                <a:latin typeface="Century Schoolbook" pitchFamily="18" charset="0"/>
              </a:rPr>
              <a:t>的两个无限高势壁间运动，</a:t>
            </a:r>
            <a:r>
              <a:rPr kumimoji="1" lang="zh-CN" altLang="en-US" sz="2800" dirty="0">
                <a:latin typeface="Times New Roman" pitchFamily="18" charset="0"/>
              </a:rPr>
              <a:t>这种势称为</a:t>
            </a:r>
            <a:r>
              <a:rPr kumimoji="1" lang="zh-CN" altLang="en-US" sz="2800" dirty="0">
                <a:solidFill>
                  <a:srgbClr val="C00000"/>
                </a:solidFill>
                <a:latin typeface="Times New Roman" pitchFamily="18" charset="0"/>
              </a:rPr>
              <a:t>一维无限深方势阱</a:t>
            </a:r>
            <a:r>
              <a:rPr kumimoji="1" lang="zh-CN" altLang="en-US" sz="2400" dirty="0">
                <a:latin typeface="Times New Roman" pitchFamily="18" charset="0"/>
              </a:rPr>
              <a:t>。</a:t>
            </a:r>
            <a:r>
              <a:rPr kumimoji="1" lang="zh-CN" altLang="en-US" sz="2800" dirty="0">
                <a:latin typeface="Century Schoolbook" pitchFamily="18" charset="0"/>
              </a:rPr>
              <a:t> </a:t>
            </a:r>
          </a:p>
        </p:txBody>
      </p:sp>
      <p:grpSp>
        <p:nvGrpSpPr>
          <p:cNvPr id="28" name="Group 11"/>
          <p:cNvGrpSpPr>
            <a:grpSpLocks/>
          </p:cNvGrpSpPr>
          <p:nvPr/>
        </p:nvGrpSpPr>
        <p:grpSpPr bwMode="auto">
          <a:xfrm>
            <a:off x="4846283" y="427971"/>
            <a:ext cx="4187825" cy="3357563"/>
            <a:chOff x="2982" y="288"/>
            <a:chExt cx="2638" cy="2115"/>
          </a:xfrm>
        </p:grpSpPr>
        <p:sp>
          <p:nvSpPr>
            <p:cNvPr id="29" name="Rectangle 12"/>
            <p:cNvSpPr>
              <a:spLocks noChangeArrowheads="1"/>
            </p:cNvSpPr>
            <p:nvPr/>
          </p:nvSpPr>
          <p:spPr bwMode="auto">
            <a:xfrm>
              <a:off x="3792" y="654"/>
              <a:ext cx="960" cy="1488"/>
            </a:xfrm>
            <a:prstGeom prst="rect">
              <a:avLst/>
            </a:prstGeom>
            <a:solidFill>
              <a:schemeClr val="bg2"/>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3"/>
            <p:cNvSpPr>
              <a:spLocks noChangeShapeType="1"/>
            </p:cNvSpPr>
            <p:nvPr/>
          </p:nvSpPr>
          <p:spPr bwMode="auto">
            <a:xfrm>
              <a:off x="3384" y="2142"/>
              <a:ext cx="19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4"/>
            <p:cNvSpPr>
              <a:spLocks noChangeShapeType="1"/>
            </p:cNvSpPr>
            <p:nvPr/>
          </p:nvSpPr>
          <p:spPr bwMode="auto">
            <a:xfrm>
              <a:off x="3792" y="1230"/>
              <a:ext cx="0" cy="91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5"/>
            <p:cNvSpPr>
              <a:spLocks noChangeShapeType="1"/>
            </p:cNvSpPr>
            <p:nvPr/>
          </p:nvSpPr>
          <p:spPr bwMode="auto">
            <a:xfrm>
              <a:off x="3792" y="654"/>
              <a:ext cx="0" cy="576"/>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6"/>
            <p:cNvSpPr>
              <a:spLocks noChangeShapeType="1"/>
            </p:cNvSpPr>
            <p:nvPr/>
          </p:nvSpPr>
          <p:spPr bwMode="auto">
            <a:xfrm>
              <a:off x="4740" y="1230"/>
              <a:ext cx="0" cy="91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7"/>
            <p:cNvSpPr>
              <a:spLocks noChangeShapeType="1"/>
            </p:cNvSpPr>
            <p:nvPr/>
          </p:nvSpPr>
          <p:spPr bwMode="auto">
            <a:xfrm>
              <a:off x="4740" y="654"/>
              <a:ext cx="0" cy="576"/>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18"/>
            <p:cNvSpPr txBox="1">
              <a:spLocks noChangeArrowheads="1"/>
            </p:cNvSpPr>
            <p:nvPr/>
          </p:nvSpPr>
          <p:spPr bwMode="auto">
            <a:xfrm>
              <a:off x="5324" y="195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CC0000"/>
                  </a:solidFill>
                  <a:latin typeface="Times New Roman" panose="02020603050405020304" pitchFamily="18" charset="0"/>
                </a:rPr>
                <a:t>x</a:t>
              </a:r>
            </a:p>
          </p:txBody>
        </p:sp>
        <p:sp>
          <p:nvSpPr>
            <p:cNvPr id="36" name="Text Box 19"/>
            <p:cNvSpPr txBox="1">
              <a:spLocks noChangeArrowheads="1"/>
            </p:cNvSpPr>
            <p:nvPr/>
          </p:nvSpPr>
          <p:spPr bwMode="auto">
            <a:xfrm>
              <a:off x="3706" y="2115"/>
              <a:ext cx="11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C0000"/>
                  </a:solidFill>
                  <a:latin typeface="Times New Roman" panose="02020603050405020304" pitchFamily="18" charset="0"/>
                </a:rPr>
                <a:t>0                 </a:t>
              </a:r>
              <a:r>
                <a:rPr kumimoji="1" lang="en-US" altLang="zh-CN" sz="2400" b="1" i="1">
                  <a:solidFill>
                    <a:srgbClr val="CC0000"/>
                  </a:solidFill>
                  <a:latin typeface="Times New Roman" panose="02020603050405020304" pitchFamily="18" charset="0"/>
                </a:rPr>
                <a:t>a</a:t>
              </a:r>
            </a:p>
          </p:txBody>
        </p:sp>
        <p:sp>
          <p:nvSpPr>
            <p:cNvPr id="37" name="Line 20"/>
            <p:cNvSpPr>
              <a:spLocks noChangeShapeType="1"/>
            </p:cNvSpPr>
            <p:nvPr/>
          </p:nvSpPr>
          <p:spPr bwMode="auto">
            <a:xfrm flipV="1">
              <a:off x="4944" y="480"/>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21"/>
            <p:cNvSpPr>
              <a:spLocks noChangeArrowheads="1"/>
            </p:cNvSpPr>
            <p:nvPr/>
          </p:nvSpPr>
          <p:spPr bwMode="auto">
            <a:xfrm>
              <a:off x="4944" y="350"/>
              <a:ext cx="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err="1">
                  <a:latin typeface="Times New Roman" panose="02020603050405020304" pitchFamily="18" charset="0"/>
                </a:rPr>
                <a:t>E</a:t>
              </a:r>
              <a:r>
                <a:rPr kumimoji="1" lang="en-US" altLang="zh-CN" sz="2400" b="1" i="1" baseline="-25000" dirty="0" err="1">
                  <a:latin typeface="Times New Roman" panose="02020603050405020304" pitchFamily="18" charset="0"/>
                </a:rPr>
                <a:t>p</a:t>
              </a:r>
              <a:r>
                <a:rPr kumimoji="1" lang="en-US" altLang="zh-CN" sz="2400" b="1" dirty="0">
                  <a:latin typeface="Times New Roman" panose="02020603050405020304" pitchFamily="18" charset="0"/>
                </a:rPr>
                <a:t> ( </a:t>
              </a:r>
              <a:r>
                <a:rPr kumimoji="1" lang="en-US" altLang="zh-CN" sz="2400" b="1" i="1" dirty="0">
                  <a:latin typeface="Times New Roman" panose="02020603050405020304" pitchFamily="18" charset="0"/>
                </a:rPr>
                <a:t>x </a:t>
              </a:r>
              <a:r>
                <a:rPr kumimoji="1" lang="en-US" altLang="zh-CN" sz="2400" b="1" dirty="0">
                  <a:latin typeface="Times New Roman" panose="02020603050405020304" pitchFamily="18" charset="0"/>
                </a:rPr>
                <a:t>)</a:t>
              </a:r>
            </a:p>
          </p:txBody>
        </p:sp>
        <p:sp>
          <p:nvSpPr>
            <p:cNvPr id="39" name="Text Box 22"/>
            <p:cNvSpPr txBox="1">
              <a:spLocks noChangeArrowheads="1"/>
            </p:cNvSpPr>
            <p:nvPr/>
          </p:nvSpPr>
          <p:spPr bwMode="auto">
            <a:xfrm>
              <a:off x="3696" y="288"/>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CC0000"/>
                  </a:solidFill>
                  <a:latin typeface="Times New Roman" panose="02020603050405020304" pitchFamily="18" charset="0"/>
                  <a:sym typeface="Symbol" panose="05050102010706020507" pitchFamily="18" charset="2"/>
                </a:rPr>
                <a:t></a:t>
              </a:r>
              <a:endParaRPr kumimoji="1" lang="en-US" altLang="zh-CN" sz="2800">
                <a:solidFill>
                  <a:srgbClr val="CC0000"/>
                </a:solidFill>
                <a:latin typeface="Times New Roman" panose="02020603050405020304" pitchFamily="18" charset="0"/>
              </a:endParaRPr>
            </a:p>
          </p:txBody>
        </p:sp>
        <p:sp>
          <p:nvSpPr>
            <p:cNvPr id="40" name="Text Box 23"/>
            <p:cNvSpPr txBox="1">
              <a:spLocks noChangeArrowheads="1"/>
            </p:cNvSpPr>
            <p:nvPr/>
          </p:nvSpPr>
          <p:spPr bwMode="auto">
            <a:xfrm>
              <a:off x="4596" y="288"/>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CC0000"/>
                  </a:solidFill>
                  <a:latin typeface="Times New Roman" panose="02020603050405020304" pitchFamily="18" charset="0"/>
                  <a:sym typeface="Symbol" panose="05050102010706020507" pitchFamily="18" charset="2"/>
                </a:rPr>
                <a:t></a:t>
              </a:r>
              <a:endParaRPr kumimoji="1" lang="en-US" altLang="zh-CN" sz="2800">
                <a:solidFill>
                  <a:srgbClr val="CC0000"/>
                </a:solidFill>
                <a:latin typeface="Times New Roman" panose="02020603050405020304" pitchFamily="18" charset="0"/>
              </a:endParaRPr>
            </a:p>
          </p:txBody>
        </p:sp>
        <p:sp>
          <p:nvSpPr>
            <p:cNvPr id="41" name="Oval 24"/>
            <p:cNvSpPr>
              <a:spLocks noChangeArrowheads="1"/>
            </p:cNvSpPr>
            <p:nvPr/>
          </p:nvSpPr>
          <p:spPr bwMode="auto">
            <a:xfrm>
              <a:off x="3864" y="1263"/>
              <a:ext cx="144" cy="144"/>
            </a:xfrm>
            <a:prstGeom prst="ellipse">
              <a:avLst/>
            </a:prstGeom>
            <a:gradFill rotWithShape="0">
              <a:gsLst>
                <a:gs pos="0">
                  <a:srgbClr val="FFFF99"/>
                </a:gs>
                <a:gs pos="100000">
                  <a:srgbClr val="FFFF99">
                    <a:gamma/>
                    <a:shade val="60000"/>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800">
                <a:solidFill>
                  <a:srgbClr val="FFFF99"/>
                </a:solidFill>
                <a:latin typeface="Times New Roman" panose="02020603050405020304" pitchFamily="18" charset="0"/>
              </a:endParaRPr>
            </a:p>
          </p:txBody>
        </p:sp>
        <p:graphicFrame>
          <p:nvGraphicFramePr>
            <p:cNvPr id="42" name="Object 25"/>
            <p:cNvGraphicFramePr>
              <a:graphicFrameLocks/>
            </p:cNvGraphicFramePr>
            <p:nvPr/>
          </p:nvGraphicFramePr>
          <p:xfrm>
            <a:off x="4873" y="1200"/>
            <a:ext cx="684" cy="224"/>
          </p:xfrm>
          <a:graphic>
            <a:graphicData uri="http://schemas.openxmlformats.org/presentationml/2006/ole">
              <mc:AlternateContent xmlns:mc="http://schemas.openxmlformats.org/markup-compatibility/2006">
                <mc:Choice xmlns:v="urn:schemas-microsoft-com:vml" Requires="v">
                  <p:oleObj spid="_x0000_s14371" name="公式" r:id="rId9" imgW="1599120" imgH="507960" progId="Equation.3">
                    <p:embed/>
                  </p:oleObj>
                </mc:Choice>
                <mc:Fallback>
                  <p:oleObj name="公式" r:id="rId9" imgW="1599120" imgH="507960" progId="Equation.3">
                    <p:embed/>
                    <p:pic>
                      <p:nvPicPr>
                        <p:cNvPr id="0" name="Picture 2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3" y="1200"/>
                          <a:ext cx="684" cy="224"/>
                        </a:xfrm>
                        <a:prstGeom prst="rect">
                          <a:avLst/>
                        </a:prstGeom>
                        <a:solidFill>
                          <a:schemeClr val="accent1"/>
                        </a:solidFill>
                      </p:spPr>
                    </p:pic>
                  </p:oleObj>
                </mc:Fallback>
              </mc:AlternateContent>
            </a:graphicData>
          </a:graphic>
        </p:graphicFrame>
        <p:graphicFrame>
          <p:nvGraphicFramePr>
            <p:cNvPr id="43" name="Object 26"/>
            <p:cNvGraphicFramePr>
              <a:graphicFrameLocks noChangeAspect="1"/>
            </p:cNvGraphicFramePr>
            <p:nvPr/>
          </p:nvGraphicFramePr>
          <p:xfrm>
            <a:off x="2982" y="1212"/>
            <a:ext cx="692" cy="222"/>
          </p:xfrm>
          <a:graphic>
            <a:graphicData uri="http://schemas.openxmlformats.org/presentationml/2006/ole">
              <mc:AlternateContent xmlns:mc="http://schemas.openxmlformats.org/markup-compatibility/2006">
                <mc:Choice xmlns:v="urn:schemas-microsoft-com:vml" Requires="v">
                  <p:oleObj spid="_x0000_s14372" name="公式" r:id="rId11" imgW="1599120" imgH="507960" progId="Equation.3">
                    <p:embed/>
                  </p:oleObj>
                </mc:Choice>
                <mc:Fallback>
                  <p:oleObj name="公式" r:id="rId11" imgW="1599120" imgH="507960" progId="Equation.3">
                    <p:embed/>
                    <p:pic>
                      <p:nvPicPr>
                        <p:cNvPr id="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2" y="1212"/>
                          <a:ext cx="692" cy="222"/>
                        </a:xfrm>
                        <a:prstGeom prst="rect">
                          <a:avLst/>
                        </a:prstGeom>
                        <a:solidFill>
                          <a:schemeClr val="accent1"/>
                        </a:solidFill>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3995"/>
                                        </p:tgtEl>
                                        <p:attrNameLst>
                                          <p:attrName>style.visibility</p:attrName>
                                        </p:attrNameLst>
                                      </p:cBhvr>
                                      <p:to>
                                        <p:strVal val="visible"/>
                                      </p:to>
                                    </p:set>
                                    <p:animEffect transition="in" filter="strips(downRight)">
                                      <p:cBhvr>
                                        <p:cTn id="17" dur="500"/>
                                        <p:tgtEl>
                                          <p:spTgt spid="839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83978"/>
                                        </p:tgtEl>
                                        <p:attrNameLst>
                                          <p:attrName>style.visibility</p:attrName>
                                        </p:attrNameLst>
                                      </p:cBhvr>
                                      <p:to>
                                        <p:strVal val="visible"/>
                                      </p:to>
                                    </p:set>
                                    <p:animEffect transition="in" filter="blinds(vertical)">
                                      <p:cBhvr>
                                        <p:cTn id="22" dur="500"/>
                                        <p:tgtEl>
                                          <p:spTgt spid="8397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in)">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8" grpId="0" autoUpdateAnimBg="0"/>
      <p:bldP spid="8399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9" name="Object 5"/>
          <p:cNvGraphicFramePr>
            <a:graphicFrameLocks noChangeAspect="1"/>
          </p:cNvGraphicFramePr>
          <p:nvPr/>
        </p:nvGraphicFramePr>
        <p:xfrm>
          <a:off x="827088" y="1700213"/>
          <a:ext cx="3529012" cy="649287"/>
        </p:xfrm>
        <a:graphic>
          <a:graphicData uri="http://schemas.openxmlformats.org/presentationml/2006/ole">
            <mc:AlternateContent xmlns:mc="http://schemas.openxmlformats.org/markup-compatibility/2006">
              <mc:Choice xmlns:v="urn:schemas-microsoft-com:vml" Requires="v">
                <p:oleObj spid="_x0000_s15427" name="公式" r:id="rId3" imgW="1206500" imgH="190500" progId="Equation.3">
                  <p:embed/>
                </p:oleObj>
              </mc:Choice>
              <mc:Fallback>
                <p:oleObj name="公式" r:id="rId3" imgW="1206500" imgH="1905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00213"/>
                        <a:ext cx="3529012"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6"/>
          <p:cNvGraphicFramePr>
            <a:graphicFrameLocks noChangeAspect="1"/>
          </p:cNvGraphicFramePr>
          <p:nvPr/>
        </p:nvGraphicFramePr>
        <p:xfrm>
          <a:off x="971550" y="908050"/>
          <a:ext cx="3810000" cy="627063"/>
        </p:xfrm>
        <a:graphic>
          <a:graphicData uri="http://schemas.openxmlformats.org/presentationml/2006/ole">
            <mc:AlternateContent xmlns:mc="http://schemas.openxmlformats.org/markup-compatibility/2006">
              <mc:Choice xmlns:v="urn:schemas-microsoft-com:vml" Requires="v">
                <p:oleObj spid="_x0000_s15428" name="公式" r:id="rId5" imgW="3035300" imgH="419100" progId="Equation.3">
                  <p:embed/>
                </p:oleObj>
              </mc:Choice>
              <mc:Fallback>
                <p:oleObj name="公式" r:id="rId5" imgW="3035300" imgH="4191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08050"/>
                        <a:ext cx="381000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7"/>
          <p:cNvGraphicFramePr>
            <a:graphicFrameLocks noChangeAspect="1"/>
          </p:cNvGraphicFramePr>
          <p:nvPr/>
        </p:nvGraphicFramePr>
        <p:xfrm>
          <a:off x="6443663" y="4365625"/>
          <a:ext cx="1981200" cy="1138238"/>
        </p:xfrm>
        <a:graphic>
          <a:graphicData uri="http://schemas.openxmlformats.org/presentationml/2006/ole">
            <mc:AlternateContent xmlns:mc="http://schemas.openxmlformats.org/markup-compatibility/2006">
              <mc:Choice xmlns:v="urn:schemas-microsoft-com:vml" Requires="v">
                <p:oleObj spid="_x0000_s15429" name="Equation" r:id="rId7" imgW="812447" imgH="418918" progId="Equation.3">
                  <p:embed/>
                </p:oleObj>
              </mc:Choice>
              <mc:Fallback>
                <p:oleObj name="Equation" r:id="rId7" imgW="812447" imgH="418918"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4365625"/>
                        <a:ext cx="1981200"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2" name="Object 8"/>
          <p:cNvGraphicFramePr>
            <a:graphicFrameLocks noChangeAspect="1"/>
          </p:cNvGraphicFramePr>
          <p:nvPr/>
        </p:nvGraphicFramePr>
        <p:xfrm>
          <a:off x="1403350" y="3141663"/>
          <a:ext cx="2897188" cy="665162"/>
        </p:xfrm>
        <a:graphic>
          <a:graphicData uri="http://schemas.openxmlformats.org/presentationml/2006/ole">
            <mc:AlternateContent xmlns:mc="http://schemas.openxmlformats.org/markup-compatibility/2006">
              <mc:Choice xmlns:v="urn:schemas-microsoft-com:vml" Requires="v">
                <p:oleObj spid="_x0000_s15430" name="公式" r:id="rId9" imgW="1193800" imgH="241300" progId="Equation.3">
                  <p:embed/>
                </p:oleObj>
              </mc:Choice>
              <mc:Fallback>
                <p:oleObj name="公式" r:id="rId9" imgW="1193800" imgH="241300" progId="Equation.3">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3141663"/>
                        <a:ext cx="289718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3" name="Object 9"/>
          <p:cNvGraphicFramePr>
            <a:graphicFrameLocks noChangeAspect="1"/>
          </p:cNvGraphicFramePr>
          <p:nvPr/>
        </p:nvGraphicFramePr>
        <p:xfrm>
          <a:off x="2411413" y="4508500"/>
          <a:ext cx="3048000" cy="939800"/>
        </p:xfrm>
        <a:graphic>
          <a:graphicData uri="http://schemas.openxmlformats.org/presentationml/2006/ole">
            <mc:AlternateContent xmlns:mc="http://schemas.openxmlformats.org/markup-compatibility/2006">
              <mc:Choice xmlns:v="urn:schemas-microsoft-com:vml" Requires="v">
                <p:oleObj spid="_x0000_s15431" name="Equation" r:id="rId11" imgW="2476500" imgH="762000" progId="Equation.3">
                  <p:embed/>
                </p:oleObj>
              </mc:Choice>
              <mc:Fallback>
                <p:oleObj name="Equation" r:id="rId11" imgW="2476500" imgH="762000" progId="Equation.3">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413" y="4508500"/>
                        <a:ext cx="3048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4" name="Object 10"/>
          <p:cNvGraphicFramePr>
            <a:graphicFrameLocks noChangeAspect="1"/>
          </p:cNvGraphicFramePr>
          <p:nvPr/>
        </p:nvGraphicFramePr>
        <p:xfrm>
          <a:off x="2555875" y="5516563"/>
          <a:ext cx="2133600" cy="982662"/>
        </p:xfrm>
        <a:graphic>
          <a:graphicData uri="http://schemas.openxmlformats.org/presentationml/2006/ole">
            <mc:AlternateContent xmlns:mc="http://schemas.openxmlformats.org/markup-compatibility/2006">
              <mc:Choice xmlns:v="urn:schemas-microsoft-com:vml" Requires="v">
                <p:oleObj spid="_x0000_s15432" name="Equation" r:id="rId13" imgW="1765300" imgH="762000" progId="Equation.3">
                  <p:embed/>
                </p:oleObj>
              </mc:Choice>
              <mc:Fallback>
                <p:oleObj name="Equation" r:id="rId13" imgW="1765300" imgH="762000" progId="Equation.3">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5516563"/>
                        <a:ext cx="2133600"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0"/>
          <p:cNvGrpSpPr>
            <a:grpSpLocks/>
          </p:cNvGrpSpPr>
          <p:nvPr/>
        </p:nvGrpSpPr>
        <p:grpSpPr bwMode="auto">
          <a:xfrm>
            <a:off x="6019800" y="1066800"/>
            <a:ext cx="2286000" cy="2286000"/>
            <a:chOff x="3792" y="672"/>
            <a:chExt cx="1440" cy="1440"/>
          </a:xfrm>
        </p:grpSpPr>
        <p:sp>
          <p:nvSpPr>
            <p:cNvPr id="16411" name="Rectangle 27"/>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6412" name="Line 28"/>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6413" name="Line 29"/>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6414" name="Line 30"/>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16415" name="Line 31"/>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6416" name="Line 32"/>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16417" name="Object 33"/>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15433" name="公式" r:id="rId15" imgW="228501" imgH="165028" progId="">
                    <p:embed/>
                  </p:oleObj>
                </mc:Choice>
                <mc:Fallback>
                  <p:oleObj name="公式" r:id="rId15" imgW="228501" imgH="165028" progId="">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8" name="Object 34"/>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15434" name="公式" r:id="rId17" imgW="228501" imgH="165028" progId="">
                    <p:embed/>
                  </p:oleObj>
                </mc:Choice>
                <mc:Fallback>
                  <p:oleObj name="公式" r:id="rId17" imgW="228501" imgH="165028" progId="">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19" name="Object 35"/>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15435" name="Equation" r:id="rId19" imgW="304668" imgH="368140" progId="">
                    <p:embed/>
                  </p:oleObj>
                </mc:Choice>
                <mc:Fallback>
                  <p:oleObj name="Equation" r:id="rId19" imgW="304668" imgH="368140" progId="">
                    <p:embed/>
                    <p:pic>
                      <p:nvPicPr>
                        <p:cNvPr id="0" name="Picture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0" name="Object 36"/>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15436" name="公式" r:id="rId21" imgW="177646" imgH="190335" progId="">
                    <p:embed/>
                  </p:oleObj>
                </mc:Choice>
                <mc:Fallback>
                  <p:oleObj name="公式" r:id="rId21" imgW="177646" imgH="190335" progId="">
                    <p:embed/>
                    <p:pic>
                      <p:nvPicPr>
                        <p:cNvPr id="0"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1" name="Line 37"/>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16422" name="Object 38"/>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15437" name="Equation" r:id="rId23" imgW="177646" imgH="190335" progId="">
                    <p:embed/>
                  </p:oleObj>
                </mc:Choice>
                <mc:Fallback>
                  <p:oleObj name="Equation" r:id="rId23" imgW="177646" imgH="190335" progId="">
                    <p:embed/>
                    <p:pic>
                      <p:nvPicPr>
                        <p:cNvPr id="0" name="Picture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3" name="Object 39"/>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15438" name="Equation" r:id="rId25" imgW="164957" imgH="190335" progId="">
                    <p:embed/>
                  </p:oleObj>
                </mc:Choice>
                <mc:Fallback>
                  <p:oleObj name="Equation" r:id="rId25" imgW="164957" imgH="190335" progId="">
                    <p:embed/>
                    <p:pic>
                      <p:nvPicPr>
                        <p:cNvPr id="0" name="Picture 5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25" name="Text Box 41"/>
          <p:cNvSpPr txBox="1">
            <a:spLocks noChangeArrowheads="1"/>
          </p:cNvSpPr>
          <p:nvPr/>
        </p:nvSpPr>
        <p:spPr bwMode="auto">
          <a:xfrm>
            <a:off x="357158" y="285728"/>
            <a:ext cx="3352800" cy="519113"/>
          </a:xfrm>
          <a:prstGeom prst="rect">
            <a:avLst/>
          </a:prstGeom>
          <a:noFill/>
          <a:ln w="9525">
            <a:noFill/>
            <a:miter lim="800000"/>
            <a:headEnd/>
            <a:tailEnd/>
          </a:ln>
          <a:effectLst/>
        </p:spPr>
        <p:txBody>
          <a:bodyPr>
            <a:spAutoFit/>
          </a:bodyPr>
          <a:lstStyle/>
          <a:p>
            <a:pPr>
              <a:spcBef>
                <a:spcPct val="50000"/>
              </a:spcBef>
            </a:pPr>
            <a:r>
              <a:rPr kumimoji="1" lang="en-US" altLang="zh-CN" sz="2800" b="1" dirty="0">
                <a:solidFill>
                  <a:srgbClr val="CC0000"/>
                </a:solidFill>
                <a:latin typeface="Century Schoolbook" pitchFamily="18" charset="0"/>
              </a:rPr>
              <a:t>1.</a:t>
            </a:r>
            <a:r>
              <a:rPr kumimoji="1" lang="zh-CN" altLang="en-US" sz="2800" b="1" dirty="0">
                <a:solidFill>
                  <a:srgbClr val="CC0000"/>
                </a:solidFill>
                <a:latin typeface="Century Schoolbook" pitchFamily="18" charset="0"/>
              </a:rPr>
              <a:t>薛定谔方程的建立</a:t>
            </a:r>
          </a:p>
        </p:txBody>
      </p:sp>
      <p:grpSp>
        <p:nvGrpSpPr>
          <p:cNvPr id="3" name="Group 48"/>
          <p:cNvGrpSpPr>
            <a:grpSpLocks/>
          </p:cNvGrpSpPr>
          <p:nvPr/>
        </p:nvGrpSpPr>
        <p:grpSpPr bwMode="auto">
          <a:xfrm>
            <a:off x="539750" y="2636838"/>
            <a:ext cx="4960938" cy="465137"/>
            <a:chOff x="0" y="2160"/>
            <a:chExt cx="3125" cy="293"/>
          </a:xfrm>
        </p:grpSpPr>
        <p:sp>
          <p:nvSpPr>
            <p:cNvPr id="16427" name="Text Box 43"/>
            <p:cNvSpPr txBox="1">
              <a:spLocks noChangeArrowheads="1"/>
            </p:cNvSpPr>
            <p:nvPr/>
          </p:nvSpPr>
          <p:spPr bwMode="auto">
            <a:xfrm>
              <a:off x="0" y="2160"/>
              <a:ext cx="3125" cy="291"/>
            </a:xfrm>
            <a:prstGeom prst="rect">
              <a:avLst/>
            </a:prstGeom>
            <a:noFill/>
            <a:ln w="19050">
              <a:noFill/>
              <a:miter lim="800000"/>
              <a:headEnd/>
              <a:tailEnd type="none" w="med" len="lg"/>
            </a:ln>
            <a:effectLst/>
          </p:spPr>
          <p:txBody>
            <a:bodyPr wrap="square">
              <a:spAutoFit/>
            </a:bodyPr>
            <a:lstStyle/>
            <a:p>
              <a:pPr>
                <a:spcBef>
                  <a:spcPct val="50000"/>
                </a:spcBef>
              </a:pPr>
              <a:r>
                <a:rPr kumimoji="1" lang="zh-CN" altLang="en-US" sz="2400" b="1" dirty="0">
                  <a:latin typeface="Century Schoolbook" pitchFamily="18" charset="0"/>
                </a:rPr>
                <a:t>在阱 内                      </a:t>
              </a:r>
              <a:r>
                <a:rPr kumimoji="1" lang="zh-CN" altLang="en-US" sz="2400" b="1" dirty="0">
                  <a:latin typeface="Times New Roman" pitchFamily="18" charset="0"/>
                </a:rPr>
                <a:t>粒子势能为零</a:t>
              </a:r>
              <a:endParaRPr kumimoji="1" lang="zh-CN" altLang="en-US" sz="2400" b="1" dirty="0">
                <a:latin typeface="Century Schoolbook" pitchFamily="18" charset="0"/>
              </a:endParaRPr>
            </a:p>
          </p:txBody>
        </p:sp>
        <p:graphicFrame>
          <p:nvGraphicFramePr>
            <p:cNvPr id="16428" name="Object 44"/>
            <p:cNvGraphicFramePr>
              <a:graphicFrameLocks noChangeAspect="1"/>
            </p:cNvGraphicFramePr>
            <p:nvPr/>
          </p:nvGraphicFramePr>
          <p:xfrm>
            <a:off x="703" y="2160"/>
            <a:ext cx="998" cy="293"/>
          </p:xfrm>
          <a:graphic>
            <a:graphicData uri="http://schemas.openxmlformats.org/presentationml/2006/ole">
              <mc:AlternateContent xmlns:mc="http://schemas.openxmlformats.org/markup-compatibility/2006">
                <mc:Choice xmlns:v="urn:schemas-microsoft-com:vml" Requires="v">
                  <p:oleObj spid="_x0000_s15439" name="公式" r:id="rId27" imgW="685800" imgH="203200" progId="Equation.3">
                    <p:embed/>
                  </p:oleObj>
                </mc:Choice>
                <mc:Fallback>
                  <p:oleObj name="公式" r:id="rId27" imgW="685800" imgH="203200" progId="Equation.3">
                    <p:embed/>
                    <p:pic>
                      <p:nvPicPr>
                        <p:cNvPr id="0" name="Picture 5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3" y="2160"/>
                          <a:ext cx="998"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430" name="Text Box 46"/>
          <p:cNvSpPr txBox="1">
            <a:spLocks noChangeArrowheads="1"/>
          </p:cNvSpPr>
          <p:nvPr/>
        </p:nvSpPr>
        <p:spPr bwMode="auto">
          <a:xfrm>
            <a:off x="611188" y="3860800"/>
            <a:ext cx="2835275"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定态薛定谔方程：</a:t>
            </a:r>
          </a:p>
        </p:txBody>
      </p:sp>
      <p:sp>
        <p:nvSpPr>
          <p:cNvPr id="16433" name="Text Box 49"/>
          <p:cNvSpPr txBox="1">
            <a:spLocks noChangeArrowheads="1"/>
          </p:cNvSpPr>
          <p:nvPr/>
        </p:nvSpPr>
        <p:spPr bwMode="auto">
          <a:xfrm>
            <a:off x="5724525" y="4724400"/>
            <a:ext cx="64770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solidFill>
                  <a:srgbClr val="FF0000"/>
                </a:solidFill>
                <a:latin typeface="Century Schoolbook" pitchFamily="18" charset="0"/>
              </a:rPr>
              <a:t>令</a:t>
            </a:r>
          </a:p>
        </p:txBody>
      </p:sp>
      <p:sp>
        <p:nvSpPr>
          <p:cNvPr id="16434" name="Text Box 50"/>
          <p:cNvSpPr txBox="1">
            <a:spLocks noChangeArrowheads="1"/>
          </p:cNvSpPr>
          <p:nvPr/>
        </p:nvSpPr>
        <p:spPr bwMode="auto">
          <a:xfrm>
            <a:off x="1331913" y="5734050"/>
            <a:ext cx="107950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则有：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25"/>
                                        </p:tgtEl>
                                        <p:attrNameLst>
                                          <p:attrName>style.visibility</p:attrName>
                                        </p:attrNameLst>
                                      </p:cBhvr>
                                      <p:to>
                                        <p:strVal val="visible"/>
                                      </p:to>
                                    </p:set>
                                    <p:animEffect transition="in" filter="wipe(left)">
                                      <p:cBhvr>
                                        <p:cTn id="7" dur="500"/>
                                        <p:tgtEl>
                                          <p:spTgt spid="164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box(in)">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blinds(horizontal)">
                                      <p:cBhvr>
                                        <p:cTn id="17" dur="500"/>
                                        <p:tgtEl>
                                          <p:spTgt spid="1638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blinds(vertical)">
                                      <p:cBhvr>
                                        <p:cTn id="27" dur="500"/>
                                        <p:tgtEl>
                                          <p:spTgt spid="1639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6430"/>
                                        </p:tgtEl>
                                        <p:attrNameLst>
                                          <p:attrName>style.visibility</p:attrName>
                                        </p:attrNameLst>
                                      </p:cBhvr>
                                      <p:to>
                                        <p:strVal val="visible"/>
                                      </p:to>
                                    </p:set>
                                    <p:anim calcmode="lin" valueType="num">
                                      <p:cBhvr additive="base">
                                        <p:cTn id="32" dur="500" fill="hold"/>
                                        <p:tgtEl>
                                          <p:spTgt spid="16430"/>
                                        </p:tgtEl>
                                        <p:attrNameLst>
                                          <p:attrName>ppt_x</p:attrName>
                                        </p:attrNameLst>
                                      </p:cBhvr>
                                      <p:tavLst>
                                        <p:tav tm="0">
                                          <p:val>
                                            <p:strVal val="0-#ppt_w/2"/>
                                          </p:val>
                                        </p:tav>
                                        <p:tav tm="100000">
                                          <p:val>
                                            <p:strVal val="#ppt_x"/>
                                          </p:val>
                                        </p:tav>
                                      </p:tavLst>
                                    </p:anim>
                                    <p:anim calcmode="lin" valueType="num">
                                      <p:cBhvr additive="base">
                                        <p:cTn id="33" dur="500" fill="hold"/>
                                        <p:tgtEl>
                                          <p:spTgt spid="1643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16393"/>
                                        </p:tgtEl>
                                        <p:attrNameLst>
                                          <p:attrName>style.visibility</p:attrName>
                                        </p:attrNameLst>
                                      </p:cBhvr>
                                      <p:to>
                                        <p:strVal val="visible"/>
                                      </p:to>
                                    </p:set>
                                    <p:animEffect transition="in" filter="blinds(vertical)">
                                      <p:cBhvr>
                                        <p:cTn id="38" dur="500"/>
                                        <p:tgtEl>
                                          <p:spTgt spid="1639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33"/>
                                        </p:tgtEl>
                                        <p:attrNameLst>
                                          <p:attrName>style.visibility</p:attrName>
                                        </p:attrNameLst>
                                      </p:cBhvr>
                                      <p:to>
                                        <p:strVal val="visible"/>
                                      </p:to>
                                    </p:set>
                                    <p:anim calcmode="lin" valueType="num">
                                      <p:cBhvr additive="base">
                                        <p:cTn id="43" dur="500" fill="hold"/>
                                        <p:tgtEl>
                                          <p:spTgt spid="16433"/>
                                        </p:tgtEl>
                                        <p:attrNameLst>
                                          <p:attrName>ppt_x</p:attrName>
                                        </p:attrNameLst>
                                      </p:cBhvr>
                                      <p:tavLst>
                                        <p:tav tm="0">
                                          <p:val>
                                            <p:strVal val="0-#ppt_w/2"/>
                                          </p:val>
                                        </p:tav>
                                        <p:tav tm="100000">
                                          <p:val>
                                            <p:strVal val="#ppt_x"/>
                                          </p:val>
                                        </p:tav>
                                      </p:tavLst>
                                    </p:anim>
                                    <p:anim calcmode="lin" valueType="num">
                                      <p:cBhvr additive="base">
                                        <p:cTn id="44" dur="500" fill="hold"/>
                                        <p:tgtEl>
                                          <p:spTgt spid="1643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nodeType="clickEffect">
                                  <p:stCondLst>
                                    <p:cond delay="0"/>
                                  </p:stCondLst>
                                  <p:childTnLst>
                                    <p:set>
                                      <p:cBhvr>
                                        <p:cTn id="48" dur="1" fill="hold">
                                          <p:stCondLst>
                                            <p:cond delay="0"/>
                                          </p:stCondLst>
                                        </p:cTn>
                                        <p:tgtEl>
                                          <p:spTgt spid="16391"/>
                                        </p:tgtEl>
                                        <p:attrNameLst>
                                          <p:attrName>style.visibility</p:attrName>
                                        </p:attrNameLst>
                                      </p:cBhvr>
                                      <p:to>
                                        <p:strVal val="visible"/>
                                      </p:to>
                                    </p:set>
                                    <p:animEffect transition="in" filter="blinds(vertical)">
                                      <p:cBhvr>
                                        <p:cTn id="49" dur="500"/>
                                        <p:tgtEl>
                                          <p:spTgt spid="1639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nodeType="clickEffect">
                                  <p:stCondLst>
                                    <p:cond delay="0"/>
                                  </p:stCondLst>
                                  <p:childTnLst>
                                    <p:set>
                                      <p:cBhvr>
                                        <p:cTn id="53" dur="1" fill="hold">
                                          <p:stCondLst>
                                            <p:cond delay="0"/>
                                          </p:stCondLst>
                                        </p:cTn>
                                        <p:tgtEl>
                                          <p:spTgt spid="16394"/>
                                        </p:tgtEl>
                                        <p:attrNameLst>
                                          <p:attrName>style.visibility</p:attrName>
                                        </p:attrNameLst>
                                      </p:cBhvr>
                                      <p:to>
                                        <p:strVal val="visible"/>
                                      </p:to>
                                    </p:set>
                                    <p:animEffect transition="in" filter="blinds(vertical)">
                                      <p:cBhvr>
                                        <p:cTn id="54" dur="500"/>
                                        <p:tgtEl>
                                          <p:spTgt spid="1639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6434"/>
                                        </p:tgtEl>
                                        <p:attrNameLst>
                                          <p:attrName>style.visibility</p:attrName>
                                        </p:attrNameLst>
                                      </p:cBhvr>
                                      <p:to>
                                        <p:strVal val="visible"/>
                                      </p:to>
                                    </p:set>
                                    <p:anim calcmode="lin" valueType="num">
                                      <p:cBhvr additive="base">
                                        <p:cTn id="59" dur="500" fill="hold"/>
                                        <p:tgtEl>
                                          <p:spTgt spid="16434"/>
                                        </p:tgtEl>
                                        <p:attrNameLst>
                                          <p:attrName>ppt_x</p:attrName>
                                        </p:attrNameLst>
                                      </p:cBhvr>
                                      <p:tavLst>
                                        <p:tav tm="0">
                                          <p:val>
                                            <p:strVal val="0-#ppt_w/2"/>
                                          </p:val>
                                        </p:tav>
                                        <p:tav tm="100000">
                                          <p:val>
                                            <p:strVal val="#ppt_x"/>
                                          </p:val>
                                        </p:tav>
                                      </p:tavLst>
                                    </p:anim>
                                    <p:anim calcmode="lin" valueType="num">
                                      <p:cBhvr additive="base">
                                        <p:cTn id="60" dur="500" fill="hold"/>
                                        <p:tgtEl>
                                          <p:spTgt spid="164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5" grpId="0" autoUpdateAnimBg="0"/>
      <p:bldP spid="16430" grpId="0"/>
      <p:bldP spid="16433" grpId="0"/>
      <p:bldP spid="164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6" name="Object 0"/>
          <p:cNvGraphicFramePr>
            <a:graphicFrameLocks noChangeAspect="1"/>
          </p:cNvGraphicFramePr>
          <p:nvPr/>
        </p:nvGraphicFramePr>
        <p:xfrm>
          <a:off x="1042988" y="2205038"/>
          <a:ext cx="3875087" cy="539750"/>
        </p:xfrm>
        <a:graphic>
          <a:graphicData uri="http://schemas.openxmlformats.org/presentationml/2006/ole">
            <mc:AlternateContent xmlns:mc="http://schemas.openxmlformats.org/markup-compatibility/2006">
              <mc:Choice xmlns:v="urn:schemas-microsoft-com:vml" Requires="v">
                <p:oleObj spid="_x0000_s16446" name="公式" r:id="rId3" imgW="1574800" imgH="203200" progId="Equation.3">
                  <p:embed/>
                </p:oleObj>
              </mc:Choice>
              <mc:Fallback>
                <p:oleObj name="公式" r:id="rId3" imgW="1574800" imgH="203200"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05038"/>
                        <a:ext cx="38750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7" name="Object 1"/>
          <p:cNvGraphicFramePr>
            <a:graphicFrameLocks noChangeAspect="1"/>
          </p:cNvGraphicFramePr>
          <p:nvPr/>
        </p:nvGraphicFramePr>
        <p:xfrm>
          <a:off x="2411413" y="188913"/>
          <a:ext cx="2286000" cy="1052512"/>
        </p:xfrm>
        <a:graphic>
          <a:graphicData uri="http://schemas.openxmlformats.org/presentationml/2006/ole">
            <mc:AlternateContent xmlns:mc="http://schemas.openxmlformats.org/markup-compatibility/2006">
              <mc:Choice xmlns:v="urn:schemas-microsoft-com:vml" Requires="v">
                <p:oleObj spid="_x0000_s16447" name="Equation" r:id="rId5" imgW="1765300" imgH="762000" progId="Equation.3">
                  <p:embed/>
                </p:oleObj>
              </mc:Choice>
              <mc:Fallback>
                <p:oleObj name="Equation" r:id="rId5" imgW="1765300" imgH="7620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88913"/>
                        <a:ext cx="228600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Rectangle 4"/>
          <p:cNvSpPr>
            <a:spLocks noChangeArrowheads="1"/>
          </p:cNvSpPr>
          <p:nvPr/>
        </p:nvSpPr>
        <p:spPr bwMode="auto">
          <a:xfrm>
            <a:off x="468313" y="3429000"/>
            <a:ext cx="8458200" cy="519113"/>
          </a:xfrm>
          <a:prstGeom prst="rect">
            <a:avLst/>
          </a:prstGeom>
          <a:noFill/>
          <a:ln w="9525">
            <a:noFill/>
            <a:miter lim="800000"/>
            <a:headEnd/>
            <a:tailEnd/>
          </a:ln>
          <a:effectLst/>
        </p:spPr>
        <p:txBody>
          <a:bodyPr>
            <a:spAutoFit/>
          </a:bodyPr>
          <a:lstStyle/>
          <a:p>
            <a:r>
              <a:rPr lang="zh-CN" altLang="en-US" sz="2800" dirty="0">
                <a:latin typeface="Times New Roman" pitchFamily="18" charset="0"/>
              </a:rPr>
              <a:t>根据波函数的</a:t>
            </a:r>
            <a:r>
              <a:rPr lang="zh-CN" altLang="en-US" sz="2800" dirty="0">
                <a:solidFill>
                  <a:srgbClr val="CC0000"/>
                </a:solidFill>
                <a:latin typeface="Times New Roman" pitchFamily="18" charset="0"/>
              </a:rPr>
              <a:t>标准条件：</a:t>
            </a:r>
            <a:r>
              <a:rPr lang="zh-CN" altLang="en-US" sz="2800" dirty="0">
                <a:latin typeface="Times New Roman" pitchFamily="18" charset="0"/>
              </a:rPr>
              <a:t>单值、有限和连续 </a:t>
            </a:r>
            <a:r>
              <a:rPr lang="en-US" altLang="zh-CN" sz="2800" dirty="0">
                <a:latin typeface="Times New Roman" pitchFamily="18" charset="0"/>
              </a:rPr>
              <a:t>.</a:t>
            </a:r>
          </a:p>
        </p:txBody>
      </p:sp>
      <p:graphicFrame>
        <p:nvGraphicFramePr>
          <p:cNvPr id="91138" name="Object 2"/>
          <p:cNvGraphicFramePr>
            <a:graphicFrameLocks noChangeAspect="1"/>
          </p:cNvGraphicFramePr>
          <p:nvPr/>
        </p:nvGraphicFramePr>
        <p:xfrm>
          <a:off x="900113" y="4941888"/>
          <a:ext cx="4038600" cy="519112"/>
        </p:xfrm>
        <a:graphic>
          <a:graphicData uri="http://schemas.openxmlformats.org/presentationml/2006/ole">
            <mc:AlternateContent xmlns:mc="http://schemas.openxmlformats.org/markup-compatibility/2006">
              <mc:Choice xmlns:v="urn:schemas-microsoft-com:vml" Requires="v">
                <p:oleObj spid="_x0000_s16448" name="Equation" r:id="rId7" imgW="2882900" imgH="342900" progId="Equation.3">
                  <p:embed/>
                </p:oleObj>
              </mc:Choice>
              <mc:Fallback>
                <p:oleObj name="Equation" r:id="rId7" imgW="2882900" imgH="34290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941888"/>
                        <a:ext cx="40386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39" name="Object 3"/>
          <p:cNvGraphicFramePr>
            <a:graphicFrameLocks noChangeAspect="1"/>
          </p:cNvGraphicFramePr>
          <p:nvPr/>
        </p:nvGraphicFramePr>
        <p:xfrm>
          <a:off x="6011863" y="4868863"/>
          <a:ext cx="2674937" cy="577850"/>
        </p:xfrm>
        <a:graphic>
          <a:graphicData uri="http://schemas.openxmlformats.org/presentationml/2006/ole">
            <mc:AlternateContent xmlns:mc="http://schemas.openxmlformats.org/markup-compatibility/2006">
              <mc:Choice xmlns:v="urn:schemas-microsoft-com:vml" Requires="v">
                <p:oleObj spid="_x0000_s16449" name="Equation" r:id="rId9" imgW="876300" imgH="190500" progId="Equation.3">
                  <p:embed/>
                </p:oleObj>
              </mc:Choice>
              <mc:Fallback>
                <p:oleObj name="Equation" r:id="rId9" imgW="876300" imgH="190500"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4868863"/>
                        <a:ext cx="267493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6019800" y="1066800"/>
            <a:ext cx="2286000" cy="2286000"/>
            <a:chOff x="3792" y="672"/>
            <a:chExt cx="1440" cy="1440"/>
          </a:xfrm>
        </p:grpSpPr>
        <p:sp>
          <p:nvSpPr>
            <p:cNvPr id="34838" name="Rectangle 22"/>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4839" name="Line 23"/>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34840" name="Line 24"/>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34841" name="Line 25"/>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34842" name="Line 26"/>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34843" name="Line 27"/>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91142" name="Object 6"/>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16450" name="公式" r:id="rId11" imgW="228501" imgH="165028" progId="">
                    <p:embed/>
                  </p:oleObj>
                </mc:Choice>
                <mc:Fallback>
                  <p:oleObj name="公式" r:id="rId11" imgW="228501" imgH="165028" progId="">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3" name="Object 7"/>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16451" name="公式" r:id="rId13" imgW="228501" imgH="165028" progId="">
                    <p:embed/>
                  </p:oleObj>
                </mc:Choice>
                <mc:Fallback>
                  <p:oleObj name="公式" r:id="rId13" imgW="228501" imgH="165028" progId="">
                    <p:embed/>
                    <p:pic>
                      <p:nvPicPr>
                        <p:cNvPr id="0" name="Picture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4" name="Object 8"/>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16452" name="Equation" r:id="rId15" imgW="304668" imgH="368140" progId="">
                    <p:embed/>
                  </p:oleObj>
                </mc:Choice>
                <mc:Fallback>
                  <p:oleObj name="Equation" r:id="rId15" imgW="304668" imgH="368140" progId="">
                    <p:embed/>
                    <p:pic>
                      <p:nvPicPr>
                        <p:cNvPr id="0" name="Picture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5" name="Object 9"/>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16453" name="公式" r:id="rId17" imgW="177646" imgH="190335" progId="">
                    <p:embed/>
                  </p:oleObj>
                </mc:Choice>
                <mc:Fallback>
                  <p:oleObj name="公式" r:id="rId17" imgW="177646" imgH="190335" progId="">
                    <p:embed/>
                    <p:pic>
                      <p:nvPicPr>
                        <p:cNvPr id="0" name="Picture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8" name="Line 32"/>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91146" name="Object 10"/>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16454" name="Equation" r:id="rId19" imgW="177646" imgH="190335" progId="">
                    <p:embed/>
                  </p:oleObj>
                </mc:Choice>
                <mc:Fallback>
                  <p:oleObj name="Equation" r:id="rId19" imgW="177646" imgH="190335" progId="">
                    <p:embed/>
                    <p:pic>
                      <p:nvPicPr>
                        <p:cNvPr id="0" name="Picture 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7" name="Object 11"/>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16455" name="Equation" r:id="rId21" imgW="164957" imgH="190335" progId="">
                    <p:embed/>
                  </p:oleObj>
                </mc:Choice>
                <mc:Fallback>
                  <p:oleObj name="Equation" r:id="rId21" imgW="164957" imgH="190335" progId="">
                    <p:embed/>
                    <p:pic>
                      <p:nvPicPr>
                        <p:cNvPr id="0" name="Picture 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51" name="Text Box 35"/>
          <p:cNvSpPr txBox="1">
            <a:spLocks noChangeArrowheads="1"/>
          </p:cNvSpPr>
          <p:nvPr/>
        </p:nvSpPr>
        <p:spPr bwMode="auto">
          <a:xfrm>
            <a:off x="684213" y="1196975"/>
            <a:ext cx="4895850" cy="946150"/>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这是一个二阶齐次常数微分方程，其通解为：</a:t>
            </a:r>
          </a:p>
        </p:txBody>
      </p:sp>
      <p:sp>
        <p:nvSpPr>
          <p:cNvPr id="34852" name="Text Box 36"/>
          <p:cNvSpPr txBox="1">
            <a:spLocks noChangeArrowheads="1"/>
          </p:cNvSpPr>
          <p:nvPr/>
        </p:nvSpPr>
        <p:spPr bwMode="auto">
          <a:xfrm>
            <a:off x="571472" y="4071942"/>
            <a:ext cx="1962150" cy="519113"/>
          </a:xfrm>
          <a:prstGeom prst="rect">
            <a:avLst/>
          </a:prstGeom>
          <a:noFill/>
          <a:ln w="9525">
            <a:noFill/>
            <a:miter lim="800000"/>
            <a:headEnd/>
            <a:tailEnd/>
          </a:ln>
          <a:effectLst/>
        </p:spPr>
        <p:txBody>
          <a:bodyPr wrap="none">
            <a:spAutoFit/>
          </a:bodyPr>
          <a:lstStyle/>
          <a:p>
            <a:r>
              <a:rPr kumimoji="1" lang="zh-CN" altLang="en-US" sz="2800" dirty="0">
                <a:latin typeface="Times New Roman" pitchFamily="18" charset="0"/>
              </a:rPr>
              <a:t>在边界上：</a:t>
            </a:r>
            <a:endParaRPr kumimoji="1" lang="zh-CN" altLang="en-US" sz="2400" dirty="0">
              <a:latin typeface="Times New Roman" pitchFamily="18" charset="0"/>
            </a:endParaRPr>
          </a:p>
        </p:txBody>
      </p:sp>
      <p:graphicFrame>
        <p:nvGraphicFramePr>
          <p:cNvPr id="91140" name="Object 4"/>
          <p:cNvGraphicFramePr>
            <a:graphicFrameLocks noChangeAspect="1"/>
          </p:cNvGraphicFramePr>
          <p:nvPr/>
        </p:nvGraphicFramePr>
        <p:xfrm>
          <a:off x="2339975" y="4149725"/>
          <a:ext cx="2836863" cy="563563"/>
        </p:xfrm>
        <a:graphic>
          <a:graphicData uri="http://schemas.openxmlformats.org/presentationml/2006/ole">
            <mc:AlternateContent xmlns:mc="http://schemas.openxmlformats.org/markup-compatibility/2006">
              <mc:Choice xmlns:v="urn:schemas-microsoft-com:vml" Requires="v">
                <p:oleObj spid="_x0000_s16456" name="公式" r:id="rId23" imgW="1143000" imgH="203200" progId="Equation.3">
                  <p:embed/>
                </p:oleObj>
              </mc:Choice>
              <mc:Fallback>
                <p:oleObj name="公式" r:id="rId23" imgW="1143000" imgH="203200" progId="Equation.3">
                  <p:embed/>
                  <p:pic>
                    <p:nvPicPr>
                      <p:cNvPr id="0" name="Picture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39975" y="4149725"/>
                        <a:ext cx="2836863" cy="5635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34854" name="AutoShape 38"/>
          <p:cNvSpPr>
            <a:spLocks noChangeArrowheads="1"/>
          </p:cNvSpPr>
          <p:nvPr/>
        </p:nvSpPr>
        <p:spPr bwMode="auto">
          <a:xfrm>
            <a:off x="5148263" y="5084763"/>
            <a:ext cx="719137" cy="215900"/>
          </a:xfrm>
          <a:prstGeom prst="rightArrow">
            <a:avLst>
              <a:gd name="adj1" fmla="val 50000"/>
              <a:gd name="adj2" fmla="val 83272"/>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91141" name="Object 5"/>
          <p:cNvGraphicFramePr>
            <a:graphicFrameLocks noChangeAspect="1"/>
          </p:cNvGraphicFramePr>
          <p:nvPr/>
        </p:nvGraphicFramePr>
        <p:xfrm>
          <a:off x="900113" y="5589588"/>
          <a:ext cx="4213225" cy="533400"/>
        </p:xfrm>
        <a:graphic>
          <a:graphicData uri="http://schemas.openxmlformats.org/presentationml/2006/ole">
            <mc:AlternateContent xmlns:mc="http://schemas.openxmlformats.org/markup-compatibility/2006">
              <mc:Choice xmlns:v="urn:schemas-microsoft-com:vml" Requires="v">
                <p:oleObj spid="_x0000_s16457" name="Equation" r:id="rId25" imgW="2438400" imgH="304800" progId="">
                  <p:embed/>
                </p:oleObj>
              </mc:Choice>
              <mc:Fallback>
                <p:oleObj name="Equation" r:id="rId25" imgW="2438400" imgH="304800" progId="">
                  <p:embed/>
                  <p:pic>
                    <p:nvPicPr>
                      <p:cNvPr id="0" name="Picture 4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0113" y="5589588"/>
                        <a:ext cx="42132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56" name="AutoShape 40"/>
          <p:cNvSpPr>
            <a:spLocks noChangeArrowheads="1"/>
          </p:cNvSpPr>
          <p:nvPr/>
        </p:nvSpPr>
        <p:spPr bwMode="auto">
          <a:xfrm>
            <a:off x="5219700" y="5734050"/>
            <a:ext cx="719138" cy="215900"/>
          </a:xfrm>
          <a:prstGeom prst="rightArrow">
            <a:avLst>
              <a:gd name="adj1" fmla="val 50000"/>
              <a:gd name="adj2" fmla="val 83272"/>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4857" name="Text Box 41"/>
          <p:cNvSpPr txBox="1">
            <a:spLocks noChangeArrowheads="1"/>
          </p:cNvSpPr>
          <p:nvPr/>
        </p:nvSpPr>
        <p:spPr bwMode="auto">
          <a:xfrm>
            <a:off x="611188" y="2852738"/>
            <a:ext cx="3352800" cy="519112"/>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CC0000"/>
                </a:solidFill>
                <a:latin typeface="Century Schoolbook" pitchFamily="18" charset="0"/>
              </a:rPr>
              <a:t>3.</a:t>
            </a:r>
            <a:r>
              <a:rPr kumimoji="1" lang="zh-CN" altLang="en-US" sz="2800" b="1">
                <a:solidFill>
                  <a:srgbClr val="CC0000"/>
                </a:solidFill>
                <a:latin typeface="Century Schoolbook" pitchFamily="18" charset="0"/>
              </a:rPr>
              <a:t>确定系数</a:t>
            </a:r>
          </a:p>
        </p:txBody>
      </p:sp>
      <p:sp>
        <p:nvSpPr>
          <p:cNvPr id="34858" name="Text Box 42"/>
          <p:cNvSpPr txBox="1">
            <a:spLocks noChangeArrowheads="1"/>
          </p:cNvSpPr>
          <p:nvPr/>
        </p:nvSpPr>
        <p:spPr bwMode="auto">
          <a:xfrm>
            <a:off x="684213" y="333375"/>
            <a:ext cx="1727200" cy="519113"/>
          </a:xfrm>
          <a:prstGeom prst="rect">
            <a:avLst/>
          </a:prstGeom>
          <a:noFill/>
          <a:ln w="9525">
            <a:noFill/>
            <a:miter lim="800000"/>
            <a:headEnd/>
            <a:tailEnd/>
          </a:ln>
          <a:effectLst/>
        </p:spPr>
        <p:txBody>
          <a:bodyPr>
            <a:spAutoFit/>
          </a:bodyPr>
          <a:lstStyle/>
          <a:p>
            <a:pPr>
              <a:spcBef>
                <a:spcPct val="50000"/>
              </a:spcBef>
            </a:pPr>
            <a:r>
              <a:rPr kumimoji="1" lang="en-US" altLang="zh-CN" sz="2800" b="1">
                <a:solidFill>
                  <a:srgbClr val="CC0000"/>
                </a:solidFill>
                <a:latin typeface="Century Schoolbook" pitchFamily="18" charset="0"/>
              </a:rPr>
              <a:t>2.</a:t>
            </a:r>
            <a:r>
              <a:rPr kumimoji="1" lang="zh-CN" altLang="en-US" sz="2800" b="1">
                <a:solidFill>
                  <a:srgbClr val="CC0000"/>
                </a:solidFill>
                <a:latin typeface="Century Schoolbook" pitchFamily="18" charset="0"/>
              </a:rPr>
              <a:t>解方程</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58"/>
                                        </p:tgtEl>
                                        <p:attrNameLst>
                                          <p:attrName>style.visibility</p:attrName>
                                        </p:attrNameLst>
                                      </p:cBhvr>
                                      <p:to>
                                        <p:strVal val="visible"/>
                                      </p:to>
                                    </p:set>
                                    <p:animEffect transition="in" filter="wipe(left)">
                                      <p:cBhvr>
                                        <p:cTn id="7" dur="500"/>
                                        <p:tgtEl>
                                          <p:spTgt spid="348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137"/>
                                        </p:tgtEl>
                                        <p:attrNameLst>
                                          <p:attrName>style.visibility</p:attrName>
                                        </p:attrNameLst>
                                      </p:cBhvr>
                                      <p:to>
                                        <p:strVal val="visible"/>
                                      </p:to>
                                    </p:set>
                                    <p:animEffect transition="in" filter="box(in)">
                                      <p:cBhvr>
                                        <p:cTn id="12" dur="500"/>
                                        <p:tgtEl>
                                          <p:spTgt spid="91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51"/>
                                        </p:tgtEl>
                                        <p:attrNameLst>
                                          <p:attrName>style.visibility</p:attrName>
                                        </p:attrNameLst>
                                      </p:cBhvr>
                                      <p:to>
                                        <p:strVal val="visible"/>
                                      </p:to>
                                    </p:set>
                                    <p:animEffect transition="in" filter="wipe(left)">
                                      <p:cBhvr>
                                        <p:cTn id="17" dur="500"/>
                                        <p:tgtEl>
                                          <p:spTgt spid="348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91136"/>
                                        </p:tgtEl>
                                        <p:attrNameLst>
                                          <p:attrName>style.visibility</p:attrName>
                                        </p:attrNameLst>
                                      </p:cBhvr>
                                      <p:to>
                                        <p:strVal val="visible"/>
                                      </p:to>
                                    </p:set>
                                    <p:animEffect transition="in" filter="blinds(vertical)">
                                      <p:cBhvr>
                                        <p:cTn id="22" dur="500"/>
                                        <p:tgtEl>
                                          <p:spTgt spid="91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57"/>
                                        </p:tgtEl>
                                        <p:attrNameLst>
                                          <p:attrName>style.visibility</p:attrName>
                                        </p:attrNameLst>
                                      </p:cBhvr>
                                      <p:to>
                                        <p:strVal val="visible"/>
                                      </p:to>
                                    </p:set>
                                    <p:animEffect transition="in" filter="wipe(left)">
                                      <p:cBhvr>
                                        <p:cTn id="27" dur="500"/>
                                        <p:tgtEl>
                                          <p:spTgt spid="348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20"/>
                                        </p:tgtEl>
                                        <p:attrNameLst>
                                          <p:attrName>style.visibility</p:attrName>
                                        </p:attrNameLst>
                                      </p:cBhvr>
                                      <p:to>
                                        <p:strVal val="visible"/>
                                      </p:to>
                                    </p:set>
                                    <p:animEffect transition="in" filter="blinds(horizontal)">
                                      <p:cBhvr>
                                        <p:cTn id="32" dur="500"/>
                                        <p:tgtEl>
                                          <p:spTgt spid="348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52"/>
                                        </p:tgtEl>
                                        <p:attrNameLst>
                                          <p:attrName>style.visibility</p:attrName>
                                        </p:attrNameLst>
                                      </p:cBhvr>
                                      <p:to>
                                        <p:strVal val="visible"/>
                                      </p:to>
                                    </p:set>
                                    <p:animEffect transition="in" filter="wipe(left)">
                                      <p:cBhvr>
                                        <p:cTn id="37" dur="500"/>
                                        <p:tgtEl>
                                          <p:spTgt spid="348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1140"/>
                                        </p:tgtEl>
                                        <p:attrNameLst>
                                          <p:attrName>style.visibility</p:attrName>
                                        </p:attrNameLst>
                                      </p:cBhvr>
                                      <p:to>
                                        <p:strVal val="visible"/>
                                      </p:to>
                                    </p:set>
                                    <p:animEffect transition="in" filter="wipe(left)">
                                      <p:cBhvr>
                                        <p:cTn id="42" dur="500"/>
                                        <p:tgtEl>
                                          <p:spTgt spid="9114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91138"/>
                                        </p:tgtEl>
                                        <p:attrNameLst>
                                          <p:attrName>style.visibility</p:attrName>
                                        </p:attrNameLst>
                                      </p:cBhvr>
                                      <p:to>
                                        <p:strVal val="visible"/>
                                      </p:to>
                                    </p:set>
                                    <p:animEffect transition="in" filter="blinds(vertical)">
                                      <p:cBhvr>
                                        <p:cTn id="47" dur="500"/>
                                        <p:tgtEl>
                                          <p:spTgt spid="91138"/>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4854"/>
                                        </p:tgtEl>
                                        <p:attrNameLst>
                                          <p:attrName>style.visibility</p:attrName>
                                        </p:attrNameLst>
                                      </p:cBhvr>
                                      <p:to>
                                        <p:strVal val="visible"/>
                                      </p:to>
                                    </p:set>
                                    <p:anim calcmode="lin" valueType="num">
                                      <p:cBhvr additive="base">
                                        <p:cTn id="52" dur="500" fill="hold"/>
                                        <p:tgtEl>
                                          <p:spTgt spid="34854"/>
                                        </p:tgtEl>
                                        <p:attrNameLst>
                                          <p:attrName>ppt_x</p:attrName>
                                        </p:attrNameLst>
                                      </p:cBhvr>
                                      <p:tavLst>
                                        <p:tav tm="0">
                                          <p:val>
                                            <p:strVal val="#ppt_x"/>
                                          </p:val>
                                        </p:tav>
                                        <p:tav tm="100000">
                                          <p:val>
                                            <p:strVal val="#ppt_x"/>
                                          </p:val>
                                        </p:tav>
                                      </p:tavLst>
                                    </p:anim>
                                    <p:anim calcmode="lin" valueType="num">
                                      <p:cBhvr additive="base">
                                        <p:cTn id="53" dur="500" fill="hold"/>
                                        <p:tgtEl>
                                          <p:spTgt spid="3485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91139"/>
                                        </p:tgtEl>
                                        <p:attrNameLst>
                                          <p:attrName>style.visibility</p:attrName>
                                        </p:attrNameLst>
                                      </p:cBhvr>
                                      <p:to>
                                        <p:strVal val="visible"/>
                                      </p:to>
                                    </p:set>
                                    <p:animEffect transition="in" filter="blinds(horizontal)">
                                      <p:cBhvr>
                                        <p:cTn id="58" dur="500"/>
                                        <p:tgtEl>
                                          <p:spTgt spid="9113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91141"/>
                                        </p:tgtEl>
                                        <p:attrNameLst>
                                          <p:attrName>style.visibility</p:attrName>
                                        </p:attrNameLst>
                                      </p:cBhvr>
                                      <p:to>
                                        <p:strVal val="visible"/>
                                      </p:to>
                                    </p:set>
                                    <p:animEffect transition="in" filter="blinds(horizontal)">
                                      <p:cBhvr>
                                        <p:cTn id="63" dur="500"/>
                                        <p:tgtEl>
                                          <p:spTgt spid="9114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4856"/>
                                        </p:tgtEl>
                                        <p:attrNameLst>
                                          <p:attrName>style.visibility</p:attrName>
                                        </p:attrNameLst>
                                      </p:cBhvr>
                                      <p:to>
                                        <p:strVal val="visible"/>
                                      </p:to>
                                    </p:set>
                                    <p:anim calcmode="lin" valueType="num">
                                      <p:cBhvr additive="base">
                                        <p:cTn id="68" dur="500" fill="hold"/>
                                        <p:tgtEl>
                                          <p:spTgt spid="34856"/>
                                        </p:tgtEl>
                                        <p:attrNameLst>
                                          <p:attrName>ppt_x</p:attrName>
                                        </p:attrNameLst>
                                      </p:cBhvr>
                                      <p:tavLst>
                                        <p:tav tm="0">
                                          <p:val>
                                            <p:strVal val="#ppt_x"/>
                                          </p:val>
                                        </p:tav>
                                        <p:tav tm="100000">
                                          <p:val>
                                            <p:strVal val="#ppt_x"/>
                                          </p:val>
                                        </p:tav>
                                      </p:tavLst>
                                    </p:anim>
                                    <p:anim calcmode="lin" valueType="num">
                                      <p:cBhvr additive="base">
                                        <p:cTn id="69" dur="500" fill="hold"/>
                                        <p:tgtEl>
                                          <p:spTgt spid="348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51" grpId="0" autoUpdateAnimBg="0"/>
      <p:bldP spid="34852" grpId="0" autoUpdateAnimBg="0"/>
      <p:bldP spid="34854" grpId="0" animBg="1"/>
      <p:bldP spid="34856" grpId="0" animBg="1"/>
      <p:bldP spid="34857" grpId="0" autoUpdateAnimBg="0"/>
      <p:bldP spid="3485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3" name="Object 5"/>
          <p:cNvGraphicFramePr>
            <a:graphicFrameLocks noChangeAspect="1"/>
          </p:cNvGraphicFramePr>
          <p:nvPr/>
        </p:nvGraphicFramePr>
        <p:xfrm>
          <a:off x="1042988" y="3429000"/>
          <a:ext cx="2043112" cy="558800"/>
        </p:xfrm>
        <a:graphic>
          <a:graphicData uri="http://schemas.openxmlformats.org/presentationml/2006/ole">
            <mc:AlternateContent xmlns:mc="http://schemas.openxmlformats.org/markup-compatibility/2006">
              <mc:Choice xmlns:v="urn:schemas-microsoft-com:vml" Requires="v">
                <p:oleObj spid="_x0000_s17470" name="公式" r:id="rId3" imgW="621760" imgH="177646" progId="Equation.3">
                  <p:embed/>
                </p:oleObj>
              </mc:Choice>
              <mc:Fallback>
                <p:oleObj name="公式" r:id="rId3" imgW="621760" imgH="177646" progId="Equation.3">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429000"/>
                        <a:ext cx="204311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971550" y="5084763"/>
            <a:ext cx="5029200" cy="1143000"/>
            <a:chOff x="576" y="1825"/>
            <a:chExt cx="2832" cy="716"/>
          </a:xfrm>
        </p:grpSpPr>
        <p:graphicFrame>
          <p:nvGraphicFramePr>
            <p:cNvPr id="17415" name="Object 7"/>
            <p:cNvGraphicFramePr>
              <a:graphicFrameLocks noChangeAspect="1"/>
            </p:cNvGraphicFramePr>
            <p:nvPr/>
          </p:nvGraphicFramePr>
          <p:xfrm>
            <a:off x="576" y="1843"/>
            <a:ext cx="1152" cy="698"/>
          </p:xfrm>
          <a:graphic>
            <a:graphicData uri="http://schemas.openxmlformats.org/presentationml/2006/ole">
              <mc:AlternateContent xmlns:mc="http://schemas.openxmlformats.org/markup-compatibility/2006">
                <mc:Choice xmlns:v="urn:schemas-microsoft-com:vml" Requires="v">
                  <p:oleObj spid="_x0000_s17471" name="Equation" r:id="rId5" imgW="1422400" imgH="736600" progId="Equation.3">
                    <p:embed/>
                  </p:oleObj>
                </mc:Choice>
                <mc:Fallback>
                  <p:oleObj name="Equation" r:id="rId5" imgW="1422400" imgH="736600"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843"/>
                          <a:ext cx="1152" cy="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6" name="Object 8"/>
            <p:cNvGraphicFramePr>
              <a:graphicFrameLocks noChangeAspect="1"/>
            </p:cNvGraphicFramePr>
            <p:nvPr/>
          </p:nvGraphicFramePr>
          <p:xfrm>
            <a:off x="2208" y="1825"/>
            <a:ext cx="1200" cy="648"/>
          </p:xfrm>
          <a:graphic>
            <a:graphicData uri="http://schemas.openxmlformats.org/presentationml/2006/ole">
              <mc:AlternateContent xmlns:mc="http://schemas.openxmlformats.org/markup-compatibility/2006">
                <mc:Choice xmlns:v="urn:schemas-microsoft-com:vml" Requires="v">
                  <p:oleObj spid="_x0000_s17472" name="Equation" r:id="rId7" imgW="1346200" imgH="698500" progId="Equation.3">
                    <p:embed/>
                  </p:oleObj>
                </mc:Choice>
                <mc:Fallback>
                  <p:oleObj name="Equation" r:id="rId7" imgW="1346200" imgH="69850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 y="1825"/>
                          <a:ext cx="1200" cy="6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418" name="Object 10"/>
          <p:cNvGraphicFramePr>
            <a:graphicFrameLocks noChangeAspect="1"/>
          </p:cNvGraphicFramePr>
          <p:nvPr/>
        </p:nvGraphicFramePr>
        <p:xfrm>
          <a:off x="971550" y="4005263"/>
          <a:ext cx="3200400" cy="1062037"/>
        </p:xfrm>
        <a:graphic>
          <a:graphicData uri="http://schemas.openxmlformats.org/presentationml/2006/ole">
            <mc:AlternateContent xmlns:mc="http://schemas.openxmlformats.org/markup-compatibility/2006">
              <mc:Choice xmlns:v="urn:schemas-microsoft-com:vml" Requires="v">
                <p:oleObj spid="_x0000_s17473" name="Equation" r:id="rId9" imgW="1193800" imgH="368300" progId="Equation.3">
                  <p:embed/>
                </p:oleObj>
              </mc:Choice>
              <mc:Fallback>
                <p:oleObj name="Equation" r:id="rId9" imgW="1193800" imgH="368300"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005263"/>
                        <a:ext cx="3200400"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9" name="Rectangle 11"/>
          <p:cNvSpPr>
            <a:spLocks noChangeArrowheads="1"/>
          </p:cNvSpPr>
          <p:nvPr/>
        </p:nvSpPr>
        <p:spPr bwMode="auto">
          <a:xfrm>
            <a:off x="4427538" y="4221163"/>
            <a:ext cx="1447800" cy="579437"/>
          </a:xfrm>
          <a:prstGeom prst="rect">
            <a:avLst/>
          </a:prstGeom>
          <a:noFill/>
          <a:ln w="9525">
            <a:noFill/>
            <a:miter lim="800000"/>
            <a:headEnd/>
            <a:tailEnd/>
          </a:ln>
          <a:effectLst/>
        </p:spPr>
        <p:txBody>
          <a:bodyPr>
            <a:spAutoFit/>
          </a:bodyPr>
          <a:lstStyle/>
          <a:p>
            <a:pPr algn="ctr">
              <a:spcBef>
                <a:spcPct val="50000"/>
              </a:spcBef>
            </a:pPr>
            <a:r>
              <a:rPr lang="zh-CN" altLang="en-US" sz="3200" b="1">
                <a:solidFill>
                  <a:srgbClr val="CC0000"/>
                </a:solidFill>
                <a:latin typeface="Times New Roman" pitchFamily="18" charset="0"/>
              </a:rPr>
              <a:t>量子数</a:t>
            </a:r>
          </a:p>
        </p:txBody>
      </p:sp>
      <p:graphicFrame>
        <p:nvGraphicFramePr>
          <p:cNvPr id="17421" name="Object 13"/>
          <p:cNvGraphicFramePr>
            <a:graphicFrameLocks noChangeAspect="1"/>
          </p:cNvGraphicFramePr>
          <p:nvPr/>
        </p:nvGraphicFramePr>
        <p:xfrm>
          <a:off x="857224" y="785794"/>
          <a:ext cx="4213225" cy="533400"/>
        </p:xfrm>
        <a:graphic>
          <a:graphicData uri="http://schemas.openxmlformats.org/presentationml/2006/ole">
            <mc:AlternateContent xmlns:mc="http://schemas.openxmlformats.org/markup-compatibility/2006">
              <mc:Choice xmlns:v="urn:schemas-microsoft-com:vml" Requires="v">
                <p:oleObj spid="_x0000_s17474" name="Equation" r:id="rId11" imgW="2438400" imgH="304800" progId="">
                  <p:embed/>
                </p:oleObj>
              </mc:Choice>
              <mc:Fallback>
                <p:oleObj name="Equation" r:id="rId11" imgW="2438400" imgH="304800" progId="">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7224" y="785794"/>
                        <a:ext cx="42132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2" name="Object 14"/>
          <p:cNvGraphicFramePr>
            <a:graphicFrameLocks noChangeAspect="1"/>
          </p:cNvGraphicFramePr>
          <p:nvPr/>
        </p:nvGraphicFramePr>
        <p:xfrm>
          <a:off x="1116013" y="2781300"/>
          <a:ext cx="2133600" cy="458788"/>
        </p:xfrm>
        <a:graphic>
          <a:graphicData uri="http://schemas.openxmlformats.org/presentationml/2006/ole">
            <mc:AlternateContent xmlns:mc="http://schemas.openxmlformats.org/markup-compatibility/2006">
              <mc:Choice xmlns:v="urn:schemas-microsoft-com:vml" Requires="v">
                <p:oleObj spid="_x0000_s17475" name="公式" r:id="rId13" imgW="1193800" imgH="254000" progId="">
                  <p:embed/>
                </p:oleObj>
              </mc:Choice>
              <mc:Fallback>
                <p:oleObj name="公式" r:id="rId13" imgW="1193800" imgH="254000" progId="">
                  <p:embed/>
                  <p:pic>
                    <p:nvPicPr>
                      <p:cNvPr id="0" name="Picture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2781300"/>
                        <a:ext cx="21336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4"/>
          <p:cNvGrpSpPr>
            <a:grpSpLocks/>
          </p:cNvGrpSpPr>
          <p:nvPr/>
        </p:nvGrpSpPr>
        <p:grpSpPr bwMode="auto">
          <a:xfrm>
            <a:off x="6227763" y="1052513"/>
            <a:ext cx="2286000" cy="2286000"/>
            <a:chOff x="3792" y="672"/>
            <a:chExt cx="1440" cy="1440"/>
          </a:xfrm>
        </p:grpSpPr>
        <p:sp>
          <p:nvSpPr>
            <p:cNvPr id="17453" name="Rectangle 45"/>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7454" name="Line 46"/>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7455" name="Line 47"/>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7456" name="Line 48"/>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17457" name="Line 49"/>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7458" name="Line 50"/>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17459" name="Object 51"/>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17476" name="公式" r:id="rId15" imgW="228501" imgH="165028" progId="">
                    <p:embed/>
                  </p:oleObj>
                </mc:Choice>
                <mc:Fallback>
                  <p:oleObj name="公式" r:id="rId15" imgW="228501" imgH="165028" progId="">
                    <p:embed/>
                    <p:pic>
                      <p:nvPicPr>
                        <p:cNvPr id="0" name="Picture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60" name="Object 52"/>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17477" name="公式" r:id="rId17" imgW="228501" imgH="165028" progId="">
                    <p:embed/>
                  </p:oleObj>
                </mc:Choice>
                <mc:Fallback>
                  <p:oleObj name="公式" r:id="rId17" imgW="228501" imgH="165028" progId="">
                    <p:embed/>
                    <p:pic>
                      <p:nvPicPr>
                        <p:cNvPr id="0" name="Picture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61" name="Object 53"/>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17478" name="Equation" r:id="rId18" imgW="304668" imgH="368140" progId="">
                    <p:embed/>
                  </p:oleObj>
                </mc:Choice>
                <mc:Fallback>
                  <p:oleObj name="Equation" r:id="rId18" imgW="304668" imgH="368140" progId="">
                    <p:embed/>
                    <p:pic>
                      <p:nvPicPr>
                        <p:cNvPr id="0" name="Picture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62" name="Object 54"/>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17479" name="公式" r:id="rId20" imgW="177646" imgH="190335" progId="">
                    <p:embed/>
                  </p:oleObj>
                </mc:Choice>
                <mc:Fallback>
                  <p:oleObj name="公式" r:id="rId20" imgW="177646" imgH="190335" progId="">
                    <p:embed/>
                    <p:pic>
                      <p:nvPicPr>
                        <p:cNvPr id="0" name="Picture 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63" name="Line 55"/>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17464" name="Object 56"/>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17480" name="Equation" r:id="rId22" imgW="177646" imgH="190335" progId="">
                    <p:embed/>
                  </p:oleObj>
                </mc:Choice>
                <mc:Fallback>
                  <p:oleObj name="Equation" r:id="rId22" imgW="177646" imgH="190335" progId="">
                    <p:embed/>
                    <p:pic>
                      <p:nvPicPr>
                        <p:cNvPr id="0" name="Picture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65" name="Object 57"/>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17481" name="Equation" r:id="rId24" imgW="164957" imgH="190335" progId="">
                    <p:embed/>
                  </p:oleObj>
                </mc:Choice>
                <mc:Fallback>
                  <p:oleObj name="Equation" r:id="rId24" imgW="164957" imgH="190335" progId="">
                    <p:embed/>
                    <p:pic>
                      <p:nvPicPr>
                        <p:cNvPr id="0" name="Picture 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66" name="Text Box 58"/>
          <p:cNvSpPr txBox="1">
            <a:spLocks noChangeArrowheads="1"/>
          </p:cNvSpPr>
          <p:nvPr/>
        </p:nvSpPr>
        <p:spPr bwMode="auto">
          <a:xfrm>
            <a:off x="468313" y="1341438"/>
            <a:ext cx="5832475" cy="1373187"/>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若取</a:t>
            </a:r>
            <a:r>
              <a:rPr kumimoji="1" lang="en-US" altLang="zh-CN" sz="2800" i="1" dirty="0">
                <a:latin typeface="Times New Roman" pitchFamily="18" charset="0"/>
              </a:rPr>
              <a:t>A=0</a:t>
            </a:r>
            <a:r>
              <a:rPr kumimoji="1" lang="zh-CN" altLang="en-US" sz="2800" dirty="0">
                <a:latin typeface="Century Schoolbook" pitchFamily="18" charset="0"/>
              </a:rPr>
              <a:t>，则</a:t>
            </a:r>
            <a:r>
              <a:rPr kumimoji="1" lang="zh-CN" altLang="en-US" sz="2800" i="1" dirty="0">
                <a:latin typeface="Times New Roman" pitchFamily="18" charset="0"/>
                <a:sym typeface="Symbol" pitchFamily="18" charset="2"/>
              </a:rPr>
              <a:t> </a:t>
            </a:r>
            <a:r>
              <a:rPr kumimoji="1" lang="en-US" altLang="zh-CN" sz="2800" i="1" dirty="0">
                <a:latin typeface="Times New Roman" pitchFamily="18" charset="0"/>
                <a:sym typeface="Symbol" pitchFamily="18" charset="2"/>
              </a:rPr>
              <a:t>= 0</a:t>
            </a:r>
            <a:r>
              <a:rPr kumimoji="1" lang="zh-CN" altLang="en-US" sz="2800" dirty="0">
                <a:latin typeface="Century Schoolbook" pitchFamily="18" charset="0"/>
                <a:sym typeface="Symbol" pitchFamily="18" charset="2"/>
              </a:rPr>
              <a:t>，表示粒子不在势阱出现，这违反粒子在势阱内运动的已知条件，</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466"/>
                                        </p:tgtEl>
                                        <p:attrNameLst>
                                          <p:attrName>style.visibility</p:attrName>
                                        </p:attrNameLst>
                                      </p:cBhvr>
                                      <p:to>
                                        <p:strVal val="visible"/>
                                      </p:to>
                                    </p:set>
                                    <p:animEffect transition="in" filter="strips(downRight)">
                                      <p:cBhvr>
                                        <p:cTn id="7" dur="500"/>
                                        <p:tgtEl>
                                          <p:spTgt spid="17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22"/>
                                        </p:tgtEl>
                                        <p:attrNameLst>
                                          <p:attrName>style.visibility</p:attrName>
                                        </p:attrNameLst>
                                      </p:cBhvr>
                                      <p:to>
                                        <p:strVal val="visible"/>
                                      </p:to>
                                    </p:set>
                                    <p:animEffect transition="in" filter="blinds(horizontal)">
                                      <p:cBhvr>
                                        <p:cTn id="12" dur="500"/>
                                        <p:tgtEl>
                                          <p:spTgt spid="174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linds(horizontal)">
                                      <p:cBhvr>
                                        <p:cTn id="17" dur="500"/>
                                        <p:tgtEl>
                                          <p:spTgt spid="174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blinds(horizontal)">
                                      <p:cBhvr>
                                        <p:cTn id="22" dur="500"/>
                                        <p:tgtEl>
                                          <p:spTgt spid="174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9"/>
                                        </p:tgtEl>
                                        <p:attrNameLst>
                                          <p:attrName>style.visibility</p:attrName>
                                        </p:attrNameLst>
                                      </p:cBhvr>
                                      <p:to>
                                        <p:strVal val="visible"/>
                                      </p:to>
                                    </p:set>
                                    <p:animEffect transition="in" filter="blinds(horizontal)">
                                      <p:cBhvr>
                                        <p:cTn id="27" dur="500"/>
                                        <p:tgtEl>
                                          <p:spTgt spid="174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autoUpdateAnimBg="0"/>
      <p:bldP spid="1746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7010400" y="6248400"/>
            <a:ext cx="2133600" cy="457200"/>
          </a:xfrm>
          <a:prstGeom prst="rect">
            <a:avLst/>
          </a:prstGeom>
        </p:spPr>
        <p:txBody>
          <a:bodyPr/>
          <a:lstStyle/>
          <a:p>
            <a:fld id="{68686372-CBDA-412A-A389-A6823654E1A2}" type="slidenum">
              <a:rPr lang="en-US" altLang="zh-CN"/>
              <a:pPr/>
              <a:t>2</a:t>
            </a:fld>
            <a:endParaRPr lang="en-US" altLang="zh-CN"/>
          </a:p>
        </p:txBody>
      </p:sp>
      <p:sp>
        <p:nvSpPr>
          <p:cNvPr id="2052" name="Text Box 4"/>
          <p:cNvSpPr txBox="1">
            <a:spLocks noChangeArrowheads="1"/>
          </p:cNvSpPr>
          <p:nvPr/>
        </p:nvSpPr>
        <p:spPr bwMode="auto">
          <a:xfrm>
            <a:off x="571472" y="1785926"/>
            <a:ext cx="7924800" cy="2449901"/>
          </a:xfrm>
          <a:prstGeom prst="rect">
            <a:avLst/>
          </a:prstGeom>
          <a:noFill/>
          <a:ln w="9525">
            <a:noFill/>
            <a:miter lim="800000"/>
            <a:headEnd/>
            <a:tailEnd/>
          </a:ln>
        </p:spPr>
        <p:txBody>
          <a:bodyPr>
            <a:spAutoFit/>
          </a:bodyPr>
          <a:lstStyle/>
          <a:p>
            <a:pPr algn="just" eaLnBrk="0" hangingPunct="0">
              <a:lnSpc>
                <a:spcPct val="120000"/>
              </a:lnSpc>
            </a:pPr>
            <a:r>
              <a:rPr kumimoji="1" lang="en-US" altLang="zh-CN" sz="3200" b="1" dirty="0">
                <a:solidFill>
                  <a:schemeClr val="tx2"/>
                </a:solidFill>
                <a:latin typeface="Times New Roman" pitchFamily="18" charset="0"/>
              </a:rPr>
              <a:t>        </a:t>
            </a:r>
            <a:r>
              <a:rPr kumimoji="1" lang="zh-CN" altLang="en-US" sz="2800" dirty="0">
                <a:latin typeface="+mn-ea"/>
              </a:rPr>
              <a:t>由于微观粒子具有波粒二象性，其位置与动量不能同时确定</a:t>
            </a:r>
            <a:r>
              <a:rPr kumimoji="1" lang="en-US" altLang="zh-CN" sz="2800" dirty="0">
                <a:latin typeface="+mn-ea"/>
              </a:rPr>
              <a:t>. </a:t>
            </a:r>
            <a:r>
              <a:rPr kumimoji="1" lang="zh-CN" altLang="en-US" sz="2800" dirty="0">
                <a:latin typeface="+mn-ea"/>
              </a:rPr>
              <a:t>所以已无法用经典物理方法去描述其运动状态</a:t>
            </a:r>
            <a:r>
              <a:rPr kumimoji="1" lang="en-US" altLang="zh-CN" sz="2800" dirty="0">
                <a:latin typeface="+mn-ea"/>
              </a:rPr>
              <a:t>.</a:t>
            </a:r>
          </a:p>
          <a:p>
            <a:pPr algn="just" eaLnBrk="0" hangingPunct="0">
              <a:lnSpc>
                <a:spcPct val="120000"/>
              </a:lnSpc>
              <a:spcBef>
                <a:spcPct val="50000"/>
              </a:spcBef>
            </a:pPr>
            <a:r>
              <a:rPr kumimoji="1" lang="en-US" altLang="zh-CN" sz="2800" dirty="0">
                <a:latin typeface="+mn-ea"/>
              </a:rPr>
              <a:t>        </a:t>
            </a:r>
            <a:r>
              <a:rPr kumimoji="1" lang="zh-CN" altLang="en-US" sz="2800" dirty="0">
                <a:latin typeface="+mn-ea"/>
              </a:rPr>
              <a:t>用</a:t>
            </a:r>
            <a:r>
              <a:rPr kumimoji="1" lang="zh-CN" altLang="en-US" sz="2800" dirty="0">
                <a:solidFill>
                  <a:srgbClr val="C00000"/>
                </a:solidFill>
                <a:latin typeface="+mn-ea"/>
              </a:rPr>
              <a:t>波函数</a:t>
            </a:r>
            <a:r>
              <a:rPr kumimoji="1" lang="zh-CN" altLang="en-US" sz="2800" dirty="0">
                <a:latin typeface="+mn-ea"/>
              </a:rPr>
              <a:t>来描述微观粒子的运动</a:t>
            </a:r>
            <a:r>
              <a:rPr kumimoji="1" lang="en-US" altLang="zh-CN" sz="2800" dirty="0">
                <a:latin typeface="+mn-ea"/>
              </a:rPr>
              <a:t>.</a:t>
            </a:r>
          </a:p>
        </p:txBody>
      </p:sp>
      <p:sp>
        <p:nvSpPr>
          <p:cNvPr id="2059" name="Rectangle 11"/>
          <p:cNvSpPr>
            <a:spLocks noChangeArrowheads="1"/>
          </p:cNvSpPr>
          <p:nvPr/>
        </p:nvSpPr>
        <p:spPr bwMode="auto">
          <a:xfrm>
            <a:off x="428596" y="142852"/>
            <a:ext cx="3892412" cy="682110"/>
          </a:xfrm>
          <a:prstGeom prst="rect">
            <a:avLst/>
          </a:prstGeom>
          <a:noFill/>
          <a:ln w="9525">
            <a:noFill/>
            <a:miter lim="800000"/>
            <a:headEnd/>
            <a:tailEnd/>
          </a:ln>
        </p:spPr>
        <p:txBody>
          <a:bodyPr wrap="none">
            <a:spAutoFit/>
          </a:bodyPr>
          <a:lstStyle/>
          <a:p>
            <a:pPr eaLnBrk="0" hangingPunct="0">
              <a:lnSpc>
                <a:spcPct val="135000"/>
              </a:lnSpc>
            </a:pPr>
            <a:r>
              <a:rPr kumimoji="1" lang="zh-CN" altLang="en-US" sz="3200" b="1" dirty="0">
                <a:solidFill>
                  <a:srgbClr val="CC0000"/>
                </a:solidFill>
                <a:latin typeface="Times New Roman" pitchFamily="18" charset="0"/>
              </a:rPr>
              <a:t>波函数及其统计解释</a:t>
            </a:r>
          </a:p>
        </p:txBody>
      </p:sp>
      <p:sp>
        <p:nvSpPr>
          <p:cNvPr id="2060" name="Rectangle 12"/>
          <p:cNvSpPr>
            <a:spLocks noChangeArrowheads="1"/>
          </p:cNvSpPr>
          <p:nvPr/>
        </p:nvSpPr>
        <p:spPr bwMode="auto">
          <a:xfrm>
            <a:off x="571472" y="1000108"/>
            <a:ext cx="2376487" cy="749300"/>
          </a:xfrm>
          <a:prstGeom prst="rect">
            <a:avLst/>
          </a:prstGeom>
          <a:noFill/>
          <a:ln w="9525">
            <a:noFill/>
            <a:miter lim="800000"/>
            <a:headEnd/>
            <a:tailEnd/>
          </a:ln>
        </p:spPr>
        <p:txBody>
          <a:bodyPr>
            <a:spAutoFit/>
          </a:bodyPr>
          <a:lstStyle/>
          <a:p>
            <a:pPr eaLnBrk="0" hangingPunct="0">
              <a:lnSpc>
                <a:spcPct val="135000"/>
              </a:lnSpc>
            </a:pPr>
            <a:r>
              <a:rPr kumimoji="1" lang="en-US" altLang="zh-CN" sz="3200" b="1" dirty="0">
                <a:solidFill>
                  <a:srgbClr val="CC0000"/>
                </a:solidFill>
                <a:latin typeface="Times New Roman" pitchFamily="18" charset="0"/>
              </a:rPr>
              <a:t>1</a:t>
            </a:r>
            <a:r>
              <a:rPr kumimoji="1" lang="en-US" altLang="zh-CN" sz="3200" b="1" dirty="0">
                <a:solidFill>
                  <a:srgbClr val="FF3300"/>
                </a:solidFill>
                <a:latin typeface="Times New Roman" pitchFamily="18" charset="0"/>
              </a:rPr>
              <a:t>   </a:t>
            </a:r>
            <a:r>
              <a:rPr kumimoji="1" lang="zh-CN" altLang="en-US" sz="3200" b="1" dirty="0">
                <a:latin typeface="Times New Roman" pitchFamily="18" charset="0"/>
              </a:rPr>
              <a:t>波函数</a:t>
            </a:r>
          </a:p>
        </p:txBody>
      </p:sp>
      <p:sp>
        <p:nvSpPr>
          <p:cNvPr id="6" name="AutoShape 2"/>
          <p:cNvSpPr>
            <a:spLocks noChangeArrowheads="1"/>
          </p:cNvSpPr>
          <p:nvPr/>
        </p:nvSpPr>
        <p:spPr bwMode="auto">
          <a:xfrm>
            <a:off x="857224" y="4214818"/>
            <a:ext cx="2057400" cy="1066800"/>
          </a:xfrm>
          <a:prstGeom prst="bevel">
            <a:avLst>
              <a:gd name="adj" fmla="val 0"/>
            </a:avLst>
          </a:prstGeom>
          <a:solidFill>
            <a:schemeClr val="accent2">
              <a:lumMod val="20000"/>
              <a:lumOff val="80000"/>
            </a:schemeClr>
          </a:solidFill>
          <a:ln w="9525">
            <a:solidFill>
              <a:schemeClr val="tx1"/>
            </a:solidFill>
            <a:miter lim="800000"/>
            <a:headEnd/>
            <a:tailEnd/>
          </a:ln>
          <a:effectLst/>
        </p:spPr>
        <p:txBody>
          <a:bodyPr wrap="none" anchor="ctr"/>
          <a:lstStyle/>
          <a:p>
            <a:endParaRPr lang="zh-CN" altLang="en-US"/>
          </a:p>
        </p:txBody>
      </p:sp>
      <p:sp>
        <p:nvSpPr>
          <p:cNvPr id="7" name="Rectangle 5"/>
          <p:cNvSpPr>
            <a:spLocks noChangeArrowheads="1"/>
          </p:cNvSpPr>
          <p:nvPr/>
        </p:nvSpPr>
        <p:spPr bwMode="auto">
          <a:xfrm>
            <a:off x="904864" y="4211643"/>
            <a:ext cx="1828800" cy="914400"/>
          </a:xfrm>
          <a:prstGeom prst="rect">
            <a:avLst/>
          </a:prstGeom>
          <a:noFill/>
          <a:ln w="9525">
            <a:noFill/>
            <a:miter lim="800000"/>
            <a:headEnd/>
            <a:tailEnd/>
          </a:ln>
          <a:effectLst/>
        </p:spPr>
        <p:txBody>
          <a:bodyPr wrap="none" anchor="ctr"/>
          <a:lstStyle/>
          <a:p>
            <a:pPr algn="ctr">
              <a:lnSpc>
                <a:spcPct val="125000"/>
              </a:lnSpc>
            </a:pPr>
            <a:r>
              <a:rPr lang="zh-CN" altLang="en-US" dirty="0"/>
              <a:t>微观粒子</a:t>
            </a:r>
          </a:p>
          <a:p>
            <a:pPr algn="ctr">
              <a:lnSpc>
                <a:spcPct val="125000"/>
              </a:lnSpc>
            </a:pPr>
            <a:r>
              <a:rPr lang="zh-CN" altLang="en-US" dirty="0"/>
              <a:t>具有波动性</a:t>
            </a:r>
          </a:p>
        </p:txBody>
      </p:sp>
      <p:grpSp>
        <p:nvGrpSpPr>
          <p:cNvPr id="8" name="Group 6"/>
          <p:cNvGrpSpPr>
            <a:grpSpLocks/>
          </p:cNvGrpSpPr>
          <p:nvPr/>
        </p:nvGrpSpPr>
        <p:grpSpPr bwMode="auto">
          <a:xfrm>
            <a:off x="5643552" y="4211643"/>
            <a:ext cx="2971800" cy="1069975"/>
            <a:chOff x="3585" y="960"/>
            <a:chExt cx="1872" cy="674"/>
          </a:xfrm>
        </p:grpSpPr>
        <p:sp>
          <p:nvSpPr>
            <p:cNvPr id="9" name="AutoShape 7"/>
            <p:cNvSpPr>
              <a:spLocks noChangeArrowheads="1"/>
            </p:cNvSpPr>
            <p:nvPr/>
          </p:nvSpPr>
          <p:spPr bwMode="auto">
            <a:xfrm>
              <a:off x="3585" y="962"/>
              <a:ext cx="1872" cy="672"/>
            </a:xfrm>
            <a:prstGeom prst="bevel">
              <a:avLst>
                <a:gd name="adj" fmla="val 0"/>
              </a:avLst>
            </a:prstGeom>
            <a:solidFill>
              <a:schemeClr val="accent2">
                <a:lumMod val="20000"/>
                <a:lumOff val="80000"/>
              </a:schemeClr>
            </a:solidFill>
            <a:ln w="9525">
              <a:solidFill>
                <a:schemeClr val="tx1"/>
              </a:solidFill>
              <a:miter lim="800000"/>
              <a:headEnd/>
              <a:tailEnd/>
            </a:ln>
            <a:effectLst/>
          </p:spPr>
          <p:txBody>
            <a:bodyPr wrap="none" anchor="ctr"/>
            <a:lstStyle/>
            <a:p>
              <a:endParaRPr lang="zh-CN" altLang="en-US"/>
            </a:p>
          </p:txBody>
        </p:sp>
        <p:sp>
          <p:nvSpPr>
            <p:cNvPr id="10" name="Rectangle 8"/>
            <p:cNvSpPr>
              <a:spLocks noChangeArrowheads="1"/>
            </p:cNvSpPr>
            <p:nvPr/>
          </p:nvSpPr>
          <p:spPr bwMode="auto">
            <a:xfrm>
              <a:off x="3595" y="960"/>
              <a:ext cx="1786" cy="576"/>
            </a:xfrm>
            <a:prstGeom prst="rect">
              <a:avLst/>
            </a:prstGeom>
            <a:noFill/>
            <a:ln w="9525">
              <a:noFill/>
              <a:miter lim="800000"/>
              <a:headEnd/>
              <a:tailEnd/>
            </a:ln>
            <a:effectLst/>
          </p:spPr>
          <p:txBody>
            <a:bodyPr wrap="none" anchor="ctr"/>
            <a:lstStyle/>
            <a:p>
              <a:pPr algn="ctr">
                <a:lnSpc>
                  <a:spcPct val="125000"/>
                </a:lnSpc>
              </a:pPr>
              <a:r>
                <a:rPr lang="zh-CN" altLang="en-US" dirty="0"/>
                <a:t>用物质波波函数描述</a:t>
              </a:r>
            </a:p>
            <a:p>
              <a:pPr algn="ctr">
                <a:lnSpc>
                  <a:spcPct val="125000"/>
                </a:lnSpc>
              </a:pPr>
              <a:r>
                <a:rPr lang="zh-CN" altLang="en-US" dirty="0"/>
                <a:t>微观粒子状态</a:t>
              </a:r>
            </a:p>
          </p:txBody>
        </p:sp>
      </p:grpSp>
      <p:grpSp>
        <p:nvGrpSpPr>
          <p:cNvPr id="11" name="Group 9"/>
          <p:cNvGrpSpPr>
            <a:grpSpLocks/>
          </p:cNvGrpSpPr>
          <p:nvPr/>
        </p:nvGrpSpPr>
        <p:grpSpPr bwMode="auto">
          <a:xfrm>
            <a:off x="3000364" y="4286256"/>
            <a:ext cx="2514600" cy="698500"/>
            <a:chOff x="1680" y="712"/>
            <a:chExt cx="1680" cy="440"/>
          </a:xfrm>
        </p:grpSpPr>
        <p:sp>
          <p:nvSpPr>
            <p:cNvPr id="12" name="Rectangle 10"/>
            <p:cNvSpPr>
              <a:spLocks noChangeArrowheads="1"/>
            </p:cNvSpPr>
            <p:nvPr/>
          </p:nvSpPr>
          <p:spPr bwMode="auto">
            <a:xfrm>
              <a:off x="1848" y="712"/>
              <a:ext cx="1194" cy="275"/>
            </a:xfrm>
            <a:prstGeom prst="rect">
              <a:avLst/>
            </a:prstGeom>
            <a:noFill/>
            <a:ln w="9525">
              <a:noFill/>
              <a:miter lim="800000"/>
              <a:headEnd/>
              <a:tailEnd/>
            </a:ln>
            <a:effectLst/>
          </p:spPr>
          <p:txBody>
            <a:bodyPr wrap="none">
              <a:spAutoFit/>
            </a:bodyPr>
            <a:lstStyle/>
            <a:p>
              <a:pPr>
                <a:lnSpc>
                  <a:spcPct val="125000"/>
                </a:lnSpc>
              </a:pPr>
              <a:r>
                <a:rPr lang="en-US" altLang="zh-CN" sz="2000" b="1" dirty="0">
                  <a:solidFill>
                    <a:srgbClr val="C00000"/>
                  </a:solidFill>
                </a:rPr>
                <a:t>1925</a:t>
              </a:r>
              <a:r>
                <a:rPr lang="zh-CN" altLang="en-US" sz="2000" b="1" dirty="0">
                  <a:solidFill>
                    <a:srgbClr val="C00000"/>
                  </a:solidFill>
                </a:rPr>
                <a:t>年薛定谔</a:t>
              </a:r>
            </a:p>
          </p:txBody>
        </p:sp>
        <p:sp>
          <p:nvSpPr>
            <p:cNvPr id="13" name="AutoShape 11"/>
            <p:cNvSpPr>
              <a:spLocks noChangeArrowheads="1"/>
            </p:cNvSpPr>
            <p:nvPr/>
          </p:nvSpPr>
          <p:spPr bwMode="auto">
            <a:xfrm>
              <a:off x="1680" y="960"/>
              <a:ext cx="1680"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9966"/>
            </a:solidFill>
            <a:ln w="9525">
              <a:solidFill>
                <a:schemeClr val="tx1"/>
              </a:solidFill>
              <a:miter lim="800000"/>
              <a:headEnd/>
              <a:tailEnd/>
            </a:ln>
            <a:effectLst/>
          </p:spPr>
          <p:txBody>
            <a:bodyPr wrap="none" anchor="ct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blinds(horizontal)">
                                      <p:cBhvr>
                                        <p:cTn id="7" dur="500"/>
                                        <p:tgtEl>
                                          <p:spTgt spid="2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ppt_x</p:attrName>
                                        </p:attrNameLst>
                                      </p:cBhvr>
                                      <p:tavLst>
                                        <p:tav tm="0">
                                          <p:val>
                                            <p:strVal val="#ppt_x-#ppt_w/2"/>
                                          </p:val>
                                        </p:tav>
                                        <p:tav tm="100000">
                                          <p:val>
                                            <p:strVal val="#ppt_x"/>
                                          </p:val>
                                        </p:tav>
                                      </p:tavLst>
                                    </p:anim>
                                    <p:anim calcmode="lin" valueType="num">
                                      <p:cBhvr>
                                        <p:cTn id="26" dur="500" fill="hold"/>
                                        <p:tgtEl>
                                          <p:spTgt spid="11"/>
                                        </p:tgtEl>
                                        <p:attrNameLst>
                                          <p:attrName>ppt_y</p:attrName>
                                        </p:attrNameLst>
                                      </p:cBhvr>
                                      <p:tavLst>
                                        <p:tav tm="0">
                                          <p:val>
                                            <p:strVal val="#ppt_y"/>
                                          </p:val>
                                        </p:tav>
                                        <p:tav tm="100000">
                                          <p:val>
                                            <p:strVal val="#ppt_y"/>
                                          </p:val>
                                        </p:tav>
                                      </p:tavLst>
                                    </p:anim>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utoUpdateAnimBg="0"/>
      <p:bldP spid="2060" grpId="0" autoUpdateAnimBg="0"/>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 name="Object 0"/>
          <p:cNvGraphicFramePr>
            <a:graphicFrameLocks noChangeAspect="1"/>
          </p:cNvGraphicFramePr>
          <p:nvPr/>
        </p:nvGraphicFramePr>
        <p:xfrm>
          <a:off x="1187450" y="476250"/>
          <a:ext cx="2819400" cy="525463"/>
        </p:xfrm>
        <a:graphic>
          <a:graphicData uri="http://schemas.openxmlformats.org/presentationml/2006/ole">
            <mc:AlternateContent xmlns:mc="http://schemas.openxmlformats.org/markup-compatibility/2006">
              <mc:Choice xmlns:v="urn:schemas-microsoft-com:vml" Requires="v">
                <p:oleObj spid="_x0000_s18499" name="公式" r:id="rId3" imgW="1536033" imgH="304668" progId="Equation.3">
                  <p:embed/>
                </p:oleObj>
              </mc:Choice>
              <mc:Fallback>
                <p:oleObj name="公式" r:id="rId3" imgW="1536033" imgH="304668"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6250"/>
                        <a:ext cx="281940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1" name="Object 1"/>
          <p:cNvGraphicFramePr>
            <a:graphicFrameLocks noChangeAspect="1"/>
          </p:cNvGraphicFramePr>
          <p:nvPr/>
        </p:nvGraphicFramePr>
        <p:xfrm>
          <a:off x="642910" y="1785926"/>
          <a:ext cx="4321175" cy="1206500"/>
        </p:xfrm>
        <a:graphic>
          <a:graphicData uri="http://schemas.openxmlformats.org/presentationml/2006/ole">
            <mc:AlternateContent xmlns:mc="http://schemas.openxmlformats.org/markup-compatibility/2006">
              <mc:Choice xmlns:v="urn:schemas-microsoft-com:vml" Requires="v">
                <p:oleObj spid="_x0000_s18500" name="公式" r:id="rId5" imgW="1244600" imgH="393700" progId="Equation.3">
                  <p:embed/>
                </p:oleObj>
              </mc:Choice>
              <mc:Fallback>
                <p:oleObj name="公式" r:id="rId5" imgW="1244600" imgH="3937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1785926"/>
                        <a:ext cx="4321175"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2" name="Object 2"/>
          <p:cNvGraphicFramePr>
            <a:graphicFrameLocks noChangeAspect="1"/>
          </p:cNvGraphicFramePr>
          <p:nvPr/>
        </p:nvGraphicFramePr>
        <p:xfrm>
          <a:off x="1331913" y="981075"/>
          <a:ext cx="3124200" cy="1038225"/>
        </p:xfrm>
        <a:graphic>
          <a:graphicData uri="http://schemas.openxmlformats.org/presentationml/2006/ole">
            <mc:AlternateContent xmlns:mc="http://schemas.openxmlformats.org/markup-compatibility/2006">
              <mc:Choice xmlns:v="urn:schemas-microsoft-com:vml" Requires="v">
                <p:oleObj spid="_x0000_s18501" name="Equation" r:id="rId7" imgW="1193800" imgH="368300" progId="Equation.3">
                  <p:embed/>
                </p:oleObj>
              </mc:Choice>
              <mc:Fallback>
                <p:oleObj name="Equation" r:id="rId7" imgW="1193800" imgH="3683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981075"/>
                        <a:ext cx="312420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2"/>
          <p:cNvGrpSpPr>
            <a:grpSpLocks/>
          </p:cNvGrpSpPr>
          <p:nvPr/>
        </p:nvGrpSpPr>
        <p:grpSpPr bwMode="auto">
          <a:xfrm>
            <a:off x="928662" y="3714752"/>
            <a:ext cx="6934200" cy="850900"/>
            <a:chOff x="672" y="2736"/>
            <a:chExt cx="4368" cy="536"/>
          </a:xfrm>
        </p:grpSpPr>
        <p:sp>
          <p:nvSpPr>
            <p:cNvPr id="18460" name="Text Box 28"/>
            <p:cNvSpPr txBox="1">
              <a:spLocks noChangeArrowheads="1"/>
            </p:cNvSpPr>
            <p:nvPr/>
          </p:nvSpPr>
          <p:spPr bwMode="auto">
            <a:xfrm>
              <a:off x="672" y="2832"/>
              <a:ext cx="2640" cy="365"/>
            </a:xfrm>
            <a:prstGeom prst="rect">
              <a:avLst/>
            </a:prstGeom>
            <a:noFill/>
            <a:ln w="9525">
              <a:noFill/>
              <a:miter lim="800000"/>
              <a:headEnd/>
              <a:tailEnd/>
            </a:ln>
            <a:effectLst/>
          </p:spPr>
          <p:txBody>
            <a:bodyPr>
              <a:spAutoFit/>
            </a:bodyPr>
            <a:lstStyle/>
            <a:p>
              <a:pPr>
                <a:spcBef>
                  <a:spcPct val="50000"/>
                </a:spcBef>
              </a:pPr>
              <a:r>
                <a:rPr lang="zh-CN" altLang="en-US" sz="3200" b="1" dirty="0">
                  <a:solidFill>
                    <a:srgbClr val="CC0000"/>
                  </a:solidFill>
                  <a:latin typeface="Times New Roman" pitchFamily="18" charset="0"/>
                </a:rPr>
                <a:t>归一化</a:t>
              </a:r>
              <a:r>
                <a:rPr lang="zh-CN" altLang="en-US" sz="3200" b="1" dirty="0">
                  <a:latin typeface="Times New Roman" pitchFamily="18" charset="0"/>
                </a:rPr>
                <a:t>条件</a:t>
              </a:r>
            </a:p>
          </p:txBody>
        </p:sp>
        <p:graphicFrame>
          <p:nvGraphicFramePr>
            <p:cNvPr id="92171" name="Object 11"/>
            <p:cNvGraphicFramePr>
              <a:graphicFrameLocks noChangeAspect="1"/>
            </p:cNvGraphicFramePr>
            <p:nvPr/>
          </p:nvGraphicFramePr>
          <p:xfrm>
            <a:off x="2448" y="2736"/>
            <a:ext cx="2592" cy="536"/>
          </p:xfrm>
          <a:graphic>
            <a:graphicData uri="http://schemas.openxmlformats.org/presentationml/2006/ole">
              <mc:AlternateContent xmlns:mc="http://schemas.openxmlformats.org/markup-compatibility/2006">
                <mc:Choice xmlns:v="urn:schemas-microsoft-com:vml" Requires="v">
                  <p:oleObj spid="_x0000_s18502" name="Equation" r:id="rId9" imgW="2489200" imgH="508000" progId="Equation.3">
                    <p:embed/>
                  </p:oleObj>
                </mc:Choice>
                <mc:Fallback>
                  <p:oleObj name="Equation" r:id="rId9" imgW="2489200" imgH="508000" progId="Equation.3">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8" y="2736"/>
                          <a:ext cx="2592" cy="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2163" name="Object 3"/>
          <p:cNvGraphicFramePr>
            <a:graphicFrameLocks noChangeAspect="1"/>
          </p:cNvGraphicFramePr>
          <p:nvPr/>
        </p:nvGraphicFramePr>
        <p:xfrm>
          <a:off x="2500298" y="4714884"/>
          <a:ext cx="3494088" cy="969962"/>
        </p:xfrm>
        <a:graphic>
          <a:graphicData uri="http://schemas.openxmlformats.org/presentationml/2006/ole">
            <mc:AlternateContent xmlns:mc="http://schemas.openxmlformats.org/markup-compatibility/2006">
              <mc:Choice xmlns:v="urn:schemas-microsoft-com:vml" Requires="v">
                <p:oleObj spid="_x0000_s18503" name="Equation" r:id="rId11" imgW="2082800" imgH="609600" progId="Equation.3">
                  <p:embed/>
                </p:oleObj>
              </mc:Choice>
              <mc:Fallback>
                <p:oleObj name="Equation" r:id="rId11" imgW="2082800" imgH="609600" progId="Equation.3">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0298" y="4714884"/>
                        <a:ext cx="3494088"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4" name="Object 4"/>
          <p:cNvGraphicFramePr>
            <a:graphicFrameLocks noChangeAspect="1"/>
          </p:cNvGraphicFramePr>
          <p:nvPr/>
        </p:nvGraphicFramePr>
        <p:xfrm>
          <a:off x="6572264" y="4643446"/>
          <a:ext cx="1219200" cy="985838"/>
        </p:xfrm>
        <a:graphic>
          <a:graphicData uri="http://schemas.openxmlformats.org/presentationml/2006/ole">
            <mc:AlternateContent xmlns:mc="http://schemas.openxmlformats.org/markup-compatibility/2006">
              <mc:Choice xmlns:v="urn:schemas-microsoft-com:vml" Requires="v">
                <p:oleObj spid="_x0000_s18504" name="Equation" r:id="rId13" imgW="812447" imgH="660113" progId="Equation.3">
                  <p:embed/>
                </p:oleObj>
              </mc:Choice>
              <mc:Fallback>
                <p:oleObj name="Equation" r:id="rId13" imgW="812447" imgH="660113" progId="Equation.3">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2264" y="4643446"/>
                        <a:ext cx="12192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7"/>
          <p:cNvGrpSpPr>
            <a:grpSpLocks/>
          </p:cNvGrpSpPr>
          <p:nvPr/>
        </p:nvGrpSpPr>
        <p:grpSpPr bwMode="auto">
          <a:xfrm>
            <a:off x="6019800" y="1066800"/>
            <a:ext cx="2286000" cy="2286000"/>
            <a:chOff x="3792" y="672"/>
            <a:chExt cx="1440" cy="1440"/>
          </a:xfrm>
        </p:grpSpPr>
        <p:sp>
          <p:nvSpPr>
            <p:cNvPr id="18480" name="Rectangle 48"/>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8481" name="Line 49"/>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8482" name="Line 50"/>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8483" name="Line 51"/>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18484" name="Line 52"/>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8485" name="Line 53"/>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92165" name="Object 5"/>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18505" name="公式" r:id="rId15" imgW="228501" imgH="165028" progId="">
                    <p:embed/>
                  </p:oleObj>
                </mc:Choice>
                <mc:Fallback>
                  <p:oleObj name="公式" r:id="rId15" imgW="228501" imgH="165028" progId="">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6" name="Object 6"/>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18506" name="公式" r:id="rId17" imgW="228501" imgH="165028" progId="">
                    <p:embed/>
                  </p:oleObj>
                </mc:Choice>
                <mc:Fallback>
                  <p:oleObj name="公式" r:id="rId17" imgW="228501" imgH="165028" progId="">
                    <p:embed/>
                    <p:pic>
                      <p:nvPicPr>
                        <p:cNvPr id="0"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7" name="Object 7"/>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18507" name="Equation" r:id="rId18" imgW="304668" imgH="368140" progId="">
                    <p:embed/>
                  </p:oleObj>
                </mc:Choice>
                <mc:Fallback>
                  <p:oleObj name="Equation" r:id="rId18" imgW="304668" imgH="368140" progId="">
                    <p:embed/>
                    <p:pic>
                      <p:nvPicPr>
                        <p:cNvPr id="0" name="Picture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8" name="Object 8"/>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18508" name="公式" r:id="rId20" imgW="177646" imgH="190335" progId="">
                    <p:embed/>
                  </p:oleObj>
                </mc:Choice>
                <mc:Fallback>
                  <p:oleObj name="公式" r:id="rId20" imgW="177646" imgH="190335" progId="">
                    <p:embed/>
                    <p:pic>
                      <p:nvPicPr>
                        <p:cNvPr id="0" name="Picture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90" name="Line 58"/>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92169" name="Object 9"/>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18509" name="Equation" r:id="rId22" imgW="177646" imgH="190335" progId="">
                    <p:embed/>
                  </p:oleObj>
                </mc:Choice>
                <mc:Fallback>
                  <p:oleObj name="Equation" r:id="rId22" imgW="177646" imgH="190335" progId="">
                    <p:embed/>
                    <p:pic>
                      <p:nvPicPr>
                        <p:cNvPr id="0" name="Picture 5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0" name="Object 10"/>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18510" name="Equation" r:id="rId24" imgW="164957" imgH="190335" progId="">
                    <p:embed/>
                  </p:oleObj>
                </mc:Choice>
                <mc:Fallback>
                  <p:oleObj name="Equation" r:id="rId24" imgW="164957" imgH="190335" progId="">
                    <p:embed/>
                    <p:pic>
                      <p:nvPicPr>
                        <p:cNvPr id="0" name="Picture 5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494" name="Text Box 62"/>
          <p:cNvSpPr txBox="1">
            <a:spLocks noChangeArrowheads="1"/>
          </p:cNvSpPr>
          <p:nvPr/>
        </p:nvSpPr>
        <p:spPr bwMode="auto">
          <a:xfrm>
            <a:off x="714348" y="3000372"/>
            <a:ext cx="472440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再由归一化条件确定常数</a:t>
            </a:r>
            <a:r>
              <a:rPr kumimoji="1" lang="en-US" altLang="zh-CN" sz="2800" i="1" dirty="0">
                <a:latin typeface="Century Schoolbook" pitchFamily="18" charset="0"/>
              </a:rPr>
              <a:t>A</a:t>
            </a:r>
            <a:r>
              <a:rPr kumimoji="1" lang="zh-CN" altLang="en-US" sz="2800" dirty="0">
                <a:latin typeface="Century Schoolbook" pitchFamily="18" charset="0"/>
              </a:rPr>
              <a:t>：</a:t>
            </a:r>
          </a:p>
        </p:txBody>
      </p:sp>
      <p:graphicFrame>
        <p:nvGraphicFramePr>
          <p:cNvPr id="25" name="Object 6"/>
          <p:cNvGraphicFramePr>
            <a:graphicFrameLocks noChangeAspect="1"/>
          </p:cNvGraphicFramePr>
          <p:nvPr/>
        </p:nvGraphicFramePr>
        <p:xfrm>
          <a:off x="2555875" y="5667398"/>
          <a:ext cx="5257800" cy="1119188"/>
        </p:xfrm>
        <a:graphic>
          <a:graphicData uri="http://schemas.openxmlformats.org/presentationml/2006/ole">
            <mc:AlternateContent xmlns:mc="http://schemas.openxmlformats.org/markup-compatibility/2006">
              <mc:Choice xmlns:v="urn:schemas-microsoft-com:vml" Requires="v">
                <p:oleObj spid="_x0000_s18511" name="Equation" r:id="rId26" imgW="2005729" imgH="406224" progId="Equation.3">
                  <p:embed/>
                </p:oleObj>
              </mc:Choice>
              <mc:Fallback>
                <p:oleObj name="Equation" r:id="rId26" imgW="2005729" imgH="406224" progId="Equation.3">
                  <p:embed/>
                  <p:pic>
                    <p:nvPicPr>
                      <p:cNvPr id="0" name="Picture 5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55875" y="5667398"/>
                        <a:ext cx="5257800"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58"/>
          <p:cNvSpPr txBox="1">
            <a:spLocks noChangeArrowheads="1"/>
          </p:cNvSpPr>
          <p:nvPr/>
        </p:nvSpPr>
        <p:spPr bwMode="auto">
          <a:xfrm>
            <a:off x="755650" y="5956323"/>
            <a:ext cx="187325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波函数为：</a:t>
            </a:r>
            <a:endParaRPr kumimoji="1" lang="zh-CN" altLang="en-US" sz="2800" dirty="0">
              <a:latin typeface="Century Schoolbook" pitchFamily="18" charset="0"/>
              <a:sym typeface="Symbol" pitchFamily="18" charset="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61"/>
                                        </p:tgtEl>
                                        <p:attrNameLst>
                                          <p:attrName>style.visibility</p:attrName>
                                        </p:attrNameLst>
                                      </p:cBhvr>
                                      <p:to>
                                        <p:strVal val="visible"/>
                                      </p:to>
                                    </p:set>
                                    <p:animEffect transition="in" filter="blinds(horizontal)">
                                      <p:cBhvr>
                                        <p:cTn id="12" dur="500"/>
                                        <p:tgtEl>
                                          <p:spTgt spid="921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94"/>
                                        </p:tgtEl>
                                        <p:attrNameLst>
                                          <p:attrName>style.visibility</p:attrName>
                                        </p:attrNameLst>
                                      </p:cBhvr>
                                      <p:to>
                                        <p:strVal val="visible"/>
                                      </p:to>
                                    </p:set>
                                    <p:animEffect transition="in" filter="wipe(left)">
                                      <p:cBhvr>
                                        <p:cTn id="17" dur="500"/>
                                        <p:tgtEl>
                                          <p:spTgt spid="184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63"/>
                                        </p:tgtEl>
                                        <p:attrNameLst>
                                          <p:attrName>style.visibility</p:attrName>
                                        </p:attrNameLst>
                                      </p:cBhvr>
                                      <p:to>
                                        <p:strVal val="visible"/>
                                      </p:to>
                                    </p:set>
                                    <p:animEffect transition="in" filter="blinds(horizontal)">
                                      <p:cBhvr>
                                        <p:cTn id="27" dur="500"/>
                                        <p:tgtEl>
                                          <p:spTgt spid="921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64"/>
                                        </p:tgtEl>
                                        <p:attrNameLst>
                                          <p:attrName>style.visibility</p:attrName>
                                        </p:attrNameLst>
                                      </p:cBhvr>
                                      <p:to>
                                        <p:strVal val="visible"/>
                                      </p:to>
                                    </p:set>
                                    <p:animEffect transition="in" filter="blinds(horizontal)">
                                      <p:cBhvr>
                                        <p:cTn id="32" dur="500"/>
                                        <p:tgtEl>
                                          <p:spTgt spid="9216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Righ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94" grpId="0" autoUpdateAnimBg="0"/>
      <p:bldP spid="2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52" name="Object 12"/>
          <p:cNvGraphicFramePr>
            <a:graphicFrameLocks noChangeAspect="1"/>
          </p:cNvGraphicFramePr>
          <p:nvPr/>
        </p:nvGraphicFramePr>
        <p:xfrm>
          <a:off x="1285852" y="1928802"/>
          <a:ext cx="2819400" cy="1127125"/>
        </p:xfrm>
        <a:graphic>
          <a:graphicData uri="http://schemas.openxmlformats.org/presentationml/2006/ole">
            <mc:AlternateContent xmlns:mc="http://schemas.openxmlformats.org/markup-compatibility/2006">
              <mc:Choice xmlns:v="urn:schemas-microsoft-com:vml" Requires="v">
                <p:oleObj spid="_x0000_s19503" name="Equation" r:id="rId3" imgW="1205977" imgH="406224" progId="Equation.3">
                  <p:embed/>
                </p:oleObj>
              </mc:Choice>
              <mc:Fallback>
                <p:oleObj name="Equation" r:id="rId3" imgW="1205977" imgH="406224"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1928802"/>
                        <a:ext cx="281940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3" name="Text Box 13"/>
          <p:cNvSpPr txBox="1">
            <a:spLocks noChangeArrowheads="1"/>
          </p:cNvSpPr>
          <p:nvPr/>
        </p:nvSpPr>
        <p:spPr bwMode="auto">
          <a:xfrm>
            <a:off x="571472" y="1071546"/>
            <a:ext cx="3352800" cy="579437"/>
          </a:xfrm>
          <a:prstGeom prst="rect">
            <a:avLst/>
          </a:prstGeom>
          <a:noFill/>
          <a:ln w="9525">
            <a:noFill/>
            <a:miter lim="800000"/>
            <a:headEnd/>
            <a:tailEnd/>
          </a:ln>
          <a:effectLst/>
        </p:spPr>
        <p:txBody>
          <a:bodyPr>
            <a:spAutoFit/>
          </a:bodyPr>
          <a:lstStyle/>
          <a:p>
            <a:pPr>
              <a:spcBef>
                <a:spcPct val="50000"/>
              </a:spcBef>
              <a:buFontTx/>
              <a:buBlip>
                <a:blip r:embed="rId5"/>
              </a:buBlip>
            </a:pPr>
            <a:r>
              <a:rPr lang="en-US" altLang="zh-CN" sz="2800" b="1" dirty="0">
                <a:solidFill>
                  <a:srgbClr val="1C1C1C"/>
                </a:solidFill>
                <a:latin typeface="Times New Roman" pitchFamily="18" charset="0"/>
              </a:rPr>
              <a:t>    </a:t>
            </a:r>
            <a:r>
              <a:rPr lang="zh-CN" altLang="en-US" sz="3200" b="1" dirty="0">
                <a:solidFill>
                  <a:srgbClr val="1C1C1C"/>
                </a:solidFill>
                <a:latin typeface="Times New Roman" pitchFamily="18" charset="0"/>
              </a:rPr>
              <a:t>波动方程</a:t>
            </a:r>
          </a:p>
        </p:txBody>
      </p:sp>
      <p:grpSp>
        <p:nvGrpSpPr>
          <p:cNvPr id="2" name="Group 43"/>
          <p:cNvGrpSpPr>
            <a:grpSpLocks/>
          </p:cNvGrpSpPr>
          <p:nvPr/>
        </p:nvGrpSpPr>
        <p:grpSpPr bwMode="auto">
          <a:xfrm>
            <a:off x="6019800" y="1066800"/>
            <a:ext cx="2286000" cy="2286000"/>
            <a:chOff x="3792" y="672"/>
            <a:chExt cx="1440" cy="1440"/>
          </a:xfrm>
        </p:grpSpPr>
        <p:sp>
          <p:nvSpPr>
            <p:cNvPr id="35884" name="Rectangle 44"/>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35885" name="Line 45"/>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35886" name="Line 46"/>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35887" name="Line 47"/>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35888" name="Line 48"/>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35889" name="Line 49"/>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35890" name="Object 50"/>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19504" name="公式" r:id="rId6" imgW="228501" imgH="165028" progId="">
                    <p:embed/>
                  </p:oleObj>
                </mc:Choice>
                <mc:Fallback>
                  <p:oleObj name="公式" r:id="rId6" imgW="228501" imgH="165028" progId="">
                    <p:embed/>
                    <p:pic>
                      <p:nvPicPr>
                        <p:cNvPr id="0"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91" name="Object 51"/>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19505" name="公式" r:id="rId8" imgW="228501" imgH="165028" progId="">
                    <p:embed/>
                  </p:oleObj>
                </mc:Choice>
                <mc:Fallback>
                  <p:oleObj name="公式" r:id="rId8" imgW="228501" imgH="165028" progId="">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92" name="Object 52"/>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19506" name="Equation" r:id="rId9" imgW="304668" imgH="368140" progId="">
                    <p:embed/>
                  </p:oleObj>
                </mc:Choice>
                <mc:Fallback>
                  <p:oleObj name="Equation" r:id="rId9" imgW="304668" imgH="368140" progId="">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93" name="Object 53"/>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19507" name="公式" r:id="rId11" imgW="177646" imgH="190335" progId="">
                    <p:embed/>
                  </p:oleObj>
                </mc:Choice>
                <mc:Fallback>
                  <p:oleObj name="公式" r:id="rId11" imgW="177646" imgH="190335" progId="">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94" name="Line 54"/>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35895" name="Object 55"/>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19508" name="Equation" r:id="rId13" imgW="177646" imgH="190335" progId="">
                    <p:embed/>
                  </p:oleObj>
                </mc:Choice>
                <mc:Fallback>
                  <p:oleObj name="Equation" r:id="rId13" imgW="177646" imgH="190335" progId="">
                    <p:embed/>
                    <p:pic>
                      <p:nvPicPr>
                        <p:cNvPr id="0" name="Picture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96" name="Object 56"/>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19509" name="Equation" r:id="rId15" imgW="164957" imgH="190335" progId="">
                    <p:embed/>
                  </p:oleObj>
                </mc:Choice>
                <mc:Fallback>
                  <p:oleObj name="Equation" r:id="rId15" imgW="164957" imgH="190335" progId="">
                    <p:embed/>
                    <p:pic>
                      <p:nvPicPr>
                        <p:cNvPr id="0"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 name="Object 6"/>
          <p:cNvGraphicFramePr>
            <a:graphicFrameLocks noChangeAspect="1"/>
          </p:cNvGraphicFramePr>
          <p:nvPr/>
        </p:nvGraphicFramePr>
        <p:xfrm>
          <a:off x="2555875" y="3644900"/>
          <a:ext cx="5257800" cy="1119188"/>
        </p:xfrm>
        <a:graphic>
          <a:graphicData uri="http://schemas.openxmlformats.org/presentationml/2006/ole">
            <mc:AlternateContent xmlns:mc="http://schemas.openxmlformats.org/markup-compatibility/2006">
              <mc:Choice xmlns:v="urn:schemas-microsoft-com:vml" Requires="v">
                <p:oleObj spid="_x0000_s19510" name="Equation" r:id="rId17" imgW="2005729" imgH="406224" progId="Equation.3">
                  <p:embed/>
                </p:oleObj>
              </mc:Choice>
              <mc:Fallback>
                <p:oleObj name="Equation" r:id="rId17" imgW="2005729" imgH="406224" progId="Equation.3">
                  <p:embed/>
                  <p:pic>
                    <p:nvPicPr>
                      <p:cNvPr id="0" name="Picture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55875" y="3644900"/>
                        <a:ext cx="5257800"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 Box 58"/>
          <p:cNvSpPr txBox="1">
            <a:spLocks noChangeArrowheads="1"/>
          </p:cNvSpPr>
          <p:nvPr/>
        </p:nvSpPr>
        <p:spPr bwMode="auto">
          <a:xfrm>
            <a:off x="755650" y="3933825"/>
            <a:ext cx="187325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波函数为：</a:t>
            </a:r>
            <a:endParaRPr kumimoji="1" lang="zh-CN" altLang="en-US" sz="2800" dirty="0">
              <a:latin typeface="Century Schoolbook" pitchFamily="18" charset="0"/>
              <a:sym typeface="Symbol" pitchFamily="18" charset="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blinds(horizontal)">
                                      <p:cBhvr>
                                        <p:cTn id="7" dur="500"/>
                                        <p:tgtEl>
                                          <p:spTgt spid="358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52"/>
                                        </p:tgtEl>
                                        <p:attrNameLst>
                                          <p:attrName>style.visibility</p:attrName>
                                        </p:attrNameLst>
                                      </p:cBhvr>
                                      <p:to>
                                        <p:strVal val="visible"/>
                                      </p:to>
                                    </p:set>
                                    <p:animEffect transition="in" filter="blinds(horizontal)">
                                      <p:cBhvr>
                                        <p:cTn id="12" dur="500"/>
                                        <p:tgtEl>
                                          <p:spTgt spid="3585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downRigh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utoUpdateAnimBg="0"/>
      <p:bldP spid="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1"/>
          <p:cNvSpPr>
            <a:spLocks noGrp="1"/>
          </p:cNvSpPr>
          <p:nvPr>
            <p:ph type="sldNum" sz="quarter" idx="4294967295"/>
          </p:nvPr>
        </p:nvSpPr>
        <p:spPr>
          <a:xfrm>
            <a:off x="0" y="6356350"/>
            <a:ext cx="2133600" cy="365125"/>
          </a:xfrm>
          <a:prstGeom prst="rect">
            <a:avLst/>
          </a:prstGeom>
        </p:spPr>
        <p:txBody>
          <a:bodyPr/>
          <a:lstStyle/>
          <a:p>
            <a:fld id="{B05C9D39-009C-44C6-9471-C5E81939CC25}" type="slidenum">
              <a:rPr lang="en-US" altLang="zh-CN"/>
              <a:pPr/>
              <a:t>22</a:t>
            </a:fld>
            <a:endParaRPr lang="en-US" altLang="zh-CN"/>
          </a:p>
        </p:txBody>
      </p:sp>
      <p:grpSp>
        <p:nvGrpSpPr>
          <p:cNvPr id="2" name="Group 36"/>
          <p:cNvGrpSpPr>
            <a:grpSpLocks/>
          </p:cNvGrpSpPr>
          <p:nvPr/>
        </p:nvGrpSpPr>
        <p:grpSpPr bwMode="auto">
          <a:xfrm>
            <a:off x="1524000" y="3886200"/>
            <a:ext cx="6019800" cy="914400"/>
            <a:chOff x="240" y="2544"/>
            <a:chExt cx="3936" cy="597"/>
          </a:xfrm>
        </p:grpSpPr>
        <p:graphicFrame>
          <p:nvGraphicFramePr>
            <p:cNvPr id="19473" name="Object 17"/>
            <p:cNvGraphicFramePr>
              <a:graphicFrameLocks noChangeAspect="1"/>
            </p:cNvGraphicFramePr>
            <p:nvPr/>
          </p:nvGraphicFramePr>
          <p:xfrm>
            <a:off x="2160" y="2544"/>
            <a:ext cx="2016" cy="597"/>
          </p:xfrm>
          <a:graphic>
            <a:graphicData uri="http://schemas.openxmlformats.org/presentationml/2006/ole">
              <mc:AlternateContent xmlns:mc="http://schemas.openxmlformats.org/markup-compatibility/2006">
                <mc:Choice xmlns:v="urn:schemas-microsoft-com:vml" Requires="v">
                  <p:oleObj spid="_x0000_s20537" name="Equation" r:id="rId3" imgW="2095500" imgH="609600" progId="Equation.3">
                    <p:embed/>
                  </p:oleObj>
                </mc:Choice>
                <mc:Fallback>
                  <p:oleObj name="Equation" r:id="rId3" imgW="2095500" imgH="609600"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2544"/>
                          <a:ext cx="2016" cy="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Text Box 18"/>
            <p:cNvSpPr txBox="1">
              <a:spLocks noChangeArrowheads="1"/>
            </p:cNvSpPr>
            <p:nvPr/>
          </p:nvSpPr>
          <p:spPr bwMode="auto">
            <a:xfrm>
              <a:off x="240" y="2658"/>
              <a:ext cx="2112" cy="378"/>
            </a:xfrm>
            <a:prstGeom prst="rect">
              <a:avLst/>
            </a:prstGeom>
            <a:noFill/>
            <a:ln w="9525">
              <a:noFill/>
              <a:miter lim="800000"/>
              <a:headEnd/>
              <a:tailEnd/>
            </a:ln>
            <a:effectLst/>
          </p:spPr>
          <p:txBody>
            <a:bodyPr>
              <a:spAutoFit/>
            </a:bodyPr>
            <a:lstStyle/>
            <a:p>
              <a:pPr>
                <a:spcBef>
                  <a:spcPct val="50000"/>
                </a:spcBef>
                <a:buFontTx/>
                <a:buBlip>
                  <a:blip r:embed="rId5"/>
                </a:buBlip>
              </a:pPr>
              <a:r>
                <a:rPr lang="en-US" altLang="zh-CN" sz="2800" b="1">
                  <a:latin typeface="Times New Roman" pitchFamily="18" charset="0"/>
                </a:rPr>
                <a:t>    </a:t>
              </a:r>
              <a:r>
                <a:rPr lang="zh-CN" altLang="en-US" sz="3200" b="1">
                  <a:latin typeface="Times New Roman" pitchFamily="18" charset="0"/>
                </a:rPr>
                <a:t>概率密度</a:t>
              </a:r>
            </a:p>
          </p:txBody>
        </p:sp>
      </p:grpSp>
      <p:grpSp>
        <p:nvGrpSpPr>
          <p:cNvPr id="3" name="Group 38"/>
          <p:cNvGrpSpPr>
            <a:grpSpLocks/>
          </p:cNvGrpSpPr>
          <p:nvPr/>
        </p:nvGrpSpPr>
        <p:grpSpPr bwMode="auto">
          <a:xfrm>
            <a:off x="1619250" y="5084763"/>
            <a:ext cx="5105400" cy="1062037"/>
            <a:chOff x="528" y="3168"/>
            <a:chExt cx="3216" cy="669"/>
          </a:xfrm>
        </p:grpSpPr>
        <p:graphicFrame>
          <p:nvGraphicFramePr>
            <p:cNvPr id="19476" name="Object 20"/>
            <p:cNvGraphicFramePr>
              <a:graphicFrameLocks noChangeAspect="1"/>
            </p:cNvGraphicFramePr>
            <p:nvPr/>
          </p:nvGraphicFramePr>
          <p:xfrm>
            <a:off x="2448" y="3168"/>
            <a:ext cx="1296" cy="669"/>
          </p:xfrm>
          <a:graphic>
            <a:graphicData uri="http://schemas.openxmlformats.org/presentationml/2006/ole">
              <mc:AlternateContent xmlns:mc="http://schemas.openxmlformats.org/markup-compatibility/2006">
                <mc:Choice xmlns:v="urn:schemas-microsoft-com:vml" Requires="v">
                  <p:oleObj spid="_x0000_s20538" name="Equation" r:id="rId6" imgW="1447800" imgH="698500" progId="Equation.3">
                    <p:embed/>
                  </p:oleObj>
                </mc:Choice>
                <mc:Fallback>
                  <p:oleObj name="Equation" r:id="rId6" imgW="1447800" imgH="698500" progId="Equation.3">
                    <p:embed/>
                    <p:pic>
                      <p:nvPicPr>
                        <p:cNvPr id="0"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3168"/>
                          <a:ext cx="1296" cy="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7" name="Text Box 21"/>
            <p:cNvSpPr txBox="1">
              <a:spLocks noChangeArrowheads="1"/>
            </p:cNvSpPr>
            <p:nvPr/>
          </p:nvSpPr>
          <p:spPr bwMode="auto">
            <a:xfrm>
              <a:off x="528" y="3318"/>
              <a:ext cx="1440" cy="365"/>
            </a:xfrm>
            <a:prstGeom prst="rect">
              <a:avLst/>
            </a:prstGeom>
            <a:noFill/>
            <a:ln w="9525">
              <a:noFill/>
              <a:miter lim="800000"/>
              <a:headEnd/>
              <a:tailEnd/>
            </a:ln>
            <a:effectLst/>
          </p:spPr>
          <p:txBody>
            <a:bodyPr>
              <a:spAutoFit/>
            </a:bodyPr>
            <a:lstStyle/>
            <a:p>
              <a:pPr>
                <a:spcBef>
                  <a:spcPct val="50000"/>
                </a:spcBef>
                <a:buFontTx/>
                <a:buBlip>
                  <a:blip r:embed="rId5"/>
                </a:buBlip>
              </a:pPr>
              <a:r>
                <a:rPr lang="en-US" altLang="zh-CN" sz="2800" b="1">
                  <a:solidFill>
                    <a:srgbClr val="CC0000"/>
                  </a:solidFill>
                  <a:latin typeface="Times New Roman" pitchFamily="18" charset="0"/>
                </a:rPr>
                <a:t>    </a:t>
              </a:r>
              <a:r>
                <a:rPr lang="zh-CN" altLang="en-US" sz="3200" b="1">
                  <a:solidFill>
                    <a:srgbClr val="CC0000"/>
                  </a:solidFill>
                  <a:latin typeface="Times New Roman" pitchFamily="18" charset="0"/>
                </a:rPr>
                <a:t>能量</a:t>
              </a:r>
            </a:p>
          </p:txBody>
        </p:sp>
      </p:grpSp>
      <p:grpSp>
        <p:nvGrpSpPr>
          <p:cNvPr id="4" name="Group 37"/>
          <p:cNvGrpSpPr>
            <a:grpSpLocks/>
          </p:cNvGrpSpPr>
          <p:nvPr/>
        </p:nvGrpSpPr>
        <p:grpSpPr bwMode="auto">
          <a:xfrm>
            <a:off x="914400" y="2035175"/>
            <a:ext cx="4648200" cy="1546225"/>
            <a:chOff x="768" y="1618"/>
            <a:chExt cx="3024" cy="974"/>
          </a:xfrm>
        </p:grpSpPr>
        <p:sp>
          <p:nvSpPr>
            <p:cNvPr id="19482" name="AutoShape 26"/>
            <p:cNvSpPr>
              <a:spLocks/>
            </p:cNvSpPr>
            <p:nvPr/>
          </p:nvSpPr>
          <p:spPr bwMode="auto">
            <a:xfrm>
              <a:off x="1536" y="1762"/>
              <a:ext cx="144" cy="528"/>
            </a:xfrm>
            <a:prstGeom prst="leftBrace">
              <a:avLst>
                <a:gd name="adj1" fmla="val 30556"/>
                <a:gd name="adj2" fmla="val 50000"/>
              </a:avLst>
            </a:prstGeom>
            <a:noFill/>
            <a:ln w="38100">
              <a:solidFill>
                <a:srgbClr val="FF0000"/>
              </a:solidFill>
              <a:round/>
              <a:headEnd/>
              <a:tailEnd/>
            </a:ln>
            <a:effectLst/>
          </p:spPr>
          <p:txBody>
            <a:bodyPr wrap="none" anchor="ctr"/>
            <a:lstStyle/>
            <a:p>
              <a:endParaRPr lang="zh-CN" altLang="en-US"/>
            </a:p>
          </p:txBody>
        </p:sp>
        <p:graphicFrame>
          <p:nvGraphicFramePr>
            <p:cNvPr id="19483" name="Object 27"/>
            <p:cNvGraphicFramePr>
              <a:graphicFrameLocks noChangeAspect="1"/>
            </p:cNvGraphicFramePr>
            <p:nvPr/>
          </p:nvGraphicFramePr>
          <p:xfrm>
            <a:off x="1632" y="1954"/>
            <a:ext cx="2160" cy="638"/>
          </p:xfrm>
          <a:graphic>
            <a:graphicData uri="http://schemas.openxmlformats.org/presentationml/2006/ole">
              <mc:AlternateContent xmlns:mc="http://schemas.openxmlformats.org/markup-compatibility/2006">
                <mc:Choice xmlns:v="urn:schemas-microsoft-com:vml" Requires="v">
                  <p:oleObj spid="_x0000_s20539" name="Equation" r:id="rId8" imgW="2616200" imgH="660400" progId="Equation.3">
                    <p:embed/>
                  </p:oleObj>
                </mc:Choice>
                <mc:Fallback>
                  <p:oleObj name="Equation" r:id="rId8" imgW="2616200" imgH="660400" progId="Equation.3">
                    <p:embed/>
                    <p:pic>
                      <p:nvPicPr>
                        <p:cNvPr id="0" name="Picture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1954"/>
                          <a:ext cx="2160" cy="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84" name="Object 28"/>
            <p:cNvGraphicFramePr>
              <a:graphicFrameLocks noChangeAspect="1"/>
            </p:cNvGraphicFramePr>
            <p:nvPr/>
          </p:nvGraphicFramePr>
          <p:xfrm>
            <a:off x="768" y="1863"/>
            <a:ext cx="720" cy="328"/>
          </p:xfrm>
          <a:graphic>
            <a:graphicData uri="http://schemas.openxmlformats.org/presentationml/2006/ole">
              <mc:AlternateContent xmlns:mc="http://schemas.openxmlformats.org/markup-compatibility/2006">
                <mc:Choice xmlns:v="urn:schemas-microsoft-com:vml" Requires="v">
                  <p:oleObj spid="_x0000_s20540" name="公式" r:id="rId10" imgW="723586" imgH="304668" progId="Equation.3">
                    <p:embed/>
                  </p:oleObj>
                </mc:Choice>
                <mc:Fallback>
                  <p:oleObj name="公式" r:id="rId10" imgW="723586" imgH="304668" progId="Equation.3">
                    <p:embed/>
                    <p:pic>
                      <p:nvPicPr>
                        <p:cNvPr id="0" name="Picture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 y="1863"/>
                          <a:ext cx="720"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85" name="Object 29"/>
            <p:cNvGraphicFramePr>
              <a:graphicFrameLocks noChangeAspect="1"/>
            </p:cNvGraphicFramePr>
            <p:nvPr/>
          </p:nvGraphicFramePr>
          <p:xfrm>
            <a:off x="1776" y="1618"/>
            <a:ext cx="1872" cy="310"/>
          </p:xfrm>
          <a:graphic>
            <a:graphicData uri="http://schemas.openxmlformats.org/presentationml/2006/ole">
              <mc:AlternateContent xmlns:mc="http://schemas.openxmlformats.org/markup-compatibility/2006">
                <mc:Choice xmlns:v="urn:schemas-microsoft-com:vml" Requires="v">
                  <p:oleObj spid="_x0000_s20541" name="公式" r:id="rId12" imgW="1904174" imgH="317362" progId="Equation.3">
                    <p:embed/>
                  </p:oleObj>
                </mc:Choice>
                <mc:Fallback>
                  <p:oleObj name="公式" r:id="rId12" imgW="1904174" imgH="317362" progId="Equation.3">
                    <p:embed/>
                    <p:pic>
                      <p:nvPicPr>
                        <p:cNvPr id="0" name="Picture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6" y="1618"/>
                          <a:ext cx="1872"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486" name="Text Box 30"/>
          <p:cNvSpPr txBox="1">
            <a:spLocks noChangeArrowheads="1"/>
          </p:cNvSpPr>
          <p:nvPr/>
        </p:nvSpPr>
        <p:spPr bwMode="auto">
          <a:xfrm>
            <a:off x="971550" y="908050"/>
            <a:ext cx="4537075" cy="1006475"/>
          </a:xfrm>
          <a:prstGeom prst="rect">
            <a:avLst/>
          </a:prstGeom>
          <a:noFill/>
          <a:ln w="9525">
            <a:noFill/>
            <a:miter lim="800000"/>
            <a:headEnd/>
            <a:tailEnd/>
          </a:ln>
          <a:effectLst/>
        </p:spPr>
        <p:txBody>
          <a:bodyPr>
            <a:spAutoFit/>
          </a:bodyPr>
          <a:lstStyle/>
          <a:p>
            <a:pPr>
              <a:spcBef>
                <a:spcPct val="50000"/>
              </a:spcBef>
              <a:buFontTx/>
              <a:buBlip>
                <a:blip r:embed="rId5"/>
              </a:buBlip>
            </a:pPr>
            <a:r>
              <a:rPr lang="zh-CN" altLang="en-US" sz="2800" b="1">
                <a:solidFill>
                  <a:srgbClr val="CC0000"/>
                </a:solidFill>
                <a:latin typeface="Times New Roman" pitchFamily="18" charset="0"/>
              </a:rPr>
              <a:t>一维无限深方势阱中运动的粒子其</a:t>
            </a:r>
            <a:r>
              <a:rPr lang="zh-CN" altLang="en-US" sz="3200" b="1">
                <a:solidFill>
                  <a:srgbClr val="CC0000"/>
                </a:solidFill>
                <a:latin typeface="Times New Roman" pitchFamily="18" charset="0"/>
              </a:rPr>
              <a:t>波函数：</a:t>
            </a:r>
          </a:p>
        </p:txBody>
      </p:sp>
      <p:grpSp>
        <p:nvGrpSpPr>
          <p:cNvPr id="5" name="Group 53"/>
          <p:cNvGrpSpPr>
            <a:grpSpLocks/>
          </p:cNvGrpSpPr>
          <p:nvPr/>
        </p:nvGrpSpPr>
        <p:grpSpPr bwMode="auto">
          <a:xfrm>
            <a:off x="6019800" y="1066800"/>
            <a:ext cx="2286000" cy="2286000"/>
            <a:chOff x="3792" y="672"/>
            <a:chExt cx="1440" cy="1440"/>
          </a:xfrm>
        </p:grpSpPr>
        <p:sp>
          <p:nvSpPr>
            <p:cNvPr id="19510" name="Rectangle 54"/>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9511" name="Line 55"/>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9512" name="Line 56"/>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9513" name="Line 57"/>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19514" name="Line 58"/>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19515" name="Line 59"/>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19516" name="Object 60"/>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20542" name="公式" r:id="rId14" imgW="228501" imgH="165028" progId="">
                    <p:embed/>
                  </p:oleObj>
                </mc:Choice>
                <mc:Fallback>
                  <p:oleObj name="公式" r:id="rId14" imgW="228501" imgH="165028" progId="">
                    <p:embed/>
                    <p:pic>
                      <p:nvPicPr>
                        <p:cNvPr id="0" name="Picture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17" name="Object 61"/>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20543" name="公式" r:id="rId16" imgW="228501" imgH="165028" progId="">
                    <p:embed/>
                  </p:oleObj>
                </mc:Choice>
                <mc:Fallback>
                  <p:oleObj name="公式" r:id="rId16" imgW="228501" imgH="165028" progId="">
                    <p:embed/>
                    <p:pic>
                      <p:nvPicPr>
                        <p:cNvPr id="0" name="Picture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18" name="Object 62"/>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20544" name="Equation" r:id="rId17" imgW="304668" imgH="368140" progId="">
                    <p:embed/>
                  </p:oleObj>
                </mc:Choice>
                <mc:Fallback>
                  <p:oleObj name="Equation" r:id="rId17" imgW="304668" imgH="368140" progId="">
                    <p:embed/>
                    <p:pic>
                      <p:nvPicPr>
                        <p:cNvPr id="0"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19" name="Object 63"/>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20545" name="公式" r:id="rId19" imgW="177646" imgH="190335" progId="">
                    <p:embed/>
                  </p:oleObj>
                </mc:Choice>
                <mc:Fallback>
                  <p:oleObj name="公式" r:id="rId19" imgW="177646" imgH="190335" progId="">
                    <p:embed/>
                    <p:pic>
                      <p:nvPicPr>
                        <p:cNvPr id="0" name="Picture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20" name="Line 64"/>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19521" name="Object 65"/>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20546" name="Equation" r:id="rId21" imgW="177646" imgH="190335" progId="">
                    <p:embed/>
                  </p:oleObj>
                </mc:Choice>
                <mc:Fallback>
                  <p:oleObj name="Equation" r:id="rId21" imgW="177646" imgH="190335" progId="">
                    <p:embed/>
                    <p:pic>
                      <p:nvPicPr>
                        <p:cNvPr id="0" name="Picture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22" name="Object 66"/>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20547" name="Equation" r:id="rId23" imgW="164957" imgH="190335" progId="">
                    <p:embed/>
                  </p:oleObj>
                </mc:Choice>
                <mc:Fallback>
                  <p:oleObj name="Equation" r:id="rId23" imgW="164957" imgH="190335" progId="">
                    <p:embed/>
                    <p:pic>
                      <p:nvPicPr>
                        <p:cNvPr id="0" name="Picture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4294967295"/>
          </p:nvPr>
        </p:nvSpPr>
        <p:spPr>
          <a:xfrm>
            <a:off x="0" y="6356350"/>
            <a:ext cx="2133600" cy="365125"/>
          </a:xfrm>
          <a:prstGeom prst="rect">
            <a:avLst/>
          </a:prstGeom>
        </p:spPr>
        <p:txBody>
          <a:bodyPr/>
          <a:lstStyle/>
          <a:p>
            <a:fld id="{4BCC69AC-25B0-4A29-A5A2-0D8FCA56E642}" type="slidenum">
              <a:rPr lang="en-US" altLang="zh-CN"/>
              <a:pPr/>
              <a:t>23</a:t>
            </a:fld>
            <a:endParaRPr lang="en-US" altLang="zh-CN"/>
          </a:p>
        </p:txBody>
      </p:sp>
      <p:grpSp>
        <p:nvGrpSpPr>
          <p:cNvPr id="2" name="Group 2"/>
          <p:cNvGrpSpPr>
            <a:grpSpLocks/>
          </p:cNvGrpSpPr>
          <p:nvPr/>
        </p:nvGrpSpPr>
        <p:grpSpPr bwMode="auto">
          <a:xfrm>
            <a:off x="928662" y="1000108"/>
            <a:ext cx="3835400" cy="996950"/>
            <a:chOff x="566" y="384"/>
            <a:chExt cx="2416" cy="628"/>
          </a:xfrm>
        </p:grpSpPr>
        <p:graphicFrame>
          <p:nvGraphicFramePr>
            <p:cNvPr id="71683" name="Object 3"/>
            <p:cNvGraphicFramePr>
              <a:graphicFrameLocks noChangeAspect="1"/>
            </p:cNvGraphicFramePr>
            <p:nvPr/>
          </p:nvGraphicFramePr>
          <p:xfrm>
            <a:off x="1670" y="384"/>
            <a:ext cx="1312" cy="628"/>
          </p:xfrm>
          <a:graphic>
            <a:graphicData uri="http://schemas.openxmlformats.org/presentationml/2006/ole">
              <mc:AlternateContent xmlns:mc="http://schemas.openxmlformats.org/markup-compatibility/2006">
                <mc:Choice xmlns:v="urn:schemas-microsoft-com:vml" Requires="v">
                  <p:oleObj spid="_x0000_s21521" name="公式" r:id="rId3" imgW="876300" imgH="419100" progId="Equation.3">
                    <p:embed/>
                  </p:oleObj>
                </mc:Choice>
                <mc:Fallback>
                  <p:oleObj name="公式" r:id="rId3" imgW="876300" imgH="4191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 y="384"/>
                          <a:ext cx="1312" cy="62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4" name="Text Box 4"/>
            <p:cNvSpPr txBox="1">
              <a:spLocks noChangeArrowheads="1"/>
            </p:cNvSpPr>
            <p:nvPr/>
          </p:nvSpPr>
          <p:spPr bwMode="auto">
            <a:xfrm>
              <a:off x="566" y="508"/>
              <a:ext cx="342" cy="327"/>
            </a:xfrm>
            <a:prstGeom prst="rect">
              <a:avLst/>
            </a:prstGeom>
            <a:noFill/>
            <a:ln w="9525">
              <a:noFill/>
              <a:miter lim="800000"/>
              <a:headEnd/>
              <a:tailEnd/>
            </a:ln>
            <a:effectLst/>
          </p:spPr>
          <p:txBody>
            <a:bodyPr wrap="none">
              <a:spAutoFit/>
            </a:bodyPr>
            <a:lstStyle/>
            <a:p>
              <a:r>
                <a:rPr kumimoji="1" lang="zh-CN" altLang="en-US" sz="2800" b="1">
                  <a:latin typeface="宋体" charset="-122"/>
                </a:rPr>
                <a:t>由</a:t>
              </a:r>
            </a:p>
          </p:txBody>
        </p:sp>
      </p:grpSp>
      <p:sp>
        <p:nvSpPr>
          <p:cNvPr id="71685" name="Text Box 5"/>
          <p:cNvSpPr txBox="1">
            <a:spLocks noChangeArrowheads="1"/>
          </p:cNvSpPr>
          <p:nvPr/>
        </p:nvSpPr>
        <p:spPr bwMode="auto">
          <a:xfrm>
            <a:off x="958799" y="2319310"/>
            <a:ext cx="5892800" cy="519113"/>
          </a:xfrm>
          <a:prstGeom prst="rect">
            <a:avLst/>
          </a:prstGeom>
          <a:noFill/>
          <a:ln w="9525">
            <a:noFill/>
            <a:miter lim="800000"/>
            <a:headEnd/>
            <a:tailEnd/>
          </a:ln>
          <a:effectLst/>
        </p:spPr>
        <p:txBody>
          <a:bodyPr wrap="none">
            <a:spAutoFit/>
          </a:bodyPr>
          <a:lstStyle/>
          <a:p>
            <a:r>
              <a:rPr kumimoji="1" lang="zh-CN" altLang="en-US" sz="2800" dirty="0">
                <a:latin typeface="宋体" charset="-122"/>
              </a:rPr>
              <a:t>还可以得到势阱中粒子的</a:t>
            </a:r>
            <a:r>
              <a:rPr kumimoji="1" lang="zh-CN" altLang="en-US" sz="2800" dirty="0">
                <a:solidFill>
                  <a:srgbClr val="0000FF"/>
                </a:solidFill>
                <a:latin typeface="宋体" charset="-122"/>
              </a:rPr>
              <a:t>动量和波长</a:t>
            </a:r>
          </a:p>
        </p:txBody>
      </p:sp>
      <p:graphicFrame>
        <p:nvGraphicFramePr>
          <p:cNvPr id="71686" name="Object 6"/>
          <p:cNvGraphicFramePr>
            <a:graphicFrameLocks noChangeAspect="1"/>
          </p:cNvGraphicFramePr>
          <p:nvPr/>
        </p:nvGraphicFramePr>
        <p:xfrm>
          <a:off x="2601873" y="2819376"/>
          <a:ext cx="3959225" cy="1112838"/>
        </p:xfrm>
        <a:graphic>
          <a:graphicData uri="http://schemas.openxmlformats.org/presentationml/2006/ole">
            <mc:AlternateContent xmlns:mc="http://schemas.openxmlformats.org/markup-compatibility/2006">
              <mc:Choice xmlns:v="urn:schemas-microsoft-com:vml" Requires="v">
                <p:oleObj spid="_x0000_s21522" name="公式" r:id="rId5" imgW="1536700" imgH="431800" progId="Equation.3">
                  <p:embed/>
                </p:oleObj>
              </mc:Choice>
              <mc:Fallback>
                <p:oleObj name="公式" r:id="rId5" imgW="1536700" imgH="43180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873" y="2819376"/>
                        <a:ext cx="3959225" cy="1112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7" name="Object 7"/>
          <p:cNvGraphicFramePr>
            <a:graphicFrameLocks noChangeAspect="1"/>
          </p:cNvGraphicFramePr>
          <p:nvPr/>
        </p:nvGraphicFramePr>
        <p:xfrm>
          <a:off x="2547912" y="3690921"/>
          <a:ext cx="2195513" cy="1114425"/>
        </p:xfrm>
        <a:graphic>
          <a:graphicData uri="http://schemas.openxmlformats.org/presentationml/2006/ole">
            <mc:AlternateContent xmlns:mc="http://schemas.openxmlformats.org/markup-compatibility/2006">
              <mc:Choice xmlns:v="urn:schemas-microsoft-com:vml" Requires="v">
                <p:oleObj spid="_x0000_s21523" name="公式" r:id="rId7" imgW="850531" imgH="431613" progId="Equation.3">
                  <p:embed/>
                </p:oleObj>
              </mc:Choice>
              <mc:Fallback>
                <p:oleObj name="公式" r:id="rId7" imgW="850531" imgH="431613"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7912" y="3690921"/>
                        <a:ext cx="2195513"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8" name="Text Box 8"/>
          <p:cNvSpPr txBox="1">
            <a:spLocks noChangeArrowheads="1"/>
          </p:cNvSpPr>
          <p:nvPr/>
        </p:nvSpPr>
        <p:spPr bwMode="auto">
          <a:xfrm>
            <a:off x="930250" y="5043471"/>
            <a:ext cx="7685087" cy="946150"/>
          </a:xfrm>
          <a:prstGeom prst="rect">
            <a:avLst/>
          </a:prstGeom>
          <a:noFill/>
          <a:ln w="9525">
            <a:noFill/>
            <a:miter lim="800000"/>
            <a:headEnd/>
            <a:tailEnd/>
          </a:ln>
          <a:effectLst/>
        </p:spPr>
        <p:txBody>
          <a:bodyPr wrap="none">
            <a:spAutoFit/>
          </a:bodyPr>
          <a:lstStyle/>
          <a:p>
            <a:r>
              <a:rPr kumimoji="1" lang="zh-CN" altLang="en-US" sz="2800" dirty="0">
                <a:latin typeface="宋体" charset="-122"/>
              </a:rPr>
              <a:t>说明势阱中粒子的每一个</a:t>
            </a:r>
            <a:r>
              <a:rPr kumimoji="1" lang="zh-CN" altLang="en-US" sz="2800" dirty="0">
                <a:solidFill>
                  <a:srgbClr val="FF0000"/>
                </a:solidFill>
                <a:latin typeface="宋体" charset="-122"/>
              </a:rPr>
              <a:t>能量本征态</a:t>
            </a:r>
            <a:r>
              <a:rPr kumimoji="1" lang="zh-CN" altLang="en-US" sz="2800" dirty="0">
                <a:latin typeface="宋体" charset="-122"/>
              </a:rPr>
              <a:t>正好对应于</a:t>
            </a:r>
          </a:p>
          <a:p>
            <a:r>
              <a:rPr kumimoji="1" lang="zh-CN" altLang="en-US" sz="2800" dirty="0">
                <a:latin typeface="宋体" charset="-122"/>
              </a:rPr>
              <a:t>德布罗意波的一个特定波长的</a:t>
            </a:r>
            <a:r>
              <a:rPr kumimoji="1" lang="zh-CN" altLang="en-US" sz="2800" dirty="0">
                <a:solidFill>
                  <a:srgbClr val="0000FF"/>
                </a:solidFill>
                <a:latin typeface="宋体" charset="-122"/>
              </a:rPr>
              <a:t>驻波。</a:t>
            </a:r>
          </a:p>
        </p:txBody>
      </p:sp>
      <p:sp>
        <p:nvSpPr>
          <p:cNvPr id="71689" name="Rectangle 9"/>
          <p:cNvSpPr>
            <a:spLocks noChangeArrowheads="1"/>
          </p:cNvSpPr>
          <p:nvPr/>
        </p:nvSpPr>
        <p:spPr bwMode="auto">
          <a:xfrm>
            <a:off x="5516537" y="1200133"/>
            <a:ext cx="2719388" cy="519113"/>
          </a:xfrm>
          <a:prstGeom prst="rect">
            <a:avLst/>
          </a:prstGeom>
          <a:noFill/>
          <a:ln w="9525">
            <a:noFill/>
            <a:miter lim="800000"/>
            <a:headEnd/>
            <a:tailEnd/>
          </a:ln>
          <a:effectLst/>
        </p:spPr>
        <p:txBody>
          <a:bodyPr wrap="none">
            <a:spAutoFit/>
          </a:bodyPr>
          <a:lstStyle/>
          <a:p>
            <a:r>
              <a:rPr kumimoji="1" lang="en-US" altLang="zh-CN" sz="2800" b="1" i="1">
                <a:latin typeface="Times New Roman" pitchFamily="18" charset="0"/>
                <a:sym typeface="Symbol" pitchFamily="18" charset="2"/>
              </a:rPr>
              <a:t>n </a:t>
            </a:r>
            <a:r>
              <a:rPr kumimoji="1" lang="en-US" altLang="zh-CN" sz="2800" b="1">
                <a:latin typeface="Times New Roman" pitchFamily="18" charset="0"/>
                <a:sym typeface="Symbol" pitchFamily="18" charset="2"/>
              </a:rPr>
              <a:t>=1,2,3,4,5, 6,…</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9"/>
                                        </p:tgtEl>
                                        <p:attrNameLst>
                                          <p:attrName>style.visibility</p:attrName>
                                        </p:attrNameLst>
                                      </p:cBhvr>
                                      <p:to>
                                        <p:strVal val="visible"/>
                                      </p:to>
                                    </p:set>
                                    <p:animEffect transition="in" filter="wipe(left)">
                                      <p:cBhvr>
                                        <p:cTn id="12" dur="500"/>
                                        <p:tgtEl>
                                          <p:spTgt spid="716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5"/>
                                        </p:tgtEl>
                                        <p:attrNameLst>
                                          <p:attrName>style.visibility</p:attrName>
                                        </p:attrNameLst>
                                      </p:cBhvr>
                                      <p:to>
                                        <p:strVal val="visible"/>
                                      </p:to>
                                    </p:set>
                                    <p:animEffect transition="in" filter="wipe(left)">
                                      <p:cBhvr>
                                        <p:cTn id="17" dur="500"/>
                                        <p:tgtEl>
                                          <p:spTgt spid="716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6"/>
                                        </p:tgtEl>
                                        <p:attrNameLst>
                                          <p:attrName>style.visibility</p:attrName>
                                        </p:attrNameLst>
                                      </p:cBhvr>
                                      <p:to>
                                        <p:strVal val="visible"/>
                                      </p:to>
                                    </p:set>
                                    <p:animEffect transition="in" filter="wipe(left)">
                                      <p:cBhvr>
                                        <p:cTn id="22" dur="500"/>
                                        <p:tgtEl>
                                          <p:spTgt spid="716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7"/>
                                        </p:tgtEl>
                                        <p:attrNameLst>
                                          <p:attrName>style.visibility</p:attrName>
                                        </p:attrNameLst>
                                      </p:cBhvr>
                                      <p:to>
                                        <p:strVal val="visible"/>
                                      </p:to>
                                    </p:set>
                                    <p:animEffect transition="in" filter="wipe(left)">
                                      <p:cBhvr>
                                        <p:cTn id="27" dur="500"/>
                                        <p:tgtEl>
                                          <p:spTgt spid="716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88"/>
                                        </p:tgtEl>
                                        <p:attrNameLst>
                                          <p:attrName>style.visibility</p:attrName>
                                        </p:attrNameLst>
                                      </p:cBhvr>
                                      <p:to>
                                        <p:strVal val="visible"/>
                                      </p:to>
                                    </p:set>
                                    <p:animEffect transition="in" filter="wipe(left)">
                                      <p:cBhvr>
                                        <p:cTn id="32"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P spid="71688" grpId="0" autoUpdateAnimBg="0"/>
      <p:bldP spid="7168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1"/>
          <p:cNvSpPr>
            <a:spLocks noGrp="1"/>
          </p:cNvSpPr>
          <p:nvPr>
            <p:ph type="sldNum" sz="quarter" idx="4294967295"/>
          </p:nvPr>
        </p:nvSpPr>
        <p:spPr>
          <a:xfrm>
            <a:off x="0" y="6356350"/>
            <a:ext cx="2133600" cy="365125"/>
          </a:xfrm>
          <a:prstGeom prst="rect">
            <a:avLst/>
          </a:prstGeom>
        </p:spPr>
        <p:txBody>
          <a:bodyPr/>
          <a:lstStyle/>
          <a:p>
            <a:fld id="{CBCD82EB-38CD-4F66-80DD-045EABB8E81F}" type="slidenum">
              <a:rPr lang="en-US" altLang="zh-CN"/>
              <a:pPr/>
              <a:t>24</a:t>
            </a:fld>
            <a:endParaRPr lang="en-US" altLang="zh-CN"/>
          </a:p>
        </p:txBody>
      </p:sp>
      <p:sp>
        <p:nvSpPr>
          <p:cNvPr id="20482" name="Rectangle 2"/>
          <p:cNvSpPr>
            <a:spLocks noChangeArrowheads="1"/>
          </p:cNvSpPr>
          <p:nvPr/>
        </p:nvSpPr>
        <p:spPr bwMode="auto">
          <a:xfrm>
            <a:off x="900113" y="765175"/>
            <a:ext cx="3979862" cy="749300"/>
          </a:xfrm>
          <a:prstGeom prst="rect">
            <a:avLst/>
          </a:prstGeom>
          <a:noFill/>
          <a:ln w="9525">
            <a:noFill/>
            <a:miter lim="800000"/>
            <a:headEnd/>
            <a:tailEnd/>
          </a:ln>
        </p:spPr>
        <p:txBody>
          <a:bodyPr>
            <a:spAutoFit/>
          </a:bodyPr>
          <a:lstStyle/>
          <a:p>
            <a:pPr eaLnBrk="0" hangingPunct="0">
              <a:lnSpc>
                <a:spcPct val="135000"/>
              </a:lnSpc>
            </a:pPr>
            <a:r>
              <a:rPr kumimoji="1" lang="en-US" altLang="zh-CN" sz="3200" b="1" dirty="0">
                <a:solidFill>
                  <a:srgbClr val="CC0000"/>
                </a:solidFill>
                <a:latin typeface="Times New Roman" pitchFamily="18" charset="0"/>
              </a:rPr>
              <a:t>1 </a:t>
            </a:r>
            <a:r>
              <a:rPr kumimoji="1" lang="en-US" altLang="zh-CN" sz="3200" b="1" dirty="0">
                <a:solidFill>
                  <a:schemeClr val="tx2"/>
                </a:solidFill>
                <a:latin typeface="Times New Roman" pitchFamily="18" charset="0"/>
              </a:rPr>
              <a:t> </a:t>
            </a:r>
            <a:r>
              <a:rPr kumimoji="1" lang="zh-CN" altLang="en-US" sz="3200" b="1" dirty="0">
                <a:latin typeface="Times New Roman" pitchFamily="18" charset="0"/>
              </a:rPr>
              <a:t>粒子</a:t>
            </a:r>
            <a:r>
              <a:rPr kumimoji="1" lang="zh-CN" altLang="en-US" sz="3200" b="1" dirty="0">
                <a:solidFill>
                  <a:schemeClr val="tx2"/>
                </a:solidFill>
                <a:latin typeface="Times New Roman" pitchFamily="18" charset="0"/>
              </a:rPr>
              <a:t>能量</a:t>
            </a:r>
            <a:r>
              <a:rPr kumimoji="1" lang="zh-CN" altLang="en-US" sz="3200" b="1" dirty="0">
                <a:solidFill>
                  <a:srgbClr val="CC0000"/>
                </a:solidFill>
                <a:latin typeface="Times New Roman" pitchFamily="18" charset="0"/>
              </a:rPr>
              <a:t>量子化</a:t>
            </a:r>
          </a:p>
        </p:txBody>
      </p:sp>
      <p:sp>
        <p:nvSpPr>
          <p:cNvPr id="20483" name="Rectangle 3"/>
          <p:cNvSpPr>
            <a:spLocks noChangeArrowheads="1"/>
          </p:cNvSpPr>
          <p:nvPr/>
        </p:nvSpPr>
        <p:spPr bwMode="auto">
          <a:xfrm>
            <a:off x="971550" y="188913"/>
            <a:ext cx="2133600" cy="579437"/>
          </a:xfrm>
          <a:prstGeom prst="rect">
            <a:avLst/>
          </a:prstGeom>
          <a:noFill/>
          <a:ln w="9525">
            <a:noFill/>
            <a:miter lim="800000"/>
            <a:headEnd/>
            <a:tailEnd/>
          </a:ln>
        </p:spPr>
        <p:txBody>
          <a:bodyPr>
            <a:spAutoFit/>
          </a:bodyPr>
          <a:lstStyle/>
          <a:p>
            <a:r>
              <a:rPr kumimoji="1" lang="zh-CN" altLang="en-US" sz="3200" b="1">
                <a:solidFill>
                  <a:srgbClr val="CC0000"/>
                </a:solidFill>
                <a:latin typeface="Times New Roman" pitchFamily="18" charset="0"/>
              </a:rPr>
              <a:t>讨论：</a:t>
            </a:r>
          </a:p>
        </p:txBody>
      </p:sp>
      <p:grpSp>
        <p:nvGrpSpPr>
          <p:cNvPr id="2" name="Group 53"/>
          <p:cNvGrpSpPr>
            <a:grpSpLocks/>
          </p:cNvGrpSpPr>
          <p:nvPr/>
        </p:nvGrpSpPr>
        <p:grpSpPr bwMode="auto">
          <a:xfrm>
            <a:off x="755650" y="2420938"/>
            <a:ext cx="5810250" cy="990600"/>
            <a:chOff x="480" y="1968"/>
            <a:chExt cx="3660" cy="624"/>
          </a:xfrm>
        </p:grpSpPr>
        <p:sp>
          <p:nvSpPr>
            <p:cNvPr id="20485" name="Text Box 5"/>
            <p:cNvSpPr txBox="1">
              <a:spLocks noChangeArrowheads="1"/>
            </p:cNvSpPr>
            <p:nvPr/>
          </p:nvSpPr>
          <p:spPr bwMode="auto">
            <a:xfrm>
              <a:off x="480" y="2116"/>
              <a:ext cx="3270" cy="365"/>
            </a:xfrm>
            <a:prstGeom prst="rect">
              <a:avLst/>
            </a:prstGeom>
            <a:noFill/>
            <a:ln w="9525">
              <a:noFill/>
              <a:miter lim="800000"/>
              <a:headEnd/>
              <a:tailEnd/>
            </a:ln>
            <a:effectLst/>
          </p:spPr>
          <p:txBody>
            <a:bodyPr>
              <a:spAutoFit/>
            </a:bodyPr>
            <a:lstStyle/>
            <a:p>
              <a:pPr>
                <a:spcBef>
                  <a:spcPct val="50000"/>
                </a:spcBef>
              </a:pPr>
              <a:r>
                <a:rPr lang="zh-CN" altLang="en-US" sz="3200" dirty="0">
                  <a:solidFill>
                    <a:srgbClr val="CC0000"/>
                  </a:solidFill>
                  <a:latin typeface="Times New Roman" pitchFamily="18" charset="0"/>
                </a:rPr>
                <a:t>基 态  </a:t>
              </a:r>
              <a:r>
                <a:rPr lang="zh-CN" altLang="en-US" sz="3200" dirty="0">
                  <a:latin typeface="Times New Roman" pitchFamily="18" charset="0"/>
                </a:rPr>
                <a:t>能 量</a:t>
              </a:r>
            </a:p>
          </p:txBody>
        </p:sp>
        <p:graphicFrame>
          <p:nvGraphicFramePr>
            <p:cNvPr id="20486" name="Object 6"/>
            <p:cNvGraphicFramePr>
              <a:graphicFrameLocks noChangeAspect="1"/>
            </p:cNvGraphicFramePr>
            <p:nvPr/>
          </p:nvGraphicFramePr>
          <p:xfrm>
            <a:off x="2160" y="1968"/>
            <a:ext cx="1980" cy="624"/>
          </p:xfrm>
          <a:graphic>
            <a:graphicData uri="http://schemas.openxmlformats.org/presentationml/2006/ole">
              <mc:AlternateContent xmlns:mc="http://schemas.openxmlformats.org/markup-compatibility/2006">
                <mc:Choice xmlns:v="urn:schemas-microsoft-com:vml" Requires="v">
                  <p:oleObj spid="_x0000_s22575" name="Equation" r:id="rId4" imgW="2019300" imgH="698500" progId="Equation.3">
                    <p:embed/>
                  </p:oleObj>
                </mc:Choice>
                <mc:Fallback>
                  <p:oleObj name="Equation" r:id="rId4" imgW="2019300" imgH="698500" progId="Equation.3">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1968"/>
                          <a:ext cx="1980" cy="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4"/>
          <p:cNvGrpSpPr>
            <a:grpSpLocks/>
          </p:cNvGrpSpPr>
          <p:nvPr/>
        </p:nvGrpSpPr>
        <p:grpSpPr bwMode="auto">
          <a:xfrm>
            <a:off x="611188" y="1500188"/>
            <a:ext cx="4876800" cy="1062038"/>
            <a:chOff x="288" y="1351"/>
            <a:chExt cx="3072" cy="669"/>
          </a:xfrm>
        </p:grpSpPr>
        <p:graphicFrame>
          <p:nvGraphicFramePr>
            <p:cNvPr id="20492" name="Object 12"/>
            <p:cNvGraphicFramePr>
              <a:graphicFrameLocks noChangeAspect="1"/>
            </p:cNvGraphicFramePr>
            <p:nvPr/>
          </p:nvGraphicFramePr>
          <p:xfrm>
            <a:off x="1253" y="1351"/>
            <a:ext cx="1296" cy="669"/>
          </p:xfrm>
          <a:graphic>
            <a:graphicData uri="http://schemas.openxmlformats.org/presentationml/2006/ole">
              <mc:AlternateContent xmlns:mc="http://schemas.openxmlformats.org/markup-compatibility/2006">
                <mc:Choice xmlns:v="urn:schemas-microsoft-com:vml" Requires="v">
                  <p:oleObj spid="_x0000_s22576" name="Equation" r:id="rId6" imgW="1447800" imgH="698500" progId="Equation.3">
                    <p:embed/>
                  </p:oleObj>
                </mc:Choice>
                <mc:Fallback>
                  <p:oleObj name="Equation" r:id="rId6" imgW="1447800" imgH="698500" progId="Equation.3">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3" y="1351"/>
                          <a:ext cx="1296" cy="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3" name="Text Box 13"/>
            <p:cNvSpPr txBox="1">
              <a:spLocks noChangeArrowheads="1"/>
            </p:cNvSpPr>
            <p:nvPr/>
          </p:nvSpPr>
          <p:spPr bwMode="auto">
            <a:xfrm>
              <a:off x="288" y="1459"/>
              <a:ext cx="3072" cy="365"/>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CC0000"/>
                  </a:solidFill>
                  <a:latin typeface="Times New Roman" pitchFamily="18" charset="0"/>
                </a:rPr>
                <a:t>    </a:t>
              </a:r>
              <a:r>
                <a:rPr lang="zh-CN" altLang="en-US" sz="3200" dirty="0">
                  <a:solidFill>
                    <a:srgbClr val="CC0000"/>
                  </a:solidFill>
                  <a:latin typeface="Times New Roman" pitchFamily="18" charset="0"/>
                </a:rPr>
                <a:t>能 量</a:t>
              </a:r>
            </a:p>
          </p:txBody>
        </p:sp>
      </p:grpSp>
      <p:grpSp>
        <p:nvGrpSpPr>
          <p:cNvPr id="4" name="Group 52"/>
          <p:cNvGrpSpPr>
            <a:grpSpLocks/>
          </p:cNvGrpSpPr>
          <p:nvPr/>
        </p:nvGrpSpPr>
        <p:grpSpPr bwMode="auto">
          <a:xfrm>
            <a:off x="395288" y="3429000"/>
            <a:ext cx="8382000" cy="1069975"/>
            <a:chOff x="240" y="2592"/>
            <a:chExt cx="5280" cy="674"/>
          </a:xfrm>
        </p:grpSpPr>
        <p:sp>
          <p:nvSpPr>
            <p:cNvPr id="20529" name="Text Box 49"/>
            <p:cNvSpPr txBox="1">
              <a:spLocks noChangeArrowheads="1"/>
            </p:cNvSpPr>
            <p:nvPr/>
          </p:nvSpPr>
          <p:spPr bwMode="auto">
            <a:xfrm>
              <a:off x="240" y="2770"/>
              <a:ext cx="2613" cy="365"/>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CC0000"/>
                  </a:solidFill>
                  <a:latin typeface="Times New Roman" pitchFamily="18" charset="0"/>
                </a:rPr>
                <a:t>    </a:t>
              </a:r>
              <a:r>
                <a:rPr lang="zh-CN" altLang="en-US" sz="3200" dirty="0">
                  <a:solidFill>
                    <a:srgbClr val="CC0000"/>
                  </a:solidFill>
                  <a:latin typeface="Times New Roman" pitchFamily="18" charset="0"/>
                </a:rPr>
                <a:t>激发态</a:t>
              </a:r>
              <a:r>
                <a:rPr lang="zh-CN" altLang="en-US" sz="3200" dirty="0">
                  <a:latin typeface="Times New Roman" pitchFamily="18" charset="0"/>
                </a:rPr>
                <a:t>能量</a:t>
              </a:r>
            </a:p>
          </p:txBody>
        </p:sp>
        <p:graphicFrame>
          <p:nvGraphicFramePr>
            <p:cNvPr id="20530" name="Object 50"/>
            <p:cNvGraphicFramePr>
              <a:graphicFrameLocks noChangeAspect="1"/>
            </p:cNvGraphicFramePr>
            <p:nvPr/>
          </p:nvGraphicFramePr>
          <p:xfrm>
            <a:off x="2186" y="2592"/>
            <a:ext cx="3334" cy="674"/>
          </p:xfrm>
          <a:graphic>
            <a:graphicData uri="http://schemas.openxmlformats.org/presentationml/2006/ole">
              <mc:AlternateContent xmlns:mc="http://schemas.openxmlformats.org/markup-compatibility/2006">
                <mc:Choice xmlns:v="urn:schemas-microsoft-com:vml" Requires="v">
                  <p:oleObj spid="_x0000_s22577" name="Equation" r:id="rId8" imgW="1993035" imgH="406224" progId="Equation.3">
                    <p:embed/>
                  </p:oleObj>
                </mc:Choice>
                <mc:Fallback>
                  <p:oleObj name="Equation" r:id="rId8" imgW="1993035" imgH="406224" progId="Equation.3">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6" y="2592"/>
                          <a:ext cx="3334" cy="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531" name="Text Box 51"/>
          <p:cNvSpPr txBox="1">
            <a:spLocks noChangeArrowheads="1"/>
          </p:cNvSpPr>
          <p:nvPr/>
        </p:nvSpPr>
        <p:spPr bwMode="auto">
          <a:xfrm>
            <a:off x="457200" y="5589588"/>
            <a:ext cx="7472386" cy="523220"/>
          </a:xfrm>
          <a:prstGeom prst="rect">
            <a:avLst/>
          </a:prstGeom>
          <a:noFill/>
          <a:ln w="12700">
            <a:noFill/>
            <a:miter lim="800000"/>
            <a:headEnd/>
            <a:tailEnd/>
          </a:ln>
          <a:effectLst/>
        </p:spPr>
        <p:txBody>
          <a:bodyPr wrap="square">
            <a:spAutoFit/>
          </a:bodyPr>
          <a:lstStyle/>
          <a:p>
            <a:pPr>
              <a:spcBef>
                <a:spcPct val="50000"/>
              </a:spcBef>
            </a:pPr>
            <a:r>
              <a:rPr lang="en-US" altLang="zh-CN" sz="2800" b="1" dirty="0">
                <a:latin typeface="Times New Roman" pitchFamily="18" charset="0"/>
              </a:rPr>
              <a:t> </a:t>
            </a:r>
            <a:r>
              <a:rPr lang="zh-CN" altLang="en-US" sz="2800" dirty="0">
                <a:latin typeface="Times New Roman" pitchFamily="18" charset="0"/>
              </a:rPr>
              <a:t>一维无限深方势阱中粒子的</a:t>
            </a:r>
            <a:r>
              <a:rPr lang="zh-CN" altLang="en-US" sz="2800" dirty="0">
                <a:solidFill>
                  <a:srgbClr val="CC0000"/>
                </a:solidFill>
                <a:latin typeface="Times New Roman" pitchFamily="18" charset="0"/>
              </a:rPr>
              <a:t>能量</a:t>
            </a:r>
            <a:r>
              <a:rPr lang="zh-CN" altLang="en-US" sz="2800" dirty="0">
                <a:latin typeface="Times New Roman" pitchFamily="18" charset="0"/>
              </a:rPr>
              <a:t>是</a:t>
            </a:r>
            <a:r>
              <a:rPr lang="zh-CN" altLang="en-US" sz="2800" dirty="0">
                <a:solidFill>
                  <a:srgbClr val="CC0000"/>
                </a:solidFill>
                <a:latin typeface="Times New Roman" pitchFamily="18" charset="0"/>
              </a:rPr>
              <a:t>量子化</a:t>
            </a:r>
            <a:r>
              <a:rPr lang="zh-CN" altLang="en-US" sz="2800" dirty="0">
                <a:latin typeface="Times New Roman" pitchFamily="18" charset="0"/>
              </a:rPr>
              <a:t>的 </a:t>
            </a:r>
            <a:r>
              <a:rPr lang="en-US" altLang="zh-CN" sz="2800" dirty="0">
                <a:latin typeface="Times New Roman" pitchFamily="18" charset="0"/>
              </a:rPr>
              <a:t>.</a:t>
            </a:r>
          </a:p>
        </p:txBody>
      </p:sp>
      <p:grpSp>
        <p:nvGrpSpPr>
          <p:cNvPr id="5" name="Group 83"/>
          <p:cNvGrpSpPr>
            <a:grpSpLocks/>
          </p:cNvGrpSpPr>
          <p:nvPr/>
        </p:nvGrpSpPr>
        <p:grpSpPr bwMode="auto">
          <a:xfrm>
            <a:off x="6019800" y="1066800"/>
            <a:ext cx="2286000" cy="2286000"/>
            <a:chOff x="3792" y="672"/>
            <a:chExt cx="1440" cy="1440"/>
          </a:xfrm>
        </p:grpSpPr>
        <p:sp>
          <p:nvSpPr>
            <p:cNvPr id="20564" name="Rectangle 84"/>
            <p:cNvSpPr>
              <a:spLocks noChangeArrowheads="1"/>
            </p:cNvSpPr>
            <p:nvPr/>
          </p:nvSpPr>
          <p:spPr bwMode="auto">
            <a:xfrm>
              <a:off x="3792" y="672"/>
              <a:ext cx="1440" cy="144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0565" name="Line 85"/>
            <p:cNvSpPr>
              <a:spLocks noChangeShapeType="1"/>
            </p:cNvSpPr>
            <p:nvPr/>
          </p:nvSpPr>
          <p:spPr bwMode="auto">
            <a:xfrm>
              <a:off x="3872" y="1826"/>
              <a:ext cx="1320" cy="6"/>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20566" name="Line 86"/>
            <p:cNvSpPr>
              <a:spLocks noChangeShapeType="1"/>
            </p:cNvSpPr>
            <p:nvPr/>
          </p:nvSpPr>
          <p:spPr bwMode="auto">
            <a:xfrm flipV="1">
              <a:off x="4123"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20567" name="Line 87"/>
            <p:cNvSpPr>
              <a:spLocks noChangeShapeType="1"/>
            </p:cNvSpPr>
            <p:nvPr/>
          </p:nvSpPr>
          <p:spPr bwMode="auto">
            <a:xfrm flipV="1">
              <a:off x="4123" y="1168"/>
              <a:ext cx="0" cy="658"/>
            </a:xfrm>
            <a:prstGeom prst="line">
              <a:avLst/>
            </a:prstGeom>
            <a:noFill/>
            <a:ln w="19050">
              <a:solidFill>
                <a:schemeClr val="tx1"/>
              </a:solidFill>
              <a:round/>
              <a:headEnd/>
              <a:tailEnd/>
            </a:ln>
            <a:effectLst/>
          </p:spPr>
          <p:txBody>
            <a:bodyPr wrap="none" anchor="ctr"/>
            <a:lstStyle/>
            <a:p>
              <a:endParaRPr lang="zh-CN" altLang="en-US"/>
            </a:p>
          </p:txBody>
        </p:sp>
        <p:sp>
          <p:nvSpPr>
            <p:cNvPr id="20568" name="Line 88"/>
            <p:cNvSpPr>
              <a:spLocks noChangeShapeType="1"/>
            </p:cNvSpPr>
            <p:nvPr/>
          </p:nvSpPr>
          <p:spPr bwMode="auto">
            <a:xfrm flipV="1">
              <a:off x="4785" y="752"/>
              <a:ext cx="0" cy="1074"/>
            </a:xfrm>
            <a:prstGeom prst="line">
              <a:avLst/>
            </a:prstGeom>
            <a:noFill/>
            <a:ln w="19050">
              <a:solidFill>
                <a:schemeClr val="tx1"/>
              </a:solidFill>
              <a:prstDash val="dash"/>
              <a:round/>
              <a:headEnd/>
              <a:tailEnd type="triangle" w="sm" len="lg"/>
            </a:ln>
            <a:effectLst/>
          </p:spPr>
          <p:txBody>
            <a:bodyPr wrap="none" anchor="ctr"/>
            <a:lstStyle/>
            <a:p>
              <a:endParaRPr lang="zh-CN" altLang="en-US"/>
            </a:p>
          </p:txBody>
        </p:sp>
        <p:sp>
          <p:nvSpPr>
            <p:cNvPr id="20569" name="Line 89"/>
            <p:cNvSpPr>
              <a:spLocks noChangeShapeType="1"/>
            </p:cNvSpPr>
            <p:nvPr/>
          </p:nvSpPr>
          <p:spPr bwMode="auto">
            <a:xfrm flipV="1">
              <a:off x="4785" y="1168"/>
              <a:ext cx="0" cy="658"/>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20570" name="Object 90"/>
            <p:cNvGraphicFramePr>
              <a:graphicFrameLocks noChangeAspect="1"/>
            </p:cNvGraphicFramePr>
            <p:nvPr/>
          </p:nvGraphicFramePr>
          <p:xfrm>
            <a:off x="4564" y="821"/>
            <a:ext cx="202" cy="137"/>
          </p:xfrm>
          <a:graphic>
            <a:graphicData uri="http://schemas.openxmlformats.org/presentationml/2006/ole">
              <mc:AlternateContent xmlns:mc="http://schemas.openxmlformats.org/markup-compatibility/2006">
                <mc:Choice xmlns:v="urn:schemas-microsoft-com:vml" Requires="v">
                  <p:oleObj spid="_x0000_s22578" name="公式" r:id="rId10" imgW="228501" imgH="165028" progId="">
                    <p:embed/>
                  </p:oleObj>
                </mc:Choice>
                <mc:Fallback>
                  <p:oleObj name="公式" r:id="rId10" imgW="228501" imgH="165028" progId="">
                    <p:embed/>
                    <p:pic>
                      <p:nvPicPr>
                        <p:cNvPr id="0"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4" y="821"/>
                          <a:ext cx="202"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1" name="Object 91"/>
            <p:cNvGraphicFramePr>
              <a:graphicFrameLocks noChangeAspect="1"/>
            </p:cNvGraphicFramePr>
            <p:nvPr/>
          </p:nvGraphicFramePr>
          <p:xfrm>
            <a:off x="3902" y="821"/>
            <a:ext cx="203" cy="137"/>
          </p:xfrm>
          <a:graphic>
            <a:graphicData uri="http://schemas.openxmlformats.org/presentationml/2006/ole">
              <mc:AlternateContent xmlns:mc="http://schemas.openxmlformats.org/markup-compatibility/2006">
                <mc:Choice xmlns:v="urn:schemas-microsoft-com:vml" Requires="v">
                  <p:oleObj spid="_x0000_s22579" name="公式" r:id="rId12" imgW="228501" imgH="165028" progId="">
                    <p:embed/>
                  </p:oleObj>
                </mc:Choice>
                <mc:Fallback>
                  <p:oleObj name="公式" r:id="rId12" imgW="228501" imgH="165028" progId="">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2" y="821"/>
                          <a:ext cx="203"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2" name="Object 92"/>
            <p:cNvGraphicFramePr>
              <a:graphicFrameLocks noChangeAspect="1"/>
            </p:cNvGraphicFramePr>
            <p:nvPr/>
          </p:nvGraphicFramePr>
          <p:xfrm>
            <a:off x="4155" y="748"/>
            <a:ext cx="285" cy="324"/>
          </p:xfrm>
          <a:graphic>
            <a:graphicData uri="http://schemas.openxmlformats.org/presentationml/2006/ole">
              <mc:AlternateContent xmlns:mc="http://schemas.openxmlformats.org/markup-compatibility/2006">
                <mc:Choice xmlns:v="urn:schemas-microsoft-com:vml" Requires="v">
                  <p:oleObj spid="_x0000_s22580" name="Equation" r:id="rId13" imgW="304668" imgH="368140" progId="">
                    <p:embed/>
                  </p:oleObj>
                </mc:Choice>
                <mc:Fallback>
                  <p:oleObj name="Equation" r:id="rId13" imgW="304668" imgH="368140" progId="">
                    <p:embed/>
                    <p:pic>
                      <p:nvPicPr>
                        <p:cNvPr id="0"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5" y="748"/>
                          <a:ext cx="285"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3" name="Object 93"/>
            <p:cNvGraphicFramePr>
              <a:graphicFrameLocks noChangeAspect="1"/>
            </p:cNvGraphicFramePr>
            <p:nvPr/>
          </p:nvGraphicFramePr>
          <p:xfrm>
            <a:off x="4712" y="1872"/>
            <a:ext cx="156" cy="159"/>
          </p:xfrm>
          <a:graphic>
            <a:graphicData uri="http://schemas.openxmlformats.org/presentationml/2006/ole">
              <mc:AlternateContent xmlns:mc="http://schemas.openxmlformats.org/markup-compatibility/2006">
                <mc:Choice xmlns:v="urn:schemas-microsoft-com:vml" Requires="v">
                  <p:oleObj spid="_x0000_s22581" name="公式" r:id="rId15" imgW="177646" imgH="190335" progId="">
                    <p:embed/>
                  </p:oleObj>
                </mc:Choice>
                <mc:Fallback>
                  <p:oleObj name="公式" r:id="rId15" imgW="177646" imgH="190335" progId="">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2" y="1872"/>
                          <a:ext cx="156"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4" name="Line 94"/>
            <p:cNvSpPr>
              <a:spLocks noChangeShapeType="1"/>
            </p:cNvSpPr>
            <p:nvPr/>
          </p:nvSpPr>
          <p:spPr bwMode="auto">
            <a:xfrm>
              <a:off x="4112" y="1832"/>
              <a:ext cx="68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20575" name="Object 95"/>
            <p:cNvGraphicFramePr>
              <a:graphicFrameLocks noChangeAspect="1"/>
            </p:cNvGraphicFramePr>
            <p:nvPr/>
          </p:nvGraphicFramePr>
          <p:xfrm>
            <a:off x="4952" y="1872"/>
            <a:ext cx="187" cy="200"/>
          </p:xfrm>
          <a:graphic>
            <a:graphicData uri="http://schemas.openxmlformats.org/presentationml/2006/ole">
              <mc:AlternateContent xmlns:mc="http://schemas.openxmlformats.org/markup-compatibility/2006">
                <mc:Choice xmlns:v="urn:schemas-microsoft-com:vml" Requires="v">
                  <p:oleObj spid="_x0000_s22582" name="Equation" r:id="rId17" imgW="177646" imgH="190335" progId="">
                    <p:embed/>
                  </p:oleObj>
                </mc:Choice>
                <mc:Fallback>
                  <p:oleObj name="Equation" r:id="rId17" imgW="177646" imgH="190335" progId="">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2" y="1872"/>
                          <a:ext cx="187"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6" name="Object 96"/>
            <p:cNvGraphicFramePr>
              <a:graphicFrameLocks noChangeAspect="1"/>
            </p:cNvGraphicFramePr>
            <p:nvPr/>
          </p:nvGraphicFramePr>
          <p:xfrm>
            <a:off x="4072" y="1872"/>
            <a:ext cx="148" cy="170"/>
          </p:xfrm>
          <a:graphic>
            <a:graphicData uri="http://schemas.openxmlformats.org/presentationml/2006/ole">
              <mc:AlternateContent xmlns:mc="http://schemas.openxmlformats.org/markup-compatibility/2006">
                <mc:Choice xmlns:v="urn:schemas-microsoft-com:vml" Requires="v">
                  <p:oleObj spid="_x0000_s22583" name="Equation" r:id="rId19" imgW="164957" imgH="190335" progId="">
                    <p:embed/>
                  </p:oleObj>
                </mc:Choice>
                <mc:Fallback>
                  <p:oleObj name="Equation" r:id="rId19" imgW="164957" imgH="190335" progId="">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2" y="1872"/>
                          <a:ext cx="148"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577" name="Text Box 97"/>
          <p:cNvSpPr txBox="1">
            <a:spLocks noChangeArrowheads="1"/>
          </p:cNvSpPr>
          <p:nvPr/>
        </p:nvSpPr>
        <p:spPr bwMode="auto">
          <a:xfrm>
            <a:off x="971550" y="4508500"/>
            <a:ext cx="6290505" cy="523220"/>
          </a:xfrm>
          <a:prstGeom prst="rect">
            <a:avLst/>
          </a:prstGeom>
          <a:noFill/>
          <a:ln w="9525">
            <a:noFill/>
            <a:miter lim="800000"/>
            <a:headEnd/>
            <a:tailEnd/>
          </a:ln>
          <a:effectLst/>
        </p:spPr>
        <p:txBody>
          <a:bodyPr wrap="none">
            <a:spAutoFit/>
          </a:bodyPr>
          <a:lstStyle/>
          <a:p>
            <a:r>
              <a:rPr kumimoji="1" lang="zh-CN" altLang="en-US" sz="2800" dirty="0">
                <a:solidFill>
                  <a:srgbClr val="0000FF"/>
                </a:solidFill>
                <a:latin typeface="宋体" charset="-122"/>
              </a:rPr>
              <a:t>按经典理论</a:t>
            </a:r>
            <a:r>
              <a:rPr kumimoji="1" lang="en-US" altLang="zh-CN" sz="2800" dirty="0">
                <a:latin typeface="Times New Roman"/>
              </a:rPr>
              <a:t>……</a:t>
            </a:r>
            <a:r>
              <a:rPr kumimoji="1" lang="zh-CN" altLang="en-US" sz="2800" dirty="0">
                <a:latin typeface="宋体" charset="-122"/>
              </a:rPr>
              <a:t>粒子的</a:t>
            </a:r>
            <a:r>
              <a:rPr kumimoji="1" lang="zh-CN" altLang="en-US" sz="2800" dirty="0">
                <a:latin typeface="Times New Roman"/>
              </a:rPr>
              <a:t>“</a:t>
            </a:r>
            <a:r>
              <a:rPr kumimoji="1" lang="zh-CN" altLang="en-US" sz="2800" dirty="0">
                <a:latin typeface="宋体" charset="-122"/>
              </a:rPr>
              <a:t>能量连续</a:t>
            </a:r>
            <a:r>
              <a:rPr kumimoji="1" lang="zh-CN" altLang="en-US" sz="2800" dirty="0">
                <a:latin typeface="Times New Roman"/>
              </a:rPr>
              <a:t>”</a:t>
            </a:r>
            <a:r>
              <a:rPr kumimoji="1" lang="zh-CN" altLang="en-US" sz="2800" b="1" dirty="0">
                <a:latin typeface="宋体" charset="-122"/>
              </a:rPr>
              <a:t>；</a:t>
            </a:r>
          </a:p>
        </p:txBody>
      </p:sp>
      <p:sp>
        <p:nvSpPr>
          <p:cNvPr id="20578" name="Text Box 98"/>
          <p:cNvSpPr txBox="1">
            <a:spLocks noChangeArrowheads="1"/>
          </p:cNvSpPr>
          <p:nvPr/>
        </p:nvSpPr>
        <p:spPr bwMode="auto">
          <a:xfrm>
            <a:off x="971550" y="4994275"/>
            <a:ext cx="6886598" cy="519113"/>
          </a:xfrm>
          <a:prstGeom prst="rect">
            <a:avLst/>
          </a:prstGeom>
          <a:noFill/>
          <a:ln w="9525">
            <a:noFill/>
            <a:miter lim="800000"/>
            <a:headEnd/>
            <a:tailEnd/>
          </a:ln>
          <a:effectLst/>
        </p:spPr>
        <p:txBody>
          <a:bodyPr wrap="square">
            <a:spAutoFit/>
          </a:bodyPr>
          <a:lstStyle/>
          <a:p>
            <a:r>
              <a:rPr kumimoji="1" lang="zh-CN" altLang="en-US" sz="2800" dirty="0">
                <a:solidFill>
                  <a:srgbClr val="0000FF"/>
                </a:solidFill>
                <a:latin typeface="宋体" charset="-122"/>
              </a:rPr>
              <a:t>但量子力学</a:t>
            </a:r>
            <a:r>
              <a:rPr kumimoji="1" lang="en-US" altLang="zh-CN" sz="2800" dirty="0">
                <a:latin typeface="Times New Roman"/>
              </a:rPr>
              <a:t>……</a:t>
            </a:r>
            <a:r>
              <a:rPr kumimoji="1" lang="zh-CN" altLang="en-US" sz="2800" dirty="0">
                <a:latin typeface="宋体" charset="-122"/>
              </a:rPr>
              <a:t>能量只能取分立值（能级）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77"/>
                                        </p:tgtEl>
                                        <p:attrNameLst>
                                          <p:attrName>style.visibility</p:attrName>
                                        </p:attrNameLst>
                                      </p:cBhvr>
                                      <p:to>
                                        <p:strVal val="visible"/>
                                      </p:to>
                                    </p:set>
                                    <p:animEffect transition="in" filter="wipe(left)">
                                      <p:cBhvr>
                                        <p:cTn id="27" dur="500"/>
                                        <p:tgtEl>
                                          <p:spTgt spid="20577"/>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78"/>
                                        </p:tgtEl>
                                        <p:attrNameLst>
                                          <p:attrName>style.visibility</p:attrName>
                                        </p:attrNameLst>
                                      </p:cBhvr>
                                      <p:to>
                                        <p:strVal val="visible"/>
                                      </p:to>
                                    </p:set>
                                    <p:animEffect transition="in" filter="wipe(left)">
                                      <p:cBhvr>
                                        <p:cTn id="32" dur="500"/>
                                        <p:tgtEl>
                                          <p:spTgt spid="20578"/>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31"/>
                                        </p:tgtEl>
                                        <p:attrNameLst>
                                          <p:attrName>style.visibility</p:attrName>
                                        </p:attrNameLst>
                                      </p:cBhvr>
                                      <p:to>
                                        <p:strVal val="visible"/>
                                      </p:to>
                                    </p:set>
                                    <p:animEffect transition="in" filter="blinds(horizontal)">
                                      <p:cBhvr>
                                        <p:cTn id="37" dur="500"/>
                                        <p:tgtEl>
                                          <p:spTgt spid="2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531" grpId="0" autoUpdateAnimBg="0"/>
      <p:bldP spid="20577" grpId="0" autoUpdateAnimBg="0"/>
      <p:bldP spid="2057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4294967295"/>
          </p:nvPr>
        </p:nvSpPr>
        <p:spPr>
          <a:xfrm>
            <a:off x="0" y="6356350"/>
            <a:ext cx="2133600" cy="365125"/>
          </a:xfrm>
          <a:prstGeom prst="rect">
            <a:avLst/>
          </a:prstGeom>
        </p:spPr>
        <p:txBody>
          <a:bodyPr/>
          <a:lstStyle/>
          <a:p>
            <a:fld id="{CEAF3FCE-9582-41E2-B9DC-5A0945A94C38}" type="slidenum">
              <a:rPr lang="en-US" altLang="zh-CN"/>
              <a:pPr/>
              <a:t>25</a:t>
            </a:fld>
            <a:endParaRPr lang="en-US" altLang="zh-CN"/>
          </a:p>
        </p:txBody>
      </p:sp>
      <p:sp>
        <p:nvSpPr>
          <p:cNvPr id="36870" name="Rectangle 6"/>
          <p:cNvSpPr>
            <a:spLocks noChangeArrowheads="1"/>
          </p:cNvSpPr>
          <p:nvPr/>
        </p:nvSpPr>
        <p:spPr bwMode="auto">
          <a:xfrm>
            <a:off x="468313" y="908050"/>
            <a:ext cx="7696200" cy="674031"/>
          </a:xfrm>
          <a:prstGeom prst="rect">
            <a:avLst/>
          </a:prstGeom>
          <a:noFill/>
          <a:ln w="9525">
            <a:noFill/>
            <a:miter lim="800000"/>
            <a:headEnd/>
            <a:tailEnd/>
          </a:ln>
        </p:spPr>
        <p:txBody>
          <a:bodyPr>
            <a:spAutoFit/>
          </a:bodyPr>
          <a:lstStyle/>
          <a:p>
            <a:pPr eaLnBrk="0" hangingPunct="0">
              <a:lnSpc>
                <a:spcPct val="135000"/>
              </a:lnSpc>
            </a:pPr>
            <a:r>
              <a:rPr kumimoji="1" lang="en-US" altLang="zh-CN" sz="2800" dirty="0">
                <a:latin typeface="Times New Roman" pitchFamily="18" charset="0"/>
              </a:rPr>
              <a:t>2   </a:t>
            </a:r>
            <a:r>
              <a:rPr kumimoji="1" lang="zh-CN" altLang="en-US" sz="2800" dirty="0">
                <a:latin typeface="Times New Roman" pitchFamily="18" charset="0"/>
              </a:rPr>
              <a:t>粒子在势阱中各处出现的</a:t>
            </a:r>
            <a:r>
              <a:rPr kumimoji="1" lang="zh-CN" altLang="en-US" sz="2800" dirty="0">
                <a:solidFill>
                  <a:srgbClr val="C00000"/>
                </a:solidFill>
                <a:latin typeface="Times New Roman" pitchFamily="18" charset="0"/>
              </a:rPr>
              <a:t>概率密度</a:t>
            </a:r>
            <a:r>
              <a:rPr kumimoji="1" lang="zh-CN" altLang="en-US" sz="2800" dirty="0">
                <a:latin typeface="Times New Roman" pitchFamily="18" charset="0"/>
              </a:rPr>
              <a:t>不同</a:t>
            </a:r>
          </a:p>
        </p:txBody>
      </p:sp>
      <p:grpSp>
        <p:nvGrpSpPr>
          <p:cNvPr id="2" name="Group 17"/>
          <p:cNvGrpSpPr>
            <a:grpSpLocks/>
          </p:cNvGrpSpPr>
          <p:nvPr/>
        </p:nvGrpSpPr>
        <p:grpSpPr bwMode="auto">
          <a:xfrm>
            <a:off x="1187450" y="3500438"/>
            <a:ext cx="5185201" cy="990600"/>
            <a:chOff x="872" y="2208"/>
            <a:chExt cx="3149" cy="624"/>
          </a:xfrm>
        </p:grpSpPr>
        <p:sp>
          <p:nvSpPr>
            <p:cNvPr id="36872" name="Rectangle 8"/>
            <p:cNvSpPr>
              <a:spLocks noChangeArrowheads="1"/>
            </p:cNvSpPr>
            <p:nvPr/>
          </p:nvSpPr>
          <p:spPr bwMode="auto">
            <a:xfrm>
              <a:off x="872" y="2323"/>
              <a:ext cx="1144" cy="365"/>
            </a:xfrm>
            <a:prstGeom prst="rect">
              <a:avLst/>
            </a:prstGeom>
            <a:noFill/>
            <a:ln w="9525">
              <a:noFill/>
              <a:miter lim="800000"/>
              <a:headEnd/>
              <a:tailEnd/>
            </a:ln>
          </p:spPr>
          <p:txBody>
            <a:bodyPr>
              <a:spAutoFit/>
            </a:bodyPr>
            <a:lstStyle/>
            <a:p>
              <a:r>
                <a:rPr kumimoji="1" lang="zh-CN" altLang="en-US" sz="3200" dirty="0">
                  <a:solidFill>
                    <a:srgbClr val="C00000"/>
                  </a:solidFill>
                  <a:latin typeface="Times New Roman" pitchFamily="18" charset="0"/>
                </a:rPr>
                <a:t>概率密度</a:t>
              </a:r>
            </a:p>
          </p:txBody>
        </p:sp>
        <p:graphicFrame>
          <p:nvGraphicFramePr>
            <p:cNvPr id="36873" name="Object 9"/>
            <p:cNvGraphicFramePr>
              <a:graphicFrameLocks noChangeAspect="1"/>
            </p:cNvGraphicFramePr>
            <p:nvPr/>
          </p:nvGraphicFramePr>
          <p:xfrm>
            <a:off x="2060" y="2208"/>
            <a:ext cx="1961" cy="624"/>
          </p:xfrm>
          <a:graphic>
            <a:graphicData uri="http://schemas.openxmlformats.org/presentationml/2006/ole">
              <mc:AlternateContent xmlns:mc="http://schemas.openxmlformats.org/markup-compatibility/2006">
                <mc:Choice xmlns:v="urn:schemas-microsoft-com:vml" Requires="v">
                  <p:oleObj spid="_x0000_s23564" name="Equation" r:id="rId3" imgW="1270000" imgH="368300" progId="Equation.3">
                    <p:embed/>
                  </p:oleObj>
                </mc:Choice>
                <mc:Fallback>
                  <p:oleObj name="Equation" r:id="rId3" imgW="1270000" imgH="3683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 y="2208"/>
                          <a:ext cx="1961" cy="624"/>
                        </a:xfrm>
                        <a:prstGeom prst="rect">
                          <a:avLst/>
                        </a:prstGeom>
                        <a:gradFill rotWithShape="0">
                          <a:gsLst>
                            <a:gs pos="0">
                              <a:srgbClr val="B7DCE7"/>
                            </a:gs>
                            <a:gs pos="50000">
                              <a:srgbClr val="FFFFFF"/>
                            </a:gs>
                            <a:gs pos="100000">
                              <a:srgbClr val="B7DCE7"/>
                            </a:gs>
                          </a:gsLst>
                          <a:lin ang="5400000" scaled="1"/>
                        </a:gradFill>
                        <a:ln w="9525">
                          <a:solidFill>
                            <a:schemeClr val="accent1"/>
                          </a:solidFill>
                          <a:miter lim="800000"/>
                          <a:headEnd/>
                          <a:tailEnd/>
                        </a:ln>
                      </p:spPr>
                    </p:pic>
                  </p:oleObj>
                </mc:Fallback>
              </mc:AlternateContent>
            </a:graphicData>
          </a:graphic>
        </p:graphicFrame>
      </p:grpSp>
      <p:grpSp>
        <p:nvGrpSpPr>
          <p:cNvPr id="3" name="Group 16"/>
          <p:cNvGrpSpPr>
            <a:grpSpLocks/>
          </p:cNvGrpSpPr>
          <p:nvPr/>
        </p:nvGrpSpPr>
        <p:grpSpPr bwMode="auto">
          <a:xfrm>
            <a:off x="1042988" y="1928813"/>
            <a:ext cx="5263923" cy="1054100"/>
            <a:chOff x="864" y="1215"/>
            <a:chExt cx="3139" cy="664"/>
          </a:xfrm>
        </p:grpSpPr>
        <p:graphicFrame>
          <p:nvGraphicFramePr>
            <p:cNvPr id="36875" name="Object 11"/>
            <p:cNvGraphicFramePr>
              <a:graphicFrameLocks noChangeAspect="1"/>
            </p:cNvGraphicFramePr>
            <p:nvPr/>
          </p:nvGraphicFramePr>
          <p:xfrm>
            <a:off x="2031" y="1215"/>
            <a:ext cx="1972" cy="664"/>
          </p:xfrm>
          <a:graphic>
            <a:graphicData uri="http://schemas.openxmlformats.org/presentationml/2006/ole">
              <mc:AlternateContent xmlns:mc="http://schemas.openxmlformats.org/markup-compatibility/2006">
                <mc:Choice xmlns:v="urn:schemas-microsoft-com:vml" Requires="v">
                  <p:oleObj spid="_x0000_s23565" name="Equation" r:id="rId5" imgW="1117115" imgH="406224" progId="Equation.3">
                    <p:embed/>
                  </p:oleObj>
                </mc:Choice>
                <mc:Fallback>
                  <p:oleObj name="Equation" r:id="rId5" imgW="1117115" imgH="406224"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1" y="1215"/>
                          <a:ext cx="1972" cy="664"/>
                        </a:xfrm>
                        <a:prstGeom prst="rect">
                          <a:avLst/>
                        </a:prstGeom>
                        <a:gradFill rotWithShape="0">
                          <a:gsLst>
                            <a:gs pos="0">
                              <a:srgbClr val="B7DCE7"/>
                            </a:gs>
                            <a:gs pos="50000">
                              <a:srgbClr val="FFFFFF"/>
                            </a:gs>
                            <a:gs pos="100000">
                              <a:srgbClr val="B7DCE7"/>
                            </a:gs>
                          </a:gsLst>
                          <a:lin ang="5400000" scaled="1"/>
                        </a:gradFill>
                        <a:ln w="9525">
                          <a:solidFill>
                            <a:schemeClr val="accent1"/>
                          </a:solidFill>
                          <a:miter lim="800000"/>
                          <a:headEnd/>
                          <a:tailEnd/>
                        </a:ln>
                      </p:spPr>
                    </p:pic>
                  </p:oleObj>
                </mc:Fallback>
              </mc:AlternateContent>
            </a:graphicData>
          </a:graphic>
        </p:graphicFrame>
        <p:sp>
          <p:nvSpPr>
            <p:cNvPr id="36876" name="Rectangle 12"/>
            <p:cNvSpPr>
              <a:spLocks noChangeArrowheads="1"/>
            </p:cNvSpPr>
            <p:nvPr/>
          </p:nvSpPr>
          <p:spPr bwMode="auto">
            <a:xfrm>
              <a:off x="864" y="1380"/>
              <a:ext cx="1143" cy="330"/>
            </a:xfrm>
            <a:prstGeom prst="rect">
              <a:avLst/>
            </a:prstGeom>
            <a:noFill/>
            <a:ln w="9525">
              <a:noFill/>
              <a:miter lim="800000"/>
              <a:headEnd/>
              <a:tailEnd/>
            </a:ln>
          </p:spPr>
          <p:txBody>
            <a:bodyPr>
              <a:spAutoFit/>
            </a:bodyPr>
            <a:lstStyle/>
            <a:p>
              <a:r>
                <a:rPr kumimoji="1" lang="zh-CN" altLang="en-US" sz="2800" dirty="0">
                  <a:solidFill>
                    <a:srgbClr val="C00000"/>
                  </a:solidFill>
                  <a:latin typeface="Times New Roman" pitchFamily="18" charset="0"/>
                </a:rPr>
                <a:t>波  函  数</a:t>
              </a:r>
            </a:p>
          </p:txBody>
        </p:sp>
      </p:grpSp>
      <p:sp>
        <p:nvSpPr>
          <p:cNvPr id="36877" name="Rectangle 13"/>
          <p:cNvSpPr>
            <a:spLocks noChangeArrowheads="1"/>
          </p:cNvSpPr>
          <p:nvPr/>
        </p:nvSpPr>
        <p:spPr bwMode="auto">
          <a:xfrm>
            <a:off x="685800" y="4724400"/>
            <a:ext cx="7924800" cy="1076961"/>
          </a:xfrm>
          <a:prstGeom prst="rect">
            <a:avLst/>
          </a:prstGeom>
          <a:noFill/>
          <a:ln w="9525">
            <a:noFill/>
            <a:miter lim="800000"/>
            <a:headEnd/>
            <a:tailEnd/>
          </a:ln>
        </p:spPr>
        <p:txBody>
          <a:bodyPr>
            <a:spAutoFit/>
          </a:bodyPr>
          <a:lstStyle/>
          <a:p>
            <a:pPr>
              <a:lnSpc>
                <a:spcPct val="120000"/>
              </a:lnSpc>
            </a:pPr>
            <a:r>
              <a:rPr kumimoji="1" lang="en-US" altLang="zh-CN" sz="2800" dirty="0">
                <a:latin typeface="Times New Roman" pitchFamily="18" charset="0"/>
              </a:rPr>
              <a:t>       </a:t>
            </a:r>
            <a:r>
              <a:rPr kumimoji="1" lang="zh-CN" altLang="en-US" sz="2800" dirty="0">
                <a:latin typeface="Times New Roman" pitchFamily="18" charset="0"/>
              </a:rPr>
              <a:t>例如，当 </a:t>
            </a:r>
            <a:r>
              <a:rPr kumimoji="1" lang="en-US" altLang="zh-CN" sz="2800" i="1" dirty="0">
                <a:latin typeface="Times New Roman" pitchFamily="18" charset="0"/>
              </a:rPr>
              <a:t>n </a:t>
            </a:r>
            <a:r>
              <a:rPr kumimoji="1" lang="en-US" altLang="zh-CN" sz="2800" dirty="0">
                <a:latin typeface="Times New Roman" pitchFamily="18" charset="0"/>
              </a:rPr>
              <a:t>=1</a:t>
            </a:r>
            <a:r>
              <a:rPr kumimoji="1" lang="zh-CN" altLang="en-US" sz="2800" dirty="0">
                <a:latin typeface="Times New Roman" pitchFamily="18" charset="0"/>
              </a:rPr>
              <a:t>时， 粒子在 </a:t>
            </a:r>
            <a:r>
              <a:rPr kumimoji="1" lang="en-US" altLang="zh-CN" sz="2800" i="1" dirty="0">
                <a:latin typeface="Times New Roman" pitchFamily="18" charset="0"/>
              </a:rPr>
              <a:t>x</a:t>
            </a:r>
            <a:r>
              <a:rPr kumimoji="1" lang="en-US" altLang="zh-CN" sz="2800" dirty="0">
                <a:latin typeface="Times New Roman" pitchFamily="18" charset="0"/>
              </a:rPr>
              <a:t> = </a:t>
            </a:r>
            <a:r>
              <a:rPr kumimoji="1" lang="en-US" altLang="zh-CN" sz="2800" i="1" dirty="0">
                <a:latin typeface="Times New Roman" pitchFamily="18" charset="0"/>
              </a:rPr>
              <a:t>a </a:t>
            </a:r>
            <a:r>
              <a:rPr kumimoji="1" lang="en-US" altLang="zh-CN" sz="2800" dirty="0">
                <a:latin typeface="Times New Roman" pitchFamily="18" charset="0"/>
              </a:rPr>
              <a:t>/2</a:t>
            </a:r>
            <a:r>
              <a:rPr kumimoji="1" lang="zh-CN" altLang="en-US" sz="2800" dirty="0">
                <a:latin typeface="Times New Roman" pitchFamily="18" charset="0"/>
              </a:rPr>
              <a:t>处出现的概率最大</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7"/>
                                        </p:tgtEl>
                                        <p:attrNameLst>
                                          <p:attrName>style.visibility</p:attrName>
                                        </p:attrNameLst>
                                      </p:cBhvr>
                                      <p:to>
                                        <p:strVal val="visible"/>
                                      </p:to>
                                    </p:set>
                                    <p:animEffect transition="in" filter="blinds(horizontal)">
                                      <p:cBhvr>
                                        <p:cTn id="17"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1"/>
          <p:cNvSpPr>
            <a:spLocks noGrp="1"/>
          </p:cNvSpPr>
          <p:nvPr>
            <p:ph type="sldNum" sz="quarter" idx="4294967295"/>
          </p:nvPr>
        </p:nvSpPr>
        <p:spPr>
          <a:xfrm>
            <a:off x="0" y="6356350"/>
            <a:ext cx="2133600" cy="365125"/>
          </a:xfrm>
          <a:prstGeom prst="rect">
            <a:avLst/>
          </a:prstGeom>
        </p:spPr>
        <p:txBody>
          <a:bodyPr/>
          <a:lstStyle/>
          <a:p>
            <a:fld id="{7AA8BD47-1122-42E9-8FB9-F38E860409C5}" type="slidenum">
              <a:rPr lang="en-US" altLang="zh-CN"/>
              <a:pPr/>
              <a:t>26</a:t>
            </a:fld>
            <a:endParaRPr lang="en-US" altLang="zh-CN"/>
          </a:p>
        </p:txBody>
      </p:sp>
      <p:sp>
        <p:nvSpPr>
          <p:cNvPr id="21555" name="Rectangle 51"/>
          <p:cNvSpPr>
            <a:spLocks noChangeArrowheads="1"/>
          </p:cNvSpPr>
          <p:nvPr/>
        </p:nvSpPr>
        <p:spPr bwMode="auto">
          <a:xfrm>
            <a:off x="357158" y="857232"/>
            <a:ext cx="8153400" cy="1150828"/>
          </a:xfrm>
          <a:prstGeom prst="rect">
            <a:avLst/>
          </a:prstGeom>
          <a:noFill/>
          <a:ln w="9525">
            <a:noFill/>
            <a:miter lim="800000"/>
            <a:headEnd/>
            <a:tailEnd/>
          </a:ln>
        </p:spPr>
        <p:txBody>
          <a:bodyPr>
            <a:spAutoFit/>
          </a:bodyPr>
          <a:lstStyle/>
          <a:p>
            <a:pPr eaLnBrk="0" hangingPunct="0">
              <a:lnSpc>
                <a:spcPct val="120000"/>
              </a:lnSpc>
            </a:pPr>
            <a:r>
              <a:rPr kumimoji="1" lang="en-US" altLang="zh-CN" sz="3200" b="1" dirty="0">
                <a:solidFill>
                  <a:srgbClr val="CC0000"/>
                </a:solidFill>
                <a:latin typeface="Times New Roman" pitchFamily="18" charset="0"/>
              </a:rPr>
              <a:t>        </a:t>
            </a:r>
            <a:r>
              <a:rPr kumimoji="1" lang="en-US" altLang="zh-CN" sz="2800" dirty="0">
                <a:latin typeface="Times New Roman" pitchFamily="18" charset="0"/>
              </a:rPr>
              <a:t>3   </a:t>
            </a:r>
            <a:r>
              <a:rPr kumimoji="1" lang="zh-CN" altLang="en-US" sz="2800" dirty="0">
                <a:latin typeface="Times New Roman" pitchFamily="18" charset="0"/>
              </a:rPr>
              <a:t>波函数为驻波形式，阱壁处为波节，波腹的个数与量子数 </a:t>
            </a:r>
            <a:r>
              <a:rPr kumimoji="1" lang="en-US" altLang="zh-CN" sz="2800" i="1" dirty="0">
                <a:latin typeface="Times New Roman" pitchFamily="18" charset="0"/>
              </a:rPr>
              <a:t>n </a:t>
            </a:r>
            <a:r>
              <a:rPr kumimoji="1" lang="zh-CN" altLang="en-US" sz="2800" dirty="0">
                <a:latin typeface="Times New Roman" pitchFamily="18" charset="0"/>
              </a:rPr>
              <a:t>相等</a:t>
            </a:r>
          </a:p>
        </p:txBody>
      </p:sp>
      <p:grpSp>
        <p:nvGrpSpPr>
          <p:cNvPr id="2" name="Group 135"/>
          <p:cNvGrpSpPr>
            <a:grpSpLocks/>
          </p:cNvGrpSpPr>
          <p:nvPr/>
        </p:nvGrpSpPr>
        <p:grpSpPr bwMode="auto">
          <a:xfrm>
            <a:off x="1042988" y="2062183"/>
            <a:ext cx="7148512" cy="4367213"/>
            <a:chOff x="1008" y="1488"/>
            <a:chExt cx="4152" cy="2425"/>
          </a:xfrm>
        </p:grpSpPr>
        <p:sp>
          <p:nvSpPr>
            <p:cNvPr id="21559" name="Rectangle 55"/>
            <p:cNvSpPr>
              <a:spLocks noChangeArrowheads="1"/>
            </p:cNvSpPr>
            <p:nvPr/>
          </p:nvSpPr>
          <p:spPr bwMode="auto">
            <a:xfrm>
              <a:off x="1008" y="1488"/>
              <a:ext cx="3984" cy="2400"/>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21560" name="Line 56"/>
            <p:cNvSpPr>
              <a:spLocks noChangeShapeType="1"/>
            </p:cNvSpPr>
            <p:nvPr/>
          </p:nvSpPr>
          <p:spPr bwMode="auto">
            <a:xfrm>
              <a:off x="1414" y="3352"/>
              <a:ext cx="1457" cy="0"/>
            </a:xfrm>
            <a:prstGeom prst="line">
              <a:avLst/>
            </a:prstGeom>
            <a:noFill/>
            <a:ln w="12700">
              <a:solidFill>
                <a:schemeClr val="tx1"/>
              </a:solidFill>
              <a:round/>
              <a:headEnd/>
              <a:tailEnd/>
            </a:ln>
            <a:effectLst/>
          </p:spPr>
          <p:txBody>
            <a:bodyPr wrap="none" anchor="ctr"/>
            <a:lstStyle/>
            <a:p>
              <a:endParaRPr lang="zh-CN" altLang="en-US"/>
            </a:p>
          </p:txBody>
        </p:sp>
        <p:sp>
          <p:nvSpPr>
            <p:cNvPr id="21561" name="Line 57"/>
            <p:cNvSpPr>
              <a:spLocks noChangeShapeType="1"/>
            </p:cNvSpPr>
            <p:nvPr/>
          </p:nvSpPr>
          <p:spPr bwMode="auto">
            <a:xfrm>
              <a:off x="1414" y="2931"/>
              <a:ext cx="1328" cy="0"/>
            </a:xfrm>
            <a:prstGeom prst="line">
              <a:avLst/>
            </a:prstGeom>
            <a:noFill/>
            <a:ln w="12700">
              <a:solidFill>
                <a:schemeClr val="tx1"/>
              </a:solidFill>
              <a:round/>
              <a:headEnd/>
              <a:tailEnd/>
            </a:ln>
            <a:effectLst/>
          </p:spPr>
          <p:txBody>
            <a:bodyPr wrap="none" anchor="ctr"/>
            <a:lstStyle/>
            <a:p>
              <a:endParaRPr lang="zh-CN" altLang="en-US"/>
            </a:p>
          </p:txBody>
        </p:sp>
        <p:sp>
          <p:nvSpPr>
            <p:cNvPr id="21562" name="Line 58"/>
            <p:cNvSpPr>
              <a:spLocks noChangeShapeType="1"/>
            </p:cNvSpPr>
            <p:nvPr/>
          </p:nvSpPr>
          <p:spPr bwMode="auto">
            <a:xfrm>
              <a:off x="1414" y="2255"/>
              <a:ext cx="1360" cy="0"/>
            </a:xfrm>
            <a:prstGeom prst="line">
              <a:avLst/>
            </a:prstGeom>
            <a:noFill/>
            <a:ln w="12700">
              <a:solidFill>
                <a:schemeClr val="tx1"/>
              </a:solidFill>
              <a:round/>
              <a:headEnd/>
              <a:tailEnd/>
            </a:ln>
            <a:effectLst/>
          </p:spPr>
          <p:txBody>
            <a:bodyPr wrap="none" anchor="ctr"/>
            <a:lstStyle/>
            <a:p>
              <a:endParaRPr lang="zh-CN" altLang="en-US"/>
            </a:p>
          </p:txBody>
        </p:sp>
        <p:sp>
          <p:nvSpPr>
            <p:cNvPr id="21563" name="Line 59"/>
            <p:cNvSpPr>
              <a:spLocks noChangeShapeType="1"/>
            </p:cNvSpPr>
            <p:nvPr/>
          </p:nvSpPr>
          <p:spPr bwMode="auto">
            <a:xfrm flipV="1">
              <a:off x="2061" y="1888"/>
              <a:ext cx="0" cy="1725"/>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21564" name="Rectangle 60"/>
            <p:cNvSpPr>
              <a:spLocks noChangeArrowheads="1"/>
            </p:cNvSpPr>
            <p:nvPr/>
          </p:nvSpPr>
          <p:spPr bwMode="auto">
            <a:xfrm>
              <a:off x="1220" y="1982"/>
              <a:ext cx="194" cy="1631"/>
            </a:xfrm>
            <a:prstGeom prst="rect">
              <a:avLst/>
            </a:prstGeom>
            <a:solidFill>
              <a:schemeClr val="bg1"/>
            </a:solidFill>
            <a:ln w="9525">
              <a:noFill/>
              <a:miter lim="800000"/>
              <a:headEnd/>
              <a:tailEnd/>
            </a:ln>
            <a:effectLst/>
          </p:spPr>
          <p:txBody>
            <a:bodyPr wrap="none" anchor="ctr"/>
            <a:lstStyle/>
            <a:p>
              <a:endParaRPr lang="zh-CN" altLang="en-US"/>
            </a:p>
          </p:txBody>
        </p:sp>
        <p:sp>
          <p:nvSpPr>
            <p:cNvPr id="21565" name="Rectangle 61"/>
            <p:cNvSpPr>
              <a:spLocks noChangeArrowheads="1"/>
            </p:cNvSpPr>
            <p:nvPr/>
          </p:nvSpPr>
          <p:spPr bwMode="auto">
            <a:xfrm>
              <a:off x="2709" y="1982"/>
              <a:ext cx="194" cy="1631"/>
            </a:xfrm>
            <a:prstGeom prst="rect">
              <a:avLst/>
            </a:prstGeom>
            <a:solidFill>
              <a:schemeClr val="bg1"/>
            </a:solidFill>
            <a:ln w="9525">
              <a:noFill/>
              <a:miter lim="800000"/>
              <a:headEnd/>
              <a:tailEnd/>
            </a:ln>
            <a:effectLst/>
          </p:spPr>
          <p:txBody>
            <a:bodyPr wrap="none" anchor="ctr"/>
            <a:lstStyle/>
            <a:p>
              <a:endParaRPr lang="zh-CN" altLang="en-US"/>
            </a:p>
          </p:txBody>
        </p:sp>
        <p:sp>
          <p:nvSpPr>
            <p:cNvPr id="21566" name="Line 62"/>
            <p:cNvSpPr>
              <a:spLocks noChangeShapeType="1"/>
            </p:cNvSpPr>
            <p:nvPr/>
          </p:nvSpPr>
          <p:spPr bwMode="auto">
            <a:xfrm flipV="1">
              <a:off x="2694" y="1982"/>
              <a:ext cx="0" cy="1631"/>
            </a:xfrm>
            <a:prstGeom prst="line">
              <a:avLst/>
            </a:prstGeom>
            <a:noFill/>
            <a:ln w="12700">
              <a:solidFill>
                <a:schemeClr val="tx1"/>
              </a:solidFill>
              <a:round/>
              <a:headEnd/>
              <a:tailEnd/>
            </a:ln>
            <a:effectLst/>
          </p:spPr>
          <p:txBody>
            <a:bodyPr wrap="none" anchor="ctr"/>
            <a:lstStyle/>
            <a:p>
              <a:endParaRPr lang="zh-CN" altLang="en-US"/>
            </a:p>
          </p:txBody>
        </p:sp>
        <p:sp>
          <p:nvSpPr>
            <p:cNvPr id="21567" name="Line 63"/>
            <p:cNvSpPr>
              <a:spLocks noChangeShapeType="1"/>
            </p:cNvSpPr>
            <p:nvPr/>
          </p:nvSpPr>
          <p:spPr bwMode="auto">
            <a:xfrm flipV="1">
              <a:off x="1429" y="1980"/>
              <a:ext cx="0" cy="1631"/>
            </a:xfrm>
            <a:prstGeom prst="line">
              <a:avLst/>
            </a:prstGeom>
            <a:noFill/>
            <a:ln w="12700">
              <a:solidFill>
                <a:schemeClr val="tx1"/>
              </a:solidFill>
              <a:round/>
              <a:headEnd/>
              <a:tailEnd/>
            </a:ln>
            <a:effectLst/>
          </p:spPr>
          <p:txBody>
            <a:bodyPr wrap="none" anchor="ctr"/>
            <a:lstStyle/>
            <a:p>
              <a:endParaRPr lang="zh-CN" altLang="en-US"/>
            </a:p>
          </p:txBody>
        </p:sp>
        <p:sp>
          <p:nvSpPr>
            <p:cNvPr id="21568" name="Line 64"/>
            <p:cNvSpPr>
              <a:spLocks noChangeShapeType="1"/>
            </p:cNvSpPr>
            <p:nvPr/>
          </p:nvSpPr>
          <p:spPr bwMode="auto">
            <a:xfrm>
              <a:off x="1123" y="3613"/>
              <a:ext cx="1877" cy="0"/>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21569" name="Object 65"/>
            <p:cNvGraphicFramePr>
              <a:graphicFrameLocks noChangeAspect="1"/>
            </p:cNvGraphicFramePr>
            <p:nvPr/>
          </p:nvGraphicFramePr>
          <p:xfrm>
            <a:off x="1276" y="3663"/>
            <a:ext cx="356" cy="149"/>
          </p:xfrm>
          <a:graphic>
            <a:graphicData uri="http://schemas.openxmlformats.org/presentationml/2006/ole">
              <mc:AlternateContent xmlns:mc="http://schemas.openxmlformats.org/markup-compatibility/2006">
                <mc:Choice xmlns:v="urn:schemas-microsoft-com:vml" Requires="v">
                  <p:oleObj spid="_x0000_s24643" name="公式" r:id="rId3" imgW="545863" imgH="241195" progId="Equation.3">
                    <p:embed/>
                  </p:oleObj>
                </mc:Choice>
                <mc:Fallback>
                  <p:oleObj name="公式" r:id="rId3" imgW="545863" imgH="241195"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 y="3663"/>
                          <a:ext cx="356"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71" name="Object 67"/>
            <p:cNvGraphicFramePr>
              <a:graphicFrameLocks noChangeAspect="1"/>
            </p:cNvGraphicFramePr>
            <p:nvPr/>
          </p:nvGraphicFramePr>
          <p:xfrm>
            <a:off x="2607" y="3679"/>
            <a:ext cx="201" cy="145"/>
          </p:xfrm>
          <a:graphic>
            <a:graphicData uri="http://schemas.openxmlformats.org/presentationml/2006/ole">
              <mc:AlternateContent xmlns:mc="http://schemas.openxmlformats.org/markup-compatibility/2006">
                <mc:Choice xmlns:v="urn:schemas-microsoft-com:vml" Requires="v">
                  <p:oleObj spid="_x0000_s24644" name="Equation" r:id="rId5" imgW="126725" imgH="126725" progId="Equation.3">
                    <p:embed/>
                  </p:oleObj>
                </mc:Choice>
                <mc:Fallback>
                  <p:oleObj name="Equation" r:id="rId5" imgW="126725" imgH="126725"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7" y="3679"/>
                          <a:ext cx="201"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72" name="Object 68"/>
            <p:cNvGraphicFramePr>
              <a:graphicFrameLocks noChangeAspect="1"/>
            </p:cNvGraphicFramePr>
            <p:nvPr/>
          </p:nvGraphicFramePr>
          <p:xfrm>
            <a:off x="1056" y="3478"/>
            <a:ext cx="336" cy="140"/>
          </p:xfrm>
          <a:graphic>
            <a:graphicData uri="http://schemas.openxmlformats.org/presentationml/2006/ole">
              <mc:AlternateContent xmlns:mc="http://schemas.openxmlformats.org/markup-compatibility/2006">
                <mc:Choice xmlns:v="urn:schemas-microsoft-com:vml" Requires="v">
                  <p:oleObj spid="_x0000_s24645" name="公式" r:id="rId7" imgW="508000" imgH="241300" progId="Equation.3">
                    <p:embed/>
                  </p:oleObj>
                </mc:Choice>
                <mc:Fallback>
                  <p:oleObj name="公式" r:id="rId7" imgW="508000" imgH="2413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3478"/>
                          <a:ext cx="336" cy="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73" name="Object 69"/>
            <p:cNvGraphicFramePr>
              <a:graphicFrameLocks noChangeAspect="1"/>
            </p:cNvGraphicFramePr>
            <p:nvPr/>
          </p:nvGraphicFramePr>
          <p:xfrm>
            <a:off x="1056" y="3242"/>
            <a:ext cx="298" cy="143"/>
          </p:xfrm>
          <a:graphic>
            <a:graphicData uri="http://schemas.openxmlformats.org/presentationml/2006/ole">
              <mc:AlternateContent xmlns:mc="http://schemas.openxmlformats.org/markup-compatibility/2006">
                <mc:Choice xmlns:v="urn:schemas-microsoft-com:vml" Requires="v">
                  <p:oleObj spid="_x0000_s24646" name="公式" r:id="rId9" imgW="558558" imgH="241195" progId="Equation.3">
                    <p:embed/>
                  </p:oleObj>
                </mc:Choice>
                <mc:Fallback>
                  <p:oleObj name="公式" r:id="rId9" imgW="558558" imgH="241195" progId="Equation.3">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242"/>
                          <a:ext cx="298"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74" name="Object 70"/>
            <p:cNvGraphicFramePr>
              <a:graphicFrameLocks noChangeAspect="1"/>
            </p:cNvGraphicFramePr>
            <p:nvPr/>
          </p:nvGraphicFramePr>
          <p:xfrm>
            <a:off x="1056" y="2843"/>
            <a:ext cx="298" cy="142"/>
          </p:xfrm>
          <a:graphic>
            <a:graphicData uri="http://schemas.openxmlformats.org/presentationml/2006/ole">
              <mc:AlternateContent xmlns:mc="http://schemas.openxmlformats.org/markup-compatibility/2006">
                <mc:Choice xmlns:v="urn:schemas-microsoft-com:vml" Requires="v">
                  <p:oleObj spid="_x0000_s24647" name="公式" r:id="rId11" imgW="533169" imgH="241195" progId="Equation.3">
                    <p:embed/>
                  </p:oleObj>
                </mc:Choice>
                <mc:Fallback>
                  <p:oleObj name="公式" r:id="rId11" imgW="533169" imgH="241195" progId="Equation.3">
                    <p:embed/>
                    <p:pic>
                      <p:nvPicPr>
                        <p:cNvPr id="0" name="Picture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2843"/>
                          <a:ext cx="298" cy="1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75" name="Object 71"/>
            <p:cNvGraphicFramePr>
              <a:graphicFrameLocks noChangeAspect="1"/>
            </p:cNvGraphicFramePr>
            <p:nvPr/>
          </p:nvGraphicFramePr>
          <p:xfrm>
            <a:off x="1056" y="2208"/>
            <a:ext cx="298" cy="143"/>
          </p:xfrm>
          <a:graphic>
            <a:graphicData uri="http://schemas.openxmlformats.org/presentationml/2006/ole">
              <mc:AlternateContent xmlns:mc="http://schemas.openxmlformats.org/markup-compatibility/2006">
                <mc:Choice xmlns:v="urn:schemas-microsoft-com:vml" Requires="v">
                  <p:oleObj spid="_x0000_s24648" name="公式" r:id="rId13" imgW="558558" imgH="241195" progId="Equation.3">
                    <p:embed/>
                  </p:oleObj>
                </mc:Choice>
                <mc:Fallback>
                  <p:oleObj name="公式" r:id="rId13" imgW="558558" imgH="241195" progId="Equation.3">
                    <p:embed/>
                    <p:pic>
                      <p:nvPicPr>
                        <p:cNvPr id="0" name="Picture 4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6" y="2208"/>
                          <a:ext cx="298"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76" name="Line 72"/>
            <p:cNvSpPr>
              <a:spLocks noChangeShapeType="1"/>
            </p:cNvSpPr>
            <p:nvPr/>
          </p:nvSpPr>
          <p:spPr bwMode="auto">
            <a:xfrm>
              <a:off x="1414" y="3613"/>
              <a:ext cx="1295" cy="0"/>
            </a:xfrm>
            <a:prstGeom prst="line">
              <a:avLst/>
            </a:prstGeom>
            <a:noFill/>
            <a:ln w="19050">
              <a:solidFill>
                <a:schemeClr val="tx1"/>
              </a:solidFill>
              <a:round/>
              <a:headEnd/>
              <a:tailEnd/>
            </a:ln>
            <a:effectLst/>
          </p:spPr>
          <p:txBody>
            <a:bodyPr wrap="none" anchor="ctr"/>
            <a:lstStyle/>
            <a:p>
              <a:endParaRPr lang="zh-CN" altLang="en-US"/>
            </a:p>
          </p:txBody>
        </p:sp>
        <p:graphicFrame>
          <p:nvGraphicFramePr>
            <p:cNvPr id="21577" name="Object 73"/>
            <p:cNvGraphicFramePr>
              <a:graphicFrameLocks noChangeAspect="1"/>
            </p:cNvGraphicFramePr>
            <p:nvPr/>
          </p:nvGraphicFramePr>
          <p:xfrm>
            <a:off x="2112" y="1824"/>
            <a:ext cx="253" cy="185"/>
          </p:xfrm>
          <a:graphic>
            <a:graphicData uri="http://schemas.openxmlformats.org/presentationml/2006/ole">
              <mc:AlternateContent xmlns:mc="http://schemas.openxmlformats.org/markup-compatibility/2006">
                <mc:Choice xmlns:v="urn:schemas-microsoft-com:vml" Requires="v">
                  <p:oleObj spid="_x0000_s24649" name="Equation" r:id="rId15" imgW="304668" imgH="330057" progId="Equation.3">
                    <p:embed/>
                  </p:oleObj>
                </mc:Choice>
                <mc:Fallback>
                  <p:oleObj name="Equation" r:id="rId15" imgW="304668" imgH="330057" progId="Equation.3">
                    <p:embed/>
                    <p:pic>
                      <p:nvPicPr>
                        <p:cNvPr id="0" name="Picture 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2" y="1824"/>
                          <a:ext cx="253"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78" name="Line 74"/>
            <p:cNvSpPr>
              <a:spLocks noChangeShapeType="1"/>
            </p:cNvSpPr>
            <p:nvPr/>
          </p:nvSpPr>
          <p:spPr bwMode="auto">
            <a:xfrm>
              <a:off x="3253" y="3365"/>
              <a:ext cx="1456" cy="0"/>
            </a:xfrm>
            <a:prstGeom prst="line">
              <a:avLst/>
            </a:prstGeom>
            <a:noFill/>
            <a:ln w="12700">
              <a:solidFill>
                <a:schemeClr val="tx1"/>
              </a:solidFill>
              <a:round/>
              <a:headEnd/>
              <a:tailEnd/>
            </a:ln>
            <a:effectLst/>
          </p:spPr>
          <p:txBody>
            <a:bodyPr wrap="none" anchor="ctr"/>
            <a:lstStyle/>
            <a:p>
              <a:endParaRPr lang="zh-CN" altLang="en-US"/>
            </a:p>
          </p:txBody>
        </p:sp>
        <p:sp>
          <p:nvSpPr>
            <p:cNvPr id="21579" name="Line 75"/>
            <p:cNvSpPr>
              <a:spLocks noChangeShapeType="1"/>
            </p:cNvSpPr>
            <p:nvPr/>
          </p:nvSpPr>
          <p:spPr bwMode="auto">
            <a:xfrm>
              <a:off x="3253" y="2931"/>
              <a:ext cx="1327" cy="0"/>
            </a:xfrm>
            <a:prstGeom prst="line">
              <a:avLst/>
            </a:prstGeom>
            <a:noFill/>
            <a:ln w="12700">
              <a:solidFill>
                <a:schemeClr val="tx1"/>
              </a:solidFill>
              <a:round/>
              <a:headEnd/>
              <a:tailEnd/>
            </a:ln>
            <a:effectLst/>
          </p:spPr>
          <p:txBody>
            <a:bodyPr wrap="none" anchor="ctr"/>
            <a:lstStyle/>
            <a:p>
              <a:endParaRPr lang="zh-CN" altLang="en-US"/>
            </a:p>
          </p:txBody>
        </p:sp>
        <p:sp>
          <p:nvSpPr>
            <p:cNvPr id="21580" name="Line 76"/>
            <p:cNvSpPr>
              <a:spLocks noChangeShapeType="1"/>
            </p:cNvSpPr>
            <p:nvPr/>
          </p:nvSpPr>
          <p:spPr bwMode="auto">
            <a:xfrm>
              <a:off x="3253" y="2255"/>
              <a:ext cx="1359" cy="0"/>
            </a:xfrm>
            <a:prstGeom prst="line">
              <a:avLst/>
            </a:prstGeom>
            <a:noFill/>
            <a:ln w="12700">
              <a:solidFill>
                <a:schemeClr val="tx1"/>
              </a:solidFill>
              <a:round/>
              <a:headEnd/>
              <a:tailEnd/>
            </a:ln>
            <a:effectLst/>
          </p:spPr>
          <p:txBody>
            <a:bodyPr wrap="none" anchor="ctr"/>
            <a:lstStyle/>
            <a:p>
              <a:endParaRPr lang="zh-CN" altLang="en-US"/>
            </a:p>
          </p:txBody>
        </p:sp>
        <p:sp>
          <p:nvSpPr>
            <p:cNvPr id="21581" name="Line 77"/>
            <p:cNvSpPr>
              <a:spLocks noChangeShapeType="1"/>
            </p:cNvSpPr>
            <p:nvPr/>
          </p:nvSpPr>
          <p:spPr bwMode="auto">
            <a:xfrm flipV="1">
              <a:off x="3900" y="1888"/>
              <a:ext cx="0" cy="1725"/>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21582" name="Line 78"/>
            <p:cNvSpPr>
              <a:spLocks noChangeShapeType="1"/>
            </p:cNvSpPr>
            <p:nvPr/>
          </p:nvSpPr>
          <p:spPr bwMode="auto">
            <a:xfrm flipV="1">
              <a:off x="4548" y="1982"/>
              <a:ext cx="0" cy="1631"/>
            </a:xfrm>
            <a:prstGeom prst="line">
              <a:avLst/>
            </a:prstGeom>
            <a:noFill/>
            <a:ln w="12700">
              <a:solidFill>
                <a:schemeClr val="tx1"/>
              </a:solidFill>
              <a:round/>
              <a:headEnd/>
              <a:tailEnd/>
            </a:ln>
            <a:effectLst/>
          </p:spPr>
          <p:txBody>
            <a:bodyPr wrap="none" anchor="ctr"/>
            <a:lstStyle/>
            <a:p>
              <a:endParaRPr lang="zh-CN" altLang="en-US"/>
            </a:p>
          </p:txBody>
        </p:sp>
        <p:sp>
          <p:nvSpPr>
            <p:cNvPr id="21583" name="Line 79"/>
            <p:cNvSpPr>
              <a:spLocks noChangeShapeType="1"/>
            </p:cNvSpPr>
            <p:nvPr/>
          </p:nvSpPr>
          <p:spPr bwMode="auto">
            <a:xfrm flipV="1">
              <a:off x="3253" y="1982"/>
              <a:ext cx="0" cy="1631"/>
            </a:xfrm>
            <a:prstGeom prst="line">
              <a:avLst/>
            </a:prstGeom>
            <a:noFill/>
            <a:ln w="12700">
              <a:solidFill>
                <a:schemeClr val="tx1"/>
              </a:solidFill>
              <a:round/>
              <a:headEnd/>
              <a:tailEnd/>
            </a:ln>
            <a:effectLst/>
          </p:spPr>
          <p:txBody>
            <a:bodyPr wrap="none" anchor="ctr"/>
            <a:lstStyle/>
            <a:p>
              <a:endParaRPr lang="zh-CN" altLang="en-US"/>
            </a:p>
          </p:txBody>
        </p:sp>
        <p:sp>
          <p:nvSpPr>
            <p:cNvPr id="21584" name="Line 80"/>
            <p:cNvSpPr>
              <a:spLocks noChangeShapeType="1"/>
            </p:cNvSpPr>
            <p:nvPr/>
          </p:nvSpPr>
          <p:spPr bwMode="auto">
            <a:xfrm>
              <a:off x="2962" y="3613"/>
              <a:ext cx="1877" cy="0"/>
            </a:xfrm>
            <a:prstGeom prst="line">
              <a:avLst/>
            </a:prstGeom>
            <a:noFill/>
            <a:ln w="19050">
              <a:solidFill>
                <a:schemeClr val="tx1"/>
              </a:solidFill>
              <a:round/>
              <a:headEnd/>
              <a:tailEnd/>
            </a:ln>
            <a:effectLst/>
          </p:spPr>
          <p:txBody>
            <a:bodyPr wrap="none" anchor="ctr"/>
            <a:lstStyle/>
            <a:p>
              <a:endParaRPr lang="zh-CN" altLang="en-US"/>
            </a:p>
          </p:txBody>
        </p:sp>
        <p:sp>
          <p:nvSpPr>
            <p:cNvPr id="21588" name="Line 84"/>
            <p:cNvSpPr>
              <a:spLocks noChangeShapeType="1"/>
            </p:cNvSpPr>
            <p:nvPr/>
          </p:nvSpPr>
          <p:spPr bwMode="auto">
            <a:xfrm>
              <a:off x="3268" y="3611"/>
              <a:ext cx="1295" cy="0"/>
            </a:xfrm>
            <a:prstGeom prst="line">
              <a:avLst/>
            </a:prstGeom>
            <a:noFill/>
            <a:ln w="12700">
              <a:solidFill>
                <a:schemeClr val="tx1"/>
              </a:solidFill>
              <a:round/>
              <a:headEnd/>
              <a:tailEnd/>
            </a:ln>
            <a:effectLst/>
          </p:spPr>
          <p:txBody>
            <a:bodyPr wrap="none" anchor="ctr"/>
            <a:lstStyle/>
            <a:p>
              <a:endParaRPr lang="zh-CN" altLang="en-US"/>
            </a:p>
          </p:txBody>
        </p:sp>
        <p:graphicFrame>
          <p:nvGraphicFramePr>
            <p:cNvPr id="21589" name="Object 85"/>
            <p:cNvGraphicFramePr>
              <a:graphicFrameLocks noChangeAspect="1"/>
            </p:cNvGraphicFramePr>
            <p:nvPr/>
          </p:nvGraphicFramePr>
          <p:xfrm>
            <a:off x="4032" y="1849"/>
            <a:ext cx="336" cy="242"/>
          </p:xfrm>
          <a:graphic>
            <a:graphicData uri="http://schemas.openxmlformats.org/presentationml/2006/ole">
              <mc:AlternateContent xmlns:mc="http://schemas.openxmlformats.org/markup-compatibility/2006">
                <mc:Choice xmlns:v="urn:schemas-microsoft-com:vml" Requires="v">
                  <p:oleObj spid="_x0000_s24650" name="Equation" r:id="rId17" imgW="304536" imgH="253780" progId="Equation.3">
                    <p:embed/>
                  </p:oleObj>
                </mc:Choice>
                <mc:Fallback>
                  <p:oleObj name="Equation" r:id="rId17" imgW="304536" imgH="253780" progId="Equation.3">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2" y="1849"/>
                          <a:ext cx="33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90" name="Object 86"/>
            <p:cNvGraphicFramePr>
              <a:graphicFrameLocks noChangeAspect="1"/>
            </p:cNvGraphicFramePr>
            <p:nvPr/>
          </p:nvGraphicFramePr>
          <p:xfrm>
            <a:off x="1193" y="1503"/>
            <a:ext cx="1495" cy="369"/>
          </p:xfrm>
          <a:graphic>
            <a:graphicData uri="http://schemas.openxmlformats.org/presentationml/2006/ole">
              <mc:AlternateContent xmlns:mc="http://schemas.openxmlformats.org/markup-compatibility/2006">
                <mc:Choice xmlns:v="urn:schemas-microsoft-com:vml" Requires="v">
                  <p:oleObj spid="_x0000_s24651" name="Equation" r:id="rId19" imgW="1790700" imgH="609600" progId="Equation.3">
                    <p:embed/>
                  </p:oleObj>
                </mc:Choice>
                <mc:Fallback>
                  <p:oleObj name="Equation" r:id="rId19" imgW="1790700" imgH="609600" progId="Equation.3">
                    <p:embed/>
                    <p:pic>
                      <p:nvPicPr>
                        <p:cNvPr id="0" name="Picture 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93" y="1503"/>
                          <a:ext cx="1495" cy="369"/>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graphicFrame>
          <p:nvGraphicFramePr>
            <p:cNvPr id="21591" name="Object 87"/>
            <p:cNvGraphicFramePr>
              <a:graphicFrameLocks noChangeAspect="1"/>
            </p:cNvGraphicFramePr>
            <p:nvPr/>
          </p:nvGraphicFramePr>
          <p:xfrm>
            <a:off x="3229" y="1503"/>
            <a:ext cx="1571" cy="369"/>
          </p:xfrm>
          <a:graphic>
            <a:graphicData uri="http://schemas.openxmlformats.org/presentationml/2006/ole">
              <mc:AlternateContent xmlns:mc="http://schemas.openxmlformats.org/markup-compatibility/2006">
                <mc:Choice xmlns:v="urn:schemas-microsoft-com:vml" Requires="v">
                  <p:oleObj spid="_x0000_s24652" name="Equation" r:id="rId21" imgW="2095500" imgH="609600" progId="Equation.3">
                    <p:embed/>
                  </p:oleObj>
                </mc:Choice>
                <mc:Fallback>
                  <p:oleObj name="Equation" r:id="rId21" imgW="2095500" imgH="609600" progId="Equation.3">
                    <p:embed/>
                    <p:pic>
                      <p:nvPicPr>
                        <p:cNvPr id="0" name="Picture 5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29" y="1503"/>
                          <a:ext cx="1571" cy="369"/>
                        </a:xfrm>
                        <a:prstGeom prst="rect">
                          <a:avLst/>
                        </a:prstGeom>
                        <a:gradFill rotWithShape="0">
                          <a:gsLst>
                            <a:gs pos="0">
                              <a:srgbClr val="FFEBFF"/>
                            </a:gs>
                            <a:gs pos="50000">
                              <a:srgbClr val="FFFFFF"/>
                            </a:gs>
                            <a:gs pos="100000">
                              <a:srgbClr val="FFEBFF"/>
                            </a:gs>
                          </a:gsLst>
                          <a:lin ang="5400000" scaled="1"/>
                        </a:gradFill>
                        <a:ln w="9525">
                          <a:solidFill>
                            <a:srgbClr val="CC00CC"/>
                          </a:solidFill>
                          <a:miter lim="800000"/>
                          <a:headEnd/>
                          <a:tailEnd/>
                        </a:ln>
                      </p:spPr>
                    </p:pic>
                  </p:oleObj>
                </mc:Fallback>
              </mc:AlternateContent>
            </a:graphicData>
          </a:graphic>
        </p:graphicFrame>
        <p:grpSp>
          <p:nvGrpSpPr>
            <p:cNvPr id="3" name="Group 88"/>
            <p:cNvGrpSpPr>
              <a:grpSpLocks/>
            </p:cNvGrpSpPr>
            <p:nvPr/>
          </p:nvGrpSpPr>
          <p:grpSpPr bwMode="auto">
            <a:xfrm>
              <a:off x="1429" y="2165"/>
              <a:ext cx="1265" cy="184"/>
              <a:chOff x="192" y="3011"/>
              <a:chExt cx="3463" cy="986"/>
            </a:xfrm>
          </p:grpSpPr>
          <p:sp>
            <p:nvSpPr>
              <p:cNvPr id="21593" name="Freeform 89"/>
              <p:cNvSpPr>
                <a:spLocks/>
              </p:cNvSpPr>
              <p:nvPr/>
            </p:nvSpPr>
            <p:spPr bwMode="auto">
              <a:xfrm>
                <a:off x="192" y="3011"/>
                <a:ext cx="1735" cy="973"/>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a:effectLst/>
            </p:spPr>
            <p:txBody>
              <a:bodyPr wrap="none" anchor="ctr"/>
              <a:lstStyle/>
              <a:p>
                <a:endParaRPr lang="zh-CN" altLang="en-US"/>
              </a:p>
            </p:txBody>
          </p:sp>
          <p:sp>
            <p:nvSpPr>
              <p:cNvPr id="21594" name="Freeform 90"/>
              <p:cNvSpPr>
                <a:spLocks/>
              </p:cNvSpPr>
              <p:nvPr/>
            </p:nvSpPr>
            <p:spPr bwMode="auto">
              <a:xfrm>
                <a:off x="1920" y="3024"/>
                <a:ext cx="1735" cy="973"/>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a:effectLst/>
            </p:spPr>
            <p:txBody>
              <a:bodyPr wrap="none" anchor="ctr"/>
              <a:lstStyle/>
              <a:p>
                <a:endParaRPr lang="zh-CN" altLang="en-US"/>
              </a:p>
            </p:txBody>
          </p:sp>
        </p:grpSp>
        <p:grpSp>
          <p:nvGrpSpPr>
            <p:cNvPr id="4" name="Group 91"/>
            <p:cNvGrpSpPr>
              <a:grpSpLocks/>
            </p:cNvGrpSpPr>
            <p:nvPr/>
          </p:nvGrpSpPr>
          <p:grpSpPr bwMode="auto">
            <a:xfrm>
              <a:off x="1429" y="2842"/>
              <a:ext cx="1265" cy="185"/>
              <a:chOff x="0" y="2880"/>
              <a:chExt cx="2592" cy="960"/>
            </a:xfrm>
          </p:grpSpPr>
          <p:sp>
            <p:nvSpPr>
              <p:cNvPr id="21596" name="Freeform 92"/>
              <p:cNvSpPr>
                <a:spLocks/>
              </p:cNvSpPr>
              <p:nvPr/>
            </p:nvSpPr>
            <p:spPr bwMode="auto">
              <a:xfrm>
                <a:off x="1728" y="2880"/>
                <a:ext cx="864" cy="477"/>
              </a:xfrm>
              <a:custGeom>
                <a:avLst/>
                <a:gdLst/>
                <a:ahLst/>
                <a:cxnLst>
                  <a:cxn ang="0">
                    <a:pos x="0" y="477"/>
                  </a:cxn>
                  <a:cxn ang="0">
                    <a:pos x="184" y="157"/>
                  </a:cxn>
                  <a:cxn ang="0">
                    <a:pos x="432" y="0"/>
                  </a:cxn>
                  <a:cxn ang="0">
                    <a:pos x="680" y="157"/>
                  </a:cxn>
                  <a:cxn ang="0">
                    <a:pos x="864" y="477"/>
                  </a:cxn>
                </a:cxnLst>
                <a:rect l="0" t="0" r="r" b="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mpd="sng">
                <a:solidFill>
                  <a:srgbClr val="0000FF"/>
                </a:solidFill>
                <a:round/>
                <a:headEnd/>
                <a:tailEnd/>
              </a:ln>
              <a:effectLst/>
            </p:spPr>
            <p:txBody>
              <a:bodyPr wrap="none" anchor="ctr"/>
              <a:lstStyle/>
              <a:p>
                <a:endParaRPr lang="zh-CN" altLang="en-US"/>
              </a:p>
            </p:txBody>
          </p:sp>
          <p:sp>
            <p:nvSpPr>
              <p:cNvPr id="21597" name="Freeform 93"/>
              <p:cNvSpPr>
                <a:spLocks/>
              </p:cNvSpPr>
              <p:nvPr/>
            </p:nvSpPr>
            <p:spPr bwMode="auto">
              <a:xfrm>
                <a:off x="0" y="2880"/>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a:effectLst/>
            </p:spPr>
            <p:txBody>
              <a:bodyPr wrap="none" anchor="ctr"/>
              <a:lstStyle/>
              <a:p>
                <a:endParaRPr lang="zh-CN" altLang="en-US"/>
              </a:p>
            </p:txBody>
          </p:sp>
        </p:grpSp>
        <p:sp>
          <p:nvSpPr>
            <p:cNvPr id="21598" name="Freeform 94"/>
            <p:cNvSpPr>
              <a:spLocks/>
            </p:cNvSpPr>
            <p:nvPr/>
          </p:nvSpPr>
          <p:spPr bwMode="auto">
            <a:xfrm>
              <a:off x="1429" y="3273"/>
              <a:ext cx="1265" cy="154"/>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0000FF"/>
              </a:solidFill>
              <a:round/>
              <a:headEnd/>
              <a:tailEnd/>
            </a:ln>
            <a:effectLst/>
          </p:spPr>
          <p:txBody>
            <a:bodyPr wrap="none" anchor="ctr"/>
            <a:lstStyle/>
            <a:p>
              <a:endParaRPr lang="zh-CN" altLang="en-US"/>
            </a:p>
          </p:txBody>
        </p:sp>
        <p:sp>
          <p:nvSpPr>
            <p:cNvPr id="21599" name="Freeform 95"/>
            <p:cNvSpPr>
              <a:spLocks/>
            </p:cNvSpPr>
            <p:nvPr/>
          </p:nvSpPr>
          <p:spPr bwMode="auto">
            <a:xfrm>
              <a:off x="1429" y="3519"/>
              <a:ext cx="1265" cy="90"/>
            </a:xfrm>
            <a:custGeom>
              <a:avLst/>
              <a:gdLst/>
              <a:ahLst/>
              <a:cxnLst>
                <a:cxn ang="0">
                  <a:pos x="0" y="477"/>
                </a:cxn>
                <a:cxn ang="0">
                  <a:pos x="184" y="157"/>
                </a:cxn>
                <a:cxn ang="0">
                  <a:pos x="432" y="0"/>
                </a:cxn>
                <a:cxn ang="0">
                  <a:pos x="680" y="157"/>
                </a:cxn>
                <a:cxn ang="0">
                  <a:pos x="864" y="477"/>
                </a:cxn>
              </a:cxnLst>
              <a:rect l="0" t="0" r="r" b="b"/>
              <a:pathLst>
                <a:path w="864" h="477">
                  <a:moveTo>
                    <a:pt x="0" y="477"/>
                  </a:moveTo>
                  <a:cubicBezTo>
                    <a:pt x="31" y="424"/>
                    <a:pt x="112" y="236"/>
                    <a:pt x="184" y="157"/>
                  </a:cubicBezTo>
                  <a:cubicBezTo>
                    <a:pt x="256" y="78"/>
                    <a:pt x="349" y="0"/>
                    <a:pt x="432" y="0"/>
                  </a:cubicBezTo>
                  <a:cubicBezTo>
                    <a:pt x="515" y="0"/>
                    <a:pt x="608" y="78"/>
                    <a:pt x="680" y="157"/>
                  </a:cubicBezTo>
                  <a:cubicBezTo>
                    <a:pt x="752" y="236"/>
                    <a:pt x="826" y="410"/>
                    <a:pt x="864" y="477"/>
                  </a:cubicBezTo>
                </a:path>
              </a:pathLst>
            </a:custGeom>
            <a:noFill/>
            <a:ln w="19050" cmpd="sng">
              <a:solidFill>
                <a:srgbClr val="0000FF"/>
              </a:solidFill>
              <a:round/>
              <a:headEnd/>
              <a:tailEnd/>
            </a:ln>
            <a:effectLst/>
          </p:spPr>
          <p:txBody>
            <a:bodyPr wrap="none" anchor="ctr"/>
            <a:lstStyle/>
            <a:p>
              <a:endParaRPr lang="zh-CN" altLang="en-US"/>
            </a:p>
          </p:txBody>
        </p:sp>
        <p:grpSp>
          <p:nvGrpSpPr>
            <p:cNvPr id="5" name="Group 96"/>
            <p:cNvGrpSpPr>
              <a:grpSpLocks/>
            </p:cNvGrpSpPr>
            <p:nvPr/>
          </p:nvGrpSpPr>
          <p:grpSpPr bwMode="auto">
            <a:xfrm>
              <a:off x="3153" y="2103"/>
              <a:ext cx="1495" cy="154"/>
              <a:chOff x="-2016" y="2544"/>
              <a:chExt cx="7776" cy="969"/>
            </a:xfrm>
          </p:grpSpPr>
          <p:sp>
            <p:nvSpPr>
              <p:cNvPr id="21601" name="Freeform 97"/>
              <p:cNvSpPr>
                <a:spLocks/>
              </p:cNvSpPr>
              <p:nvPr/>
            </p:nvSpPr>
            <p:spPr bwMode="auto">
              <a:xfrm>
                <a:off x="-2016" y="3024"/>
                <a:ext cx="864" cy="489"/>
              </a:xfrm>
              <a:custGeom>
                <a:avLst/>
                <a:gdLst/>
                <a:ahLst/>
                <a:cxnLst>
                  <a:cxn ang="0">
                    <a:pos x="0" y="0"/>
                  </a:cxn>
                  <a:cxn ang="0">
                    <a:pos x="180" y="308"/>
                  </a:cxn>
                  <a:cxn ang="0">
                    <a:pos x="436" y="484"/>
                  </a:cxn>
                  <a:cxn ang="0">
                    <a:pos x="676" y="340"/>
                  </a:cxn>
                  <a:cxn ang="0">
                    <a:pos x="864" y="0"/>
                  </a:cxn>
                </a:cxnLst>
                <a:rect l="0" t="0" r="r" b="b"/>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a:effectLst/>
            </p:spPr>
            <p:txBody>
              <a:bodyPr wrap="none" anchor="ctr"/>
              <a:lstStyle/>
              <a:p>
                <a:endParaRPr lang="zh-CN" altLang="en-US"/>
              </a:p>
            </p:txBody>
          </p:sp>
          <p:sp>
            <p:nvSpPr>
              <p:cNvPr id="21602" name="Freeform 98"/>
              <p:cNvSpPr>
                <a:spLocks/>
              </p:cNvSpPr>
              <p:nvPr/>
            </p:nvSpPr>
            <p:spPr bwMode="auto">
              <a:xfrm>
                <a:off x="-1152" y="2544"/>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03" name="Freeform 99"/>
              <p:cNvSpPr>
                <a:spLocks/>
              </p:cNvSpPr>
              <p:nvPr/>
            </p:nvSpPr>
            <p:spPr bwMode="auto">
              <a:xfrm>
                <a:off x="576" y="2544"/>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04" name="Freeform 100"/>
              <p:cNvSpPr>
                <a:spLocks/>
              </p:cNvSpPr>
              <p:nvPr/>
            </p:nvSpPr>
            <p:spPr bwMode="auto">
              <a:xfrm>
                <a:off x="2304" y="2544"/>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05" name="Freeform 101"/>
              <p:cNvSpPr>
                <a:spLocks/>
              </p:cNvSpPr>
              <p:nvPr/>
            </p:nvSpPr>
            <p:spPr bwMode="auto">
              <a:xfrm>
                <a:off x="4032" y="2544"/>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grpSp>
        <p:grpSp>
          <p:nvGrpSpPr>
            <p:cNvPr id="6" name="Group 102"/>
            <p:cNvGrpSpPr>
              <a:grpSpLocks/>
            </p:cNvGrpSpPr>
            <p:nvPr/>
          </p:nvGrpSpPr>
          <p:grpSpPr bwMode="auto">
            <a:xfrm>
              <a:off x="3153" y="2780"/>
              <a:ext cx="1495" cy="154"/>
              <a:chOff x="-336" y="2592"/>
              <a:chExt cx="6048" cy="969"/>
            </a:xfrm>
          </p:grpSpPr>
          <p:sp>
            <p:nvSpPr>
              <p:cNvPr id="21607" name="Freeform 103"/>
              <p:cNvSpPr>
                <a:spLocks/>
              </p:cNvSpPr>
              <p:nvPr/>
            </p:nvSpPr>
            <p:spPr bwMode="auto">
              <a:xfrm>
                <a:off x="3984" y="2592"/>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08" name="Freeform 104"/>
              <p:cNvSpPr>
                <a:spLocks/>
              </p:cNvSpPr>
              <p:nvPr/>
            </p:nvSpPr>
            <p:spPr bwMode="auto">
              <a:xfrm>
                <a:off x="2256" y="2592"/>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09" name="Freeform 105"/>
              <p:cNvSpPr>
                <a:spLocks/>
              </p:cNvSpPr>
              <p:nvPr/>
            </p:nvSpPr>
            <p:spPr bwMode="auto">
              <a:xfrm>
                <a:off x="528" y="2592"/>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10" name="Freeform 106"/>
              <p:cNvSpPr>
                <a:spLocks/>
              </p:cNvSpPr>
              <p:nvPr/>
            </p:nvSpPr>
            <p:spPr bwMode="auto">
              <a:xfrm>
                <a:off x="-336" y="3072"/>
                <a:ext cx="864" cy="489"/>
              </a:xfrm>
              <a:custGeom>
                <a:avLst/>
                <a:gdLst/>
                <a:ahLst/>
                <a:cxnLst>
                  <a:cxn ang="0">
                    <a:pos x="0" y="0"/>
                  </a:cxn>
                  <a:cxn ang="0">
                    <a:pos x="180" y="308"/>
                  </a:cxn>
                  <a:cxn ang="0">
                    <a:pos x="436" y="484"/>
                  </a:cxn>
                  <a:cxn ang="0">
                    <a:pos x="676" y="340"/>
                  </a:cxn>
                  <a:cxn ang="0">
                    <a:pos x="864" y="0"/>
                  </a:cxn>
                </a:cxnLst>
                <a:rect l="0" t="0" r="r" b="b"/>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a:effectLst/>
            </p:spPr>
            <p:txBody>
              <a:bodyPr wrap="none" anchor="ctr"/>
              <a:lstStyle/>
              <a:p>
                <a:endParaRPr lang="zh-CN" altLang="en-US"/>
              </a:p>
            </p:txBody>
          </p:sp>
        </p:grpSp>
        <p:grpSp>
          <p:nvGrpSpPr>
            <p:cNvPr id="7" name="Group 107"/>
            <p:cNvGrpSpPr>
              <a:grpSpLocks/>
            </p:cNvGrpSpPr>
            <p:nvPr/>
          </p:nvGrpSpPr>
          <p:grpSpPr bwMode="auto">
            <a:xfrm>
              <a:off x="3115" y="3211"/>
              <a:ext cx="1571" cy="154"/>
              <a:chOff x="48" y="2592"/>
              <a:chExt cx="4320" cy="969"/>
            </a:xfrm>
          </p:grpSpPr>
          <p:sp>
            <p:nvSpPr>
              <p:cNvPr id="21612" name="Freeform 108"/>
              <p:cNvSpPr>
                <a:spLocks/>
              </p:cNvSpPr>
              <p:nvPr/>
            </p:nvSpPr>
            <p:spPr bwMode="auto">
              <a:xfrm>
                <a:off x="912" y="2592"/>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13" name="Freeform 109"/>
              <p:cNvSpPr>
                <a:spLocks/>
              </p:cNvSpPr>
              <p:nvPr/>
            </p:nvSpPr>
            <p:spPr bwMode="auto">
              <a:xfrm>
                <a:off x="2640" y="2592"/>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14" name="Freeform 110"/>
              <p:cNvSpPr>
                <a:spLocks/>
              </p:cNvSpPr>
              <p:nvPr/>
            </p:nvSpPr>
            <p:spPr bwMode="auto">
              <a:xfrm>
                <a:off x="48" y="3072"/>
                <a:ext cx="864" cy="489"/>
              </a:xfrm>
              <a:custGeom>
                <a:avLst/>
                <a:gdLst/>
                <a:ahLst/>
                <a:cxnLst>
                  <a:cxn ang="0">
                    <a:pos x="0" y="0"/>
                  </a:cxn>
                  <a:cxn ang="0">
                    <a:pos x="180" y="308"/>
                  </a:cxn>
                  <a:cxn ang="0">
                    <a:pos x="436" y="484"/>
                  </a:cxn>
                  <a:cxn ang="0">
                    <a:pos x="676" y="340"/>
                  </a:cxn>
                  <a:cxn ang="0">
                    <a:pos x="864" y="0"/>
                  </a:cxn>
                </a:cxnLst>
                <a:rect l="0" t="0" r="r" b="b"/>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a:effectLst/>
            </p:spPr>
            <p:txBody>
              <a:bodyPr wrap="none" anchor="ctr"/>
              <a:lstStyle/>
              <a:p>
                <a:endParaRPr lang="zh-CN" altLang="en-US"/>
              </a:p>
            </p:txBody>
          </p:sp>
        </p:grpSp>
        <p:grpSp>
          <p:nvGrpSpPr>
            <p:cNvPr id="8" name="Group 111"/>
            <p:cNvGrpSpPr>
              <a:grpSpLocks/>
            </p:cNvGrpSpPr>
            <p:nvPr/>
          </p:nvGrpSpPr>
          <p:grpSpPr bwMode="auto">
            <a:xfrm>
              <a:off x="2923" y="3457"/>
              <a:ext cx="1954" cy="154"/>
              <a:chOff x="1008" y="2448"/>
              <a:chExt cx="2592" cy="969"/>
            </a:xfrm>
          </p:grpSpPr>
          <p:sp>
            <p:nvSpPr>
              <p:cNvPr id="21616" name="Freeform 112"/>
              <p:cNvSpPr>
                <a:spLocks/>
              </p:cNvSpPr>
              <p:nvPr/>
            </p:nvSpPr>
            <p:spPr bwMode="auto">
              <a:xfrm>
                <a:off x="1872" y="2448"/>
                <a:ext cx="1728" cy="960"/>
              </a:xfrm>
              <a:custGeom>
                <a:avLst/>
                <a:gdLst/>
                <a:ahLst/>
                <a:cxnLst>
                  <a:cxn ang="0">
                    <a:pos x="0" y="487"/>
                  </a:cxn>
                  <a:cxn ang="0">
                    <a:pos x="178" y="182"/>
                  </a:cxn>
                  <a:cxn ang="0">
                    <a:pos x="444" y="4"/>
                  </a:cxn>
                  <a:cxn ang="0">
                    <a:pos x="706" y="203"/>
                  </a:cxn>
                  <a:cxn ang="0">
                    <a:pos x="871" y="491"/>
                  </a:cxn>
                  <a:cxn ang="0">
                    <a:pos x="1035" y="772"/>
                  </a:cxn>
                  <a:cxn ang="0">
                    <a:pos x="1310" y="971"/>
                  </a:cxn>
                  <a:cxn ang="0">
                    <a:pos x="1570" y="786"/>
                  </a:cxn>
                  <a:cxn ang="0">
                    <a:pos x="1735" y="484"/>
                  </a:cxn>
                </a:cxnLst>
                <a:rect l="0" t="0" r="r" b="b"/>
                <a:pathLst>
                  <a:path w="1735" h="973">
                    <a:moveTo>
                      <a:pt x="0" y="487"/>
                    </a:moveTo>
                    <a:cubicBezTo>
                      <a:pt x="30" y="436"/>
                      <a:pt x="104" y="262"/>
                      <a:pt x="178" y="182"/>
                    </a:cubicBezTo>
                    <a:cubicBezTo>
                      <a:pt x="252" y="102"/>
                      <a:pt x="356" y="0"/>
                      <a:pt x="444" y="4"/>
                    </a:cubicBezTo>
                    <a:cubicBezTo>
                      <a:pt x="532" y="8"/>
                      <a:pt x="635" y="122"/>
                      <a:pt x="706" y="203"/>
                    </a:cubicBezTo>
                    <a:cubicBezTo>
                      <a:pt x="777" y="284"/>
                      <a:pt x="816" y="396"/>
                      <a:pt x="871" y="491"/>
                    </a:cubicBezTo>
                    <a:cubicBezTo>
                      <a:pt x="926" y="586"/>
                      <a:pt x="962" y="692"/>
                      <a:pt x="1035" y="772"/>
                    </a:cubicBezTo>
                    <a:cubicBezTo>
                      <a:pt x="1108" y="852"/>
                      <a:pt x="1221" y="969"/>
                      <a:pt x="1310" y="971"/>
                    </a:cubicBezTo>
                    <a:cubicBezTo>
                      <a:pt x="1399" y="973"/>
                      <a:pt x="1499" y="867"/>
                      <a:pt x="1570" y="786"/>
                    </a:cubicBezTo>
                    <a:cubicBezTo>
                      <a:pt x="1641" y="705"/>
                      <a:pt x="1701" y="547"/>
                      <a:pt x="1735" y="484"/>
                    </a:cubicBezTo>
                  </a:path>
                </a:pathLst>
              </a:custGeom>
              <a:noFill/>
              <a:ln w="19050" cmpd="sng">
                <a:solidFill>
                  <a:srgbClr val="FF0000"/>
                </a:solidFill>
                <a:round/>
                <a:headEnd/>
                <a:tailEnd/>
              </a:ln>
              <a:effectLst/>
            </p:spPr>
            <p:txBody>
              <a:bodyPr wrap="none" anchor="ctr"/>
              <a:lstStyle/>
              <a:p>
                <a:endParaRPr lang="zh-CN" altLang="en-US"/>
              </a:p>
            </p:txBody>
          </p:sp>
          <p:sp>
            <p:nvSpPr>
              <p:cNvPr id="21617" name="Freeform 113"/>
              <p:cNvSpPr>
                <a:spLocks/>
              </p:cNvSpPr>
              <p:nvPr/>
            </p:nvSpPr>
            <p:spPr bwMode="auto">
              <a:xfrm>
                <a:off x="1008" y="2928"/>
                <a:ext cx="864" cy="489"/>
              </a:xfrm>
              <a:custGeom>
                <a:avLst/>
                <a:gdLst/>
                <a:ahLst/>
                <a:cxnLst>
                  <a:cxn ang="0">
                    <a:pos x="0" y="0"/>
                  </a:cxn>
                  <a:cxn ang="0">
                    <a:pos x="180" y="308"/>
                  </a:cxn>
                  <a:cxn ang="0">
                    <a:pos x="436" y="484"/>
                  </a:cxn>
                  <a:cxn ang="0">
                    <a:pos x="676" y="340"/>
                  </a:cxn>
                  <a:cxn ang="0">
                    <a:pos x="864" y="0"/>
                  </a:cxn>
                </a:cxnLst>
                <a:rect l="0" t="0" r="r" b="b"/>
                <a:pathLst>
                  <a:path w="864" h="489">
                    <a:moveTo>
                      <a:pt x="0" y="0"/>
                    </a:moveTo>
                    <a:cubicBezTo>
                      <a:pt x="30" y="51"/>
                      <a:pt x="107" y="227"/>
                      <a:pt x="180" y="308"/>
                    </a:cubicBezTo>
                    <a:cubicBezTo>
                      <a:pt x="253" y="389"/>
                      <a:pt x="353" y="479"/>
                      <a:pt x="436" y="484"/>
                    </a:cubicBezTo>
                    <a:cubicBezTo>
                      <a:pt x="519" y="489"/>
                      <a:pt x="605" y="421"/>
                      <a:pt x="676" y="340"/>
                    </a:cubicBezTo>
                    <a:cubicBezTo>
                      <a:pt x="747" y="259"/>
                      <a:pt x="825" y="71"/>
                      <a:pt x="864" y="0"/>
                    </a:cubicBezTo>
                  </a:path>
                </a:pathLst>
              </a:custGeom>
              <a:noFill/>
              <a:ln w="19050" cmpd="sng">
                <a:solidFill>
                  <a:srgbClr val="FF0000"/>
                </a:solidFill>
                <a:round/>
                <a:headEnd/>
                <a:tailEnd/>
              </a:ln>
              <a:effectLst/>
            </p:spPr>
            <p:txBody>
              <a:bodyPr wrap="none" anchor="ctr"/>
              <a:lstStyle/>
              <a:p>
                <a:endParaRPr lang="zh-CN" altLang="en-US"/>
              </a:p>
            </p:txBody>
          </p:sp>
        </p:grpSp>
        <p:sp>
          <p:nvSpPr>
            <p:cNvPr id="21618" name="Line 114"/>
            <p:cNvSpPr>
              <a:spLocks noChangeShapeType="1"/>
            </p:cNvSpPr>
            <p:nvPr/>
          </p:nvSpPr>
          <p:spPr bwMode="auto">
            <a:xfrm>
              <a:off x="3115" y="3827"/>
              <a:ext cx="1456" cy="0"/>
            </a:xfrm>
            <a:prstGeom prst="line">
              <a:avLst/>
            </a:prstGeom>
            <a:noFill/>
            <a:ln w="19050">
              <a:solidFill>
                <a:srgbClr val="FF0000"/>
              </a:solidFill>
              <a:round/>
              <a:headEnd/>
              <a:tailEnd/>
            </a:ln>
            <a:effectLst/>
          </p:spPr>
          <p:txBody>
            <a:bodyPr wrap="none"/>
            <a:lstStyle/>
            <a:p>
              <a:endParaRPr lang="zh-CN" altLang="en-US"/>
            </a:p>
          </p:txBody>
        </p:sp>
        <p:graphicFrame>
          <p:nvGraphicFramePr>
            <p:cNvPr id="21619" name="Object 115"/>
            <p:cNvGraphicFramePr>
              <a:graphicFrameLocks noChangeAspect="1"/>
            </p:cNvGraphicFramePr>
            <p:nvPr/>
          </p:nvGraphicFramePr>
          <p:xfrm>
            <a:off x="4595" y="3721"/>
            <a:ext cx="373" cy="192"/>
          </p:xfrm>
          <a:graphic>
            <a:graphicData uri="http://schemas.openxmlformats.org/presentationml/2006/ole">
              <mc:AlternateContent xmlns:mc="http://schemas.openxmlformats.org/markup-compatibility/2006">
                <mc:Choice xmlns:v="urn:schemas-microsoft-com:vml" Requires="v">
                  <p:oleObj spid="_x0000_s24653" name="Equation" r:id="rId23" imgW="698500" imgH="368300" progId="Equation.3">
                    <p:embed/>
                  </p:oleObj>
                </mc:Choice>
                <mc:Fallback>
                  <p:oleObj name="Equation" r:id="rId23" imgW="698500" imgH="368300" progId="Equation.3">
                    <p:embed/>
                    <p:pic>
                      <p:nvPicPr>
                        <p:cNvPr id="0" name="Picture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95" y="3721"/>
                          <a:ext cx="373"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620" name="Rectangle 116"/>
            <p:cNvSpPr>
              <a:spLocks noChangeArrowheads="1"/>
            </p:cNvSpPr>
            <p:nvPr/>
          </p:nvSpPr>
          <p:spPr bwMode="auto">
            <a:xfrm>
              <a:off x="2885" y="1982"/>
              <a:ext cx="368" cy="1660"/>
            </a:xfrm>
            <a:prstGeom prst="rect">
              <a:avLst/>
            </a:prstGeom>
            <a:solidFill>
              <a:schemeClr val="bg1"/>
            </a:solidFill>
            <a:ln w="9525">
              <a:noFill/>
              <a:miter lim="800000"/>
              <a:headEnd/>
              <a:tailEnd/>
            </a:ln>
            <a:effectLst/>
          </p:spPr>
          <p:txBody>
            <a:bodyPr wrap="none" anchor="ctr"/>
            <a:lstStyle/>
            <a:p>
              <a:endParaRPr lang="zh-CN" altLang="en-US"/>
            </a:p>
          </p:txBody>
        </p:sp>
        <p:sp>
          <p:nvSpPr>
            <p:cNvPr id="21621" name="Rectangle 117"/>
            <p:cNvSpPr>
              <a:spLocks noChangeArrowheads="1"/>
            </p:cNvSpPr>
            <p:nvPr/>
          </p:nvSpPr>
          <p:spPr bwMode="auto">
            <a:xfrm>
              <a:off x="4557" y="1980"/>
              <a:ext cx="361" cy="1631"/>
            </a:xfrm>
            <a:prstGeom prst="rect">
              <a:avLst/>
            </a:prstGeom>
            <a:solidFill>
              <a:schemeClr val="bg1"/>
            </a:solidFill>
            <a:ln w="9525">
              <a:noFill/>
              <a:miter lim="800000"/>
              <a:headEnd/>
              <a:tailEnd/>
            </a:ln>
            <a:effectLst/>
          </p:spPr>
          <p:txBody>
            <a:bodyPr wrap="none" anchor="ctr"/>
            <a:lstStyle/>
            <a:p>
              <a:endParaRPr lang="zh-CN" altLang="en-US"/>
            </a:p>
          </p:txBody>
        </p:sp>
        <p:graphicFrame>
          <p:nvGraphicFramePr>
            <p:cNvPr id="21628" name="Object 124"/>
            <p:cNvGraphicFramePr>
              <a:graphicFrameLocks noChangeAspect="1"/>
            </p:cNvGraphicFramePr>
            <p:nvPr/>
          </p:nvGraphicFramePr>
          <p:xfrm>
            <a:off x="4455" y="3648"/>
            <a:ext cx="201" cy="145"/>
          </p:xfrm>
          <a:graphic>
            <a:graphicData uri="http://schemas.openxmlformats.org/presentationml/2006/ole">
              <mc:AlternateContent xmlns:mc="http://schemas.openxmlformats.org/markup-compatibility/2006">
                <mc:Choice xmlns:v="urn:schemas-microsoft-com:vml" Requires="v">
                  <p:oleObj spid="_x0000_s24654" name="Equation" r:id="rId25" imgW="126725" imgH="126725" progId="Equation.3">
                    <p:embed/>
                  </p:oleObj>
                </mc:Choice>
                <mc:Fallback>
                  <p:oleObj name="Equation" r:id="rId25" imgW="126725" imgH="126725" progId="Equation.3">
                    <p:embed/>
                    <p:pic>
                      <p:nvPicPr>
                        <p:cNvPr id="0" name="Picture 5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55" y="3648"/>
                          <a:ext cx="201"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633" name="Text Box 129"/>
            <p:cNvSpPr txBox="1">
              <a:spLocks noChangeArrowheads="1"/>
            </p:cNvSpPr>
            <p:nvPr/>
          </p:nvSpPr>
          <p:spPr bwMode="auto">
            <a:xfrm>
              <a:off x="4500" y="2142"/>
              <a:ext cx="480" cy="187"/>
            </a:xfrm>
            <a:prstGeom prst="rect">
              <a:avLst/>
            </a:prstGeom>
            <a:noFill/>
            <a:ln w="9525">
              <a:noFill/>
              <a:miter lim="800000"/>
              <a:headEnd/>
              <a:tailEnd/>
            </a:ln>
            <a:effectLst/>
          </p:spPr>
          <p:txBody>
            <a:bodyPr>
              <a:spAutoFit/>
            </a:bodyPr>
            <a:lstStyle/>
            <a:p>
              <a:pPr>
                <a:spcBef>
                  <a:spcPct val="50000"/>
                </a:spcBef>
              </a:pPr>
              <a:r>
                <a:rPr lang="en-US" altLang="zh-CN" sz="1600">
                  <a:latin typeface="Times New Roman" pitchFamily="18" charset="0"/>
                </a:rPr>
                <a:t>16</a:t>
              </a:r>
              <a:r>
                <a:rPr lang="en-US" altLang="zh-CN" sz="1600" i="1">
                  <a:latin typeface="Times New Roman" pitchFamily="18" charset="0"/>
                </a:rPr>
                <a:t>E</a:t>
              </a:r>
              <a:r>
                <a:rPr lang="en-US" altLang="zh-CN" sz="1600" b="1" baseline="-25000">
                  <a:latin typeface="Times New Roman" pitchFamily="18" charset="0"/>
                </a:rPr>
                <a:t>1</a:t>
              </a:r>
            </a:p>
          </p:txBody>
        </p:sp>
        <p:sp>
          <p:nvSpPr>
            <p:cNvPr id="21634" name="Text Box 130"/>
            <p:cNvSpPr txBox="1">
              <a:spLocks noChangeArrowheads="1"/>
            </p:cNvSpPr>
            <p:nvPr/>
          </p:nvSpPr>
          <p:spPr bwMode="auto">
            <a:xfrm>
              <a:off x="4566" y="2812"/>
              <a:ext cx="528" cy="187"/>
            </a:xfrm>
            <a:prstGeom prst="rect">
              <a:avLst/>
            </a:prstGeom>
            <a:noFill/>
            <a:ln w="9525">
              <a:noFill/>
              <a:miter lim="800000"/>
              <a:headEnd/>
              <a:tailEnd/>
            </a:ln>
            <a:effectLst/>
          </p:spPr>
          <p:txBody>
            <a:bodyPr>
              <a:spAutoFit/>
            </a:bodyPr>
            <a:lstStyle/>
            <a:p>
              <a:pPr>
                <a:spcBef>
                  <a:spcPct val="50000"/>
                </a:spcBef>
              </a:pPr>
              <a:r>
                <a:rPr lang="en-US" altLang="zh-CN" sz="1600">
                  <a:latin typeface="Times New Roman" pitchFamily="18" charset="0"/>
                </a:rPr>
                <a:t>9</a:t>
              </a:r>
              <a:r>
                <a:rPr lang="en-US" altLang="zh-CN" sz="1600" i="1">
                  <a:latin typeface="Times New Roman" pitchFamily="18" charset="0"/>
                </a:rPr>
                <a:t>E</a:t>
              </a:r>
              <a:r>
                <a:rPr lang="en-US" altLang="zh-CN" sz="1600" b="1" baseline="-25000">
                  <a:latin typeface="Times New Roman" pitchFamily="18" charset="0"/>
                </a:rPr>
                <a:t>1</a:t>
              </a:r>
            </a:p>
          </p:txBody>
        </p:sp>
        <p:sp>
          <p:nvSpPr>
            <p:cNvPr id="21635" name="Text Box 131"/>
            <p:cNvSpPr txBox="1">
              <a:spLocks noChangeArrowheads="1"/>
            </p:cNvSpPr>
            <p:nvPr/>
          </p:nvSpPr>
          <p:spPr bwMode="auto">
            <a:xfrm>
              <a:off x="4566" y="3240"/>
              <a:ext cx="576" cy="187"/>
            </a:xfrm>
            <a:prstGeom prst="rect">
              <a:avLst/>
            </a:prstGeom>
            <a:noFill/>
            <a:ln w="9525">
              <a:noFill/>
              <a:miter lim="800000"/>
              <a:headEnd/>
              <a:tailEnd/>
            </a:ln>
            <a:effectLst/>
          </p:spPr>
          <p:txBody>
            <a:bodyPr>
              <a:spAutoFit/>
            </a:bodyPr>
            <a:lstStyle/>
            <a:p>
              <a:pPr>
                <a:spcBef>
                  <a:spcPct val="50000"/>
                </a:spcBef>
              </a:pPr>
              <a:r>
                <a:rPr lang="en-US" altLang="zh-CN" sz="1600">
                  <a:latin typeface="Times New Roman" pitchFamily="18" charset="0"/>
                </a:rPr>
                <a:t>4</a:t>
              </a:r>
              <a:r>
                <a:rPr lang="en-US" altLang="zh-CN" sz="1600" i="1">
                  <a:latin typeface="Times New Roman" pitchFamily="18" charset="0"/>
                </a:rPr>
                <a:t>E</a:t>
              </a:r>
              <a:r>
                <a:rPr lang="en-US" altLang="zh-CN" sz="1600" b="1" baseline="-25000">
                  <a:latin typeface="Times New Roman" pitchFamily="18" charset="0"/>
                </a:rPr>
                <a:t>1</a:t>
              </a:r>
            </a:p>
          </p:txBody>
        </p:sp>
        <p:sp>
          <p:nvSpPr>
            <p:cNvPr id="21637" name="Text Box 133"/>
            <p:cNvSpPr txBox="1">
              <a:spLocks noChangeArrowheads="1"/>
            </p:cNvSpPr>
            <p:nvPr/>
          </p:nvSpPr>
          <p:spPr bwMode="auto">
            <a:xfrm>
              <a:off x="4632" y="3426"/>
              <a:ext cx="528" cy="187"/>
            </a:xfrm>
            <a:prstGeom prst="rect">
              <a:avLst/>
            </a:prstGeom>
            <a:noFill/>
            <a:ln w="9525">
              <a:noFill/>
              <a:miter lim="800000"/>
              <a:headEnd/>
              <a:tailEnd/>
            </a:ln>
            <a:effectLst/>
          </p:spPr>
          <p:txBody>
            <a:bodyPr>
              <a:spAutoFit/>
            </a:bodyPr>
            <a:lstStyle/>
            <a:p>
              <a:pPr>
                <a:spcBef>
                  <a:spcPct val="50000"/>
                </a:spcBef>
              </a:pPr>
              <a:r>
                <a:rPr lang="en-US" altLang="zh-CN" sz="1600" i="1">
                  <a:latin typeface="Times New Roman" pitchFamily="18" charset="0"/>
                </a:rPr>
                <a:t>E</a:t>
              </a:r>
              <a:r>
                <a:rPr lang="en-US" altLang="zh-CN" sz="1600" b="1" baseline="-25000">
                  <a:latin typeface="Times New Roman" pitchFamily="18" charset="0"/>
                </a:rPr>
                <a:t>1</a:t>
              </a:r>
            </a:p>
          </p:txBody>
        </p:sp>
        <p:graphicFrame>
          <p:nvGraphicFramePr>
            <p:cNvPr id="21638" name="Object 134"/>
            <p:cNvGraphicFramePr>
              <a:graphicFrameLocks noChangeAspect="1"/>
            </p:cNvGraphicFramePr>
            <p:nvPr/>
          </p:nvGraphicFramePr>
          <p:xfrm>
            <a:off x="3100" y="3648"/>
            <a:ext cx="356" cy="149"/>
          </p:xfrm>
          <a:graphic>
            <a:graphicData uri="http://schemas.openxmlformats.org/presentationml/2006/ole">
              <mc:AlternateContent xmlns:mc="http://schemas.openxmlformats.org/markup-compatibility/2006">
                <mc:Choice xmlns:v="urn:schemas-microsoft-com:vml" Requires="v">
                  <p:oleObj spid="_x0000_s24655" name="公式" r:id="rId27" imgW="545863" imgH="241195" progId="Equation.3">
                    <p:embed/>
                  </p:oleObj>
                </mc:Choice>
                <mc:Fallback>
                  <p:oleObj name="公式" r:id="rId27" imgW="545863" imgH="241195" progId="Equation.3">
                    <p:embed/>
                    <p:pic>
                      <p:nvPicPr>
                        <p:cNvPr id="0" name="Picture 5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00" y="3648"/>
                          <a:ext cx="356"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4294967295"/>
          </p:nvPr>
        </p:nvSpPr>
        <p:spPr>
          <a:xfrm>
            <a:off x="0" y="6356350"/>
            <a:ext cx="2133600" cy="365125"/>
          </a:xfrm>
          <a:prstGeom prst="rect">
            <a:avLst/>
          </a:prstGeom>
        </p:spPr>
        <p:txBody>
          <a:bodyPr/>
          <a:lstStyle/>
          <a:p>
            <a:fld id="{D7BDC194-BB1E-4B36-A6C0-4762A5D36137}" type="slidenum">
              <a:rPr lang="en-US" altLang="zh-CN"/>
              <a:pPr/>
              <a:t>27</a:t>
            </a:fld>
            <a:endParaRPr lang="en-US" altLang="zh-CN"/>
          </a:p>
        </p:txBody>
      </p:sp>
      <p:sp>
        <p:nvSpPr>
          <p:cNvPr id="65538" name="Text Box 2"/>
          <p:cNvSpPr txBox="1">
            <a:spLocks noChangeArrowheads="1"/>
          </p:cNvSpPr>
          <p:nvPr/>
        </p:nvSpPr>
        <p:spPr bwMode="auto">
          <a:xfrm>
            <a:off x="762000" y="685800"/>
            <a:ext cx="57150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imes New Roman" pitchFamily="18" charset="0"/>
            </a:endParaRPr>
          </a:p>
        </p:txBody>
      </p:sp>
      <p:sp>
        <p:nvSpPr>
          <p:cNvPr id="65539" name="Text Box 3"/>
          <p:cNvSpPr txBox="1">
            <a:spLocks noChangeArrowheads="1"/>
          </p:cNvSpPr>
          <p:nvPr/>
        </p:nvSpPr>
        <p:spPr bwMode="auto">
          <a:xfrm>
            <a:off x="755650" y="765175"/>
            <a:ext cx="6985000" cy="946150"/>
          </a:xfrm>
          <a:prstGeom prst="rect">
            <a:avLst/>
          </a:prstGeom>
          <a:noFill/>
          <a:ln w="9525">
            <a:noFill/>
            <a:miter lim="800000"/>
            <a:headEnd/>
            <a:tailEnd/>
          </a:ln>
          <a:effectLst/>
        </p:spPr>
        <p:txBody>
          <a:bodyPr>
            <a:spAutoFit/>
          </a:bodyPr>
          <a:lstStyle/>
          <a:p>
            <a:pPr>
              <a:spcBef>
                <a:spcPct val="50000"/>
              </a:spcBef>
            </a:pPr>
            <a:r>
              <a:rPr kumimoji="1" lang="zh-CN" altLang="en-US" sz="2800" b="1">
                <a:solidFill>
                  <a:srgbClr val="CC0000"/>
                </a:solidFill>
                <a:latin typeface="宋体" charset="-122"/>
              </a:rPr>
              <a:t>例</a:t>
            </a:r>
            <a:r>
              <a:rPr kumimoji="1" lang="en-US" altLang="zh-CN" sz="2800" b="1">
                <a:solidFill>
                  <a:srgbClr val="CC0000"/>
                </a:solidFill>
                <a:latin typeface="宋体" charset="-122"/>
              </a:rPr>
              <a:t>1</a:t>
            </a:r>
            <a:r>
              <a:rPr kumimoji="1" lang="en-US" altLang="zh-CN" sz="2800" b="1">
                <a:latin typeface="宋体" charset="-122"/>
              </a:rPr>
              <a:t>  </a:t>
            </a:r>
            <a:r>
              <a:rPr kumimoji="1" lang="zh-CN" altLang="en-US" sz="2800" b="1">
                <a:latin typeface="宋体" charset="-122"/>
              </a:rPr>
              <a:t>假如粒子只在一维空间运动，它的状态可用</a:t>
            </a:r>
          </a:p>
        </p:txBody>
      </p:sp>
      <p:graphicFrame>
        <p:nvGraphicFramePr>
          <p:cNvPr id="65540" name="Object 4"/>
          <p:cNvGraphicFramePr>
            <a:graphicFrameLocks noChangeAspect="1"/>
          </p:cNvGraphicFramePr>
          <p:nvPr/>
        </p:nvGraphicFramePr>
        <p:xfrm>
          <a:off x="1692275" y="1412875"/>
          <a:ext cx="5440363" cy="1641475"/>
        </p:xfrm>
        <a:graphic>
          <a:graphicData uri="http://schemas.openxmlformats.org/presentationml/2006/ole">
            <mc:AlternateContent xmlns:mc="http://schemas.openxmlformats.org/markup-compatibility/2006">
              <mc:Choice xmlns:v="urn:schemas-microsoft-com:vml" Requires="v">
                <p:oleObj spid="_x0000_s25612" name="Equation" r:id="rId3" imgW="2273300" imgH="685800" progId="Equation.3">
                  <p:embed/>
                </p:oleObj>
              </mc:Choice>
              <mc:Fallback>
                <p:oleObj name="Equation" r:id="rId3" imgW="2273300" imgH="6858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412875"/>
                        <a:ext cx="5440363" cy="164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1" name="Text Box 5"/>
          <p:cNvSpPr txBox="1">
            <a:spLocks noChangeArrowheads="1"/>
          </p:cNvSpPr>
          <p:nvPr/>
        </p:nvSpPr>
        <p:spPr bwMode="auto">
          <a:xfrm>
            <a:off x="971550" y="3068638"/>
            <a:ext cx="6172200"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宋体" charset="-122"/>
              </a:rPr>
              <a:t>表示，式中</a:t>
            </a:r>
            <a:r>
              <a:rPr kumimoji="1" lang="en-US" altLang="zh-CN" sz="2800" b="1" i="1">
                <a:latin typeface="宋体" charset="-122"/>
              </a:rPr>
              <a:t>E</a:t>
            </a:r>
            <a:r>
              <a:rPr kumimoji="1" lang="zh-CN" altLang="en-US" sz="2800" b="1" i="1">
                <a:latin typeface="宋体" charset="-122"/>
              </a:rPr>
              <a:t>、</a:t>
            </a:r>
            <a:r>
              <a:rPr kumimoji="1" lang="en-US" altLang="zh-CN" sz="2800" b="1" i="1">
                <a:latin typeface="宋体" charset="-122"/>
              </a:rPr>
              <a:t>A</a:t>
            </a:r>
            <a:r>
              <a:rPr kumimoji="1" lang="zh-CN" altLang="en-US" sz="2800" b="1">
                <a:latin typeface="宋体" charset="-122"/>
              </a:rPr>
              <a:t>均为常数，求：</a:t>
            </a:r>
          </a:p>
        </p:txBody>
      </p:sp>
      <p:sp>
        <p:nvSpPr>
          <p:cNvPr id="65542" name="Rectangle 6"/>
          <p:cNvSpPr>
            <a:spLocks noChangeArrowheads="1"/>
          </p:cNvSpPr>
          <p:nvPr/>
        </p:nvSpPr>
        <p:spPr bwMode="auto">
          <a:xfrm>
            <a:off x="1042988" y="3789363"/>
            <a:ext cx="4572000" cy="946150"/>
          </a:xfrm>
          <a:prstGeom prst="rect">
            <a:avLst/>
          </a:prstGeom>
          <a:noFill/>
          <a:ln w="9525">
            <a:noFill/>
            <a:miter lim="800000"/>
            <a:headEnd/>
            <a:tailEnd/>
          </a:ln>
          <a:effectLst/>
        </p:spPr>
        <p:txBody>
          <a:bodyPr>
            <a:spAutoFit/>
          </a:bodyPr>
          <a:lstStyle/>
          <a:p>
            <a:r>
              <a:rPr kumimoji="1" lang="zh-CN" altLang="en-US" sz="2400">
                <a:latin typeface="Times New Roman" pitchFamily="18" charset="0"/>
              </a:rPr>
              <a:t>（</a:t>
            </a:r>
            <a:r>
              <a:rPr kumimoji="1" lang="en-US" altLang="zh-CN" sz="2800" b="1">
                <a:latin typeface="宋体" charset="-122"/>
              </a:rPr>
              <a:t>1</a:t>
            </a:r>
            <a:r>
              <a:rPr kumimoji="1" lang="zh-CN" altLang="en-US" sz="2800" b="1">
                <a:latin typeface="宋体" charset="-122"/>
              </a:rPr>
              <a:t>）归一化波函数；</a:t>
            </a:r>
          </a:p>
          <a:p>
            <a:r>
              <a:rPr kumimoji="1" lang="zh-CN" altLang="en-US" sz="2800" b="1">
                <a:latin typeface="宋体" charset="-122"/>
              </a:rPr>
              <a:t>（</a:t>
            </a:r>
            <a:r>
              <a:rPr kumimoji="1" lang="en-US" altLang="zh-CN" sz="2800" b="1">
                <a:latin typeface="宋体" charset="-122"/>
              </a:rPr>
              <a:t>2</a:t>
            </a:r>
            <a:r>
              <a:rPr kumimoji="1" lang="zh-CN" altLang="en-US" sz="2800" b="1">
                <a:latin typeface="宋体" charset="-122"/>
              </a:rPr>
              <a:t>）概率密度；</a:t>
            </a:r>
          </a:p>
        </p:txBody>
      </p:sp>
      <p:grpSp>
        <p:nvGrpSpPr>
          <p:cNvPr id="2" name="Group 9"/>
          <p:cNvGrpSpPr>
            <a:grpSpLocks/>
          </p:cNvGrpSpPr>
          <p:nvPr/>
        </p:nvGrpSpPr>
        <p:grpSpPr bwMode="auto">
          <a:xfrm>
            <a:off x="971550" y="4724400"/>
            <a:ext cx="7345363" cy="1160463"/>
            <a:chOff x="385" y="2976"/>
            <a:chExt cx="4627" cy="731"/>
          </a:xfrm>
        </p:grpSpPr>
        <p:sp>
          <p:nvSpPr>
            <p:cNvPr id="65543" name="Text Box 7"/>
            <p:cNvSpPr txBox="1">
              <a:spLocks noChangeArrowheads="1"/>
            </p:cNvSpPr>
            <p:nvPr/>
          </p:nvSpPr>
          <p:spPr bwMode="auto">
            <a:xfrm>
              <a:off x="385" y="2976"/>
              <a:ext cx="4627" cy="731"/>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宋体" charset="-122"/>
                </a:rPr>
                <a:t>（</a:t>
              </a:r>
              <a:r>
                <a:rPr kumimoji="1" lang="en-US" altLang="zh-CN" sz="2800" b="1">
                  <a:latin typeface="宋体" charset="-122"/>
                </a:rPr>
                <a:t>3</a:t>
              </a:r>
              <a:r>
                <a:rPr kumimoji="1" lang="zh-CN" altLang="en-US" sz="2800" b="1">
                  <a:latin typeface="宋体" charset="-122"/>
                </a:rPr>
                <a:t>）在          找到粒子的概率是多少？</a:t>
              </a:r>
            </a:p>
            <a:p>
              <a:pPr>
                <a:spcBef>
                  <a:spcPct val="50000"/>
                </a:spcBef>
              </a:pPr>
              <a:r>
                <a:rPr kumimoji="1" lang="zh-CN" altLang="en-US" sz="2800" b="1">
                  <a:latin typeface="宋体" charset="-122"/>
                </a:rPr>
                <a:t>（</a:t>
              </a:r>
              <a:r>
                <a:rPr kumimoji="1" lang="en-US" altLang="zh-CN" sz="2800" b="1">
                  <a:latin typeface="宋体" charset="-122"/>
                </a:rPr>
                <a:t>4</a:t>
              </a:r>
              <a:r>
                <a:rPr kumimoji="1" lang="zh-CN" altLang="en-US" sz="2800" b="1">
                  <a:latin typeface="宋体" charset="-122"/>
                </a:rPr>
                <a:t>）在什么地方找到粒子的概率最大？</a:t>
              </a:r>
            </a:p>
          </p:txBody>
        </p:sp>
        <p:graphicFrame>
          <p:nvGraphicFramePr>
            <p:cNvPr id="65544" name="Object 8"/>
            <p:cNvGraphicFramePr>
              <a:graphicFrameLocks noChangeAspect="1"/>
            </p:cNvGraphicFramePr>
            <p:nvPr/>
          </p:nvGraphicFramePr>
          <p:xfrm>
            <a:off x="1247" y="3022"/>
            <a:ext cx="1138" cy="289"/>
          </p:xfrm>
          <a:graphic>
            <a:graphicData uri="http://schemas.openxmlformats.org/presentationml/2006/ole">
              <mc:AlternateContent xmlns:mc="http://schemas.openxmlformats.org/markup-compatibility/2006">
                <mc:Choice xmlns:v="urn:schemas-microsoft-com:vml" Requires="v">
                  <p:oleObj spid="_x0000_s25613" name="Equation" r:id="rId5" imgW="698197" imgH="177723" progId="Equation.3">
                    <p:embed/>
                  </p:oleObj>
                </mc:Choice>
                <mc:Fallback>
                  <p:oleObj name="Equation" r:id="rId5" imgW="698197" imgH="177723"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3022"/>
                          <a:ext cx="1138"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4294967295"/>
          </p:nvPr>
        </p:nvSpPr>
        <p:spPr>
          <a:xfrm>
            <a:off x="0" y="6356350"/>
            <a:ext cx="2133600" cy="365125"/>
          </a:xfrm>
          <a:prstGeom prst="rect">
            <a:avLst/>
          </a:prstGeom>
        </p:spPr>
        <p:txBody>
          <a:bodyPr/>
          <a:lstStyle/>
          <a:p>
            <a:fld id="{87A32ECA-CD82-4CC7-B067-0EAF8188E778}" type="slidenum">
              <a:rPr lang="en-US" altLang="zh-CN"/>
              <a:pPr/>
              <a:t>28</a:t>
            </a:fld>
            <a:endParaRPr lang="en-US" altLang="zh-CN"/>
          </a:p>
        </p:txBody>
      </p:sp>
      <p:sp>
        <p:nvSpPr>
          <p:cNvPr id="66562" name="Text Box 2"/>
          <p:cNvSpPr txBox="1">
            <a:spLocks noChangeArrowheads="1"/>
          </p:cNvSpPr>
          <p:nvPr/>
        </p:nvSpPr>
        <p:spPr bwMode="auto">
          <a:xfrm>
            <a:off x="755650" y="2565400"/>
            <a:ext cx="7848600"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黑体" pitchFamily="2" charset="-122"/>
                <a:ea typeface="黑体" pitchFamily="2" charset="-122"/>
              </a:rPr>
              <a:t>[</a:t>
            </a:r>
            <a:r>
              <a:rPr kumimoji="1" lang="zh-CN" altLang="en-US" sz="2400" b="1">
                <a:latin typeface="黑体" pitchFamily="2" charset="-122"/>
                <a:ea typeface="黑体" pitchFamily="2" charset="-122"/>
              </a:rPr>
              <a:t>解</a:t>
            </a:r>
            <a:r>
              <a:rPr kumimoji="1" lang="en-US" altLang="zh-CN" sz="2400" b="1">
                <a:latin typeface="黑体" pitchFamily="2" charset="-122"/>
                <a:ea typeface="黑体" pitchFamily="2" charset="-122"/>
              </a:rPr>
              <a:t>]</a:t>
            </a:r>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）由归一化条件</a:t>
            </a:r>
          </a:p>
        </p:txBody>
      </p:sp>
      <p:graphicFrame>
        <p:nvGraphicFramePr>
          <p:cNvPr id="66564" name="Object 4"/>
          <p:cNvGraphicFramePr>
            <a:graphicFrameLocks noChangeAspect="1"/>
          </p:cNvGraphicFramePr>
          <p:nvPr/>
        </p:nvGraphicFramePr>
        <p:xfrm>
          <a:off x="1547813" y="3284538"/>
          <a:ext cx="6008687" cy="2624137"/>
        </p:xfrm>
        <a:graphic>
          <a:graphicData uri="http://schemas.openxmlformats.org/presentationml/2006/ole">
            <mc:AlternateContent xmlns:mc="http://schemas.openxmlformats.org/markup-compatibility/2006">
              <mc:Choice xmlns:v="urn:schemas-microsoft-com:vml" Requires="v">
                <p:oleObj spid="_x0000_s26636" name="Equation" r:id="rId3" imgW="2641600" imgH="1155700" progId="Equation.3">
                  <p:embed/>
                </p:oleObj>
              </mc:Choice>
              <mc:Fallback>
                <p:oleObj name="Equation" r:id="rId3" imgW="2641600" imgH="11557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284538"/>
                        <a:ext cx="6008687" cy="2624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5" name="Object 5"/>
          <p:cNvGraphicFramePr>
            <a:graphicFrameLocks noChangeAspect="1"/>
          </p:cNvGraphicFramePr>
          <p:nvPr/>
        </p:nvGraphicFramePr>
        <p:xfrm>
          <a:off x="1116013" y="476250"/>
          <a:ext cx="5440362" cy="1641475"/>
        </p:xfrm>
        <a:graphic>
          <a:graphicData uri="http://schemas.openxmlformats.org/presentationml/2006/ole">
            <mc:AlternateContent xmlns:mc="http://schemas.openxmlformats.org/markup-compatibility/2006">
              <mc:Choice xmlns:v="urn:schemas-microsoft-com:vml" Requires="v">
                <p:oleObj spid="_x0000_s26637" name="Equation" r:id="rId5" imgW="2273300" imgH="685800" progId="Equation.3">
                  <p:embed/>
                </p:oleObj>
              </mc:Choice>
              <mc:Fallback>
                <p:oleObj name="Equation" r:id="rId5" imgW="2273300" imgH="6858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76250"/>
                        <a:ext cx="5440362" cy="164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linds(horizontal)">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ox(in)">
                                      <p:cBhvr>
                                        <p:cTn id="12"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4294967295"/>
          </p:nvPr>
        </p:nvSpPr>
        <p:spPr>
          <a:xfrm>
            <a:off x="0" y="6356350"/>
            <a:ext cx="2133600" cy="365125"/>
          </a:xfrm>
          <a:prstGeom prst="rect">
            <a:avLst/>
          </a:prstGeom>
        </p:spPr>
        <p:txBody>
          <a:bodyPr/>
          <a:lstStyle/>
          <a:p>
            <a:fld id="{7D39C824-745C-4402-8DE4-49B53C469B4B}" type="slidenum">
              <a:rPr lang="en-US" altLang="zh-CN"/>
              <a:pPr/>
              <a:t>29</a:t>
            </a:fld>
            <a:endParaRPr lang="en-US" altLang="zh-CN"/>
          </a:p>
        </p:txBody>
      </p:sp>
      <p:graphicFrame>
        <p:nvGraphicFramePr>
          <p:cNvPr id="67586" name="Object 2"/>
          <p:cNvGraphicFramePr>
            <a:graphicFrameLocks noChangeAspect="1"/>
          </p:cNvGraphicFramePr>
          <p:nvPr/>
        </p:nvGraphicFramePr>
        <p:xfrm>
          <a:off x="2133600" y="762000"/>
          <a:ext cx="4048125" cy="2881313"/>
        </p:xfrm>
        <a:graphic>
          <a:graphicData uri="http://schemas.openxmlformats.org/presentationml/2006/ole">
            <mc:AlternateContent xmlns:mc="http://schemas.openxmlformats.org/markup-compatibility/2006">
              <mc:Choice xmlns:v="urn:schemas-microsoft-com:vml" Requires="v">
                <p:oleObj spid="_x0000_s27660" name="Equation" r:id="rId3" imgW="1778000" imgH="1270000" progId="Equation.3">
                  <p:embed/>
                </p:oleObj>
              </mc:Choice>
              <mc:Fallback>
                <p:oleObj name="Equation" r:id="rId3" imgW="1778000" imgH="12700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762000"/>
                        <a:ext cx="4048125" cy="288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7" name="Text Box 3"/>
          <p:cNvSpPr txBox="1">
            <a:spLocks noChangeArrowheads="1"/>
          </p:cNvSpPr>
          <p:nvPr/>
        </p:nvSpPr>
        <p:spPr bwMode="auto">
          <a:xfrm>
            <a:off x="914400" y="3810000"/>
            <a:ext cx="3081338"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归一化的波函数：</a:t>
            </a:r>
          </a:p>
        </p:txBody>
      </p:sp>
      <p:graphicFrame>
        <p:nvGraphicFramePr>
          <p:cNvPr id="67588" name="Object 4"/>
          <p:cNvGraphicFramePr>
            <a:graphicFrameLocks noChangeAspect="1"/>
          </p:cNvGraphicFramePr>
          <p:nvPr/>
        </p:nvGraphicFramePr>
        <p:xfrm>
          <a:off x="1890713" y="4495800"/>
          <a:ext cx="5743575" cy="1535113"/>
        </p:xfrm>
        <a:graphic>
          <a:graphicData uri="http://schemas.openxmlformats.org/presentationml/2006/ole">
            <mc:AlternateContent xmlns:mc="http://schemas.openxmlformats.org/markup-compatibility/2006">
              <mc:Choice xmlns:v="urn:schemas-microsoft-com:vml" Requires="v">
                <p:oleObj spid="_x0000_s27661" name="Equation" r:id="rId5" imgW="2565400" imgH="685800" progId="Equation.3">
                  <p:embed/>
                </p:oleObj>
              </mc:Choice>
              <mc:Fallback>
                <p:oleObj name="Equation" r:id="rId5" imgW="2565400" imgH="6858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0713" y="4495800"/>
                        <a:ext cx="5743575" cy="153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1"/>
          <p:cNvSpPr>
            <a:spLocks noGrp="1"/>
          </p:cNvSpPr>
          <p:nvPr>
            <p:ph type="sldNum" sz="quarter" idx="4294967295"/>
          </p:nvPr>
        </p:nvSpPr>
        <p:spPr>
          <a:xfrm>
            <a:off x="0" y="6356350"/>
            <a:ext cx="2133600" cy="365125"/>
          </a:xfrm>
          <a:prstGeom prst="rect">
            <a:avLst/>
          </a:prstGeom>
        </p:spPr>
        <p:txBody>
          <a:bodyPr/>
          <a:lstStyle/>
          <a:p>
            <a:fld id="{9BFC647D-A336-4E68-A524-9EBCB35CE7D7}" type="slidenum">
              <a:rPr lang="en-US" altLang="zh-CN"/>
              <a:pPr/>
              <a:t>3</a:t>
            </a:fld>
            <a:endParaRPr lang="en-US" altLang="zh-CN"/>
          </a:p>
        </p:txBody>
      </p:sp>
      <p:sp>
        <p:nvSpPr>
          <p:cNvPr id="1027" name="Text Box 3"/>
          <p:cNvSpPr txBox="1">
            <a:spLocks noChangeArrowheads="1"/>
          </p:cNvSpPr>
          <p:nvPr/>
        </p:nvSpPr>
        <p:spPr bwMode="auto">
          <a:xfrm>
            <a:off x="428596" y="214290"/>
            <a:ext cx="4724400" cy="523220"/>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CC0000"/>
                </a:solidFill>
                <a:latin typeface="宋体" charset="-122"/>
              </a:rPr>
              <a:t>(</a:t>
            </a:r>
            <a:r>
              <a:rPr lang="en-US" altLang="zh-CN" sz="2800" b="1" dirty="0">
                <a:solidFill>
                  <a:srgbClr val="CC0000"/>
                </a:solidFill>
                <a:latin typeface="Times New Roman" pitchFamily="18" charset="0"/>
              </a:rPr>
              <a:t>1</a:t>
            </a:r>
            <a:r>
              <a:rPr lang="en-US" altLang="zh-CN" sz="2800" b="1" dirty="0">
                <a:solidFill>
                  <a:srgbClr val="CC0000"/>
                </a:solidFill>
                <a:latin typeface="宋体" charset="-122"/>
              </a:rPr>
              <a:t>) </a:t>
            </a:r>
            <a:r>
              <a:rPr lang="zh-CN" altLang="en-US" sz="2800" b="1" dirty="0">
                <a:latin typeface="Times New Roman" pitchFamily="18" charset="0"/>
              </a:rPr>
              <a:t>经典的波与波函数</a:t>
            </a:r>
          </a:p>
        </p:txBody>
      </p:sp>
      <p:grpSp>
        <p:nvGrpSpPr>
          <p:cNvPr id="3" name="Group 16"/>
          <p:cNvGrpSpPr>
            <a:grpSpLocks/>
          </p:cNvGrpSpPr>
          <p:nvPr/>
        </p:nvGrpSpPr>
        <p:grpSpPr bwMode="auto">
          <a:xfrm>
            <a:off x="642910" y="1000108"/>
            <a:ext cx="5876925" cy="877887"/>
            <a:chOff x="624" y="1037"/>
            <a:chExt cx="3702" cy="553"/>
          </a:xfrm>
        </p:grpSpPr>
        <p:graphicFrame>
          <p:nvGraphicFramePr>
            <p:cNvPr id="1034" name="Object 10"/>
            <p:cNvGraphicFramePr>
              <a:graphicFrameLocks noChangeAspect="1"/>
            </p:cNvGraphicFramePr>
            <p:nvPr/>
          </p:nvGraphicFramePr>
          <p:xfrm>
            <a:off x="1839" y="1037"/>
            <a:ext cx="2487" cy="553"/>
          </p:xfrm>
          <a:graphic>
            <a:graphicData uri="http://schemas.openxmlformats.org/presentationml/2006/ole">
              <mc:AlternateContent xmlns:mc="http://schemas.openxmlformats.org/markup-compatibility/2006">
                <mc:Choice xmlns:v="urn:schemas-microsoft-com:vml" Requires="v">
                  <p:oleObj spid="_x0000_s1043" name="Equation" r:id="rId3" imgW="2527300" imgH="609600" progId="Equation.3">
                    <p:embed/>
                  </p:oleObj>
                </mc:Choice>
                <mc:Fallback>
                  <p:oleObj name="Equation" r:id="rId3" imgW="2527300" imgH="60960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 y="1037"/>
                          <a:ext cx="2487" cy="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Text Box 11"/>
            <p:cNvSpPr txBox="1">
              <a:spLocks noChangeArrowheads="1"/>
            </p:cNvSpPr>
            <p:nvPr/>
          </p:nvSpPr>
          <p:spPr bwMode="auto">
            <a:xfrm>
              <a:off x="624" y="1171"/>
              <a:ext cx="1697" cy="330"/>
            </a:xfrm>
            <a:prstGeom prst="rect">
              <a:avLst/>
            </a:prstGeom>
            <a:noFill/>
            <a:ln w="9525">
              <a:noFill/>
              <a:miter lim="800000"/>
              <a:headEnd/>
              <a:tailEnd/>
            </a:ln>
            <a:effectLst/>
          </p:spPr>
          <p:txBody>
            <a:bodyPr>
              <a:spAutoFit/>
            </a:bodyPr>
            <a:lstStyle/>
            <a:p>
              <a:pPr>
                <a:spcBef>
                  <a:spcPct val="50000"/>
                </a:spcBef>
                <a:buFontTx/>
                <a:buBlip>
                  <a:blip r:embed="rId5"/>
                </a:buBlip>
              </a:pPr>
              <a:r>
                <a:rPr lang="en-US" altLang="zh-CN" sz="2800" dirty="0">
                  <a:solidFill>
                    <a:srgbClr val="1C1C1C"/>
                  </a:solidFill>
                  <a:latin typeface="Times New Roman" pitchFamily="18" charset="0"/>
                </a:rPr>
                <a:t>    </a:t>
              </a:r>
              <a:r>
                <a:rPr lang="zh-CN" altLang="en-US" sz="2800" dirty="0">
                  <a:solidFill>
                    <a:srgbClr val="1C1C1C"/>
                  </a:solidFill>
                  <a:latin typeface="Times New Roman" pitchFamily="18" charset="0"/>
                </a:rPr>
                <a:t>机械波</a:t>
              </a:r>
            </a:p>
          </p:txBody>
        </p:sp>
      </p:grpSp>
      <p:graphicFrame>
        <p:nvGraphicFramePr>
          <p:cNvPr id="1037" name="Object 13"/>
          <p:cNvGraphicFramePr>
            <a:graphicFrameLocks noChangeAspect="1"/>
          </p:cNvGraphicFramePr>
          <p:nvPr/>
        </p:nvGraphicFramePr>
        <p:xfrm>
          <a:off x="2428860" y="3786190"/>
          <a:ext cx="4067172" cy="788445"/>
        </p:xfrm>
        <a:graphic>
          <a:graphicData uri="http://schemas.openxmlformats.org/presentationml/2006/ole">
            <mc:AlternateContent xmlns:mc="http://schemas.openxmlformats.org/markup-compatibility/2006">
              <mc:Choice xmlns:v="urn:schemas-microsoft-com:vml" Requires="v">
                <p:oleObj spid="_x0000_s1044" name="Microsoft 公式 3.0" r:id="rId6" imgW="2895600" imgH="609600" progId="Equation.3">
                  <p:embed/>
                </p:oleObj>
              </mc:Choice>
              <mc:Fallback>
                <p:oleObj name="Microsoft 公式 3.0" r:id="rId6" imgW="2895600" imgH="60960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60" y="3786190"/>
                        <a:ext cx="4067172" cy="788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8" name="Text Box 14"/>
          <p:cNvSpPr txBox="1">
            <a:spLocks noChangeArrowheads="1"/>
          </p:cNvSpPr>
          <p:nvPr/>
        </p:nvSpPr>
        <p:spPr bwMode="auto">
          <a:xfrm>
            <a:off x="571472" y="3214686"/>
            <a:ext cx="4564063" cy="523220"/>
          </a:xfrm>
          <a:prstGeom prst="rect">
            <a:avLst/>
          </a:prstGeom>
          <a:noFill/>
          <a:ln w="9525">
            <a:noFill/>
            <a:miter lim="800000"/>
            <a:headEnd/>
            <a:tailEnd/>
          </a:ln>
          <a:effectLst/>
        </p:spPr>
        <p:txBody>
          <a:bodyPr>
            <a:spAutoFit/>
          </a:bodyPr>
          <a:lstStyle/>
          <a:p>
            <a:pPr>
              <a:spcBef>
                <a:spcPct val="50000"/>
              </a:spcBef>
              <a:buFontTx/>
              <a:buBlip>
                <a:blip r:embed="rId5"/>
              </a:buBlip>
            </a:pPr>
            <a:r>
              <a:rPr lang="en-US" altLang="zh-CN" sz="2800" b="1" dirty="0">
                <a:latin typeface="Times New Roman" pitchFamily="18" charset="0"/>
              </a:rPr>
              <a:t>   </a:t>
            </a:r>
            <a:r>
              <a:rPr lang="zh-CN" altLang="en-US" sz="2800" dirty="0">
                <a:latin typeface="Times New Roman" pitchFamily="18" charset="0"/>
              </a:rPr>
              <a:t>经典波为</a:t>
            </a:r>
            <a:r>
              <a:rPr lang="zh-CN" altLang="en-US" sz="2800" dirty="0">
                <a:solidFill>
                  <a:srgbClr val="CC0000"/>
                </a:solidFill>
                <a:latin typeface="Times New Roman" pitchFamily="18" charset="0"/>
              </a:rPr>
              <a:t>实</a:t>
            </a:r>
            <a:r>
              <a:rPr lang="zh-CN" altLang="en-US" sz="2800" dirty="0">
                <a:latin typeface="Times New Roman" pitchFamily="18" charset="0"/>
              </a:rPr>
              <a:t>函数</a:t>
            </a:r>
          </a:p>
        </p:txBody>
      </p:sp>
      <p:grpSp>
        <p:nvGrpSpPr>
          <p:cNvPr id="14" name="Group 15"/>
          <p:cNvGrpSpPr>
            <a:grpSpLocks/>
          </p:cNvGrpSpPr>
          <p:nvPr/>
        </p:nvGrpSpPr>
        <p:grpSpPr bwMode="auto">
          <a:xfrm>
            <a:off x="714348" y="2214556"/>
            <a:ext cx="7673972" cy="817562"/>
            <a:chOff x="431" y="2095"/>
            <a:chExt cx="4834" cy="515"/>
          </a:xfrm>
        </p:grpSpPr>
        <p:graphicFrame>
          <p:nvGraphicFramePr>
            <p:cNvPr id="15" name="Object 16"/>
            <p:cNvGraphicFramePr>
              <a:graphicFrameLocks noChangeAspect="1"/>
            </p:cNvGraphicFramePr>
            <p:nvPr/>
          </p:nvGraphicFramePr>
          <p:xfrm>
            <a:off x="2141" y="2095"/>
            <a:ext cx="1845" cy="515"/>
          </p:xfrm>
          <a:graphic>
            <a:graphicData uri="http://schemas.openxmlformats.org/presentationml/2006/ole">
              <mc:AlternateContent xmlns:mc="http://schemas.openxmlformats.org/markup-compatibility/2006">
                <mc:Choice xmlns:v="urn:schemas-microsoft-com:vml" Requires="v">
                  <p:oleObj spid="_x0000_s1045" name="公式" r:id="rId8" imgW="39381480" imgH="10962720" progId="Equation.3">
                    <p:embed/>
                  </p:oleObj>
                </mc:Choice>
                <mc:Fallback>
                  <p:oleObj name="公式" r:id="rId8" imgW="39381480" imgH="1096272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1" y="2095"/>
                          <a:ext cx="1845" cy="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7"/>
            <p:cNvSpPr>
              <a:spLocks noChangeArrowheads="1"/>
            </p:cNvSpPr>
            <p:nvPr/>
          </p:nvSpPr>
          <p:spPr bwMode="auto">
            <a:xfrm>
              <a:off x="431" y="2212"/>
              <a:ext cx="4834" cy="330"/>
            </a:xfrm>
            <a:prstGeom prst="rect">
              <a:avLst/>
            </a:prstGeom>
            <a:noFill/>
            <a:ln w="9525">
              <a:noFill/>
              <a:miter lim="800000"/>
              <a:headEnd/>
              <a:tailEnd/>
            </a:ln>
            <a:effectLst/>
          </p:spPr>
          <p:txBody>
            <a:bodyPr wrap="none" anchor="ctr">
              <a:spAutoFit/>
            </a:bodyPr>
            <a:lstStyle/>
            <a:p>
              <a:pPr>
                <a:tabLst>
                  <a:tab pos="2352675" algn="l"/>
                </a:tabLst>
              </a:pPr>
              <a:r>
                <a:rPr kumimoji="1" lang="zh-CN" altLang="en-US" sz="2800" dirty="0"/>
                <a:t>上式是复数形式                                的实数部分</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8"/>
                                        </p:tgtEl>
                                        <p:attrNameLst>
                                          <p:attrName>style.visibility</p:attrName>
                                        </p:attrNameLst>
                                      </p:cBhvr>
                                      <p:to>
                                        <p:strVal val="visible"/>
                                      </p:to>
                                    </p:set>
                                    <p:animEffect transition="in" filter="blinds(horizontal)">
                                      <p:cBhvr>
                                        <p:cTn id="17" dur="500"/>
                                        <p:tgtEl>
                                          <p:spTgt spid="10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blinds(horizontal)">
                                      <p:cBhvr>
                                        <p:cTn id="22" dur="5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4294967295"/>
          </p:nvPr>
        </p:nvSpPr>
        <p:spPr>
          <a:xfrm>
            <a:off x="0" y="6356350"/>
            <a:ext cx="2133600" cy="365125"/>
          </a:xfrm>
          <a:prstGeom prst="rect">
            <a:avLst/>
          </a:prstGeom>
        </p:spPr>
        <p:txBody>
          <a:bodyPr/>
          <a:lstStyle/>
          <a:p>
            <a:fld id="{8320F836-C0F4-43CE-AE9F-B9BD570BC1F5}" type="slidenum">
              <a:rPr lang="en-US" altLang="zh-CN"/>
              <a:pPr/>
              <a:t>30</a:t>
            </a:fld>
            <a:endParaRPr lang="en-US" altLang="zh-CN"/>
          </a:p>
        </p:txBody>
      </p:sp>
      <p:sp>
        <p:nvSpPr>
          <p:cNvPr id="68610" name="Text Box 2"/>
          <p:cNvSpPr txBox="1">
            <a:spLocks noChangeArrowheads="1"/>
          </p:cNvSpPr>
          <p:nvPr/>
        </p:nvSpPr>
        <p:spPr bwMode="auto">
          <a:xfrm>
            <a:off x="685800" y="838200"/>
            <a:ext cx="23622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）概率密度</a:t>
            </a:r>
          </a:p>
        </p:txBody>
      </p:sp>
      <p:sp>
        <p:nvSpPr>
          <p:cNvPr id="68612" name="Text Box 4"/>
          <p:cNvSpPr txBox="1">
            <a:spLocks noChangeArrowheads="1"/>
          </p:cNvSpPr>
          <p:nvPr/>
        </p:nvSpPr>
        <p:spPr bwMode="auto">
          <a:xfrm>
            <a:off x="685800" y="2743200"/>
            <a:ext cx="2362200" cy="457200"/>
          </a:xfrm>
          <a:prstGeom prst="rect">
            <a:avLst/>
          </a:prstGeom>
          <a:noFill/>
          <a:ln w="9525">
            <a:noFill/>
            <a:miter lim="800000"/>
            <a:headEnd/>
            <a:tailEnd/>
          </a:ln>
          <a:effectLst/>
        </p:spPr>
        <p:txBody>
          <a:bodyPr>
            <a:spAutoFit/>
          </a:bodyPr>
          <a:lstStyle/>
          <a:p>
            <a:pPr>
              <a:spcBef>
                <a:spcPct val="50000"/>
              </a:spcBef>
            </a:pPr>
            <a:r>
              <a:rPr kumimoji="1" lang="zh-CN" altLang="en-US" sz="2400" dirty="0">
                <a:latin typeface="Times New Roman" pitchFamily="18" charset="0"/>
              </a:rPr>
              <a:t>（</a:t>
            </a:r>
            <a:r>
              <a:rPr kumimoji="1" lang="en-US" altLang="zh-CN" sz="2400" b="1" dirty="0">
                <a:latin typeface="Times New Roman" pitchFamily="18" charset="0"/>
              </a:rPr>
              <a:t>3</a:t>
            </a:r>
            <a:r>
              <a:rPr kumimoji="1" lang="zh-CN" altLang="en-US" sz="2400" b="1" dirty="0">
                <a:latin typeface="Times New Roman" pitchFamily="18" charset="0"/>
              </a:rPr>
              <a:t>）概率</a:t>
            </a:r>
          </a:p>
        </p:txBody>
      </p:sp>
      <p:graphicFrame>
        <p:nvGraphicFramePr>
          <p:cNvPr id="68613" name="Object 5"/>
          <p:cNvGraphicFramePr>
            <a:graphicFrameLocks noChangeAspect="1"/>
          </p:cNvGraphicFramePr>
          <p:nvPr>
            <p:extLst>
              <p:ext uri="{D42A27DB-BD31-4B8C-83A1-F6EECF244321}">
                <p14:modId xmlns:p14="http://schemas.microsoft.com/office/powerpoint/2010/main" val="4008651225"/>
              </p:ext>
            </p:extLst>
          </p:nvPr>
        </p:nvGraphicFramePr>
        <p:xfrm>
          <a:off x="755650" y="3429000"/>
          <a:ext cx="7874000" cy="1319213"/>
        </p:xfrm>
        <a:graphic>
          <a:graphicData uri="http://schemas.openxmlformats.org/presentationml/2006/ole">
            <mc:AlternateContent xmlns:mc="http://schemas.openxmlformats.org/markup-compatibility/2006">
              <mc:Choice xmlns:v="urn:schemas-microsoft-com:vml" Requires="v">
                <p:oleObj spid="_x0000_s28698" name="公式" r:id="rId3" imgW="3936960" imgH="660240" progId="Equation.3">
                  <p:embed/>
                </p:oleObj>
              </mc:Choice>
              <mc:Fallback>
                <p:oleObj name="公式" r:id="rId3" imgW="3936960" imgH="66024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429000"/>
                        <a:ext cx="7874000" cy="1319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4" name="Text Box 6"/>
          <p:cNvSpPr txBox="1">
            <a:spLocks noChangeArrowheads="1"/>
          </p:cNvSpPr>
          <p:nvPr/>
        </p:nvSpPr>
        <p:spPr bwMode="auto">
          <a:xfrm>
            <a:off x="685800" y="5334000"/>
            <a:ext cx="114935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a:t>
            </a:r>
            <a:r>
              <a:rPr kumimoji="1" lang="en-US" altLang="zh-CN" sz="2400">
                <a:latin typeface="Times New Roman" pitchFamily="18" charset="0"/>
              </a:rPr>
              <a:t>4</a:t>
            </a:r>
            <a:r>
              <a:rPr kumimoji="1" lang="zh-CN" altLang="en-US" sz="2400">
                <a:latin typeface="Times New Roman" pitchFamily="18" charset="0"/>
              </a:rPr>
              <a:t>）</a:t>
            </a:r>
          </a:p>
        </p:txBody>
      </p:sp>
      <p:graphicFrame>
        <p:nvGraphicFramePr>
          <p:cNvPr id="68615" name="Object 7"/>
          <p:cNvGraphicFramePr>
            <a:graphicFrameLocks noChangeAspect="1"/>
          </p:cNvGraphicFramePr>
          <p:nvPr/>
        </p:nvGraphicFramePr>
        <p:xfrm>
          <a:off x="1552575" y="5157788"/>
          <a:ext cx="2057400" cy="785812"/>
        </p:xfrm>
        <a:graphic>
          <a:graphicData uri="http://schemas.openxmlformats.org/presentationml/2006/ole">
            <mc:AlternateContent xmlns:mc="http://schemas.openxmlformats.org/markup-compatibility/2006">
              <mc:Choice xmlns:v="urn:schemas-microsoft-com:vml" Requires="v">
                <p:oleObj spid="_x0000_s28699" name="Equation" r:id="rId5" imgW="1028254" imgH="393529" progId="">
                  <p:embed/>
                </p:oleObj>
              </mc:Choice>
              <mc:Fallback>
                <p:oleObj name="Equation" r:id="rId5" imgW="1028254" imgH="393529"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2575" y="5157788"/>
                        <a:ext cx="205740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Text Box 8"/>
          <p:cNvSpPr txBox="1">
            <a:spLocks noChangeArrowheads="1"/>
          </p:cNvSpPr>
          <p:nvPr/>
        </p:nvSpPr>
        <p:spPr bwMode="auto">
          <a:xfrm>
            <a:off x="3581400" y="5334000"/>
            <a:ext cx="2209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处，    最大。</a:t>
            </a:r>
          </a:p>
        </p:txBody>
      </p:sp>
      <p:graphicFrame>
        <p:nvGraphicFramePr>
          <p:cNvPr id="68617" name="Object 9"/>
          <p:cNvGraphicFramePr>
            <a:graphicFrameLocks noChangeAspect="1"/>
          </p:cNvGraphicFramePr>
          <p:nvPr/>
        </p:nvGraphicFramePr>
        <p:xfrm>
          <a:off x="4191000" y="5410200"/>
          <a:ext cx="381000" cy="349250"/>
        </p:xfrm>
        <a:graphic>
          <a:graphicData uri="http://schemas.openxmlformats.org/presentationml/2006/ole">
            <mc:AlternateContent xmlns:mc="http://schemas.openxmlformats.org/markup-compatibility/2006">
              <mc:Choice xmlns:v="urn:schemas-microsoft-com:vml" Requires="v">
                <p:oleObj spid="_x0000_s28700" name="Equation" r:id="rId7" imgW="152334" imgH="139639" progId="Equation.3">
                  <p:embed/>
                </p:oleObj>
              </mc:Choice>
              <mc:Fallback>
                <p:oleObj name="Equation" r:id="rId7" imgW="152334" imgH="139639"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5410200"/>
                        <a:ext cx="381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8" name="Object 10"/>
          <p:cNvGraphicFramePr>
            <a:graphicFrameLocks noChangeAspect="1"/>
          </p:cNvGraphicFramePr>
          <p:nvPr/>
        </p:nvGraphicFramePr>
        <p:xfrm>
          <a:off x="2195513" y="1268413"/>
          <a:ext cx="4622800" cy="1319212"/>
        </p:xfrm>
        <a:graphic>
          <a:graphicData uri="http://schemas.openxmlformats.org/presentationml/2006/ole">
            <mc:AlternateContent xmlns:mc="http://schemas.openxmlformats.org/markup-compatibility/2006">
              <mc:Choice xmlns:v="urn:schemas-microsoft-com:vml" Requires="v">
                <p:oleObj spid="_x0000_s28701" name="公式" r:id="rId9" imgW="2311400" imgH="660400" progId="Equation.3">
                  <p:embed/>
                </p:oleObj>
              </mc:Choice>
              <mc:Fallback>
                <p:oleObj name="公式" r:id="rId9" imgW="2311400" imgH="66040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1268413"/>
                        <a:ext cx="4622800" cy="1319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
          <p:cNvSpPr>
            <a:spLocks noGrp="1"/>
          </p:cNvSpPr>
          <p:nvPr>
            <p:ph type="sldNum" sz="quarter" idx="4294967295"/>
          </p:nvPr>
        </p:nvSpPr>
        <p:spPr>
          <a:xfrm>
            <a:off x="0" y="6356350"/>
            <a:ext cx="2133600" cy="365125"/>
          </a:xfrm>
          <a:prstGeom prst="rect">
            <a:avLst/>
          </a:prstGeom>
        </p:spPr>
        <p:txBody>
          <a:bodyPr/>
          <a:lstStyle/>
          <a:p>
            <a:fld id="{FF5A0D98-0E4C-4F6F-97C2-0F20D5DE5626}" type="slidenum">
              <a:rPr lang="en-US" altLang="zh-CN"/>
              <a:pPr/>
              <a:t>31</a:t>
            </a:fld>
            <a:endParaRPr lang="en-US" altLang="zh-CN"/>
          </a:p>
        </p:txBody>
      </p:sp>
      <p:sp>
        <p:nvSpPr>
          <p:cNvPr id="69634" name="Text Box 2"/>
          <p:cNvSpPr txBox="1">
            <a:spLocks noChangeArrowheads="1"/>
          </p:cNvSpPr>
          <p:nvPr/>
        </p:nvSpPr>
        <p:spPr bwMode="auto">
          <a:xfrm>
            <a:off x="468313" y="836613"/>
            <a:ext cx="8001000" cy="1015663"/>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3200" b="1" dirty="0">
                <a:solidFill>
                  <a:srgbClr val="CC0000"/>
                </a:solidFill>
                <a:latin typeface="宋体" charset="-122"/>
              </a:rPr>
              <a:t>例</a:t>
            </a:r>
            <a:r>
              <a:rPr kumimoji="1" lang="en-US" altLang="zh-CN" sz="3200" b="1" dirty="0">
                <a:solidFill>
                  <a:srgbClr val="CC0000"/>
                </a:solidFill>
                <a:latin typeface="宋体" charset="-122"/>
              </a:rPr>
              <a:t>2</a:t>
            </a:r>
            <a:r>
              <a:rPr kumimoji="1" lang="zh-CN" altLang="en-US" sz="3200" b="1" dirty="0">
                <a:solidFill>
                  <a:srgbClr val="0000CC"/>
                </a:solidFill>
                <a:latin typeface="宋体" charset="-122"/>
              </a:rPr>
              <a:t>：</a:t>
            </a:r>
            <a:r>
              <a:rPr kumimoji="1" lang="zh-CN" altLang="en-US" sz="2800" dirty="0">
                <a:latin typeface="宋体" charset="-122"/>
              </a:rPr>
              <a:t>在阱宽为</a:t>
            </a:r>
            <a:r>
              <a:rPr kumimoji="1" lang="en-US" altLang="zh-CN" sz="2800" dirty="0">
                <a:latin typeface="Times New Roman" pitchFamily="18" charset="0"/>
              </a:rPr>
              <a:t>a </a:t>
            </a:r>
            <a:r>
              <a:rPr kumimoji="1" lang="zh-CN" altLang="en-US" sz="2800" dirty="0">
                <a:latin typeface="宋体" charset="-122"/>
              </a:rPr>
              <a:t>的无限深势阱中</a:t>
            </a:r>
            <a:r>
              <a:rPr kumimoji="1" lang="en-US" altLang="zh-CN" sz="2800" dirty="0">
                <a:latin typeface="宋体" charset="-122"/>
              </a:rPr>
              <a:t>,</a:t>
            </a:r>
            <a:r>
              <a:rPr kumimoji="1" lang="zh-CN" altLang="en-US" sz="2800" dirty="0">
                <a:latin typeface="宋体" charset="-122"/>
              </a:rPr>
              <a:t>一个粒子处在基态</a:t>
            </a:r>
            <a:r>
              <a:rPr kumimoji="1" lang="en-US" altLang="zh-CN" sz="2800" dirty="0">
                <a:latin typeface="宋体" charset="-122"/>
              </a:rPr>
              <a:t>,</a:t>
            </a:r>
            <a:r>
              <a:rPr kumimoji="1" lang="zh-CN" altLang="en-US" sz="2800" dirty="0">
                <a:latin typeface="宋体" charset="-122"/>
              </a:rPr>
              <a:t>波函数为</a:t>
            </a:r>
          </a:p>
        </p:txBody>
      </p:sp>
      <p:sp>
        <p:nvSpPr>
          <p:cNvPr id="69636" name="Text Box 4"/>
          <p:cNvSpPr txBox="1">
            <a:spLocks noChangeArrowheads="1"/>
          </p:cNvSpPr>
          <p:nvPr/>
        </p:nvSpPr>
        <p:spPr bwMode="auto">
          <a:xfrm>
            <a:off x="755650" y="4797425"/>
            <a:ext cx="1079500" cy="523220"/>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dirty="0">
                <a:latin typeface="宋体" charset="-122"/>
              </a:rPr>
              <a:t>解：</a:t>
            </a:r>
          </a:p>
        </p:txBody>
      </p:sp>
      <p:graphicFrame>
        <p:nvGraphicFramePr>
          <p:cNvPr id="69637" name="Object 5"/>
          <p:cNvGraphicFramePr>
            <a:graphicFrameLocks noChangeAspect="1"/>
          </p:cNvGraphicFramePr>
          <p:nvPr/>
        </p:nvGraphicFramePr>
        <p:xfrm>
          <a:off x="2071688" y="1916113"/>
          <a:ext cx="4565650" cy="1181100"/>
        </p:xfrm>
        <a:graphic>
          <a:graphicData uri="http://schemas.openxmlformats.org/presentationml/2006/ole">
            <mc:AlternateContent xmlns:mc="http://schemas.openxmlformats.org/markup-compatibility/2006">
              <mc:Choice xmlns:v="urn:schemas-microsoft-com:vml" Requires="v">
                <p:oleObj spid="_x0000_s29718" name="公式" r:id="rId3" imgW="2755900" imgH="622300" progId="Equation.3">
                  <p:embed/>
                </p:oleObj>
              </mc:Choice>
              <mc:Fallback>
                <p:oleObj name="公式" r:id="rId3" imgW="2755900" imgH="6223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916113"/>
                        <a:ext cx="4565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3"/>
          <p:cNvGrpSpPr>
            <a:grpSpLocks/>
          </p:cNvGrpSpPr>
          <p:nvPr/>
        </p:nvGrpSpPr>
        <p:grpSpPr bwMode="auto">
          <a:xfrm>
            <a:off x="684213" y="2924174"/>
            <a:ext cx="6324600" cy="1676400"/>
            <a:chOff x="431" y="1842"/>
            <a:chExt cx="3984" cy="1056"/>
          </a:xfrm>
        </p:grpSpPr>
        <p:graphicFrame>
          <p:nvGraphicFramePr>
            <p:cNvPr id="69640" name="Object 8"/>
            <p:cNvGraphicFramePr>
              <a:graphicFrameLocks noChangeAspect="1"/>
            </p:cNvGraphicFramePr>
            <p:nvPr/>
          </p:nvGraphicFramePr>
          <p:xfrm>
            <a:off x="3152" y="1842"/>
            <a:ext cx="628" cy="646"/>
          </p:xfrm>
          <a:graphic>
            <a:graphicData uri="http://schemas.openxmlformats.org/presentationml/2006/ole">
              <mc:AlternateContent xmlns:mc="http://schemas.openxmlformats.org/markup-compatibility/2006">
                <mc:Choice xmlns:v="urn:schemas-microsoft-com:vml" Requires="v">
                  <p:oleObj spid="_x0000_s29719" name="公式" r:id="rId5" imgW="380835" imgH="393529" progId="Equation.3">
                    <p:embed/>
                  </p:oleObj>
                </mc:Choice>
                <mc:Fallback>
                  <p:oleObj name="公式" r:id="rId5" imgW="380835" imgH="393529"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 y="1842"/>
                          <a:ext cx="628" cy="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a:grpSpLocks/>
            </p:cNvGrpSpPr>
            <p:nvPr/>
          </p:nvGrpSpPr>
          <p:grpSpPr bwMode="auto">
            <a:xfrm>
              <a:off x="431" y="2024"/>
              <a:ext cx="3984" cy="874"/>
              <a:chOff x="431" y="2024"/>
              <a:chExt cx="3984" cy="874"/>
            </a:xfrm>
          </p:grpSpPr>
          <p:sp>
            <p:nvSpPr>
              <p:cNvPr id="69635" name="Text Box 3"/>
              <p:cNvSpPr txBox="1">
                <a:spLocks noChangeArrowheads="1"/>
              </p:cNvSpPr>
              <p:nvPr/>
            </p:nvSpPr>
            <p:spPr bwMode="auto">
              <a:xfrm>
                <a:off x="431" y="2069"/>
                <a:ext cx="3984" cy="330"/>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dirty="0">
                    <a:latin typeface="宋体" charset="-122"/>
                  </a:rPr>
                  <a:t>试求</a:t>
                </a:r>
                <a:r>
                  <a:rPr kumimoji="1" lang="en-US" altLang="zh-CN" sz="2800" dirty="0">
                    <a:latin typeface="宋体" charset="-122"/>
                  </a:rPr>
                  <a:t>:</a:t>
                </a:r>
                <a:r>
                  <a:rPr kumimoji="1" lang="zh-CN" altLang="en-US" sz="2800" dirty="0">
                    <a:latin typeface="宋体" charset="-122"/>
                  </a:rPr>
                  <a:t>粒子在</a:t>
                </a:r>
              </a:p>
            </p:txBody>
          </p:sp>
          <p:graphicFrame>
            <p:nvGraphicFramePr>
              <p:cNvPr id="69638" name="Object 6"/>
              <p:cNvGraphicFramePr>
                <a:graphicFrameLocks noChangeAspect="1"/>
              </p:cNvGraphicFramePr>
              <p:nvPr/>
            </p:nvGraphicFramePr>
            <p:xfrm>
              <a:off x="2025" y="2025"/>
              <a:ext cx="683" cy="340"/>
            </p:xfrm>
            <a:graphic>
              <a:graphicData uri="http://schemas.openxmlformats.org/presentationml/2006/ole">
                <mc:AlternateContent xmlns:mc="http://schemas.openxmlformats.org/markup-compatibility/2006">
                  <mc:Choice xmlns:v="urn:schemas-microsoft-com:vml" Requires="v">
                    <p:oleObj spid="_x0000_s29720" name="公式" r:id="rId7" imgW="355138" imgH="177569" progId="Equation.3">
                      <p:embed/>
                    </p:oleObj>
                  </mc:Choice>
                  <mc:Fallback>
                    <p:oleObj name="公式" r:id="rId7" imgW="355138" imgH="177569"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5" y="2025"/>
                            <a:ext cx="683"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Text Box 7"/>
              <p:cNvSpPr txBox="1">
                <a:spLocks noChangeArrowheads="1"/>
              </p:cNvSpPr>
              <p:nvPr/>
            </p:nvSpPr>
            <p:spPr bwMode="auto">
              <a:xfrm>
                <a:off x="2789" y="2024"/>
                <a:ext cx="343" cy="330"/>
              </a:xfrm>
              <a:prstGeom prst="rect">
                <a:avLst/>
              </a:prstGeom>
              <a:noFill/>
              <a:ln w="9525">
                <a:noFill/>
                <a:miter lim="800000"/>
                <a:headEnd/>
                <a:tailEnd/>
              </a:ln>
            </p:spPr>
            <p:txBody>
              <a:bodyPr wrap="none">
                <a:spAutoFit/>
              </a:bodyPr>
              <a:lstStyle/>
              <a:p>
                <a:r>
                  <a:rPr kumimoji="1" lang="zh-CN" altLang="en-US" sz="2800" dirty="0">
                    <a:latin typeface="Times New Roman" pitchFamily="18" charset="0"/>
                  </a:rPr>
                  <a:t>到</a:t>
                </a:r>
              </a:p>
            </p:txBody>
          </p:sp>
          <p:sp>
            <p:nvSpPr>
              <p:cNvPr id="69641" name="Text Box 9"/>
              <p:cNvSpPr txBox="1">
                <a:spLocks noChangeArrowheads="1"/>
              </p:cNvSpPr>
              <p:nvPr/>
            </p:nvSpPr>
            <p:spPr bwMode="auto">
              <a:xfrm>
                <a:off x="1156" y="2568"/>
                <a:ext cx="1926" cy="330"/>
              </a:xfrm>
              <a:prstGeom prst="rect">
                <a:avLst/>
              </a:prstGeom>
              <a:noFill/>
              <a:ln w="9525">
                <a:noFill/>
                <a:miter lim="800000"/>
                <a:headEnd/>
                <a:tailEnd/>
              </a:ln>
            </p:spPr>
            <p:txBody>
              <a:bodyPr wrap="none">
                <a:spAutoFit/>
              </a:bodyPr>
              <a:lstStyle/>
              <a:p>
                <a:r>
                  <a:rPr kumimoji="1" lang="zh-CN" altLang="en-US" sz="2800" dirty="0">
                    <a:latin typeface="Times New Roman" pitchFamily="18" charset="0"/>
                  </a:rPr>
                  <a:t>之间被找到的</a:t>
                </a:r>
                <a:r>
                  <a:rPr kumimoji="1" lang="zh-CN" altLang="en-US" sz="2800" dirty="0">
                    <a:latin typeface="宋体" charset="-122"/>
                  </a:rPr>
                  <a:t>概率</a:t>
                </a:r>
              </a:p>
            </p:txBody>
          </p:sp>
        </p:grpSp>
      </p:grpSp>
      <p:sp>
        <p:nvSpPr>
          <p:cNvPr id="69642" name="Text Box 10"/>
          <p:cNvSpPr txBox="1">
            <a:spLocks noChangeArrowheads="1"/>
          </p:cNvSpPr>
          <p:nvPr/>
        </p:nvSpPr>
        <p:spPr bwMode="auto">
          <a:xfrm>
            <a:off x="1979613" y="4724400"/>
            <a:ext cx="2169184" cy="523220"/>
          </a:xfrm>
          <a:prstGeom prst="rect">
            <a:avLst/>
          </a:prstGeom>
          <a:noFill/>
          <a:ln w="9525">
            <a:noFill/>
            <a:miter lim="800000"/>
            <a:headEnd/>
            <a:tailEnd/>
          </a:ln>
        </p:spPr>
        <p:txBody>
          <a:bodyPr wrap="none">
            <a:spAutoFit/>
          </a:bodyPr>
          <a:lstStyle/>
          <a:p>
            <a:r>
              <a:rPr kumimoji="1" lang="zh-CN" altLang="en-US" sz="2800" dirty="0">
                <a:latin typeface="宋体" charset="-122"/>
              </a:rPr>
              <a:t>概率密度为</a:t>
            </a:r>
            <a:r>
              <a:rPr kumimoji="1" lang="en-US" altLang="zh-CN" sz="2800" dirty="0">
                <a:latin typeface="宋体" charset="-122"/>
              </a:rPr>
              <a:t>:</a:t>
            </a:r>
          </a:p>
        </p:txBody>
      </p:sp>
      <p:graphicFrame>
        <p:nvGraphicFramePr>
          <p:cNvPr id="69643" name="Object 11"/>
          <p:cNvGraphicFramePr>
            <a:graphicFrameLocks noChangeAspect="1"/>
          </p:cNvGraphicFramePr>
          <p:nvPr/>
        </p:nvGraphicFramePr>
        <p:xfrm>
          <a:off x="2124075" y="5084763"/>
          <a:ext cx="3505200" cy="1303337"/>
        </p:xfrm>
        <a:graphic>
          <a:graphicData uri="http://schemas.openxmlformats.org/presentationml/2006/ole">
            <mc:AlternateContent xmlns:mc="http://schemas.openxmlformats.org/markup-compatibility/2006">
              <mc:Choice xmlns:v="urn:schemas-microsoft-com:vml" Requires="v">
                <p:oleObj spid="_x0000_s29721" name="公式" r:id="rId9" imgW="1587500" imgH="558800" progId="Equation.3">
                  <p:embed/>
                </p:oleObj>
              </mc:Choice>
              <mc:Fallback>
                <p:oleObj name="公式" r:id="rId9" imgW="1587500" imgH="55880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5084763"/>
                        <a:ext cx="3505200" cy="130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42"/>
                                        </p:tgtEl>
                                        <p:attrNameLst>
                                          <p:attrName>style.visibility</p:attrName>
                                        </p:attrNameLst>
                                      </p:cBhvr>
                                      <p:to>
                                        <p:strVal val="visible"/>
                                      </p:to>
                                    </p:set>
                                    <p:animEffect transition="in" filter="blinds(horizontal)">
                                      <p:cBhvr>
                                        <p:cTn id="12" dur="500"/>
                                        <p:tgtEl>
                                          <p:spTgt spid="696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43"/>
                                        </p:tgtEl>
                                        <p:attrNameLst>
                                          <p:attrName>style.visibility</p:attrName>
                                        </p:attrNameLst>
                                      </p:cBhvr>
                                      <p:to>
                                        <p:strVal val="visible"/>
                                      </p:to>
                                    </p:set>
                                    <p:animEffect transition="in" filter="wipe(left)">
                                      <p:cBhvr>
                                        <p:cTn id="17" dur="500"/>
                                        <p:tgtEl>
                                          <p:spTgt spid="6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4294967295"/>
          </p:nvPr>
        </p:nvSpPr>
        <p:spPr>
          <a:xfrm>
            <a:off x="0" y="6356350"/>
            <a:ext cx="2133600" cy="365125"/>
          </a:xfrm>
          <a:prstGeom prst="rect">
            <a:avLst/>
          </a:prstGeom>
        </p:spPr>
        <p:txBody>
          <a:bodyPr/>
          <a:lstStyle/>
          <a:p>
            <a:fld id="{E1D0C753-55EA-4348-BA3D-B34B85575BD6}" type="slidenum">
              <a:rPr lang="en-US" altLang="zh-CN"/>
              <a:pPr/>
              <a:t>32</a:t>
            </a:fld>
            <a:endParaRPr lang="en-US" altLang="zh-CN"/>
          </a:p>
        </p:txBody>
      </p:sp>
      <p:graphicFrame>
        <p:nvGraphicFramePr>
          <p:cNvPr id="70658" name="Object 2"/>
          <p:cNvGraphicFramePr>
            <a:graphicFrameLocks noChangeAspect="1"/>
          </p:cNvGraphicFramePr>
          <p:nvPr/>
        </p:nvGraphicFramePr>
        <p:xfrm>
          <a:off x="1489075" y="765175"/>
          <a:ext cx="3146425" cy="1303338"/>
        </p:xfrm>
        <a:graphic>
          <a:graphicData uri="http://schemas.openxmlformats.org/presentationml/2006/ole">
            <mc:AlternateContent xmlns:mc="http://schemas.openxmlformats.org/markup-compatibility/2006">
              <mc:Choice xmlns:v="urn:schemas-microsoft-com:vml" Requires="v">
                <p:oleObj spid="_x0000_s30751" name="Equation" r:id="rId3" imgW="1549400" imgH="558800" progId="">
                  <p:embed/>
                </p:oleObj>
              </mc:Choice>
              <mc:Fallback>
                <p:oleObj name="Equation" r:id="rId3" imgW="1549400" imgH="55880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075" y="765175"/>
                        <a:ext cx="3146425"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59" name="Text Box 3"/>
          <p:cNvSpPr txBox="1">
            <a:spLocks noChangeArrowheads="1"/>
          </p:cNvSpPr>
          <p:nvPr/>
        </p:nvSpPr>
        <p:spPr bwMode="auto">
          <a:xfrm>
            <a:off x="228600" y="2528888"/>
            <a:ext cx="6324600" cy="523220"/>
          </a:xfrm>
          <a:prstGeom prst="rect">
            <a:avLst/>
          </a:prstGeom>
          <a:noFill/>
          <a:ln w="9525">
            <a:noFill/>
            <a:miter lim="800000"/>
            <a:headEnd/>
            <a:tailEnd/>
          </a:ln>
          <a:effectLst/>
        </p:spPr>
        <p:txBody>
          <a:bodyPr>
            <a:spAutoFit/>
          </a:bodyPr>
          <a:lstStyle/>
          <a:p>
            <a:pPr eaLnBrk="0" hangingPunct="0">
              <a:spcBef>
                <a:spcPct val="50000"/>
              </a:spcBef>
            </a:pPr>
            <a:r>
              <a:rPr kumimoji="1" lang="zh-CN" altLang="en-US" sz="2800" dirty="0">
                <a:latin typeface="宋体" charset="-122"/>
              </a:rPr>
              <a:t>粒子在</a:t>
            </a:r>
          </a:p>
        </p:txBody>
      </p:sp>
      <p:graphicFrame>
        <p:nvGraphicFramePr>
          <p:cNvPr id="70660" name="Object 4"/>
          <p:cNvGraphicFramePr>
            <a:graphicFrameLocks noChangeAspect="1"/>
          </p:cNvGraphicFramePr>
          <p:nvPr/>
        </p:nvGraphicFramePr>
        <p:xfrm>
          <a:off x="1752600" y="2528888"/>
          <a:ext cx="1397000" cy="619125"/>
        </p:xfrm>
        <a:graphic>
          <a:graphicData uri="http://schemas.openxmlformats.org/presentationml/2006/ole">
            <mc:AlternateContent xmlns:mc="http://schemas.openxmlformats.org/markup-compatibility/2006">
              <mc:Choice xmlns:v="urn:schemas-microsoft-com:vml" Requires="v">
                <p:oleObj spid="_x0000_s30752" name="公式" r:id="rId5" imgW="355138" imgH="177569" progId="Equation.3">
                  <p:embed/>
                </p:oleObj>
              </mc:Choice>
              <mc:Fallback>
                <p:oleObj name="公式" r:id="rId5" imgW="355138" imgH="177569"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528888"/>
                        <a:ext cx="13970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1" name="Text Box 5"/>
          <p:cNvSpPr txBox="1">
            <a:spLocks noChangeArrowheads="1"/>
          </p:cNvSpPr>
          <p:nvPr/>
        </p:nvSpPr>
        <p:spPr bwMode="auto">
          <a:xfrm>
            <a:off x="3276600" y="2605088"/>
            <a:ext cx="545342" cy="523220"/>
          </a:xfrm>
          <a:prstGeom prst="rect">
            <a:avLst/>
          </a:prstGeom>
          <a:noFill/>
          <a:ln w="9525">
            <a:noFill/>
            <a:miter lim="800000"/>
            <a:headEnd/>
            <a:tailEnd/>
          </a:ln>
        </p:spPr>
        <p:txBody>
          <a:bodyPr wrap="none">
            <a:spAutoFit/>
          </a:bodyPr>
          <a:lstStyle/>
          <a:p>
            <a:r>
              <a:rPr kumimoji="1" lang="zh-CN" altLang="en-US" sz="2800" dirty="0">
                <a:latin typeface="Times New Roman" pitchFamily="18" charset="0"/>
              </a:rPr>
              <a:t>到</a:t>
            </a:r>
          </a:p>
        </p:txBody>
      </p:sp>
      <p:graphicFrame>
        <p:nvGraphicFramePr>
          <p:cNvPr id="70662" name="Object 6"/>
          <p:cNvGraphicFramePr>
            <a:graphicFrameLocks noChangeAspect="1"/>
          </p:cNvGraphicFramePr>
          <p:nvPr/>
        </p:nvGraphicFramePr>
        <p:xfrm>
          <a:off x="3779838" y="2209800"/>
          <a:ext cx="1185862" cy="1219200"/>
        </p:xfrm>
        <a:graphic>
          <a:graphicData uri="http://schemas.openxmlformats.org/presentationml/2006/ole">
            <mc:AlternateContent xmlns:mc="http://schemas.openxmlformats.org/markup-compatibility/2006">
              <mc:Choice xmlns:v="urn:schemas-microsoft-com:vml" Requires="v">
                <p:oleObj spid="_x0000_s30753" name="公式" r:id="rId7" imgW="380835" imgH="393529" progId="Equation.3">
                  <p:embed/>
                </p:oleObj>
              </mc:Choice>
              <mc:Fallback>
                <p:oleObj name="公式" r:id="rId7" imgW="380835" imgH="393529"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2209800"/>
                        <a:ext cx="11858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3" name="Text Box 7"/>
          <p:cNvSpPr txBox="1">
            <a:spLocks noChangeArrowheads="1"/>
          </p:cNvSpPr>
          <p:nvPr/>
        </p:nvSpPr>
        <p:spPr bwMode="auto">
          <a:xfrm>
            <a:off x="5105400" y="2605088"/>
            <a:ext cx="3070071" cy="523220"/>
          </a:xfrm>
          <a:prstGeom prst="rect">
            <a:avLst/>
          </a:prstGeom>
          <a:noFill/>
          <a:ln w="9525">
            <a:noFill/>
            <a:miter lim="800000"/>
            <a:headEnd/>
            <a:tailEnd/>
          </a:ln>
        </p:spPr>
        <p:txBody>
          <a:bodyPr wrap="none">
            <a:spAutoFit/>
          </a:bodyPr>
          <a:lstStyle/>
          <a:p>
            <a:r>
              <a:rPr kumimoji="1" lang="zh-CN" altLang="en-US" sz="2800" dirty="0">
                <a:latin typeface="Times New Roman" pitchFamily="18" charset="0"/>
              </a:rPr>
              <a:t>之间被找到的</a:t>
            </a:r>
            <a:r>
              <a:rPr kumimoji="1" lang="zh-CN" altLang="en-US" sz="2800" dirty="0">
                <a:latin typeface="宋体" charset="-122"/>
              </a:rPr>
              <a:t>概率</a:t>
            </a:r>
          </a:p>
        </p:txBody>
      </p:sp>
      <mc:AlternateContent xmlns:mc="http://schemas.openxmlformats.org/markup-compatibility/2006">
        <mc:Choice xmlns:a14="http://schemas.microsoft.com/office/drawing/2010/main" Requires="a14">
          <p:sp>
            <p:nvSpPr>
              <p:cNvPr id="70664" name="Object 8"/>
              <p:cNvSpPr txBox="1"/>
              <p:nvPr/>
            </p:nvSpPr>
            <p:spPr bwMode="auto">
              <a:xfrm>
                <a:off x="755650" y="3357563"/>
                <a:ext cx="7037388" cy="16351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𝑎</m:t>
                              </m:r>
                            </m:num>
                            <m:den>
                              <m:r>
                                <a:rPr lang="zh-CN" altLang="en-US" sz="2400" i="1">
                                  <a:solidFill>
                                    <a:srgbClr val="000000"/>
                                  </a:solidFill>
                                  <a:latin typeface="Cambria Math" panose="02040503050406030204" pitchFamily="18" charset="0"/>
                                </a:rPr>
                                <m:t>3</m:t>
                              </m:r>
                            </m:den>
                          </m:f>
                        </m:sup>
                        <m:e>
                          <m:sSup>
                            <m:sSupPr>
                              <m:ctrlPr>
                                <a:rPr lang="zh-CN" altLang="en-US" sz="2400" i="1">
                                  <a:solidFill>
                                    <a:srgbClr val="000000"/>
                                  </a:solidFill>
                                  <a:latin typeface="Cambria Math" panose="02040503050406030204" pitchFamily="18" charset="0"/>
                                </a:rPr>
                              </m:ctrlPr>
                            </m:sSupPr>
                            <m:e>
                              <m:d>
                                <m:dPr>
                                  <m:begChr m:val="|"/>
                                  <m:endChr m:val="|"/>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𝜓</m:t>
                                      </m:r>
                                    </m:e>
                                    <m:sub>
                                      <m:r>
                                        <a:rPr lang="zh-CN" altLang="en-US" sz="2400" i="1">
                                          <a:solidFill>
                                            <a:srgbClr val="000000"/>
                                          </a:solidFill>
                                          <a:latin typeface="Cambria Math" panose="02040503050406030204" pitchFamily="18" charset="0"/>
                                        </a:rPr>
                                        <m:t>1</m:t>
                                      </m:r>
                                    </m:sub>
                                  </m:sSub>
                                </m:e>
                              </m:d>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𝑑𝑥</m:t>
                          </m:r>
                        </m:e>
                      </m:nary>
                      <m:r>
                        <a:rPr lang="zh-CN" altLang="en-US" sz="2400" i="1">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𝑎</m:t>
                              </m:r>
                            </m:num>
                            <m:den>
                              <m:r>
                                <a:rPr lang="zh-CN" altLang="en-US" sz="2400" i="1">
                                  <a:solidFill>
                                    <a:srgbClr val="000000"/>
                                  </a:solidFill>
                                  <a:latin typeface="Cambria Math" panose="02040503050406030204" pitchFamily="18" charset="0"/>
                                </a:rPr>
                                <m:t>3</m:t>
                              </m:r>
                            </m:den>
                          </m:f>
                        </m:sup>
                        <m:e>
                          <m:sSup>
                            <m:sSupPr>
                              <m:ctrlPr>
                                <a:rPr lang="zh-CN" altLang="en-US" sz="2400" i="1">
                                  <a:solidFill>
                                    <a:srgbClr val="000000"/>
                                  </a:solidFill>
                                  <a:latin typeface="Cambria Math" panose="02040503050406030204" pitchFamily="18" charset="0"/>
                                </a:rPr>
                              </m:ctrlPr>
                            </m:sSupPr>
                            <m:e>
                              <m:d>
                                <m:dPr>
                                  <m:begChr m:val="|"/>
                                  <m:endChr m:val="|"/>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𝜓</m:t>
                                      </m:r>
                                    </m:e>
                                    <m:sub>
                                      <m:r>
                                        <a:rPr lang="zh-CN" altLang="en-US" sz="2400" i="1">
                                          <a:solidFill>
                                            <a:srgbClr val="000000"/>
                                          </a:solidFill>
                                          <a:latin typeface="Cambria Math" panose="02040503050406030204" pitchFamily="18" charset="0"/>
                                        </a:rPr>
                                        <m:t>1</m:t>
                                      </m:r>
                                    </m:sub>
                                  </m:sSub>
                                </m:e>
                              </m:d>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𝑑𝑥</m:t>
                          </m:r>
                        </m:e>
                      </m:nary>
                      <m:r>
                        <a:rPr lang="zh-CN" altLang="en-US" sz="2400" i="1">
                          <a:solidFill>
                            <a:srgbClr val="000000"/>
                          </a:solidFill>
                          <a:latin typeface="Cambria Math" panose="02040503050406030204" pitchFamily="18" charset="0"/>
                        </a:rPr>
                        <m:t>=</m:t>
                      </m:r>
                      <m:nary>
                        <m:naryPr>
                          <m:limLoc m:val="undOv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0</m:t>
                          </m:r>
                        </m:sub>
                        <m:sup>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𝑎</m:t>
                              </m:r>
                            </m:num>
                            <m:den>
                              <m:r>
                                <a:rPr lang="zh-CN" altLang="en-US" sz="2400" i="1">
                                  <a:solidFill>
                                    <a:srgbClr val="000000"/>
                                  </a:solidFill>
                                  <a:latin typeface="Cambria Math" panose="02040503050406030204" pitchFamily="18" charset="0"/>
                                </a:rPr>
                                <m:t>3</m:t>
                              </m:r>
                            </m:den>
                          </m:f>
                        </m:sup>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2</m:t>
                              </m:r>
                            </m:num>
                            <m:den>
                              <m:r>
                                <a:rPr lang="zh-CN" altLang="en-US" sz="2400" i="1">
                                  <a:solidFill>
                                    <a:srgbClr val="000000"/>
                                  </a:solidFill>
                                  <a:latin typeface="Cambria Math" panose="02040503050406030204" pitchFamily="18" charset="0"/>
                                </a:rPr>
                                <m:t>𝑎</m:t>
                              </m:r>
                            </m:den>
                          </m:f>
                          <m:func>
                            <m:funcPr>
                              <m:ctrlPr>
                                <a:rPr lang="zh-CN" altLang="en-US" sz="2400" i="1">
                                  <a:solidFill>
                                    <a:srgbClr val="000000"/>
                                  </a:solidFill>
                                  <a:latin typeface="Cambria Math" panose="02040503050406030204" pitchFamily="18" charset="0"/>
                                </a:rPr>
                              </m:ctrlPr>
                            </m:funcPr>
                            <m:fName>
                              <m:sSup>
                                <m:sSupPr>
                                  <m:ctrlPr>
                                    <a:rPr lang="zh-CN" altLang="en-US" sz="2400" i="1">
                                      <a:solidFill>
                                        <a:srgbClr val="000000"/>
                                      </a:solidFill>
                                      <a:latin typeface="Cambria Math" panose="02040503050406030204" pitchFamily="18" charset="0"/>
                                    </a:rPr>
                                  </m:ctrlPr>
                                </m:sSupPr>
                                <m:e>
                                  <m:r>
                                    <m:rPr>
                                      <m:sty m:val="p"/>
                                    </m:rPr>
                                    <a:rPr lang="zh-CN" altLang="en-US" sz="2400" i="0">
                                      <a:solidFill>
                                        <a:srgbClr val="000000"/>
                                      </a:solidFill>
                                      <a:latin typeface="Cambria Math" panose="02040503050406030204" pitchFamily="18" charset="0"/>
                                    </a:rPr>
                                    <m:t>sin</m:t>
                                  </m:r>
                                </m:e>
                                <m:sup>
                                  <m:r>
                                    <a:rPr lang="zh-CN" altLang="en-US" sz="2400" i="1">
                                      <a:solidFill>
                                        <a:srgbClr val="000000"/>
                                      </a:solidFill>
                                      <a:latin typeface="Cambria Math" panose="02040503050406030204" pitchFamily="18" charset="0"/>
                                    </a:rPr>
                                    <m:t>2</m:t>
                                  </m:r>
                                </m:sup>
                              </m:sSup>
                            </m:fName>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𝜋</m:t>
                                  </m:r>
                                  <m:r>
                                    <a:rPr lang="zh-CN" altLang="en-US" sz="2400" i="1">
                                      <a:solidFill>
                                        <a:srgbClr val="000000"/>
                                      </a:solidFill>
                                      <a:latin typeface="Cambria Math" panose="02040503050406030204" pitchFamily="18" charset="0"/>
                                    </a:rPr>
                                    <m:t>𝑥</m:t>
                                  </m:r>
                                </m:num>
                                <m:den>
                                  <m:r>
                                    <a:rPr lang="zh-CN" altLang="en-US" sz="2400" i="1">
                                      <a:solidFill>
                                        <a:srgbClr val="000000"/>
                                      </a:solidFill>
                                      <a:latin typeface="Cambria Math" panose="02040503050406030204" pitchFamily="18" charset="0"/>
                                    </a:rPr>
                                    <m:t>𝑎</m:t>
                                  </m:r>
                                </m:den>
                              </m:f>
                            </m:e>
                          </m:func>
                          <m:r>
                            <a:rPr lang="zh-CN" altLang="en-US" sz="2400" i="1">
                              <a:solidFill>
                                <a:srgbClr val="000000"/>
                              </a:solidFill>
                              <a:latin typeface="Cambria Math" panose="02040503050406030204" pitchFamily="18" charset="0"/>
                            </a:rPr>
                            <m:t>𝑑𝑥</m:t>
                          </m:r>
                        </m:e>
                      </m:nary>
                    </m:oMath>
                  </m:oMathPara>
                </a14:m>
                <a:endParaRPr lang="zh-CN" altLang="en-US" sz="2400" dirty="0"/>
              </a:p>
            </p:txBody>
          </p:sp>
        </mc:Choice>
        <mc:Fallback>
          <p:sp>
            <p:nvSpPr>
              <p:cNvPr id="70664" name="Object 8"/>
              <p:cNvSpPr txBox="1">
                <a:spLocks noRot="1" noChangeAspect="1" noMove="1" noResize="1" noEditPoints="1" noAdjustHandles="1" noChangeArrowheads="1" noChangeShapeType="1" noTextEdit="1"/>
              </p:cNvSpPr>
              <p:nvPr/>
            </p:nvSpPr>
            <p:spPr bwMode="auto">
              <a:xfrm>
                <a:off x="755650" y="3357563"/>
                <a:ext cx="7037388" cy="1635125"/>
              </a:xfrm>
              <a:prstGeom prst="rect">
                <a:avLst/>
              </a:prstGeom>
              <a:blipFill>
                <a:blip r:embed="rId9"/>
                <a:stretch>
                  <a:fillRect/>
                </a:stretch>
              </a:blipFill>
            </p:spPr>
            <p:txBody>
              <a:bodyPr/>
              <a:lstStyle/>
              <a:p>
                <a:r>
                  <a:rPr lang="zh-CN" altLang="en-US">
                    <a:noFill/>
                  </a:rPr>
                  <a:t> </a:t>
                </a:r>
              </a:p>
            </p:txBody>
          </p:sp>
        </mc:Fallback>
      </mc:AlternateContent>
      <p:graphicFrame>
        <p:nvGraphicFramePr>
          <p:cNvPr id="70665" name="Object 9"/>
          <p:cNvGraphicFramePr>
            <a:graphicFrameLocks noChangeAspect="1"/>
          </p:cNvGraphicFramePr>
          <p:nvPr>
            <p:extLst>
              <p:ext uri="{D42A27DB-BD31-4B8C-83A1-F6EECF244321}">
                <p14:modId xmlns:p14="http://schemas.microsoft.com/office/powerpoint/2010/main" val="597766393"/>
              </p:ext>
            </p:extLst>
          </p:nvPr>
        </p:nvGraphicFramePr>
        <p:xfrm>
          <a:off x="1081359" y="4986346"/>
          <a:ext cx="1752600" cy="1263650"/>
        </p:xfrm>
        <a:graphic>
          <a:graphicData uri="http://schemas.openxmlformats.org/presentationml/2006/ole">
            <mc:AlternateContent xmlns:mc="http://schemas.openxmlformats.org/markup-compatibility/2006">
              <mc:Choice xmlns:v="urn:schemas-microsoft-com:vml" Requires="v">
                <p:oleObj spid="_x0000_s30754" name="公式" r:id="rId10" imgW="596900" imgH="431800" progId="Equation.3">
                  <p:embed/>
                </p:oleObj>
              </mc:Choice>
              <mc:Fallback>
                <p:oleObj name="公式" r:id="rId10" imgW="596900" imgH="431800" progId="Equation.3">
                  <p:embed/>
                  <p:pic>
                    <p:nvPicPr>
                      <p:cNvPr id="0" name="Picture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1359" y="4986346"/>
                        <a:ext cx="1752600"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linds(horizontal)">
                                      <p:cBhvr>
                                        <p:cTn id="7" dur="5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blinds(horizontal)">
                                      <p:cBhvr>
                                        <p:cTn id="12" dur="500"/>
                                        <p:tgtEl>
                                          <p:spTgt spid="706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60"/>
                                        </p:tgtEl>
                                        <p:attrNameLst>
                                          <p:attrName>style.visibility</p:attrName>
                                        </p:attrNameLst>
                                      </p:cBhvr>
                                      <p:to>
                                        <p:strVal val="visible"/>
                                      </p:to>
                                    </p:set>
                                    <p:animEffect transition="in" filter="blinds(horizontal)">
                                      <p:cBhvr>
                                        <p:cTn id="17" dur="500"/>
                                        <p:tgtEl>
                                          <p:spTgt spid="706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blinds(horizontal)">
                                      <p:cBhvr>
                                        <p:cTn id="22" dur="500"/>
                                        <p:tgtEl>
                                          <p:spTgt spid="706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62"/>
                                        </p:tgtEl>
                                        <p:attrNameLst>
                                          <p:attrName>style.visibility</p:attrName>
                                        </p:attrNameLst>
                                      </p:cBhvr>
                                      <p:to>
                                        <p:strVal val="visible"/>
                                      </p:to>
                                    </p:set>
                                    <p:animEffect transition="in" filter="blinds(horizontal)">
                                      <p:cBhvr>
                                        <p:cTn id="27" dur="500"/>
                                        <p:tgtEl>
                                          <p:spTgt spid="706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663"/>
                                        </p:tgtEl>
                                        <p:attrNameLst>
                                          <p:attrName>style.visibility</p:attrName>
                                        </p:attrNameLst>
                                      </p:cBhvr>
                                      <p:to>
                                        <p:strVal val="visible"/>
                                      </p:to>
                                    </p:set>
                                    <p:animEffect transition="in" filter="blinds(horizontal)">
                                      <p:cBhvr>
                                        <p:cTn id="32" dur="500"/>
                                        <p:tgtEl>
                                          <p:spTgt spid="706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665"/>
                                        </p:tgtEl>
                                        <p:attrNameLst>
                                          <p:attrName>style.visibility</p:attrName>
                                        </p:attrNameLst>
                                      </p:cBhvr>
                                      <p:to>
                                        <p:strVal val="visible"/>
                                      </p:to>
                                    </p:set>
                                    <p:animEffect transition="in" filter="blinds(horizontal)">
                                      <p:cBhvr>
                                        <p:cTn id="37"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1" grpId="0" autoUpdateAnimBg="0"/>
      <p:bldP spid="7066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611188" y="260350"/>
            <a:ext cx="7667625" cy="94615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en-US" sz="2800" b="1" dirty="0">
                <a:solidFill>
                  <a:srgbClr val="CC0000"/>
                </a:solidFill>
                <a:effectLst>
                  <a:outerShdw blurRad="38100" dist="38100" dir="2700000" algn="tl">
                    <a:srgbClr val="C0C0C0"/>
                  </a:outerShdw>
                </a:effectLst>
                <a:latin typeface="宋体" charset="-122"/>
              </a:rPr>
              <a:t>例</a:t>
            </a:r>
            <a:r>
              <a:rPr lang="en-US" altLang="zh-CN" sz="2800" b="1" dirty="0">
                <a:solidFill>
                  <a:srgbClr val="CC0000"/>
                </a:solidFill>
                <a:effectLst>
                  <a:outerShdw blurRad="38100" dist="38100" dir="2700000" algn="tl">
                    <a:srgbClr val="C0C0C0"/>
                  </a:outerShdw>
                </a:effectLst>
                <a:latin typeface="宋体" charset="-122"/>
              </a:rPr>
              <a:t>3</a:t>
            </a:r>
            <a:r>
              <a:rPr lang="en-US" altLang="zh-CN" sz="2800" b="1" dirty="0">
                <a:effectLst>
                  <a:outerShdw blurRad="38100" dist="38100" dir="2700000" algn="tl">
                    <a:srgbClr val="C0C0C0"/>
                  </a:outerShdw>
                </a:effectLst>
                <a:latin typeface="宋体" charset="-122"/>
              </a:rPr>
              <a:t>  </a:t>
            </a:r>
            <a:r>
              <a:rPr lang="zh-CN" altLang="en-US" sz="2800" dirty="0">
                <a:latin typeface="宋体" charset="-122"/>
              </a:rPr>
              <a:t>设质量为</a:t>
            </a:r>
            <a:r>
              <a:rPr lang="en-US" altLang="zh-CN" sz="2800" i="1" dirty="0">
                <a:solidFill>
                  <a:schemeClr val="tx2"/>
                </a:solidFill>
                <a:latin typeface="Times New Roman" pitchFamily="18" charset="0"/>
              </a:rPr>
              <a:t>m</a:t>
            </a:r>
            <a:r>
              <a:rPr lang="zh-CN" altLang="en-US" sz="2800" dirty="0">
                <a:latin typeface="宋体" charset="-122"/>
              </a:rPr>
              <a:t>的微观粒子处在宽度为</a:t>
            </a:r>
            <a:r>
              <a:rPr lang="en-US" altLang="zh-CN" sz="2800" i="1" dirty="0">
                <a:solidFill>
                  <a:schemeClr val="tx2"/>
                </a:solidFill>
                <a:latin typeface="Times New Roman" pitchFamily="18" charset="0"/>
              </a:rPr>
              <a:t>a</a:t>
            </a:r>
            <a:r>
              <a:rPr lang="zh-CN" altLang="en-US" sz="2800" dirty="0">
                <a:latin typeface="宋体" charset="-122"/>
              </a:rPr>
              <a:t>的一维无限深势阱中，试求：</a:t>
            </a:r>
          </a:p>
        </p:txBody>
      </p:sp>
      <p:sp>
        <p:nvSpPr>
          <p:cNvPr id="77827" name="Text Box 3"/>
          <p:cNvSpPr txBox="1">
            <a:spLocks noChangeArrowheads="1"/>
          </p:cNvSpPr>
          <p:nvPr/>
        </p:nvSpPr>
        <p:spPr bwMode="auto">
          <a:xfrm>
            <a:off x="395288" y="3429000"/>
            <a:ext cx="2268537"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b="1" dirty="0">
                <a:latin typeface="Times New Roman" pitchFamily="18" charset="0"/>
              </a:rPr>
              <a:t>解：</a:t>
            </a:r>
            <a:r>
              <a:rPr lang="zh-CN" altLang="en-US" sz="2800" b="1" dirty="0">
                <a:latin typeface="宋体" charset="-122"/>
                <a:sym typeface="Wingdings" pitchFamily="2" charset="2"/>
              </a:rPr>
              <a:t>已知</a:t>
            </a:r>
          </a:p>
        </p:txBody>
      </p:sp>
      <p:graphicFrame>
        <p:nvGraphicFramePr>
          <p:cNvPr id="77828" name="Object 4"/>
          <p:cNvGraphicFramePr>
            <a:graphicFrameLocks noChangeAspect="1"/>
          </p:cNvGraphicFramePr>
          <p:nvPr>
            <p:extLst>
              <p:ext uri="{D42A27DB-BD31-4B8C-83A1-F6EECF244321}">
                <p14:modId xmlns:p14="http://schemas.microsoft.com/office/powerpoint/2010/main" val="3836453100"/>
              </p:ext>
            </p:extLst>
          </p:nvPr>
        </p:nvGraphicFramePr>
        <p:xfrm>
          <a:off x="2339752" y="3104356"/>
          <a:ext cx="3744912" cy="1168400"/>
        </p:xfrm>
        <a:graphic>
          <a:graphicData uri="http://schemas.openxmlformats.org/presentationml/2006/ole">
            <mc:AlternateContent xmlns:mc="http://schemas.openxmlformats.org/markup-compatibility/2006">
              <mc:Choice xmlns:v="urn:schemas-microsoft-com:vml" Requires="v">
                <p:oleObj spid="_x0000_s31770" name="公式" r:id="rId3" imgW="1460160" imgH="457200" progId="Equation.3">
                  <p:embed/>
                </p:oleObj>
              </mc:Choice>
              <mc:Fallback>
                <p:oleObj name="公式" r:id="rId3" imgW="1460160" imgH="4572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104356"/>
                        <a:ext cx="3744912"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Text Box 5"/>
          <p:cNvSpPr txBox="1">
            <a:spLocks noChangeArrowheads="1"/>
          </p:cNvSpPr>
          <p:nvPr/>
        </p:nvSpPr>
        <p:spPr bwMode="auto">
          <a:xfrm>
            <a:off x="971550" y="1412875"/>
            <a:ext cx="7667625" cy="1587500"/>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sz="2800" b="1" dirty="0">
                <a:latin typeface="宋体" charset="-122"/>
                <a:sym typeface="Wingdings" pitchFamily="2" charset="2"/>
              </a:rPr>
              <a:t></a:t>
            </a:r>
            <a:r>
              <a:rPr lang="zh-CN" altLang="en-US" sz="2800" dirty="0">
                <a:latin typeface="宋体" charset="-122"/>
              </a:rPr>
              <a:t>粒子在 </a:t>
            </a:r>
            <a:r>
              <a:rPr lang="en-US" altLang="zh-CN" sz="2800" i="1" dirty="0">
                <a:solidFill>
                  <a:srgbClr val="CC0000"/>
                </a:solidFill>
                <a:latin typeface="Times New Roman" pitchFamily="18" charset="0"/>
              </a:rPr>
              <a:t>0</a:t>
            </a:r>
            <a:r>
              <a:rPr lang="en-US" altLang="zh-CN" sz="2800" i="1" dirty="0">
                <a:solidFill>
                  <a:srgbClr val="CC0000"/>
                </a:solidFill>
                <a:latin typeface="Times New Roman" pitchFamily="18" charset="0"/>
                <a:sym typeface="Symbol" pitchFamily="18" charset="2"/>
              </a:rPr>
              <a:t> </a:t>
            </a:r>
            <a:r>
              <a:rPr lang="en-US" altLang="zh-CN" sz="2800" i="1" dirty="0">
                <a:solidFill>
                  <a:srgbClr val="CC0000"/>
                </a:solidFill>
                <a:latin typeface="Times New Roman" pitchFamily="18" charset="0"/>
              </a:rPr>
              <a:t>x</a:t>
            </a:r>
            <a:r>
              <a:rPr lang="en-US" altLang="zh-CN" sz="2800" i="1" dirty="0">
                <a:solidFill>
                  <a:srgbClr val="CC0000"/>
                </a:solidFill>
                <a:latin typeface="Times New Roman" pitchFamily="18" charset="0"/>
                <a:sym typeface="Symbol" pitchFamily="18" charset="2"/>
              </a:rPr>
              <a:t> </a:t>
            </a:r>
            <a:r>
              <a:rPr lang="en-US" altLang="zh-CN" sz="2800" i="1" dirty="0">
                <a:solidFill>
                  <a:srgbClr val="CC0000"/>
                </a:solidFill>
                <a:latin typeface="Times New Roman" pitchFamily="18" charset="0"/>
              </a:rPr>
              <a:t>a/4</a:t>
            </a:r>
            <a:r>
              <a:rPr lang="zh-CN" altLang="en-US" sz="2800" i="1" dirty="0">
                <a:solidFill>
                  <a:srgbClr val="CC0000"/>
                </a:solidFill>
                <a:latin typeface="Times New Roman" pitchFamily="18" charset="0"/>
              </a:rPr>
              <a:t>　</a:t>
            </a:r>
            <a:r>
              <a:rPr lang="zh-CN" altLang="en-US" sz="2800" dirty="0">
                <a:latin typeface="宋体" charset="-122"/>
              </a:rPr>
              <a:t>区间中出现的几率，并对</a:t>
            </a:r>
            <a:r>
              <a:rPr lang="en-US" altLang="zh-CN" sz="2800" i="1" dirty="0">
                <a:solidFill>
                  <a:schemeClr val="tx2"/>
                </a:solidFill>
                <a:latin typeface="Times New Roman" pitchFamily="18" charset="0"/>
              </a:rPr>
              <a:t>n </a:t>
            </a:r>
            <a:r>
              <a:rPr lang="en-US" altLang="zh-CN" sz="2800" dirty="0">
                <a:solidFill>
                  <a:schemeClr val="tx2"/>
                </a:solidFill>
                <a:latin typeface="Times New Roman" pitchFamily="18" charset="0"/>
              </a:rPr>
              <a:t>=1</a:t>
            </a:r>
            <a:r>
              <a:rPr lang="zh-CN" altLang="en-US" sz="2800" dirty="0">
                <a:latin typeface="Times New Roman" pitchFamily="18" charset="0"/>
              </a:rPr>
              <a:t>和</a:t>
            </a:r>
            <a:r>
              <a:rPr lang="en-US" altLang="zh-CN" sz="2800" i="1" dirty="0">
                <a:solidFill>
                  <a:schemeClr val="tx2"/>
                </a:solidFill>
                <a:latin typeface="Times New Roman" pitchFamily="18" charset="0"/>
              </a:rPr>
              <a:t>n </a:t>
            </a:r>
            <a:r>
              <a:rPr lang="en-US" altLang="zh-CN" sz="2800" dirty="0">
                <a:solidFill>
                  <a:schemeClr val="tx2"/>
                </a:solidFill>
                <a:latin typeface="Times New Roman" pitchFamily="18" charset="0"/>
              </a:rPr>
              <a:t>=</a:t>
            </a:r>
            <a:r>
              <a:rPr lang="en-US" altLang="zh-CN" sz="2800" dirty="0">
                <a:solidFill>
                  <a:schemeClr val="tx2"/>
                </a:solidFill>
                <a:latin typeface="Times New Roman" pitchFamily="18" charset="0"/>
                <a:sym typeface="Symbol" pitchFamily="18" charset="2"/>
              </a:rPr>
              <a:t></a:t>
            </a:r>
            <a:r>
              <a:rPr lang="zh-CN" altLang="en-US" sz="2800" dirty="0">
                <a:latin typeface="宋体" charset="-122"/>
              </a:rPr>
              <a:t>的情况算出概率值。</a:t>
            </a:r>
          </a:p>
          <a:p>
            <a:pPr>
              <a:spcBef>
                <a:spcPct val="50000"/>
              </a:spcBef>
            </a:pPr>
            <a:r>
              <a:rPr lang="zh-CN" altLang="en-US" sz="2800" dirty="0">
                <a:latin typeface="宋体" charset="-122"/>
                <a:sym typeface="Wingdings" pitchFamily="2" charset="2"/>
              </a:rPr>
              <a:t></a:t>
            </a:r>
            <a:r>
              <a:rPr lang="zh-CN" altLang="en-US" sz="2800" dirty="0">
                <a:latin typeface="宋体" charset="-122"/>
              </a:rPr>
              <a:t>在哪些量子态上，</a:t>
            </a:r>
            <a:r>
              <a:rPr lang="en-US" altLang="zh-CN" sz="2800" i="1" dirty="0">
                <a:solidFill>
                  <a:srgbClr val="CC0000"/>
                </a:solidFill>
                <a:latin typeface="Times New Roman" pitchFamily="18" charset="0"/>
              </a:rPr>
              <a:t>a</a:t>
            </a:r>
            <a:r>
              <a:rPr lang="en-US" altLang="zh-CN" sz="2800" dirty="0">
                <a:solidFill>
                  <a:srgbClr val="CC0000"/>
                </a:solidFill>
                <a:latin typeface="Times New Roman" pitchFamily="18" charset="0"/>
              </a:rPr>
              <a:t>/4</a:t>
            </a:r>
            <a:r>
              <a:rPr lang="zh-CN" altLang="en-US" sz="2800" dirty="0">
                <a:latin typeface="宋体" charset="-122"/>
              </a:rPr>
              <a:t>处的概率密度最大？</a:t>
            </a:r>
          </a:p>
        </p:txBody>
      </p:sp>
      <p:sp>
        <p:nvSpPr>
          <p:cNvPr id="77830" name="Text Box 6"/>
          <p:cNvSpPr txBox="1">
            <a:spLocks noChangeArrowheads="1"/>
          </p:cNvSpPr>
          <p:nvPr/>
        </p:nvSpPr>
        <p:spPr bwMode="auto">
          <a:xfrm>
            <a:off x="755650" y="4508500"/>
            <a:ext cx="6553200"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b="1" dirty="0">
                <a:latin typeface="宋体" charset="-122"/>
              </a:rPr>
              <a:t>粒子出现在</a:t>
            </a:r>
            <a:r>
              <a:rPr lang="en-US" altLang="zh-CN" sz="2800" b="1" dirty="0">
                <a:solidFill>
                  <a:srgbClr val="CC0000"/>
                </a:solidFill>
                <a:latin typeface="宋体" charset="-122"/>
              </a:rPr>
              <a:t>0</a:t>
            </a:r>
            <a:r>
              <a:rPr lang="en-US" altLang="zh-CN" sz="2800" b="1" dirty="0">
                <a:solidFill>
                  <a:srgbClr val="CC0000"/>
                </a:solidFill>
                <a:latin typeface="宋体" charset="-122"/>
                <a:sym typeface="Symbol" pitchFamily="18" charset="2"/>
              </a:rPr>
              <a:t></a:t>
            </a:r>
            <a:r>
              <a:rPr lang="en-US" altLang="zh-CN" sz="2800" b="1" i="1" dirty="0">
                <a:solidFill>
                  <a:srgbClr val="CC0000"/>
                </a:solidFill>
                <a:latin typeface="宋体" charset="-122"/>
              </a:rPr>
              <a:t>x</a:t>
            </a:r>
            <a:r>
              <a:rPr lang="en-US" altLang="zh-CN" sz="2800" b="1" dirty="0">
                <a:solidFill>
                  <a:srgbClr val="CC0000"/>
                </a:solidFill>
                <a:latin typeface="宋体" charset="-122"/>
                <a:sym typeface="Symbol" pitchFamily="18" charset="2"/>
              </a:rPr>
              <a:t></a:t>
            </a:r>
            <a:r>
              <a:rPr lang="en-US" altLang="zh-CN" sz="2800" b="1" i="1" dirty="0">
                <a:solidFill>
                  <a:srgbClr val="CC0000"/>
                </a:solidFill>
                <a:latin typeface="宋体" charset="-122"/>
              </a:rPr>
              <a:t>a</a:t>
            </a:r>
            <a:r>
              <a:rPr lang="en-US" altLang="zh-CN" sz="2800" b="1" dirty="0">
                <a:solidFill>
                  <a:srgbClr val="CC0000"/>
                </a:solidFill>
                <a:latin typeface="宋体" charset="-122"/>
              </a:rPr>
              <a:t>/4</a:t>
            </a:r>
            <a:r>
              <a:rPr lang="zh-CN" altLang="en-US" sz="2800" b="1" dirty="0">
                <a:latin typeface="宋体" charset="-122"/>
              </a:rPr>
              <a:t>区间中的几率为</a:t>
            </a:r>
          </a:p>
        </p:txBody>
      </p:sp>
      <p:graphicFrame>
        <p:nvGraphicFramePr>
          <p:cNvPr id="77831" name="Object 7"/>
          <p:cNvGraphicFramePr>
            <a:graphicFrameLocks noChangeAspect="1"/>
          </p:cNvGraphicFramePr>
          <p:nvPr>
            <p:extLst>
              <p:ext uri="{D42A27DB-BD31-4B8C-83A1-F6EECF244321}">
                <p14:modId xmlns:p14="http://schemas.microsoft.com/office/powerpoint/2010/main" val="1229567949"/>
              </p:ext>
            </p:extLst>
          </p:nvPr>
        </p:nvGraphicFramePr>
        <p:xfrm>
          <a:off x="582613" y="5053012"/>
          <a:ext cx="2771775" cy="1146175"/>
        </p:xfrm>
        <a:graphic>
          <a:graphicData uri="http://schemas.openxmlformats.org/presentationml/2006/ole">
            <mc:AlternateContent xmlns:mc="http://schemas.openxmlformats.org/markup-compatibility/2006">
              <mc:Choice xmlns:v="urn:schemas-microsoft-com:vml" Requires="v">
                <p:oleObj spid="_x0000_s31771" name="公式" r:id="rId5" imgW="1180800" imgH="393480" progId="Equation.3">
                  <p:embed/>
                </p:oleObj>
              </mc:Choice>
              <mc:Fallback>
                <p:oleObj name="公式" r:id="rId5" imgW="1180800" imgH="39348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613" y="5053012"/>
                        <a:ext cx="2771775"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2" name="Object 8"/>
          <p:cNvGraphicFramePr>
            <a:graphicFrameLocks noChangeAspect="1"/>
          </p:cNvGraphicFramePr>
          <p:nvPr>
            <p:extLst>
              <p:ext uri="{D42A27DB-BD31-4B8C-83A1-F6EECF244321}">
                <p14:modId xmlns:p14="http://schemas.microsoft.com/office/powerpoint/2010/main" val="2520582945"/>
              </p:ext>
            </p:extLst>
          </p:nvPr>
        </p:nvGraphicFramePr>
        <p:xfrm>
          <a:off x="3354389" y="5211763"/>
          <a:ext cx="2513756" cy="1104900"/>
        </p:xfrm>
        <a:graphic>
          <a:graphicData uri="http://schemas.openxmlformats.org/presentationml/2006/ole">
            <mc:AlternateContent xmlns:mc="http://schemas.openxmlformats.org/markup-compatibility/2006">
              <mc:Choice xmlns:v="urn:schemas-microsoft-com:vml" Requires="v">
                <p:oleObj spid="_x0000_s31772" name="公式" r:id="rId7" imgW="1269720" imgH="406080" progId="Equation.3">
                  <p:embed/>
                </p:oleObj>
              </mc:Choice>
              <mc:Fallback>
                <p:oleObj name="公式" r:id="rId7" imgW="1269720" imgH="406080"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4389" y="5211763"/>
                        <a:ext cx="2513756"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3" name="Object 9"/>
          <p:cNvGraphicFramePr>
            <a:graphicFrameLocks noChangeAspect="1"/>
          </p:cNvGraphicFramePr>
          <p:nvPr>
            <p:extLst>
              <p:ext uri="{D42A27DB-BD31-4B8C-83A1-F6EECF244321}">
                <p14:modId xmlns:p14="http://schemas.microsoft.com/office/powerpoint/2010/main" val="2236113300"/>
              </p:ext>
            </p:extLst>
          </p:nvPr>
        </p:nvGraphicFramePr>
        <p:xfrm>
          <a:off x="5881006" y="5193202"/>
          <a:ext cx="2579426" cy="1082675"/>
        </p:xfrm>
        <a:graphic>
          <a:graphicData uri="http://schemas.openxmlformats.org/presentationml/2006/ole">
            <mc:AlternateContent xmlns:mc="http://schemas.openxmlformats.org/markup-compatibility/2006">
              <mc:Choice xmlns:v="urn:schemas-microsoft-com:vml" Requires="v">
                <p:oleObj spid="_x0000_s31773" name="公式" r:id="rId9" imgW="1282680" imgH="406080" progId="Equation.3">
                  <p:embed/>
                </p:oleObj>
              </mc:Choice>
              <mc:Fallback>
                <p:oleObj name="公式" r:id="rId9" imgW="1282680" imgH="40608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1006" y="5193202"/>
                        <a:ext cx="2579426"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arn(outVertical)">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barn(outVertical)">
                                      <p:cBhvr>
                                        <p:cTn id="12" dur="500"/>
                                        <p:tgtEl>
                                          <p:spTgt spid="778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7"/>
                                        </p:tgtEl>
                                        <p:attrNameLst>
                                          <p:attrName>style.visibility</p:attrName>
                                        </p:attrNameLst>
                                      </p:cBhvr>
                                      <p:to>
                                        <p:strVal val="visible"/>
                                      </p:to>
                                    </p:set>
                                    <p:animEffect transition="in" filter="blinds(horizontal)">
                                      <p:cBhvr>
                                        <p:cTn id="17" dur="500"/>
                                        <p:tgtEl>
                                          <p:spTgt spid="77827"/>
                                        </p:tgtEl>
                                      </p:cBhvr>
                                    </p:animEffect>
                                  </p:childTnLst>
                                </p:cTn>
                              </p:par>
                              <p:par>
                                <p:cTn id="18" presetID="3" presetClass="entr" presetSubtype="10" fill="hold" nodeType="withEffect">
                                  <p:stCondLst>
                                    <p:cond delay="0"/>
                                  </p:stCondLst>
                                  <p:childTnLst>
                                    <p:set>
                                      <p:cBhvr>
                                        <p:cTn id="19" dur="1" fill="hold">
                                          <p:stCondLst>
                                            <p:cond delay="0"/>
                                          </p:stCondLst>
                                        </p:cTn>
                                        <p:tgtEl>
                                          <p:spTgt spid="77828"/>
                                        </p:tgtEl>
                                        <p:attrNameLst>
                                          <p:attrName>style.visibility</p:attrName>
                                        </p:attrNameLst>
                                      </p:cBhvr>
                                      <p:to>
                                        <p:strVal val="visible"/>
                                      </p:to>
                                    </p:set>
                                    <p:animEffect transition="in" filter="blinds(horizontal)">
                                      <p:cBhvr>
                                        <p:cTn id="20" dur="500"/>
                                        <p:tgtEl>
                                          <p:spTgt spid="778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7830"/>
                                        </p:tgtEl>
                                        <p:attrNameLst>
                                          <p:attrName>style.visibility</p:attrName>
                                        </p:attrNameLst>
                                      </p:cBhvr>
                                      <p:to>
                                        <p:strVal val="visible"/>
                                      </p:to>
                                    </p:set>
                                    <p:animEffect transition="in" filter="blinds(horizontal)">
                                      <p:cBhvr>
                                        <p:cTn id="25" dur="500"/>
                                        <p:tgtEl>
                                          <p:spTgt spid="7783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7831"/>
                                        </p:tgtEl>
                                        <p:attrNameLst>
                                          <p:attrName>style.visibility</p:attrName>
                                        </p:attrNameLst>
                                      </p:cBhvr>
                                      <p:to>
                                        <p:strVal val="visible"/>
                                      </p:to>
                                    </p:set>
                                    <p:animEffect transition="in" filter="blinds(horizontal)">
                                      <p:cBhvr>
                                        <p:cTn id="30" dur="500"/>
                                        <p:tgtEl>
                                          <p:spTgt spid="7783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7832"/>
                                        </p:tgtEl>
                                        <p:attrNameLst>
                                          <p:attrName>style.visibility</p:attrName>
                                        </p:attrNameLst>
                                      </p:cBhvr>
                                      <p:to>
                                        <p:strVal val="visible"/>
                                      </p:to>
                                    </p:set>
                                    <p:animEffect transition="in" filter="blinds(horizontal)">
                                      <p:cBhvr>
                                        <p:cTn id="35" dur="500"/>
                                        <p:tgtEl>
                                          <p:spTgt spid="7783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7833"/>
                                        </p:tgtEl>
                                        <p:attrNameLst>
                                          <p:attrName>style.visibility</p:attrName>
                                        </p:attrNameLst>
                                      </p:cBhvr>
                                      <p:to>
                                        <p:strVal val="visible"/>
                                      </p:to>
                                    </p:set>
                                    <p:animEffect transition="in" filter="blinds(horizontal)">
                                      <p:cBhvr>
                                        <p:cTn id="40"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p:bldP spid="77829" grpId="0" autoUpdateAnimBg="0"/>
      <p:bldP spid="778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1" name="Object 3"/>
          <p:cNvGraphicFramePr>
            <a:graphicFrameLocks noChangeAspect="1"/>
          </p:cNvGraphicFramePr>
          <p:nvPr>
            <p:extLst>
              <p:ext uri="{D42A27DB-BD31-4B8C-83A1-F6EECF244321}">
                <p14:modId xmlns:p14="http://schemas.microsoft.com/office/powerpoint/2010/main" val="2978009515"/>
              </p:ext>
            </p:extLst>
          </p:nvPr>
        </p:nvGraphicFramePr>
        <p:xfrm>
          <a:off x="555625" y="765176"/>
          <a:ext cx="2498725" cy="935037"/>
        </p:xfrm>
        <a:graphic>
          <a:graphicData uri="http://schemas.openxmlformats.org/presentationml/2006/ole">
            <mc:AlternateContent xmlns:mc="http://schemas.openxmlformats.org/markup-compatibility/2006">
              <mc:Choice xmlns:v="urn:schemas-microsoft-com:vml" Requires="v">
                <p:oleObj spid="_x0000_s32854" name="公式" r:id="rId3" imgW="1180800" imgH="393480" progId="Equation.3">
                  <p:embed/>
                </p:oleObj>
              </mc:Choice>
              <mc:Fallback>
                <p:oleObj name="公式" r:id="rId3" imgW="1180800" imgH="393480" progId="Equation.3">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765176"/>
                        <a:ext cx="24987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2" name="Object 4"/>
          <p:cNvGraphicFramePr>
            <a:graphicFrameLocks noChangeAspect="1"/>
          </p:cNvGraphicFramePr>
          <p:nvPr>
            <p:extLst>
              <p:ext uri="{D42A27DB-BD31-4B8C-83A1-F6EECF244321}">
                <p14:modId xmlns:p14="http://schemas.microsoft.com/office/powerpoint/2010/main" val="1616314170"/>
              </p:ext>
            </p:extLst>
          </p:nvPr>
        </p:nvGraphicFramePr>
        <p:xfrm>
          <a:off x="3016249" y="751008"/>
          <a:ext cx="3203575" cy="1095375"/>
        </p:xfrm>
        <a:graphic>
          <a:graphicData uri="http://schemas.openxmlformats.org/presentationml/2006/ole">
            <mc:AlternateContent xmlns:mc="http://schemas.openxmlformats.org/markup-compatibility/2006">
              <mc:Choice xmlns:v="urn:schemas-microsoft-com:vml" Requires="v">
                <p:oleObj spid="_x0000_s32855" name="公式" r:id="rId5" imgW="1269720" imgH="406080" progId="Equation.3">
                  <p:embed/>
                </p:oleObj>
              </mc:Choice>
              <mc:Fallback>
                <p:oleObj name="公式" r:id="rId5" imgW="1269720" imgH="40608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249" y="751008"/>
                        <a:ext cx="32035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3" name="Object 5"/>
          <p:cNvGraphicFramePr>
            <a:graphicFrameLocks noChangeAspect="1"/>
          </p:cNvGraphicFramePr>
          <p:nvPr>
            <p:extLst>
              <p:ext uri="{D42A27DB-BD31-4B8C-83A1-F6EECF244321}">
                <p14:modId xmlns:p14="http://schemas.microsoft.com/office/powerpoint/2010/main" val="904783901"/>
              </p:ext>
            </p:extLst>
          </p:nvPr>
        </p:nvGraphicFramePr>
        <p:xfrm>
          <a:off x="6130312" y="821011"/>
          <a:ext cx="2530475" cy="927100"/>
        </p:xfrm>
        <a:graphic>
          <a:graphicData uri="http://schemas.openxmlformats.org/presentationml/2006/ole">
            <mc:AlternateContent xmlns:mc="http://schemas.openxmlformats.org/markup-compatibility/2006">
              <mc:Choice xmlns:v="urn:schemas-microsoft-com:vml" Requires="v">
                <p:oleObj spid="_x0000_s32856" name="公式" r:id="rId7" imgW="1282680" imgH="406080" progId="Equation.3">
                  <p:embed/>
                </p:oleObj>
              </mc:Choice>
              <mc:Fallback>
                <p:oleObj name="公式" r:id="rId7" imgW="1282680" imgH="406080"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0312" y="821011"/>
                        <a:ext cx="2530475"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4" name="Text Box 6"/>
          <p:cNvSpPr txBox="1">
            <a:spLocks noChangeArrowheads="1"/>
          </p:cNvSpPr>
          <p:nvPr/>
        </p:nvSpPr>
        <p:spPr bwMode="auto">
          <a:xfrm>
            <a:off x="0" y="4381500"/>
            <a:ext cx="2590800" cy="457200"/>
          </a:xfrm>
          <a:prstGeom prst="rect">
            <a:avLst/>
          </a:prstGeom>
          <a:noFill/>
          <a:ln w="12700">
            <a:noFill/>
            <a:miter lim="800000"/>
            <a:headEnd type="none" w="sm" len="sm"/>
            <a:tailEnd type="none" w="sm" len="sm"/>
          </a:ln>
          <a:effectLst/>
        </p:spPr>
        <p:txBody>
          <a:bodyPr>
            <a:spAutoFit/>
          </a:bodyPr>
          <a:lstStyle/>
          <a:p>
            <a:pPr>
              <a:spcBef>
                <a:spcPct val="50000"/>
              </a:spcBef>
            </a:pPr>
            <a:endParaRPr kumimoji="1" lang="zh-CN" altLang="zh-CN" sz="2400">
              <a:latin typeface="Times New Roman" pitchFamily="18" charset="0"/>
            </a:endParaRPr>
          </a:p>
        </p:txBody>
      </p:sp>
      <p:grpSp>
        <p:nvGrpSpPr>
          <p:cNvPr id="2" name="Group 97"/>
          <p:cNvGrpSpPr>
            <a:grpSpLocks/>
          </p:cNvGrpSpPr>
          <p:nvPr/>
        </p:nvGrpSpPr>
        <p:grpSpPr bwMode="auto">
          <a:xfrm>
            <a:off x="611188" y="1916113"/>
            <a:ext cx="1439862" cy="550862"/>
            <a:chOff x="385" y="1298"/>
            <a:chExt cx="907" cy="347"/>
          </a:xfrm>
        </p:grpSpPr>
        <p:graphicFrame>
          <p:nvGraphicFramePr>
            <p:cNvPr id="78856" name="Object 8"/>
            <p:cNvGraphicFramePr>
              <a:graphicFrameLocks noChangeAspect="1"/>
            </p:cNvGraphicFramePr>
            <p:nvPr/>
          </p:nvGraphicFramePr>
          <p:xfrm>
            <a:off x="385" y="1298"/>
            <a:ext cx="717" cy="347"/>
          </p:xfrm>
          <a:graphic>
            <a:graphicData uri="http://schemas.openxmlformats.org/presentationml/2006/ole">
              <mc:AlternateContent xmlns:mc="http://schemas.openxmlformats.org/markup-compatibility/2006">
                <mc:Choice xmlns:v="urn:schemas-microsoft-com:vml" Requires="v">
                  <p:oleObj spid="_x0000_s32857" name="公式" r:id="rId9" imgW="10546560" imgH="5678280" progId="Equation.3">
                    <p:embed/>
                  </p:oleObj>
                </mc:Choice>
                <mc:Fallback>
                  <p:oleObj name="公式" r:id="rId9" imgW="10546560" imgH="5678280" progId="Equation.3">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1298"/>
                          <a:ext cx="717"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7" name="Text Box 9"/>
            <p:cNvSpPr txBox="1">
              <a:spLocks noChangeArrowheads="1"/>
            </p:cNvSpPr>
            <p:nvPr/>
          </p:nvSpPr>
          <p:spPr bwMode="auto">
            <a:xfrm>
              <a:off x="1020" y="1298"/>
              <a:ext cx="272" cy="327"/>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b="1">
                  <a:effectLst>
                    <a:outerShdw blurRad="38100" dist="38100" dir="2700000" algn="tl">
                      <a:srgbClr val="C0C0C0"/>
                    </a:outerShdw>
                  </a:effectLst>
                  <a:latin typeface="Times New Roman" pitchFamily="18" charset="0"/>
                </a:rPr>
                <a:t>时</a:t>
              </a:r>
            </a:p>
          </p:txBody>
        </p:sp>
      </p:grpSp>
      <p:graphicFrame>
        <p:nvGraphicFramePr>
          <p:cNvPr id="78858" name="Object 10"/>
          <p:cNvGraphicFramePr>
            <a:graphicFrameLocks noChangeAspect="1"/>
          </p:cNvGraphicFramePr>
          <p:nvPr>
            <p:extLst>
              <p:ext uri="{D42A27DB-BD31-4B8C-83A1-F6EECF244321}">
                <p14:modId xmlns:p14="http://schemas.microsoft.com/office/powerpoint/2010/main" val="4264619339"/>
              </p:ext>
            </p:extLst>
          </p:nvPr>
        </p:nvGraphicFramePr>
        <p:xfrm>
          <a:off x="2246313" y="1684338"/>
          <a:ext cx="1931987" cy="1020762"/>
        </p:xfrm>
        <a:graphic>
          <a:graphicData uri="http://schemas.openxmlformats.org/presentationml/2006/ole">
            <mc:AlternateContent xmlns:mc="http://schemas.openxmlformats.org/markup-compatibility/2006">
              <mc:Choice xmlns:v="urn:schemas-microsoft-com:vml" Requires="v">
                <p:oleObj spid="_x0000_s32858" name="公式" r:id="rId11" imgW="888840" imgH="406080" progId="Equation.3">
                  <p:embed/>
                </p:oleObj>
              </mc:Choice>
              <mc:Fallback>
                <p:oleObj name="公式" r:id="rId11" imgW="888840" imgH="406080" progId="Equation.3">
                  <p:embed/>
                  <p:pic>
                    <p:nvPicPr>
                      <p:cNvPr id="0" name="Pictur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6313" y="1684338"/>
                        <a:ext cx="1931987"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9" name="Object 11"/>
          <p:cNvGraphicFramePr>
            <a:graphicFrameLocks noChangeAspect="1"/>
          </p:cNvGraphicFramePr>
          <p:nvPr>
            <p:extLst>
              <p:ext uri="{D42A27DB-BD31-4B8C-83A1-F6EECF244321}">
                <p14:modId xmlns:p14="http://schemas.microsoft.com/office/powerpoint/2010/main" val="681460921"/>
              </p:ext>
            </p:extLst>
          </p:nvPr>
        </p:nvGraphicFramePr>
        <p:xfrm>
          <a:off x="4156075" y="2005013"/>
          <a:ext cx="922338" cy="423862"/>
        </p:xfrm>
        <a:graphic>
          <a:graphicData uri="http://schemas.openxmlformats.org/presentationml/2006/ole">
            <mc:AlternateContent xmlns:mc="http://schemas.openxmlformats.org/markup-compatibility/2006">
              <mc:Choice xmlns:v="urn:schemas-microsoft-com:vml" Requires="v">
                <p:oleObj spid="_x0000_s32859" name="公式" r:id="rId13" imgW="355320" imgH="164880" progId="Equation.3">
                  <p:embed/>
                </p:oleObj>
              </mc:Choice>
              <mc:Fallback>
                <p:oleObj name="公式" r:id="rId13" imgW="355320" imgH="164880" progId="Equation.3">
                  <p:embed/>
                  <p:pic>
                    <p:nvPicPr>
                      <p:cNvPr id="0" name="Picture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6075" y="2005013"/>
                        <a:ext cx="922338"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8"/>
          <p:cNvGrpSpPr>
            <a:grpSpLocks/>
          </p:cNvGrpSpPr>
          <p:nvPr/>
        </p:nvGrpSpPr>
        <p:grpSpPr bwMode="auto">
          <a:xfrm>
            <a:off x="611188" y="2708275"/>
            <a:ext cx="1657350" cy="519113"/>
            <a:chOff x="385" y="1933"/>
            <a:chExt cx="1044" cy="327"/>
          </a:xfrm>
        </p:grpSpPr>
        <p:graphicFrame>
          <p:nvGraphicFramePr>
            <p:cNvPr id="78861" name="Object 13"/>
            <p:cNvGraphicFramePr>
              <a:graphicFrameLocks noChangeAspect="1"/>
            </p:cNvGraphicFramePr>
            <p:nvPr/>
          </p:nvGraphicFramePr>
          <p:xfrm>
            <a:off x="385" y="1979"/>
            <a:ext cx="752" cy="255"/>
          </p:xfrm>
          <a:graphic>
            <a:graphicData uri="http://schemas.openxmlformats.org/presentationml/2006/ole">
              <mc:AlternateContent xmlns:mc="http://schemas.openxmlformats.org/markup-compatibility/2006">
                <mc:Choice xmlns:v="urn:schemas-microsoft-com:vml" Requires="v">
                  <p:oleObj spid="_x0000_s32860" name="公式" r:id="rId15" imgW="12577320" imgH="4458960" progId="Equation.3">
                    <p:embed/>
                  </p:oleObj>
                </mc:Choice>
                <mc:Fallback>
                  <p:oleObj name="公式" r:id="rId15" imgW="12577320" imgH="4458960" progId="Equation.3">
                    <p:embed/>
                    <p:pic>
                      <p:nvPicPr>
                        <p:cNvPr id="0" name="Picture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 y="1979"/>
                          <a:ext cx="752"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2" name="Text Box 14"/>
            <p:cNvSpPr txBox="1">
              <a:spLocks noChangeArrowheads="1"/>
            </p:cNvSpPr>
            <p:nvPr/>
          </p:nvSpPr>
          <p:spPr bwMode="auto">
            <a:xfrm>
              <a:off x="1066" y="1933"/>
              <a:ext cx="363" cy="327"/>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b="1">
                  <a:effectLst>
                    <a:outerShdw blurRad="38100" dist="38100" dir="2700000" algn="tl">
                      <a:srgbClr val="C0C0C0"/>
                    </a:outerShdw>
                  </a:effectLst>
                  <a:latin typeface="Times New Roman" pitchFamily="18" charset="0"/>
                </a:rPr>
                <a:t>时</a:t>
              </a:r>
            </a:p>
          </p:txBody>
        </p:sp>
      </p:grpSp>
      <p:graphicFrame>
        <p:nvGraphicFramePr>
          <p:cNvPr id="78863" name="Object 15"/>
          <p:cNvGraphicFramePr>
            <a:graphicFrameLocks noChangeAspect="1"/>
          </p:cNvGraphicFramePr>
          <p:nvPr>
            <p:extLst>
              <p:ext uri="{D42A27DB-BD31-4B8C-83A1-F6EECF244321}">
                <p14:modId xmlns:p14="http://schemas.microsoft.com/office/powerpoint/2010/main" val="2542568285"/>
              </p:ext>
            </p:extLst>
          </p:nvPr>
        </p:nvGraphicFramePr>
        <p:xfrm>
          <a:off x="2430463" y="2781300"/>
          <a:ext cx="1452562" cy="620713"/>
        </p:xfrm>
        <a:graphic>
          <a:graphicData uri="http://schemas.openxmlformats.org/presentationml/2006/ole">
            <mc:AlternateContent xmlns:mc="http://schemas.openxmlformats.org/markup-compatibility/2006">
              <mc:Choice xmlns:v="urn:schemas-microsoft-com:vml" Requires="v">
                <p:oleObj spid="_x0000_s32861" name="公式" r:id="rId17" imgW="583920" imgH="215640" progId="Equation.3">
                  <p:embed/>
                </p:oleObj>
              </mc:Choice>
              <mc:Fallback>
                <p:oleObj name="公式" r:id="rId17" imgW="583920" imgH="215640" progId="Equation.3">
                  <p:embed/>
                  <p:pic>
                    <p:nvPicPr>
                      <p:cNvPr id="0" name="Picture 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0463" y="2781300"/>
                        <a:ext cx="1452562"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6"/>
          <p:cNvGrpSpPr>
            <a:grpSpLocks/>
          </p:cNvGrpSpPr>
          <p:nvPr/>
        </p:nvGrpSpPr>
        <p:grpSpPr bwMode="auto">
          <a:xfrm>
            <a:off x="6443663" y="2205038"/>
            <a:ext cx="2686050" cy="1752600"/>
            <a:chOff x="4068" y="1632"/>
            <a:chExt cx="1692" cy="1104"/>
          </a:xfrm>
        </p:grpSpPr>
        <p:sp>
          <p:nvSpPr>
            <p:cNvPr id="78865" name="Line 17"/>
            <p:cNvSpPr>
              <a:spLocks noChangeShapeType="1"/>
            </p:cNvSpPr>
            <p:nvPr/>
          </p:nvSpPr>
          <p:spPr bwMode="auto">
            <a:xfrm>
              <a:off x="4068" y="2736"/>
              <a:ext cx="1692" cy="0"/>
            </a:xfrm>
            <a:prstGeom prst="line">
              <a:avLst/>
            </a:prstGeom>
            <a:noFill/>
            <a:ln w="38100">
              <a:solidFill>
                <a:schemeClr val="tx2"/>
              </a:solidFill>
              <a:round/>
              <a:headEnd type="none" w="sm" len="sm"/>
              <a:tailEnd type="triangle" w="med" len="med"/>
            </a:ln>
            <a:effectLst/>
          </p:spPr>
          <p:txBody>
            <a:bodyPr wrap="none" anchor="ctr"/>
            <a:lstStyle/>
            <a:p>
              <a:endParaRPr lang="zh-CN" altLang="en-US"/>
            </a:p>
          </p:txBody>
        </p:sp>
        <p:sp>
          <p:nvSpPr>
            <p:cNvPr id="78866" name="Line 18"/>
            <p:cNvSpPr>
              <a:spLocks noChangeShapeType="1"/>
            </p:cNvSpPr>
            <p:nvPr/>
          </p:nvSpPr>
          <p:spPr bwMode="auto">
            <a:xfrm flipV="1">
              <a:off x="4128" y="1632"/>
              <a:ext cx="0" cy="1092"/>
            </a:xfrm>
            <a:prstGeom prst="line">
              <a:avLst/>
            </a:prstGeom>
            <a:noFill/>
            <a:ln w="38100">
              <a:solidFill>
                <a:schemeClr val="accent2"/>
              </a:solidFill>
              <a:round/>
              <a:headEnd type="none" w="sm" len="sm"/>
              <a:tailEnd type="none" w="sm" len="sm"/>
            </a:ln>
            <a:effectLst/>
          </p:spPr>
          <p:txBody>
            <a:bodyPr wrap="none" anchor="ctr"/>
            <a:lstStyle/>
            <a:p>
              <a:endParaRPr lang="zh-CN" altLang="en-US"/>
            </a:p>
          </p:txBody>
        </p:sp>
        <p:sp>
          <p:nvSpPr>
            <p:cNvPr id="78867" name="Line 19"/>
            <p:cNvSpPr>
              <a:spLocks noChangeShapeType="1"/>
            </p:cNvSpPr>
            <p:nvPr/>
          </p:nvSpPr>
          <p:spPr bwMode="auto">
            <a:xfrm flipV="1">
              <a:off x="5352" y="1632"/>
              <a:ext cx="0" cy="1092"/>
            </a:xfrm>
            <a:prstGeom prst="line">
              <a:avLst/>
            </a:prstGeom>
            <a:noFill/>
            <a:ln w="38100">
              <a:solidFill>
                <a:schemeClr val="accent2"/>
              </a:solidFill>
              <a:round/>
              <a:headEnd type="none" w="sm" len="sm"/>
              <a:tailEnd type="none" w="sm" len="sm"/>
            </a:ln>
            <a:effectLst/>
          </p:spPr>
          <p:txBody>
            <a:bodyPr wrap="none" anchor="ctr"/>
            <a:lstStyle/>
            <a:p>
              <a:endParaRPr lang="zh-CN" altLang="en-US"/>
            </a:p>
          </p:txBody>
        </p:sp>
      </p:grpSp>
      <p:grpSp>
        <p:nvGrpSpPr>
          <p:cNvPr id="5" name="Group 20"/>
          <p:cNvGrpSpPr>
            <a:grpSpLocks/>
          </p:cNvGrpSpPr>
          <p:nvPr/>
        </p:nvGrpSpPr>
        <p:grpSpPr bwMode="auto">
          <a:xfrm>
            <a:off x="6457950" y="4221163"/>
            <a:ext cx="2686050" cy="1752600"/>
            <a:chOff x="4068" y="1632"/>
            <a:chExt cx="1692" cy="1104"/>
          </a:xfrm>
        </p:grpSpPr>
        <p:sp>
          <p:nvSpPr>
            <p:cNvPr id="78869" name="Line 21"/>
            <p:cNvSpPr>
              <a:spLocks noChangeShapeType="1"/>
            </p:cNvSpPr>
            <p:nvPr/>
          </p:nvSpPr>
          <p:spPr bwMode="auto">
            <a:xfrm>
              <a:off x="4068" y="2736"/>
              <a:ext cx="1692" cy="0"/>
            </a:xfrm>
            <a:prstGeom prst="line">
              <a:avLst/>
            </a:prstGeom>
            <a:noFill/>
            <a:ln w="38100">
              <a:solidFill>
                <a:schemeClr val="tx2"/>
              </a:solidFill>
              <a:round/>
              <a:headEnd type="none" w="sm" len="sm"/>
              <a:tailEnd type="triangle" w="med" len="med"/>
            </a:ln>
            <a:effectLst/>
          </p:spPr>
          <p:txBody>
            <a:bodyPr wrap="none" anchor="ctr"/>
            <a:lstStyle/>
            <a:p>
              <a:endParaRPr lang="zh-CN" altLang="en-US"/>
            </a:p>
          </p:txBody>
        </p:sp>
        <p:sp>
          <p:nvSpPr>
            <p:cNvPr id="78870" name="Line 22"/>
            <p:cNvSpPr>
              <a:spLocks noChangeShapeType="1"/>
            </p:cNvSpPr>
            <p:nvPr/>
          </p:nvSpPr>
          <p:spPr bwMode="auto">
            <a:xfrm flipV="1">
              <a:off x="4128" y="1632"/>
              <a:ext cx="0" cy="1092"/>
            </a:xfrm>
            <a:prstGeom prst="line">
              <a:avLst/>
            </a:prstGeom>
            <a:noFill/>
            <a:ln w="38100">
              <a:solidFill>
                <a:schemeClr val="accent2"/>
              </a:solidFill>
              <a:round/>
              <a:headEnd type="none" w="sm" len="sm"/>
              <a:tailEnd type="none" w="sm" len="sm"/>
            </a:ln>
            <a:effectLst/>
          </p:spPr>
          <p:txBody>
            <a:bodyPr wrap="none" anchor="ctr"/>
            <a:lstStyle/>
            <a:p>
              <a:endParaRPr lang="zh-CN" altLang="en-US"/>
            </a:p>
          </p:txBody>
        </p:sp>
        <p:sp>
          <p:nvSpPr>
            <p:cNvPr id="78871" name="Line 23"/>
            <p:cNvSpPr>
              <a:spLocks noChangeShapeType="1"/>
            </p:cNvSpPr>
            <p:nvPr/>
          </p:nvSpPr>
          <p:spPr bwMode="auto">
            <a:xfrm flipV="1">
              <a:off x="5352" y="1632"/>
              <a:ext cx="0" cy="1092"/>
            </a:xfrm>
            <a:prstGeom prst="line">
              <a:avLst/>
            </a:prstGeom>
            <a:noFill/>
            <a:ln w="38100">
              <a:solidFill>
                <a:schemeClr val="accent2"/>
              </a:solidFill>
              <a:round/>
              <a:headEnd type="none" w="sm" len="sm"/>
              <a:tailEnd type="none" w="sm" len="sm"/>
            </a:ln>
            <a:effectLst/>
          </p:spPr>
          <p:txBody>
            <a:bodyPr wrap="none" anchor="ctr"/>
            <a:lstStyle/>
            <a:p>
              <a:endParaRPr lang="zh-CN" altLang="en-US"/>
            </a:p>
          </p:txBody>
        </p:sp>
      </p:grpSp>
      <p:grpSp>
        <p:nvGrpSpPr>
          <p:cNvPr id="6" name="Group 24"/>
          <p:cNvGrpSpPr>
            <a:grpSpLocks/>
          </p:cNvGrpSpPr>
          <p:nvPr/>
        </p:nvGrpSpPr>
        <p:grpSpPr bwMode="auto">
          <a:xfrm>
            <a:off x="6519863" y="2230438"/>
            <a:ext cx="1962150" cy="1727200"/>
            <a:chOff x="4116" y="1696"/>
            <a:chExt cx="1236" cy="1088"/>
          </a:xfrm>
        </p:grpSpPr>
        <p:grpSp>
          <p:nvGrpSpPr>
            <p:cNvPr id="7" name="Group 25"/>
            <p:cNvGrpSpPr>
              <a:grpSpLocks/>
            </p:cNvGrpSpPr>
            <p:nvPr/>
          </p:nvGrpSpPr>
          <p:grpSpPr bwMode="auto">
            <a:xfrm>
              <a:off x="4116" y="2070"/>
              <a:ext cx="1236" cy="714"/>
              <a:chOff x="4116" y="2070"/>
              <a:chExt cx="1236" cy="714"/>
            </a:xfrm>
          </p:grpSpPr>
          <p:sp>
            <p:nvSpPr>
              <p:cNvPr id="78874" name="Freeform 26"/>
              <p:cNvSpPr>
                <a:spLocks/>
              </p:cNvSpPr>
              <p:nvPr/>
            </p:nvSpPr>
            <p:spPr bwMode="auto">
              <a:xfrm>
                <a:off x="4128" y="2070"/>
                <a:ext cx="1224" cy="714"/>
              </a:xfrm>
              <a:custGeom>
                <a:avLst/>
                <a:gdLst/>
                <a:ahLst/>
                <a:cxnLst>
                  <a:cxn ang="0">
                    <a:pos x="0" y="714"/>
                  </a:cxn>
                  <a:cxn ang="0">
                    <a:pos x="264" y="378"/>
                  </a:cxn>
                  <a:cxn ang="0">
                    <a:pos x="576" y="6"/>
                  </a:cxn>
                  <a:cxn ang="0">
                    <a:pos x="900" y="342"/>
                  </a:cxn>
                  <a:cxn ang="0">
                    <a:pos x="1224" y="714"/>
                  </a:cxn>
                </a:cxnLst>
                <a:rect l="0" t="0" r="r" b="b"/>
                <a:pathLst>
                  <a:path w="1224" h="714">
                    <a:moveTo>
                      <a:pt x="0" y="714"/>
                    </a:moveTo>
                    <a:cubicBezTo>
                      <a:pt x="44" y="658"/>
                      <a:pt x="168" y="496"/>
                      <a:pt x="264" y="378"/>
                    </a:cubicBezTo>
                    <a:cubicBezTo>
                      <a:pt x="360" y="260"/>
                      <a:pt x="470" y="12"/>
                      <a:pt x="576" y="6"/>
                    </a:cubicBezTo>
                    <a:cubicBezTo>
                      <a:pt x="682" y="0"/>
                      <a:pt x="792" y="224"/>
                      <a:pt x="900" y="342"/>
                    </a:cubicBezTo>
                    <a:cubicBezTo>
                      <a:pt x="1008" y="460"/>
                      <a:pt x="1156" y="636"/>
                      <a:pt x="1224" y="714"/>
                    </a:cubicBezTo>
                  </a:path>
                </a:pathLst>
              </a:custGeom>
              <a:noFill/>
              <a:ln w="38100"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75" name="Freeform 27"/>
              <p:cNvSpPr>
                <a:spLocks/>
              </p:cNvSpPr>
              <p:nvPr/>
            </p:nvSpPr>
            <p:spPr bwMode="auto">
              <a:xfrm>
                <a:off x="4116" y="2400"/>
                <a:ext cx="312" cy="372"/>
              </a:xfrm>
              <a:custGeom>
                <a:avLst/>
                <a:gdLst/>
                <a:ahLst/>
                <a:cxnLst>
                  <a:cxn ang="0">
                    <a:pos x="324" y="0"/>
                  </a:cxn>
                  <a:cxn ang="0">
                    <a:pos x="324" y="372"/>
                  </a:cxn>
                  <a:cxn ang="0">
                    <a:pos x="0" y="372"/>
                  </a:cxn>
                  <a:cxn ang="0">
                    <a:pos x="180" y="192"/>
                  </a:cxn>
                  <a:cxn ang="0">
                    <a:pos x="324" y="0"/>
                  </a:cxn>
                </a:cxnLst>
                <a:rect l="0" t="0" r="r" b="b"/>
                <a:pathLst>
                  <a:path w="324" h="372">
                    <a:moveTo>
                      <a:pt x="324" y="0"/>
                    </a:moveTo>
                    <a:lnTo>
                      <a:pt x="324" y="372"/>
                    </a:lnTo>
                    <a:lnTo>
                      <a:pt x="0" y="372"/>
                    </a:lnTo>
                    <a:lnTo>
                      <a:pt x="180" y="192"/>
                    </a:lnTo>
                    <a:lnTo>
                      <a:pt x="324" y="0"/>
                    </a:lnTo>
                    <a:close/>
                  </a:path>
                </a:pathLst>
              </a:custGeom>
              <a:solidFill>
                <a:srgbClr val="00FFFF"/>
              </a:solidFill>
              <a:ln w="12700" cap="flat" cmpd="sng">
                <a:solidFill>
                  <a:schemeClr val="tx1"/>
                </a:solidFill>
                <a:prstDash val="solid"/>
                <a:round/>
                <a:headEnd type="none" w="sm" len="sm"/>
                <a:tailEnd type="none" w="sm" len="sm"/>
              </a:ln>
              <a:effectLst/>
            </p:spPr>
            <p:txBody>
              <a:bodyPr wrap="none" anchor="ctr"/>
              <a:lstStyle/>
              <a:p>
                <a:endParaRPr lang="zh-CN" altLang="en-US"/>
              </a:p>
            </p:txBody>
          </p:sp>
        </p:grpSp>
        <p:graphicFrame>
          <p:nvGraphicFramePr>
            <p:cNvPr id="78876" name="Object 28"/>
            <p:cNvGraphicFramePr>
              <a:graphicFrameLocks noChangeAspect="1"/>
            </p:cNvGraphicFramePr>
            <p:nvPr/>
          </p:nvGraphicFramePr>
          <p:xfrm>
            <a:off x="4312" y="1696"/>
            <a:ext cx="748" cy="399"/>
          </p:xfrm>
          <a:graphic>
            <a:graphicData uri="http://schemas.openxmlformats.org/presentationml/2006/ole">
              <mc:AlternateContent xmlns:mc="http://schemas.openxmlformats.org/markup-compatibility/2006">
                <mc:Choice xmlns:v="urn:schemas-microsoft-com:vml" Requires="v">
                  <p:oleObj spid="_x0000_s32862" name="公式" r:id="rId19" imgW="431640" imgH="228600" progId="Equation.3">
                    <p:embed/>
                  </p:oleObj>
                </mc:Choice>
                <mc:Fallback>
                  <p:oleObj name="公式" r:id="rId19" imgW="431640" imgH="228600" progId="Equation.3">
                    <p:embed/>
                    <p:pic>
                      <p:nvPicPr>
                        <p:cNvPr id="0" name="Picture 6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12" y="1696"/>
                          <a:ext cx="748" cy="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29"/>
          <p:cNvGrpSpPr>
            <a:grpSpLocks/>
          </p:cNvGrpSpPr>
          <p:nvPr/>
        </p:nvGrpSpPr>
        <p:grpSpPr bwMode="auto">
          <a:xfrm>
            <a:off x="6553200" y="4502150"/>
            <a:ext cx="1943100" cy="1452563"/>
            <a:chOff x="4128" y="3213"/>
            <a:chExt cx="1224" cy="915"/>
          </a:xfrm>
        </p:grpSpPr>
        <p:sp>
          <p:nvSpPr>
            <p:cNvPr id="78878" name="Line 30"/>
            <p:cNvSpPr>
              <a:spLocks noChangeShapeType="1"/>
            </p:cNvSpPr>
            <p:nvPr/>
          </p:nvSpPr>
          <p:spPr bwMode="auto">
            <a:xfrm>
              <a:off x="4128" y="3624"/>
              <a:ext cx="122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nvGrpSpPr>
            <p:cNvPr id="9" name="Group 31"/>
            <p:cNvGrpSpPr>
              <a:grpSpLocks/>
            </p:cNvGrpSpPr>
            <p:nvPr/>
          </p:nvGrpSpPr>
          <p:grpSpPr bwMode="auto">
            <a:xfrm>
              <a:off x="4140" y="3612"/>
              <a:ext cx="1186" cy="516"/>
              <a:chOff x="4140" y="3588"/>
              <a:chExt cx="1270" cy="540"/>
            </a:xfrm>
          </p:grpSpPr>
          <p:grpSp>
            <p:nvGrpSpPr>
              <p:cNvPr id="10" name="Group 32"/>
              <p:cNvGrpSpPr>
                <a:grpSpLocks/>
              </p:cNvGrpSpPr>
              <p:nvPr/>
            </p:nvGrpSpPr>
            <p:grpSpPr bwMode="auto">
              <a:xfrm>
                <a:off x="4140" y="3588"/>
                <a:ext cx="634" cy="540"/>
                <a:chOff x="4140" y="3588"/>
                <a:chExt cx="1330" cy="540"/>
              </a:xfrm>
            </p:grpSpPr>
            <p:grpSp>
              <p:nvGrpSpPr>
                <p:cNvPr id="11" name="Group 33"/>
                <p:cNvGrpSpPr>
                  <a:grpSpLocks/>
                </p:cNvGrpSpPr>
                <p:nvPr/>
              </p:nvGrpSpPr>
              <p:grpSpPr bwMode="auto">
                <a:xfrm>
                  <a:off x="4404" y="3612"/>
                  <a:ext cx="262" cy="504"/>
                  <a:chOff x="4716" y="3036"/>
                  <a:chExt cx="262" cy="504"/>
                </a:xfrm>
              </p:grpSpPr>
              <p:sp>
                <p:nvSpPr>
                  <p:cNvPr id="78882" name="Freeform 34"/>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12" name="Group 35"/>
                  <p:cNvGrpSpPr>
                    <a:grpSpLocks/>
                  </p:cNvGrpSpPr>
                  <p:nvPr/>
                </p:nvGrpSpPr>
                <p:grpSpPr bwMode="auto">
                  <a:xfrm>
                    <a:off x="4780" y="3036"/>
                    <a:ext cx="198" cy="504"/>
                    <a:chOff x="4780" y="3036"/>
                    <a:chExt cx="198" cy="504"/>
                  </a:xfrm>
                </p:grpSpPr>
                <p:sp>
                  <p:nvSpPr>
                    <p:cNvPr id="78884" name="Freeform 36"/>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85" name="Freeform 37"/>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86" name="Freeform 38"/>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13" name="Group 39"/>
                <p:cNvGrpSpPr>
                  <a:grpSpLocks/>
                </p:cNvGrpSpPr>
                <p:nvPr/>
              </p:nvGrpSpPr>
              <p:grpSpPr bwMode="auto">
                <a:xfrm>
                  <a:off x="4140" y="3600"/>
                  <a:ext cx="262" cy="516"/>
                  <a:chOff x="4716" y="3036"/>
                  <a:chExt cx="262" cy="504"/>
                </a:xfrm>
              </p:grpSpPr>
              <p:sp>
                <p:nvSpPr>
                  <p:cNvPr id="78888" name="Freeform 40"/>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14" name="Group 41"/>
                  <p:cNvGrpSpPr>
                    <a:grpSpLocks/>
                  </p:cNvGrpSpPr>
                  <p:nvPr/>
                </p:nvGrpSpPr>
                <p:grpSpPr bwMode="auto">
                  <a:xfrm>
                    <a:off x="4780" y="3036"/>
                    <a:ext cx="198" cy="504"/>
                    <a:chOff x="4780" y="3036"/>
                    <a:chExt cx="198" cy="504"/>
                  </a:xfrm>
                </p:grpSpPr>
                <p:sp>
                  <p:nvSpPr>
                    <p:cNvPr id="78890" name="Freeform 42"/>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91" name="Freeform 43"/>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92" name="Freeform 44"/>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15" name="Group 45"/>
                <p:cNvGrpSpPr>
                  <a:grpSpLocks/>
                </p:cNvGrpSpPr>
                <p:nvPr/>
              </p:nvGrpSpPr>
              <p:grpSpPr bwMode="auto">
                <a:xfrm>
                  <a:off x="4668" y="3624"/>
                  <a:ext cx="262" cy="504"/>
                  <a:chOff x="4716" y="3036"/>
                  <a:chExt cx="262" cy="504"/>
                </a:xfrm>
              </p:grpSpPr>
              <p:sp>
                <p:nvSpPr>
                  <p:cNvPr id="78894" name="Freeform 46"/>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16" name="Group 47"/>
                  <p:cNvGrpSpPr>
                    <a:grpSpLocks/>
                  </p:cNvGrpSpPr>
                  <p:nvPr/>
                </p:nvGrpSpPr>
                <p:grpSpPr bwMode="auto">
                  <a:xfrm>
                    <a:off x="4780" y="3036"/>
                    <a:ext cx="198" cy="504"/>
                    <a:chOff x="4780" y="3036"/>
                    <a:chExt cx="198" cy="504"/>
                  </a:xfrm>
                </p:grpSpPr>
                <p:sp>
                  <p:nvSpPr>
                    <p:cNvPr id="78896" name="Freeform 48"/>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97" name="Freeform 49"/>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898" name="Freeform 50"/>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17" name="Group 51"/>
                <p:cNvGrpSpPr>
                  <a:grpSpLocks/>
                </p:cNvGrpSpPr>
                <p:nvPr/>
              </p:nvGrpSpPr>
              <p:grpSpPr bwMode="auto">
                <a:xfrm>
                  <a:off x="4944" y="3600"/>
                  <a:ext cx="262" cy="504"/>
                  <a:chOff x="4716" y="3036"/>
                  <a:chExt cx="262" cy="504"/>
                </a:xfrm>
              </p:grpSpPr>
              <p:sp>
                <p:nvSpPr>
                  <p:cNvPr id="78900" name="Freeform 52"/>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18" name="Group 53"/>
                  <p:cNvGrpSpPr>
                    <a:grpSpLocks/>
                  </p:cNvGrpSpPr>
                  <p:nvPr/>
                </p:nvGrpSpPr>
                <p:grpSpPr bwMode="auto">
                  <a:xfrm>
                    <a:off x="4780" y="3036"/>
                    <a:ext cx="198" cy="504"/>
                    <a:chOff x="4780" y="3036"/>
                    <a:chExt cx="198" cy="504"/>
                  </a:xfrm>
                </p:grpSpPr>
                <p:sp>
                  <p:nvSpPr>
                    <p:cNvPr id="78902" name="Freeform 54"/>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03" name="Freeform 55"/>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04" name="Freeform 56"/>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19" name="Group 57"/>
                <p:cNvGrpSpPr>
                  <a:grpSpLocks/>
                </p:cNvGrpSpPr>
                <p:nvPr/>
              </p:nvGrpSpPr>
              <p:grpSpPr bwMode="auto">
                <a:xfrm>
                  <a:off x="5208" y="3588"/>
                  <a:ext cx="262" cy="504"/>
                  <a:chOff x="4716" y="3036"/>
                  <a:chExt cx="262" cy="504"/>
                </a:xfrm>
              </p:grpSpPr>
              <p:sp>
                <p:nvSpPr>
                  <p:cNvPr id="78906" name="Freeform 58"/>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20" name="Group 59"/>
                  <p:cNvGrpSpPr>
                    <a:grpSpLocks/>
                  </p:cNvGrpSpPr>
                  <p:nvPr/>
                </p:nvGrpSpPr>
                <p:grpSpPr bwMode="auto">
                  <a:xfrm>
                    <a:off x="4780" y="3036"/>
                    <a:ext cx="198" cy="504"/>
                    <a:chOff x="4780" y="3036"/>
                    <a:chExt cx="198" cy="504"/>
                  </a:xfrm>
                </p:grpSpPr>
                <p:sp>
                  <p:nvSpPr>
                    <p:cNvPr id="78908" name="Freeform 60"/>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09" name="Freeform 61"/>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10" name="Freeform 62"/>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grpSp>
            <p:nvGrpSpPr>
              <p:cNvPr id="21" name="Group 63"/>
              <p:cNvGrpSpPr>
                <a:grpSpLocks/>
              </p:cNvGrpSpPr>
              <p:nvPr/>
            </p:nvGrpSpPr>
            <p:grpSpPr bwMode="auto">
              <a:xfrm>
                <a:off x="4776" y="3588"/>
                <a:ext cx="634" cy="540"/>
                <a:chOff x="4140" y="3588"/>
                <a:chExt cx="1330" cy="540"/>
              </a:xfrm>
            </p:grpSpPr>
            <p:grpSp>
              <p:nvGrpSpPr>
                <p:cNvPr id="22" name="Group 64"/>
                <p:cNvGrpSpPr>
                  <a:grpSpLocks/>
                </p:cNvGrpSpPr>
                <p:nvPr/>
              </p:nvGrpSpPr>
              <p:grpSpPr bwMode="auto">
                <a:xfrm>
                  <a:off x="4404" y="3612"/>
                  <a:ext cx="262" cy="504"/>
                  <a:chOff x="4716" y="3036"/>
                  <a:chExt cx="262" cy="504"/>
                </a:xfrm>
              </p:grpSpPr>
              <p:sp>
                <p:nvSpPr>
                  <p:cNvPr id="78913" name="Freeform 65"/>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23" name="Group 66"/>
                  <p:cNvGrpSpPr>
                    <a:grpSpLocks/>
                  </p:cNvGrpSpPr>
                  <p:nvPr/>
                </p:nvGrpSpPr>
                <p:grpSpPr bwMode="auto">
                  <a:xfrm>
                    <a:off x="4780" y="3036"/>
                    <a:ext cx="198" cy="504"/>
                    <a:chOff x="4780" y="3036"/>
                    <a:chExt cx="198" cy="504"/>
                  </a:xfrm>
                </p:grpSpPr>
                <p:sp>
                  <p:nvSpPr>
                    <p:cNvPr id="78915" name="Freeform 67"/>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16" name="Freeform 68"/>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17" name="Freeform 69"/>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24" name="Group 70"/>
                <p:cNvGrpSpPr>
                  <a:grpSpLocks/>
                </p:cNvGrpSpPr>
                <p:nvPr/>
              </p:nvGrpSpPr>
              <p:grpSpPr bwMode="auto">
                <a:xfrm>
                  <a:off x="4140" y="3600"/>
                  <a:ext cx="262" cy="516"/>
                  <a:chOff x="4716" y="3036"/>
                  <a:chExt cx="262" cy="504"/>
                </a:xfrm>
              </p:grpSpPr>
              <p:sp>
                <p:nvSpPr>
                  <p:cNvPr id="78919" name="Freeform 71"/>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25" name="Group 72"/>
                  <p:cNvGrpSpPr>
                    <a:grpSpLocks/>
                  </p:cNvGrpSpPr>
                  <p:nvPr/>
                </p:nvGrpSpPr>
                <p:grpSpPr bwMode="auto">
                  <a:xfrm>
                    <a:off x="4780" y="3036"/>
                    <a:ext cx="198" cy="504"/>
                    <a:chOff x="4780" y="3036"/>
                    <a:chExt cx="198" cy="504"/>
                  </a:xfrm>
                </p:grpSpPr>
                <p:sp>
                  <p:nvSpPr>
                    <p:cNvPr id="78921" name="Freeform 73"/>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22" name="Freeform 74"/>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23" name="Freeform 75"/>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26" name="Group 76"/>
                <p:cNvGrpSpPr>
                  <a:grpSpLocks/>
                </p:cNvGrpSpPr>
                <p:nvPr/>
              </p:nvGrpSpPr>
              <p:grpSpPr bwMode="auto">
                <a:xfrm>
                  <a:off x="4668" y="3624"/>
                  <a:ext cx="262" cy="504"/>
                  <a:chOff x="4716" y="3036"/>
                  <a:chExt cx="262" cy="504"/>
                </a:xfrm>
              </p:grpSpPr>
              <p:sp>
                <p:nvSpPr>
                  <p:cNvPr id="78925" name="Freeform 77"/>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27" name="Group 78"/>
                  <p:cNvGrpSpPr>
                    <a:grpSpLocks/>
                  </p:cNvGrpSpPr>
                  <p:nvPr/>
                </p:nvGrpSpPr>
                <p:grpSpPr bwMode="auto">
                  <a:xfrm>
                    <a:off x="4780" y="3036"/>
                    <a:ext cx="198" cy="504"/>
                    <a:chOff x="4780" y="3036"/>
                    <a:chExt cx="198" cy="504"/>
                  </a:xfrm>
                </p:grpSpPr>
                <p:sp>
                  <p:nvSpPr>
                    <p:cNvPr id="78927" name="Freeform 79"/>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28" name="Freeform 80"/>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29" name="Freeform 81"/>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28" name="Group 82"/>
                <p:cNvGrpSpPr>
                  <a:grpSpLocks/>
                </p:cNvGrpSpPr>
                <p:nvPr/>
              </p:nvGrpSpPr>
              <p:grpSpPr bwMode="auto">
                <a:xfrm>
                  <a:off x="4944" y="3600"/>
                  <a:ext cx="262" cy="504"/>
                  <a:chOff x="4716" y="3036"/>
                  <a:chExt cx="262" cy="504"/>
                </a:xfrm>
              </p:grpSpPr>
              <p:sp>
                <p:nvSpPr>
                  <p:cNvPr id="78931" name="Freeform 83"/>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29" name="Group 84"/>
                  <p:cNvGrpSpPr>
                    <a:grpSpLocks/>
                  </p:cNvGrpSpPr>
                  <p:nvPr/>
                </p:nvGrpSpPr>
                <p:grpSpPr bwMode="auto">
                  <a:xfrm>
                    <a:off x="4780" y="3036"/>
                    <a:ext cx="198" cy="504"/>
                    <a:chOff x="4780" y="3036"/>
                    <a:chExt cx="198" cy="504"/>
                  </a:xfrm>
                </p:grpSpPr>
                <p:sp>
                  <p:nvSpPr>
                    <p:cNvPr id="78933" name="Freeform 85"/>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34" name="Freeform 86"/>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35" name="Freeform 87"/>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nvGrpSpPr>
                <p:cNvPr id="30" name="Group 88"/>
                <p:cNvGrpSpPr>
                  <a:grpSpLocks/>
                </p:cNvGrpSpPr>
                <p:nvPr/>
              </p:nvGrpSpPr>
              <p:grpSpPr bwMode="auto">
                <a:xfrm>
                  <a:off x="5208" y="3588"/>
                  <a:ext cx="262" cy="504"/>
                  <a:chOff x="4716" y="3036"/>
                  <a:chExt cx="262" cy="504"/>
                </a:xfrm>
              </p:grpSpPr>
              <p:sp>
                <p:nvSpPr>
                  <p:cNvPr id="78937" name="Freeform 89"/>
                  <p:cNvSpPr>
                    <a:spLocks/>
                  </p:cNvSpPr>
                  <p:nvPr/>
                </p:nvSpPr>
                <p:spPr bwMode="auto">
                  <a:xfrm flipV="1">
                    <a:off x="4716" y="3060"/>
                    <a:ext cx="64"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nvGrpSpPr>
                  <p:cNvPr id="31" name="Group 90"/>
                  <p:cNvGrpSpPr>
                    <a:grpSpLocks/>
                  </p:cNvGrpSpPr>
                  <p:nvPr/>
                </p:nvGrpSpPr>
                <p:grpSpPr bwMode="auto">
                  <a:xfrm>
                    <a:off x="4780" y="3036"/>
                    <a:ext cx="198" cy="504"/>
                    <a:chOff x="4780" y="3036"/>
                    <a:chExt cx="198" cy="504"/>
                  </a:xfrm>
                </p:grpSpPr>
                <p:sp>
                  <p:nvSpPr>
                    <p:cNvPr id="78939" name="Freeform 91"/>
                    <p:cNvSpPr>
                      <a:spLocks/>
                    </p:cNvSpPr>
                    <p:nvPr/>
                  </p:nvSpPr>
                  <p:spPr bwMode="auto">
                    <a:xfrm>
                      <a:off x="4780"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40" name="Freeform 92"/>
                    <p:cNvSpPr>
                      <a:spLocks/>
                    </p:cNvSpPr>
                    <p:nvPr/>
                  </p:nvSpPr>
                  <p:spPr bwMode="auto">
                    <a:xfrm flipV="1">
                      <a:off x="4845" y="3036"/>
                      <a:ext cx="67"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sp>
                  <p:nvSpPr>
                    <p:cNvPr id="78941" name="Freeform 93"/>
                    <p:cNvSpPr>
                      <a:spLocks/>
                    </p:cNvSpPr>
                    <p:nvPr/>
                  </p:nvSpPr>
                  <p:spPr bwMode="auto">
                    <a:xfrm>
                      <a:off x="4912" y="3290"/>
                      <a:ext cx="66" cy="250"/>
                    </a:xfrm>
                    <a:custGeom>
                      <a:avLst/>
                      <a:gdLst/>
                      <a:ahLst/>
                      <a:cxnLst>
                        <a:cxn ang="0">
                          <a:pos x="0" y="0"/>
                        </a:cxn>
                        <a:cxn ang="0">
                          <a:pos x="420" y="108"/>
                        </a:cxn>
                        <a:cxn ang="0">
                          <a:pos x="840" y="0"/>
                        </a:cxn>
                      </a:cxnLst>
                      <a:rect l="0" t="0" r="r" b="b"/>
                      <a:pathLst>
                        <a:path w="840" h="108">
                          <a:moveTo>
                            <a:pt x="0" y="0"/>
                          </a:moveTo>
                          <a:cubicBezTo>
                            <a:pt x="70" y="18"/>
                            <a:pt x="280" y="108"/>
                            <a:pt x="420" y="108"/>
                          </a:cubicBezTo>
                          <a:cubicBezTo>
                            <a:pt x="560" y="108"/>
                            <a:pt x="753" y="22"/>
                            <a:pt x="840" y="0"/>
                          </a:cubicBezTo>
                        </a:path>
                      </a:pathLst>
                    </a:custGeom>
                    <a:noFill/>
                    <a:ln w="28575" cap="flat" cmpd="sng">
                      <a:solidFill>
                        <a:srgbClr val="66FF33"/>
                      </a:solidFill>
                      <a:prstDash val="solid"/>
                      <a:round/>
                      <a:headEnd type="none" w="sm" len="sm"/>
                      <a:tailEnd type="none" w="sm" len="sm"/>
                    </a:ln>
                    <a:effectLst/>
                  </p:spPr>
                  <p:txBody>
                    <a:bodyPr wrap="none" anchor="ctr"/>
                    <a:lstStyle/>
                    <a:p>
                      <a:endParaRPr lang="zh-CN" altLang="en-US"/>
                    </a:p>
                  </p:txBody>
                </p:sp>
              </p:grpSp>
            </p:grpSp>
          </p:grpSp>
        </p:grpSp>
        <p:sp>
          <p:nvSpPr>
            <p:cNvPr id="78942" name="Rectangle 94"/>
            <p:cNvSpPr>
              <a:spLocks noChangeArrowheads="1"/>
            </p:cNvSpPr>
            <p:nvPr/>
          </p:nvSpPr>
          <p:spPr bwMode="auto">
            <a:xfrm>
              <a:off x="4128" y="3636"/>
              <a:ext cx="300" cy="480"/>
            </a:xfrm>
            <a:prstGeom prst="rect">
              <a:avLst/>
            </a:prstGeom>
            <a:solidFill>
              <a:srgbClr val="00FFFF"/>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78943" name="Object 95"/>
            <p:cNvGraphicFramePr>
              <a:graphicFrameLocks noChangeAspect="1"/>
            </p:cNvGraphicFramePr>
            <p:nvPr/>
          </p:nvGraphicFramePr>
          <p:xfrm>
            <a:off x="4290" y="3213"/>
            <a:ext cx="889" cy="316"/>
          </p:xfrm>
          <a:graphic>
            <a:graphicData uri="http://schemas.openxmlformats.org/presentationml/2006/ole">
              <mc:AlternateContent xmlns:mc="http://schemas.openxmlformats.org/markup-compatibility/2006">
                <mc:Choice xmlns:v="urn:schemas-microsoft-com:vml" Requires="v">
                  <p:oleObj spid="_x0000_s32863" name="公式" r:id="rId21" imgW="12577320" imgH="4458960" progId="Equation.3">
                    <p:embed/>
                  </p:oleObj>
                </mc:Choice>
                <mc:Fallback>
                  <p:oleObj name="公式" r:id="rId21" imgW="12577320" imgH="4458960" progId="Equation.3">
                    <p:embed/>
                    <p:pic>
                      <p:nvPicPr>
                        <p:cNvPr id="0" name="Picture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0" y="3213"/>
                          <a:ext cx="889"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8944" name="Object 96"/>
          <p:cNvGraphicFramePr>
            <a:graphicFrameLocks noChangeAspect="1"/>
          </p:cNvGraphicFramePr>
          <p:nvPr>
            <p:extLst>
              <p:ext uri="{D42A27DB-BD31-4B8C-83A1-F6EECF244321}">
                <p14:modId xmlns:p14="http://schemas.microsoft.com/office/powerpoint/2010/main" val="2862666256"/>
              </p:ext>
            </p:extLst>
          </p:nvPr>
        </p:nvGraphicFramePr>
        <p:xfrm>
          <a:off x="484188" y="3482975"/>
          <a:ext cx="4522787" cy="1092200"/>
        </p:xfrm>
        <a:graphic>
          <a:graphicData uri="http://schemas.openxmlformats.org/presentationml/2006/ole">
            <mc:AlternateContent xmlns:mc="http://schemas.openxmlformats.org/markup-compatibility/2006">
              <mc:Choice xmlns:v="urn:schemas-microsoft-com:vml" Requires="v">
                <p:oleObj spid="_x0000_s32864" name="公式" r:id="rId23" imgW="1676160" imgH="406080" progId="Equation.3">
                  <p:embed/>
                </p:oleObj>
              </mc:Choice>
              <mc:Fallback>
                <p:oleObj name="公式" r:id="rId23" imgW="1676160" imgH="406080" progId="Equation.3">
                  <p:embed/>
                  <p:pic>
                    <p:nvPicPr>
                      <p:cNvPr id="0" name="Picture 6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4188" y="3482975"/>
                        <a:ext cx="452278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848" name="Group 99"/>
          <p:cNvGrpSpPr>
            <a:grpSpLocks/>
          </p:cNvGrpSpPr>
          <p:nvPr/>
        </p:nvGrpSpPr>
        <p:grpSpPr bwMode="auto">
          <a:xfrm>
            <a:off x="539750" y="4508500"/>
            <a:ext cx="1223963" cy="598488"/>
            <a:chOff x="1020" y="436"/>
            <a:chExt cx="771" cy="377"/>
          </a:xfrm>
        </p:grpSpPr>
        <p:graphicFrame>
          <p:nvGraphicFramePr>
            <p:cNvPr id="78948" name="Object 100"/>
            <p:cNvGraphicFramePr>
              <a:graphicFrameLocks noChangeAspect="1"/>
            </p:cNvGraphicFramePr>
            <p:nvPr/>
          </p:nvGraphicFramePr>
          <p:xfrm>
            <a:off x="1020" y="452"/>
            <a:ext cx="446" cy="361"/>
          </p:xfrm>
          <a:graphic>
            <a:graphicData uri="http://schemas.openxmlformats.org/presentationml/2006/ole">
              <mc:AlternateContent xmlns:mc="http://schemas.openxmlformats.org/markup-compatibility/2006">
                <mc:Choice xmlns:v="urn:schemas-microsoft-com:vml" Requires="v">
                  <p:oleObj spid="_x0000_s32865" name="公式" r:id="rId25" imgW="8515800" imgH="6897960" progId="Equation.3">
                    <p:embed/>
                  </p:oleObj>
                </mc:Choice>
                <mc:Fallback>
                  <p:oleObj name="公式" r:id="rId25" imgW="8515800" imgH="6897960" progId="Equation.3">
                    <p:embed/>
                    <p:pic>
                      <p:nvPicPr>
                        <p:cNvPr id="0" name="Picture 6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20" y="452"/>
                          <a:ext cx="446"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949" name="Text Box 101"/>
            <p:cNvSpPr txBox="1">
              <a:spLocks noChangeArrowheads="1"/>
            </p:cNvSpPr>
            <p:nvPr/>
          </p:nvSpPr>
          <p:spPr bwMode="auto">
            <a:xfrm>
              <a:off x="1391" y="436"/>
              <a:ext cx="400" cy="327"/>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b="1">
                  <a:effectLst>
                    <a:outerShdw blurRad="38100" dist="38100" dir="2700000" algn="tl">
                      <a:srgbClr val="C0C0C0"/>
                    </a:outerShdw>
                  </a:effectLst>
                  <a:latin typeface="Times New Roman" pitchFamily="18" charset="0"/>
                </a:rPr>
                <a:t>处</a:t>
              </a:r>
              <a:endParaRPr kumimoji="1" lang="zh-CN" altLang="en-US" sz="2800">
                <a:latin typeface="Times New Roman" pitchFamily="18" charset="0"/>
              </a:endParaRPr>
            </a:p>
          </p:txBody>
        </p:sp>
      </p:grpSp>
      <p:graphicFrame>
        <p:nvGraphicFramePr>
          <p:cNvPr id="78950" name="Object 102"/>
          <p:cNvGraphicFramePr>
            <a:graphicFrameLocks noChangeAspect="1"/>
          </p:cNvGraphicFramePr>
          <p:nvPr>
            <p:extLst>
              <p:ext uri="{D42A27DB-BD31-4B8C-83A1-F6EECF244321}">
                <p14:modId xmlns:p14="http://schemas.microsoft.com/office/powerpoint/2010/main" val="3393313323"/>
              </p:ext>
            </p:extLst>
          </p:nvPr>
        </p:nvGraphicFramePr>
        <p:xfrm>
          <a:off x="736600" y="5002213"/>
          <a:ext cx="3165475" cy="944562"/>
        </p:xfrm>
        <a:graphic>
          <a:graphicData uri="http://schemas.openxmlformats.org/presentationml/2006/ole">
            <mc:AlternateContent xmlns:mc="http://schemas.openxmlformats.org/markup-compatibility/2006">
              <mc:Choice xmlns:v="urn:schemas-microsoft-com:vml" Requires="v">
                <p:oleObj spid="_x0000_s32866" name="公式" r:id="rId27" imgW="1625400" imgH="406080" progId="Equation.3">
                  <p:embed/>
                </p:oleObj>
              </mc:Choice>
              <mc:Fallback>
                <p:oleObj name="公式" r:id="rId27" imgW="1625400" imgH="406080" progId="Equation.3">
                  <p:embed/>
                  <p:pic>
                    <p:nvPicPr>
                      <p:cNvPr id="0" name="Picture 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6600" y="5002213"/>
                        <a:ext cx="3165475"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951" name="Object 103"/>
          <p:cNvGraphicFramePr>
            <a:graphicFrameLocks noChangeAspect="1"/>
          </p:cNvGraphicFramePr>
          <p:nvPr>
            <p:extLst>
              <p:ext uri="{D42A27DB-BD31-4B8C-83A1-F6EECF244321}">
                <p14:modId xmlns:p14="http://schemas.microsoft.com/office/powerpoint/2010/main" val="2809977271"/>
              </p:ext>
            </p:extLst>
          </p:nvPr>
        </p:nvGraphicFramePr>
        <p:xfrm>
          <a:off x="3886030" y="4956175"/>
          <a:ext cx="1971675" cy="1036638"/>
        </p:xfrm>
        <a:graphic>
          <a:graphicData uri="http://schemas.openxmlformats.org/presentationml/2006/ole">
            <mc:AlternateContent xmlns:mc="http://schemas.openxmlformats.org/markup-compatibility/2006">
              <mc:Choice xmlns:v="urn:schemas-microsoft-com:vml" Requires="v">
                <p:oleObj spid="_x0000_s32867" name="公式" r:id="rId29" imgW="888840" imgH="406080" progId="Equation.3">
                  <p:embed/>
                </p:oleObj>
              </mc:Choice>
              <mc:Fallback>
                <p:oleObj name="公式" r:id="rId29" imgW="888840" imgH="406080" progId="Equation.3">
                  <p:embed/>
                  <p:pic>
                    <p:nvPicPr>
                      <p:cNvPr id="0" name="Picture 7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86030" y="4956175"/>
                        <a:ext cx="1971675"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horizontal)">
                                      <p:cBhvr>
                                        <p:cTn id="7" dur="500"/>
                                        <p:tgtEl>
                                          <p:spTgt spid="78851"/>
                                        </p:tgtEl>
                                      </p:cBhvr>
                                    </p:animEffect>
                                  </p:childTnLst>
                                </p:cTn>
                              </p:par>
                              <p:par>
                                <p:cTn id="8" presetID="3" presetClass="entr" presetSubtype="10" fill="hold" nodeType="withEffect">
                                  <p:stCondLst>
                                    <p:cond delay="0"/>
                                  </p:stCondLst>
                                  <p:childTnLst>
                                    <p:set>
                                      <p:cBhvr>
                                        <p:cTn id="9" dur="1" fill="hold">
                                          <p:stCondLst>
                                            <p:cond delay="0"/>
                                          </p:stCondLst>
                                        </p:cTn>
                                        <p:tgtEl>
                                          <p:spTgt spid="78852"/>
                                        </p:tgtEl>
                                        <p:attrNameLst>
                                          <p:attrName>style.visibility</p:attrName>
                                        </p:attrNameLst>
                                      </p:cBhvr>
                                      <p:to>
                                        <p:strVal val="visible"/>
                                      </p:to>
                                    </p:set>
                                    <p:animEffect transition="in" filter="blinds(horizontal)">
                                      <p:cBhvr>
                                        <p:cTn id="10" dur="500"/>
                                        <p:tgtEl>
                                          <p:spTgt spid="78852"/>
                                        </p:tgtEl>
                                      </p:cBhvr>
                                    </p:animEffect>
                                  </p:childTnLst>
                                </p:cTn>
                              </p:par>
                              <p:par>
                                <p:cTn id="11" presetID="3" presetClass="entr" presetSubtype="10" fill="hold" nodeType="withEffect">
                                  <p:stCondLst>
                                    <p:cond delay="0"/>
                                  </p:stCondLst>
                                  <p:childTnLst>
                                    <p:set>
                                      <p:cBhvr>
                                        <p:cTn id="12" dur="1" fill="hold">
                                          <p:stCondLst>
                                            <p:cond delay="0"/>
                                          </p:stCondLst>
                                        </p:cTn>
                                        <p:tgtEl>
                                          <p:spTgt spid="78853"/>
                                        </p:tgtEl>
                                        <p:attrNameLst>
                                          <p:attrName>style.visibility</p:attrName>
                                        </p:attrNameLst>
                                      </p:cBhvr>
                                      <p:to>
                                        <p:strVal val="visible"/>
                                      </p:to>
                                    </p:set>
                                    <p:animEffect transition="in" filter="blinds(horizontal)">
                                      <p:cBhvr>
                                        <p:cTn id="13" dur="500"/>
                                        <p:tgtEl>
                                          <p:spTgt spid="7885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78858"/>
                                        </p:tgtEl>
                                        <p:attrNameLst>
                                          <p:attrName>style.visibility</p:attrName>
                                        </p:attrNameLst>
                                      </p:cBhvr>
                                      <p:to>
                                        <p:strVal val="visible"/>
                                      </p:to>
                                    </p:set>
                                    <p:animEffect transition="in" filter="blinds(horizontal)">
                                      <p:cBhvr>
                                        <p:cTn id="21" dur="500"/>
                                        <p:tgtEl>
                                          <p:spTgt spid="78858"/>
                                        </p:tgtEl>
                                      </p:cBhvr>
                                    </p:animEffect>
                                  </p:childTnLst>
                                </p:cTn>
                              </p:par>
                              <p:par>
                                <p:cTn id="22" presetID="3" presetClass="entr" presetSubtype="10" fill="hold" nodeType="withEffect">
                                  <p:stCondLst>
                                    <p:cond delay="0"/>
                                  </p:stCondLst>
                                  <p:childTnLst>
                                    <p:set>
                                      <p:cBhvr>
                                        <p:cTn id="23" dur="1" fill="hold">
                                          <p:stCondLst>
                                            <p:cond delay="0"/>
                                          </p:stCondLst>
                                        </p:cTn>
                                        <p:tgtEl>
                                          <p:spTgt spid="78859"/>
                                        </p:tgtEl>
                                        <p:attrNameLst>
                                          <p:attrName>style.visibility</p:attrName>
                                        </p:attrNameLst>
                                      </p:cBhvr>
                                      <p:to>
                                        <p:strVal val="visible"/>
                                      </p:to>
                                    </p:set>
                                    <p:animEffect transition="in" filter="blinds(horizontal)">
                                      <p:cBhvr>
                                        <p:cTn id="24" dur="500"/>
                                        <p:tgtEl>
                                          <p:spTgt spid="788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par>
                                <p:cTn id="30" presetID="3" presetClass="entr" presetSubtype="10" fill="hold" nodeType="withEffect">
                                  <p:stCondLst>
                                    <p:cond delay="0"/>
                                  </p:stCondLst>
                                  <p:childTnLst>
                                    <p:set>
                                      <p:cBhvr>
                                        <p:cTn id="31" dur="1" fill="hold">
                                          <p:stCondLst>
                                            <p:cond delay="0"/>
                                          </p:stCondLst>
                                        </p:cTn>
                                        <p:tgtEl>
                                          <p:spTgt spid="78863"/>
                                        </p:tgtEl>
                                        <p:attrNameLst>
                                          <p:attrName>style.visibility</p:attrName>
                                        </p:attrNameLst>
                                      </p:cBhvr>
                                      <p:to>
                                        <p:strVal val="visible"/>
                                      </p:to>
                                    </p:set>
                                    <p:animEffect transition="in" filter="blinds(horizontal)">
                                      <p:cBhvr>
                                        <p:cTn id="32" dur="500"/>
                                        <p:tgtEl>
                                          <p:spTgt spid="788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8944"/>
                                        </p:tgtEl>
                                        <p:attrNameLst>
                                          <p:attrName>style.visibility</p:attrName>
                                        </p:attrNameLst>
                                      </p:cBhvr>
                                      <p:to>
                                        <p:strVal val="visible"/>
                                      </p:to>
                                    </p:set>
                                    <p:animEffect transition="in" filter="blinds(horizontal)">
                                      <p:cBhvr>
                                        <p:cTn id="37" dur="500"/>
                                        <p:tgtEl>
                                          <p:spTgt spid="789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8848"/>
                                        </p:tgtEl>
                                        <p:attrNameLst>
                                          <p:attrName>style.visibility</p:attrName>
                                        </p:attrNameLst>
                                      </p:cBhvr>
                                      <p:to>
                                        <p:strVal val="visible"/>
                                      </p:to>
                                    </p:set>
                                    <p:animEffect transition="in" filter="blinds(horizontal)">
                                      <p:cBhvr>
                                        <p:cTn id="42" dur="500"/>
                                        <p:tgtEl>
                                          <p:spTgt spid="78848"/>
                                        </p:tgtEl>
                                      </p:cBhvr>
                                    </p:animEffect>
                                  </p:childTnLst>
                                </p:cTn>
                              </p:par>
                              <p:par>
                                <p:cTn id="43" presetID="3" presetClass="entr" presetSubtype="10" fill="hold" nodeType="withEffect">
                                  <p:stCondLst>
                                    <p:cond delay="0"/>
                                  </p:stCondLst>
                                  <p:childTnLst>
                                    <p:set>
                                      <p:cBhvr>
                                        <p:cTn id="44" dur="1" fill="hold">
                                          <p:stCondLst>
                                            <p:cond delay="0"/>
                                          </p:stCondLst>
                                        </p:cTn>
                                        <p:tgtEl>
                                          <p:spTgt spid="78951"/>
                                        </p:tgtEl>
                                        <p:attrNameLst>
                                          <p:attrName>style.visibility</p:attrName>
                                        </p:attrNameLst>
                                      </p:cBhvr>
                                      <p:to>
                                        <p:strVal val="visible"/>
                                      </p:to>
                                    </p:set>
                                    <p:animEffect transition="in" filter="blinds(horizontal)">
                                      <p:cBhvr>
                                        <p:cTn id="45" dur="500"/>
                                        <p:tgtEl>
                                          <p:spTgt spid="78951"/>
                                        </p:tgtEl>
                                      </p:cBhvr>
                                    </p:animEffect>
                                  </p:childTnLst>
                                </p:cTn>
                              </p:par>
                              <p:par>
                                <p:cTn id="46" presetID="3" presetClass="entr" presetSubtype="10" fill="hold" nodeType="withEffect">
                                  <p:stCondLst>
                                    <p:cond delay="0"/>
                                  </p:stCondLst>
                                  <p:childTnLst>
                                    <p:set>
                                      <p:cBhvr>
                                        <p:cTn id="47" dur="1" fill="hold">
                                          <p:stCondLst>
                                            <p:cond delay="0"/>
                                          </p:stCondLst>
                                        </p:cTn>
                                        <p:tgtEl>
                                          <p:spTgt spid="78950"/>
                                        </p:tgtEl>
                                        <p:attrNameLst>
                                          <p:attrName>style.visibility</p:attrName>
                                        </p:attrNameLst>
                                      </p:cBhvr>
                                      <p:to>
                                        <p:strVal val="visible"/>
                                      </p:to>
                                    </p:set>
                                    <p:animEffect transition="in" filter="blinds(horizontal)">
                                      <p:cBhvr>
                                        <p:cTn id="48" dur="500"/>
                                        <p:tgtEl>
                                          <p:spTgt spid="7895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linds(horizontal)">
                                      <p:cBhvr>
                                        <p:cTn id="53" dur="500"/>
                                        <p:tgtEl>
                                          <p:spTgt spid="4"/>
                                        </p:tgtEl>
                                      </p:cBhvr>
                                    </p:animEffect>
                                  </p:childTnLst>
                                </p:cTn>
                              </p:par>
                              <p:par>
                                <p:cTn id="54" presetID="3" presetClass="entr" presetSubtype="1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linds(horizontal)">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4294967295"/>
          </p:nvPr>
        </p:nvSpPr>
        <p:spPr>
          <a:xfrm>
            <a:off x="0" y="6356350"/>
            <a:ext cx="2133600" cy="365125"/>
          </a:xfrm>
          <a:prstGeom prst="rect">
            <a:avLst/>
          </a:prstGeom>
        </p:spPr>
        <p:txBody>
          <a:bodyPr/>
          <a:lstStyle/>
          <a:p>
            <a:fld id="{5AE3CB3B-55BE-4EC7-8F27-8B38E266FB4B}" type="slidenum">
              <a:rPr lang="en-US" altLang="zh-CN"/>
              <a:pPr/>
              <a:t>35</a:t>
            </a:fld>
            <a:endParaRPr lang="en-US" altLang="zh-CN"/>
          </a:p>
        </p:txBody>
      </p:sp>
      <p:sp>
        <p:nvSpPr>
          <p:cNvPr id="79881" name="Text Box 9"/>
          <p:cNvSpPr txBox="1">
            <a:spLocks noChangeArrowheads="1"/>
          </p:cNvSpPr>
          <p:nvPr/>
        </p:nvSpPr>
        <p:spPr bwMode="auto">
          <a:xfrm>
            <a:off x="611188" y="1916113"/>
            <a:ext cx="25527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b="1" dirty="0">
                <a:latin typeface="Times New Roman" pitchFamily="18" charset="0"/>
              </a:rPr>
              <a:t>最大时有</a:t>
            </a:r>
          </a:p>
        </p:txBody>
      </p:sp>
      <p:graphicFrame>
        <p:nvGraphicFramePr>
          <p:cNvPr id="79882" name="Object 10"/>
          <p:cNvGraphicFramePr>
            <a:graphicFrameLocks noChangeAspect="1"/>
          </p:cNvGraphicFramePr>
          <p:nvPr>
            <p:extLst>
              <p:ext uri="{D42A27DB-BD31-4B8C-83A1-F6EECF244321}">
                <p14:modId xmlns:p14="http://schemas.microsoft.com/office/powerpoint/2010/main" val="1698851850"/>
              </p:ext>
            </p:extLst>
          </p:nvPr>
        </p:nvGraphicFramePr>
        <p:xfrm>
          <a:off x="2136775" y="1971675"/>
          <a:ext cx="2341563" cy="1082675"/>
        </p:xfrm>
        <a:graphic>
          <a:graphicData uri="http://schemas.openxmlformats.org/presentationml/2006/ole">
            <mc:AlternateContent xmlns:mc="http://schemas.openxmlformats.org/markup-compatibility/2006">
              <mc:Choice xmlns:v="urn:schemas-microsoft-com:vml" Requires="v">
                <p:oleObj spid="_x0000_s33830" name="公式" r:id="rId3" imgW="876240" imgH="406080" progId="Equation.3">
                  <p:embed/>
                </p:oleObj>
              </mc:Choice>
              <mc:Fallback>
                <p:oleObj name="公式" r:id="rId3" imgW="876240" imgH="40608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775" y="1971675"/>
                        <a:ext cx="2341563"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3" name="Object 11"/>
          <p:cNvGraphicFramePr>
            <a:graphicFrameLocks noChangeAspect="1"/>
          </p:cNvGraphicFramePr>
          <p:nvPr>
            <p:extLst>
              <p:ext uri="{D42A27DB-BD31-4B8C-83A1-F6EECF244321}">
                <p14:modId xmlns:p14="http://schemas.microsoft.com/office/powerpoint/2010/main" val="1944701784"/>
              </p:ext>
            </p:extLst>
          </p:nvPr>
        </p:nvGraphicFramePr>
        <p:xfrm>
          <a:off x="1914525" y="3194050"/>
          <a:ext cx="3411538" cy="1193800"/>
        </p:xfrm>
        <a:graphic>
          <a:graphicData uri="http://schemas.openxmlformats.org/presentationml/2006/ole">
            <mc:AlternateContent xmlns:mc="http://schemas.openxmlformats.org/markup-compatibility/2006">
              <mc:Choice xmlns:v="urn:schemas-microsoft-com:vml" Requires="v">
                <p:oleObj spid="_x0000_s33831" name="公式" r:id="rId5" imgW="1155600" imgH="406080" progId="Equation.3">
                  <p:embed/>
                </p:oleObj>
              </mc:Choice>
              <mc:Fallback>
                <p:oleObj name="公式" r:id="rId5" imgW="1155600" imgH="406080"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525" y="3194050"/>
                        <a:ext cx="34115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4" name="Object 12"/>
          <p:cNvGraphicFramePr>
            <a:graphicFrameLocks noChangeAspect="1"/>
          </p:cNvGraphicFramePr>
          <p:nvPr>
            <p:extLst>
              <p:ext uri="{D42A27DB-BD31-4B8C-83A1-F6EECF244321}">
                <p14:modId xmlns:p14="http://schemas.microsoft.com/office/powerpoint/2010/main" val="3730189566"/>
              </p:ext>
            </p:extLst>
          </p:nvPr>
        </p:nvGraphicFramePr>
        <p:xfrm>
          <a:off x="5346700" y="3590925"/>
          <a:ext cx="2087563" cy="538163"/>
        </p:xfrm>
        <a:graphic>
          <a:graphicData uri="http://schemas.openxmlformats.org/presentationml/2006/ole">
            <mc:AlternateContent xmlns:mc="http://schemas.openxmlformats.org/markup-compatibility/2006">
              <mc:Choice xmlns:v="urn:schemas-microsoft-com:vml" Requires="v">
                <p:oleObj spid="_x0000_s33832" name="公式" r:id="rId7" imgW="736560" imgH="190440" progId="Equation.3">
                  <p:embed/>
                </p:oleObj>
              </mc:Choice>
              <mc:Fallback>
                <p:oleObj name="公式" r:id="rId7" imgW="736560" imgH="190440"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6700" y="3590925"/>
                        <a:ext cx="20875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5" name="Object 13"/>
          <p:cNvGraphicFramePr>
            <a:graphicFrameLocks noChangeAspect="1"/>
          </p:cNvGraphicFramePr>
          <p:nvPr>
            <p:extLst>
              <p:ext uri="{D42A27DB-BD31-4B8C-83A1-F6EECF244321}">
                <p14:modId xmlns:p14="http://schemas.microsoft.com/office/powerpoint/2010/main" val="2118765032"/>
              </p:ext>
            </p:extLst>
          </p:nvPr>
        </p:nvGraphicFramePr>
        <p:xfrm>
          <a:off x="1965325" y="4741863"/>
          <a:ext cx="2927350" cy="490537"/>
        </p:xfrm>
        <a:graphic>
          <a:graphicData uri="http://schemas.openxmlformats.org/presentationml/2006/ole">
            <mc:AlternateContent xmlns:mc="http://schemas.openxmlformats.org/markup-compatibility/2006">
              <mc:Choice xmlns:v="urn:schemas-microsoft-com:vml" Requires="v">
                <p:oleObj spid="_x0000_s33833" name="公式" r:id="rId9" imgW="977760" imgH="164880" progId="Equation.3">
                  <p:embed/>
                </p:oleObj>
              </mc:Choice>
              <mc:Fallback>
                <p:oleObj name="公式" r:id="rId9" imgW="977760" imgH="164880"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5325" y="4741863"/>
                        <a:ext cx="292735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7" name="Object 15"/>
          <p:cNvGraphicFramePr>
            <a:graphicFrameLocks noChangeAspect="1"/>
          </p:cNvGraphicFramePr>
          <p:nvPr>
            <p:extLst>
              <p:ext uri="{D42A27DB-BD31-4B8C-83A1-F6EECF244321}">
                <p14:modId xmlns:p14="http://schemas.microsoft.com/office/powerpoint/2010/main" val="1876415004"/>
              </p:ext>
            </p:extLst>
          </p:nvPr>
        </p:nvGraphicFramePr>
        <p:xfrm>
          <a:off x="736600" y="750888"/>
          <a:ext cx="3165475" cy="942975"/>
        </p:xfrm>
        <a:graphic>
          <a:graphicData uri="http://schemas.openxmlformats.org/presentationml/2006/ole">
            <mc:AlternateContent xmlns:mc="http://schemas.openxmlformats.org/markup-compatibility/2006">
              <mc:Choice xmlns:v="urn:schemas-microsoft-com:vml" Requires="v">
                <p:oleObj spid="_x0000_s33834" name="公式" r:id="rId11" imgW="1625400" imgH="406080" progId="Equation.3">
                  <p:embed/>
                </p:oleObj>
              </mc:Choice>
              <mc:Fallback>
                <p:oleObj name="公式" r:id="rId11" imgW="1625400" imgH="406080" progId="Equation.3">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6600" y="750888"/>
                        <a:ext cx="316547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88" name="Object 16"/>
          <p:cNvGraphicFramePr>
            <a:graphicFrameLocks noChangeAspect="1"/>
          </p:cNvGraphicFramePr>
          <p:nvPr>
            <p:extLst>
              <p:ext uri="{D42A27DB-BD31-4B8C-83A1-F6EECF244321}">
                <p14:modId xmlns:p14="http://schemas.microsoft.com/office/powerpoint/2010/main" val="2530961982"/>
              </p:ext>
            </p:extLst>
          </p:nvPr>
        </p:nvGraphicFramePr>
        <p:xfrm>
          <a:off x="3642993" y="757945"/>
          <a:ext cx="1971675" cy="1036638"/>
        </p:xfrm>
        <a:graphic>
          <a:graphicData uri="http://schemas.openxmlformats.org/presentationml/2006/ole">
            <mc:AlternateContent xmlns:mc="http://schemas.openxmlformats.org/markup-compatibility/2006">
              <mc:Choice xmlns:v="urn:schemas-microsoft-com:vml" Requires="v">
                <p:oleObj spid="_x0000_s33835" name="公式" r:id="rId13" imgW="888840" imgH="406080" progId="Equation.3">
                  <p:embed/>
                </p:oleObj>
              </mc:Choice>
              <mc:Fallback>
                <p:oleObj name="公式" r:id="rId13" imgW="888840" imgH="406080" progId="Equation.3">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2993" y="757945"/>
                        <a:ext cx="1971675"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blinds(horizontal)">
                                      <p:cBhvr>
                                        <p:cTn id="7" dur="500"/>
                                        <p:tgtEl>
                                          <p:spTgt spid="798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82"/>
                                        </p:tgtEl>
                                        <p:attrNameLst>
                                          <p:attrName>style.visibility</p:attrName>
                                        </p:attrNameLst>
                                      </p:cBhvr>
                                      <p:to>
                                        <p:strVal val="visible"/>
                                      </p:to>
                                    </p:set>
                                    <p:animEffect transition="in" filter="blinds(horizontal)">
                                      <p:cBhvr>
                                        <p:cTn id="12" dur="500"/>
                                        <p:tgtEl>
                                          <p:spTgt spid="798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883"/>
                                        </p:tgtEl>
                                        <p:attrNameLst>
                                          <p:attrName>style.visibility</p:attrName>
                                        </p:attrNameLst>
                                      </p:cBhvr>
                                      <p:to>
                                        <p:strVal val="visible"/>
                                      </p:to>
                                    </p:set>
                                    <p:animEffect transition="in" filter="blinds(horizontal)">
                                      <p:cBhvr>
                                        <p:cTn id="17" dur="500"/>
                                        <p:tgtEl>
                                          <p:spTgt spid="79883"/>
                                        </p:tgtEl>
                                      </p:cBhvr>
                                    </p:animEffect>
                                  </p:childTnLst>
                                </p:cTn>
                              </p:par>
                              <p:par>
                                <p:cTn id="18" presetID="3" presetClass="entr" presetSubtype="10" fill="hold" nodeType="withEffect">
                                  <p:stCondLst>
                                    <p:cond delay="0"/>
                                  </p:stCondLst>
                                  <p:childTnLst>
                                    <p:set>
                                      <p:cBhvr>
                                        <p:cTn id="19" dur="1" fill="hold">
                                          <p:stCondLst>
                                            <p:cond delay="0"/>
                                          </p:stCondLst>
                                        </p:cTn>
                                        <p:tgtEl>
                                          <p:spTgt spid="79884"/>
                                        </p:tgtEl>
                                        <p:attrNameLst>
                                          <p:attrName>style.visibility</p:attrName>
                                        </p:attrNameLst>
                                      </p:cBhvr>
                                      <p:to>
                                        <p:strVal val="visible"/>
                                      </p:to>
                                    </p:set>
                                    <p:animEffect transition="in" filter="blinds(horizontal)">
                                      <p:cBhvr>
                                        <p:cTn id="20" dur="500"/>
                                        <p:tgtEl>
                                          <p:spTgt spid="7988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9885"/>
                                        </p:tgtEl>
                                        <p:attrNameLst>
                                          <p:attrName>style.visibility</p:attrName>
                                        </p:attrNameLst>
                                      </p:cBhvr>
                                      <p:to>
                                        <p:strVal val="visible"/>
                                      </p:to>
                                    </p:set>
                                    <p:animEffect transition="in" filter="blinds(horizontal)">
                                      <p:cBhvr>
                                        <p:cTn id="25" dur="500"/>
                                        <p:tgtEl>
                                          <p:spTgt spid="7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bwMode="auto">
          <a:xfrm>
            <a:off x="571472" y="214290"/>
            <a:ext cx="7273925" cy="576263"/>
          </a:xfrm>
          <a:noFill/>
          <a:ln>
            <a:miter lim="800000"/>
            <a:headEnd/>
            <a:tailEnd/>
          </a:ln>
        </p:spPr>
        <p:txBody>
          <a:bodyPr vert="horz" wrap="square" lIns="91440" tIns="45720" rIns="91440" bIns="45720" numCol="1" anchor="t" anchorCtr="0" compatLnSpc="1">
            <a:prstTxWarp prst="textNoShape">
              <a:avLst/>
            </a:prstTxWarp>
          </a:bodyPr>
          <a:lstStyle/>
          <a:p>
            <a:pPr marL="762000" indent="-762000">
              <a:lnSpc>
                <a:spcPct val="90000"/>
              </a:lnSpc>
              <a:buFontTx/>
              <a:buNone/>
            </a:pPr>
            <a:r>
              <a:rPr lang="zh-CN" altLang="en-US" b="1" dirty="0">
                <a:solidFill>
                  <a:srgbClr val="CC0000"/>
                </a:solidFill>
              </a:rPr>
              <a:t>求解波函数的方法及解决的几个问题</a:t>
            </a:r>
          </a:p>
        </p:txBody>
      </p:sp>
      <p:sp>
        <p:nvSpPr>
          <p:cNvPr id="11" name="灯片编号占位符 3"/>
          <p:cNvSpPr>
            <a:spLocks noGrp="1"/>
          </p:cNvSpPr>
          <p:nvPr>
            <p:ph type="sldNum" sz="quarter" idx="4294967295"/>
          </p:nvPr>
        </p:nvSpPr>
        <p:spPr>
          <a:xfrm>
            <a:off x="0" y="6356350"/>
            <a:ext cx="2133600" cy="365125"/>
          </a:xfrm>
          <a:prstGeom prst="rect">
            <a:avLst/>
          </a:prstGeom>
        </p:spPr>
        <p:txBody>
          <a:bodyPr/>
          <a:lstStyle/>
          <a:p>
            <a:fld id="{B86FAA60-D17B-4281-ABE8-EFF2D77504D3}" type="slidenum">
              <a:rPr lang="en-US" altLang="zh-CN"/>
              <a:pPr/>
              <a:t>36</a:t>
            </a:fld>
            <a:endParaRPr lang="en-US" altLang="zh-CN"/>
          </a:p>
        </p:txBody>
      </p:sp>
      <p:sp>
        <p:nvSpPr>
          <p:cNvPr id="82947" name="Text Box 3"/>
          <p:cNvSpPr txBox="1">
            <a:spLocks noChangeArrowheads="1"/>
          </p:cNvSpPr>
          <p:nvPr/>
        </p:nvSpPr>
        <p:spPr bwMode="auto">
          <a:xfrm>
            <a:off x="642910" y="928670"/>
            <a:ext cx="6948488" cy="2419350"/>
          </a:xfrm>
          <a:prstGeom prst="rect">
            <a:avLst/>
          </a:prstGeom>
          <a:noFill/>
          <a:ln w="12700">
            <a:noFill/>
            <a:miter lim="800000"/>
            <a:headEnd type="none" w="sm" len="sm"/>
            <a:tailEnd type="none" w="sm" len="sm"/>
          </a:ln>
          <a:effectLst/>
        </p:spPr>
        <p:txBody>
          <a:bodyPr>
            <a:spAutoFit/>
          </a:bodyPr>
          <a:lstStyle/>
          <a:p>
            <a:pPr marL="381000" indent="-381000" eaLnBrk="0" hangingPunct="0">
              <a:spcAft>
                <a:spcPct val="5000"/>
              </a:spcAft>
            </a:pPr>
            <a:r>
              <a:rPr lang="en-US" altLang="zh-CN" sz="2800" b="1" dirty="0">
                <a:latin typeface="宋体" charset="-122"/>
              </a:rPr>
              <a:t>1.</a:t>
            </a:r>
            <a:r>
              <a:rPr lang="zh-CN" altLang="en-US" sz="2800" dirty="0">
                <a:latin typeface="宋体" charset="-122"/>
              </a:rPr>
              <a:t>求波函数的步骤：</a:t>
            </a:r>
          </a:p>
          <a:p>
            <a:pPr marL="381000" indent="-381000" eaLnBrk="0" hangingPunct="0">
              <a:spcAft>
                <a:spcPct val="20000"/>
              </a:spcAft>
              <a:buClr>
                <a:schemeClr val="tx2"/>
              </a:buClr>
              <a:buFont typeface="Monotype Sorts" pitchFamily="2" charset="2"/>
              <a:buNone/>
            </a:pPr>
            <a:r>
              <a:rPr lang="zh-CN" altLang="en-US" sz="2800" dirty="0">
                <a:latin typeface="宋体" charset="-122"/>
              </a:rPr>
              <a:t>（</a:t>
            </a:r>
            <a:r>
              <a:rPr lang="en-US" altLang="zh-CN" sz="2800" dirty="0">
                <a:latin typeface="宋体" charset="-122"/>
              </a:rPr>
              <a:t>1</a:t>
            </a:r>
            <a:r>
              <a:rPr lang="zh-CN" altLang="en-US" sz="2800" dirty="0">
                <a:latin typeface="宋体" charset="-122"/>
              </a:rPr>
              <a:t>）由</a:t>
            </a:r>
            <a:r>
              <a:rPr lang="zh-CN" altLang="en-US" sz="2800" dirty="0">
                <a:solidFill>
                  <a:schemeClr val="tx2"/>
                </a:solidFill>
                <a:latin typeface="宋体" charset="-122"/>
              </a:rPr>
              <a:t>体系的势能</a:t>
            </a:r>
            <a:r>
              <a:rPr lang="zh-CN" altLang="en-US" sz="2800" dirty="0">
                <a:latin typeface="宋体" charset="-122"/>
              </a:rPr>
              <a:t>写出薛定谔方程</a:t>
            </a:r>
          </a:p>
          <a:p>
            <a:pPr marL="381000" indent="-381000" eaLnBrk="0" hangingPunct="0">
              <a:spcAft>
                <a:spcPct val="20000"/>
              </a:spcAft>
              <a:buClr>
                <a:schemeClr val="tx2"/>
              </a:buClr>
              <a:buFont typeface="Monotype Sorts" pitchFamily="2" charset="2"/>
              <a:buNone/>
            </a:pPr>
            <a:r>
              <a:rPr lang="zh-CN" altLang="en-US" sz="2800" dirty="0">
                <a:latin typeface="宋体" charset="-122"/>
              </a:rPr>
              <a:t>（</a:t>
            </a:r>
            <a:r>
              <a:rPr lang="en-US" altLang="zh-CN" sz="2800" dirty="0">
                <a:latin typeface="宋体" charset="-122"/>
              </a:rPr>
              <a:t>2</a:t>
            </a:r>
            <a:r>
              <a:rPr lang="zh-CN" altLang="en-US" sz="2800" dirty="0">
                <a:latin typeface="宋体" charset="-122"/>
              </a:rPr>
              <a:t>）解方程得一般解</a:t>
            </a:r>
          </a:p>
          <a:p>
            <a:pPr marL="381000" indent="-381000" eaLnBrk="0" hangingPunct="0">
              <a:buClr>
                <a:schemeClr val="tx2"/>
              </a:buClr>
              <a:buFont typeface="Monotype Sorts" pitchFamily="2" charset="2"/>
              <a:buNone/>
            </a:pPr>
            <a:r>
              <a:rPr lang="zh-CN" altLang="en-US" sz="2800" dirty="0">
                <a:latin typeface="宋体" charset="-122"/>
              </a:rPr>
              <a:t>（</a:t>
            </a:r>
            <a:r>
              <a:rPr lang="en-US" altLang="zh-CN" sz="2800" dirty="0">
                <a:latin typeface="宋体" charset="-122"/>
              </a:rPr>
              <a:t>3</a:t>
            </a:r>
            <a:r>
              <a:rPr lang="zh-CN" altLang="en-US" sz="2800" dirty="0">
                <a:latin typeface="宋体" charset="-122"/>
              </a:rPr>
              <a:t>）根据标准条件和归一化条件确定有关常数项</a:t>
            </a:r>
          </a:p>
        </p:txBody>
      </p:sp>
      <p:sp>
        <p:nvSpPr>
          <p:cNvPr id="82948" name="Rectangle 4"/>
          <p:cNvSpPr>
            <a:spLocks noChangeArrowheads="1"/>
          </p:cNvSpPr>
          <p:nvPr/>
        </p:nvSpPr>
        <p:spPr bwMode="auto">
          <a:xfrm>
            <a:off x="500034" y="3357562"/>
            <a:ext cx="6011862" cy="762000"/>
          </a:xfrm>
          <a:prstGeom prst="rect">
            <a:avLst/>
          </a:prstGeom>
          <a:noFill/>
          <a:ln w="9525">
            <a:noFill/>
            <a:miter lim="800000"/>
            <a:headEnd/>
            <a:tailEnd/>
          </a:ln>
        </p:spPr>
        <p:txBody>
          <a:bodyPr/>
          <a:lstStyle/>
          <a:p>
            <a:pPr marL="342900" indent="-342900">
              <a:spcBef>
                <a:spcPct val="20000"/>
              </a:spcBef>
            </a:pPr>
            <a:r>
              <a:rPr lang="en-US" altLang="zh-CN" sz="2800" b="1" dirty="0">
                <a:latin typeface="宋体" charset="-122"/>
              </a:rPr>
              <a:t>2</a:t>
            </a:r>
            <a:r>
              <a:rPr lang="en-US" altLang="zh-CN" sz="2800" dirty="0">
                <a:latin typeface="宋体" charset="-122"/>
              </a:rPr>
              <a:t>.</a:t>
            </a:r>
            <a:r>
              <a:rPr lang="zh-CN" altLang="en-US" sz="2800" dirty="0">
                <a:latin typeface="宋体" charset="-122"/>
              </a:rPr>
              <a:t>求粒子出现概率极大、极小的位置</a:t>
            </a:r>
            <a:endParaRPr lang="zh-CN" altLang="en-US" sz="2800" dirty="0">
              <a:latin typeface="宋体" charset="-122"/>
              <a:sym typeface="Symbol" pitchFamily="18" charset="2"/>
            </a:endParaRPr>
          </a:p>
        </p:txBody>
      </p:sp>
      <p:grpSp>
        <p:nvGrpSpPr>
          <p:cNvPr id="2" name="Group 12"/>
          <p:cNvGrpSpPr>
            <a:grpSpLocks/>
          </p:cNvGrpSpPr>
          <p:nvPr/>
        </p:nvGrpSpPr>
        <p:grpSpPr bwMode="auto">
          <a:xfrm>
            <a:off x="928662" y="4071942"/>
            <a:ext cx="4679950" cy="527050"/>
            <a:chOff x="793" y="2927"/>
            <a:chExt cx="2948" cy="332"/>
          </a:xfrm>
        </p:grpSpPr>
        <p:graphicFrame>
          <p:nvGraphicFramePr>
            <p:cNvPr id="82950" name="Object 6"/>
            <p:cNvGraphicFramePr>
              <a:graphicFrameLocks noChangeAspect="1"/>
            </p:cNvGraphicFramePr>
            <p:nvPr/>
          </p:nvGraphicFramePr>
          <p:xfrm>
            <a:off x="3061" y="2931"/>
            <a:ext cx="680" cy="328"/>
          </p:xfrm>
          <a:graphic>
            <a:graphicData uri="http://schemas.openxmlformats.org/presentationml/2006/ole">
              <mc:AlternateContent xmlns:mc="http://schemas.openxmlformats.org/markup-compatibility/2006">
                <mc:Choice xmlns:v="urn:schemas-microsoft-com:vml" Requires="v">
                  <p:oleObj spid="_x0000_s34830" name="公式" r:id="rId4" imgW="23542560" imgH="8930160" progId="Equation.3">
                    <p:embed/>
                  </p:oleObj>
                </mc:Choice>
                <mc:Fallback>
                  <p:oleObj name="公式" r:id="rId4" imgW="23542560" imgH="893016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 y="2931"/>
                          <a:ext cx="680"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Text Box 7"/>
            <p:cNvSpPr txBox="1">
              <a:spLocks noChangeArrowheads="1"/>
            </p:cNvSpPr>
            <p:nvPr/>
          </p:nvSpPr>
          <p:spPr bwMode="auto">
            <a:xfrm>
              <a:off x="793" y="2927"/>
              <a:ext cx="2359" cy="327"/>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Font typeface="Monotype Sorts" pitchFamily="2" charset="2"/>
                <a:buNone/>
              </a:pPr>
              <a:r>
                <a:rPr lang="zh-CN" altLang="en-US" sz="2800" dirty="0">
                  <a:latin typeface="宋体" charset="-122"/>
                </a:rPr>
                <a:t>（</a:t>
              </a:r>
              <a:r>
                <a:rPr lang="en-US" altLang="zh-CN" sz="2800" dirty="0">
                  <a:latin typeface="宋体" charset="-122"/>
                </a:rPr>
                <a:t>1</a:t>
              </a:r>
              <a:r>
                <a:rPr lang="zh-CN" altLang="en-US" sz="2800" dirty="0">
                  <a:latin typeface="宋体" charset="-122"/>
                </a:rPr>
                <a:t>）求概率密度函数</a:t>
              </a:r>
              <a:r>
                <a:rPr lang="zh-CN" altLang="en-US" sz="2800" dirty="0">
                  <a:latin typeface="宋体" charset="-122"/>
                  <a:sym typeface="Symbol" pitchFamily="18" charset="2"/>
                </a:rPr>
                <a:t> </a:t>
              </a:r>
              <a:endParaRPr lang="zh-CN" altLang="en-US" sz="2800" dirty="0">
                <a:solidFill>
                  <a:schemeClr val="tx2"/>
                </a:solidFill>
                <a:latin typeface="宋体" charset="-122"/>
                <a:sym typeface="Symbol" pitchFamily="18" charset="2"/>
              </a:endParaRPr>
            </a:p>
          </p:txBody>
        </p:sp>
      </p:grpSp>
      <p:grpSp>
        <p:nvGrpSpPr>
          <p:cNvPr id="3" name="Group 11"/>
          <p:cNvGrpSpPr>
            <a:grpSpLocks/>
          </p:cNvGrpSpPr>
          <p:nvPr/>
        </p:nvGrpSpPr>
        <p:grpSpPr bwMode="auto">
          <a:xfrm>
            <a:off x="857224" y="4714889"/>
            <a:ext cx="6337300" cy="569913"/>
            <a:chOff x="748" y="3294"/>
            <a:chExt cx="3992" cy="359"/>
          </a:xfrm>
        </p:grpSpPr>
        <p:sp>
          <p:nvSpPr>
            <p:cNvPr id="82953" name="Text Box 9"/>
            <p:cNvSpPr txBox="1">
              <a:spLocks noChangeArrowheads="1"/>
            </p:cNvSpPr>
            <p:nvPr/>
          </p:nvSpPr>
          <p:spPr bwMode="auto">
            <a:xfrm>
              <a:off x="748" y="3322"/>
              <a:ext cx="3992" cy="330"/>
            </a:xfrm>
            <a:prstGeom prst="rect">
              <a:avLst/>
            </a:prstGeom>
            <a:noFill/>
            <a:ln w="12700">
              <a:noFill/>
              <a:miter lim="800000"/>
              <a:headEnd type="none" w="sm" len="sm"/>
              <a:tailEnd type="none" w="sm" len="sm"/>
            </a:ln>
            <a:effectLst/>
          </p:spPr>
          <p:txBody>
            <a:bodyPr>
              <a:spAutoFit/>
            </a:bodyPr>
            <a:lstStyle/>
            <a:p>
              <a:pPr eaLnBrk="0" hangingPunct="0">
                <a:buClr>
                  <a:schemeClr val="tx2"/>
                </a:buClr>
                <a:buFont typeface="Monotype Sorts" pitchFamily="2" charset="2"/>
                <a:buNone/>
              </a:pPr>
              <a:r>
                <a:rPr lang="zh-CN" altLang="en-US" sz="2800" dirty="0">
                  <a:effectLst>
                    <a:outerShdw blurRad="38100" dist="38100" dir="2700000" algn="tl">
                      <a:srgbClr val="C0C0C0"/>
                    </a:outerShdw>
                  </a:effectLst>
                  <a:latin typeface="宋体" charset="-122"/>
                  <a:sym typeface="Symbol" pitchFamily="18" charset="2"/>
                </a:rPr>
                <a:t>（</a:t>
              </a:r>
              <a:r>
                <a:rPr lang="en-US" altLang="zh-CN" sz="2800" dirty="0">
                  <a:effectLst>
                    <a:outerShdw blurRad="38100" dist="38100" dir="2700000" algn="tl">
                      <a:srgbClr val="C0C0C0"/>
                    </a:outerShdw>
                  </a:effectLst>
                  <a:latin typeface="宋体" charset="-122"/>
                  <a:sym typeface="Symbol" pitchFamily="18" charset="2"/>
                </a:rPr>
                <a:t>2</a:t>
              </a:r>
              <a:r>
                <a:rPr lang="zh-CN" altLang="en-US" sz="2800" dirty="0">
                  <a:effectLst>
                    <a:outerShdw blurRad="38100" dist="38100" dir="2700000" algn="tl">
                      <a:srgbClr val="C0C0C0"/>
                    </a:outerShdw>
                  </a:effectLst>
                  <a:latin typeface="宋体" charset="-122"/>
                  <a:sym typeface="Symbol" pitchFamily="18" charset="2"/>
                </a:rPr>
                <a:t>）令 </a:t>
              </a:r>
              <a:r>
                <a:rPr lang="zh-CN" altLang="zh-CN" sz="2800" dirty="0">
                  <a:effectLst>
                    <a:outerShdw blurRad="38100" dist="38100" dir="2700000" algn="tl">
                      <a:srgbClr val="C0C0C0"/>
                    </a:outerShdw>
                  </a:effectLst>
                  <a:latin typeface="宋体" charset="-122"/>
                  <a:sym typeface="Symbol" pitchFamily="18" charset="2"/>
                </a:rPr>
                <a:t>           ，解出 </a:t>
              </a:r>
              <a:r>
                <a:rPr lang="en-US" altLang="zh-CN" sz="2800" i="1" dirty="0">
                  <a:solidFill>
                    <a:schemeClr val="tx2"/>
                  </a:solidFill>
                  <a:effectLst>
                    <a:outerShdw blurRad="38100" dist="38100" dir="2700000" algn="tl">
                      <a:srgbClr val="C0C0C0"/>
                    </a:outerShdw>
                  </a:effectLst>
                  <a:latin typeface="Times New Roman" pitchFamily="18" charset="0"/>
                  <a:sym typeface="Symbol" pitchFamily="18" charset="2"/>
                </a:rPr>
                <a:t>x=</a:t>
              </a:r>
              <a:r>
                <a:rPr lang="en-US" altLang="zh-CN" sz="2800" i="1" dirty="0" err="1">
                  <a:solidFill>
                    <a:schemeClr val="tx2"/>
                  </a:solidFill>
                  <a:effectLst>
                    <a:outerShdw blurRad="38100" dist="38100" dir="2700000" algn="tl">
                      <a:srgbClr val="C0C0C0"/>
                    </a:outerShdw>
                  </a:effectLst>
                  <a:latin typeface="Times New Roman" pitchFamily="18" charset="0"/>
                  <a:sym typeface="Symbol" pitchFamily="18" charset="2"/>
                </a:rPr>
                <a:t>x</a:t>
              </a:r>
              <a:r>
                <a:rPr lang="en-US" altLang="zh-CN" sz="2800" i="1" baseline="-25000" dirty="0" err="1">
                  <a:solidFill>
                    <a:schemeClr val="tx2"/>
                  </a:solidFill>
                  <a:effectLst>
                    <a:outerShdw blurRad="38100" dist="38100" dir="2700000" algn="tl">
                      <a:srgbClr val="C0C0C0"/>
                    </a:outerShdw>
                  </a:effectLst>
                  <a:latin typeface="Times New Roman" pitchFamily="18" charset="0"/>
                  <a:sym typeface="Symbol" pitchFamily="18" charset="2"/>
                </a:rPr>
                <a:t>m</a:t>
              </a:r>
              <a:endParaRPr lang="en-US" altLang="zh-CN" sz="2800" i="1" baseline="-25000" dirty="0">
                <a:effectLst>
                  <a:outerShdw blurRad="38100" dist="38100" dir="2700000" algn="tl">
                    <a:srgbClr val="C0C0C0"/>
                  </a:outerShdw>
                </a:effectLst>
                <a:latin typeface="Times New Roman" pitchFamily="18" charset="0"/>
                <a:sym typeface="Symbol" pitchFamily="18" charset="2"/>
              </a:endParaRPr>
            </a:p>
          </p:txBody>
        </p:sp>
        <p:graphicFrame>
          <p:nvGraphicFramePr>
            <p:cNvPr id="82954" name="Object 10"/>
            <p:cNvGraphicFramePr>
              <a:graphicFrameLocks noChangeAspect="1"/>
            </p:cNvGraphicFramePr>
            <p:nvPr/>
          </p:nvGraphicFramePr>
          <p:xfrm>
            <a:off x="1610" y="3294"/>
            <a:ext cx="1089" cy="359"/>
          </p:xfrm>
          <a:graphic>
            <a:graphicData uri="http://schemas.openxmlformats.org/presentationml/2006/ole">
              <mc:AlternateContent xmlns:mc="http://schemas.openxmlformats.org/markup-compatibility/2006">
                <mc:Choice xmlns:v="urn:schemas-microsoft-com:vml" Requires="v">
                  <p:oleObj spid="_x0000_s34831" name="公式" r:id="rId6" imgW="26385480" imgH="8930160" progId="Equation.3">
                    <p:embed/>
                  </p:oleObj>
                </mc:Choice>
                <mc:Fallback>
                  <p:oleObj name="公式" r:id="rId6" imgW="26385480" imgH="893016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3294"/>
                          <a:ext cx="1089"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p:sndAc>
      <p:stSnd>
        <p:snd r:embed="rId3" name="chimes.wav"/>
      </p:stSnd>
    </p:sndAc>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00" name="Rectangle 4"/>
          <p:cNvSpPr>
            <a:spLocks noGrp="1" noChangeArrowheads="1"/>
          </p:cNvSpPr>
          <p:nvPr>
            <p:ph idx="1"/>
          </p:nvPr>
        </p:nvSpPr>
        <p:spPr bwMode="auto">
          <a:xfrm>
            <a:off x="900113" y="3068638"/>
            <a:ext cx="5292725" cy="504825"/>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Tx/>
              <a:buNone/>
            </a:pPr>
            <a:r>
              <a:rPr lang="en-US" altLang="zh-CN" sz="2800" b="1"/>
              <a:t>3.</a:t>
            </a:r>
            <a:r>
              <a:rPr lang="zh-CN" altLang="en-US" sz="2800" b="1"/>
              <a:t>求粒子在某区域内出现的概率</a:t>
            </a:r>
          </a:p>
        </p:txBody>
      </p:sp>
      <p:sp>
        <p:nvSpPr>
          <p:cNvPr id="11" name="灯片编号占位符 3"/>
          <p:cNvSpPr>
            <a:spLocks noGrp="1"/>
          </p:cNvSpPr>
          <p:nvPr>
            <p:ph type="sldNum" sz="quarter" idx="4294967295"/>
          </p:nvPr>
        </p:nvSpPr>
        <p:spPr>
          <a:xfrm>
            <a:off x="0" y="6356350"/>
            <a:ext cx="2133600" cy="365125"/>
          </a:xfrm>
          <a:prstGeom prst="rect">
            <a:avLst/>
          </a:prstGeom>
        </p:spPr>
        <p:txBody>
          <a:bodyPr/>
          <a:lstStyle/>
          <a:p>
            <a:fld id="{E3212B30-FADD-4B76-B57A-D7E74D1EB992}" type="slidenum">
              <a:rPr lang="en-US" altLang="zh-CN"/>
              <a:pPr/>
              <a:t>37</a:t>
            </a:fld>
            <a:endParaRPr lang="en-US" altLang="zh-CN"/>
          </a:p>
        </p:txBody>
      </p:sp>
      <p:graphicFrame>
        <p:nvGraphicFramePr>
          <p:cNvPr id="80898" name="Object 2"/>
          <p:cNvGraphicFramePr>
            <a:graphicFrameLocks noChangeAspect="1"/>
          </p:cNvGraphicFramePr>
          <p:nvPr/>
        </p:nvGraphicFramePr>
        <p:xfrm>
          <a:off x="2195513" y="1052513"/>
          <a:ext cx="4335462" cy="1912937"/>
        </p:xfrm>
        <a:graphic>
          <a:graphicData uri="http://schemas.openxmlformats.org/presentationml/2006/ole">
            <mc:AlternateContent xmlns:mc="http://schemas.openxmlformats.org/markup-compatibility/2006">
              <mc:Choice xmlns:v="urn:schemas-microsoft-com:vml" Requires="v">
                <p:oleObj spid="_x0000_s35860" name="公式" r:id="rId4" imgW="51565320" imgH="22751280" progId="Equation.3">
                  <p:embed/>
                </p:oleObj>
              </mc:Choice>
              <mc:Fallback>
                <p:oleObj name="公式" r:id="rId4" imgW="51565320" imgH="2275128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052513"/>
                        <a:ext cx="4335462"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899" name="Text Box 3"/>
          <p:cNvSpPr txBox="1">
            <a:spLocks noChangeArrowheads="1"/>
          </p:cNvSpPr>
          <p:nvPr/>
        </p:nvSpPr>
        <p:spPr bwMode="auto">
          <a:xfrm>
            <a:off x="755650" y="981075"/>
            <a:ext cx="2133600" cy="519113"/>
          </a:xfrm>
          <a:prstGeom prst="rect">
            <a:avLst/>
          </a:prstGeom>
          <a:noFill/>
          <a:ln w="12700">
            <a:noFill/>
            <a:miter lim="800000"/>
            <a:headEnd type="none" w="sm" len="sm"/>
            <a:tailEnd type="none" w="sm" len="sm"/>
          </a:ln>
          <a:effectLst/>
        </p:spPr>
        <p:txBody>
          <a:bodyPr>
            <a:spAutoFit/>
          </a:bodyPr>
          <a:lstStyle/>
          <a:p>
            <a:pPr eaLnBrk="0" hangingPunct="0">
              <a:buClr>
                <a:schemeClr val="tx2"/>
              </a:buClr>
              <a:buFont typeface="Monotype Sorts" pitchFamily="2" charset="2"/>
              <a:buNone/>
            </a:pPr>
            <a:r>
              <a:rPr lang="zh-CN" altLang="en-US" sz="2800" b="1">
                <a:latin typeface="宋体" charset="-122"/>
                <a:sym typeface="Symbol" pitchFamily="18" charset="2"/>
              </a:rPr>
              <a:t>（</a:t>
            </a:r>
            <a:r>
              <a:rPr lang="en-US" altLang="zh-CN" sz="2800" b="1">
                <a:latin typeface="宋体" charset="-122"/>
                <a:sym typeface="Symbol" pitchFamily="18" charset="2"/>
              </a:rPr>
              <a:t>3</a:t>
            </a:r>
            <a:r>
              <a:rPr lang="zh-CN" altLang="en-US" sz="2800" b="1">
                <a:latin typeface="宋体" charset="-122"/>
                <a:sym typeface="Symbol" pitchFamily="18" charset="2"/>
              </a:rPr>
              <a:t>）判断</a:t>
            </a:r>
            <a:endParaRPr kumimoji="1" lang="zh-CN" altLang="en-US" sz="2800">
              <a:latin typeface="宋体" charset="-122"/>
            </a:endParaRPr>
          </a:p>
        </p:txBody>
      </p:sp>
      <p:grpSp>
        <p:nvGrpSpPr>
          <p:cNvPr id="2" name="Group 11"/>
          <p:cNvGrpSpPr>
            <a:grpSpLocks/>
          </p:cNvGrpSpPr>
          <p:nvPr/>
        </p:nvGrpSpPr>
        <p:grpSpPr bwMode="auto">
          <a:xfrm>
            <a:off x="971550" y="3644900"/>
            <a:ext cx="5976938" cy="623888"/>
            <a:chOff x="612" y="2296"/>
            <a:chExt cx="3765" cy="393"/>
          </a:xfrm>
        </p:grpSpPr>
        <p:graphicFrame>
          <p:nvGraphicFramePr>
            <p:cNvPr id="80902" name="Object 6"/>
            <p:cNvGraphicFramePr>
              <a:graphicFrameLocks noChangeAspect="1"/>
            </p:cNvGraphicFramePr>
            <p:nvPr/>
          </p:nvGraphicFramePr>
          <p:xfrm>
            <a:off x="2880" y="2296"/>
            <a:ext cx="1038" cy="393"/>
          </p:xfrm>
          <a:graphic>
            <a:graphicData uri="http://schemas.openxmlformats.org/presentationml/2006/ole">
              <mc:AlternateContent xmlns:mc="http://schemas.openxmlformats.org/markup-compatibility/2006">
                <mc:Choice xmlns:v="urn:schemas-microsoft-com:vml" Requires="v">
                  <p:oleObj spid="_x0000_s35861" name="公式" r:id="rId6" imgW="964440" imgH="355680" progId="Equation.3">
                    <p:embed/>
                  </p:oleObj>
                </mc:Choice>
                <mc:Fallback>
                  <p:oleObj name="公式" r:id="rId6" imgW="964440" imgH="35568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2296"/>
                          <a:ext cx="1038"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3" name="Text Box 7"/>
            <p:cNvSpPr txBox="1">
              <a:spLocks noChangeArrowheads="1"/>
            </p:cNvSpPr>
            <p:nvPr/>
          </p:nvSpPr>
          <p:spPr bwMode="auto">
            <a:xfrm>
              <a:off x="612" y="2303"/>
              <a:ext cx="3765" cy="327"/>
            </a:xfrm>
            <a:prstGeom prst="rect">
              <a:avLst/>
            </a:prstGeom>
            <a:noFill/>
            <a:ln w="12700">
              <a:noFill/>
              <a:miter lim="800000"/>
              <a:headEnd type="none" w="sm" len="sm"/>
              <a:tailEnd type="none" w="sm" len="sm"/>
            </a:ln>
            <a:effectLst/>
          </p:spPr>
          <p:txBody>
            <a:bodyPr>
              <a:spAutoFit/>
            </a:bodyPr>
            <a:lstStyle/>
            <a:p>
              <a:pPr>
                <a:spcBef>
                  <a:spcPct val="50000"/>
                </a:spcBef>
                <a:buClr>
                  <a:schemeClr val="tx2"/>
                </a:buClr>
                <a:buFont typeface="Monotype Sorts" pitchFamily="2" charset="2"/>
                <a:buNone/>
              </a:pPr>
              <a:r>
                <a:rPr lang="zh-CN" altLang="en-US" sz="2800" b="1">
                  <a:latin typeface="Times New Roman" pitchFamily="18" charset="0"/>
                </a:rPr>
                <a:t>（</a:t>
              </a:r>
              <a:r>
                <a:rPr lang="en-US" altLang="zh-CN" sz="2800" b="1">
                  <a:latin typeface="Times New Roman" pitchFamily="18" charset="0"/>
                </a:rPr>
                <a:t>1</a:t>
              </a:r>
              <a:r>
                <a:rPr lang="zh-CN" altLang="en-US" sz="2800" b="1">
                  <a:latin typeface="Times New Roman" pitchFamily="18" charset="0"/>
                </a:rPr>
                <a:t>）求概率密度函数</a:t>
              </a:r>
              <a:r>
                <a:rPr lang="zh-CN" altLang="en-US" sz="2800" b="1">
                  <a:effectLst>
                    <a:outerShdw blurRad="38100" dist="38100" dir="2700000" algn="tl">
                      <a:srgbClr val="C0C0C0"/>
                    </a:outerShdw>
                  </a:effectLst>
                  <a:latin typeface="Times New Roman" pitchFamily="18" charset="0"/>
                  <a:sym typeface="Symbol" pitchFamily="18" charset="2"/>
                </a:rPr>
                <a:t> </a:t>
              </a:r>
              <a:endParaRPr lang="zh-CN" altLang="en-US" sz="2800" b="1">
                <a:solidFill>
                  <a:schemeClr val="tx2"/>
                </a:solidFill>
                <a:latin typeface="Times New Roman" pitchFamily="18" charset="0"/>
                <a:sym typeface="Symbol" pitchFamily="18" charset="2"/>
              </a:endParaRPr>
            </a:p>
          </p:txBody>
        </p:sp>
      </p:grpSp>
      <p:grpSp>
        <p:nvGrpSpPr>
          <p:cNvPr id="3" name="Group 12"/>
          <p:cNvGrpSpPr>
            <a:grpSpLocks/>
          </p:cNvGrpSpPr>
          <p:nvPr/>
        </p:nvGrpSpPr>
        <p:grpSpPr bwMode="auto">
          <a:xfrm>
            <a:off x="1116013" y="4187160"/>
            <a:ext cx="3887148" cy="1076066"/>
            <a:chOff x="703" y="2642"/>
            <a:chExt cx="2306" cy="538"/>
          </a:xfrm>
        </p:grpSpPr>
        <p:graphicFrame>
          <p:nvGraphicFramePr>
            <p:cNvPr id="80905" name="Object 9"/>
            <p:cNvGraphicFramePr>
              <a:graphicFrameLocks noChangeAspect="1"/>
            </p:cNvGraphicFramePr>
            <p:nvPr>
              <p:extLst>
                <p:ext uri="{D42A27DB-BD31-4B8C-83A1-F6EECF244321}">
                  <p14:modId xmlns:p14="http://schemas.microsoft.com/office/powerpoint/2010/main" val="550337853"/>
                </p:ext>
              </p:extLst>
            </p:nvPr>
          </p:nvGraphicFramePr>
          <p:xfrm>
            <a:off x="1749" y="2642"/>
            <a:ext cx="1260" cy="538"/>
          </p:xfrm>
          <a:graphic>
            <a:graphicData uri="http://schemas.openxmlformats.org/presentationml/2006/ole">
              <mc:AlternateContent xmlns:mc="http://schemas.openxmlformats.org/markup-compatibility/2006">
                <mc:Choice xmlns:v="urn:schemas-microsoft-com:vml" Requires="v">
                  <p:oleObj spid="_x0000_s35862" name="公式" r:id="rId8" imgW="952200" imgH="406080" progId="Equation.3">
                    <p:embed/>
                  </p:oleObj>
                </mc:Choice>
                <mc:Fallback>
                  <p:oleObj name="公式" r:id="rId8" imgW="952200" imgH="40608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9" y="2642"/>
                          <a:ext cx="1260" cy="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6" name="Text Box 10"/>
            <p:cNvSpPr txBox="1">
              <a:spLocks noChangeArrowheads="1"/>
            </p:cNvSpPr>
            <p:nvPr/>
          </p:nvSpPr>
          <p:spPr bwMode="auto">
            <a:xfrm>
              <a:off x="703" y="2736"/>
              <a:ext cx="1344" cy="260"/>
            </a:xfrm>
            <a:prstGeom prst="rect">
              <a:avLst/>
            </a:prstGeom>
            <a:noFill/>
            <a:ln w="12700">
              <a:noFill/>
              <a:miter lim="800000"/>
              <a:headEnd type="none" w="sm" len="sm"/>
              <a:tailEnd type="none" w="sm" len="sm"/>
            </a:ln>
            <a:effectLst/>
          </p:spPr>
          <p:txBody>
            <a:bodyPr>
              <a:spAutoFit/>
            </a:bodyPr>
            <a:lstStyle/>
            <a:p>
              <a:pPr eaLnBrk="0" hangingPunct="0">
                <a:buClr>
                  <a:schemeClr val="tx2"/>
                </a:buClr>
                <a:buFont typeface="Monotype Sorts" pitchFamily="2" charset="2"/>
                <a:buNone/>
              </a:pP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a:t>
              </a:r>
              <a:r>
                <a:rPr lang="zh-CN" altLang="zh-CN" sz="2800" b="1">
                  <a:latin typeface="Times New Roman" pitchFamily="18" charset="0"/>
                </a:rPr>
                <a:t>计算</a:t>
              </a:r>
              <a:endParaRPr kumimoji="1" lang="zh-CN" altLang="en-US" sz="2800">
                <a:latin typeface="Times New Roman" pitchFamily="18" charset="0"/>
              </a:endParaRPr>
            </a:p>
          </p:txBody>
        </p:sp>
      </p:grpSp>
    </p:spTree>
  </p:cSld>
  <p:clrMapOvr>
    <a:masterClrMapping/>
  </p:clrMapOvr>
  <p:transition>
    <p:zoom/>
    <p:sndAc>
      <p:stSnd>
        <p:snd r:embed="rId3" name="chimes.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
          <p:cNvSpPr>
            <a:spLocks noGrp="1"/>
          </p:cNvSpPr>
          <p:nvPr>
            <p:ph type="sldNum" sz="quarter" idx="4294967295"/>
          </p:nvPr>
        </p:nvSpPr>
        <p:spPr>
          <a:xfrm>
            <a:off x="0" y="6356350"/>
            <a:ext cx="2133600" cy="365125"/>
          </a:xfrm>
          <a:prstGeom prst="rect">
            <a:avLst/>
          </a:prstGeom>
        </p:spPr>
        <p:txBody>
          <a:bodyPr/>
          <a:lstStyle/>
          <a:p>
            <a:fld id="{10E118B3-5CF1-450F-9260-0E3022F13688}" type="slidenum">
              <a:rPr lang="en-US" altLang="zh-CN"/>
              <a:pPr/>
              <a:t>38</a:t>
            </a:fld>
            <a:endParaRPr lang="en-US" altLang="zh-CN"/>
          </a:p>
        </p:txBody>
      </p:sp>
      <p:sp>
        <p:nvSpPr>
          <p:cNvPr id="27650" name="Text Box 2"/>
          <p:cNvSpPr txBox="1">
            <a:spLocks noChangeArrowheads="1"/>
          </p:cNvSpPr>
          <p:nvPr/>
        </p:nvSpPr>
        <p:spPr bwMode="auto">
          <a:xfrm>
            <a:off x="428596" y="142852"/>
            <a:ext cx="4302781" cy="584775"/>
          </a:xfrm>
          <a:prstGeom prst="rect">
            <a:avLst/>
          </a:prstGeom>
          <a:noFill/>
          <a:ln w="9525">
            <a:noFill/>
            <a:miter lim="800000"/>
            <a:headEnd/>
            <a:tailEnd/>
          </a:ln>
          <a:effectLst/>
        </p:spPr>
        <p:txBody>
          <a:bodyPr wrap="none">
            <a:spAutoFit/>
          </a:bodyPr>
          <a:lstStyle/>
          <a:p>
            <a:pPr>
              <a:spcBef>
                <a:spcPct val="50000"/>
              </a:spcBef>
            </a:pPr>
            <a:r>
              <a:rPr lang="zh-CN" altLang="en-US" sz="3200" dirty="0">
                <a:latin typeface="Times New Roman" pitchFamily="18" charset="0"/>
              </a:rPr>
              <a:t>一维方势垒    隧道效应</a:t>
            </a:r>
          </a:p>
        </p:txBody>
      </p:sp>
      <p:grpSp>
        <p:nvGrpSpPr>
          <p:cNvPr id="2" name="Group 3"/>
          <p:cNvGrpSpPr>
            <a:grpSpLocks/>
          </p:cNvGrpSpPr>
          <p:nvPr/>
        </p:nvGrpSpPr>
        <p:grpSpPr bwMode="auto">
          <a:xfrm>
            <a:off x="714348" y="1714488"/>
            <a:ext cx="4038600" cy="1201737"/>
            <a:chOff x="2346" y="1036"/>
            <a:chExt cx="2742" cy="853"/>
          </a:xfrm>
        </p:grpSpPr>
        <p:graphicFrame>
          <p:nvGraphicFramePr>
            <p:cNvPr id="27652" name="Object 4"/>
            <p:cNvGraphicFramePr>
              <a:graphicFrameLocks noChangeAspect="1"/>
            </p:cNvGraphicFramePr>
            <p:nvPr/>
          </p:nvGraphicFramePr>
          <p:xfrm>
            <a:off x="2346" y="1289"/>
            <a:ext cx="788" cy="395"/>
          </p:xfrm>
          <a:graphic>
            <a:graphicData uri="http://schemas.openxmlformats.org/presentationml/2006/ole">
              <mc:AlternateContent xmlns:mc="http://schemas.openxmlformats.org/markup-compatibility/2006">
                <mc:Choice xmlns:v="urn:schemas-microsoft-com:vml" Requires="v">
                  <p:oleObj spid="_x0000_s36911" name="Equation" r:id="rId3" imgW="838200" imgH="368300" progId="Equation.3">
                    <p:embed/>
                  </p:oleObj>
                </mc:Choice>
                <mc:Fallback>
                  <p:oleObj name="Equation" r:id="rId3" imgW="838200" imgH="3683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 y="1289"/>
                          <a:ext cx="788"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5"/>
            <p:cNvGraphicFramePr>
              <a:graphicFrameLocks noChangeAspect="1"/>
            </p:cNvGraphicFramePr>
            <p:nvPr/>
          </p:nvGraphicFramePr>
          <p:xfrm>
            <a:off x="3312" y="1036"/>
            <a:ext cx="1728" cy="365"/>
          </p:xfrm>
          <a:graphic>
            <a:graphicData uri="http://schemas.openxmlformats.org/presentationml/2006/ole">
              <mc:AlternateContent xmlns:mc="http://schemas.openxmlformats.org/markup-compatibility/2006">
                <mc:Choice xmlns:v="urn:schemas-microsoft-com:vml" Requires="v">
                  <p:oleObj spid="_x0000_s36912" name="公式" r:id="rId5" imgW="1497950" imgH="317362" progId="Equation.3">
                    <p:embed/>
                  </p:oleObj>
                </mc:Choice>
                <mc:Fallback>
                  <p:oleObj name="公式" r:id="rId5" imgW="1497950" imgH="317362"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1036"/>
                          <a:ext cx="1728"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6"/>
            <p:cNvGraphicFramePr>
              <a:graphicFrameLocks noChangeAspect="1"/>
            </p:cNvGraphicFramePr>
            <p:nvPr/>
          </p:nvGraphicFramePr>
          <p:xfrm>
            <a:off x="3305" y="1458"/>
            <a:ext cx="1783" cy="431"/>
          </p:xfrm>
          <a:graphic>
            <a:graphicData uri="http://schemas.openxmlformats.org/presentationml/2006/ole">
              <mc:AlternateContent xmlns:mc="http://schemas.openxmlformats.org/markup-compatibility/2006">
                <mc:Choice xmlns:v="urn:schemas-microsoft-com:vml" Requires="v">
                  <p:oleObj spid="_x0000_s36913" name="Equation" r:id="rId7" imgW="1524000" imgH="368300" progId="Equation.3">
                    <p:embed/>
                  </p:oleObj>
                </mc:Choice>
                <mc:Fallback>
                  <p:oleObj name="Equation" r:id="rId7" imgW="1524000" imgH="3683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5" y="1458"/>
                          <a:ext cx="1783" cy="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AutoShape 7"/>
            <p:cNvSpPr>
              <a:spLocks/>
            </p:cNvSpPr>
            <p:nvPr/>
          </p:nvSpPr>
          <p:spPr bwMode="auto">
            <a:xfrm>
              <a:off x="3168" y="1248"/>
              <a:ext cx="144" cy="432"/>
            </a:xfrm>
            <a:prstGeom prst="leftBrace">
              <a:avLst>
                <a:gd name="adj1" fmla="val 25000"/>
                <a:gd name="adj2" fmla="val 50000"/>
              </a:avLst>
            </a:prstGeom>
            <a:noFill/>
            <a:ln w="28575">
              <a:solidFill>
                <a:srgbClr val="FF0000"/>
              </a:solidFill>
              <a:round/>
              <a:headEnd/>
              <a:tailEnd/>
            </a:ln>
            <a:effectLst/>
          </p:spPr>
          <p:txBody>
            <a:bodyPr wrap="none" anchor="ctr"/>
            <a:lstStyle/>
            <a:p>
              <a:endParaRPr lang="zh-CN" altLang="en-US"/>
            </a:p>
          </p:txBody>
        </p:sp>
      </p:grpSp>
      <p:sp>
        <p:nvSpPr>
          <p:cNvPr id="27656" name="Rectangle 8"/>
          <p:cNvSpPr>
            <a:spLocks noChangeArrowheads="1"/>
          </p:cNvSpPr>
          <p:nvPr/>
        </p:nvSpPr>
        <p:spPr bwMode="auto">
          <a:xfrm>
            <a:off x="714348" y="1071546"/>
            <a:ext cx="2667000" cy="52322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r>
              <a:rPr lang="en-US" altLang="zh-CN" sz="2800" b="1" dirty="0">
                <a:solidFill>
                  <a:srgbClr val="CC0000"/>
                </a:solidFill>
                <a:latin typeface="Times New Roman" pitchFamily="18" charset="0"/>
              </a:rPr>
              <a:t> </a:t>
            </a:r>
            <a:r>
              <a:rPr lang="zh-CN" altLang="en-US" sz="2800" dirty="0">
                <a:latin typeface="Times New Roman" pitchFamily="18" charset="0"/>
              </a:rPr>
              <a:t>一维方势垒</a:t>
            </a:r>
          </a:p>
        </p:txBody>
      </p:sp>
      <p:grpSp>
        <p:nvGrpSpPr>
          <p:cNvPr id="3" name="Group 43"/>
          <p:cNvGrpSpPr>
            <a:grpSpLocks/>
          </p:cNvGrpSpPr>
          <p:nvPr/>
        </p:nvGrpSpPr>
        <p:grpSpPr bwMode="auto">
          <a:xfrm>
            <a:off x="571472" y="3071810"/>
            <a:ext cx="4343400" cy="709612"/>
            <a:chOff x="672" y="3277"/>
            <a:chExt cx="2736" cy="447"/>
          </a:xfrm>
        </p:grpSpPr>
        <p:graphicFrame>
          <p:nvGraphicFramePr>
            <p:cNvPr id="27658" name="Object 10"/>
            <p:cNvGraphicFramePr>
              <a:graphicFrameLocks noChangeAspect="1"/>
            </p:cNvGraphicFramePr>
            <p:nvPr/>
          </p:nvGraphicFramePr>
          <p:xfrm>
            <a:off x="2487" y="3354"/>
            <a:ext cx="921" cy="370"/>
          </p:xfrm>
          <a:graphic>
            <a:graphicData uri="http://schemas.openxmlformats.org/presentationml/2006/ole">
              <mc:AlternateContent xmlns:mc="http://schemas.openxmlformats.org/markup-compatibility/2006">
                <mc:Choice xmlns:v="urn:schemas-microsoft-com:vml" Requires="v">
                  <p:oleObj spid="_x0000_s36914" name="Equation" r:id="rId9" imgW="825500" imgH="368300" progId="Equation.3">
                    <p:embed/>
                  </p:oleObj>
                </mc:Choice>
                <mc:Fallback>
                  <p:oleObj name="Equation" r:id="rId9" imgW="825500" imgH="368300" progId="Equation.3">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7" y="3354"/>
                          <a:ext cx="921"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Text Box 11"/>
            <p:cNvSpPr txBox="1">
              <a:spLocks noChangeArrowheads="1"/>
            </p:cNvSpPr>
            <p:nvPr/>
          </p:nvSpPr>
          <p:spPr bwMode="auto">
            <a:xfrm>
              <a:off x="672" y="3277"/>
              <a:ext cx="1484" cy="330"/>
            </a:xfrm>
            <a:prstGeom prst="rect">
              <a:avLst/>
            </a:prstGeom>
            <a:gradFill rotWithShape="0">
              <a:gsLst>
                <a:gs pos="0">
                  <a:srgbClr val="FFEBFF"/>
                </a:gs>
                <a:gs pos="50000">
                  <a:srgbClr val="FFFFFF"/>
                </a:gs>
                <a:gs pos="100000">
                  <a:srgbClr val="FFEBFF"/>
                </a:gs>
              </a:gsLst>
              <a:lin ang="5400000" scaled="1"/>
            </a:gradFill>
            <a:ln w="9525">
              <a:solidFill>
                <a:srgbClr val="CC00CC"/>
              </a:solidFill>
              <a:miter lim="800000"/>
              <a:headEnd/>
              <a:tailEnd/>
            </a:ln>
            <a:effectLst/>
          </p:spPr>
          <p:txBody>
            <a:bodyPr>
              <a:spAutoFit/>
            </a:bodyPr>
            <a:lstStyle/>
            <a:p>
              <a:pPr algn="ctr">
                <a:spcBef>
                  <a:spcPct val="50000"/>
                </a:spcBef>
              </a:pPr>
              <a:r>
                <a:rPr lang="zh-CN" altLang="en-US" sz="2800" dirty="0">
                  <a:latin typeface="Times New Roman" pitchFamily="18" charset="0"/>
                </a:rPr>
                <a:t>粒子的能量</a:t>
              </a:r>
            </a:p>
          </p:txBody>
        </p:sp>
      </p:grpSp>
      <p:grpSp>
        <p:nvGrpSpPr>
          <p:cNvPr id="4" name="Group 46"/>
          <p:cNvGrpSpPr>
            <a:grpSpLocks/>
          </p:cNvGrpSpPr>
          <p:nvPr/>
        </p:nvGrpSpPr>
        <p:grpSpPr bwMode="auto">
          <a:xfrm>
            <a:off x="5500694" y="928670"/>
            <a:ext cx="2590800" cy="2667000"/>
            <a:chOff x="3744" y="1536"/>
            <a:chExt cx="1632" cy="1680"/>
          </a:xfrm>
        </p:grpSpPr>
        <p:sp>
          <p:nvSpPr>
            <p:cNvPr id="27661" name="Rectangle 13"/>
            <p:cNvSpPr>
              <a:spLocks noChangeArrowheads="1"/>
            </p:cNvSpPr>
            <p:nvPr/>
          </p:nvSpPr>
          <p:spPr bwMode="auto">
            <a:xfrm>
              <a:off x="3744" y="1536"/>
              <a:ext cx="1632" cy="168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27662" name="Line 14"/>
            <p:cNvSpPr>
              <a:spLocks noChangeShapeType="1"/>
            </p:cNvSpPr>
            <p:nvPr/>
          </p:nvSpPr>
          <p:spPr bwMode="auto">
            <a:xfrm flipV="1">
              <a:off x="3888" y="2877"/>
              <a:ext cx="1392" cy="3"/>
            </a:xfrm>
            <a:prstGeom prst="line">
              <a:avLst/>
            </a:prstGeom>
            <a:noFill/>
            <a:ln w="19050">
              <a:solidFill>
                <a:srgbClr val="FF0000"/>
              </a:solidFill>
              <a:round/>
              <a:headEnd/>
              <a:tailEnd type="triangle" w="sm" len="lg"/>
            </a:ln>
            <a:effectLst/>
          </p:spPr>
          <p:txBody>
            <a:bodyPr wrap="none" anchor="ctr"/>
            <a:lstStyle/>
            <a:p>
              <a:endParaRPr lang="zh-CN" altLang="en-US"/>
            </a:p>
          </p:txBody>
        </p:sp>
        <p:sp>
          <p:nvSpPr>
            <p:cNvPr id="27663" name="Line 15"/>
            <p:cNvSpPr>
              <a:spLocks noChangeShapeType="1"/>
            </p:cNvSpPr>
            <p:nvPr/>
          </p:nvSpPr>
          <p:spPr bwMode="auto">
            <a:xfrm flipV="1">
              <a:off x="4320" y="1587"/>
              <a:ext cx="0" cy="1293"/>
            </a:xfrm>
            <a:prstGeom prst="line">
              <a:avLst/>
            </a:prstGeom>
            <a:noFill/>
            <a:ln w="9525">
              <a:solidFill>
                <a:schemeClr val="tx1"/>
              </a:solidFill>
              <a:round/>
              <a:headEnd/>
              <a:tailEnd type="triangle" w="sm" len="lg"/>
            </a:ln>
            <a:effectLst/>
          </p:spPr>
          <p:txBody>
            <a:bodyPr wrap="none" anchor="ctr"/>
            <a:lstStyle/>
            <a:p>
              <a:endParaRPr lang="zh-CN" altLang="en-US"/>
            </a:p>
          </p:txBody>
        </p:sp>
        <p:sp>
          <p:nvSpPr>
            <p:cNvPr id="27664" name="Line 16"/>
            <p:cNvSpPr>
              <a:spLocks noChangeShapeType="1"/>
            </p:cNvSpPr>
            <p:nvPr/>
          </p:nvSpPr>
          <p:spPr bwMode="auto">
            <a:xfrm flipH="1" flipV="1">
              <a:off x="4320" y="2138"/>
              <a:ext cx="491" cy="0"/>
            </a:xfrm>
            <a:prstGeom prst="line">
              <a:avLst/>
            </a:prstGeom>
            <a:noFill/>
            <a:ln w="28575">
              <a:solidFill>
                <a:srgbClr val="FF0000"/>
              </a:solidFill>
              <a:round/>
              <a:headEnd/>
              <a:tailEnd type="none" w="sm" len="lg"/>
            </a:ln>
            <a:effectLst/>
          </p:spPr>
          <p:txBody>
            <a:bodyPr wrap="none" anchor="ctr"/>
            <a:lstStyle/>
            <a:p>
              <a:endParaRPr lang="zh-CN" altLang="en-US"/>
            </a:p>
          </p:txBody>
        </p:sp>
        <p:sp>
          <p:nvSpPr>
            <p:cNvPr id="27665" name="Line 17"/>
            <p:cNvSpPr>
              <a:spLocks noChangeShapeType="1"/>
            </p:cNvSpPr>
            <p:nvPr/>
          </p:nvSpPr>
          <p:spPr bwMode="auto">
            <a:xfrm flipV="1">
              <a:off x="4800" y="2138"/>
              <a:ext cx="0" cy="739"/>
            </a:xfrm>
            <a:prstGeom prst="line">
              <a:avLst/>
            </a:prstGeom>
            <a:noFill/>
            <a:ln w="19050">
              <a:solidFill>
                <a:srgbClr val="FF0000"/>
              </a:solidFill>
              <a:prstDash val="dash"/>
              <a:round/>
              <a:headEnd/>
              <a:tailEnd type="none" w="sm" len="lg"/>
            </a:ln>
            <a:effectLst/>
          </p:spPr>
          <p:txBody>
            <a:bodyPr wrap="none" anchor="ctr"/>
            <a:lstStyle/>
            <a:p>
              <a:endParaRPr lang="zh-CN" altLang="en-US"/>
            </a:p>
          </p:txBody>
        </p:sp>
        <p:graphicFrame>
          <p:nvGraphicFramePr>
            <p:cNvPr id="27666" name="Object 18"/>
            <p:cNvGraphicFramePr>
              <a:graphicFrameLocks noChangeAspect="1"/>
            </p:cNvGraphicFramePr>
            <p:nvPr/>
          </p:nvGraphicFramePr>
          <p:xfrm>
            <a:off x="3936" y="2016"/>
            <a:ext cx="325" cy="336"/>
          </p:xfrm>
          <a:graphic>
            <a:graphicData uri="http://schemas.openxmlformats.org/presentationml/2006/ole">
              <mc:AlternateContent xmlns:mc="http://schemas.openxmlformats.org/markup-compatibility/2006">
                <mc:Choice xmlns:v="urn:schemas-microsoft-com:vml" Requires="v">
                  <p:oleObj spid="_x0000_s36915" name="Equation" r:id="rId11" imgW="393529" imgH="368140" progId="Equation.3">
                    <p:embed/>
                  </p:oleObj>
                </mc:Choice>
                <mc:Fallback>
                  <p:oleObj name="Equation" r:id="rId11" imgW="393529" imgH="368140" progId="Equation.3">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6" y="2016"/>
                          <a:ext cx="325"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7" name="Object 19"/>
            <p:cNvGraphicFramePr>
              <a:graphicFrameLocks noChangeAspect="1"/>
            </p:cNvGraphicFramePr>
            <p:nvPr/>
          </p:nvGraphicFramePr>
          <p:xfrm>
            <a:off x="3840" y="1584"/>
            <a:ext cx="433" cy="303"/>
          </p:xfrm>
          <a:graphic>
            <a:graphicData uri="http://schemas.openxmlformats.org/presentationml/2006/ole">
              <mc:AlternateContent xmlns:mc="http://schemas.openxmlformats.org/markup-compatibility/2006">
                <mc:Choice xmlns:v="urn:schemas-microsoft-com:vml" Requires="v">
                  <p:oleObj spid="_x0000_s36916" name="Equation" r:id="rId13" imgW="634725" imgH="368140" progId="Equation.3">
                    <p:embed/>
                  </p:oleObj>
                </mc:Choice>
                <mc:Fallback>
                  <p:oleObj name="Equation" r:id="rId13" imgW="634725" imgH="368140" progId="Equation.3">
                    <p:embed/>
                    <p:pic>
                      <p:nvPicPr>
                        <p:cNvPr id="0"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1584"/>
                          <a:ext cx="433"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8" name="Object 20"/>
            <p:cNvGraphicFramePr>
              <a:graphicFrameLocks noChangeAspect="1"/>
            </p:cNvGraphicFramePr>
            <p:nvPr/>
          </p:nvGraphicFramePr>
          <p:xfrm>
            <a:off x="4704" y="2928"/>
            <a:ext cx="161" cy="192"/>
          </p:xfrm>
          <a:graphic>
            <a:graphicData uri="http://schemas.openxmlformats.org/presentationml/2006/ole">
              <mc:AlternateContent xmlns:mc="http://schemas.openxmlformats.org/markup-compatibility/2006">
                <mc:Choice xmlns:v="urn:schemas-microsoft-com:vml" Requires="v">
                  <p:oleObj spid="_x0000_s36917" name="公式" r:id="rId15" imgW="177646" imgH="190335" progId="Equation.3">
                    <p:embed/>
                  </p:oleObj>
                </mc:Choice>
                <mc:Fallback>
                  <p:oleObj name="公式" r:id="rId15" imgW="177646" imgH="190335" progId="Equation.3">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2928"/>
                          <a:ext cx="16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9" name="Object 21"/>
            <p:cNvGraphicFramePr>
              <a:graphicFrameLocks noChangeAspect="1"/>
            </p:cNvGraphicFramePr>
            <p:nvPr/>
          </p:nvGraphicFramePr>
          <p:xfrm>
            <a:off x="4216" y="2910"/>
            <a:ext cx="166" cy="192"/>
          </p:xfrm>
          <a:graphic>
            <a:graphicData uri="http://schemas.openxmlformats.org/presentationml/2006/ole">
              <mc:AlternateContent xmlns:mc="http://schemas.openxmlformats.org/markup-compatibility/2006">
                <mc:Choice xmlns:v="urn:schemas-microsoft-com:vml" Requires="v">
                  <p:oleObj spid="_x0000_s36918" name="Equation" r:id="rId17" imgW="164957" imgH="190335" progId="Equation.3">
                    <p:embed/>
                  </p:oleObj>
                </mc:Choice>
                <mc:Fallback>
                  <p:oleObj name="Equation" r:id="rId17" imgW="164957" imgH="190335" progId="Equation.3">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6" y="2910"/>
                          <a:ext cx="166"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0" name="Object 22"/>
            <p:cNvGraphicFramePr>
              <a:graphicFrameLocks noChangeAspect="1"/>
            </p:cNvGraphicFramePr>
            <p:nvPr/>
          </p:nvGraphicFramePr>
          <p:xfrm>
            <a:off x="5148" y="2928"/>
            <a:ext cx="180" cy="192"/>
          </p:xfrm>
          <a:graphic>
            <a:graphicData uri="http://schemas.openxmlformats.org/presentationml/2006/ole">
              <mc:AlternateContent xmlns:mc="http://schemas.openxmlformats.org/markup-compatibility/2006">
                <mc:Choice xmlns:v="urn:schemas-microsoft-com:vml" Requires="v">
                  <p:oleObj spid="_x0000_s36919" name="Equation" r:id="rId19" imgW="177646" imgH="190335" progId="Equation.3">
                    <p:embed/>
                  </p:oleObj>
                </mc:Choice>
                <mc:Fallback>
                  <p:oleObj name="Equation" r:id="rId19" imgW="177646" imgH="190335" progId="Equation.3">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48" y="2928"/>
                          <a:ext cx="180"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92" name="Line 44"/>
            <p:cNvSpPr>
              <a:spLocks noChangeShapeType="1"/>
            </p:cNvSpPr>
            <p:nvPr/>
          </p:nvSpPr>
          <p:spPr bwMode="auto">
            <a:xfrm>
              <a:off x="4320" y="2880"/>
              <a:ext cx="480" cy="0"/>
            </a:xfrm>
            <a:prstGeom prst="line">
              <a:avLst/>
            </a:prstGeom>
            <a:noFill/>
            <a:ln w="19050">
              <a:solidFill>
                <a:schemeClr val="tx1"/>
              </a:solidFill>
              <a:miter lim="800000"/>
              <a:headEnd/>
              <a:tailEnd/>
            </a:ln>
            <a:effectLst/>
          </p:spPr>
          <p:txBody>
            <a:bodyPr wrap="none"/>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 calcmode="lin" valueType="num">
                                      <p:cBhvr additive="base">
                                        <p:cTn id="7" dur="500" fill="hold"/>
                                        <p:tgtEl>
                                          <p:spTgt spid="27656"/>
                                        </p:tgtEl>
                                        <p:attrNameLst>
                                          <p:attrName>ppt_x</p:attrName>
                                        </p:attrNameLst>
                                      </p:cBhvr>
                                      <p:tavLst>
                                        <p:tav tm="0">
                                          <p:val>
                                            <p:strVal val="0-#ppt_w/2"/>
                                          </p:val>
                                        </p:tav>
                                        <p:tav tm="100000">
                                          <p:val>
                                            <p:strVal val="#ppt_x"/>
                                          </p:val>
                                        </p:tav>
                                      </p:tavLst>
                                    </p:anim>
                                    <p:anim calcmode="lin" valueType="num">
                                      <p:cBhvr additive="base">
                                        <p:cTn id="8" dur="500" fill="hold"/>
                                        <p:tgtEl>
                                          <p:spTgt spid="276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
          <p:cNvSpPr>
            <a:spLocks noGrp="1"/>
          </p:cNvSpPr>
          <p:nvPr>
            <p:ph type="sldNum" sz="quarter" idx="4294967295"/>
          </p:nvPr>
        </p:nvSpPr>
        <p:spPr>
          <a:xfrm>
            <a:off x="0" y="6356350"/>
            <a:ext cx="2133600" cy="365125"/>
          </a:xfrm>
          <a:prstGeom prst="rect">
            <a:avLst/>
          </a:prstGeom>
        </p:spPr>
        <p:txBody>
          <a:bodyPr/>
          <a:lstStyle/>
          <a:p>
            <a:fld id="{3B1F2DF6-BB2C-4515-93D9-1CA8EA27FF5C}" type="slidenum">
              <a:rPr lang="en-US" altLang="zh-CN"/>
              <a:pPr/>
              <a:t>39</a:t>
            </a:fld>
            <a:endParaRPr lang="en-US" altLang="zh-CN"/>
          </a:p>
        </p:txBody>
      </p:sp>
      <p:grpSp>
        <p:nvGrpSpPr>
          <p:cNvPr id="2" name="Group 28"/>
          <p:cNvGrpSpPr>
            <a:grpSpLocks/>
          </p:cNvGrpSpPr>
          <p:nvPr/>
        </p:nvGrpSpPr>
        <p:grpSpPr bwMode="auto">
          <a:xfrm>
            <a:off x="1000125" y="3786188"/>
            <a:ext cx="8001000" cy="2184400"/>
            <a:chOff x="620" y="2289"/>
            <a:chExt cx="5040" cy="1376"/>
          </a:xfrm>
        </p:grpSpPr>
        <p:graphicFrame>
          <p:nvGraphicFramePr>
            <p:cNvPr id="93191" name="Object 7"/>
            <p:cNvGraphicFramePr>
              <a:graphicFrameLocks noChangeAspect="1"/>
            </p:cNvGraphicFramePr>
            <p:nvPr/>
          </p:nvGraphicFramePr>
          <p:xfrm>
            <a:off x="2510" y="2739"/>
            <a:ext cx="672" cy="229"/>
          </p:xfrm>
          <a:graphic>
            <a:graphicData uri="http://schemas.openxmlformats.org/presentationml/2006/ole">
              <mc:AlternateContent xmlns:mc="http://schemas.openxmlformats.org/markup-compatibility/2006">
                <mc:Choice xmlns:v="urn:schemas-microsoft-com:vml" Requires="v">
                  <p:oleObj spid="_x0000_s37930" name="Equation" r:id="rId3" imgW="558800" imgH="190500" progId="Equation.3">
                    <p:embed/>
                  </p:oleObj>
                </mc:Choice>
                <mc:Fallback>
                  <p:oleObj name="Equation" r:id="rId3" imgW="558800" imgH="1905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 y="2739"/>
                          <a:ext cx="672"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12" name="Rectangle 24"/>
            <p:cNvSpPr>
              <a:spLocks noChangeArrowheads="1"/>
            </p:cNvSpPr>
            <p:nvPr/>
          </p:nvSpPr>
          <p:spPr bwMode="auto">
            <a:xfrm>
              <a:off x="620" y="2289"/>
              <a:ext cx="5040" cy="1376"/>
            </a:xfrm>
            <a:prstGeom prst="rect">
              <a:avLst/>
            </a:prstGeom>
            <a:noFill/>
            <a:ln w="9525">
              <a:noFill/>
              <a:miter lim="800000"/>
              <a:headEnd/>
              <a:tailEnd/>
            </a:ln>
            <a:effectLst/>
          </p:spPr>
          <p:txBody>
            <a:bodyPr>
              <a:spAutoFit/>
            </a:bodyPr>
            <a:lstStyle/>
            <a:p>
              <a:pPr>
                <a:lnSpc>
                  <a:spcPct val="120000"/>
                </a:lnSpc>
              </a:pPr>
              <a:r>
                <a:rPr kumimoji="1" lang="en-US" altLang="zh-CN" sz="3200" b="1" dirty="0">
                  <a:solidFill>
                    <a:schemeClr val="tx2"/>
                  </a:solidFill>
                  <a:latin typeface="Times New Roman" pitchFamily="18" charset="0"/>
                </a:rPr>
                <a:t>        </a:t>
              </a:r>
              <a:r>
                <a:rPr kumimoji="1" lang="zh-CN" altLang="en-US" sz="2800" dirty="0">
                  <a:latin typeface="Times New Roman" pitchFamily="18" charset="0"/>
                </a:rPr>
                <a:t>当粒子能量  </a:t>
              </a:r>
              <a:r>
                <a:rPr kumimoji="1" lang="en-US" altLang="zh-CN" sz="2800" i="1" dirty="0">
                  <a:latin typeface="Times New Roman" pitchFamily="18" charset="0"/>
                </a:rPr>
                <a:t>E </a:t>
              </a:r>
              <a:r>
                <a:rPr kumimoji="1" lang="en-US" altLang="zh-CN" sz="2800" dirty="0">
                  <a:latin typeface="Times New Roman" pitchFamily="18" charset="0"/>
                </a:rPr>
                <a:t>&lt; </a:t>
              </a:r>
              <a:r>
                <a:rPr kumimoji="1" lang="en-US" altLang="zh-CN" sz="2800" i="1" dirty="0">
                  <a:latin typeface="Times New Roman" pitchFamily="18" charset="0"/>
                </a:rPr>
                <a:t>E</a:t>
              </a:r>
              <a:r>
                <a:rPr kumimoji="1" lang="en-US" altLang="zh-CN" sz="2800" baseline="-25000" dirty="0">
                  <a:latin typeface="Times New Roman" pitchFamily="18" charset="0"/>
                </a:rPr>
                <a:t>p0</a:t>
              </a:r>
              <a:r>
                <a:rPr kumimoji="1" lang="en-US" altLang="zh-CN" sz="2800" dirty="0">
                  <a:latin typeface="Times New Roman" pitchFamily="18" charset="0"/>
                </a:rPr>
                <a:t> </a:t>
              </a:r>
              <a:r>
                <a:rPr kumimoji="1" lang="zh-CN" altLang="en-US" sz="2800" dirty="0">
                  <a:latin typeface="Times New Roman" pitchFamily="18" charset="0"/>
                </a:rPr>
                <a:t>时，从经典理论来看</a:t>
              </a:r>
              <a:r>
                <a:rPr kumimoji="1" lang="en-US" altLang="zh-CN" sz="2800" dirty="0">
                  <a:latin typeface="Times New Roman" pitchFamily="18" charset="0"/>
                </a:rPr>
                <a:t>, </a:t>
              </a:r>
              <a:r>
                <a:rPr kumimoji="1" lang="zh-CN" altLang="en-US" sz="2800" dirty="0">
                  <a:latin typeface="Times New Roman" pitchFamily="18" charset="0"/>
                </a:rPr>
                <a:t>粒子不可能穿过</a:t>
              </a:r>
              <a:r>
                <a:rPr lang="zh-CN" altLang="en-US" sz="2800" dirty="0">
                  <a:latin typeface="Times New Roman" pitchFamily="18" charset="0"/>
                </a:rPr>
                <a:t>进入            的区域 </a:t>
              </a:r>
              <a:r>
                <a:rPr kumimoji="1" lang="en-US" altLang="zh-CN" sz="2800" dirty="0">
                  <a:latin typeface="Times New Roman" pitchFamily="18" charset="0"/>
                </a:rPr>
                <a:t>.</a:t>
              </a:r>
              <a:r>
                <a:rPr kumimoji="1" lang="zh-CN" altLang="en-US" sz="2800" dirty="0">
                  <a:latin typeface="Times New Roman" pitchFamily="18" charset="0"/>
                </a:rPr>
                <a:t>但用量子力学分析，粒子有一定概率穿透势垒，事实表明，量子力学是正确的</a:t>
              </a:r>
              <a:r>
                <a:rPr kumimoji="1" lang="en-US" altLang="zh-CN" sz="2800" dirty="0">
                  <a:latin typeface="Times New Roman" pitchFamily="18" charset="0"/>
                </a:rPr>
                <a:t>.</a:t>
              </a:r>
            </a:p>
          </p:txBody>
        </p:sp>
      </p:grpSp>
      <p:sp>
        <p:nvSpPr>
          <p:cNvPr id="37917" name="Rectangle 29"/>
          <p:cNvSpPr>
            <a:spLocks noChangeArrowheads="1"/>
          </p:cNvSpPr>
          <p:nvPr/>
        </p:nvSpPr>
        <p:spPr bwMode="auto">
          <a:xfrm>
            <a:off x="642910" y="214290"/>
            <a:ext cx="1620957" cy="523220"/>
          </a:xfrm>
          <a:prstGeom prst="rect">
            <a:avLst/>
          </a:prstGeom>
          <a:noFill/>
          <a:ln w="9525">
            <a:noFill/>
            <a:miter lim="800000"/>
            <a:headEnd/>
            <a:tailEnd/>
          </a:ln>
          <a:effectLst/>
        </p:spPr>
        <p:txBody>
          <a:bodyPr wrap="none">
            <a:spAutoFit/>
          </a:bodyPr>
          <a:lstStyle/>
          <a:p>
            <a:r>
              <a:rPr lang="zh-CN" altLang="en-US" sz="2800" dirty="0">
                <a:latin typeface="Times New Roman" pitchFamily="18" charset="0"/>
              </a:rPr>
              <a:t>隧道效应</a:t>
            </a:r>
          </a:p>
        </p:txBody>
      </p:sp>
      <p:grpSp>
        <p:nvGrpSpPr>
          <p:cNvPr id="3" name="Group 32"/>
          <p:cNvGrpSpPr>
            <a:grpSpLocks/>
          </p:cNvGrpSpPr>
          <p:nvPr/>
        </p:nvGrpSpPr>
        <p:grpSpPr bwMode="auto">
          <a:xfrm>
            <a:off x="762000" y="1371600"/>
            <a:ext cx="7772400" cy="2209800"/>
            <a:chOff x="480" y="864"/>
            <a:chExt cx="4896" cy="1392"/>
          </a:xfrm>
        </p:grpSpPr>
        <p:grpSp>
          <p:nvGrpSpPr>
            <p:cNvPr id="4" name="Group 31"/>
            <p:cNvGrpSpPr>
              <a:grpSpLocks/>
            </p:cNvGrpSpPr>
            <p:nvPr/>
          </p:nvGrpSpPr>
          <p:grpSpPr bwMode="auto">
            <a:xfrm>
              <a:off x="480" y="864"/>
              <a:ext cx="4896" cy="1392"/>
              <a:chOff x="480" y="816"/>
              <a:chExt cx="4896" cy="1392"/>
            </a:xfrm>
          </p:grpSpPr>
          <p:sp>
            <p:nvSpPr>
              <p:cNvPr id="37891" name="Rectangle 3"/>
              <p:cNvSpPr>
                <a:spLocks noChangeArrowheads="1"/>
              </p:cNvSpPr>
              <p:nvPr/>
            </p:nvSpPr>
            <p:spPr bwMode="auto">
              <a:xfrm>
                <a:off x="480" y="816"/>
                <a:ext cx="4896" cy="1392"/>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37893" name="Rectangle 5"/>
              <p:cNvSpPr>
                <a:spLocks noChangeArrowheads="1"/>
              </p:cNvSpPr>
              <p:nvPr/>
            </p:nvSpPr>
            <p:spPr bwMode="auto">
              <a:xfrm>
                <a:off x="480" y="816"/>
                <a:ext cx="4896" cy="1308"/>
              </a:xfrm>
              <a:prstGeom prst="rect">
                <a:avLst/>
              </a:prstGeom>
              <a:noFill/>
              <a:ln w="9525">
                <a:noFill/>
                <a:miter lim="800000"/>
                <a:headEnd/>
                <a:tailEnd/>
              </a:ln>
              <a:effectLst/>
            </p:spPr>
            <p:txBody>
              <a:bodyPr wrap="none" anchor="ctr"/>
              <a:lstStyle/>
              <a:p>
                <a:endParaRPr lang="zh-CN" altLang="en-US"/>
              </a:p>
            </p:txBody>
          </p:sp>
          <p:sp>
            <p:nvSpPr>
              <p:cNvPr id="37894" name="Rectangle 6"/>
              <p:cNvSpPr>
                <a:spLocks noChangeArrowheads="1"/>
              </p:cNvSpPr>
              <p:nvPr/>
            </p:nvSpPr>
            <p:spPr bwMode="auto">
              <a:xfrm>
                <a:off x="480" y="816"/>
                <a:ext cx="1695" cy="1392"/>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p:spPr>
            <p:txBody>
              <a:bodyPr wrap="none" anchor="ctr"/>
              <a:lstStyle/>
              <a:p>
                <a:endParaRPr lang="zh-CN" altLang="en-US"/>
              </a:p>
            </p:txBody>
          </p:sp>
          <p:sp>
            <p:nvSpPr>
              <p:cNvPr id="37895" name="Rectangle 7"/>
              <p:cNvSpPr>
                <a:spLocks noChangeArrowheads="1"/>
              </p:cNvSpPr>
              <p:nvPr/>
            </p:nvSpPr>
            <p:spPr bwMode="auto">
              <a:xfrm>
                <a:off x="720" y="829"/>
                <a:ext cx="116" cy="365"/>
              </a:xfrm>
              <a:prstGeom prst="rect">
                <a:avLst/>
              </a:prstGeom>
              <a:noFill/>
              <a:ln w="9525">
                <a:noFill/>
                <a:miter lim="800000"/>
                <a:headEnd/>
                <a:tailEnd/>
              </a:ln>
              <a:effectLst/>
            </p:spPr>
            <p:txBody>
              <a:bodyPr wrap="none">
                <a:spAutoFit/>
              </a:bodyPr>
              <a:lstStyle/>
              <a:p>
                <a:endParaRPr lang="zh-CN" altLang="zh-CN" sz="3200" b="1">
                  <a:solidFill>
                    <a:srgbClr val="CC0000"/>
                  </a:solidFill>
                  <a:latin typeface="Times New Roman" pitchFamily="18" charset="0"/>
                </a:endParaRPr>
              </a:p>
            </p:txBody>
          </p:sp>
          <p:sp>
            <p:nvSpPr>
              <p:cNvPr id="37896" name="Text Box 8"/>
              <p:cNvSpPr txBox="1">
                <a:spLocks noChangeArrowheads="1"/>
              </p:cNvSpPr>
              <p:nvPr/>
            </p:nvSpPr>
            <p:spPr bwMode="auto">
              <a:xfrm>
                <a:off x="480" y="1008"/>
                <a:ext cx="1789" cy="1027"/>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dirty="0">
                    <a:latin typeface="Times New Roman" pitchFamily="18" charset="0"/>
                  </a:rPr>
                  <a:t>          </a:t>
                </a:r>
                <a:r>
                  <a:rPr lang="zh-CN" altLang="en-US" sz="2800" dirty="0">
                    <a:latin typeface="Times New Roman" pitchFamily="18" charset="0"/>
                  </a:rPr>
                  <a:t>从左方射入的粒子，在各区域内的波函数</a:t>
                </a:r>
              </a:p>
            </p:txBody>
          </p:sp>
          <p:sp>
            <p:nvSpPr>
              <p:cNvPr id="37898" name="Line 10"/>
              <p:cNvSpPr>
                <a:spLocks noChangeShapeType="1"/>
              </p:cNvSpPr>
              <p:nvPr/>
            </p:nvSpPr>
            <p:spPr bwMode="auto">
              <a:xfrm>
                <a:off x="2363" y="1660"/>
                <a:ext cx="2872"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37900" name="Freeform 12"/>
              <p:cNvSpPr>
                <a:spLocks/>
              </p:cNvSpPr>
              <p:nvPr/>
            </p:nvSpPr>
            <p:spPr bwMode="auto">
              <a:xfrm>
                <a:off x="2451" y="1276"/>
                <a:ext cx="2363" cy="792"/>
              </a:xfrm>
              <a:custGeom>
                <a:avLst/>
                <a:gdLst/>
                <a:ahLst/>
                <a:cxnLst>
                  <a:cxn ang="0">
                    <a:pos x="0" y="620"/>
                  </a:cxn>
                  <a:cxn ang="0">
                    <a:pos x="161" y="810"/>
                  </a:cxn>
                  <a:cxn ang="0">
                    <a:pos x="438" y="71"/>
                  </a:cxn>
                  <a:cxn ang="0">
                    <a:pos x="762" y="836"/>
                  </a:cxn>
                  <a:cxn ang="0">
                    <a:pos x="994" y="110"/>
                  </a:cxn>
                  <a:cxn ang="0">
                    <a:pos x="1185" y="176"/>
                  </a:cxn>
                  <a:cxn ang="0">
                    <a:pos x="1320" y="239"/>
                  </a:cxn>
                  <a:cxn ang="0">
                    <a:pos x="1641" y="344"/>
                  </a:cxn>
                  <a:cxn ang="0">
                    <a:pos x="1728" y="422"/>
                  </a:cxn>
                  <a:cxn ang="0">
                    <a:pos x="1875" y="641"/>
                  </a:cxn>
                  <a:cxn ang="0">
                    <a:pos x="2037" y="422"/>
                  </a:cxn>
                  <a:cxn ang="0">
                    <a:pos x="2133" y="269"/>
                  </a:cxn>
                  <a:cxn ang="0">
                    <a:pos x="2223" y="230"/>
                  </a:cxn>
                  <a:cxn ang="0">
                    <a:pos x="2343" y="455"/>
                  </a:cxn>
                  <a:cxn ang="0">
                    <a:pos x="2409" y="530"/>
                  </a:cxn>
                </a:cxnLst>
                <a:rect l="0" t="0" r="r" b="b"/>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mpd="sng">
                <a:solidFill>
                  <a:srgbClr val="FF0000"/>
                </a:solidFill>
                <a:round/>
                <a:headEnd/>
                <a:tailEnd type="none" w="sm" len="lg"/>
              </a:ln>
              <a:effectLst/>
            </p:spPr>
            <p:txBody>
              <a:bodyPr wrap="none" anchor="ctr"/>
              <a:lstStyle/>
              <a:p>
                <a:endParaRPr lang="zh-CN" altLang="en-US"/>
              </a:p>
            </p:txBody>
          </p:sp>
          <p:sp>
            <p:nvSpPr>
              <p:cNvPr id="37901" name="Line 13"/>
              <p:cNvSpPr>
                <a:spLocks noChangeShapeType="1"/>
              </p:cNvSpPr>
              <p:nvPr/>
            </p:nvSpPr>
            <p:spPr bwMode="auto">
              <a:xfrm flipV="1">
                <a:off x="4030" y="1177"/>
                <a:ext cx="0" cy="478"/>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graphicFrame>
            <p:nvGraphicFramePr>
              <p:cNvPr id="93184" name="Object 0"/>
              <p:cNvGraphicFramePr>
                <a:graphicFrameLocks noChangeAspect="1"/>
              </p:cNvGraphicFramePr>
              <p:nvPr/>
            </p:nvGraphicFramePr>
            <p:xfrm>
              <a:off x="3075" y="1177"/>
              <a:ext cx="247" cy="264"/>
            </p:xfrm>
            <a:graphic>
              <a:graphicData uri="http://schemas.openxmlformats.org/presentationml/2006/ole">
                <mc:AlternateContent xmlns:mc="http://schemas.openxmlformats.org/markup-compatibility/2006">
                  <mc:Choice xmlns:v="urn:schemas-microsoft-com:vml" Requires="v">
                    <p:oleObj spid="_x0000_s37931" name="公式" r:id="rId5" imgW="253780" imgH="317225" progId="Equation.3">
                      <p:embed/>
                    </p:oleObj>
                  </mc:Choice>
                  <mc:Fallback>
                    <p:oleObj name="公式" r:id="rId5" imgW="253780" imgH="317225"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5" y="1177"/>
                            <a:ext cx="247"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5" name="Object 1"/>
              <p:cNvGraphicFramePr>
                <a:graphicFrameLocks noChangeAspect="1"/>
              </p:cNvGraphicFramePr>
              <p:nvPr/>
            </p:nvGraphicFramePr>
            <p:xfrm>
              <a:off x="3711" y="1177"/>
              <a:ext cx="273" cy="264"/>
            </p:xfrm>
            <a:graphic>
              <a:graphicData uri="http://schemas.openxmlformats.org/presentationml/2006/ole">
                <mc:AlternateContent xmlns:mc="http://schemas.openxmlformats.org/markup-compatibility/2006">
                  <mc:Choice xmlns:v="urn:schemas-microsoft-com:vml" Requires="v">
                    <p:oleObj spid="_x0000_s37932" name="公式" r:id="rId7" imgW="279279" imgH="317362" progId="Equation.3">
                      <p:embed/>
                    </p:oleObj>
                  </mc:Choice>
                  <mc:Fallback>
                    <p:oleObj name="公式" r:id="rId7" imgW="279279" imgH="317362"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 y="1177"/>
                            <a:ext cx="273"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6" name="Object 2"/>
              <p:cNvGraphicFramePr>
                <a:graphicFrameLocks noChangeAspect="1"/>
              </p:cNvGraphicFramePr>
              <p:nvPr/>
            </p:nvGraphicFramePr>
            <p:xfrm>
              <a:off x="4254" y="1177"/>
              <a:ext cx="258" cy="276"/>
            </p:xfrm>
            <a:graphic>
              <a:graphicData uri="http://schemas.openxmlformats.org/presentationml/2006/ole">
                <mc:AlternateContent xmlns:mc="http://schemas.openxmlformats.org/markup-compatibility/2006">
                  <mc:Choice xmlns:v="urn:schemas-microsoft-com:vml" Requires="v">
                    <p:oleObj spid="_x0000_s37933" name="公式" r:id="rId9" imgW="266584" imgH="330057" progId="Equation.3">
                      <p:embed/>
                    </p:oleObj>
                  </mc:Choice>
                  <mc:Fallback>
                    <p:oleObj name="公式" r:id="rId9" imgW="266584" imgH="330057"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4" y="1177"/>
                            <a:ext cx="25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7" name="Object 3"/>
              <p:cNvGraphicFramePr>
                <a:graphicFrameLocks noChangeAspect="1"/>
              </p:cNvGraphicFramePr>
              <p:nvPr/>
            </p:nvGraphicFramePr>
            <p:xfrm>
              <a:off x="3069" y="864"/>
              <a:ext cx="470" cy="229"/>
            </p:xfrm>
            <a:graphic>
              <a:graphicData uri="http://schemas.openxmlformats.org/presentationml/2006/ole">
                <mc:AlternateContent xmlns:mc="http://schemas.openxmlformats.org/markup-compatibility/2006">
                  <mc:Choice xmlns:v="urn:schemas-microsoft-com:vml" Requires="v">
                    <p:oleObj spid="_x0000_s37934" name="公式" r:id="rId11" imgW="533169" imgH="304668" progId="Equation.3">
                      <p:embed/>
                    </p:oleObj>
                  </mc:Choice>
                  <mc:Fallback>
                    <p:oleObj name="公式" r:id="rId11" imgW="533169" imgH="304668" progId="Equation.3">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9" y="864"/>
                            <a:ext cx="470"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8" name="Object 4"/>
              <p:cNvGraphicFramePr>
                <a:graphicFrameLocks noChangeAspect="1"/>
              </p:cNvGraphicFramePr>
              <p:nvPr/>
            </p:nvGraphicFramePr>
            <p:xfrm>
              <a:off x="3920" y="1650"/>
              <a:ext cx="194" cy="179"/>
            </p:xfrm>
            <a:graphic>
              <a:graphicData uri="http://schemas.openxmlformats.org/presentationml/2006/ole">
                <mc:AlternateContent xmlns:mc="http://schemas.openxmlformats.org/markup-compatibility/2006">
                  <mc:Choice xmlns:v="urn:schemas-microsoft-com:vml" Requires="v">
                    <p:oleObj spid="_x0000_s37935" name="公式" r:id="rId13" imgW="177646" imgH="190335" progId="Equation.3">
                      <p:embed/>
                    </p:oleObj>
                  </mc:Choice>
                  <mc:Fallback>
                    <p:oleObj name="公式" r:id="rId13" imgW="177646" imgH="190335" progId="Equation.3">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0" y="1650"/>
                            <a:ext cx="194"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9" name="Object 5"/>
              <p:cNvGraphicFramePr>
                <a:graphicFrameLocks noChangeAspect="1"/>
              </p:cNvGraphicFramePr>
              <p:nvPr/>
            </p:nvGraphicFramePr>
            <p:xfrm>
              <a:off x="5034" y="1693"/>
              <a:ext cx="173" cy="160"/>
            </p:xfrm>
            <a:graphic>
              <a:graphicData uri="http://schemas.openxmlformats.org/presentationml/2006/ole">
                <mc:AlternateContent xmlns:mc="http://schemas.openxmlformats.org/markup-compatibility/2006">
                  <mc:Choice xmlns:v="urn:schemas-microsoft-com:vml" Requires="v">
                    <p:oleObj spid="_x0000_s37936" name="公式" r:id="rId15" imgW="177646" imgH="190335" progId="Equation.3">
                      <p:embed/>
                    </p:oleObj>
                  </mc:Choice>
                  <mc:Fallback>
                    <p:oleObj name="公式" r:id="rId15" imgW="177646" imgH="190335" progId="Equation.3">
                      <p:embed/>
                      <p:pic>
                        <p:nvPicPr>
                          <p:cNvPr id="0"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34" y="1693"/>
                            <a:ext cx="173" cy="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0" name="Object 6"/>
              <p:cNvGraphicFramePr>
                <a:graphicFrameLocks noChangeAspect="1"/>
              </p:cNvGraphicFramePr>
              <p:nvPr/>
            </p:nvGraphicFramePr>
            <p:xfrm>
              <a:off x="3399" y="1660"/>
              <a:ext cx="163" cy="169"/>
            </p:xfrm>
            <a:graphic>
              <a:graphicData uri="http://schemas.openxmlformats.org/presentationml/2006/ole">
                <mc:AlternateContent xmlns:mc="http://schemas.openxmlformats.org/markup-compatibility/2006">
                  <mc:Choice xmlns:v="urn:schemas-microsoft-com:vml" Requires="v">
                    <p:oleObj spid="_x0000_s37937" name="Equation" r:id="rId17" imgW="164957" imgH="190335" progId="Equation.3">
                      <p:embed/>
                    </p:oleObj>
                  </mc:Choice>
                  <mc:Fallback>
                    <p:oleObj name="Equation" r:id="rId17" imgW="164957" imgH="190335" progId="Equation.3">
                      <p:embed/>
                      <p:pic>
                        <p:nvPicPr>
                          <p:cNvPr id="0" name="Picture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99" y="1660"/>
                            <a:ext cx="163"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918" name="Line 30"/>
            <p:cNvSpPr>
              <a:spLocks noChangeShapeType="1"/>
            </p:cNvSpPr>
            <p:nvPr/>
          </p:nvSpPr>
          <p:spPr bwMode="auto">
            <a:xfrm flipV="1">
              <a:off x="3552" y="960"/>
              <a:ext cx="0" cy="1152"/>
            </a:xfrm>
            <a:prstGeom prst="line">
              <a:avLst/>
            </a:prstGeom>
            <a:noFill/>
            <a:ln w="9525">
              <a:solidFill>
                <a:schemeClr val="tx1"/>
              </a:solidFill>
              <a:miter lim="800000"/>
              <a:headEnd/>
              <a:tailEnd type="triangle" w="sm" len="lg"/>
            </a:ln>
            <a:effectLst/>
          </p:spPr>
          <p:txBody>
            <a:bodyPr wrap="none"/>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4294967295"/>
          </p:nvPr>
        </p:nvSpPr>
        <p:spPr>
          <a:xfrm>
            <a:off x="0" y="6356350"/>
            <a:ext cx="2133600" cy="365125"/>
          </a:xfrm>
          <a:prstGeom prst="rect">
            <a:avLst/>
          </a:prstGeom>
        </p:spPr>
        <p:txBody>
          <a:bodyPr/>
          <a:lstStyle/>
          <a:p>
            <a:fld id="{10CCC472-AFFF-40DC-8A58-33EEE8B5A83D}" type="slidenum">
              <a:rPr lang="en-US" altLang="zh-CN"/>
              <a:pPr/>
              <a:t>4</a:t>
            </a:fld>
            <a:endParaRPr lang="en-US" altLang="zh-CN"/>
          </a:p>
        </p:txBody>
      </p:sp>
      <p:sp>
        <p:nvSpPr>
          <p:cNvPr id="5122" name="Text Box 2"/>
          <p:cNvSpPr txBox="1">
            <a:spLocks noChangeArrowheads="1"/>
          </p:cNvSpPr>
          <p:nvPr/>
        </p:nvSpPr>
        <p:spPr bwMode="auto">
          <a:xfrm>
            <a:off x="500034" y="214290"/>
            <a:ext cx="5715000" cy="579437"/>
          </a:xfrm>
          <a:prstGeom prst="rect">
            <a:avLst/>
          </a:prstGeom>
          <a:noFill/>
          <a:ln w="9525">
            <a:noFill/>
            <a:miter lim="800000"/>
            <a:headEnd/>
            <a:tailEnd/>
          </a:ln>
          <a:effectLst/>
        </p:spPr>
        <p:txBody>
          <a:bodyPr>
            <a:spAutoFit/>
          </a:bodyPr>
          <a:lstStyle/>
          <a:p>
            <a:pPr>
              <a:spcBef>
                <a:spcPct val="50000"/>
              </a:spcBef>
            </a:pPr>
            <a:r>
              <a:rPr lang="en-US" altLang="zh-CN" sz="3200" dirty="0">
                <a:solidFill>
                  <a:srgbClr val="CC0000"/>
                </a:solidFill>
                <a:latin typeface="宋体" charset="-122"/>
              </a:rPr>
              <a:t>(</a:t>
            </a:r>
            <a:r>
              <a:rPr lang="en-US" altLang="zh-CN" sz="3200" dirty="0">
                <a:solidFill>
                  <a:srgbClr val="CC0000"/>
                </a:solidFill>
                <a:latin typeface="Times New Roman" pitchFamily="18" charset="0"/>
              </a:rPr>
              <a:t>2</a:t>
            </a:r>
            <a:r>
              <a:rPr lang="en-US" altLang="zh-CN" sz="3200" dirty="0">
                <a:solidFill>
                  <a:srgbClr val="CC0000"/>
                </a:solidFill>
                <a:latin typeface="宋体" charset="-122"/>
              </a:rPr>
              <a:t>)</a:t>
            </a:r>
            <a:r>
              <a:rPr lang="zh-CN" altLang="en-US" sz="3200" dirty="0">
                <a:latin typeface="Times New Roman" pitchFamily="18" charset="0"/>
              </a:rPr>
              <a:t>量子力学波函数</a:t>
            </a:r>
            <a:r>
              <a:rPr lang="en-US" altLang="zh-CN" sz="3200" dirty="0">
                <a:latin typeface="宋体" charset="-122"/>
              </a:rPr>
              <a:t>(</a:t>
            </a:r>
            <a:r>
              <a:rPr lang="zh-CN" altLang="en-US" sz="3200" dirty="0">
                <a:solidFill>
                  <a:srgbClr val="CC0000"/>
                </a:solidFill>
                <a:latin typeface="Times New Roman" pitchFamily="18" charset="0"/>
              </a:rPr>
              <a:t>复函数</a:t>
            </a:r>
            <a:r>
              <a:rPr lang="en-US" altLang="zh-CN" sz="3200" dirty="0">
                <a:latin typeface="宋体" charset="-122"/>
              </a:rPr>
              <a:t>)</a:t>
            </a:r>
          </a:p>
        </p:txBody>
      </p:sp>
      <p:grpSp>
        <p:nvGrpSpPr>
          <p:cNvPr id="2" name="Group 17"/>
          <p:cNvGrpSpPr>
            <a:grpSpLocks/>
          </p:cNvGrpSpPr>
          <p:nvPr/>
        </p:nvGrpSpPr>
        <p:grpSpPr bwMode="auto">
          <a:xfrm>
            <a:off x="785786" y="928670"/>
            <a:ext cx="6562725" cy="542925"/>
            <a:chOff x="240" y="672"/>
            <a:chExt cx="4134" cy="342"/>
          </a:xfrm>
        </p:grpSpPr>
        <p:graphicFrame>
          <p:nvGraphicFramePr>
            <p:cNvPr id="5127" name="Object 7"/>
            <p:cNvGraphicFramePr>
              <a:graphicFrameLocks noChangeAspect="1"/>
            </p:cNvGraphicFramePr>
            <p:nvPr/>
          </p:nvGraphicFramePr>
          <p:xfrm>
            <a:off x="3030" y="672"/>
            <a:ext cx="1344" cy="342"/>
          </p:xfrm>
          <a:graphic>
            <a:graphicData uri="http://schemas.openxmlformats.org/presentationml/2006/ole">
              <mc:AlternateContent xmlns:mc="http://schemas.openxmlformats.org/markup-compatibility/2006">
                <mc:Choice xmlns:v="urn:schemas-microsoft-com:vml" Requires="v">
                  <p:oleObj spid="_x0000_s2067" name="Equation" r:id="rId3" imgW="1104900" imgH="304800" progId="Equation.3">
                    <p:embed/>
                  </p:oleObj>
                </mc:Choice>
                <mc:Fallback>
                  <p:oleObj name="Equation" r:id="rId3" imgW="1104900" imgH="30480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 y="672"/>
                          <a:ext cx="1344"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Text Box 8"/>
            <p:cNvSpPr txBox="1">
              <a:spLocks noChangeArrowheads="1"/>
            </p:cNvSpPr>
            <p:nvPr/>
          </p:nvSpPr>
          <p:spPr bwMode="auto">
            <a:xfrm>
              <a:off x="240" y="672"/>
              <a:ext cx="3792" cy="330"/>
            </a:xfrm>
            <a:prstGeom prst="rect">
              <a:avLst/>
            </a:prstGeom>
            <a:noFill/>
            <a:ln w="9525">
              <a:noFill/>
              <a:miter lim="800000"/>
              <a:headEnd/>
              <a:tailEnd/>
            </a:ln>
            <a:effectLst/>
          </p:spPr>
          <p:txBody>
            <a:bodyPr>
              <a:spAutoFit/>
            </a:bodyPr>
            <a:lstStyle/>
            <a:p>
              <a:pPr>
                <a:spcBef>
                  <a:spcPct val="50000"/>
                </a:spcBef>
              </a:pPr>
              <a:r>
                <a:rPr lang="zh-CN" altLang="en-US" sz="2800" dirty="0">
                  <a:latin typeface="Times New Roman" pitchFamily="18" charset="0"/>
                </a:rPr>
                <a:t>描述</a:t>
              </a:r>
              <a:r>
                <a:rPr lang="zh-CN" altLang="en-US" sz="2800" dirty="0">
                  <a:solidFill>
                    <a:srgbClr val="CC0000"/>
                  </a:solidFill>
                  <a:latin typeface="Times New Roman" pitchFamily="18" charset="0"/>
                </a:rPr>
                <a:t>微观</a:t>
              </a:r>
              <a:r>
                <a:rPr lang="zh-CN" altLang="en-US" sz="2800" dirty="0">
                  <a:latin typeface="Times New Roman" pitchFamily="18" charset="0"/>
                </a:rPr>
                <a:t>粒子运动的</a:t>
              </a:r>
              <a:r>
                <a:rPr lang="zh-CN" altLang="en-US" sz="2800" dirty="0">
                  <a:solidFill>
                    <a:srgbClr val="CC0000"/>
                  </a:solidFill>
                  <a:latin typeface="Times New Roman" pitchFamily="18" charset="0"/>
                </a:rPr>
                <a:t>波</a:t>
              </a:r>
              <a:r>
                <a:rPr lang="zh-CN" altLang="en-US" sz="2800" dirty="0">
                  <a:latin typeface="Times New Roman" pitchFamily="18" charset="0"/>
                </a:rPr>
                <a:t>函数</a:t>
              </a:r>
            </a:p>
          </p:txBody>
        </p:sp>
      </p:grpSp>
      <p:sp>
        <p:nvSpPr>
          <p:cNvPr id="5134" name="Text Box 14"/>
          <p:cNvSpPr txBox="1">
            <a:spLocks noChangeArrowheads="1"/>
          </p:cNvSpPr>
          <p:nvPr/>
        </p:nvSpPr>
        <p:spPr bwMode="auto">
          <a:xfrm>
            <a:off x="357158" y="3357562"/>
            <a:ext cx="8143932" cy="1717393"/>
          </a:xfrm>
          <a:prstGeom prst="rect">
            <a:avLst/>
          </a:prstGeom>
          <a:noFill/>
          <a:ln w="9525">
            <a:noFill/>
            <a:miter lim="800000"/>
            <a:headEnd/>
            <a:tailEnd/>
          </a:ln>
          <a:effectLst/>
        </p:spPr>
        <p:txBody>
          <a:bodyPr wrap="square">
            <a:spAutoFit/>
          </a:bodyPr>
          <a:lstStyle/>
          <a:p>
            <a:pPr>
              <a:lnSpc>
                <a:spcPct val="120000"/>
              </a:lnSpc>
              <a:spcBef>
                <a:spcPct val="50000"/>
              </a:spcBef>
            </a:pPr>
            <a:r>
              <a:rPr lang="en-US" altLang="zh-CN" sz="3200" b="1" dirty="0">
                <a:solidFill>
                  <a:srgbClr val="CC0000"/>
                </a:solidFill>
                <a:latin typeface="Times New Roman" pitchFamily="18" charset="0"/>
              </a:rPr>
              <a:t>        </a:t>
            </a:r>
            <a:r>
              <a:rPr lang="zh-CN" altLang="en-US" sz="2800" u="sng" dirty="0">
                <a:solidFill>
                  <a:srgbClr val="CC0000"/>
                </a:solidFill>
                <a:latin typeface="Times New Roman" pitchFamily="18" charset="0"/>
              </a:rPr>
              <a:t>自由粒子</a:t>
            </a:r>
            <a:r>
              <a:rPr lang="zh-CN" altLang="en-US" sz="2800" dirty="0">
                <a:latin typeface="Times New Roman" pitchFamily="18" charset="0"/>
              </a:rPr>
              <a:t>的能量和动量是</a:t>
            </a:r>
            <a:r>
              <a:rPr lang="zh-CN" altLang="en-US" sz="2800" dirty="0">
                <a:solidFill>
                  <a:srgbClr val="CC0000"/>
                </a:solidFill>
                <a:latin typeface="Times New Roman" pitchFamily="18" charset="0"/>
              </a:rPr>
              <a:t>确定</a:t>
            </a:r>
            <a:r>
              <a:rPr lang="zh-CN" altLang="en-US" sz="2800" dirty="0">
                <a:latin typeface="Times New Roman" pitchFamily="18" charset="0"/>
              </a:rPr>
              <a:t>的，其德布罗意</a:t>
            </a:r>
            <a:r>
              <a:rPr lang="zh-CN" altLang="en-US" sz="2800" dirty="0">
                <a:latin typeface="Times New Roman" pitchFamily="18" charset="0"/>
                <a:sym typeface="Symbol" pitchFamily="18" charset="2"/>
              </a:rPr>
              <a:t></a:t>
            </a:r>
            <a:r>
              <a:rPr lang="zh-CN" altLang="en-US" sz="2800" dirty="0">
                <a:latin typeface="Times New Roman" pitchFamily="18" charset="0"/>
              </a:rPr>
              <a:t>和</a:t>
            </a:r>
            <a:r>
              <a:rPr lang="zh-CN" altLang="en-US" sz="2800" dirty="0">
                <a:latin typeface="Times New Roman" pitchFamily="18" charset="0"/>
                <a:sym typeface="Symbol" pitchFamily="18" charset="2"/>
              </a:rPr>
              <a:t></a:t>
            </a:r>
            <a:r>
              <a:rPr lang="zh-CN" altLang="en-US" sz="2800" dirty="0">
                <a:latin typeface="Times New Roman" pitchFamily="18" charset="0"/>
              </a:rPr>
              <a:t>不变 ，可认为是一单色</a:t>
            </a:r>
            <a:r>
              <a:rPr lang="zh-CN" altLang="en-US" sz="2800" dirty="0">
                <a:solidFill>
                  <a:srgbClr val="CC0000"/>
                </a:solidFill>
                <a:latin typeface="Times New Roman" pitchFamily="18" charset="0"/>
              </a:rPr>
              <a:t>平面</a:t>
            </a:r>
            <a:r>
              <a:rPr lang="zh-CN" altLang="en-US" sz="2800" dirty="0">
                <a:latin typeface="Times New Roman" pitchFamily="18" charset="0"/>
              </a:rPr>
              <a:t>波</a:t>
            </a:r>
            <a:r>
              <a:rPr lang="en-US" altLang="zh-CN" sz="2800" dirty="0">
                <a:latin typeface="Times New Roman" pitchFamily="18" charset="0"/>
              </a:rPr>
              <a:t>. </a:t>
            </a:r>
            <a:r>
              <a:rPr lang="zh-CN" altLang="en-US" sz="2800" dirty="0">
                <a:latin typeface="Times New Roman" pitchFamily="18" charset="0"/>
              </a:rPr>
              <a:t>根据不确定原理 ，粒子在 </a:t>
            </a:r>
            <a:r>
              <a:rPr lang="en-US" altLang="zh-CN" sz="2800" i="1" dirty="0">
                <a:latin typeface="Times New Roman" pitchFamily="18" charset="0"/>
              </a:rPr>
              <a:t>x</a:t>
            </a:r>
            <a:r>
              <a:rPr lang="zh-CN" altLang="en-US" sz="2800" dirty="0">
                <a:latin typeface="Times New Roman" pitchFamily="18" charset="0"/>
              </a:rPr>
              <a:t>方向上的位置</a:t>
            </a:r>
            <a:r>
              <a:rPr lang="zh-CN" altLang="en-US" sz="2800" dirty="0">
                <a:solidFill>
                  <a:srgbClr val="CC0000"/>
                </a:solidFill>
                <a:latin typeface="Times New Roman" pitchFamily="18" charset="0"/>
              </a:rPr>
              <a:t>完全不</a:t>
            </a:r>
            <a:r>
              <a:rPr lang="zh-CN" altLang="en-US" sz="2800" dirty="0">
                <a:latin typeface="Times New Roman" pitchFamily="18" charset="0"/>
              </a:rPr>
              <a:t>确定</a:t>
            </a:r>
            <a:r>
              <a:rPr lang="en-US" altLang="zh-CN" sz="2800" dirty="0">
                <a:latin typeface="Times New Roman" pitchFamily="18" charset="0"/>
              </a:rPr>
              <a:t>.</a:t>
            </a:r>
          </a:p>
        </p:txBody>
      </p:sp>
      <p:sp>
        <p:nvSpPr>
          <p:cNvPr id="12" name="矩形 11"/>
          <p:cNvSpPr/>
          <p:nvPr/>
        </p:nvSpPr>
        <p:spPr>
          <a:xfrm>
            <a:off x="428596" y="1500174"/>
            <a:ext cx="8358246" cy="954107"/>
          </a:xfrm>
          <a:prstGeom prst="rect">
            <a:avLst/>
          </a:prstGeom>
        </p:spPr>
        <p:txBody>
          <a:bodyPr wrap="square">
            <a:spAutoFit/>
          </a:bodyPr>
          <a:lstStyle/>
          <a:p>
            <a:pPr>
              <a:spcBef>
                <a:spcPct val="50000"/>
              </a:spcBef>
              <a:buFontTx/>
              <a:buBlip>
                <a:blip r:embed="rId5"/>
              </a:buBlip>
            </a:pPr>
            <a:r>
              <a:rPr lang="zh-CN" altLang="en-US" sz="2800" dirty="0">
                <a:latin typeface="Times New Roman" pitchFamily="18" charset="0"/>
              </a:rPr>
              <a:t>  对能量为</a:t>
            </a:r>
            <a:r>
              <a:rPr lang="en-US" altLang="zh-CN" sz="2800" i="1" dirty="0">
                <a:solidFill>
                  <a:srgbClr val="CC0000"/>
                </a:solidFill>
                <a:latin typeface="Times New Roman" pitchFamily="18" charset="0"/>
              </a:rPr>
              <a:t>E</a:t>
            </a:r>
            <a:r>
              <a:rPr lang="zh-CN" altLang="en-US" sz="2800" dirty="0">
                <a:latin typeface="Times New Roman" pitchFamily="18" charset="0"/>
              </a:rPr>
              <a:t>、动量为</a:t>
            </a:r>
            <a:r>
              <a:rPr lang="en-US" altLang="zh-CN" sz="2800" i="1" dirty="0">
                <a:solidFill>
                  <a:srgbClr val="CC0000"/>
                </a:solidFill>
                <a:latin typeface="Times New Roman" pitchFamily="18" charset="0"/>
              </a:rPr>
              <a:t>p</a:t>
            </a:r>
            <a:r>
              <a:rPr lang="zh-CN" altLang="en-US" sz="2800" dirty="0">
                <a:latin typeface="Times New Roman" pitchFamily="18" charset="0"/>
              </a:rPr>
              <a:t>的自由粒子，其物质波波函数为</a:t>
            </a:r>
          </a:p>
        </p:txBody>
      </p:sp>
      <p:graphicFrame>
        <p:nvGraphicFramePr>
          <p:cNvPr id="2053" name="Object 5"/>
          <p:cNvGraphicFramePr>
            <a:graphicFrameLocks noChangeAspect="1"/>
          </p:cNvGraphicFramePr>
          <p:nvPr/>
        </p:nvGraphicFramePr>
        <p:xfrm>
          <a:off x="1142976" y="2285992"/>
          <a:ext cx="6272205" cy="966814"/>
        </p:xfrm>
        <a:graphic>
          <a:graphicData uri="http://schemas.openxmlformats.org/presentationml/2006/ole">
            <mc:AlternateContent xmlns:mc="http://schemas.openxmlformats.org/markup-compatibility/2006">
              <mc:Choice xmlns:v="urn:schemas-microsoft-com:vml" Requires="v">
                <p:oleObj spid="_x0000_s2068" name="公式" r:id="rId6" imgW="2222500" imgH="342900" progId="Equation.3">
                  <p:embed/>
                </p:oleObj>
              </mc:Choice>
              <mc:Fallback>
                <p:oleObj name="公式" r:id="rId6" imgW="2222500" imgH="342900" progId="Equation.3">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976" y="2285992"/>
                        <a:ext cx="6272205" cy="966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6"/>
          <p:cNvSpPr txBox="1">
            <a:spLocks noChangeArrowheads="1"/>
          </p:cNvSpPr>
          <p:nvPr/>
        </p:nvSpPr>
        <p:spPr bwMode="auto">
          <a:xfrm>
            <a:off x="1071538" y="5143512"/>
            <a:ext cx="5029210" cy="609398"/>
          </a:xfrm>
          <a:prstGeom prst="rect">
            <a:avLst/>
          </a:prstGeom>
          <a:noFill/>
          <a:ln w="19050">
            <a:noFill/>
            <a:miter lim="800000"/>
            <a:headEnd/>
            <a:tailEnd/>
          </a:ln>
          <a:effectLst/>
        </p:spPr>
        <p:txBody>
          <a:bodyPr wrap="square">
            <a:spAutoFit/>
          </a:bodyPr>
          <a:lstStyle/>
          <a:p>
            <a:pPr>
              <a:lnSpc>
                <a:spcPct val="120000"/>
              </a:lnSpc>
              <a:spcBef>
                <a:spcPct val="50000"/>
              </a:spcBef>
            </a:pPr>
            <a:r>
              <a:rPr lang="zh-CN" altLang="en-US" sz="2800" dirty="0">
                <a:latin typeface="Times New Roman" pitchFamily="18" charset="0"/>
              </a:rPr>
              <a:t>自由粒子在三维空间运动时有</a:t>
            </a:r>
          </a:p>
        </p:txBody>
      </p:sp>
      <p:graphicFrame>
        <p:nvGraphicFramePr>
          <p:cNvPr id="15" name="Object 10"/>
          <p:cNvGraphicFramePr>
            <a:graphicFrameLocks noChangeAspect="1"/>
          </p:cNvGraphicFramePr>
          <p:nvPr/>
        </p:nvGraphicFramePr>
        <p:xfrm>
          <a:off x="1928794" y="5643578"/>
          <a:ext cx="3857652" cy="954517"/>
        </p:xfrm>
        <a:graphic>
          <a:graphicData uri="http://schemas.openxmlformats.org/presentationml/2006/ole">
            <mc:AlternateContent xmlns:mc="http://schemas.openxmlformats.org/markup-compatibility/2006">
              <mc:Choice xmlns:v="urn:schemas-microsoft-com:vml" Requires="v">
                <p:oleObj spid="_x0000_s2069" name="公式" r:id="rId8" imgW="1384300" imgH="342900" progId="Equation.3">
                  <p:embed/>
                </p:oleObj>
              </mc:Choice>
              <mc:Fallback>
                <p:oleObj name="公式" r:id="rId8" imgW="1384300" imgH="34290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8794" y="5643578"/>
                        <a:ext cx="3857652" cy="954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 calcmode="lin" valueType="num">
                                      <p:cBhvr>
                                        <p:cTn id="17" dur="1000" fill="hold"/>
                                        <p:tgtEl>
                                          <p:spTgt spid="2053"/>
                                        </p:tgtEl>
                                        <p:attrNameLst>
                                          <p:attrName>ppt_w</p:attrName>
                                        </p:attrNameLst>
                                      </p:cBhvr>
                                      <p:tavLst>
                                        <p:tav tm="0">
                                          <p:val>
                                            <p:strVal val="#ppt_w*0.70"/>
                                          </p:val>
                                        </p:tav>
                                        <p:tav tm="100000">
                                          <p:val>
                                            <p:strVal val="#ppt_w"/>
                                          </p:val>
                                        </p:tav>
                                      </p:tavLst>
                                    </p:anim>
                                    <p:anim calcmode="lin" valueType="num">
                                      <p:cBhvr>
                                        <p:cTn id="18" dur="1000" fill="hold"/>
                                        <p:tgtEl>
                                          <p:spTgt spid="2053"/>
                                        </p:tgtEl>
                                        <p:attrNameLst>
                                          <p:attrName>ppt_h</p:attrName>
                                        </p:attrNameLst>
                                      </p:cBhvr>
                                      <p:tavLst>
                                        <p:tav tm="0">
                                          <p:val>
                                            <p:strVal val="#ppt_h"/>
                                          </p:val>
                                        </p:tav>
                                        <p:tav tm="100000">
                                          <p:val>
                                            <p:strVal val="#ppt_h"/>
                                          </p:val>
                                        </p:tav>
                                      </p:tavLst>
                                    </p:anim>
                                    <p:animEffect transition="in" filter="fade">
                                      <p:cBhvr>
                                        <p:cTn id="19" dur="1000"/>
                                        <p:tgtEl>
                                          <p:spTgt spid="205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134"/>
                                        </p:tgtEl>
                                        <p:attrNameLst>
                                          <p:attrName>style.visibility</p:attrName>
                                        </p:attrNameLst>
                                      </p:cBhvr>
                                      <p:to>
                                        <p:strVal val="visible"/>
                                      </p:to>
                                    </p:set>
                                    <p:animEffect transition="in" filter="blinds(horizontal)">
                                      <p:cBhvr>
                                        <p:cTn id="24" dur="500"/>
                                        <p:tgtEl>
                                          <p:spTgt spid="513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amond(in)">
                                      <p:cBhvr>
                                        <p:cTn id="3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4" grpId="0" autoUpdateAnimBg="0"/>
      <p:bldP spid="12" grpId="0"/>
      <p:bldP spid="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609600" y="990600"/>
            <a:ext cx="8534400" cy="3238500"/>
            <a:chOff x="384" y="624"/>
            <a:chExt cx="5376" cy="2040"/>
          </a:xfrm>
        </p:grpSpPr>
        <p:sp>
          <p:nvSpPr>
            <p:cNvPr id="28692" name="Rectangle 20"/>
            <p:cNvSpPr>
              <a:spLocks noChangeArrowheads="1"/>
            </p:cNvSpPr>
            <p:nvPr/>
          </p:nvSpPr>
          <p:spPr bwMode="auto">
            <a:xfrm>
              <a:off x="384" y="1008"/>
              <a:ext cx="2256" cy="1656"/>
            </a:xfrm>
            <a:prstGeom prst="rect">
              <a:avLst/>
            </a:prstGeom>
            <a:noFill/>
            <a:ln w="9525">
              <a:noFill/>
              <a:miter lim="800000"/>
              <a:headEnd/>
              <a:tailEnd/>
            </a:ln>
            <a:effectLst/>
          </p:spPr>
          <p:txBody>
            <a:bodyPr>
              <a:spAutoFit/>
            </a:bodyPr>
            <a:lstStyle/>
            <a:p>
              <a:pPr>
                <a:lnSpc>
                  <a:spcPct val="120000"/>
                </a:lnSpc>
              </a:pPr>
              <a:r>
                <a:rPr lang="zh-CN" altLang="en-US" sz="2800" dirty="0">
                  <a:solidFill>
                    <a:srgbClr val="1C1C1C"/>
                  </a:solidFill>
                  <a:latin typeface="Times New Roman" pitchFamily="18" charset="0"/>
                </a:rPr>
                <a:t>中似乎有一个隧道</a:t>
              </a:r>
              <a:r>
                <a:rPr lang="en-US" altLang="zh-CN" sz="2800" dirty="0">
                  <a:solidFill>
                    <a:srgbClr val="1C1C1C"/>
                  </a:solidFill>
                  <a:latin typeface="Times New Roman" pitchFamily="18" charset="0"/>
                </a:rPr>
                <a:t>,   </a:t>
              </a:r>
              <a:r>
                <a:rPr lang="zh-CN" altLang="en-US" sz="2800" dirty="0">
                  <a:solidFill>
                    <a:srgbClr val="1C1C1C"/>
                  </a:solidFill>
                  <a:latin typeface="Times New Roman" pitchFamily="18" charset="0"/>
                </a:rPr>
                <a:t>能使少量粒子穿过而进入            的区域，</a:t>
              </a:r>
              <a:r>
                <a:rPr kumimoji="1" lang="zh-CN" altLang="en-US" sz="2800" dirty="0">
                  <a:solidFill>
                    <a:schemeClr val="tx2"/>
                  </a:solidFill>
                  <a:latin typeface="Times New Roman" pitchFamily="18" charset="0"/>
                </a:rPr>
                <a:t>此现象</a:t>
              </a:r>
              <a:r>
                <a:rPr lang="zh-CN" altLang="en-US" sz="2800" dirty="0">
                  <a:solidFill>
                    <a:srgbClr val="1C1C1C"/>
                  </a:solidFill>
                  <a:latin typeface="Times New Roman" pitchFamily="18" charset="0"/>
                </a:rPr>
                <a:t>人们形象地</a:t>
              </a:r>
              <a:r>
                <a:rPr kumimoji="1" lang="zh-CN" altLang="en-US" sz="2800" dirty="0">
                  <a:solidFill>
                    <a:schemeClr val="tx2"/>
                  </a:solidFill>
                  <a:latin typeface="Times New Roman" pitchFamily="18" charset="0"/>
                </a:rPr>
                <a:t>称为隧道效应</a:t>
              </a:r>
              <a:r>
                <a:rPr kumimoji="1" lang="en-US" altLang="zh-CN" sz="2800" dirty="0">
                  <a:solidFill>
                    <a:schemeClr val="tx2"/>
                  </a:solidFill>
                  <a:latin typeface="Times New Roman" pitchFamily="18" charset="0"/>
                </a:rPr>
                <a:t>.</a:t>
              </a:r>
            </a:p>
          </p:txBody>
        </p:sp>
        <p:graphicFrame>
          <p:nvGraphicFramePr>
            <p:cNvPr id="28693" name="Object 21"/>
            <p:cNvGraphicFramePr>
              <a:graphicFrameLocks noChangeAspect="1"/>
            </p:cNvGraphicFramePr>
            <p:nvPr/>
          </p:nvGraphicFramePr>
          <p:xfrm>
            <a:off x="900" y="1710"/>
            <a:ext cx="524" cy="262"/>
          </p:xfrm>
          <a:graphic>
            <a:graphicData uri="http://schemas.openxmlformats.org/presentationml/2006/ole">
              <mc:AlternateContent xmlns:mc="http://schemas.openxmlformats.org/markup-compatibility/2006">
                <mc:Choice xmlns:v="urn:schemas-microsoft-com:vml" Requires="v">
                  <p:oleObj spid="_x0000_s38962" name="Equation" r:id="rId3" imgW="558800" imgH="190500" progId="Equation.3">
                    <p:embed/>
                  </p:oleObj>
                </mc:Choice>
                <mc:Fallback>
                  <p:oleObj name="Equation" r:id="rId3" imgW="558800" imgH="1905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 y="1710"/>
                          <a:ext cx="524"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3" name="Rectangle 31"/>
            <p:cNvSpPr>
              <a:spLocks noChangeArrowheads="1"/>
            </p:cNvSpPr>
            <p:nvPr/>
          </p:nvSpPr>
          <p:spPr bwMode="auto">
            <a:xfrm>
              <a:off x="768" y="624"/>
              <a:ext cx="4992" cy="353"/>
            </a:xfrm>
            <a:prstGeom prst="rect">
              <a:avLst/>
            </a:prstGeom>
            <a:noFill/>
            <a:ln w="9525">
              <a:noFill/>
              <a:miter lim="800000"/>
              <a:headEnd/>
              <a:tailEnd/>
            </a:ln>
            <a:effectLst/>
          </p:spPr>
          <p:txBody>
            <a:bodyPr>
              <a:spAutoFit/>
            </a:bodyPr>
            <a:lstStyle/>
            <a:p>
              <a:pPr>
                <a:lnSpc>
                  <a:spcPct val="120000"/>
                </a:lnSpc>
              </a:pPr>
              <a:r>
                <a:rPr lang="en-US" altLang="zh-CN" sz="2800" dirty="0">
                  <a:solidFill>
                    <a:srgbClr val="1C1C1C"/>
                  </a:solidFill>
                  <a:latin typeface="Times New Roman" pitchFamily="18" charset="0"/>
                </a:rPr>
                <a:t>  </a:t>
              </a:r>
              <a:r>
                <a:rPr lang="zh-CN" altLang="en-US" sz="2800" dirty="0">
                  <a:solidFill>
                    <a:srgbClr val="1C1C1C"/>
                  </a:solidFill>
                  <a:latin typeface="Times New Roman" pitchFamily="18" charset="0"/>
                </a:rPr>
                <a:t>粒子的能量虽</a:t>
              </a:r>
              <a:r>
                <a:rPr lang="zh-CN" altLang="en-US" sz="2800" dirty="0">
                  <a:solidFill>
                    <a:srgbClr val="CC0000"/>
                  </a:solidFill>
                  <a:latin typeface="Times New Roman" pitchFamily="18" charset="0"/>
                </a:rPr>
                <a:t>不</a:t>
              </a:r>
              <a:r>
                <a:rPr lang="zh-CN" altLang="en-US" sz="2800" dirty="0">
                  <a:solidFill>
                    <a:srgbClr val="1C1C1C"/>
                  </a:solidFill>
                  <a:latin typeface="Times New Roman" pitchFamily="18" charset="0"/>
                </a:rPr>
                <a:t>足以超越势垒 </a:t>
              </a:r>
              <a:r>
                <a:rPr lang="en-US" altLang="zh-CN" sz="2800" dirty="0">
                  <a:solidFill>
                    <a:srgbClr val="1C1C1C"/>
                  </a:solidFill>
                  <a:latin typeface="Times New Roman" pitchFamily="18" charset="0"/>
                </a:rPr>
                <a:t>,</a:t>
              </a:r>
              <a:r>
                <a:rPr lang="zh-CN" altLang="en-US" sz="2800" dirty="0">
                  <a:solidFill>
                    <a:srgbClr val="1C1C1C"/>
                  </a:solidFill>
                  <a:latin typeface="Times New Roman" pitchFamily="18" charset="0"/>
                </a:rPr>
                <a:t>但在势垒</a:t>
              </a:r>
            </a:p>
          </p:txBody>
        </p:sp>
      </p:grpSp>
      <p:sp>
        <p:nvSpPr>
          <p:cNvPr id="28704" name="Rectangle 32"/>
          <p:cNvSpPr>
            <a:spLocks noChangeArrowheads="1"/>
          </p:cNvSpPr>
          <p:nvPr/>
        </p:nvSpPr>
        <p:spPr bwMode="auto">
          <a:xfrm>
            <a:off x="609600" y="4648200"/>
            <a:ext cx="8153400" cy="609398"/>
          </a:xfrm>
          <a:prstGeom prst="rect">
            <a:avLst/>
          </a:prstGeom>
          <a:noFill/>
          <a:ln w="9525">
            <a:noFill/>
            <a:miter lim="800000"/>
            <a:headEnd/>
            <a:tailEnd/>
          </a:ln>
          <a:effectLst/>
        </p:spPr>
        <p:txBody>
          <a:bodyPr>
            <a:spAutoFit/>
          </a:bodyPr>
          <a:lstStyle/>
          <a:p>
            <a:pPr>
              <a:lnSpc>
                <a:spcPct val="120000"/>
              </a:lnSpc>
            </a:pPr>
            <a:r>
              <a:rPr lang="en-US" altLang="zh-CN" sz="2800" dirty="0">
                <a:solidFill>
                  <a:srgbClr val="CC0000"/>
                </a:solidFill>
                <a:latin typeface="Times New Roman" pitchFamily="18" charset="0"/>
              </a:rPr>
              <a:t>    </a:t>
            </a:r>
            <a:r>
              <a:rPr lang="zh-CN" altLang="en-US" sz="2800" dirty="0">
                <a:solidFill>
                  <a:srgbClr val="CC0000"/>
                </a:solidFill>
                <a:latin typeface="Times New Roman" pitchFamily="18" charset="0"/>
              </a:rPr>
              <a:t>隧道效应的本质  </a:t>
            </a:r>
            <a:r>
              <a:rPr lang="en-US" altLang="zh-CN" sz="2800" dirty="0">
                <a:latin typeface="Times New Roman" pitchFamily="18" charset="0"/>
              </a:rPr>
              <a:t>: </a:t>
            </a:r>
            <a:r>
              <a:rPr lang="zh-CN" altLang="en-US" sz="2800" dirty="0">
                <a:latin typeface="Times New Roman" pitchFamily="18" charset="0"/>
              </a:rPr>
              <a:t>来源于微观粒子的波粒二象性</a:t>
            </a:r>
            <a:r>
              <a:rPr lang="en-US" altLang="zh-CN" sz="2800" dirty="0">
                <a:latin typeface="Times New Roman" pitchFamily="18" charset="0"/>
              </a:rPr>
              <a:t>.</a:t>
            </a:r>
          </a:p>
        </p:txBody>
      </p:sp>
      <p:grpSp>
        <p:nvGrpSpPr>
          <p:cNvPr id="3" name="Group 53"/>
          <p:cNvGrpSpPr>
            <a:grpSpLocks/>
          </p:cNvGrpSpPr>
          <p:nvPr/>
        </p:nvGrpSpPr>
        <p:grpSpPr bwMode="auto">
          <a:xfrm>
            <a:off x="4267200" y="1981200"/>
            <a:ext cx="4267200" cy="2286000"/>
            <a:chOff x="2688" y="1248"/>
            <a:chExt cx="2688" cy="1440"/>
          </a:xfrm>
        </p:grpSpPr>
        <p:grpSp>
          <p:nvGrpSpPr>
            <p:cNvPr id="4" name="Group 52"/>
            <p:cNvGrpSpPr>
              <a:grpSpLocks/>
            </p:cNvGrpSpPr>
            <p:nvPr/>
          </p:nvGrpSpPr>
          <p:grpSpPr bwMode="auto">
            <a:xfrm>
              <a:off x="2688" y="1248"/>
              <a:ext cx="2688" cy="1440"/>
              <a:chOff x="2688" y="1248"/>
              <a:chExt cx="2688" cy="1440"/>
            </a:xfrm>
          </p:grpSpPr>
          <p:sp>
            <p:nvSpPr>
              <p:cNvPr id="28676" name="Rectangle 4"/>
              <p:cNvSpPr>
                <a:spLocks noChangeArrowheads="1"/>
              </p:cNvSpPr>
              <p:nvPr/>
            </p:nvSpPr>
            <p:spPr bwMode="auto">
              <a:xfrm>
                <a:off x="2688" y="1248"/>
                <a:ext cx="2688" cy="1440"/>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28678" name="Line 6"/>
              <p:cNvSpPr>
                <a:spLocks noChangeShapeType="1"/>
              </p:cNvSpPr>
              <p:nvPr/>
            </p:nvSpPr>
            <p:spPr bwMode="auto">
              <a:xfrm>
                <a:off x="2731" y="2118"/>
                <a:ext cx="2602" cy="0"/>
              </a:xfrm>
              <a:prstGeom prst="line">
                <a:avLst/>
              </a:prstGeom>
              <a:noFill/>
              <a:ln w="12700">
                <a:solidFill>
                  <a:schemeClr val="tx1"/>
                </a:solidFill>
                <a:round/>
                <a:headEnd/>
                <a:tailEnd type="triangle" w="sm" len="lg"/>
              </a:ln>
              <a:effectLst/>
            </p:spPr>
            <p:txBody>
              <a:bodyPr wrap="none" anchor="ctr"/>
              <a:lstStyle/>
              <a:p>
                <a:endParaRPr lang="zh-CN" altLang="en-US"/>
              </a:p>
            </p:txBody>
          </p:sp>
          <p:sp>
            <p:nvSpPr>
              <p:cNvPr id="28680" name="Freeform 8"/>
              <p:cNvSpPr>
                <a:spLocks/>
              </p:cNvSpPr>
              <p:nvPr/>
            </p:nvSpPr>
            <p:spPr bwMode="auto">
              <a:xfrm>
                <a:off x="2811" y="1732"/>
                <a:ext cx="2141" cy="796"/>
              </a:xfrm>
              <a:custGeom>
                <a:avLst/>
                <a:gdLst/>
                <a:ahLst/>
                <a:cxnLst>
                  <a:cxn ang="0">
                    <a:pos x="0" y="620"/>
                  </a:cxn>
                  <a:cxn ang="0">
                    <a:pos x="161" y="810"/>
                  </a:cxn>
                  <a:cxn ang="0">
                    <a:pos x="438" y="71"/>
                  </a:cxn>
                  <a:cxn ang="0">
                    <a:pos x="762" y="836"/>
                  </a:cxn>
                  <a:cxn ang="0">
                    <a:pos x="994" y="110"/>
                  </a:cxn>
                  <a:cxn ang="0">
                    <a:pos x="1185" y="176"/>
                  </a:cxn>
                  <a:cxn ang="0">
                    <a:pos x="1320" y="239"/>
                  </a:cxn>
                  <a:cxn ang="0">
                    <a:pos x="1641" y="344"/>
                  </a:cxn>
                  <a:cxn ang="0">
                    <a:pos x="1728" y="422"/>
                  </a:cxn>
                  <a:cxn ang="0">
                    <a:pos x="1875" y="641"/>
                  </a:cxn>
                  <a:cxn ang="0">
                    <a:pos x="2037" y="422"/>
                  </a:cxn>
                  <a:cxn ang="0">
                    <a:pos x="2133" y="269"/>
                  </a:cxn>
                  <a:cxn ang="0">
                    <a:pos x="2223" y="230"/>
                  </a:cxn>
                  <a:cxn ang="0">
                    <a:pos x="2343" y="455"/>
                  </a:cxn>
                  <a:cxn ang="0">
                    <a:pos x="2409" y="530"/>
                  </a:cxn>
                </a:cxnLst>
                <a:rect l="0" t="0" r="r" b="b"/>
                <a:pathLst>
                  <a:path w="2409" h="901">
                    <a:moveTo>
                      <a:pt x="0" y="620"/>
                    </a:moveTo>
                    <a:cubicBezTo>
                      <a:pt x="27" y="652"/>
                      <a:pt x="88" y="901"/>
                      <a:pt x="161" y="810"/>
                    </a:cubicBezTo>
                    <a:cubicBezTo>
                      <a:pt x="234" y="719"/>
                      <a:pt x="338" y="67"/>
                      <a:pt x="438" y="71"/>
                    </a:cubicBezTo>
                    <a:cubicBezTo>
                      <a:pt x="538" y="75"/>
                      <a:pt x="669" y="830"/>
                      <a:pt x="762" y="836"/>
                    </a:cubicBezTo>
                    <a:cubicBezTo>
                      <a:pt x="855" y="842"/>
                      <a:pt x="924" y="220"/>
                      <a:pt x="994" y="110"/>
                    </a:cubicBezTo>
                    <a:cubicBezTo>
                      <a:pt x="1064" y="0"/>
                      <a:pt x="1131" y="155"/>
                      <a:pt x="1185" y="176"/>
                    </a:cubicBezTo>
                    <a:cubicBezTo>
                      <a:pt x="1239" y="197"/>
                      <a:pt x="1244" y="211"/>
                      <a:pt x="1320" y="239"/>
                    </a:cubicBezTo>
                    <a:cubicBezTo>
                      <a:pt x="1396" y="267"/>
                      <a:pt x="1573" y="314"/>
                      <a:pt x="1641" y="344"/>
                    </a:cubicBezTo>
                    <a:cubicBezTo>
                      <a:pt x="1709" y="374"/>
                      <a:pt x="1689" y="373"/>
                      <a:pt x="1728" y="422"/>
                    </a:cubicBezTo>
                    <a:cubicBezTo>
                      <a:pt x="1767" y="471"/>
                      <a:pt x="1824" y="641"/>
                      <a:pt x="1875" y="641"/>
                    </a:cubicBezTo>
                    <a:cubicBezTo>
                      <a:pt x="1926" y="641"/>
                      <a:pt x="1994" y="484"/>
                      <a:pt x="2037" y="422"/>
                    </a:cubicBezTo>
                    <a:cubicBezTo>
                      <a:pt x="2080" y="360"/>
                      <a:pt x="2102" y="301"/>
                      <a:pt x="2133" y="269"/>
                    </a:cubicBezTo>
                    <a:cubicBezTo>
                      <a:pt x="2164" y="237"/>
                      <a:pt x="2188" y="199"/>
                      <a:pt x="2223" y="230"/>
                    </a:cubicBezTo>
                    <a:cubicBezTo>
                      <a:pt x="2258" y="261"/>
                      <a:pt x="2312" y="405"/>
                      <a:pt x="2343" y="455"/>
                    </a:cubicBezTo>
                    <a:cubicBezTo>
                      <a:pt x="2374" y="505"/>
                      <a:pt x="2395" y="515"/>
                      <a:pt x="2409" y="530"/>
                    </a:cubicBezTo>
                  </a:path>
                </a:pathLst>
              </a:custGeom>
              <a:noFill/>
              <a:ln w="28575" cmpd="sng">
                <a:solidFill>
                  <a:srgbClr val="FF0000"/>
                </a:solidFill>
                <a:round/>
                <a:headEnd/>
                <a:tailEnd type="none" w="sm" len="lg"/>
              </a:ln>
              <a:effectLst/>
            </p:spPr>
            <p:txBody>
              <a:bodyPr wrap="none" anchor="ctr"/>
              <a:lstStyle/>
              <a:p>
                <a:endParaRPr lang="zh-CN" altLang="en-US"/>
              </a:p>
            </p:txBody>
          </p:sp>
          <p:sp>
            <p:nvSpPr>
              <p:cNvPr id="28681" name="Line 9"/>
              <p:cNvSpPr>
                <a:spLocks noChangeShapeType="1"/>
              </p:cNvSpPr>
              <p:nvPr/>
            </p:nvSpPr>
            <p:spPr bwMode="auto">
              <a:xfrm flipV="1">
                <a:off x="4241" y="1632"/>
                <a:ext cx="0" cy="481"/>
              </a:xfrm>
              <a:prstGeom prst="line">
                <a:avLst/>
              </a:prstGeom>
              <a:noFill/>
              <a:ln w="19050">
                <a:solidFill>
                  <a:schemeClr val="tx1"/>
                </a:solidFill>
                <a:prstDash val="dash"/>
                <a:round/>
                <a:headEnd/>
                <a:tailEnd type="none" w="sm" len="lg"/>
              </a:ln>
              <a:effectLst/>
            </p:spPr>
            <p:txBody>
              <a:bodyPr wrap="none" anchor="ctr"/>
              <a:lstStyle/>
              <a:p>
                <a:endParaRPr lang="zh-CN" altLang="en-US"/>
              </a:p>
            </p:txBody>
          </p:sp>
          <p:graphicFrame>
            <p:nvGraphicFramePr>
              <p:cNvPr id="28682" name="Object 10"/>
              <p:cNvGraphicFramePr>
                <a:graphicFrameLocks noChangeAspect="1"/>
              </p:cNvGraphicFramePr>
              <p:nvPr/>
            </p:nvGraphicFramePr>
            <p:xfrm>
              <a:off x="3376" y="1632"/>
              <a:ext cx="224" cy="266"/>
            </p:xfrm>
            <a:graphic>
              <a:graphicData uri="http://schemas.openxmlformats.org/presentationml/2006/ole">
                <mc:AlternateContent xmlns:mc="http://schemas.openxmlformats.org/markup-compatibility/2006">
                  <mc:Choice xmlns:v="urn:schemas-microsoft-com:vml" Requires="v">
                    <p:oleObj spid="_x0000_s38963" name="公式" r:id="rId5" imgW="253780" imgH="317225" progId="Equation.3">
                      <p:embed/>
                    </p:oleObj>
                  </mc:Choice>
                  <mc:Fallback>
                    <p:oleObj name="公式" r:id="rId5" imgW="253780" imgH="317225"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 y="1632"/>
                            <a:ext cx="224"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3" name="Object 11"/>
              <p:cNvGraphicFramePr>
                <a:graphicFrameLocks noChangeAspect="1"/>
              </p:cNvGraphicFramePr>
              <p:nvPr/>
            </p:nvGraphicFramePr>
            <p:xfrm>
              <a:off x="3877" y="1632"/>
              <a:ext cx="247" cy="266"/>
            </p:xfrm>
            <a:graphic>
              <a:graphicData uri="http://schemas.openxmlformats.org/presentationml/2006/ole">
                <mc:AlternateContent xmlns:mc="http://schemas.openxmlformats.org/markup-compatibility/2006">
                  <mc:Choice xmlns:v="urn:schemas-microsoft-com:vml" Requires="v">
                    <p:oleObj spid="_x0000_s38964" name="公式" r:id="rId7" imgW="279279" imgH="317362" progId="Equation.3">
                      <p:embed/>
                    </p:oleObj>
                  </mc:Choice>
                  <mc:Fallback>
                    <p:oleObj name="公式" r:id="rId7" imgW="279279" imgH="317362" progId="Equation.3">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 y="1632"/>
                            <a:ext cx="247"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4" name="Object 12"/>
              <p:cNvGraphicFramePr>
                <a:graphicFrameLocks noChangeAspect="1"/>
              </p:cNvGraphicFramePr>
              <p:nvPr/>
            </p:nvGraphicFramePr>
            <p:xfrm>
              <a:off x="4332" y="1632"/>
              <a:ext cx="235" cy="278"/>
            </p:xfrm>
            <a:graphic>
              <a:graphicData uri="http://schemas.openxmlformats.org/presentationml/2006/ole">
                <mc:AlternateContent xmlns:mc="http://schemas.openxmlformats.org/markup-compatibility/2006">
                  <mc:Choice xmlns:v="urn:schemas-microsoft-com:vml" Requires="v">
                    <p:oleObj spid="_x0000_s38965" name="公式" r:id="rId9" imgW="266584" imgH="330057" progId="Equation.3">
                      <p:embed/>
                    </p:oleObj>
                  </mc:Choice>
                  <mc:Fallback>
                    <p:oleObj name="公式" r:id="rId9" imgW="266584" imgH="330057" progId="Equation.3">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2" y="1632"/>
                            <a:ext cx="235"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noChangeAspect="1"/>
              </p:cNvGraphicFramePr>
              <p:nvPr/>
            </p:nvGraphicFramePr>
            <p:xfrm>
              <a:off x="3371" y="1344"/>
              <a:ext cx="426" cy="230"/>
            </p:xfrm>
            <a:graphic>
              <a:graphicData uri="http://schemas.openxmlformats.org/presentationml/2006/ole">
                <mc:AlternateContent xmlns:mc="http://schemas.openxmlformats.org/markup-compatibility/2006">
                  <mc:Choice xmlns:v="urn:schemas-microsoft-com:vml" Requires="v">
                    <p:oleObj spid="_x0000_s38966" name="公式" r:id="rId11" imgW="533169" imgH="304668" progId="Equation.3">
                      <p:embed/>
                    </p:oleObj>
                  </mc:Choice>
                  <mc:Fallback>
                    <p:oleObj name="公式" r:id="rId11" imgW="533169" imgH="304668" progId="Equation.3">
                      <p:embed/>
                      <p:pic>
                        <p:nvPicPr>
                          <p:cNvPr id="0" name="Picture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1" y="1344"/>
                            <a:ext cx="426"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6" name="Object 14"/>
              <p:cNvGraphicFramePr>
                <a:graphicFrameLocks noChangeAspect="1"/>
              </p:cNvGraphicFramePr>
              <p:nvPr/>
            </p:nvGraphicFramePr>
            <p:xfrm>
              <a:off x="4141" y="2108"/>
              <a:ext cx="176" cy="179"/>
            </p:xfrm>
            <a:graphic>
              <a:graphicData uri="http://schemas.openxmlformats.org/presentationml/2006/ole">
                <mc:AlternateContent xmlns:mc="http://schemas.openxmlformats.org/markup-compatibility/2006">
                  <mc:Choice xmlns:v="urn:schemas-microsoft-com:vml" Requires="v">
                    <p:oleObj spid="_x0000_s38967" name="公式" r:id="rId13" imgW="177646" imgH="190335" progId="Equation.3">
                      <p:embed/>
                    </p:oleObj>
                  </mc:Choice>
                  <mc:Fallback>
                    <p:oleObj name="公式" r:id="rId13" imgW="177646" imgH="190335" progId="Equation.3">
                      <p:embed/>
                      <p:pic>
                        <p:nvPicPr>
                          <p:cNvPr id="0" name="Picture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1" y="2108"/>
                            <a:ext cx="176"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7" name="Object 15"/>
              <p:cNvGraphicFramePr>
                <a:graphicFrameLocks noChangeAspect="1"/>
              </p:cNvGraphicFramePr>
              <p:nvPr/>
            </p:nvGraphicFramePr>
            <p:xfrm>
              <a:off x="5151" y="2151"/>
              <a:ext cx="156" cy="161"/>
            </p:xfrm>
            <a:graphic>
              <a:graphicData uri="http://schemas.openxmlformats.org/presentationml/2006/ole">
                <mc:AlternateContent xmlns:mc="http://schemas.openxmlformats.org/markup-compatibility/2006">
                  <mc:Choice xmlns:v="urn:schemas-microsoft-com:vml" Requires="v">
                    <p:oleObj spid="_x0000_s38968" name="公式" r:id="rId15" imgW="177646" imgH="190335" progId="Equation.3">
                      <p:embed/>
                    </p:oleObj>
                  </mc:Choice>
                  <mc:Fallback>
                    <p:oleObj name="公式" r:id="rId15" imgW="177646" imgH="190335" progId="Equation.3">
                      <p:embed/>
                      <p:pic>
                        <p:nvPicPr>
                          <p:cNvPr id="0" name="Picture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51" y="2151"/>
                            <a:ext cx="156" cy="1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8" name="Object 16"/>
              <p:cNvGraphicFramePr>
                <a:graphicFrameLocks noChangeAspect="1"/>
              </p:cNvGraphicFramePr>
              <p:nvPr/>
            </p:nvGraphicFramePr>
            <p:xfrm>
              <a:off x="3669" y="2118"/>
              <a:ext cx="148" cy="169"/>
            </p:xfrm>
            <a:graphic>
              <a:graphicData uri="http://schemas.openxmlformats.org/presentationml/2006/ole">
                <mc:AlternateContent xmlns:mc="http://schemas.openxmlformats.org/markup-compatibility/2006">
                  <mc:Choice xmlns:v="urn:schemas-microsoft-com:vml" Requires="v">
                    <p:oleObj spid="_x0000_s38969" name="Equation" r:id="rId17" imgW="164957" imgH="190335" progId="Equation.3">
                      <p:embed/>
                    </p:oleObj>
                  </mc:Choice>
                  <mc:Fallback>
                    <p:oleObj name="Equation" r:id="rId17" imgW="164957" imgH="190335" progId="Equation.3">
                      <p:embed/>
                      <p:pic>
                        <p:nvPicPr>
                          <p:cNvPr id="0" name="Picture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9" y="2118"/>
                            <a:ext cx="148"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722" name="Line 50"/>
            <p:cNvSpPr>
              <a:spLocks noChangeShapeType="1"/>
            </p:cNvSpPr>
            <p:nvPr/>
          </p:nvSpPr>
          <p:spPr bwMode="auto">
            <a:xfrm flipV="1">
              <a:off x="3814" y="1372"/>
              <a:ext cx="0" cy="1220"/>
            </a:xfrm>
            <a:prstGeom prst="line">
              <a:avLst/>
            </a:prstGeom>
            <a:noFill/>
            <a:ln w="9525">
              <a:solidFill>
                <a:schemeClr val="tx1"/>
              </a:solidFill>
              <a:miter lim="800000"/>
              <a:headEnd/>
              <a:tailEnd type="triangle" w="sm" len="lg"/>
            </a:ln>
            <a:effectLst/>
          </p:spPr>
          <p:txBody>
            <a:bodyPr wrap="none"/>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04"/>
                                        </p:tgtEl>
                                        <p:attrNameLst>
                                          <p:attrName>style.visibility</p:attrName>
                                        </p:attrNameLst>
                                      </p:cBhvr>
                                      <p:to>
                                        <p:strVal val="visible"/>
                                      </p:to>
                                    </p:set>
                                    <p:animEffect transition="in" filter="blinds(horizontal)">
                                      <p:cBhvr>
                                        <p:cTn id="12" dur="500"/>
                                        <p:tgtEl>
                                          <p:spTgt spid="2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5572132" y="1357298"/>
            <a:ext cx="2895600" cy="2752725"/>
            <a:chOff x="3456" y="1440"/>
            <a:chExt cx="1824" cy="1734"/>
          </a:xfrm>
        </p:grpSpPr>
        <p:pic>
          <p:nvPicPr>
            <p:cNvPr id="29699" name="Picture 3" descr="量子围栏2"/>
            <p:cNvPicPr>
              <a:picLocks noChangeAspect="1" noChangeArrowheads="1"/>
            </p:cNvPicPr>
            <p:nvPr/>
          </p:nvPicPr>
          <p:blipFill>
            <a:blip r:embed="rId2"/>
            <a:srcRect l="5197" t="5905" b="5534"/>
            <a:stretch>
              <a:fillRect/>
            </a:stretch>
          </p:blipFill>
          <p:spPr bwMode="auto">
            <a:xfrm>
              <a:off x="3456" y="1440"/>
              <a:ext cx="1824" cy="1392"/>
            </a:xfrm>
            <a:prstGeom prst="rect">
              <a:avLst/>
            </a:prstGeom>
            <a:noFill/>
            <a:ln w="9525">
              <a:solidFill>
                <a:schemeClr val="tx2"/>
              </a:solidFill>
              <a:miter lim="800000"/>
              <a:headEnd/>
              <a:tailEnd/>
            </a:ln>
          </p:spPr>
        </p:pic>
        <p:sp>
          <p:nvSpPr>
            <p:cNvPr id="29700" name="Text Box 4"/>
            <p:cNvSpPr txBox="1">
              <a:spLocks noChangeArrowheads="1"/>
            </p:cNvSpPr>
            <p:nvPr/>
          </p:nvSpPr>
          <p:spPr bwMode="auto">
            <a:xfrm>
              <a:off x="3456" y="2840"/>
              <a:ext cx="1824" cy="334"/>
            </a:xfrm>
            <a:prstGeom prst="rect">
              <a:avLst/>
            </a:prstGeom>
            <a:gradFill rotWithShape="0">
              <a:gsLst>
                <a:gs pos="0">
                  <a:srgbClr val="CC99FF"/>
                </a:gs>
                <a:gs pos="50000">
                  <a:srgbClr val="FFFFFF"/>
                </a:gs>
                <a:gs pos="100000">
                  <a:srgbClr val="CC99FF"/>
                </a:gs>
              </a:gsLst>
              <a:lin ang="5400000" scaled="1"/>
            </a:gradFill>
            <a:ln w="12700">
              <a:solidFill>
                <a:schemeClr val="tx2"/>
              </a:solidFill>
              <a:miter lim="800000"/>
              <a:headEnd/>
              <a:tailEnd/>
            </a:ln>
            <a:effectLst/>
          </p:spPr>
          <p:txBody>
            <a:bodyPr>
              <a:spAutoFit/>
            </a:bodyPr>
            <a:lstStyle/>
            <a:p>
              <a:pPr algn="ctr">
                <a:spcBef>
                  <a:spcPct val="50000"/>
                </a:spcBef>
              </a:pPr>
              <a:r>
                <a:rPr kumimoji="1" lang="zh-CN" altLang="en-US" sz="2800" b="1">
                  <a:latin typeface="Times New Roman" pitchFamily="18" charset="0"/>
                </a:rPr>
                <a:t>量子围栏照片</a:t>
              </a:r>
            </a:p>
          </p:txBody>
        </p:sp>
      </p:grpSp>
      <p:sp>
        <p:nvSpPr>
          <p:cNvPr id="29702" name="Text Box 6"/>
          <p:cNvSpPr txBox="1">
            <a:spLocks noChangeArrowheads="1"/>
          </p:cNvSpPr>
          <p:nvPr/>
        </p:nvSpPr>
        <p:spPr bwMode="auto">
          <a:xfrm>
            <a:off x="428596" y="1214422"/>
            <a:ext cx="4724400" cy="2628155"/>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dirty="0">
                <a:latin typeface="Times New Roman" pitchFamily="18" charset="0"/>
              </a:rPr>
              <a:t>          1 9 8 1</a:t>
            </a:r>
            <a:r>
              <a:rPr lang="zh-CN" altLang="en-US" sz="2800" dirty="0">
                <a:latin typeface="Times New Roman" pitchFamily="18" charset="0"/>
              </a:rPr>
              <a:t>年宾尼希和罗雷尔利用电子的隧道效应制成 了扫描遂穿 显 微 镜 </a:t>
            </a:r>
            <a:r>
              <a:rPr lang="en-US" altLang="zh-CN" sz="2800" dirty="0">
                <a:latin typeface="宋体" charset="-122"/>
              </a:rPr>
              <a:t>(</a:t>
            </a:r>
            <a:r>
              <a:rPr lang="en-US" altLang="zh-CN" sz="2800" dirty="0">
                <a:latin typeface="Times New Roman" pitchFamily="18" charset="0"/>
              </a:rPr>
              <a:t> STM </a:t>
            </a:r>
            <a:r>
              <a:rPr lang="en-US" altLang="zh-CN" sz="2800" dirty="0">
                <a:latin typeface="宋体" charset="-122"/>
              </a:rPr>
              <a:t>)</a:t>
            </a:r>
            <a:r>
              <a:rPr lang="en-US" altLang="zh-CN" sz="2800" dirty="0">
                <a:latin typeface="Times New Roman" pitchFamily="18" charset="0"/>
              </a:rPr>
              <a:t> </a:t>
            </a:r>
            <a:r>
              <a:rPr lang="zh-CN" altLang="en-US" sz="2800" dirty="0">
                <a:latin typeface="Times New Roman" pitchFamily="18" charset="0"/>
              </a:rPr>
              <a:t>，可观测固体表面原子排列的状况 </a:t>
            </a:r>
            <a:r>
              <a:rPr lang="en-US" altLang="zh-CN" sz="2800" dirty="0">
                <a:latin typeface="Times New Roman" pitchFamily="18" charset="0"/>
              </a:rPr>
              <a:t>. </a:t>
            </a:r>
          </a:p>
        </p:txBody>
      </p:sp>
      <p:grpSp>
        <p:nvGrpSpPr>
          <p:cNvPr id="3" name="Group 15"/>
          <p:cNvGrpSpPr>
            <a:grpSpLocks/>
          </p:cNvGrpSpPr>
          <p:nvPr/>
        </p:nvGrpSpPr>
        <p:grpSpPr bwMode="auto">
          <a:xfrm>
            <a:off x="500034" y="142852"/>
            <a:ext cx="1981200" cy="762000"/>
            <a:chOff x="624" y="739"/>
            <a:chExt cx="1248" cy="480"/>
          </a:xfrm>
        </p:grpSpPr>
        <p:sp>
          <p:nvSpPr>
            <p:cNvPr id="29704" name="AutoShape 8"/>
            <p:cNvSpPr>
              <a:spLocks noChangeArrowheads="1"/>
            </p:cNvSpPr>
            <p:nvPr/>
          </p:nvSpPr>
          <p:spPr bwMode="auto">
            <a:xfrm>
              <a:off x="624" y="739"/>
              <a:ext cx="864" cy="480"/>
            </a:xfrm>
            <a:prstGeom prst="horizontalScroll">
              <a:avLst>
                <a:gd name="adj" fmla="val 12500"/>
              </a:avLst>
            </a:prstGeom>
            <a:gradFill rotWithShape="0">
              <a:gsLst>
                <a:gs pos="0">
                  <a:srgbClr val="CC99FF"/>
                </a:gs>
                <a:gs pos="50000">
                  <a:schemeClr val="bg1"/>
                </a:gs>
                <a:gs pos="100000">
                  <a:srgbClr val="CC99FF"/>
                </a:gs>
              </a:gsLst>
              <a:lin ang="5400000" scaled="1"/>
            </a:gradFill>
            <a:ln w="9525">
              <a:solidFill>
                <a:schemeClr val="tx1"/>
              </a:solidFill>
              <a:round/>
              <a:headEnd/>
              <a:tailEnd/>
            </a:ln>
            <a:effectLst>
              <a:outerShdw dist="107763" dir="13500000" algn="ctr" rotWithShape="0">
                <a:schemeClr val="tx2"/>
              </a:outerShdw>
            </a:effectLst>
          </p:spPr>
          <p:txBody>
            <a:bodyPr wrap="none" anchor="ctr"/>
            <a:lstStyle/>
            <a:p>
              <a:endParaRPr lang="zh-CN" altLang="en-US"/>
            </a:p>
          </p:txBody>
        </p:sp>
        <p:sp>
          <p:nvSpPr>
            <p:cNvPr id="29705" name="Rectangle 9"/>
            <p:cNvSpPr>
              <a:spLocks noChangeArrowheads="1"/>
            </p:cNvSpPr>
            <p:nvPr/>
          </p:nvSpPr>
          <p:spPr bwMode="auto">
            <a:xfrm>
              <a:off x="672" y="787"/>
              <a:ext cx="1200" cy="365"/>
            </a:xfrm>
            <a:prstGeom prst="rect">
              <a:avLst/>
            </a:prstGeom>
            <a:noFill/>
            <a:ln w="9525">
              <a:noFill/>
              <a:miter lim="800000"/>
              <a:headEnd/>
              <a:tailEnd/>
            </a:ln>
            <a:effectLst/>
          </p:spPr>
          <p:txBody>
            <a:bodyPr>
              <a:spAutoFit/>
            </a:bodyPr>
            <a:lstStyle/>
            <a:p>
              <a:r>
                <a:rPr lang="en-US" altLang="zh-CN" sz="2800" b="1" dirty="0">
                  <a:solidFill>
                    <a:srgbClr val="CC0000"/>
                  </a:solidFill>
                  <a:latin typeface="Times New Roman" pitchFamily="18" charset="0"/>
                </a:rPr>
                <a:t> </a:t>
              </a:r>
              <a:r>
                <a:rPr lang="zh-CN" altLang="en-US" sz="3200" b="1" dirty="0">
                  <a:solidFill>
                    <a:srgbClr val="CC0000"/>
                  </a:solidFill>
                  <a:latin typeface="Times New Roman" pitchFamily="18" charset="0"/>
                </a:rPr>
                <a:t>应用</a:t>
              </a:r>
              <a:r>
                <a:rPr lang="zh-CN" altLang="en-US" sz="2800" b="1" dirty="0">
                  <a:solidFill>
                    <a:srgbClr val="CC0000"/>
                  </a:solidFill>
                  <a:latin typeface="Times New Roman" pitchFamily="18" charset="0"/>
                </a:rPr>
                <a:t> </a:t>
              </a:r>
            </a:p>
          </p:txBody>
        </p:sp>
      </p:grpSp>
      <p:sp>
        <p:nvSpPr>
          <p:cNvPr id="29709" name="Rectangle 13"/>
          <p:cNvSpPr>
            <a:spLocks noChangeArrowheads="1"/>
          </p:cNvSpPr>
          <p:nvPr/>
        </p:nvSpPr>
        <p:spPr bwMode="auto">
          <a:xfrm>
            <a:off x="642910" y="4429132"/>
            <a:ext cx="6019597" cy="523220"/>
          </a:xfrm>
          <a:prstGeom prst="rect">
            <a:avLst/>
          </a:prstGeom>
          <a:noFill/>
          <a:ln w="9525">
            <a:noFill/>
            <a:miter lim="800000"/>
            <a:headEnd/>
            <a:tailEnd/>
          </a:ln>
          <a:effectLst/>
        </p:spPr>
        <p:txBody>
          <a:bodyPr wrap="none">
            <a:spAutoFit/>
          </a:bodyPr>
          <a:lstStyle/>
          <a:p>
            <a:r>
              <a:rPr lang="en-US" altLang="zh-CN" sz="2800" dirty="0">
                <a:latin typeface="Times New Roman" pitchFamily="18" charset="0"/>
              </a:rPr>
              <a:t>1986</a:t>
            </a:r>
            <a:r>
              <a:rPr lang="zh-CN" altLang="en-US" sz="2800" dirty="0">
                <a:latin typeface="Times New Roman" pitchFamily="18" charset="0"/>
              </a:rPr>
              <a:t>年宾尼希又研制了原子力显微镜</a:t>
            </a:r>
            <a:r>
              <a:rPr lang="en-US" altLang="zh-CN" sz="2800" dirty="0">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blinds(vertical)">
                                      <p:cBhvr>
                                        <p:cTn id="7" dur="500"/>
                                        <p:tgtEl>
                                          <p:spTgt spid="297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9"/>
                                        </p:tgtEl>
                                        <p:attrNameLst>
                                          <p:attrName>style.visibility</p:attrName>
                                        </p:attrNameLst>
                                      </p:cBhvr>
                                      <p:to>
                                        <p:strVal val="visible"/>
                                      </p:to>
                                    </p:set>
                                    <p:animEffect transition="in" filter="blinds(horizontal)">
                                      <p:cBhvr>
                                        <p:cTn id="17"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P spid="2970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7158" y="1447800"/>
            <a:ext cx="5180042" cy="1123944"/>
            <a:chOff x="336" y="1015"/>
            <a:chExt cx="3344" cy="776"/>
          </a:xfrm>
        </p:grpSpPr>
        <p:graphicFrame>
          <p:nvGraphicFramePr>
            <p:cNvPr id="56323" name="Object 3"/>
            <p:cNvGraphicFramePr>
              <a:graphicFrameLocks noChangeAspect="1"/>
            </p:cNvGraphicFramePr>
            <p:nvPr/>
          </p:nvGraphicFramePr>
          <p:xfrm>
            <a:off x="336" y="1148"/>
            <a:ext cx="948" cy="407"/>
          </p:xfrm>
          <a:graphic>
            <a:graphicData uri="http://schemas.openxmlformats.org/presentationml/2006/ole">
              <mc:AlternateContent xmlns:mc="http://schemas.openxmlformats.org/markup-compatibility/2006">
                <mc:Choice xmlns:v="urn:schemas-microsoft-com:vml" Requires="v">
                  <p:oleObj spid="_x0000_s39988" name="公式" r:id="rId3" imgW="469696" imgH="203112" progId="Equation.3">
                    <p:embed/>
                  </p:oleObj>
                </mc:Choice>
                <mc:Fallback>
                  <p:oleObj name="公式" r:id="rId3" imgW="469696" imgH="203112"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48"/>
                          <a:ext cx="94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AutoShape 4"/>
            <p:cNvSpPr>
              <a:spLocks/>
            </p:cNvSpPr>
            <p:nvPr/>
          </p:nvSpPr>
          <p:spPr bwMode="auto">
            <a:xfrm>
              <a:off x="1344" y="1100"/>
              <a:ext cx="96" cy="576"/>
            </a:xfrm>
            <a:prstGeom prst="leftBrace">
              <a:avLst>
                <a:gd name="adj1" fmla="val 50000"/>
                <a:gd name="adj2" fmla="val 50000"/>
              </a:avLst>
            </a:prstGeom>
            <a:noFill/>
            <a:ln w="19050">
              <a:solidFill>
                <a:schemeClr val="tx1"/>
              </a:solidFill>
              <a:round/>
              <a:headEnd/>
              <a:tailEnd type="none" w="med" len="lg"/>
            </a:ln>
            <a:effectLst/>
          </p:spPr>
          <p:txBody>
            <a:bodyPr wrap="none" anchor="ctr"/>
            <a:lstStyle/>
            <a:p>
              <a:endParaRPr lang="zh-CN" altLang="en-US"/>
            </a:p>
          </p:txBody>
        </p:sp>
        <p:graphicFrame>
          <p:nvGraphicFramePr>
            <p:cNvPr id="56325" name="Object 5"/>
            <p:cNvGraphicFramePr>
              <a:graphicFrameLocks noChangeAspect="1"/>
            </p:cNvGraphicFramePr>
            <p:nvPr/>
          </p:nvGraphicFramePr>
          <p:xfrm>
            <a:off x="1551" y="1020"/>
            <a:ext cx="232" cy="279"/>
          </p:xfrm>
          <a:graphic>
            <a:graphicData uri="http://schemas.openxmlformats.org/presentationml/2006/ole">
              <mc:AlternateContent xmlns:mc="http://schemas.openxmlformats.org/markup-compatibility/2006">
                <mc:Choice xmlns:v="urn:schemas-microsoft-com:vml" Requires="v">
                  <p:oleObj spid="_x0000_s39989" name="公式" r:id="rId5" imgW="368140" imgH="444307" progId="Equation.3">
                    <p:embed/>
                  </p:oleObj>
                </mc:Choice>
                <mc:Fallback>
                  <p:oleObj name="公式" r:id="rId5" imgW="368140" imgH="444307"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 y="1020"/>
                          <a:ext cx="232"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6"/>
            <p:cNvGraphicFramePr>
              <a:graphicFrameLocks noChangeAspect="1"/>
            </p:cNvGraphicFramePr>
            <p:nvPr/>
          </p:nvGraphicFramePr>
          <p:xfrm>
            <a:off x="1536" y="1400"/>
            <a:ext cx="432" cy="391"/>
          </p:xfrm>
          <a:graphic>
            <a:graphicData uri="http://schemas.openxmlformats.org/presentationml/2006/ole">
              <mc:AlternateContent xmlns:mc="http://schemas.openxmlformats.org/markup-compatibility/2006">
                <mc:Choice xmlns:v="urn:schemas-microsoft-com:vml" Requires="v">
                  <p:oleObj spid="_x0000_s39990" name="公式" r:id="rId7" imgW="253890" imgH="228501" progId="Equation.3">
                    <p:embed/>
                  </p:oleObj>
                </mc:Choice>
                <mc:Fallback>
                  <p:oleObj name="公式" r:id="rId7" imgW="253890" imgH="228501" progId="Equation.3">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1400"/>
                          <a:ext cx="432"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2112" y="1015"/>
            <a:ext cx="1568" cy="288"/>
          </p:xfrm>
          <a:graphic>
            <a:graphicData uri="http://schemas.openxmlformats.org/presentationml/2006/ole">
              <mc:AlternateContent xmlns:mc="http://schemas.openxmlformats.org/markup-compatibility/2006">
                <mc:Choice xmlns:v="urn:schemas-microsoft-com:vml" Requires="v">
                  <p:oleObj spid="_x0000_s39991" name="公式" r:id="rId9" imgW="2489200" imgH="457200" progId="Equation.3">
                    <p:embed/>
                  </p:oleObj>
                </mc:Choice>
                <mc:Fallback>
                  <p:oleObj name="公式" r:id="rId9" imgW="2489200" imgH="457200" progId="Equation.3">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2" y="1015"/>
                          <a:ext cx="15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p:cNvGraphicFramePr>
              <a:graphicFrameLocks noChangeAspect="1"/>
            </p:cNvGraphicFramePr>
            <p:nvPr/>
          </p:nvGraphicFramePr>
          <p:xfrm>
            <a:off x="2160" y="1440"/>
            <a:ext cx="1112" cy="240"/>
          </p:xfrm>
          <a:graphic>
            <a:graphicData uri="http://schemas.openxmlformats.org/presentationml/2006/ole">
              <mc:AlternateContent xmlns:mc="http://schemas.openxmlformats.org/markup-compatibility/2006">
                <mc:Choice xmlns:v="urn:schemas-microsoft-com:vml" Requires="v">
                  <p:oleObj spid="_x0000_s39992" name="公式" r:id="rId11" imgW="1765300" imgH="381000" progId="Equation.3">
                    <p:embed/>
                  </p:oleObj>
                </mc:Choice>
                <mc:Fallback>
                  <p:oleObj name="公式" r:id="rId11" imgW="1765300" imgH="381000" progId="Equation.3">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1440"/>
                          <a:ext cx="111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329" name="Text Box 9"/>
          <p:cNvSpPr txBox="1">
            <a:spLocks noChangeArrowheads="1"/>
          </p:cNvSpPr>
          <p:nvPr/>
        </p:nvSpPr>
        <p:spPr bwMode="auto">
          <a:xfrm>
            <a:off x="304800" y="3124200"/>
            <a:ext cx="5638800" cy="1373188"/>
          </a:xfrm>
          <a:prstGeom prst="rect">
            <a:avLst/>
          </a:prstGeom>
          <a:noFill/>
          <a:ln w="19050">
            <a:noFill/>
            <a:miter lim="800000"/>
            <a:headEnd/>
            <a:tailEnd type="none" w="med" len="lg"/>
          </a:ln>
          <a:effectLst/>
        </p:spPr>
        <p:txBody>
          <a:bodyPr>
            <a:spAutoFit/>
          </a:bodyPr>
          <a:lstStyle/>
          <a:p>
            <a:pPr>
              <a:spcBef>
                <a:spcPct val="50000"/>
              </a:spcBef>
            </a:pPr>
            <a:r>
              <a:rPr kumimoji="1" lang="en-US" altLang="zh-CN" sz="2800" b="1" dirty="0">
                <a:solidFill>
                  <a:schemeClr val="accent2"/>
                </a:solidFill>
                <a:latin typeface="Century Schoolbook" pitchFamily="18" charset="0"/>
              </a:rPr>
              <a:t>     </a:t>
            </a:r>
            <a:r>
              <a:rPr kumimoji="1" lang="zh-CN" altLang="en-US" sz="2800" dirty="0">
                <a:latin typeface="Century Schoolbook" pitchFamily="18" charset="0"/>
              </a:rPr>
              <a:t>粒子在 </a:t>
            </a:r>
            <a:r>
              <a:rPr kumimoji="1" lang="en-US" altLang="zh-CN" sz="2800" i="1" dirty="0">
                <a:latin typeface="Century Schoolbook" pitchFamily="18" charset="0"/>
              </a:rPr>
              <a:t>x </a:t>
            </a:r>
            <a:r>
              <a:rPr kumimoji="1" lang="en-US" altLang="zh-CN" sz="2800" dirty="0">
                <a:latin typeface="Century Schoolbook" pitchFamily="18" charset="0"/>
              </a:rPr>
              <a:t>&lt; 0 </a:t>
            </a:r>
            <a:r>
              <a:rPr kumimoji="1" lang="zh-CN" altLang="en-US" sz="2800" dirty="0">
                <a:latin typeface="Century Schoolbook" pitchFamily="18" charset="0"/>
              </a:rPr>
              <a:t>区域里，若其能量小于势垒高度，经典物理来看是不能越过势垒达到 </a:t>
            </a:r>
            <a:r>
              <a:rPr kumimoji="1" lang="en-US" altLang="zh-CN" sz="2800" i="1" dirty="0">
                <a:latin typeface="Century Schoolbook" pitchFamily="18" charset="0"/>
              </a:rPr>
              <a:t>x &gt; a</a:t>
            </a:r>
            <a:r>
              <a:rPr kumimoji="1" lang="zh-CN" altLang="en-US" sz="2800" dirty="0">
                <a:latin typeface="Century Schoolbook" pitchFamily="18" charset="0"/>
              </a:rPr>
              <a:t>的区域。</a:t>
            </a:r>
          </a:p>
        </p:txBody>
      </p:sp>
      <p:sp>
        <p:nvSpPr>
          <p:cNvPr id="56330" name="Rectangle 10"/>
          <p:cNvSpPr>
            <a:spLocks noChangeArrowheads="1"/>
          </p:cNvSpPr>
          <p:nvPr/>
        </p:nvSpPr>
        <p:spPr bwMode="auto">
          <a:xfrm>
            <a:off x="228600" y="152400"/>
            <a:ext cx="3962400" cy="519113"/>
          </a:xfrm>
          <a:prstGeom prst="rect">
            <a:avLst/>
          </a:prstGeom>
          <a:solidFill>
            <a:srgbClr val="FFFF00"/>
          </a:solidFill>
          <a:ln w="19050">
            <a:noFill/>
            <a:miter lim="800000"/>
            <a:headEnd type="none" w="med" len="lg"/>
            <a:tailEnd type="none" w="med" len="lg"/>
          </a:ln>
          <a:effectLst>
            <a:outerShdw dist="35921" dir="2700000" algn="ctr" rotWithShape="0">
              <a:schemeClr val="bg2"/>
            </a:outerShdw>
          </a:effectLst>
        </p:spPr>
        <p:txBody>
          <a:bodyPr>
            <a:spAutoFit/>
          </a:bodyPr>
          <a:lstStyle/>
          <a:p>
            <a:r>
              <a:rPr kumimoji="1" lang="en-US" altLang="zh-CN" sz="2800" b="1">
                <a:solidFill>
                  <a:srgbClr val="FF3300"/>
                </a:solidFill>
                <a:latin typeface="楷体_GB2312" pitchFamily="49" charset="-122"/>
                <a:ea typeface="楷体_GB2312" pitchFamily="49" charset="-122"/>
              </a:rPr>
              <a:t>2.</a:t>
            </a:r>
            <a:r>
              <a:rPr kumimoji="1" lang="zh-CN" altLang="en-US" sz="2800" b="1">
                <a:solidFill>
                  <a:srgbClr val="FF3300"/>
                </a:solidFill>
                <a:latin typeface="楷体_GB2312" pitchFamily="49" charset="-122"/>
                <a:ea typeface="楷体_GB2312" pitchFamily="49" charset="-122"/>
              </a:rPr>
              <a:t>势垒贯穿</a:t>
            </a:r>
            <a:r>
              <a:rPr kumimoji="1" lang="en-US" altLang="zh-CN" sz="2800" b="1">
                <a:solidFill>
                  <a:srgbClr val="FF3300"/>
                </a:solidFill>
                <a:latin typeface="楷体_GB2312" pitchFamily="49" charset="-122"/>
                <a:ea typeface="楷体_GB2312" pitchFamily="49" charset="-122"/>
              </a:rPr>
              <a:t>(</a:t>
            </a:r>
            <a:r>
              <a:rPr kumimoji="1" lang="zh-CN" altLang="en-US" sz="2800" b="1">
                <a:solidFill>
                  <a:srgbClr val="FF3300"/>
                </a:solidFill>
                <a:latin typeface="Times New Roman" pitchFamily="18" charset="0"/>
              </a:rPr>
              <a:t>隧道效应）</a:t>
            </a:r>
          </a:p>
        </p:txBody>
      </p:sp>
      <p:sp>
        <p:nvSpPr>
          <p:cNvPr id="56331" name="Text Box 11"/>
          <p:cNvSpPr txBox="1">
            <a:spLocks noChangeArrowheads="1"/>
          </p:cNvSpPr>
          <p:nvPr/>
        </p:nvSpPr>
        <p:spPr bwMode="auto">
          <a:xfrm>
            <a:off x="152400" y="762000"/>
            <a:ext cx="868680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设一个质量为</a:t>
            </a:r>
            <a:r>
              <a:rPr kumimoji="1" lang="en-US" altLang="zh-CN" sz="2800" dirty="0">
                <a:latin typeface="Century Schoolbook" pitchFamily="18" charset="0"/>
              </a:rPr>
              <a:t>m</a:t>
            </a:r>
            <a:r>
              <a:rPr kumimoji="1" lang="zh-CN" altLang="en-US" sz="2800" dirty="0">
                <a:latin typeface="Century Schoolbook" pitchFamily="18" charset="0"/>
              </a:rPr>
              <a:t>的粒子，沿</a:t>
            </a:r>
            <a:r>
              <a:rPr kumimoji="1" lang="en-US" altLang="zh-CN" sz="2800" dirty="0">
                <a:latin typeface="Century Schoolbook" pitchFamily="18" charset="0"/>
              </a:rPr>
              <a:t>x</a:t>
            </a:r>
            <a:r>
              <a:rPr kumimoji="1" lang="zh-CN" altLang="en-US" sz="2800" dirty="0">
                <a:latin typeface="Century Schoolbook" pitchFamily="18" charset="0"/>
              </a:rPr>
              <a:t>轴正方向运动，其势能为：</a:t>
            </a:r>
          </a:p>
        </p:txBody>
      </p:sp>
      <p:sp>
        <p:nvSpPr>
          <p:cNvPr id="56332" name="Text Box 12"/>
          <p:cNvSpPr txBox="1">
            <a:spLocks noChangeArrowheads="1"/>
          </p:cNvSpPr>
          <p:nvPr/>
        </p:nvSpPr>
        <p:spPr bwMode="auto">
          <a:xfrm>
            <a:off x="457200" y="2590800"/>
            <a:ext cx="4876800" cy="519113"/>
          </a:xfrm>
          <a:prstGeom prst="rect">
            <a:avLst/>
          </a:prstGeom>
          <a:noFill/>
          <a:ln w="19050">
            <a:noFill/>
            <a:miter lim="800000"/>
            <a:headEnd/>
            <a:tailEnd type="none" w="med" len="lg"/>
          </a:ln>
          <a:effectLst/>
        </p:spPr>
        <p:txBody>
          <a:bodyPr>
            <a:spAutoFit/>
          </a:bodyPr>
          <a:lstStyle/>
          <a:p>
            <a:pPr>
              <a:spcBef>
                <a:spcPct val="50000"/>
              </a:spcBef>
            </a:pPr>
            <a:r>
              <a:rPr kumimoji="1" lang="zh-CN" altLang="en-US" sz="2800" dirty="0">
                <a:latin typeface="Century Schoolbook" pitchFamily="18" charset="0"/>
              </a:rPr>
              <a:t>这种势能分布称为一维势垒。</a:t>
            </a:r>
          </a:p>
        </p:txBody>
      </p:sp>
      <p:sp>
        <p:nvSpPr>
          <p:cNvPr id="56333" name="Text Box 13"/>
          <p:cNvSpPr txBox="1">
            <a:spLocks noChangeArrowheads="1"/>
          </p:cNvSpPr>
          <p:nvPr/>
        </p:nvSpPr>
        <p:spPr bwMode="auto">
          <a:xfrm>
            <a:off x="152400" y="4495800"/>
            <a:ext cx="5715000" cy="519113"/>
          </a:xfrm>
          <a:prstGeom prst="rect">
            <a:avLst/>
          </a:prstGeom>
          <a:noFill/>
          <a:ln w="19050">
            <a:noFill/>
            <a:miter lim="800000"/>
            <a:headEnd/>
            <a:tailEnd type="none" w="med" len="lg"/>
          </a:ln>
          <a:effectLst/>
        </p:spPr>
        <p:txBody>
          <a:bodyPr>
            <a:spAutoFit/>
          </a:bodyPr>
          <a:lstStyle/>
          <a:p>
            <a:pPr>
              <a:spcBef>
                <a:spcPct val="50000"/>
              </a:spcBef>
            </a:pPr>
            <a:r>
              <a:rPr kumimoji="1" lang="en-US" altLang="zh-CN" sz="2800" b="1" dirty="0">
                <a:solidFill>
                  <a:schemeClr val="accent2"/>
                </a:solidFill>
                <a:latin typeface="Century Schoolbook" pitchFamily="18" charset="0"/>
              </a:rPr>
              <a:t>     </a:t>
            </a:r>
            <a:r>
              <a:rPr kumimoji="1" lang="zh-CN" altLang="en-US" sz="2800" dirty="0">
                <a:latin typeface="Century Schoolbook" pitchFamily="18" charset="0"/>
              </a:rPr>
              <a:t>在量子力学中，情况又如果呢？</a:t>
            </a:r>
          </a:p>
        </p:txBody>
      </p:sp>
      <p:sp>
        <p:nvSpPr>
          <p:cNvPr id="56334" name="Text Box 14"/>
          <p:cNvSpPr txBox="1">
            <a:spLocks noChangeArrowheads="1"/>
          </p:cNvSpPr>
          <p:nvPr/>
        </p:nvSpPr>
        <p:spPr bwMode="auto">
          <a:xfrm>
            <a:off x="228600" y="5029200"/>
            <a:ext cx="8305800" cy="519113"/>
          </a:xfrm>
          <a:prstGeom prst="rect">
            <a:avLst/>
          </a:prstGeom>
          <a:noFill/>
          <a:ln w="9525">
            <a:noFill/>
            <a:miter lim="800000"/>
            <a:headEnd/>
            <a:tailEnd/>
          </a:ln>
          <a:effectLst/>
        </p:spPr>
        <p:txBody>
          <a:bodyPr>
            <a:spAutoFit/>
          </a:bodyPr>
          <a:lstStyle/>
          <a:p>
            <a:r>
              <a:rPr kumimoji="1" lang="zh-CN" altLang="zh-CN" sz="2800" dirty="0">
                <a:latin typeface="Times New Roman" pitchFamily="18" charset="0"/>
              </a:rPr>
              <a:t>为讨论方便，我们把整个空间分成三个区域：</a:t>
            </a:r>
            <a:endParaRPr kumimoji="1" lang="zh-CN" altLang="en-US" sz="2400" dirty="0">
              <a:latin typeface="Times New Roman" pitchFamily="18" charset="0"/>
            </a:endParaRPr>
          </a:p>
        </p:txBody>
      </p:sp>
      <p:grpSp>
        <p:nvGrpSpPr>
          <p:cNvPr id="3" name="Group 15"/>
          <p:cNvGrpSpPr>
            <a:grpSpLocks/>
          </p:cNvGrpSpPr>
          <p:nvPr/>
        </p:nvGrpSpPr>
        <p:grpSpPr bwMode="auto">
          <a:xfrm>
            <a:off x="6705600" y="1752600"/>
            <a:ext cx="1990725" cy="2744788"/>
            <a:chOff x="3834" y="192"/>
            <a:chExt cx="1254" cy="1729"/>
          </a:xfrm>
        </p:grpSpPr>
        <p:sp>
          <p:nvSpPr>
            <p:cNvPr id="56336" name="Line 16"/>
            <p:cNvSpPr>
              <a:spLocks noChangeShapeType="1"/>
            </p:cNvSpPr>
            <p:nvPr/>
          </p:nvSpPr>
          <p:spPr bwMode="auto">
            <a:xfrm>
              <a:off x="3898" y="1632"/>
              <a:ext cx="1108" cy="0"/>
            </a:xfrm>
            <a:prstGeom prst="line">
              <a:avLst/>
            </a:prstGeom>
            <a:noFill/>
            <a:ln w="41275">
              <a:solidFill>
                <a:schemeClr val="tx1"/>
              </a:solidFill>
              <a:round/>
              <a:headEnd/>
              <a:tailEnd type="triangle" w="med" len="med"/>
            </a:ln>
            <a:effectLst/>
          </p:spPr>
          <p:txBody>
            <a:bodyPr wrap="none" anchor="ctr"/>
            <a:lstStyle/>
            <a:p>
              <a:endParaRPr lang="zh-CN" altLang="en-US"/>
            </a:p>
          </p:txBody>
        </p:sp>
        <p:sp>
          <p:nvSpPr>
            <p:cNvPr id="56337" name="Line 17"/>
            <p:cNvSpPr>
              <a:spLocks noChangeShapeType="1"/>
            </p:cNvSpPr>
            <p:nvPr/>
          </p:nvSpPr>
          <p:spPr bwMode="auto">
            <a:xfrm flipV="1">
              <a:off x="4132" y="242"/>
              <a:ext cx="0" cy="1390"/>
            </a:xfrm>
            <a:prstGeom prst="line">
              <a:avLst/>
            </a:prstGeom>
            <a:noFill/>
            <a:ln w="41275">
              <a:solidFill>
                <a:schemeClr val="tx1"/>
              </a:solidFill>
              <a:round/>
              <a:headEnd/>
              <a:tailEnd type="arrow" w="med" len="med"/>
            </a:ln>
            <a:effectLst/>
          </p:spPr>
          <p:txBody>
            <a:bodyPr wrap="none" anchor="ctr"/>
            <a:lstStyle/>
            <a:p>
              <a:endParaRPr lang="zh-CN" altLang="en-US"/>
            </a:p>
          </p:txBody>
        </p:sp>
        <p:sp>
          <p:nvSpPr>
            <p:cNvPr id="56338" name="Rectangle 18"/>
            <p:cNvSpPr>
              <a:spLocks noChangeArrowheads="1"/>
            </p:cNvSpPr>
            <p:nvPr/>
          </p:nvSpPr>
          <p:spPr bwMode="auto">
            <a:xfrm>
              <a:off x="4137" y="622"/>
              <a:ext cx="463" cy="1008"/>
            </a:xfrm>
            <a:prstGeom prst="rect">
              <a:avLst/>
            </a:prstGeom>
            <a:noFill/>
            <a:ln w="41275">
              <a:solidFill>
                <a:schemeClr val="tx1"/>
              </a:solidFill>
              <a:miter lim="800000"/>
              <a:headEnd/>
              <a:tailEnd/>
            </a:ln>
            <a:effectLst/>
          </p:spPr>
          <p:txBody>
            <a:bodyPr wrap="none" anchor="ctr"/>
            <a:lstStyle/>
            <a:p>
              <a:endParaRPr lang="zh-CN" altLang="en-US"/>
            </a:p>
          </p:txBody>
        </p:sp>
        <p:graphicFrame>
          <p:nvGraphicFramePr>
            <p:cNvPr id="56339" name="Object 19"/>
            <p:cNvGraphicFramePr>
              <a:graphicFrameLocks noChangeAspect="1"/>
            </p:cNvGraphicFramePr>
            <p:nvPr/>
          </p:nvGraphicFramePr>
          <p:xfrm>
            <a:off x="3834" y="384"/>
            <a:ext cx="284" cy="321"/>
          </p:xfrm>
          <a:graphic>
            <a:graphicData uri="http://schemas.openxmlformats.org/presentationml/2006/ole">
              <mc:AlternateContent xmlns:mc="http://schemas.openxmlformats.org/markup-compatibility/2006">
                <mc:Choice xmlns:v="urn:schemas-microsoft-com:vml" Requires="v">
                  <p:oleObj spid="_x0000_s39993" name="公式" r:id="rId13" imgW="203112" imgH="228501" progId="Equation.3">
                    <p:embed/>
                  </p:oleObj>
                </mc:Choice>
                <mc:Fallback>
                  <p:oleObj name="公式" r:id="rId13" imgW="203112" imgH="228501" progId="Equation.3">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4" y="384"/>
                          <a:ext cx="284"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0" name="Object 20"/>
            <p:cNvGraphicFramePr>
              <a:graphicFrameLocks noChangeAspect="1"/>
            </p:cNvGraphicFramePr>
            <p:nvPr/>
          </p:nvGraphicFramePr>
          <p:xfrm>
            <a:off x="3950" y="192"/>
            <a:ext cx="153" cy="179"/>
          </p:xfrm>
          <a:graphic>
            <a:graphicData uri="http://schemas.openxmlformats.org/presentationml/2006/ole">
              <mc:AlternateContent xmlns:mc="http://schemas.openxmlformats.org/markup-compatibility/2006">
                <mc:Choice xmlns:v="urn:schemas-microsoft-com:vml" Requires="v">
                  <p:oleObj spid="_x0000_s39994" name="公式" r:id="rId15" imgW="152202" imgH="177569" progId="Equation.3">
                    <p:embed/>
                  </p:oleObj>
                </mc:Choice>
                <mc:Fallback>
                  <p:oleObj name="公式" r:id="rId15" imgW="152202" imgH="177569" progId="Equation.3">
                    <p:embed/>
                    <p:pic>
                      <p:nvPicPr>
                        <p:cNvPr id="0" name="Picture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0" y="192"/>
                          <a:ext cx="153"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1" name="Text Box 21"/>
            <p:cNvSpPr txBox="1">
              <a:spLocks noChangeArrowheads="1"/>
            </p:cNvSpPr>
            <p:nvPr/>
          </p:nvSpPr>
          <p:spPr bwMode="auto">
            <a:xfrm>
              <a:off x="4068" y="1633"/>
              <a:ext cx="265"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O</a:t>
              </a:r>
              <a:endParaRPr kumimoji="1" lang="en-US" altLang="zh-CN" sz="2400">
                <a:latin typeface="Times New Roman" pitchFamily="18" charset="0"/>
              </a:endParaRPr>
            </a:p>
          </p:txBody>
        </p:sp>
        <p:graphicFrame>
          <p:nvGraphicFramePr>
            <p:cNvPr id="56342" name="Object 22"/>
            <p:cNvGraphicFramePr>
              <a:graphicFrameLocks noChangeAspect="1"/>
            </p:cNvGraphicFramePr>
            <p:nvPr/>
          </p:nvGraphicFramePr>
          <p:xfrm>
            <a:off x="4511" y="1633"/>
            <a:ext cx="160" cy="177"/>
          </p:xfrm>
          <a:graphic>
            <a:graphicData uri="http://schemas.openxmlformats.org/presentationml/2006/ole">
              <mc:AlternateContent xmlns:mc="http://schemas.openxmlformats.org/markup-compatibility/2006">
                <mc:Choice xmlns:v="urn:schemas-microsoft-com:vml" Requires="v">
                  <p:oleObj spid="_x0000_s39995" name="公式" r:id="rId17" imgW="126835" imgH="139518" progId="Equation.3">
                    <p:embed/>
                  </p:oleObj>
                </mc:Choice>
                <mc:Fallback>
                  <p:oleObj name="公式" r:id="rId17" imgW="126835" imgH="139518" progId="Equation.3">
                    <p:embed/>
                    <p:pic>
                      <p:nvPicPr>
                        <p:cNvPr id="0" name="Picture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1" y="1633"/>
                          <a:ext cx="160"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3" name="Text Box 23"/>
            <p:cNvSpPr txBox="1">
              <a:spLocks noChangeArrowheads="1"/>
            </p:cNvSpPr>
            <p:nvPr/>
          </p:nvSpPr>
          <p:spPr bwMode="auto">
            <a:xfrm>
              <a:off x="4682" y="1019"/>
              <a:ext cx="377"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III</a:t>
              </a:r>
              <a:endParaRPr kumimoji="1" lang="en-US" altLang="zh-CN" sz="2400">
                <a:latin typeface="Times New Roman" pitchFamily="18" charset="0"/>
              </a:endParaRPr>
            </a:p>
          </p:txBody>
        </p:sp>
        <p:graphicFrame>
          <p:nvGraphicFramePr>
            <p:cNvPr id="56344" name="Object 24"/>
            <p:cNvGraphicFramePr>
              <a:graphicFrameLocks noChangeAspect="1"/>
            </p:cNvGraphicFramePr>
            <p:nvPr/>
          </p:nvGraphicFramePr>
          <p:xfrm>
            <a:off x="4920" y="1633"/>
            <a:ext cx="168" cy="186"/>
          </p:xfrm>
          <a:graphic>
            <a:graphicData uri="http://schemas.openxmlformats.org/presentationml/2006/ole">
              <mc:AlternateContent xmlns:mc="http://schemas.openxmlformats.org/markup-compatibility/2006">
                <mc:Choice xmlns:v="urn:schemas-microsoft-com:vml" Requires="v">
                  <p:oleObj spid="_x0000_s39996" name="公式" r:id="rId19" imgW="126835" imgH="139518" progId="Equation.3">
                    <p:embed/>
                  </p:oleObj>
                </mc:Choice>
                <mc:Fallback>
                  <p:oleObj name="公式" r:id="rId19" imgW="126835" imgH="139518" progId="Equation.3">
                    <p:embed/>
                    <p:pic>
                      <p:nvPicPr>
                        <p:cNvPr id="0" name="Picture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20" y="1633"/>
                          <a:ext cx="1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5" name="Text Box 25"/>
            <p:cNvSpPr txBox="1">
              <a:spLocks noChangeArrowheads="1"/>
            </p:cNvSpPr>
            <p:nvPr/>
          </p:nvSpPr>
          <p:spPr bwMode="auto">
            <a:xfrm>
              <a:off x="3864" y="1025"/>
              <a:ext cx="203"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a:t>
              </a:r>
              <a:endParaRPr kumimoji="1" lang="en-US" altLang="zh-CN" sz="2400">
                <a:latin typeface="Times New Roman" pitchFamily="18" charset="0"/>
              </a:endParaRPr>
            </a:p>
          </p:txBody>
        </p:sp>
        <p:sp>
          <p:nvSpPr>
            <p:cNvPr id="56346" name="Text Box 26"/>
            <p:cNvSpPr txBox="1">
              <a:spLocks noChangeArrowheads="1"/>
            </p:cNvSpPr>
            <p:nvPr/>
          </p:nvSpPr>
          <p:spPr bwMode="auto">
            <a:xfrm>
              <a:off x="4272" y="1025"/>
              <a:ext cx="290"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a:t>
              </a:r>
              <a:endParaRPr kumimoji="1" lang="en-US" altLang="zh-CN" sz="2400">
                <a:latin typeface="Times New Roman" pitchFamily="18" charset="0"/>
              </a:endParaRPr>
            </a:p>
          </p:txBody>
        </p:sp>
      </p:grpSp>
      <p:graphicFrame>
        <p:nvGraphicFramePr>
          <p:cNvPr id="56347" name="Object 27"/>
          <p:cNvGraphicFramePr>
            <a:graphicFrameLocks noChangeAspect="1"/>
          </p:cNvGraphicFramePr>
          <p:nvPr/>
        </p:nvGraphicFramePr>
        <p:xfrm>
          <a:off x="609600" y="5562600"/>
          <a:ext cx="4724400" cy="484188"/>
        </p:xfrm>
        <a:graphic>
          <a:graphicData uri="http://schemas.openxmlformats.org/presentationml/2006/ole">
            <mc:AlternateContent xmlns:mc="http://schemas.openxmlformats.org/markup-compatibility/2006">
              <mc:Choice xmlns:v="urn:schemas-microsoft-com:vml" Requires="v">
                <p:oleObj spid="_x0000_s39997" name="公式" r:id="rId21" imgW="1968500" imgH="203200" progId="Equation.3">
                  <p:embed/>
                </p:oleObj>
              </mc:Choice>
              <mc:Fallback>
                <p:oleObj name="公式" r:id="rId21" imgW="1968500" imgH="203200" progId="Equation.3">
                  <p:embed/>
                  <p:pic>
                    <p:nvPicPr>
                      <p:cNvPr id="0" name="Picture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 y="5562600"/>
                        <a:ext cx="4724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8" name="Text Box 28"/>
          <p:cNvSpPr txBox="1">
            <a:spLocks noChangeArrowheads="1"/>
          </p:cNvSpPr>
          <p:nvPr/>
        </p:nvSpPr>
        <p:spPr bwMode="auto">
          <a:xfrm>
            <a:off x="457200" y="6096000"/>
            <a:ext cx="7315200" cy="519113"/>
          </a:xfrm>
          <a:prstGeom prst="rect">
            <a:avLst/>
          </a:prstGeom>
          <a:noFill/>
          <a:ln w="9525">
            <a:noFill/>
            <a:miter lim="800000"/>
            <a:headEnd/>
            <a:tailEnd/>
          </a:ln>
          <a:effectLst/>
        </p:spPr>
        <p:txBody>
          <a:bodyPr>
            <a:spAutoFit/>
          </a:bodyPr>
          <a:lstStyle/>
          <a:p>
            <a:r>
              <a:rPr kumimoji="1" lang="zh-CN" altLang="zh-CN" sz="2800" dirty="0">
                <a:latin typeface="Times New Roman" pitchFamily="18" charset="0"/>
              </a:rPr>
              <a:t>在各个区域的波函数分别表示为</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1</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2</a:t>
            </a:r>
            <a:r>
              <a:rPr kumimoji="1" lang="zh-CN" altLang="zh-CN" sz="2800" dirty="0">
                <a:latin typeface="Times New Roman" pitchFamily="18" charset="0"/>
                <a:sym typeface="Symbol" pitchFamily="18" charset="2"/>
              </a:rPr>
              <a:t>、</a:t>
            </a:r>
            <a:r>
              <a:rPr kumimoji="1" lang="zh-CN" altLang="zh-CN" sz="2400" baseline="-25000" dirty="0">
                <a:latin typeface="Times New Roman" pitchFamily="18" charset="0"/>
                <a:sym typeface="Symbol" pitchFamily="18" charset="2"/>
              </a:rPr>
              <a:t>3</a:t>
            </a:r>
            <a:r>
              <a:rPr kumimoji="1" lang="zh-CN" altLang="zh-CN" sz="2800" dirty="0">
                <a:latin typeface="Times New Roman" pitchFamily="18" charset="0"/>
                <a:sym typeface="Symbol" pitchFamily="18" charset="2"/>
              </a:rPr>
              <a:t>。</a:t>
            </a:r>
            <a:endParaRPr kumimoji="1" lang="zh-CN" altLang="en-US" sz="2400" dirty="0">
              <a:latin typeface="Times New Roman"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30"/>
                                        </p:tgtEl>
                                        <p:attrNameLst>
                                          <p:attrName>style.visibility</p:attrName>
                                        </p:attrNameLst>
                                      </p:cBhvr>
                                      <p:to>
                                        <p:strVal val="visible"/>
                                      </p:to>
                                    </p:set>
                                    <p:animEffect transition="in" filter="wipe(left)">
                                      <p:cBhvr>
                                        <p:cTn id="7" dur="500"/>
                                        <p:tgtEl>
                                          <p:spTgt spid="56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31"/>
                                        </p:tgtEl>
                                        <p:attrNameLst>
                                          <p:attrName>style.visibility</p:attrName>
                                        </p:attrNameLst>
                                      </p:cBhvr>
                                      <p:to>
                                        <p:strVal val="visible"/>
                                      </p:to>
                                    </p:set>
                                    <p:animEffect transition="in" filter="wipe(left)">
                                      <p:cBhvr>
                                        <p:cTn id="12" dur="500"/>
                                        <p:tgtEl>
                                          <p:spTgt spid="56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32"/>
                                        </p:tgtEl>
                                        <p:attrNameLst>
                                          <p:attrName>style.visibility</p:attrName>
                                        </p:attrNameLst>
                                      </p:cBhvr>
                                      <p:to>
                                        <p:strVal val="visible"/>
                                      </p:to>
                                    </p:set>
                                    <p:animEffect transition="in" filter="wipe(left)">
                                      <p:cBhvr>
                                        <p:cTn id="27" dur="500"/>
                                        <p:tgtEl>
                                          <p:spTgt spid="5633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6329"/>
                                        </p:tgtEl>
                                        <p:attrNameLst>
                                          <p:attrName>style.visibility</p:attrName>
                                        </p:attrNameLst>
                                      </p:cBhvr>
                                      <p:to>
                                        <p:strVal val="visible"/>
                                      </p:to>
                                    </p:set>
                                    <p:animEffect transition="in" filter="strips(downRight)">
                                      <p:cBhvr>
                                        <p:cTn id="32" dur="500"/>
                                        <p:tgtEl>
                                          <p:spTgt spid="563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33"/>
                                        </p:tgtEl>
                                        <p:attrNameLst>
                                          <p:attrName>style.visibility</p:attrName>
                                        </p:attrNameLst>
                                      </p:cBhvr>
                                      <p:to>
                                        <p:strVal val="visible"/>
                                      </p:to>
                                    </p:set>
                                    <p:animEffect transition="in" filter="wipe(left)">
                                      <p:cBhvr>
                                        <p:cTn id="37" dur="500"/>
                                        <p:tgtEl>
                                          <p:spTgt spid="563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334"/>
                                        </p:tgtEl>
                                        <p:attrNameLst>
                                          <p:attrName>style.visibility</p:attrName>
                                        </p:attrNameLst>
                                      </p:cBhvr>
                                      <p:to>
                                        <p:strVal val="visible"/>
                                      </p:to>
                                    </p:set>
                                    <p:animEffect transition="in" filter="wipe(left)">
                                      <p:cBhvr>
                                        <p:cTn id="42" dur="500"/>
                                        <p:tgtEl>
                                          <p:spTgt spid="56334"/>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6347"/>
                                        </p:tgtEl>
                                        <p:attrNameLst>
                                          <p:attrName>style.visibility</p:attrName>
                                        </p:attrNameLst>
                                      </p:cBhvr>
                                      <p:to>
                                        <p:strVal val="visible"/>
                                      </p:to>
                                    </p:set>
                                    <p:animEffect transition="in" filter="wipe(left)">
                                      <p:cBhvr>
                                        <p:cTn id="46" dur="500"/>
                                        <p:tgtEl>
                                          <p:spTgt spid="5634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6348"/>
                                        </p:tgtEl>
                                        <p:attrNameLst>
                                          <p:attrName>style.visibility</p:attrName>
                                        </p:attrNameLst>
                                      </p:cBhvr>
                                      <p:to>
                                        <p:strVal val="visible"/>
                                      </p:to>
                                    </p:set>
                                    <p:animEffect transition="in" filter="wipe(left)">
                                      <p:cBhvr>
                                        <p:cTn id="51" dur="500"/>
                                        <p:tgtEl>
                                          <p:spTgt spid="56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utoUpdateAnimBg="0"/>
      <p:bldP spid="56330" grpId="0" animBg="1" autoUpdateAnimBg="0"/>
      <p:bldP spid="56331" grpId="0" autoUpdateAnimBg="0"/>
      <p:bldP spid="56332" grpId="0" autoUpdateAnimBg="0"/>
      <p:bldP spid="56333" grpId="0" autoUpdateAnimBg="0"/>
      <p:bldP spid="56334" grpId="0" autoUpdateAnimBg="0"/>
      <p:bldP spid="5634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67600" y="152400"/>
            <a:ext cx="1584325" cy="2616200"/>
            <a:chOff x="3834" y="192"/>
            <a:chExt cx="1363" cy="1746"/>
          </a:xfrm>
        </p:grpSpPr>
        <p:sp>
          <p:nvSpPr>
            <p:cNvPr id="57347" name="Line 3"/>
            <p:cNvSpPr>
              <a:spLocks noChangeShapeType="1"/>
            </p:cNvSpPr>
            <p:nvPr/>
          </p:nvSpPr>
          <p:spPr bwMode="auto">
            <a:xfrm>
              <a:off x="3898" y="1632"/>
              <a:ext cx="1108" cy="0"/>
            </a:xfrm>
            <a:prstGeom prst="line">
              <a:avLst/>
            </a:prstGeom>
            <a:noFill/>
            <a:ln w="41275">
              <a:solidFill>
                <a:schemeClr val="tx1"/>
              </a:solidFill>
              <a:round/>
              <a:headEnd/>
              <a:tailEnd type="triangle" w="med" len="med"/>
            </a:ln>
            <a:effectLst/>
          </p:spPr>
          <p:txBody>
            <a:bodyPr wrap="none" anchor="ctr"/>
            <a:lstStyle/>
            <a:p>
              <a:endParaRPr lang="zh-CN" altLang="en-US"/>
            </a:p>
          </p:txBody>
        </p:sp>
        <p:sp>
          <p:nvSpPr>
            <p:cNvPr id="57348" name="Line 4"/>
            <p:cNvSpPr>
              <a:spLocks noChangeShapeType="1"/>
            </p:cNvSpPr>
            <p:nvPr/>
          </p:nvSpPr>
          <p:spPr bwMode="auto">
            <a:xfrm flipV="1">
              <a:off x="4132" y="242"/>
              <a:ext cx="0" cy="1390"/>
            </a:xfrm>
            <a:prstGeom prst="line">
              <a:avLst/>
            </a:prstGeom>
            <a:noFill/>
            <a:ln w="41275">
              <a:solidFill>
                <a:schemeClr val="tx1"/>
              </a:solidFill>
              <a:round/>
              <a:headEnd/>
              <a:tailEnd type="arrow" w="med" len="med"/>
            </a:ln>
            <a:effectLst/>
          </p:spPr>
          <p:txBody>
            <a:bodyPr wrap="none" anchor="ctr"/>
            <a:lstStyle/>
            <a:p>
              <a:endParaRPr lang="zh-CN" altLang="en-US"/>
            </a:p>
          </p:txBody>
        </p:sp>
        <p:sp>
          <p:nvSpPr>
            <p:cNvPr id="57349" name="Rectangle 5"/>
            <p:cNvSpPr>
              <a:spLocks noChangeArrowheads="1"/>
            </p:cNvSpPr>
            <p:nvPr/>
          </p:nvSpPr>
          <p:spPr bwMode="auto">
            <a:xfrm>
              <a:off x="4137" y="622"/>
              <a:ext cx="463" cy="1008"/>
            </a:xfrm>
            <a:prstGeom prst="rect">
              <a:avLst/>
            </a:prstGeom>
            <a:noFill/>
            <a:ln w="41275">
              <a:solidFill>
                <a:schemeClr val="tx1"/>
              </a:solidFill>
              <a:miter lim="800000"/>
              <a:headEnd/>
              <a:tailEnd/>
            </a:ln>
            <a:effectLst/>
          </p:spPr>
          <p:txBody>
            <a:bodyPr wrap="none" anchor="ctr"/>
            <a:lstStyle/>
            <a:p>
              <a:endParaRPr lang="zh-CN" altLang="en-US"/>
            </a:p>
          </p:txBody>
        </p:sp>
        <p:graphicFrame>
          <p:nvGraphicFramePr>
            <p:cNvPr id="57350" name="Object 6"/>
            <p:cNvGraphicFramePr>
              <a:graphicFrameLocks noChangeAspect="1"/>
            </p:cNvGraphicFramePr>
            <p:nvPr/>
          </p:nvGraphicFramePr>
          <p:xfrm>
            <a:off x="3834" y="384"/>
            <a:ext cx="284" cy="321"/>
          </p:xfrm>
          <a:graphic>
            <a:graphicData uri="http://schemas.openxmlformats.org/presentationml/2006/ole">
              <mc:AlternateContent xmlns:mc="http://schemas.openxmlformats.org/markup-compatibility/2006">
                <mc:Choice xmlns:v="urn:schemas-microsoft-com:vml" Requires="v">
                  <p:oleObj spid="_x0000_s41037" name="公式" r:id="rId3" imgW="203112" imgH="228501" progId="Equation.3">
                    <p:embed/>
                  </p:oleObj>
                </mc:Choice>
                <mc:Fallback>
                  <p:oleObj name="公式" r:id="rId3" imgW="203112" imgH="228501" progId="Equation.3">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 y="384"/>
                          <a:ext cx="284"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1" name="Object 7"/>
            <p:cNvGraphicFramePr>
              <a:graphicFrameLocks noChangeAspect="1"/>
            </p:cNvGraphicFramePr>
            <p:nvPr/>
          </p:nvGraphicFramePr>
          <p:xfrm>
            <a:off x="3950" y="192"/>
            <a:ext cx="153" cy="179"/>
          </p:xfrm>
          <a:graphic>
            <a:graphicData uri="http://schemas.openxmlformats.org/presentationml/2006/ole">
              <mc:AlternateContent xmlns:mc="http://schemas.openxmlformats.org/markup-compatibility/2006">
                <mc:Choice xmlns:v="urn:schemas-microsoft-com:vml" Requires="v">
                  <p:oleObj spid="_x0000_s41038" name="公式" r:id="rId5" imgW="152202" imgH="177569" progId="Equation.3">
                    <p:embed/>
                  </p:oleObj>
                </mc:Choice>
                <mc:Fallback>
                  <p:oleObj name="公式" r:id="rId5" imgW="152202" imgH="177569" progId="Equation.3">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0" y="192"/>
                          <a:ext cx="153"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Text Box 8"/>
            <p:cNvSpPr txBox="1">
              <a:spLocks noChangeArrowheads="1"/>
            </p:cNvSpPr>
            <p:nvPr/>
          </p:nvSpPr>
          <p:spPr bwMode="auto">
            <a:xfrm>
              <a:off x="4068" y="1633"/>
              <a:ext cx="361" cy="305"/>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O</a:t>
              </a:r>
              <a:endParaRPr kumimoji="1" lang="en-US" altLang="zh-CN" sz="2400">
                <a:latin typeface="Times New Roman" pitchFamily="18" charset="0"/>
              </a:endParaRPr>
            </a:p>
          </p:txBody>
        </p:sp>
        <p:graphicFrame>
          <p:nvGraphicFramePr>
            <p:cNvPr id="57353" name="Object 9"/>
            <p:cNvGraphicFramePr>
              <a:graphicFrameLocks noChangeAspect="1"/>
            </p:cNvGraphicFramePr>
            <p:nvPr/>
          </p:nvGraphicFramePr>
          <p:xfrm>
            <a:off x="4511" y="1633"/>
            <a:ext cx="160" cy="177"/>
          </p:xfrm>
          <a:graphic>
            <a:graphicData uri="http://schemas.openxmlformats.org/presentationml/2006/ole">
              <mc:AlternateContent xmlns:mc="http://schemas.openxmlformats.org/markup-compatibility/2006">
                <mc:Choice xmlns:v="urn:schemas-microsoft-com:vml" Requires="v">
                  <p:oleObj spid="_x0000_s41039" name="公式" r:id="rId7" imgW="126835" imgH="139518" progId="Equation.3">
                    <p:embed/>
                  </p:oleObj>
                </mc:Choice>
                <mc:Fallback>
                  <p:oleObj name="公式" r:id="rId7" imgW="126835" imgH="139518" progId="Equation.3">
                    <p:embed/>
                    <p:pic>
                      <p:nvPicPr>
                        <p:cNvPr id="0" name="Picture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1" y="1633"/>
                          <a:ext cx="160"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4" name="Text Box 10"/>
            <p:cNvSpPr txBox="1">
              <a:spLocks noChangeArrowheads="1"/>
            </p:cNvSpPr>
            <p:nvPr/>
          </p:nvSpPr>
          <p:spPr bwMode="auto">
            <a:xfrm>
              <a:off x="4682" y="1019"/>
              <a:ext cx="515" cy="34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III</a:t>
              </a:r>
              <a:endParaRPr kumimoji="1" lang="en-US" altLang="zh-CN" sz="2400">
                <a:latin typeface="Times New Roman" pitchFamily="18" charset="0"/>
              </a:endParaRPr>
            </a:p>
          </p:txBody>
        </p:sp>
        <p:graphicFrame>
          <p:nvGraphicFramePr>
            <p:cNvPr id="57355" name="Object 11"/>
            <p:cNvGraphicFramePr>
              <a:graphicFrameLocks noChangeAspect="1"/>
            </p:cNvGraphicFramePr>
            <p:nvPr/>
          </p:nvGraphicFramePr>
          <p:xfrm>
            <a:off x="4920" y="1633"/>
            <a:ext cx="168" cy="186"/>
          </p:xfrm>
          <a:graphic>
            <a:graphicData uri="http://schemas.openxmlformats.org/presentationml/2006/ole">
              <mc:AlternateContent xmlns:mc="http://schemas.openxmlformats.org/markup-compatibility/2006">
                <mc:Choice xmlns:v="urn:schemas-microsoft-com:vml" Requires="v">
                  <p:oleObj spid="_x0000_s41040" name="公式" r:id="rId9" imgW="126835" imgH="139518" progId="Equation.3">
                    <p:embed/>
                  </p:oleObj>
                </mc:Choice>
                <mc:Fallback>
                  <p:oleObj name="公式" r:id="rId9" imgW="126835" imgH="139518" progId="Equation.3">
                    <p:embed/>
                    <p:pic>
                      <p:nvPicPr>
                        <p:cNvPr id="0" name="Picture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0" y="1633"/>
                          <a:ext cx="1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6" name="Text Box 12"/>
            <p:cNvSpPr txBox="1">
              <a:spLocks noChangeArrowheads="1"/>
            </p:cNvSpPr>
            <p:nvPr/>
          </p:nvSpPr>
          <p:spPr bwMode="auto">
            <a:xfrm>
              <a:off x="3864" y="1025"/>
              <a:ext cx="277" cy="346"/>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a:t>
              </a:r>
              <a:endParaRPr kumimoji="1" lang="en-US" altLang="zh-CN" sz="2400">
                <a:latin typeface="Times New Roman" pitchFamily="18" charset="0"/>
              </a:endParaRPr>
            </a:p>
          </p:txBody>
        </p:sp>
        <p:sp>
          <p:nvSpPr>
            <p:cNvPr id="57357" name="Text Box 13"/>
            <p:cNvSpPr txBox="1">
              <a:spLocks noChangeArrowheads="1"/>
            </p:cNvSpPr>
            <p:nvPr/>
          </p:nvSpPr>
          <p:spPr bwMode="auto">
            <a:xfrm>
              <a:off x="4272" y="1025"/>
              <a:ext cx="397" cy="346"/>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a:t>
              </a:r>
              <a:endParaRPr kumimoji="1" lang="en-US" altLang="zh-CN" sz="2400">
                <a:latin typeface="Times New Roman" pitchFamily="18" charset="0"/>
              </a:endParaRPr>
            </a:p>
          </p:txBody>
        </p:sp>
      </p:grpSp>
      <p:graphicFrame>
        <p:nvGraphicFramePr>
          <p:cNvPr id="57358" name="Object 14"/>
          <p:cNvGraphicFramePr>
            <a:graphicFrameLocks noChangeAspect="1"/>
          </p:cNvGraphicFramePr>
          <p:nvPr/>
        </p:nvGraphicFramePr>
        <p:xfrm>
          <a:off x="228600" y="76200"/>
          <a:ext cx="3810000" cy="1057275"/>
        </p:xfrm>
        <a:graphic>
          <a:graphicData uri="http://schemas.openxmlformats.org/presentationml/2006/ole">
            <mc:AlternateContent xmlns:mc="http://schemas.openxmlformats.org/markup-compatibility/2006">
              <mc:Choice xmlns:v="urn:schemas-microsoft-com:vml" Requires="v">
                <p:oleObj spid="_x0000_s41041" name="Equation" r:id="rId11" imgW="1511300" imgH="419100" progId="Equation.3">
                  <p:embed/>
                </p:oleObj>
              </mc:Choice>
              <mc:Fallback>
                <p:oleObj name="Equation" r:id="rId11" imgW="1511300" imgH="419100" progId="Equation.3">
                  <p:embed/>
                  <p:pic>
                    <p:nvPicPr>
                      <p:cNvPr id="0" name="Picture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76200"/>
                        <a:ext cx="381000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9" name="Object 15"/>
          <p:cNvGraphicFramePr>
            <a:graphicFrameLocks noChangeAspect="1"/>
          </p:cNvGraphicFramePr>
          <p:nvPr/>
        </p:nvGraphicFramePr>
        <p:xfrm>
          <a:off x="152400" y="1066800"/>
          <a:ext cx="5181600" cy="1039813"/>
        </p:xfrm>
        <a:graphic>
          <a:graphicData uri="http://schemas.openxmlformats.org/presentationml/2006/ole">
            <mc:AlternateContent xmlns:mc="http://schemas.openxmlformats.org/markup-compatibility/2006">
              <mc:Choice xmlns:v="urn:schemas-microsoft-com:vml" Requires="v">
                <p:oleObj spid="_x0000_s41042" name="Equation" r:id="rId13" imgW="2171700" imgH="419100" progId="Equation.3">
                  <p:embed/>
                </p:oleObj>
              </mc:Choice>
              <mc:Fallback>
                <p:oleObj name="Equation" r:id="rId13" imgW="2171700" imgH="419100" progId="Equation.3">
                  <p:embed/>
                  <p:pic>
                    <p:nvPicPr>
                      <p:cNvPr id="0" name="Picture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1066800"/>
                        <a:ext cx="5181600"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0" name="Object 16"/>
          <p:cNvGraphicFramePr>
            <a:graphicFrameLocks noChangeAspect="1"/>
          </p:cNvGraphicFramePr>
          <p:nvPr/>
        </p:nvGraphicFramePr>
        <p:xfrm>
          <a:off x="304800" y="1985963"/>
          <a:ext cx="3886200" cy="1062037"/>
        </p:xfrm>
        <a:graphic>
          <a:graphicData uri="http://schemas.openxmlformats.org/presentationml/2006/ole">
            <mc:AlternateContent xmlns:mc="http://schemas.openxmlformats.org/markup-compatibility/2006">
              <mc:Choice xmlns:v="urn:schemas-microsoft-com:vml" Requires="v">
                <p:oleObj spid="_x0000_s41043" name="Equation" r:id="rId15" imgW="1536700" imgH="419100" progId="Equation.3">
                  <p:embed/>
                </p:oleObj>
              </mc:Choice>
              <mc:Fallback>
                <p:oleObj name="Equation" r:id="rId15" imgW="1536700" imgH="419100" progId="Equation.3">
                  <p:embed/>
                  <p:pic>
                    <p:nvPicPr>
                      <p:cNvPr id="0" name="Picture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1985963"/>
                        <a:ext cx="3886200"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1" name="Object 17"/>
          <p:cNvGraphicFramePr>
            <a:graphicFrameLocks noChangeAspect="1"/>
          </p:cNvGraphicFramePr>
          <p:nvPr/>
        </p:nvGraphicFramePr>
        <p:xfrm>
          <a:off x="2667000" y="2971800"/>
          <a:ext cx="2362200" cy="922338"/>
        </p:xfrm>
        <a:graphic>
          <a:graphicData uri="http://schemas.openxmlformats.org/presentationml/2006/ole">
            <mc:AlternateContent xmlns:mc="http://schemas.openxmlformats.org/markup-compatibility/2006">
              <mc:Choice xmlns:v="urn:schemas-microsoft-com:vml" Requires="v">
                <p:oleObj spid="_x0000_s41044" name="公式" r:id="rId17" imgW="1079032" imgH="393529" progId="Equation.3">
                  <p:embed/>
                </p:oleObj>
              </mc:Choice>
              <mc:Fallback>
                <p:oleObj name="公式" r:id="rId17" imgW="1079032" imgH="393529" progId="Equation.3">
                  <p:embed/>
                  <p:pic>
                    <p:nvPicPr>
                      <p:cNvPr id="0" name="Picture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2971800"/>
                        <a:ext cx="2362200"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8"/>
          <p:cNvGrpSpPr>
            <a:grpSpLocks/>
          </p:cNvGrpSpPr>
          <p:nvPr/>
        </p:nvGrpSpPr>
        <p:grpSpPr bwMode="auto">
          <a:xfrm>
            <a:off x="212725" y="2971800"/>
            <a:ext cx="2225675" cy="914400"/>
            <a:chOff x="230" y="192"/>
            <a:chExt cx="1450" cy="683"/>
          </a:xfrm>
        </p:grpSpPr>
        <p:graphicFrame>
          <p:nvGraphicFramePr>
            <p:cNvPr id="57363" name="Object 19"/>
            <p:cNvGraphicFramePr>
              <a:graphicFrameLocks noChangeAspect="1"/>
            </p:cNvGraphicFramePr>
            <p:nvPr/>
          </p:nvGraphicFramePr>
          <p:xfrm>
            <a:off x="768" y="192"/>
            <a:ext cx="912" cy="683"/>
          </p:xfrm>
          <a:graphic>
            <a:graphicData uri="http://schemas.openxmlformats.org/presentationml/2006/ole">
              <mc:AlternateContent xmlns:mc="http://schemas.openxmlformats.org/markup-compatibility/2006">
                <mc:Choice xmlns:v="urn:schemas-microsoft-com:vml" Requires="v">
                  <p:oleObj spid="_x0000_s41045" name="公式" r:id="rId19" imgW="660113" imgH="393529" progId="Equation.3">
                    <p:embed/>
                  </p:oleObj>
                </mc:Choice>
                <mc:Fallback>
                  <p:oleObj name="公式" r:id="rId19" imgW="660113" imgH="393529" progId="Equation.3">
                    <p:embed/>
                    <p:pic>
                      <p:nvPicPr>
                        <p:cNvPr id="0" name="Picture 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 y="192"/>
                          <a:ext cx="912" cy="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4" name="Text Box 20"/>
            <p:cNvSpPr txBox="1">
              <a:spLocks noChangeArrowheads="1"/>
            </p:cNvSpPr>
            <p:nvPr/>
          </p:nvSpPr>
          <p:spPr bwMode="auto">
            <a:xfrm>
              <a:off x="230" y="317"/>
              <a:ext cx="583" cy="387"/>
            </a:xfrm>
            <a:prstGeom prst="rect">
              <a:avLst/>
            </a:prstGeom>
            <a:noFill/>
            <a:ln w="9525">
              <a:noFill/>
              <a:miter lim="800000"/>
              <a:headEnd/>
              <a:tailEnd/>
            </a:ln>
            <a:effectLst/>
          </p:spPr>
          <p:txBody>
            <a:bodyPr wrap="none">
              <a:spAutoFit/>
            </a:bodyPr>
            <a:lstStyle/>
            <a:p>
              <a:r>
                <a:rPr kumimoji="1" lang="zh-CN" altLang="en-US" sz="2800">
                  <a:latin typeface="Times New Roman" pitchFamily="18" charset="0"/>
                </a:rPr>
                <a:t>令：</a:t>
              </a:r>
            </a:p>
          </p:txBody>
        </p:sp>
      </p:grpSp>
      <p:graphicFrame>
        <p:nvGraphicFramePr>
          <p:cNvPr id="57365" name="Object 21"/>
          <p:cNvGraphicFramePr>
            <a:graphicFrameLocks noChangeAspect="1"/>
          </p:cNvGraphicFramePr>
          <p:nvPr/>
        </p:nvGraphicFramePr>
        <p:xfrm>
          <a:off x="4267200" y="381000"/>
          <a:ext cx="939800" cy="469900"/>
        </p:xfrm>
        <a:graphic>
          <a:graphicData uri="http://schemas.openxmlformats.org/presentationml/2006/ole">
            <mc:AlternateContent xmlns:mc="http://schemas.openxmlformats.org/markup-compatibility/2006">
              <mc:Choice xmlns:v="urn:schemas-microsoft-com:vml" Requires="v">
                <p:oleObj spid="_x0000_s41046" name="Equation" r:id="rId21" imgW="355138" imgH="177569" progId="Equation.3">
                  <p:embed/>
                </p:oleObj>
              </mc:Choice>
              <mc:Fallback>
                <p:oleObj name="Equation" r:id="rId21" imgW="355138" imgH="177569" progId="Equation.3">
                  <p:embed/>
                  <p:pic>
                    <p:nvPicPr>
                      <p:cNvPr id="0" name="Picture 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67200" y="381000"/>
                        <a:ext cx="939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6" name="Object 22"/>
          <p:cNvGraphicFramePr>
            <a:graphicFrameLocks noChangeAspect="1"/>
          </p:cNvGraphicFramePr>
          <p:nvPr/>
        </p:nvGraphicFramePr>
        <p:xfrm>
          <a:off x="5638800" y="1447800"/>
          <a:ext cx="1546225" cy="488950"/>
        </p:xfrm>
        <a:graphic>
          <a:graphicData uri="http://schemas.openxmlformats.org/presentationml/2006/ole">
            <mc:AlternateContent xmlns:mc="http://schemas.openxmlformats.org/markup-compatibility/2006">
              <mc:Choice xmlns:v="urn:schemas-microsoft-com:vml" Requires="v">
                <p:oleObj spid="_x0000_s41047" name="Equation" r:id="rId23" imgW="583693" imgH="177646" progId="Equation.3">
                  <p:embed/>
                </p:oleObj>
              </mc:Choice>
              <mc:Fallback>
                <p:oleObj name="Equation" r:id="rId23" imgW="583693" imgH="177646" progId="Equation.3">
                  <p:embed/>
                  <p:pic>
                    <p:nvPicPr>
                      <p:cNvPr id="0" name="Picture 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38800" y="1447800"/>
                        <a:ext cx="15462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7" name="Object 23"/>
          <p:cNvGraphicFramePr>
            <a:graphicFrameLocks noChangeAspect="1"/>
          </p:cNvGraphicFramePr>
          <p:nvPr/>
        </p:nvGraphicFramePr>
        <p:xfrm>
          <a:off x="4267200" y="2438400"/>
          <a:ext cx="941388" cy="436563"/>
        </p:xfrm>
        <a:graphic>
          <a:graphicData uri="http://schemas.openxmlformats.org/presentationml/2006/ole">
            <mc:AlternateContent xmlns:mc="http://schemas.openxmlformats.org/markup-compatibility/2006">
              <mc:Choice xmlns:v="urn:schemas-microsoft-com:vml" Requires="v">
                <p:oleObj spid="_x0000_s41048" name="Equation" r:id="rId25" imgW="355292" imgH="164957" progId="Equation.3">
                  <p:embed/>
                </p:oleObj>
              </mc:Choice>
              <mc:Fallback>
                <p:oleObj name="Equation" r:id="rId25" imgW="355292" imgH="164957" progId="Equation.3">
                  <p:embed/>
                  <p:pic>
                    <p:nvPicPr>
                      <p:cNvPr id="0" name="Picture 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67200" y="2438400"/>
                        <a:ext cx="9413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8" name="Object 24"/>
          <p:cNvGraphicFramePr>
            <a:graphicFrameLocks noChangeAspect="1"/>
          </p:cNvGraphicFramePr>
          <p:nvPr/>
        </p:nvGraphicFramePr>
        <p:xfrm>
          <a:off x="3124200" y="3810000"/>
          <a:ext cx="4191000" cy="1082675"/>
        </p:xfrm>
        <a:graphic>
          <a:graphicData uri="http://schemas.openxmlformats.org/presentationml/2006/ole">
            <mc:AlternateContent xmlns:mc="http://schemas.openxmlformats.org/markup-compatibility/2006">
              <mc:Choice xmlns:v="urn:schemas-microsoft-com:vml" Requires="v">
                <p:oleObj spid="_x0000_s41049" name="公式" r:id="rId27" imgW="2019300" imgH="419100" progId="Equation.3">
                  <p:embed/>
                </p:oleObj>
              </mc:Choice>
              <mc:Fallback>
                <p:oleObj name="公式" r:id="rId27" imgW="2019300" imgH="419100" progId="Equation.3">
                  <p:embed/>
                  <p:pic>
                    <p:nvPicPr>
                      <p:cNvPr id="0" name="Picture 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24200" y="3810000"/>
                        <a:ext cx="419100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9" name="Object 25"/>
          <p:cNvGraphicFramePr>
            <a:graphicFrameLocks noChangeAspect="1"/>
          </p:cNvGraphicFramePr>
          <p:nvPr/>
        </p:nvGraphicFramePr>
        <p:xfrm>
          <a:off x="3124200" y="4800600"/>
          <a:ext cx="5410200" cy="1074738"/>
        </p:xfrm>
        <a:graphic>
          <a:graphicData uri="http://schemas.openxmlformats.org/presentationml/2006/ole">
            <mc:AlternateContent xmlns:mc="http://schemas.openxmlformats.org/markup-compatibility/2006">
              <mc:Choice xmlns:v="urn:schemas-microsoft-com:vml" Requires="v">
                <p:oleObj spid="_x0000_s41050" name="公式" r:id="rId29" imgW="2286000" imgH="419100" progId="Equation.3">
                  <p:embed/>
                </p:oleObj>
              </mc:Choice>
              <mc:Fallback>
                <p:oleObj name="公式" r:id="rId29" imgW="2286000" imgH="419100" progId="Equation.3">
                  <p:embed/>
                  <p:pic>
                    <p:nvPicPr>
                      <p:cNvPr id="0" name="Picture 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24200" y="4800600"/>
                        <a:ext cx="5410200"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0" name="Object 26"/>
          <p:cNvGraphicFramePr>
            <a:graphicFrameLocks noChangeAspect="1"/>
          </p:cNvGraphicFramePr>
          <p:nvPr/>
        </p:nvGraphicFramePr>
        <p:xfrm>
          <a:off x="3124200" y="5819775"/>
          <a:ext cx="4343400" cy="1038225"/>
        </p:xfrm>
        <a:graphic>
          <a:graphicData uri="http://schemas.openxmlformats.org/presentationml/2006/ole">
            <mc:AlternateContent xmlns:mc="http://schemas.openxmlformats.org/markup-compatibility/2006">
              <mc:Choice xmlns:v="urn:schemas-microsoft-com:vml" Requires="v">
                <p:oleObj spid="_x0000_s41051" name="公式" r:id="rId31" imgW="2057400" imgH="419100" progId="Equation.3">
                  <p:embed/>
                </p:oleObj>
              </mc:Choice>
              <mc:Fallback>
                <p:oleObj name="公式" r:id="rId31" imgW="2057400" imgH="419100" progId="Equation.3">
                  <p:embed/>
                  <p:pic>
                    <p:nvPicPr>
                      <p:cNvPr id="0" name="Picture 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24200" y="5819775"/>
                        <a:ext cx="434340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71" name="Text Box 27"/>
          <p:cNvSpPr txBox="1">
            <a:spLocks noChangeArrowheads="1"/>
          </p:cNvSpPr>
          <p:nvPr/>
        </p:nvSpPr>
        <p:spPr bwMode="auto">
          <a:xfrm>
            <a:off x="228600" y="4572000"/>
            <a:ext cx="2895600" cy="946150"/>
          </a:xfrm>
          <a:prstGeom prst="rect">
            <a:avLst/>
          </a:prstGeom>
          <a:noFill/>
          <a:ln w="9525">
            <a:noFill/>
            <a:miter lim="800000"/>
            <a:headEnd/>
            <a:tailEnd/>
          </a:ln>
          <a:effectLst/>
        </p:spPr>
        <p:txBody>
          <a:bodyPr>
            <a:spAutoFit/>
          </a:bodyPr>
          <a:lstStyle/>
          <a:p>
            <a:r>
              <a:rPr kumimoji="1" lang="zh-CN" altLang="en-US" sz="2800" dirty="0">
                <a:latin typeface="Times New Roman" pitchFamily="18" charset="0"/>
              </a:rPr>
              <a:t>三个区间的薛定谔方程简化为：</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58"/>
                                        </p:tgtEl>
                                        <p:attrNameLst>
                                          <p:attrName>style.visibility</p:attrName>
                                        </p:attrNameLst>
                                      </p:cBhvr>
                                      <p:to>
                                        <p:strVal val="visible"/>
                                      </p:to>
                                    </p:set>
                                    <p:animEffect transition="in" filter="wipe(left)">
                                      <p:cBhvr>
                                        <p:cTn id="7" dur="500"/>
                                        <p:tgtEl>
                                          <p:spTgt spid="573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65"/>
                                        </p:tgtEl>
                                        <p:attrNameLst>
                                          <p:attrName>style.visibility</p:attrName>
                                        </p:attrNameLst>
                                      </p:cBhvr>
                                      <p:to>
                                        <p:strVal val="visible"/>
                                      </p:to>
                                    </p:set>
                                    <p:animEffect transition="in" filter="wipe(left)">
                                      <p:cBhvr>
                                        <p:cTn id="12" dur="500"/>
                                        <p:tgtEl>
                                          <p:spTgt spid="57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59"/>
                                        </p:tgtEl>
                                        <p:attrNameLst>
                                          <p:attrName>style.visibility</p:attrName>
                                        </p:attrNameLst>
                                      </p:cBhvr>
                                      <p:to>
                                        <p:strVal val="visible"/>
                                      </p:to>
                                    </p:set>
                                    <p:animEffect transition="in" filter="wipe(left)">
                                      <p:cBhvr>
                                        <p:cTn id="17" dur="500"/>
                                        <p:tgtEl>
                                          <p:spTgt spid="573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66"/>
                                        </p:tgtEl>
                                        <p:attrNameLst>
                                          <p:attrName>style.visibility</p:attrName>
                                        </p:attrNameLst>
                                      </p:cBhvr>
                                      <p:to>
                                        <p:strVal val="visible"/>
                                      </p:to>
                                    </p:set>
                                    <p:animEffect transition="in" filter="wipe(left)">
                                      <p:cBhvr>
                                        <p:cTn id="22" dur="500"/>
                                        <p:tgtEl>
                                          <p:spTgt spid="573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360"/>
                                        </p:tgtEl>
                                        <p:attrNameLst>
                                          <p:attrName>style.visibility</p:attrName>
                                        </p:attrNameLst>
                                      </p:cBhvr>
                                      <p:to>
                                        <p:strVal val="visible"/>
                                      </p:to>
                                    </p:set>
                                    <p:animEffect transition="in" filter="wipe(left)">
                                      <p:cBhvr>
                                        <p:cTn id="27" dur="500"/>
                                        <p:tgtEl>
                                          <p:spTgt spid="573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367"/>
                                        </p:tgtEl>
                                        <p:attrNameLst>
                                          <p:attrName>style.visibility</p:attrName>
                                        </p:attrNameLst>
                                      </p:cBhvr>
                                      <p:to>
                                        <p:strVal val="visible"/>
                                      </p:to>
                                    </p:set>
                                    <p:animEffect transition="in" filter="wipe(left)">
                                      <p:cBhvr>
                                        <p:cTn id="32" dur="500"/>
                                        <p:tgtEl>
                                          <p:spTgt spid="573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7361"/>
                                        </p:tgtEl>
                                        <p:attrNameLst>
                                          <p:attrName>style.visibility</p:attrName>
                                        </p:attrNameLst>
                                      </p:cBhvr>
                                      <p:to>
                                        <p:strVal val="visible"/>
                                      </p:to>
                                    </p:set>
                                    <p:animEffect transition="in" filter="wipe(left)">
                                      <p:cBhvr>
                                        <p:cTn id="42" dur="500"/>
                                        <p:tgtEl>
                                          <p:spTgt spid="57361"/>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7371"/>
                                        </p:tgtEl>
                                        <p:attrNameLst>
                                          <p:attrName>style.visibility</p:attrName>
                                        </p:attrNameLst>
                                      </p:cBhvr>
                                      <p:to>
                                        <p:strVal val="visible"/>
                                      </p:to>
                                    </p:set>
                                    <p:animEffect transition="in" filter="strips(downRight)">
                                      <p:cBhvr>
                                        <p:cTn id="47" dur="500"/>
                                        <p:tgtEl>
                                          <p:spTgt spid="5737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7368"/>
                                        </p:tgtEl>
                                        <p:attrNameLst>
                                          <p:attrName>style.visibility</p:attrName>
                                        </p:attrNameLst>
                                      </p:cBhvr>
                                      <p:to>
                                        <p:strVal val="visible"/>
                                      </p:to>
                                    </p:set>
                                    <p:animEffect transition="in" filter="wipe(left)">
                                      <p:cBhvr>
                                        <p:cTn id="52" dur="500"/>
                                        <p:tgtEl>
                                          <p:spTgt spid="5736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7369"/>
                                        </p:tgtEl>
                                        <p:attrNameLst>
                                          <p:attrName>style.visibility</p:attrName>
                                        </p:attrNameLst>
                                      </p:cBhvr>
                                      <p:to>
                                        <p:strVal val="visible"/>
                                      </p:to>
                                    </p:set>
                                    <p:animEffect transition="in" filter="wipe(left)">
                                      <p:cBhvr>
                                        <p:cTn id="57" dur="500"/>
                                        <p:tgtEl>
                                          <p:spTgt spid="573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7370"/>
                                        </p:tgtEl>
                                        <p:attrNameLst>
                                          <p:attrName>style.visibility</p:attrName>
                                        </p:attrNameLst>
                                      </p:cBhvr>
                                      <p:to>
                                        <p:strVal val="visible"/>
                                      </p:to>
                                    </p:set>
                                    <p:animEffect transition="in" filter="wipe(left)">
                                      <p:cBhvr>
                                        <p:cTn id="62" dur="500"/>
                                        <p:tgtEl>
                                          <p:spTgt spid="57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685800"/>
            <a:ext cx="2695575" cy="519113"/>
          </a:xfrm>
          <a:prstGeom prst="rect">
            <a:avLst/>
          </a:prstGeom>
          <a:noFill/>
          <a:ln w="9525">
            <a:noFill/>
            <a:miter lim="800000"/>
            <a:headEnd/>
            <a:tailEnd/>
          </a:ln>
          <a:effectLst/>
        </p:spPr>
        <p:txBody>
          <a:bodyPr wrap="none">
            <a:spAutoFit/>
          </a:bodyPr>
          <a:lstStyle/>
          <a:p>
            <a:r>
              <a:rPr kumimoji="1" lang="zh-CN" altLang="en-US" sz="2800" dirty="0">
                <a:latin typeface="Times New Roman" pitchFamily="18" charset="0"/>
              </a:rPr>
              <a:t>方程的通解为：</a:t>
            </a:r>
          </a:p>
        </p:txBody>
      </p:sp>
      <p:grpSp>
        <p:nvGrpSpPr>
          <p:cNvPr id="2" name="Group 3"/>
          <p:cNvGrpSpPr>
            <a:grpSpLocks/>
          </p:cNvGrpSpPr>
          <p:nvPr/>
        </p:nvGrpSpPr>
        <p:grpSpPr bwMode="auto">
          <a:xfrm>
            <a:off x="2824163" y="76200"/>
            <a:ext cx="4186237" cy="1924050"/>
            <a:chOff x="1680" y="2400"/>
            <a:chExt cx="2637" cy="1212"/>
          </a:xfrm>
        </p:grpSpPr>
        <p:graphicFrame>
          <p:nvGraphicFramePr>
            <p:cNvPr id="58372" name="Object 4"/>
            <p:cNvGraphicFramePr>
              <a:graphicFrameLocks noChangeAspect="1"/>
            </p:cNvGraphicFramePr>
            <p:nvPr/>
          </p:nvGraphicFramePr>
          <p:xfrm>
            <a:off x="2016" y="2400"/>
            <a:ext cx="2160" cy="423"/>
          </p:xfrm>
          <a:graphic>
            <a:graphicData uri="http://schemas.openxmlformats.org/presentationml/2006/ole">
              <mc:AlternateContent xmlns:mc="http://schemas.openxmlformats.org/markup-compatibility/2006">
                <mc:Choice xmlns:v="urn:schemas-microsoft-com:vml" Requires="v">
                  <p:oleObj spid="_x0000_s42006" name="公式" r:id="rId3" imgW="1168400" imgH="228600" progId="Equation.3">
                    <p:embed/>
                  </p:oleObj>
                </mc:Choice>
                <mc:Fallback>
                  <p:oleObj name="公式" r:id="rId3" imgW="1168400" imgH="2286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400"/>
                          <a:ext cx="2160"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5"/>
            <p:cNvGraphicFramePr>
              <a:graphicFrameLocks noChangeAspect="1"/>
            </p:cNvGraphicFramePr>
            <p:nvPr/>
          </p:nvGraphicFramePr>
          <p:xfrm>
            <a:off x="2016" y="2784"/>
            <a:ext cx="2301" cy="423"/>
          </p:xfrm>
          <a:graphic>
            <a:graphicData uri="http://schemas.openxmlformats.org/presentationml/2006/ole">
              <mc:AlternateContent xmlns:mc="http://schemas.openxmlformats.org/markup-compatibility/2006">
                <mc:Choice xmlns:v="urn:schemas-microsoft-com:vml" Requires="v">
                  <p:oleObj spid="_x0000_s42007" name="公式" r:id="rId5" imgW="1244600" imgH="228600" progId="Equation.3">
                    <p:embed/>
                  </p:oleObj>
                </mc:Choice>
                <mc:Fallback>
                  <p:oleObj name="公式" r:id="rId5" imgW="1244600" imgH="2286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2784"/>
                          <a:ext cx="2301" cy="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4" name="Object 6"/>
            <p:cNvGraphicFramePr>
              <a:graphicFrameLocks noChangeAspect="1"/>
            </p:cNvGraphicFramePr>
            <p:nvPr/>
          </p:nvGraphicFramePr>
          <p:xfrm>
            <a:off x="2064" y="3168"/>
            <a:ext cx="2160" cy="444"/>
          </p:xfrm>
          <a:graphic>
            <a:graphicData uri="http://schemas.openxmlformats.org/presentationml/2006/ole">
              <mc:AlternateContent xmlns:mc="http://schemas.openxmlformats.org/markup-compatibility/2006">
                <mc:Choice xmlns:v="urn:schemas-microsoft-com:vml" Requires="v">
                  <p:oleObj spid="_x0000_s42008" name="公式" r:id="rId7" imgW="1168400" imgH="241300" progId="Equation.3">
                    <p:embed/>
                  </p:oleObj>
                </mc:Choice>
                <mc:Fallback>
                  <p:oleObj name="公式" r:id="rId7" imgW="1168400" imgH="2413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3168"/>
                          <a:ext cx="2160"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5" name="AutoShape 7"/>
            <p:cNvSpPr>
              <a:spLocks/>
            </p:cNvSpPr>
            <p:nvPr/>
          </p:nvSpPr>
          <p:spPr bwMode="auto">
            <a:xfrm>
              <a:off x="1680" y="2544"/>
              <a:ext cx="336" cy="864"/>
            </a:xfrm>
            <a:prstGeom prst="leftBrace">
              <a:avLst>
                <a:gd name="adj1" fmla="val 21429"/>
                <a:gd name="adj2" fmla="val 50000"/>
              </a:avLst>
            </a:prstGeom>
            <a:noFill/>
            <a:ln w="19050">
              <a:solidFill>
                <a:schemeClr val="tx1"/>
              </a:solidFill>
              <a:round/>
              <a:headEnd/>
              <a:tailEnd type="none" w="med" len="lg"/>
            </a:ln>
            <a:effectLst/>
          </p:spPr>
          <p:txBody>
            <a:bodyPr wrap="none" anchor="ctr"/>
            <a:lstStyle/>
            <a:p>
              <a:endParaRPr lang="zh-CN" altLang="en-US"/>
            </a:p>
          </p:txBody>
        </p:sp>
      </p:grpSp>
      <p:grpSp>
        <p:nvGrpSpPr>
          <p:cNvPr id="3" name="Group 8"/>
          <p:cNvGrpSpPr>
            <a:grpSpLocks/>
          </p:cNvGrpSpPr>
          <p:nvPr/>
        </p:nvGrpSpPr>
        <p:grpSpPr bwMode="auto">
          <a:xfrm>
            <a:off x="381000" y="1616075"/>
            <a:ext cx="7924800" cy="1050925"/>
            <a:chOff x="240" y="2314"/>
            <a:chExt cx="4992" cy="662"/>
          </a:xfrm>
        </p:grpSpPr>
        <p:sp>
          <p:nvSpPr>
            <p:cNvPr id="58377" name="Text Box 9"/>
            <p:cNvSpPr txBox="1">
              <a:spLocks noChangeArrowheads="1"/>
            </p:cNvSpPr>
            <p:nvPr/>
          </p:nvSpPr>
          <p:spPr bwMode="auto">
            <a:xfrm>
              <a:off x="240" y="2544"/>
              <a:ext cx="4992" cy="327"/>
            </a:xfrm>
            <a:prstGeom prst="rect">
              <a:avLst/>
            </a:prstGeom>
            <a:noFill/>
            <a:ln w="9525">
              <a:noFill/>
              <a:miter lim="800000"/>
              <a:headEnd/>
              <a:tailEnd/>
            </a:ln>
            <a:effectLst/>
          </p:spPr>
          <p:txBody>
            <a:bodyPr>
              <a:spAutoFit/>
            </a:bodyPr>
            <a:lstStyle/>
            <a:p>
              <a:r>
                <a:rPr kumimoji="1" lang="zh-CN" altLang="en-US" sz="2800" dirty="0">
                  <a:latin typeface="Times New Roman" pitchFamily="18" charset="0"/>
                </a:rPr>
                <a:t>将上面的三个式子乘以因子：              ，可知：</a:t>
              </a:r>
            </a:p>
          </p:txBody>
        </p:sp>
        <p:graphicFrame>
          <p:nvGraphicFramePr>
            <p:cNvPr id="58378" name="Object 10"/>
            <p:cNvGraphicFramePr>
              <a:graphicFrameLocks noChangeAspect="1"/>
            </p:cNvGraphicFramePr>
            <p:nvPr/>
          </p:nvGraphicFramePr>
          <p:xfrm>
            <a:off x="3168" y="2314"/>
            <a:ext cx="720" cy="662"/>
          </p:xfrm>
          <a:graphic>
            <a:graphicData uri="http://schemas.openxmlformats.org/presentationml/2006/ole">
              <mc:AlternateContent xmlns:mc="http://schemas.openxmlformats.org/markup-compatibility/2006">
                <mc:Choice xmlns:v="urn:schemas-microsoft-com:vml" Requires="v">
                  <p:oleObj spid="_x0000_s42009" name="公式" r:id="rId9" imgW="330057" imgH="304668" progId="Equation.3">
                    <p:embed/>
                  </p:oleObj>
                </mc:Choice>
                <mc:Fallback>
                  <p:oleObj name="公式" r:id="rId9" imgW="330057" imgH="304668"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314"/>
                          <a:ext cx="720" cy="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379" name="Text Box 11"/>
          <p:cNvSpPr txBox="1">
            <a:spLocks noChangeArrowheads="1"/>
          </p:cNvSpPr>
          <p:nvPr/>
        </p:nvSpPr>
        <p:spPr bwMode="auto">
          <a:xfrm>
            <a:off x="304800" y="2590800"/>
            <a:ext cx="8382000" cy="946150"/>
          </a:xfrm>
          <a:prstGeom prst="rect">
            <a:avLst/>
          </a:prstGeom>
          <a:noFill/>
          <a:ln w="9525">
            <a:noFill/>
            <a:miter lim="800000"/>
            <a:headEnd/>
            <a:tailEnd/>
          </a:ln>
          <a:effectLst/>
        </p:spPr>
        <p:txBody>
          <a:bodyPr>
            <a:spAutoFit/>
          </a:bodyPr>
          <a:lstStyle/>
          <a:p>
            <a:r>
              <a:rPr kumimoji="1" lang="en-US" altLang="zh-CN" sz="2800" b="1">
                <a:solidFill>
                  <a:schemeClr val="accent2"/>
                </a:solidFill>
                <a:latin typeface="Times New Roman" pitchFamily="18" charset="0"/>
              </a:rPr>
              <a:t>      </a:t>
            </a:r>
            <a:r>
              <a:rPr kumimoji="1" lang="zh-CN" altLang="en-US" sz="2800" b="1">
                <a:solidFill>
                  <a:srgbClr val="FF00FF"/>
                </a:solidFill>
                <a:latin typeface="Times New Roman" pitchFamily="18" charset="0"/>
              </a:rPr>
              <a:t>三式的右边第一项表示沿</a:t>
            </a:r>
            <a:r>
              <a:rPr kumimoji="1" lang="en-US" altLang="zh-CN" sz="2800" b="1">
                <a:solidFill>
                  <a:srgbClr val="FF00FF"/>
                </a:solidFill>
                <a:latin typeface="Times New Roman" pitchFamily="18" charset="0"/>
              </a:rPr>
              <a:t>x</a:t>
            </a:r>
            <a:r>
              <a:rPr kumimoji="1" lang="zh-CN" altLang="en-US" sz="2800" b="1">
                <a:solidFill>
                  <a:srgbClr val="FF00FF"/>
                </a:solidFill>
                <a:latin typeface="Times New Roman" pitchFamily="18" charset="0"/>
              </a:rPr>
              <a:t>方向传播的平面波，第二项为沿</a:t>
            </a:r>
            <a:r>
              <a:rPr kumimoji="1" lang="en-US" altLang="zh-CN" sz="2800" b="1">
                <a:solidFill>
                  <a:srgbClr val="FF00FF"/>
                </a:solidFill>
                <a:latin typeface="Times New Roman" pitchFamily="18" charset="0"/>
              </a:rPr>
              <a:t>x</a:t>
            </a:r>
            <a:r>
              <a:rPr kumimoji="1" lang="zh-CN" altLang="en-US" sz="2800" b="1">
                <a:solidFill>
                  <a:srgbClr val="FF00FF"/>
                </a:solidFill>
                <a:latin typeface="Times New Roman" pitchFamily="18" charset="0"/>
              </a:rPr>
              <a:t>负方向传播的平面波。</a:t>
            </a:r>
            <a:endParaRPr kumimoji="1" lang="zh-CN" altLang="en-US" sz="2800" b="1">
              <a:solidFill>
                <a:schemeClr val="accent2"/>
              </a:solidFill>
              <a:latin typeface="Times New Roman" pitchFamily="18" charset="0"/>
            </a:endParaRPr>
          </a:p>
        </p:txBody>
      </p:sp>
      <p:sp>
        <p:nvSpPr>
          <p:cNvPr id="58380" name="Text Box 12"/>
          <p:cNvSpPr txBox="1">
            <a:spLocks noChangeArrowheads="1"/>
          </p:cNvSpPr>
          <p:nvPr/>
        </p:nvSpPr>
        <p:spPr bwMode="auto">
          <a:xfrm>
            <a:off x="304800" y="3581400"/>
            <a:ext cx="8382000" cy="946150"/>
          </a:xfrm>
          <a:prstGeom prst="rect">
            <a:avLst/>
          </a:prstGeom>
          <a:noFill/>
          <a:ln w="9525">
            <a:noFill/>
            <a:miter lim="800000"/>
            <a:headEnd/>
            <a:tailEnd/>
          </a:ln>
          <a:effectLst/>
        </p:spPr>
        <p:txBody>
          <a:bodyPr>
            <a:spAutoFit/>
          </a:bodyPr>
          <a:lstStyle/>
          <a:p>
            <a:r>
              <a:rPr kumimoji="1" lang="en-US" altLang="zh-CN" sz="2800" b="1" dirty="0">
                <a:solidFill>
                  <a:schemeClr val="accent2"/>
                </a:solidFill>
                <a:latin typeface="Times New Roman" pitchFamily="18" charset="0"/>
              </a:rPr>
              <a:t>     </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1</a:t>
            </a:r>
            <a:r>
              <a:rPr kumimoji="1" lang="zh-CN" altLang="en-US" sz="2800" dirty="0">
                <a:latin typeface="Times New Roman" pitchFamily="18" charset="0"/>
              </a:rPr>
              <a:t>右边的第一项表示射向势垒的入射波，第二项表示被“界面（</a:t>
            </a:r>
            <a:r>
              <a:rPr kumimoji="1" lang="en-US" altLang="zh-CN" sz="2800" dirty="0">
                <a:latin typeface="Times New Roman" pitchFamily="18" charset="0"/>
              </a:rPr>
              <a:t>x=0</a:t>
            </a:r>
            <a:r>
              <a:rPr kumimoji="1" lang="zh-CN" altLang="en-US" sz="2800" dirty="0">
                <a:latin typeface="Times New Roman" pitchFamily="18" charset="0"/>
              </a:rPr>
              <a:t>）”反射的反射波。</a:t>
            </a:r>
          </a:p>
        </p:txBody>
      </p:sp>
      <p:sp>
        <p:nvSpPr>
          <p:cNvPr id="58381" name="Text Box 13"/>
          <p:cNvSpPr txBox="1">
            <a:spLocks noChangeArrowheads="1"/>
          </p:cNvSpPr>
          <p:nvPr/>
        </p:nvSpPr>
        <p:spPr bwMode="auto">
          <a:xfrm>
            <a:off x="304800" y="4572000"/>
            <a:ext cx="8382000" cy="946150"/>
          </a:xfrm>
          <a:prstGeom prst="rect">
            <a:avLst/>
          </a:prstGeom>
          <a:noFill/>
          <a:ln w="9525">
            <a:noFill/>
            <a:miter lim="800000"/>
            <a:headEnd/>
            <a:tailEnd/>
          </a:ln>
          <a:effectLst/>
        </p:spPr>
        <p:txBody>
          <a:bodyPr>
            <a:spAutoFit/>
          </a:bodyPr>
          <a:lstStyle/>
          <a:p>
            <a:r>
              <a:rPr kumimoji="1" lang="en-US" altLang="zh-CN" sz="2800" b="1" dirty="0">
                <a:solidFill>
                  <a:schemeClr val="accent2"/>
                </a:solidFill>
                <a:latin typeface="Times New Roman" pitchFamily="18" charset="0"/>
              </a:rPr>
              <a:t>     </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2</a:t>
            </a:r>
            <a:r>
              <a:rPr kumimoji="1" lang="zh-CN" altLang="en-US" sz="2800" dirty="0">
                <a:latin typeface="Times New Roman" pitchFamily="18" charset="0"/>
              </a:rPr>
              <a:t>右边的第一项表示穿入势垒的透射波，第二项表示被“界面（</a:t>
            </a:r>
            <a:r>
              <a:rPr kumimoji="1" lang="en-US" altLang="zh-CN" sz="2800" dirty="0">
                <a:latin typeface="Times New Roman" pitchFamily="18" charset="0"/>
              </a:rPr>
              <a:t>x=a</a:t>
            </a:r>
            <a:r>
              <a:rPr kumimoji="1" lang="zh-CN" altLang="en-US" sz="2800" dirty="0">
                <a:latin typeface="Times New Roman" pitchFamily="18" charset="0"/>
              </a:rPr>
              <a:t>）”反射的反射波。</a:t>
            </a:r>
          </a:p>
        </p:txBody>
      </p:sp>
      <p:sp>
        <p:nvSpPr>
          <p:cNvPr id="58382" name="Text Box 14"/>
          <p:cNvSpPr txBox="1">
            <a:spLocks noChangeArrowheads="1"/>
          </p:cNvSpPr>
          <p:nvPr/>
        </p:nvSpPr>
        <p:spPr bwMode="auto">
          <a:xfrm>
            <a:off x="304800" y="5562600"/>
            <a:ext cx="8458200" cy="946150"/>
          </a:xfrm>
          <a:prstGeom prst="rect">
            <a:avLst/>
          </a:prstGeom>
          <a:noFill/>
          <a:ln w="9525">
            <a:noFill/>
            <a:miter lim="800000"/>
            <a:headEnd/>
            <a:tailEnd/>
          </a:ln>
          <a:effectLst/>
        </p:spPr>
        <p:txBody>
          <a:bodyPr>
            <a:spAutoFit/>
          </a:bodyPr>
          <a:lstStyle/>
          <a:p>
            <a:r>
              <a:rPr kumimoji="1" lang="en-US" altLang="zh-CN" sz="2800" b="1" dirty="0">
                <a:solidFill>
                  <a:schemeClr val="accent2"/>
                </a:solidFill>
                <a:latin typeface="Times New Roman" pitchFamily="18" charset="0"/>
              </a:rPr>
              <a:t>     </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3</a:t>
            </a:r>
            <a:r>
              <a:rPr kumimoji="1" lang="zh-CN" altLang="en-US" sz="2800" dirty="0">
                <a:latin typeface="Times New Roman" pitchFamily="18" charset="0"/>
              </a:rPr>
              <a:t>右边的第一项表示穿出势垒的透射波， </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3</a:t>
            </a:r>
            <a:r>
              <a:rPr kumimoji="1" lang="zh-CN" altLang="zh-CN" sz="2800" dirty="0">
                <a:latin typeface="Times New Roman" pitchFamily="18" charset="0"/>
                <a:sym typeface="Symbol" pitchFamily="18" charset="2"/>
              </a:rPr>
              <a:t>的</a:t>
            </a:r>
            <a:r>
              <a:rPr kumimoji="1" lang="zh-CN" altLang="en-US" sz="2800" dirty="0">
                <a:latin typeface="Times New Roman" pitchFamily="18" charset="0"/>
              </a:rPr>
              <a:t>第二项为零，因为在</a:t>
            </a:r>
            <a:r>
              <a:rPr kumimoji="1" lang="en-US" altLang="zh-CN" sz="2800" dirty="0">
                <a:latin typeface="Times New Roman" pitchFamily="18" charset="0"/>
              </a:rPr>
              <a:t>x&gt;a</a:t>
            </a:r>
            <a:r>
              <a:rPr kumimoji="1" lang="zh-CN" altLang="en-US" sz="2800" dirty="0">
                <a:latin typeface="Times New Roman" pitchFamily="18" charset="0"/>
              </a:rPr>
              <a:t>区域不可能存在反射波</a:t>
            </a:r>
            <a:r>
              <a:rPr kumimoji="1" lang="en-US" altLang="zh-CN" sz="2800" dirty="0">
                <a:latin typeface="Times New Roman" pitchFamily="18" charset="0"/>
              </a:rPr>
              <a:t>(C</a:t>
            </a:r>
            <a:r>
              <a:rPr kumimoji="1" lang="en-US" altLang="zh-CN" sz="2800" baseline="30000" dirty="0">
                <a:latin typeface="Times New Roman" pitchFamily="18" charset="0"/>
              </a:rPr>
              <a:t>/</a:t>
            </a:r>
            <a:r>
              <a:rPr kumimoji="1" lang="en-US" altLang="zh-CN" sz="2800" dirty="0">
                <a:latin typeface="Times New Roman" pitchFamily="18" charset="0"/>
              </a:rPr>
              <a:t>=0)</a:t>
            </a:r>
            <a:r>
              <a:rPr kumimoji="1" lang="zh-CN" altLang="en-US" sz="2800" dirty="0">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strips(downRight)">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9"/>
                                        </p:tgtEl>
                                        <p:attrNameLst>
                                          <p:attrName>style.visibility</p:attrName>
                                        </p:attrNameLst>
                                      </p:cBhvr>
                                      <p:to>
                                        <p:strVal val="visible"/>
                                      </p:to>
                                    </p:set>
                                    <p:animEffect transition="in" filter="box(out)">
                                      <p:cBhvr>
                                        <p:cTn id="22" dur="500"/>
                                        <p:tgtEl>
                                          <p:spTgt spid="5837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8380"/>
                                        </p:tgtEl>
                                        <p:attrNameLst>
                                          <p:attrName>style.visibility</p:attrName>
                                        </p:attrNameLst>
                                      </p:cBhvr>
                                      <p:to>
                                        <p:strVal val="visible"/>
                                      </p:to>
                                    </p:set>
                                    <p:animEffect transition="in" filter="strips(downRight)">
                                      <p:cBhvr>
                                        <p:cTn id="27" dur="500"/>
                                        <p:tgtEl>
                                          <p:spTgt spid="5838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8381"/>
                                        </p:tgtEl>
                                        <p:attrNameLst>
                                          <p:attrName>style.visibility</p:attrName>
                                        </p:attrNameLst>
                                      </p:cBhvr>
                                      <p:to>
                                        <p:strVal val="visible"/>
                                      </p:to>
                                    </p:set>
                                    <p:animEffect transition="in" filter="strips(downRight)">
                                      <p:cBhvr>
                                        <p:cTn id="32" dur="500"/>
                                        <p:tgtEl>
                                          <p:spTgt spid="5838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8382"/>
                                        </p:tgtEl>
                                        <p:attrNameLst>
                                          <p:attrName>style.visibility</p:attrName>
                                        </p:attrNameLst>
                                      </p:cBhvr>
                                      <p:to>
                                        <p:strVal val="visible"/>
                                      </p:to>
                                    </p:set>
                                    <p:animEffect transition="in" filter="strips(downRight)">
                                      <p:cBhvr>
                                        <p:cTn id="37" dur="500"/>
                                        <p:tgtEl>
                                          <p:spTgt spid="58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9" grpId="0" autoUpdateAnimBg="0"/>
      <p:bldP spid="58380" grpId="0" autoUpdateAnimBg="0"/>
      <p:bldP spid="58381" grpId="0" autoUpdateAnimBg="0"/>
      <p:bldP spid="5838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228600"/>
            <a:ext cx="8458200" cy="519113"/>
          </a:xfrm>
          <a:prstGeom prst="rect">
            <a:avLst/>
          </a:prstGeom>
          <a:noFill/>
          <a:ln w="9525">
            <a:noFill/>
            <a:miter lim="800000"/>
            <a:headEnd/>
            <a:tailEnd/>
          </a:ln>
          <a:effectLst/>
        </p:spPr>
        <p:txBody>
          <a:bodyPr>
            <a:spAutoFit/>
          </a:bodyPr>
          <a:lstStyle/>
          <a:p>
            <a:r>
              <a:rPr kumimoji="1" lang="en-US" altLang="zh-CN" sz="2800" b="1" dirty="0">
                <a:solidFill>
                  <a:schemeClr val="accent2"/>
                </a:solidFill>
                <a:latin typeface="Times New Roman" pitchFamily="18" charset="0"/>
              </a:rPr>
              <a:t> </a:t>
            </a:r>
            <a:r>
              <a:rPr kumimoji="1" lang="zh-CN" altLang="zh-CN" sz="2800" dirty="0">
                <a:latin typeface="Times New Roman" pitchFamily="18" charset="0"/>
                <a:sym typeface="Symbol" pitchFamily="18" charset="2"/>
              </a:rPr>
              <a:t>利用波函数“单值、有限、连续”的标准条件，可得：</a:t>
            </a:r>
            <a:endParaRPr kumimoji="1" lang="zh-CN" altLang="en-US" sz="2800" dirty="0">
              <a:latin typeface="Times New Roman" pitchFamily="18" charset="0"/>
            </a:endParaRPr>
          </a:p>
        </p:txBody>
      </p:sp>
      <p:graphicFrame>
        <p:nvGraphicFramePr>
          <p:cNvPr id="59395" name="Object 3"/>
          <p:cNvGraphicFramePr>
            <a:graphicFrameLocks noChangeAspect="1"/>
          </p:cNvGraphicFramePr>
          <p:nvPr/>
        </p:nvGraphicFramePr>
        <p:xfrm>
          <a:off x="762000" y="792163"/>
          <a:ext cx="2089150" cy="566737"/>
        </p:xfrm>
        <a:graphic>
          <a:graphicData uri="http://schemas.openxmlformats.org/presentationml/2006/ole">
            <mc:AlternateContent xmlns:mc="http://schemas.openxmlformats.org/markup-compatibility/2006">
              <mc:Choice xmlns:v="urn:schemas-microsoft-com:vml" Requires="v">
                <p:oleObj spid="_x0000_s43055" name="公式" r:id="rId3" imgW="850531" imgH="215806" progId="Equation.3">
                  <p:embed/>
                </p:oleObj>
              </mc:Choice>
              <mc:Fallback>
                <p:oleObj name="公式" r:id="rId3" imgW="850531" imgH="215806"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92163"/>
                        <a:ext cx="208915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4"/>
          <p:cNvGraphicFramePr>
            <a:graphicFrameLocks noChangeAspect="1"/>
          </p:cNvGraphicFramePr>
          <p:nvPr/>
        </p:nvGraphicFramePr>
        <p:xfrm>
          <a:off x="762000" y="1782763"/>
          <a:ext cx="2151063" cy="604837"/>
        </p:xfrm>
        <a:graphic>
          <a:graphicData uri="http://schemas.openxmlformats.org/presentationml/2006/ole">
            <mc:AlternateContent xmlns:mc="http://schemas.openxmlformats.org/markup-compatibility/2006">
              <mc:Choice xmlns:v="urn:schemas-microsoft-com:vml" Requires="v">
                <p:oleObj spid="_x0000_s43056" name="公式" r:id="rId5" imgW="876300" imgH="228600" progId="Equation.3">
                  <p:embed/>
                </p:oleObj>
              </mc:Choice>
              <mc:Fallback>
                <p:oleObj name="公式" r:id="rId5" imgW="876300" imgH="22860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782763"/>
                        <a:ext cx="2151063"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5"/>
          <p:cNvGraphicFramePr>
            <a:graphicFrameLocks noChangeAspect="1"/>
          </p:cNvGraphicFramePr>
          <p:nvPr/>
        </p:nvGraphicFramePr>
        <p:xfrm>
          <a:off x="3429000" y="715963"/>
          <a:ext cx="3648075" cy="1036637"/>
        </p:xfrm>
        <a:graphic>
          <a:graphicData uri="http://schemas.openxmlformats.org/presentationml/2006/ole">
            <mc:AlternateContent xmlns:mc="http://schemas.openxmlformats.org/markup-compatibility/2006">
              <mc:Choice xmlns:v="urn:schemas-microsoft-com:vml" Requires="v">
                <p:oleObj spid="_x0000_s43057" name="公式" r:id="rId7" imgW="1485900" imgH="393700" progId="Equation.3">
                  <p:embed/>
                </p:oleObj>
              </mc:Choice>
              <mc:Fallback>
                <p:oleObj name="公式" r:id="rId7" imgW="1485900" imgH="3937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715963"/>
                        <a:ext cx="3648075"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8" name="Object 6"/>
          <p:cNvGraphicFramePr>
            <a:graphicFrameLocks noChangeAspect="1"/>
          </p:cNvGraphicFramePr>
          <p:nvPr/>
        </p:nvGraphicFramePr>
        <p:xfrm>
          <a:off x="3429000" y="1782763"/>
          <a:ext cx="3678238" cy="1036637"/>
        </p:xfrm>
        <a:graphic>
          <a:graphicData uri="http://schemas.openxmlformats.org/presentationml/2006/ole">
            <mc:AlternateContent xmlns:mc="http://schemas.openxmlformats.org/markup-compatibility/2006">
              <mc:Choice xmlns:v="urn:schemas-microsoft-com:vml" Requires="v">
                <p:oleObj spid="_x0000_s43058" name="公式" r:id="rId9" imgW="1497950" imgH="393529" progId="Equation.3">
                  <p:embed/>
                </p:oleObj>
              </mc:Choice>
              <mc:Fallback>
                <p:oleObj name="公式" r:id="rId9" imgW="1497950" imgH="393529" progId="Equation.3">
                  <p:embed/>
                  <p:pic>
                    <p:nvPicPr>
                      <p:cNvPr id="0"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1782763"/>
                        <a:ext cx="3678238"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9" name="Text Box 7"/>
          <p:cNvSpPr txBox="1">
            <a:spLocks noChangeArrowheads="1"/>
          </p:cNvSpPr>
          <p:nvPr/>
        </p:nvSpPr>
        <p:spPr bwMode="auto">
          <a:xfrm>
            <a:off x="228600" y="2895600"/>
            <a:ext cx="4130675" cy="519113"/>
          </a:xfrm>
          <a:prstGeom prst="rect">
            <a:avLst/>
          </a:prstGeom>
          <a:noFill/>
          <a:ln w="9525">
            <a:noFill/>
            <a:miter lim="800000"/>
            <a:headEnd/>
            <a:tailEnd/>
          </a:ln>
          <a:effectLst/>
        </p:spPr>
        <p:txBody>
          <a:bodyPr wrap="none">
            <a:spAutoFit/>
          </a:bodyPr>
          <a:lstStyle/>
          <a:p>
            <a:r>
              <a:rPr kumimoji="1" lang="zh-CN" altLang="en-US" sz="2800" dirty="0">
                <a:latin typeface="Times New Roman" pitchFamily="18" charset="0"/>
              </a:rPr>
              <a:t>求出解的形式画于图中。</a:t>
            </a:r>
          </a:p>
        </p:txBody>
      </p:sp>
      <p:grpSp>
        <p:nvGrpSpPr>
          <p:cNvPr id="2" name="Group 8"/>
          <p:cNvGrpSpPr>
            <a:grpSpLocks/>
          </p:cNvGrpSpPr>
          <p:nvPr/>
        </p:nvGrpSpPr>
        <p:grpSpPr bwMode="auto">
          <a:xfrm>
            <a:off x="5743575" y="2819400"/>
            <a:ext cx="2867025" cy="3124200"/>
            <a:chOff x="3552" y="912"/>
            <a:chExt cx="2005" cy="2186"/>
          </a:xfrm>
        </p:grpSpPr>
        <p:sp>
          <p:nvSpPr>
            <p:cNvPr id="59401" name="Line 9"/>
            <p:cNvSpPr>
              <a:spLocks noChangeShapeType="1"/>
            </p:cNvSpPr>
            <p:nvPr/>
          </p:nvSpPr>
          <p:spPr bwMode="auto">
            <a:xfrm>
              <a:off x="3960" y="2690"/>
              <a:ext cx="1529" cy="0"/>
            </a:xfrm>
            <a:prstGeom prst="line">
              <a:avLst/>
            </a:prstGeom>
            <a:noFill/>
            <a:ln w="41275">
              <a:solidFill>
                <a:schemeClr val="tx1"/>
              </a:solidFill>
              <a:round/>
              <a:headEnd/>
              <a:tailEnd type="triangle" w="med" len="med"/>
            </a:ln>
            <a:effectLst/>
          </p:spPr>
          <p:txBody>
            <a:bodyPr wrap="none" anchor="ctr"/>
            <a:lstStyle/>
            <a:p>
              <a:endParaRPr lang="zh-CN" altLang="en-US"/>
            </a:p>
          </p:txBody>
        </p:sp>
        <p:sp>
          <p:nvSpPr>
            <p:cNvPr id="59402" name="Line 10"/>
            <p:cNvSpPr>
              <a:spLocks noChangeShapeType="1"/>
            </p:cNvSpPr>
            <p:nvPr/>
          </p:nvSpPr>
          <p:spPr bwMode="auto">
            <a:xfrm flipV="1">
              <a:off x="4235" y="1012"/>
              <a:ext cx="0" cy="1678"/>
            </a:xfrm>
            <a:prstGeom prst="line">
              <a:avLst/>
            </a:prstGeom>
            <a:noFill/>
            <a:ln w="9525">
              <a:solidFill>
                <a:schemeClr val="tx1"/>
              </a:solidFill>
              <a:round/>
              <a:headEnd/>
              <a:tailEnd type="arrow" w="med" len="med"/>
            </a:ln>
            <a:effectLst/>
          </p:spPr>
          <p:txBody>
            <a:bodyPr wrap="none" anchor="ctr"/>
            <a:lstStyle/>
            <a:p>
              <a:endParaRPr lang="zh-CN" altLang="en-US"/>
            </a:p>
          </p:txBody>
        </p:sp>
        <p:sp>
          <p:nvSpPr>
            <p:cNvPr id="59403" name="Rectangle 11"/>
            <p:cNvSpPr>
              <a:spLocks noChangeArrowheads="1"/>
            </p:cNvSpPr>
            <p:nvPr/>
          </p:nvSpPr>
          <p:spPr bwMode="auto">
            <a:xfrm>
              <a:off x="4235" y="1473"/>
              <a:ext cx="520" cy="1217"/>
            </a:xfrm>
            <a:prstGeom prst="rect">
              <a:avLst/>
            </a:prstGeom>
            <a:noFill/>
            <a:ln w="44450">
              <a:solidFill>
                <a:schemeClr val="tx1"/>
              </a:solidFill>
              <a:miter lim="800000"/>
              <a:headEnd/>
              <a:tailEnd/>
            </a:ln>
            <a:effectLst/>
          </p:spPr>
          <p:txBody>
            <a:bodyPr wrap="none" anchor="ctr"/>
            <a:lstStyle/>
            <a:p>
              <a:endParaRPr lang="zh-CN" altLang="en-US"/>
            </a:p>
          </p:txBody>
        </p:sp>
        <p:graphicFrame>
          <p:nvGraphicFramePr>
            <p:cNvPr id="59404" name="Object 12"/>
            <p:cNvGraphicFramePr>
              <a:graphicFrameLocks noChangeAspect="1"/>
            </p:cNvGraphicFramePr>
            <p:nvPr/>
          </p:nvGraphicFramePr>
          <p:xfrm>
            <a:off x="3899" y="1309"/>
            <a:ext cx="186" cy="279"/>
          </p:xfrm>
          <a:graphic>
            <a:graphicData uri="http://schemas.openxmlformats.org/presentationml/2006/ole">
              <mc:AlternateContent xmlns:mc="http://schemas.openxmlformats.org/markup-compatibility/2006">
                <mc:Choice xmlns:v="urn:schemas-microsoft-com:vml" Requires="v">
                  <p:oleObj spid="_x0000_s43059" name="公式" r:id="rId11" imgW="165028" imgH="228501" progId="Equation.3">
                    <p:embed/>
                  </p:oleObj>
                </mc:Choice>
                <mc:Fallback>
                  <p:oleObj name="公式" r:id="rId11" imgW="165028" imgH="228501" progId="Equation.3">
                    <p:embed/>
                    <p:pic>
                      <p:nvPicPr>
                        <p:cNvPr id="0" name="Picture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9" y="1309"/>
                          <a:ext cx="186"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5" name="Object 13"/>
            <p:cNvGraphicFramePr>
              <a:graphicFrameLocks noChangeAspect="1"/>
            </p:cNvGraphicFramePr>
            <p:nvPr/>
          </p:nvGraphicFramePr>
          <p:xfrm>
            <a:off x="3997" y="912"/>
            <a:ext cx="172" cy="216"/>
          </p:xfrm>
          <a:graphic>
            <a:graphicData uri="http://schemas.openxmlformats.org/presentationml/2006/ole">
              <mc:AlternateContent xmlns:mc="http://schemas.openxmlformats.org/markup-compatibility/2006">
                <mc:Choice xmlns:v="urn:schemas-microsoft-com:vml" Requires="v">
                  <p:oleObj spid="_x0000_s43060" name="公式" r:id="rId13" imgW="152202" imgH="177569" progId="Equation.3">
                    <p:embed/>
                  </p:oleObj>
                </mc:Choice>
                <mc:Fallback>
                  <p:oleObj name="公式" r:id="rId13" imgW="152202" imgH="177569" progId="Equation.3">
                    <p:embed/>
                    <p:pic>
                      <p:nvPicPr>
                        <p:cNvPr id="0" name="Picture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7" y="912"/>
                          <a:ext cx="172"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6" name="Line 14"/>
            <p:cNvSpPr>
              <a:spLocks noChangeShapeType="1"/>
            </p:cNvSpPr>
            <p:nvPr/>
          </p:nvSpPr>
          <p:spPr bwMode="auto">
            <a:xfrm>
              <a:off x="3623" y="2064"/>
              <a:ext cx="61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407" name="Freeform 15"/>
            <p:cNvSpPr>
              <a:spLocks/>
            </p:cNvSpPr>
            <p:nvPr/>
          </p:nvSpPr>
          <p:spPr bwMode="auto">
            <a:xfrm>
              <a:off x="3623" y="1539"/>
              <a:ext cx="612" cy="938"/>
            </a:xfrm>
            <a:custGeom>
              <a:avLst/>
              <a:gdLst/>
              <a:ahLst/>
              <a:cxnLst>
                <a:cxn ang="0">
                  <a:pos x="0" y="766"/>
                </a:cxn>
                <a:cxn ang="0">
                  <a:pos x="132" y="100"/>
                </a:cxn>
                <a:cxn ang="0">
                  <a:pos x="303" y="1368"/>
                </a:cxn>
                <a:cxn ang="0">
                  <a:pos x="546" y="100"/>
                </a:cxn>
                <a:cxn ang="0">
                  <a:pos x="727" y="1353"/>
                </a:cxn>
                <a:cxn ang="0">
                  <a:pos x="960" y="94"/>
                </a:cxn>
              </a:cxnLst>
              <a:rect l="0" t="0" r="r" b="b"/>
              <a:pathLst>
                <a:path w="960" h="1368">
                  <a:moveTo>
                    <a:pt x="0" y="766"/>
                  </a:moveTo>
                  <a:cubicBezTo>
                    <a:pt x="22" y="655"/>
                    <a:pt x="82" y="0"/>
                    <a:pt x="132" y="100"/>
                  </a:cubicBezTo>
                  <a:cubicBezTo>
                    <a:pt x="182" y="200"/>
                    <a:pt x="234" y="1368"/>
                    <a:pt x="303" y="1368"/>
                  </a:cubicBezTo>
                  <a:cubicBezTo>
                    <a:pt x="372" y="1368"/>
                    <a:pt x="475" y="102"/>
                    <a:pt x="546" y="100"/>
                  </a:cubicBezTo>
                  <a:cubicBezTo>
                    <a:pt x="617" y="98"/>
                    <a:pt x="658" y="1354"/>
                    <a:pt x="727" y="1353"/>
                  </a:cubicBezTo>
                  <a:cubicBezTo>
                    <a:pt x="796" y="1352"/>
                    <a:pt x="900" y="148"/>
                    <a:pt x="960" y="94"/>
                  </a:cubicBezTo>
                </a:path>
              </a:pathLst>
            </a:custGeom>
            <a:noFill/>
            <a:ln w="41275">
              <a:solidFill>
                <a:srgbClr val="0000FF"/>
              </a:solidFill>
              <a:round/>
              <a:headEnd/>
              <a:tailEnd/>
            </a:ln>
            <a:effectLst/>
          </p:spPr>
          <p:txBody>
            <a:bodyPr wrap="none" anchor="ctr"/>
            <a:lstStyle/>
            <a:p>
              <a:endParaRPr lang="zh-CN" altLang="en-US"/>
            </a:p>
          </p:txBody>
        </p:sp>
        <p:sp>
          <p:nvSpPr>
            <p:cNvPr id="59408" name="Freeform 16"/>
            <p:cNvSpPr>
              <a:spLocks/>
            </p:cNvSpPr>
            <p:nvPr/>
          </p:nvSpPr>
          <p:spPr bwMode="auto">
            <a:xfrm>
              <a:off x="4235" y="1603"/>
              <a:ext cx="526" cy="429"/>
            </a:xfrm>
            <a:custGeom>
              <a:avLst/>
              <a:gdLst/>
              <a:ahLst/>
              <a:cxnLst>
                <a:cxn ang="0">
                  <a:pos x="0" y="0"/>
                </a:cxn>
                <a:cxn ang="0">
                  <a:pos x="262" y="254"/>
                </a:cxn>
                <a:cxn ang="0">
                  <a:pos x="526" y="429"/>
                </a:cxn>
              </a:cxnLst>
              <a:rect l="0" t="0" r="r" b="b"/>
              <a:pathLst>
                <a:path w="526" h="429">
                  <a:moveTo>
                    <a:pt x="0" y="0"/>
                  </a:moveTo>
                  <a:cubicBezTo>
                    <a:pt x="44" y="42"/>
                    <a:pt x="174" y="183"/>
                    <a:pt x="262" y="254"/>
                  </a:cubicBezTo>
                  <a:cubicBezTo>
                    <a:pt x="354" y="347"/>
                    <a:pt x="474" y="374"/>
                    <a:pt x="526" y="429"/>
                  </a:cubicBezTo>
                </a:path>
              </a:pathLst>
            </a:custGeom>
            <a:noFill/>
            <a:ln w="41275" cap="flat">
              <a:solidFill>
                <a:srgbClr val="800000"/>
              </a:solidFill>
              <a:prstDash val="dash"/>
              <a:round/>
              <a:headEnd/>
              <a:tailEnd/>
            </a:ln>
            <a:effectLst/>
          </p:spPr>
          <p:txBody>
            <a:bodyPr wrap="none" anchor="ctr"/>
            <a:lstStyle/>
            <a:p>
              <a:endParaRPr lang="zh-CN" altLang="en-US"/>
            </a:p>
          </p:txBody>
        </p:sp>
        <p:sp>
          <p:nvSpPr>
            <p:cNvPr id="59409" name="Line 17"/>
            <p:cNvSpPr>
              <a:spLocks noChangeShapeType="1"/>
            </p:cNvSpPr>
            <p:nvPr/>
          </p:nvSpPr>
          <p:spPr bwMode="auto">
            <a:xfrm>
              <a:off x="4755" y="2097"/>
              <a:ext cx="76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410" name="Freeform 18"/>
            <p:cNvSpPr>
              <a:spLocks/>
            </p:cNvSpPr>
            <p:nvPr/>
          </p:nvSpPr>
          <p:spPr bwMode="auto">
            <a:xfrm>
              <a:off x="4755" y="1997"/>
              <a:ext cx="677" cy="219"/>
            </a:xfrm>
            <a:custGeom>
              <a:avLst/>
              <a:gdLst/>
              <a:ahLst/>
              <a:cxnLst>
                <a:cxn ang="0">
                  <a:pos x="0" y="145"/>
                </a:cxn>
                <a:cxn ang="0">
                  <a:pos x="120" y="295"/>
                </a:cxn>
                <a:cxn ang="0">
                  <a:pos x="240" y="1"/>
                </a:cxn>
                <a:cxn ang="0">
                  <a:pos x="384" y="289"/>
                </a:cxn>
                <a:cxn ang="0">
                  <a:pos x="534" y="1"/>
                </a:cxn>
                <a:cxn ang="0">
                  <a:pos x="672" y="289"/>
                </a:cxn>
                <a:cxn ang="0">
                  <a:pos x="816" y="1"/>
                </a:cxn>
                <a:cxn ang="0">
                  <a:pos x="960" y="289"/>
                </a:cxn>
                <a:cxn ang="0">
                  <a:pos x="1062" y="139"/>
                </a:cxn>
              </a:cxnLst>
              <a:rect l="0" t="0" r="r" b="b"/>
              <a:pathLst>
                <a:path w="1062" h="319">
                  <a:moveTo>
                    <a:pt x="0" y="145"/>
                  </a:moveTo>
                  <a:cubicBezTo>
                    <a:pt x="20" y="170"/>
                    <a:pt x="80" y="319"/>
                    <a:pt x="120" y="295"/>
                  </a:cubicBezTo>
                  <a:cubicBezTo>
                    <a:pt x="160" y="271"/>
                    <a:pt x="196" y="2"/>
                    <a:pt x="240" y="1"/>
                  </a:cubicBezTo>
                  <a:cubicBezTo>
                    <a:pt x="284" y="0"/>
                    <a:pt x="335" y="289"/>
                    <a:pt x="384" y="289"/>
                  </a:cubicBezTo>
                  <a:cubicBezTo>
                    <a:pt x="433" y="289"/>
                    <a:pt x="486" y="1"/>
                    <a:pt x="534" y="1"/>
                  </a:cubicBezTo>
                  <a:cubicBezTo>
                    <a:pt x="582" y="1"/>
                    <a:pt x="625" y="289"/>
                    <a:pt x="672" y="289"/>
                  </a:cubicBezTo>
                  <a:cubicBezTo>
                    <a:pt x="719" y="289"/>
                    <a:pt x="768" y="1"/>
                    <a:pt x="816" y="1"/>
                  </a:cubicBezTo>
                  <a:cubicBezTo>
                    <a:pt x="864" y="1"/>
                    <a:pt x="919" y="266"/>
                    <a:pt x="960" y="289"/>
                  </a:cubicBezTo>
                  <a:cubicBezTo>
                    <a:pt x="1001" y="312"/>
                    <a:pt x="1041" y="170"/>
                    <a:pt x="1062" y="139"/>
                  </a:cubicBezTo>
                </a:path>
              </a:pathLst>
            </a:custGeom>
            <a:noFill/>
            <a:ln w="44450">
              <a:solidFill>
                <a:srgbClr val="FF0000"/>
              </a:solidFill>
              <a:round/>
              <a:headEnd/>
              <a:tailEnd/>
            </a:ln>
            <a:effectLst/>
          </p:spPr>
          <p:txBody>
            <a:bodyPr wrap="none" anchor="ctr"/>
            <a:lstStyle/>
            <a:p>
              <a:endParaRPr lang="zh-CN" altLang="en-US"/>
            </a:p>
          </p:txBody>
        </p:sp>
        <p:graphicFrame>
          <p:nvGraphicFramePr>
            <p:cNvPr id="59411" name="Object 19"/>
            <p:cNvGraphicFramePr>
              <a:graphicFrameLocks noChangeAspect="1"/>
            </p:cNvGraphicFramePr>
            <p:nvPr/>
          </p:nvGraphicFramePr>
          <p:xfrm>
            <a:off x="4621" y="2683"/>
            <a:ext cx="265" cy="319"/>
          </p:xfrm>
          <a:graphic>
            <a:graphicData uri="http://schemas.openxmlformats.org/presentationml/2006/ole">
              <mc:AlternateContent xmlns:mc="http://schemas.openxmlformats.org/markup-compatibility/2006">
                <mc:Choice xmlns:v="urn:schemas-microsoft-com:vml" Requires="v">
                  <p:oleObj spid="_x0000_s43061" name="公式" r:id="rId15" imgW="126835" imgH="139518" progId="Equation.3">
                    <p:embed/>
                  </p:oleObj>
                </mc:Choice>
                <mc:Fallback>
                  <p:oleObj name="公式" r:id="rId15" imgW="126835" imgH="139518" progId="Equation.3">
                    <p:embed/>
                    <p:pic>
                      <p:nvPicPr>
                        <p:cNvPr id="0" name="Picture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1" y="2683"/>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2" name="Object 20"/>
            <p:cNvGraphicFramePr>
              <a:graphicFrameLocks noChangeAspect="1"/>
            </p:cNvGraphicFramePr>
            <p:nvPr/>
          </p:nvGraphicFramePr>
          <p:xfrm>
            <a:off x="4093" y="2683"/>
            <a:ext cx="265" cy="319"/>
          </p:xfrm>
          <a:graphic>
            <a:graphicData uri="http://schemas.openxmlformats.org/presentationml/2006/ole">
              <mc:AlternateContent xmlns:mc="http://schemas.openxmlformats.org/markup-compatibility/2006">
                <mc:Choice xmlns:v="urn:schemas-microsoft-com:vml" Requires="v">
                  <p:oleObj spid="_x0000_s43062" name="公式" r:id="rId17" imgW="126835" imgH="139518" progId="Equation.3">
                    <p:embed/>
                  </p:oleObj>
                </mc:Choice>
                <mc:Fallback>
                  <p:oleObj name="公式" r:id="rId17" imgW="126835" imgH="139518" progId="Equation.3">
                    <p:embed/>
                    <p:pic>
                      <p:nvPicPr>
                        <p:cNvPr id="0" name="Picture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93" y="2683"/>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3" name="Object 21"/>
            <p:cNvGraphicFramePr>
              <a:graphicFrameLocks noChangeAspect="1"/>
            </p:cNvGraphicFramePr>
            <p:nvPr/>
          </p:nvGraphicFramePr>
          <p:xfrm>
            <a:off x="5174" y="2779"/>
            <a:ext cx="265" cy="319"/>
          </p:xfrm>
          <a:graphic>
            <a:graphicData uri="http://schemas.openxmlformats.org/presentationml/2006/ole">
              <mc:AlternateContent xmlns:mc="http://schemas.openxmlformats.org/markup-compatibility/2006">
                <mc:Choice xmlns:v="urn:schemas-microsoft-com:vml" Requires="v">
                  <p:oleObj spid="_x0000_s43063" name="公式" r:id="rId19" imgW="126835" imgH="139518" progId="Equation.3">
                    <p:embed/>
                  </p:oleObj>
                </mc:Choice>
                <mc:Fallback>
                  <p:oleObj name="公式" r:id="rId19" imgW="126835" imgH="139518" progId="Equation.3">
                    <p:embed/>
                    <p:pic>
                      <p:nvPicPr>
                        <p:cNvPr id="0" name="Picture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4" y="2779"/>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4" name="Text Box 22"/>
            <p:cNvSpPr txBox="1">
              <a:spLocks noChangeArrowheads="1"/>
            </p:cNvSpPr>
            <p:nvPr/>
          </p:nvSpPr>
          <p:spPr bwMode="auto">
            <a:xfrm>
              <a:off x="3552" y="2161"/>
              <a:ext cx="225" cy="36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a:t>
              </a:r>
              <a:endParaRPr kumimoji="1" lang="en-US" altLang="zh-CN" sz="2800">
                <a:latin typeface="Times New Roman" pitchFamily="18" charset="0"/>
              </a:endParaRPr>
            </a:p>
          </p:txBody>
        </p:sp>
        <p:sp>
          <p:nvSpPr>
            <p:cNvPr id="59415" name="Text Box 23"/>
            <p:cNvSpPr txBox="1">
              <a:spLocks noChangeArrowheads="1"/>
            </p:cNvSpPr>
            <p:nvPr/>
          </p:nvSpPr>
          <p:spPr bwMode="auto">
            <a:xfrm>
              <a:off x="4320" y="2064"/>
              <a:ext cx="322" cy="36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a:t>
              </a:r>
              <a:endParaRPr kumimoji="1" lang="en-US" altLang="zh-CN" sz="2800">
                <a:latin typeface="Times New Roman" pitchFamily="18" charset="0"/>
              </a:endParaRPr>
            </a:p>
          </p:txBody>
        </p:sp>
        <p:sp>
          <p:nvSpPr>
            <p:cNvPr id="59416" name="Text Box 24"/>
            <p:cNvSpPr txBox="1">
              <a:spLocks noChangeArrowheads="1"/>
            </p:cNvSpPr>
            <p:nvPr/>
          </p:nvSpPr>
          <p:spPr bwMode="auto">
            <a:xfrm>
              <a:off x="5139" y="2208"/>
              <a:ext cx="418" cy="36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III</a:t>
              </a:r>
              <a:endParaRPr kumimoji="1" lang="en-US" altLang="zh-CN" sz="2800">
                <a:latin typeface="Times New Roman" pitchFamily="18" charset="0"/>
              </a:endParaRPr>
            </a:p>
          </p:txBody>
        </p:sp>
      </p:grpSp>
      <p:sp>
        <p:nvSpPr>
          <p:cNvPr id="59417" name="Text Box 25"/>
          <p:cNvSpPr txBox="1">
            <a:spLocks noChangeArrowheads="1"/>
          </p:cNvSpPr>
          <p:nvPr/>
        </p:nvSpPr>
        <p:spPr bwMode="auto">
          <a:xfrm>
            <a:off x="228600" y="3505200"/>
            <a:ext cx="1143000" cy="519113"/>
          </a:xfrm>
          <a:prstGeom prst="rect">
            <a:avLst/>
          </a:prstGeom>
          <a:noFill/>
          <a:ln w="9525">
            <a:noFill/>
            <a:miter lim="800000"/>
            <a:headEnd/>
            <a:tailEnd/>
          </a:ln>
          <a:effectLst/>
        </p:spPr>
        <p:txBody>
          <a:bodyPr>
            <a:spAutoFit/>
          </a:bodyPr>
          <a:lstStyle/>
          <a:p>
            <a:r>
              <a:rPr kumimoji="1" lang="zh-CN" altLang="zh-CN" sz="2800" b="1">
                <a:solidFill>
                  <a:srgbClr val="FF3300"/>
                </a:solidFill>
                <a:latin typeface="Times New Roman" pitchFamily="18" charset="0"/>
              </a:rPr>
              <a:t>讨论：</a:t>
            </a:r>
            <a:endParaRPr kumimoji="1" lang="zh-CN" altLang="en-US" sz="2400" b="1">
              <a:solidFill>
                <a:srgbClr val="FF3300"/>
              </a:solidFill>
              <a:latin typeface="Times New Roman" pitchFamily="18" charset="0"/>
            </a:endParaRPr>
          </a:p>
        </p:txBody>
      </p:sp>
      <p:sp>
        <p:nvSpPr>
          <p:cNvPr id="59418" name="Text Box 26"/>
          <p:cNvSpPr txBox="1">
            <a:spLocks noChangeArrowheads="1"/>
          </p:cNvSpPr>
          <p:nvPr/>
        </p:nvSpPr>
        <p:spPr bwMode="auto">
          <a:xfrm>
            <a:off x="304800" y="4052888"/>
            <a:ext cx="2133600" cy="519112"/>
          </a:xfrm>
          <a:prstGeom prst="rect">
            <a:avLst/>
          </a:prstGeom>
          <a:noFill/>
          <a:ln w="9525">
            <a:noFill/>
            <a:miter lim="800000"/>
            <a:headEnd/>
            <a:tailEnd/>
          </a:ln>
          <a:effectLst/>
        </p:spPr>
        <p:txBody>
          <a:bodyPr>
            <a:spAutoFit/>
          </a:bodyPr>
          <a:lstStyle/>
          <a:p>
            <a:r>
              <a:rPr kumimoji="1" lang="zh-CN" altLang="zh-CN" sz="2800" b="1">
                <a:solidFill>
                  <a:srgbClr val="FF3300"/>
                </a:solidFill>
                <a:latin typeface="Times New Roman" pitchFamily="18" charset="0"/>
              </a:rPr>
              <a:t>（1）</a:t>
            </a:r>
            <a:r>
              <a:rPr kumimoji="1" lang="en-US" altLang="zh-CN" sz="2800" b="1">
                <a:solidFill>
                  <a:srgbClr val="FF3300"/>
                </a:solidFill>
                <a:latin typeface="Times New Roman" pitchFamily="18" charset="0"/>
              </a:rPr>
              <a:t>E&gt;U</a:t>
            </a:r>
            <a:r>
              <a:rPr kumimoji="1" lang="en-US" altLang="zh-CN" sz="2800" b="1" baseline="-25000">
                <a:solidFill>
                  <a:srgbClr val="FF3300"/>
                </a:solidFill>
                <a:latin typeface="Times New Roman" pitchFamily="18" charset="0"/>
              </a:rPr>
              <a:t>0</a:t>
            </a:r>
            <a:endParaRPr kumimoji="1" lang="en-US" altLang="zh-CN" sz="2400" b="1">
              <a:solidFill>
                <a:srgbClr val="FF3300"/>
              </a:solidFill>
              <a:latin typeface="Times New Roman" pitchFamily="18" charset="0"/>
            </a:endParaRPr>
          </a:p>
        </p:txBody>
      </p:sp>
      <p:sp>
        <p:nvSpPr>
          <p:cNvPr id="59419" name="Text Box 27"/>
          <p:cNvSpPr txBox="1">
            <a:spLocks noChangeArrowheads="1"/>
          </p:cNvSpPr>
          <p:nvPr/>
        </p:nvSpPr>
        <p:spPr bwMode="auto">
          <a:xfrm>
            <a:off x="152400" y="4510088"/>
            <a:ext cx="5638800" cy="1373187"/>
          </a:xfrm>
          <a:prstGeom prst="rect">
            <a:avLst/>
          </a:prstGeom>
          <a:noFill/>
          <a:ln w="9525">
            <a:noFill/>
            <a:miter lim="800000"/>
            <a:headEnd/>
            <a:tailEnd/>
          </a:ln>
          <a:effectLst/>
        </p:spPr>
        <p:txBody>
          <a:bodyPr>
            <a:spAutoFit/>
          </a:bodyPr>
          <a:lstStyle/>
          <a:p>
            <a:r>
              <a:rPr kumimoji="1" lang="zh-CN" altLang="zh-CN" sz="2800" b="1" dirty="0">
                <a:solidFill>
                  <a:schemeClr val="accent2"/>
                </a:solidFill>
                <a:latin typeface="Times New Roman" pitchFamily="18" charset="0"/>
              </a:rPr>
              <a:t>    </a:t>
            </a:r>
            <a:r>
              <a:rPr kumimoji="1" lang="zh-CN" altLang="zh-CN" sz="2800" dirty="0">
                <a:latin typeface="Times New Roman" pitchFamily="18" charset="0"/>
              </a:rPr>
              <a:t>按照经典力学观点,在</a:t>
            </a:r>
            <a:r>
              <a:rPr kumimoji="1" lang="en-US" altLang="zh-CN" sz="2800" dirty="0">
                <a:latin typeface="Times New Roman" pitchFamily="18" charset="0"/>
              </a:rPr>
              <a:t>E&gt;U</a:t>
            </a:r>
            <a:r>
              <a:rPr kumimoji="1" lang="en-US" altLang="zh-CN" sz="2800" baseline="-25000" dirty="0">
                <a:latin typeface="Times New Roman" pitchFamily="18" charset="0"/>
              </a:rPr>
              <a:t>0</a:t>
            </a:r>
            <a:r>
              <a:rPr kumimoji="1" lang="zh-CN" altLang="zh-CN" sz="2800" dirty="0">
                <a:latin typeface="Times New Roman" pitchFamily="18" charset="0"/>
              </a:rPr>
              <a:t>情况下，粒子应畅通无阻地全部通过势垒，而不会在势垒壁上发生反射。</a:t>
            </a:r>
            <a:endParaRPr kumimoji="1" lang="zh-CN" altLang="en-US" sz="2800" baseline="-25000" dirty="0">
              <a:latin typeface="Times New Roman" pitchFamily="18" charset="0"/>
            </a:endParaRPr>
          </a:p>
        </p:txBody>
      </p:sp>
      <p:sp>
        <p:nvSpPr>
          <p:cNvPr id="59420" name="Text Box 28"/>
          <p:cNvSpPr txBox="1">
            <a:spLocks noChangeArrowheads="1"/>
          </p:cNvSpPr>
          <p:nvPr/>
        </p:nvSpPr>
        <p:spPr bwMode="auto">
          <a:xfrm>
            <a:off x="304800" y="6034088"/>
            <a:ext cx="6553200" cy="519112"/>
          </a:xfrm>
          <a:prstGeom prst="rect">
            <a:avLst/>
          </a:prstGeom>
          <a:noFill/>
          <a:ln w="9525">
            <a:noFill/>
            <a:miter lim="800000"/>
            <a:headEnd/>
            <a:tailEnd/>
          </a:ln>
          <a:effectLst/>
        </p:spPr>
        <p:txBody>
          <a:bodyPr>
            <a:spAutoFit/>
          </a:bodyPr>
          <a:lstStyle/>
          <a:p>
            <a:r>
              <a:rPr kumimoji="1" lang="zh-CN" altLang="zh-CN" sz="2800" b="1" dirty="0">
                <a:solidFill>
                  <a:schemeClr val="accent2"/>
                </a:solidFill>
                <a:latin typeface="Times New Roman" pitchFamily="18" charset="0"/>
              </a:rPr>
              <a:t>    </a:t>
            </a:r>
            <a:r>
              <a:rPr kumimoji="1" lang="zh-CN" altLang="zh-CN" sz="2800" dirty="0">
                <a:latin typeface="Times New Roman" pitchFamily="18" charset="0"/>
              </a:rPr>
              <a:t>而在微观粒子的情形，却会发生反射。</a:t>
            </a:r>
            <a:endParaRPr kumimoji="1" lang="zh-CN" altLang="en-US" sz="2800" baseline="-25000" dirty="0">
              <a:latin typeface="Times New Roman"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wipe(left)">
                                      <p:cBhvr>
                                        <p:cTn id="12" dur="500"/>
                                        <p:tgtEl>
                                          <p:spTgt spid="593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397"/>
                                        </p:tgtEl>
                                        <p:attrNameLst>
                                          <p:attrName>style.visibility</p:attrName>
                                        </p:attrNameLst>
                                      </p:cBhvr>
                                      <p:to>
                                        <p:strVal val="visible"/>
                                      </p:to>
                                    </p:set>
                                    <p:animEffect transition="in" filter="wipe(left)">
                                      <p:cBhvr>
                                        <p:cTn id="17" dur="500"/>
                                        <p:tgtEl>
                                          <p:spTgt spid="593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396"/>
                                        </p:tgtEl>
                                        <p:attrNameLst>
                                          <p:attrName>style.visibility</p:attrName>
                                        </p:attrNameLst>
                                      </p:cBhvr>
                                      <p:to>
                                        <p:strVal val="visible"/>
                                      </p:to>
                                    </p:set>
                                    <p:animEffect transition="in" filter="wipe(left)">
                                      <p:cBhvr>
                                        <p:cTn id="22" dur="500"/>
                                        <p:tgtEl>
                                          <p:spTgt spid="593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398"/>
                                        </p:tgtEl>
                                        <p:attrNameLst>
                                          <p:attrName>style.visibility</p:attrName>
                                        </p:attrNameLst>
                                      </p:cBhvr>
                                      <p:to>
                                        <p:strVal val="visible"/>
                                      </p:to>
                                    </p:set>
                                    <p:animEffect transition="in" filter="wipe(left)">
                                      <p:cBhvr>
                                        <p:cTn id="27" dur="500"/>
                                        <p:tgtEl>
                                          <p:spTgt spid="593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399"/>
                                        </p:tgtEl>
                                        <p:attrNameLst>
                                          <p:attrName>style.visibility</p:attrName>
                                        </p:attrNameLst>
                                      </p:cBhvr>
                                      <p:to>
                                        <p:strVal val="visible"/>
                                      </p:to>
                                    </p:set>
                                    <p:animEffect transition="in" filter="wipe(left)">
                                      <p:cBhvr>
                                        <p:cTn id="32" dur="500"/>
                                        <p:tgtEl>
                                          <p:spTgt spid="5939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59417"/>
                                        </p:tgtEl>
                                        <p:attrNameLst>
                                          <p:attrName>style.visibility</p:attrName>
                                        </p:attrNameLst>
                                      </p:cBhvr>
                                      <p:to>
                                        <p:strVal val="visible"/>
                                      </p:to>
                                    </p:set>
                                    <p:anim calcmode="lin" valueType="num">
                                      <p:cBhvr>
                                        <p:cTn id="42" dur="500" fill="hold"/>
                                        <p:tgtEl>
                                          <p:spTgt spid="59417"/>
                                        </p:tgtEl>
                                        <p:attrNameLst>
                                          <p:attrName>ppt_w</p:attrName>
                                        </p:attrNameLst>
                                      </p:cBhvr>
                                      <p:tavLst>
                                        <p:tav tm="0">
                                          <p:val>
                                            <p:fltVal val="0"/>
                                          </p:val>
                                        </p:tav>
                                        <p:tav tm="100000">
                                          <p:val>
                                            <p:strVal val="#ppt_w"/>
                                          </p:val>
                                        </p:tav>
                                      </p:tavLst>
                                    </p:anim>
                                    <p:anim calcmode="lin" valueType="num">
                                      <p:cBhvr>
                                        <p:cTn id="43" dur="500" fill="hold"/>
                                        <p:tgtEl>
                                          <p:spTgt spid="5941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9418"/>
                                        </p:tgtEl>
                                        <p:attrNameLst>
                                          <p:attrName>style.visibility</p:attrName>
                                        </p:attrNameLst>
                                      </p:cBhvr>
                                      <p:to>
                                        <p:strVal val="visible"/>
                                      </p:to>
                                    </p:set>
                                    <p:animEffect transition="in" filter="wipe(left)">
                                      <p:cBhvr>
                                        <p:cTn id="48" dur="500"/>
                                        <p:tgtEl>
                                          <p:spTgt spid="59418"/>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9419"/>
                                        </p:tgtEl>
                                        <p:attrNameLst>
                                          <p:attrName>style.visibility</p:attrName>
                                        </p:attrNameLst>
                                      </p:cBhvr>
                                      <p:to>
                                        <p:strVal val="visible"/>
                                      </p:to>
                                    </p:set>
                                    <p:animEffect transition="in" filter="strips(downRight)">
                                      <p:cBhvr>
                                        <p:cTn id="53" dur="500"/>
                                        <p:tgtEl>
                                          <p:spTgt spid="594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420"/>
                                        </p:tgtEl>
                                        <p:attrNameLst>
                                          <p:attrName>style.visibility</p:attrName>
                                        </p:attrNameLst>
                                      </p:cBhvr>
                                      <p:to>
                                        <p:strVal val="visible"/>
                                      </p:to>
                                    </p:set>
                                    <p:animEffect transition="in" filter="wipe(left)">
                                      <p:cBhvr>
                                        <p:cTn id="58" dur="500"/>
                                        <p:tgtEl>
                                          <p:spTgt spid="59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9" grpId="0" autoUpdateAnimBg="0"/>
      <p:bldP spid="59417" grpId="0" autoUpdateAnimBg="0"/>
      <p:bldP spid="59418" grpId="0" autoUpdateAnimBg="0"/>
      <p:bldP spid="59419" grpId="0" autoUpdateAnimBg="0"/>
      <p:bldP spid="5942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24575" y="228600"/>
            <a:ext cx="2867025" cy="3124200"/>
            <a:chOff x="3552" y="912"/>
            <a:chExt cx="2005" cy="2186"/>
          </a:xfrm>
        </p:grpSpPr>
        <p:sp>
          <p:nvSpPr>
            <p:cNvPr id="60419" name="Line 3"/>
            <p:cNvSpPr>
              <a:spLocks noChangeShapeType="1"/>
            </p:cNvSpPr>
            <p:nvPr/>
          </p:nvSpPr>
          <p:spPr bwMode="auto">
            <a:xfrm>
              <a:off x="3960" y="2690"/>
              <a:ext cx="1529" cy="0"/>
            </a:xfrm>
            <a:prstGeom prst="line">
              <a:avLst/>
            </a:prstGeom>
            <a:noFill/>
            <a:ln w="41275">
              <a:solidFill>
                <a:schemeClr val="tx1"/>
              </a:solidFill>
              <a:round/>
              <a:headEnd/>
              <a:tailEnd type="triangle" w="med" len="med"/>
            </a:ln>
            <a:effectLst/>
          </p:spPr>
          <p:txBody>
            <a:bodyPr wrap="none" anchor="ctr"/>
            <a:lstStyle/>
            <a:p>
              <a:endParaRPr lang="zh-CN" altLang="en-US"/>
            </a:p>
          </p:txBody>
        </p:sp>
        <p:sp>
          <p:nvSpPr>
            <p:cNvPr id="60420" name="Line 4"/>
            <p:cNvSpPr>
              <a:spLocks noChangeShapeType="1"/>
            </p:cNvSpPr>
            <p:nvPr/>
          </p:nvSpPr>
          <p:spPr bwMode="auto">
            <a:xfrm flipV="1">
              <a:off x="4235" y="1012"/>
              <a:ext cx="0" cy="1678"/>
            </a:xfrm>
            <a:prstGeom prst="line">
              <a:avLst/>
            </a:prstGeom>
            <a:noFill/>
            <a:ln w="9525">
              <a:solidFill>
                <a:schemeClr val="tx1"/>
              </a:solidFill>
              <a:round/>
              <a:headEnd/>
              <a:tailEnd type="arrow" w="med" len="med"/>
            </a:ln>
            <a:effectLst/>
          </p:spPr>
          <p:txBody>
            <a:bodyPr wrap="none" anchor="ctr"/>
            <a:lstStyle/>
            <a:p>
              <a:endParaRPr lang="zh-CN" altLang="en-US"/>
            </a:p>
          </p:txBody>
        </p:sp>
        <p:sp>
          <p:nvSpPr>
            <p:cNvPr id="60421" name="Rectangle 5"/>
            <p:cNvSpPr>
              <a:spLocks noChangeArrowheads="1"/>
            </p:cNvSpPr>
            <p:nvPr/>
          </p:nvSpPr>
          <p:spPr bwMode="auto">
            <a:xfrm>
              <a:off x="4235" y="1473"/>
              <a:ext cx="520" cy="1217"/>
            </a:xfrm>
            <a:prstGeom prst="rect">
              <a:avLst/>
            </a:prstGeom>
            <a:noFill/>
            <a:ln w="44450">
              <a:solidFill>
                <a:schemeClr val="tx1"/>
              </a:solidFill>
              <a:miter lim="800000"/>
              <a:headEnd/>
              <a:tailEnd/>
            </a:ln>
            <a:effectLst/>
          </p:spPr>
          <p:txBody>
            <a:bodyPr wrap="none" anchor="ctr"/>
            <a:lstStyle/>
            <a:p>
              <a:endParaRPr lang="zh-CN" altLang="en-US"/>
            </a:p>
          </p:txBody>
        </p:sp>
        <p:graphicFrame>
          <p:nvGraphicFramePr>
            <p:cNvPr id="60422" name="Object 6"/>
            <p:cNvGraphicFramePr>
              <a:graphicFrameLocks noChangeAspect="1"/>
            </p:cNvGraphicFramePr>
            <p:nvPr/>
          </p:nvGraphicFramePr>
          <p:xfrm>
            <a:off x="3899" y="1309"/>
            <a:ext cx="186" cy="279"/>
          </p:xfrm>
          <a:graphic>
            <a:graphicData uri="http://schemas.openxmlformats.org/presentationml/2006/ole">
              <mc:AlternateContent xmlns:mc="http://schemas.openxmlformats.org/markup-compatibility/2006">
                <mc:Choice xmlns:v="urn:schemas-microsoft-com:vml" Requires="v">
                  <p:oleObj spid="_x0000_s44074" name="公式" r:id="rId3" imgW="165028" imgH="228501" progId="Equation.3">
                    <p:embed/>
                  </p:oleObj>
                </mc:Choice>
                <mc:Fallback>
                  <p:oleObj name="公式" r:id="rId3" imgW="165028" imgH="228501"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9" y="1309"/>
                          <a:ext cx="186"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3" name="Object 7"/>
            <p:cNvGraphicFramePr>
              <a:graphicFrameLocks noChangeAspect="1"/>
            </p:cNvGraphicFramePr>
            <p:nvPr/>
          </p:nvGraphicFramePr>
          <p:xfrm>
            <a:off x="3997" y="912"/>
            <a:ext cx="172" cy="216"/>
          </p:xfrm>
          <a:graphic>
            <a:graphicData uri="http://schemas.openxmlformats.org/presentationml/2006/ole">
              <mc:AlternateContent xmlns:mc="http://schemas.openxmlformats.org/markup-compatibility/2006">
                <mc:Choice xmlns:v="urn:schemas-microsoft-com:vml" Requires="v">
                  <p:oleObj spid="_x0000_s44075" name="公式" r:id="rId5" imgW="152202" imgH="177569" progId="Equation.3">
                    <p:embed/>
                  </p:oleObj>
                </mc:Choice>
                <mc:Fallback>
                  <p:oleObj name="公式" r:id="rId5" imgW="152202" imgH="177569"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 y="912"/>
                          <a:ext cx="172"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Line 8"/>
            <p:cNvSpPr>
              <a:spLocks noChangeShapeType="1"/>
            </p:cNvSpPr>
            <p:nvPr/>
          </p:nvSpPr>
          <p:spPr bwMode="auto">
            <a:xfrm>
              <a:off x="3623" y="2064"/>
              <a:ext cx="61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0425" name="Freeform 9"/>
            <p:cNvSpPr>
              <a:spLocks/>
            </p:cNvSpPr>
            <p:nvPr/>
          </p:nvSpPr>
          <p:spPr bwMode="auto">
            <a:xfrm>
              <a:off x="3623" y="1539"/>
              <a:ext cx="612" cy="938"/>
            </a:xfrm>
            <a:custGeom>
              <a:avLst/>
              <a:gdLst/>
              <a:ahLst/>
              <a:cxnLst>
                <a:cxn ang="0">
                  <a:pos x="0" y="766"/>
                </a:cxn>
                <a:cxn ang="0">
                  <a:pos x="132" y="100"/>
                </a:cxn>
                <a:cxn ang="0">
                  <a:pos x="303" y="1368"/>
                </a:cxn>
                <a:cxn ang="0">
                  <a:pos x="546" y="100"/>
                </a:cxn>
                <a:cxn ang="0">
                  <a:pos x="727" y="1353"/>
                </a:cxn>
                <a:cxn ang="0">
                  <a:pos x="960" y="94"/>
                </a:cxn>
              </a:cxnLst>
              <a:rect l="0" t="0" r="r" b="b"/>
              <a:pathLst>
                <a:path w="960" h="1368">
                  <a:moveTo>
                    <a:pt x="0" y="766"/>
                  </a:moveTo>
                  <a:cubicBezTo>
                    <a:pt x="22" y="655"/>
                    <a:pt x="82" y="0"/>
                    <a:pt x="132" y="100"/>
                  </a:cubicBezTo>
                  <a:cubicBezTo>
                    <a:pt x="182" y="200"/>
                    <a:pt x="234" y="1368"/>
                    <a:pt x="303" y="1368"/>
                  </a:cubicBezTo>
                  <a:cubicBezTo>
                    <a:pt x="372" y="1368"/>
                    <a:pt x="475" y="102"/>
                    <a:pt x="546" y="100"/>
                  </a:cubicBezTo>
                  <a:cubicBezTo>
                    <a:pt x="617" y="98"/>
                    <a:pt x="658" y="1354"/>
                    <a:pt x="727" y="1353"/>
                  </a:cubicBezTo>
                  <a:cubicBezTo>
                    <a:pt x="796" y="1352"/>
                    <a:pt x="900" y="148"/>
                    <a:pt x="960" y="94"/>
                  </a:cubicBezTo>
                </a:path>
              </a:pathLst>
            </a:custGeom>
            <a:noFill/>
            <a:ln w="41275">
              <a:solidFill>
                <a:srgbClr val="0000FF"/>
              </a:solidFill>
              <a:round/>
              <a:headEnd/>
              <a:tailEnd/>
            </a:ln>
            <a:effectLst/>
          </p:spPr>
          <p:txBody>
            <a:bodyPr wrap="none" anchor="ctr"/>
            <a:lstStyle/>
            <a:p>
              <a:endParaRPr lang="zh-CN" altLang="en-US"/>
            </a:p>
          </p:txBody>
        </p:sp>
        <p:sp>
          <p:nvSpPr>
            <p:cNvPr id="60426" name="Freeform 10"/>
            <p:cNvSpPr>
              <a:spLocks/>
            </p:cNvSpPr>
            <p:nvPr/>
          </p:nvSpPr>
          <p:spPr bwMode="auto">
            <a:xfrm>
              <a:off x="4235" y="1603"/>
              <a:ext cx="526" cy="429"/>
            </a:xfrm>
            <a:custGeom>
              <a:avLst/>
              <a:gdLst/>
              <a:ahLst/>
              <a:cxnLst>
                <a:cxn ang="0">
                  <a:pos x="0" y="0"/>
                </a:cxn>
                <a:cxn ang="0">
                  <a:pos x="262" y="254"/>
                </a:cxn>
                <a:cxn ang="0">
                  <a:pos x="526" y="429"/>
                </a:cxn>
              </a:cxnLst>
              <a:rect l="0" t="0" r="r" b="b"/>
              <a:pathLst>
                <a:path w="526" h="429">
                  <a:moveTo>
                    <a:pt x="0" y="0"/>
                  </a:moveTo>
                  <a:cubicBezTo>
                    <a:pt x="44" y="42"/>
                    <a:pt x="174" y="183"/>
                    <a:pt x="262" y="254"/>
                  </a:cubicBezTo>
                  <a:cubicBezTo>
                    <a:pt x="354" y="347"/>
                    <a:pt x="474" y="374"/>
                    <a:pt x="526" y="429"/>
                  </a:cubicBezTo>
                </a:path>
              </a:pathLst>
            </a:custGeom>
            <a:noFill/>
            <a:ln w="41275" cap="flat">
              <a:solidFill>
                <a:srgbClr val="800000"/>
              </a:solidFill>
              <a:prstDash val="dash"/>
              <a:round/>
              <a:headEnd/>
              <a:tailEnd/>
            </a:ln>
            <a:effectLst/>
          </p:spPr>
          <p:txBody>
            <a:bodyPr wrap="none" anchor="ctr"/>
            <a:lstStyle/>
            <a:p>
              <a:endParaRPr lang="zh-CN" altLang="en-US"/>
            </a:p>
          </p:txBody>
        </p:sp>
        <p:sp>
          <p:nvSpPr>
            <p:cNvPr id="60427" name="Line 11"/>
            <p:cNvSpPr>
              <a:spLocks noChangeShapeType="1"/>
            </p:cNvSpPr>
            <p:nvPr/>
          </p:nvSpPr>
          <p:spPr bwMode="auto">
            <a:xfrm>
              <a:off x="4755" y="2097"/>
              <a:ext cx="76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0428" name="Freeform 12"/>
            <p:cNvSpPr>
              <a:spLocks/>
            </p:cNvSpPr>
            <p:nvPr/>
          </p:nvSpPr>
          <p:spPr bwMode="auto">
            <a:xfrm>
              <a:off x="4755" y="1997"/>
              <a:ext cx="677" cy="219"/>
            </a:xfrm>
            <a:custGeom>
              <a:avLst/>
              <a:gdLst/>
              <a:ahLst/>
              <a:cxnLst>
                <a:cxn ang="0">
                  <a:pos x="0" y="145"/>
                </a:cxn>
                <a:cxn ang="0">
                  <a:pos x="120" y="295"/>
                </a:cxn>
                <a:cxn ang="0">
                  <a:pos x="240" y="1"/>
                </a:cxn>
                <a:cxn ang="0">
                  <a:pos x="384" y="289"/>
                </a:cxn>
                <a:cxn ang="0">
                  <a:pos x="534" y="1"/>
                </a:cxn>
                <a:cxn ang="0">
                  <a:pos x="672" y="289"/>
                </a:cxn>
                <a:cxn ang="0">
                  <a:pos x="816" y="1"/>
                </a:cxn>
                <a:cxn ang="0">
                  <a:pos x="960" y="289"/>
                </a:cxn>
                <a:cxn ang="0">
                  <a:pos x="1062" y="139"/>
                </a:cxn>
              </a:cxnLst>
              <a:rect l="0" t="0" r="r" b="b"/>
              <a:pathLst>
                <a:path w="1062" h="319">
                  <a:moveTo>
                    <a:pt x="0" y="145"/>
                  </a:moveTo>
                  <a:cubicBezTo>
                    <a:pt x="20" y="170"/>
                    <a:pt x="80" y="319"/>
                    <a:pt x="120" y="295"/>
                  </a:cubicBezTo>
                  <a:cubicBezTo>
                    <a:pt x="160" y="271"/>
                    <a:pt x="196" y="2"/>
                    <a:pt x="240" y="1"/>
                  </a:cubicBezTo>
                  <a:cubicBezTo>
                    <a:pt x="284" y="0"/>
                    <a:pt x="335" y="289"/>
                    <a:pt x="384" y="289"/>
                  </a:cubicBezTo>
                  <a:cubicBezTo>
                    <a:pt x="433" y="289"/>
                    <a:pt x="486" y="1"/>
                    <a:pt x="534" y="1"/>
                  </a:cubicBezTo>
                  <a:cubicBezTo>
                    <a:pt x="582" y="1"/>
                    <a:pt x="625" y="289"/>
                    <a:pt x="672" y="289"/>
                  </a:cubicBezTo>
                  <a:cubicBezTo>
                    <a:pt x="719" y="289"/>
                    <a:pt x="768" y="1"/>
                    <a:pt x="816" y="1"/>
                  </a:cubicBezTo>
                  <a:cubicBezTo>
                    <a:pt x="864" y="1"/>
                    <a:pt x="919" y="266"/>
                    <a:pt x="960" y="289"/>
                  </a:cubicBezTo>
                  <a:cubicBezTo>
                    <a:pt x="1001" y="312"/>
                    <a:pt x="1041" y="170"/>
                    <a:pt x="1062" y="139"/>
                  </a:cubicBezTo>
                </a:path>
              </a:pathLst>
            </a:custGeom>
            <a:noFill/>
            <a:ln w="44450">
              <a:solidFill>
                <a:srgbClr val="FF0000"/>
              </a:solidFill>
              <a:round/>
              <a:headEnd/>
              <a:tailEnd/>
            </a:ln>
            <a:effectLst/>
          </p:spPr>
          <p:txBody>
            <a:bodyPr wrap="none" anchor="ctr"/>
            <a:lstStyle/>
            <a:p>
              <a:endParaRPr lang="zh-CN" altLang="en-US"/>
            </a:p>
          </p:txBody>
        </p:sp>
        <p:graphicFrame>
          <p:nvGraphicFramePr>
            <p:cNvPr id="60429" name="Object 13"/>
            <p:cNvGraphicFramePr>
              <a:graphicFrameLocks noChangeAspect="1"/>
            </p:cNvGraphicFramePr>
            <p:nvPr/>
          </p:nvGraphicFramePr>
          <p:xfrm>
            <a:off x="4621" y="2683"/>
            <a:ext cx="265" cy="319"/>
          </p:xfrm>
          <a:graphic>
            <a:graphicData uri="http://schemas.openxmlformats.org/presentationml/2006/ole">
              <mc:AlternateContent xmlns:mc="http://schemas.openxmlformats.org/markup-compatibility/2006">
                <mc:Choice xmlns:v="urn:schemas-microsoft-com:vml" Requires="v">
                  <p:oleObj spid="_x0000_s44076" name="公式" r:id="rId7" imgW="126835" imgH="139518" progId="Equation.3">
                    <p:embed/>
                  </p:oleObj>
                </mc:Choice>
                <mc:Fallback>
                  <p:oleObj name="公式" r:id="rId7" imgW="126835" imgH="139518"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1" y="2683"/>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0" name="Object 14"/>
            <p:cNvGraphicFramePr>
              <a:graphicFrameLocks noChangeAspect="1"/>
            </p:cNvGraphicFramePr>
            <p:nvPr/>
          </p:nvGraphicFramePr>
          <p:xfrm>
            <a:off x="4093" y="2683"/>
            <a:ext cx="265" cy="319"/>
          </p:xfrm>
          <a:graphic>
            <a:graphicData uri="http://schemas.openxmlformats.org/presentationml/2006/ole">
              <mc:AlternateContent xmlns:mc="http://schemas.openxmlformats.org/markup-compatibility/2006">
                <mc:Choice xmlns:v="urn:schemas-microsoft-com:vml" Requires="v">
                  <p:oleObj spid="_x0000_s44077" name="公式" r:id="rId9" imgW="126835" imgH="139518" progId="Equation.3">
                    <p:embed/>
                  </p:oleObj>
                </mc:Choice>
                <mc:Fallback>
                  <p:oleObj name="公式" r:id="rId9" imgW="126835" imgH="139518"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3" y="2683"/>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1" name="Object 15"/>
            <p:cNvGraphicFramePr>
              <a:graphicFrameLocks noChangeAspect="1"/>
            </p:cNvGraphicFramePr>
            <p:nvPr/>
          </p:nvGraphicFramePr>
          <p:xfrm>
            <a:off x="5174" y="2779"/>
            <a:ext cx="265" cy="319"/>
          </p:xfrm>
          <a:graphic>
            <a:graphicData uri="http://schemas.openxmlformats.org/presentationml/2006/ole">
              <mc:AlternateContent xmlns:mc="http://schemas.openxmlformats.org/markup-compatibility/2006">
                <mc:Choice xmlns:v="urn:schemas-microsoft-com:vml" Requires="v">
                  <p:oleObj spid="_x0000_s44078" name="公式" r:id="rId11" imgW="126835" imgH="139518" progId="Equation.3">
                    <p:embed/>
                  </p:oleObj>
                </mc:Choice>
                <mc:Fallback>
                  <p:oleObj name="公式" r:id="rId11" imgW="126835" imgH="139518" progId="Equation.3">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4" y="2779"/>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2" name="Text Box 16"/>
            <p:cNvSpPr txBox="1">
              <a:spLocks noChangeArrowheads="1"/>
            </p:cNvSpPr>
            <p:nvPr/>
          </p:nvSpPr>
          <p:spPr bwMode="auto">
            <a:xfrm>
              <a:off x="3552" y="2161"/>
              <a:ext cx="225" cy="36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a:t>
              </a:r>
              <a:endParaRPr kumimoji="1" lang="en-US" altLang="zh-CN" sz="2800">
                <a:latin typeface="Times New Roman" pitchFamily="18" charset="0"/>
              </a:endParaRPr>
            </a:p>
          </p:txBody>
        </p:sp>
        <p:sp>
          <p:nvSpPr>
            <p:cNvPr id="60433" name="Text Box 17"/>
            <p:cNvSpPr txBox="1">
              <a:spLocks noChangeArrowheads="1"/>
            </p:cNvSpPr>
            <p:nvPr/>
          </p:nvSpPr>
          <p:spPr bwMode="auto">
            <a:xfrm>
              <a:off x="4320" y="2064"/>
              <a:ext cx="322" cy="36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a:t>
              </a:r>
              <a:endParaRPr kumimoji="1" lang="en-US" altLang="zh-CN" sz="2800">
                <a:latin typeface="Times New Roman" pitchFamily="18" charset="0"/>
              </a:endParaRPr>
            </a:p>
          </p:txBody>
        </p:sp>
        <p:sp>
          <p:nvSpPr>
            <p:cNvPr id="60434" name="Text Box 18"/>
            <p:cNvSpPr txBox="1">
              <a:spLocks noChangeArrowheads="1"/>
            </p:cNvSpPr>
            <p:nvPr/>
          </p:nvSpPr>
          <p:spPr bwMode="auto">
            <a:xfrm>
              <a:off x="5139" y="2208"/>
              <a:ext cx="418" cy="363"/>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III</a:t>
              </a:r>
              <a:endParaRPr kumimoji="1" lang="en-US" altLang="zh-CN" sz="2800">
                <a:latin typeface="Times New Roman" pitchFamily="18" charset="0"/>
              </a:endParaRPr>
            </a:p>
          </p:txBody>
        </p:sp>
      </p:grpSp>
      <p:sp>
        <p:nvSpPr>
          <p:cNvPr id="60435" name="Text Box 19"/>
          <p:cNvSpPr txBox="1">
            <a:spLocks noChangeArrowheads="1"/>
          </p:cNvSpPr>
          <p:nvPr/>
        </p:nvSpPr>
        <p:spPr bwMode="auto">
          <a:xfrm>
            <a:off x="304800" y="166688"/>
            <a:ext cx="2133600" cy="519112"/>
          </a:xfrm>
          <a:prstGeom prst="rect">
            <a:avLst/>
          </a:prstGeom>
          <a:noFill/>
          <a:ln w="9525">
            <a:noFill/>
            <a:miter lim="800000"/>
            <a:headEnd/>
            <a:tailEnd/>
          </a:ln>
          <a:effectLst/>
        </p:spPr>
        <p:txBody>
          <a:bodyPr>
            <a:spAutoFit/>
          </a:bodyPr>
          <a:lstStyle/>
          <a:p>
            <a:r>
              <a:rPr kumimoji="1" lang="zh-CN" altLang="zh-CN" sz="2800" b="1">
                <a:solidFill>
                  <a:srgbClr val="FF3300"/>
                </a:solidFill>
                <a:latin typeface="Times New Roman" pitchFamily="18" charset="0"/>
              </a:rPr>
              <a:t>（</a:t>
            </a:r>
            <a:r>
              <a:rPr kumimoji="1" lang="en-US" altLang="zh-CN" sz="2800" b="1">
                <a:solidFill>
                  <a:srgbClr val="FF3300"/>
                </a:solidFill>
                <a:latin typeface="Times New Roman" pitchFamily="18" charset="0"/>
              </a:rPr>
              <a:t>2</a:t>
            </a:r>
            <a:r>
              <a:rPr kumimoji="1" lang="zh-CN" altLang="zh-CN" sz="2800" b="1">
                <a:solidFill>
                  <a:srgbClr val="FF3300"/>
                </a:solidFill>
                <a:latin typeface="Times New Roman" pitchFamily="18" charset="0"/>
              </a:rPr>
              <a:t>）</a:t>
            </a:r>
            <a:r>
              <a:rPr kumimoji="1" lang="en-US" altLang="zh-CN" sz="2800" b="1">
                <a:solidFill>
                  <a:srgbClr val="FF3300"/>
                </a:solidFill>
                <a:latin typeface="Times New Roman" pitchFamily="18" charset="0"/>
              </a:rPr>
              <a:t>E&lt;U</a:t>
            </a:r>
            <a:r>
              <a:rPr kumimoji="1" lang="en-US" altLang="zh-CN" sz="2800" b="1" baseline="-25000">
                <a:solidFill>
                  <a:srgbClr val="FF3300"/>
                </a:solidFill>
                <a:latin typeface="Times New Roman" pitchFamily="18" charset="0"/>
              </a:rPr>
              <a:t>0</a:t>
            </a:r>
            <a:endParaRPr kumimoji="1" lang="en-US" altLang="zh-CN" sz="2800" b="1">
              <a:solidFill>
                <a:srgbClr val="FF3300"/>
              </a:solidFill>
              <a:latin typeface="Times New Roman" pitchFamily="18" charset="0"/>
            </a:endParaRPr>
          </a:p>
        </p:txBody>
      </p:sp>
      <p:sp>
        <p:nvSpPr>
          <p:cNvPr id="60436" name="Text Box 20"/>
          <p:cNvSpPr txBox="1">
            <a:spLocks noChangeArrowheads="1"/>
          </p:cNvSpPr>
          <p:nvPr/>
        </p:nvSpPr>
        <p:spPr bwMode="auto">
          <a:xfrm>
            <a:off x="152400" y="609600"/>
            <a:ext cx="5943600" cy="2227263"/>
          </a:xfrm>
          <a:prstGeom prst="rect">
            <a:avLst/>
          </a:prstGeom>
          <a:noFill/>
          <a:ln w="9525">
            <a:noFill/>
            <a:miter lim="800000"/>
            <a:headEnd/>
            <a:tailEnd/>
          </a:ln>
          <a:effectLst/>
        </p:spPr>
        <p:txBody>
          <a:bodyPr>
            <a:spAutoFit/>
          </a:bodyPr>
          <a:lstStyle/>
          <a:p>
            <a:r>
              <a:rPr kumimoji="1" lang="zh-CN" altLang="zh-CN" sz="2800" b="1" dirty="0">
                <a:solidFill>
                  <a:schemeClr val="accent2"/>
                </a:solidFill>
                <a:latin typeface="Times New Roman" pitchFamily="18" charset="0"/>
              </a:rPr>
              <a:t>      </a:t>
            </a:r>
            <a:r>
              <a:rPr kumimoji="1" lang="zh-CN" altLang="zh-CN" sz="2800" dirty="0">
                <a:latin typeface="Times New Roman" pitchFamily="18" charset="0"/>
              </a:rPr>
              <a:t>从解薛定谔方程的结果来看，在势垒内部存在波函数</a:t>
            </a:r>
            <a:r>
              <a:rPr kumimoji="1" lang="zh-CN" altLang="zh-CN" sz="2800" dirty="0">
                <a:latin typeface="Times New Roman" pitchFamily="18" charset="0"/>
                <a:sym typeface="Symbol" pitchFamily="18" charset="2"/>
              </a:rPr>
              <a:t></a:t>
            </a:r>
            <a:r>
              <a:rPr kumimoji="1" lang="zh-CN" altLang="zh-CN" sz="2800" baseline="-25000" dirty="0">
                <a:latin typeface="Times New Roman" pitchFamily="18" charset="0"/>
                <a:sym typeface="Symbol" pitchFamily="18" charset="2"/>
              </a:rPr>
              <a:t>2</a:t>
            </a:r>
            <a:r>
              <a:rPr kumimoji="1" lang="zh-CN" altLang="zh-CN" sz="2800" dirty="0">
                <a:latin typeface="Times New Roman" pitchFamily="18" charset="0"/>
                <a:sym typeface="Symbol" pitchFamily="18" charset="2"/>
              </a:rPr>
              <a:t>。即在势垒内部找出粒子的概率不为零，同时，在</a:t>
            </a:r>
            <a:r>
              <a:rPr kumimoji="1" lang="en-US" altLang="zh-CN" sz="2800" dirty="0">
                <a:latin typeface="Times New Roman" pitchFamily="18" charset="0"/>
              </a:rPr>
              <a:t>x&gt;a</a:t>
            </a:r>
            <a:r>
              <a:rPr kumimoji="1" lang="zh-CN" altLang="zh-CN" sz="2800" dirty="0">
                <a:latin typeface="Times New Roman" pitchFamily="18" charset="0"/>
              </a:rPr>
              <a:t>区域也存在波函数，所以粒子还可能穿过势垒进入</a:t>
            </a:r>
            <a:r>
              <a:rPr kumimoji="1" lang="en-US" altLang="zh-CN" sz="2800" dirty="0">
                <a:latin typeface="Times New Roman" pitchFamily="18" charset="0"/>
              </a:rPr>
              <a:t>x&gt;a</a:t>
            </a:r>
            <a:r>
              <a:rPr kumimoji="1" lang="zh-CN" altLang="zh-CN" sz="2800" dirty="0">
                <a:latin typeface="Times New Roman" pitchFamily="18" charset="0"/>
              </a:rPr>
              <a:t>区域。</a:t>
            </a:r>
            <a:endParaRPr kumimoji="1" lang="zh-CN" altLang="en-US" sz="2800" dirty="0">
              <a:latin typeface="Times New Roman" pitchFamily="18" charset="0"/>
            </a:endParaRPr>
          </a:p>
        </p:txBody>
      </p:sp>
      <p:sp>
        <p:nvSpPr>
          <p:cNvPr id="60437" name="Text Box 21"/>
          <p:cNvSpPr txBox="1">
            <a:spLocks noChangeArrowheads="1"/>
          </p:cNvSpPr>
          <p:nvPr/>
        </p:nvSpPr>
        <p:spPr bwMode="auto">
          <a:xfrm>
            <a:off x="304800" y="2863850"/>
            <a:ext cx="5943600" cy="946150"/>
          </a:xfrm>
          <a:prstGeom prst="rect">
            <a:avLst/>
          </a:prstGeom>
          <a:noFill/>
          <a:ln w="9525">
            <a:noFill/>
            <a:miter lim="800000"/>
            <a:headEnd/>
            <a:tailEnd/>
          </a:ln>
          <a:effectLst/>
        </p:spPr>
        <p:txBody>
          <a:bodyPr>
            <a:spAutoFit/>
          </a:bodyPr>
          <a:lstStyle/>
          <a:p>
            <a:r>
              <a:rPr kumimoji="1" lang="zh-CN" altLang="zh-CN" sz="2800" b="1" dirty="0">
                <a:solidFill>
                  <a:schemeClr val="accent2"/>
                </a:solidFill>
                <a:latin typeface="Times New Roman" pitchFamily="18" charset="0"/>
              </a:rPr>
              <a:t>      </a:t>
            </a:r>
            <a:r>
              <a:rPr kumimoji="1" lang="zh-CN" altLang="zh-CN" sz="2800" dirty="0">
                <a:latin typeface="Times New Roman" pitchFamily="18" charset="0"/>
              </a:rPr>
              <a:t>粒子在总能量</a:t>
            </a:r>
            <a:r>
              <a:rPr kumimoji="1" lang="en-US" altLang="zh-CN" sz="2800" dirty="0">
                <a:latin typeface="Times New Roman" pitchFamily="18" charset="0"/>
              </a:rPr>
              <a:t>E</a:t>
            </a:r>
            <a:r>
              <a:rPr kumimoji="1" lang="zh-CN" altLang="zh-CN" sz="2800" dirty="0">
                <a:latin typeface="Times New Roman" pitchFamily="18" charset="0"/>
              </a:rPr>
              <a:t>小于势垒高度时仍能贯穿势垒的现象称为</a:t>
            </a:r>
            <a:r>
              <a:rPr kumimoji="1" lang="zh-CN" altLang="zh-CN" sz="2800" b="1" dirty="0">
                <a:solidFill>
                  <a:srgbClr val="FF00FF"/>
                </a:solidFill>
                <a:latin typeface="Times New Roman" pitchFamily="18" charset="0"/>
              </a:rPr>
              <a:t>隧道效应</a:t>
            </a:r>
            <a:r>
              <a:rPr kumimoji="1" lang="zh-CN" altLang="zh-CN" sz="2800" b="1" dirty="0">
                <a:solidFill>
                  <a:schemeClr val="accent2"/>
                </a:solidFill>
                <a:latin typeface="Times New Roman" pitchFamily="18" charset="0"/>
              </a:rPr>
              <a:t>。</a:t>
            </a:r>
            <a:endParaRPr kumimoji="1" lang="zh-CN" altLang="en-US" sz="2800" b="1" dirty="0">
              <a:solidFill>
                <a:schemeClr val="accent2"/>
              </a:solidFill>
              <a:latin typeface="Times New Roman" pitchFamily="18" charset="0"/>
            </a:endParaRPr>
          </a:p>
        </p:txBody>
      </p:sp>
      <p:sp>
        <p:nvSpPr>
          <p:cNvPr id="60438" name="Text Box 22"/>
          <p:cNvSpPr txBox="1">
            <a:spLocks noChangeArrowheads="1"/>
          </p:cNvSpPr>
          <p:nvPr/>
        </p:nvSpPr>
        <p:spPr bwMode="auto">
          <a:xfrm>
            <a:off x="228600" y="3733800"/>
            <a:ext cx="8458200" cy="946150"/>
          </a:xfrm>
          <a:prstGeom prst="rect">
            <a:avLst/>
          </a:prstGeom>
          <a:noFill/>
          <a:ln w="9525">
            <a:noFill/>
            <a:miter lim="800000"/>
            <a:headEnd/>
            <a:tailEnd/>
          </a:ln>
          <a:effectLst/>
        </p:spPr>
        <p:txBody>
          <a:bodyPr>
            <a:spAutoFit/>
          </a:bodyPr>
          <a:lstStyle/>
          <a:p>
            <a:r>
              <a:rPr kumimoji="1" lang="zh-CN" altLang="en-US" sz="2800" dirty="0">
                <a:latin typeface="Times New Roman" pitchFamily="18" charset="0"/>
              </a:rPr>
              <a:t>定义粒子穿过势垒的贯穿系数：透射波的概率密度与入射波概率密度的比值。</a:t>
            </a:r>
          </a:p>
        </p:txBody>
      </p:sp>
      <p:graphicFrame>
        <p:nvGraphicFramePr>
          <p:cNvPr id="60439" name="Object 23"/>
          <p:cNvGraphicFramePr>
            <a:graphicFrameLocks noChangeAspect="1"/>
          </p:cNvGraphicFramePr>
          <p:nvPr/>
        </p:nvGraphicFramePr>
        <p:xfrm>
          <a:off x="228600" y="4659313"/>
          <a:ext cx="2025650" cy="1208087"/>
        </p:xfrm>
        <a:graphic>
          <a:graphicData uri="http://schemas.openxmlformats.org/presentationml/2006/ole">
            <mc:AlternateContent xmlns:mc="http://schemas.openxmlformats.org/markup-compatibility/2006">
              <mc:Choice xmlns:v="urn:schemas-microsoft-com:vml" Requires="v">
                <p:oleObj spid="_x0000_s44079" name="公式" r:id="rId13" imgW="825500" imgH="457200" progId="Equation.3">
                  <p:embed/>
                </p:oleObj>
              </mc:Choice>
              <mc:Fallback>
                <p:oleObj name="公式" r:id="rId13" imgW="825500" imgH="457200" progId="Equation.3">
                  <p:embed/>
                  <p:pic>
                    <p:nvPicPr>
                      <p:cNvPr id="0" name="Picture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 y="4659313"/>
                        <a:ext cx="2025650" cy="120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40" name="Object 24"/>
          <p:cNvGraphicFramePr>
            <a:graphicFrameLocks noChangeAspect="1"/>
          </p:cNvGraphicFramePr>
          <p:nvPr/>
        </p:nvGraphicFramePr>
        <p:xfrm>
          <a:off x="2209800" y="4681538"/>
          <a:ext cx="4038600" cy="1185862"/>
        </p:xfrm>
        <a:graphic>
          <a:graphicData uri="http://schemas.openxmlformats.org/presentationml/2006/ole">
            <mc:AlternateContent xmlns:mc="http://schemas.openxmlformats.org/markup-compatibility/2006">
              <mc:Choice xmlns:v="urn:schemas-microsoft-com:vml" Requires="v">
                <p:oleObj spid="_x0000_s44080" name="公式" r:id="rId15" imgW="1676400" imgH="457200" progId="Equation.3">
                  <p:embed/>
                </p:oleObj>
              </mc:Choice>
              <mc:Fallback>
                <p:oleObj name="公式" r:id="rId15" imgW="1676400" imgH="457200" progId="Equation.3">
                  <p:embed/>
                  <p:pic>
                    <p:nvPicPr>
                      <p:cNvPr id="0"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9800" y="4681538"/>
                        <a:ext cx="4038600" cy="118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41" name="Object 25"/>
          <p:cNvGraphicFramePr>
            <a:graphicFrameLocks noChangeAspect="1"/>
          </p:cNvGraphicFramePr>
          <p:nvPr/>
        </p:nvGraphicFramePr>
        <p:xfrm>
          <a:off x="685800" y="5715000"/>
          <a:ext cx="4267200" cy="1017588"/>
        </p:xfrm>
        <a:graphic>
          <a:graphicData uri="http://schemas.openxmlformats.org/presentationml/2006/ole">
            <mc:AlternateContent xmlns:mc="http://schemas.openxmlformats.org/markup-compatibility/2006">
              <mc:Choice xmlns:v="urn:schemas-microsoft-com:vml" Requires="v">
                <p:oleObj spid="_x0000_s44081" name="公式" r:id="rId17" imgW="1371600" imgH="304800" progId="Equation.3">
                  <p:embed/>
                </p:oleObj>
              </mc:Choice>
              <mc:Fallback>
                <p:oleObj name="公式" r:id="rId17" imgW="1371600" imgH="304800" progId="Equation.3">
                  <p:embed/>
                  <p:pic>
                    <p:nvPicPr>
                      <p:cNvPr id="0" name="Picture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5715000"/>
                        <a:ext cx="42672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35"/>
                                        </p:tgtEl>
                                        <p:attrNameLst>
                                          <p:attrName>style.visibility</p:attrName>
                                        </p:attrNameLst>
                                      </p:cBhvr>
                                      <p:to>
                                        <p:strVal val="visible"/>
                                      </p:to>
                                    </p:set>
                                    <p:animEffect transition="in" filter="wipe(left)">
                                      <p:cBhvr>
                                        <p:cTn id="7" dur="500"/>
                                        <p:tgtEl>
                                          <p:spTgt spid="604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0436"/>
                                        </p:tgtEl>
                                        <p:attrNameLst>
                                          <p:attrName>style.visibility</p:attrName>
                                        </p:attrNameLst>
                                      </p:cBhvr>
                                      <p:to>
                                        <p:strVal val="visible"/>
                                      </p:to>
                                    </p:set>
                                    <p:animEffect transition="in" filter="strips(downRight)">
                                      <p:cBhvr>
                                        <p:cTn id="17" dur="500"/>
                                        <p:tgtEl>
                                          <p:spTgt spid="6043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0437"/>
                                        </p:tgtEl>
                                        <p:attrNameLst>
                                          <p:attrName>style.visibility</p:attrName>
                                        </p:attrNameLst>
                                      </p:cBhvr>
                                      <p:to>
                                        <p:strVal val="visible"/>
                                      </p:to>
                                    </p:set>
                                    <p:animEffect transition="in" filter="strips(downRight)">
                                      <p:cBhvr>
                                        <p:cTn id="22" dur="500"/>
                                        <p:tgtEl>
                                          <p:spTgt spid="604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0438"/>
                                        </p:tgtEl>
                                        <p:attrNameLst>
                                          <p:attrName>style.visibility</p:attrName>
                                        </p:attrNameLst>
                                      </p:cBhvr>
                                      <p:to>
                                        <p:strVal val="visible"/>
                                      </p:to>
                                    </p:set>
                                    <p:animEffect transition="in" filter="strips(downRight)">
                                      <p:cBhvr>
                                        <p:cTn id="27" dur="500"/>
                                        <p:tgtEl>
                                          <p:spTgt spid="604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39"/>
                                        </p:tgtEl>
                                        <p:attrNameLst>
                                          <p:attrName>style.visibility</p:attrName>
                                        </p:attrNameLst>
                                      </p:cBhvr>
                                      <p:to>
                                        <p:strVal val="visible"/>
                                      </p:to>
                                    </p:set>
                                    <p:animEffect transition="in" filter="wipe(left)">
                                      <p:cBhvr>
                                        <p:cTn id="32" dur="500"/>
                                        <p:tgtEl>
                                          <p:spTgt spid="604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440"/>
                                        </p:tgtEl>
                                        <p:attrNameLst>
                                          <p:attrName>style.visibility</p:attrName>
                                        </p:attrNameLst>
                                      </p:cBhvr>
                                      <p:to>
                                        <p:strVal val="visible"/>
                                      </p:to>
                                    </p:set>
                                    <p:animEffect transition="in" filter="wipe(left)">
                                      <p:cBhvr>
                                        <p:cTn id="37" dur="500"/>
                                        <p:tgtEl>
                                          <p:spTgt spid="604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441"/>
                                        </p:tgtEl>
                                        <p:attrNameLst>
                                          <p:attrName>style.visibility</p:attrName>
                                        </p:attrNameLst>
                                      </p:cBhvr>
                                      <p:to>
                                        <p:strVal val="visible"/>
                                      </p:to>
                                    </p:set>
                                    <p:animEffect transition="in" filter="wipe(left)">
                                      <p:cBhvr>
                                        <p:cTn id="42" dur="500"/>
                                        <p:tgtEl>
                                          <p:spTgt spid="60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5" grpId="0" autoUpdateAnimBg="0"/>
      <p:bldP spid="60436" grpId="0" autoUpdateAnimBg="0"/>
      <p:bldP spid="60437" grpId="0" autoUpdateAnimBg="0"/>
      <p:bldP spid="6043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52400" y="196850"/>
            <a:ext cx="6324600" cy="946150"/>
          </a:xfrm>
          <a:prstGeom prst="rect">
            <a:avLst/>
          </a:prstGeom>
          <a:noFill/>
          <a:ln w="9525">
            <a:noFill/>
            <a:miter lim="800000"/>
            <a:headEnd/>
            <a:tailEnd/>
          </a:ln>
          <a:effectLst/>
        </p:spPr>
        <p:txBody>
          <a:bodyPr>
            <a:spAutoFit/>
          </a:bodyPr>
          <a:lstStyle/>
          <a:p>
            <a:r>
              <a:rPr kumimoji="1" lang="zh-CN" altLang="en-US" sz="2800" b="1" dirty="0">
                <a:solidFill>
                  <a:srgbClr val="FF00FF"/>
                </a:solidFill>
                <a:latin typeface="Times New Roman" pitchFamily="18" charset="0"/>
              </a:rPr>
              <a:t>结果表明：</a:t>
            </a:r>
            <a:r>
              <a:rPr kumimoji="1" lang="zh-CN" altLang="en-US" sz="2800" dirty="0">
                <a:latin typeface="Times New Roman" pitchFamily="18" charset="0"/>
              </a:rPr>
              <a:t>势垒高度</a:t>
            </a:r>
            <a:r>
              <a:rPr kumimoji="1" lang="en-US" altLang="zh-CN" sz="2800" dirty="0">
                <a:latin typeface="Times New Roman" pitchFamily="18" charset="0"/>
              </a:rPr>
              <a:t>U</a:t>
            </a:r>
            <a:r>
              <a:rPr kumimoji="1" lang="en-US" altLang="zh-CN" sz="2800" baseline="-25000" dirty="0">
                <a:latin typeface="Times New Roman" pitchFamily="18" charset="0"/>
              </a:rPr>
              <a:t>0</a:t>
            </a:r>
            <a:r>
              <a:rPr kumimoji="1" lang="zh-CN" altLang="en-US" sz="2800" dirty="0">
                <a:latin typeface="Times New Roman" pitchFamily="18" charset="0"/>
              </a:rPr>
              <a:t>越低、势垒宽</a:t>
            </a:r>
            <a:r>
              <a:rPr kumimoji="1" lang="en-US" altLang="zh-CN" sz="2800" dirty="0">
                <a:latin typeface="Times New Roman" pitchFamily="18" charset="0"/>
              </a:rPr>
              <a:t>a</a:t>
            </a:r>
            <a:r>
              <a:rPr kumimoji="1" lang="zh-CN" altLang="en-US" sz="2800" dirty="0">
                <a:latin typeface="Times New Roman" pitchFamily="18" charset="0"/>
              </a:rPr>
              <a:t>度越小，则粒子穿过势垒的概率就越大</a:t>
            </a:r>
            <a:r>
              <a:rPr kumimoji="1" lang="zh-CN" altLang="en-US" sz="2800" b="1" dirty="0">
                <a:solidFill>
                  <a:schemeClr val="accent2"/>
                </a:solidFill>
                <a:latin typeface="Times New Roman" pitchFamily="18" charset="0"/>
              </a:rPr>
              <a:t>。</a:t>
            </a:r>
            <a:endParaRPr kumimoji="1" lang="zh-CN" altLang="en-US" sz="2800" dirty="0">
              <a:solidFill>
                <a:schemeClr val="accent2"/>
              </a:solidFill>
              <a:latin typeface="Times New Roman" pitchFamily="18" charset="0"/>
            </a:endParaRPr>
          </a:p>
        </p:txBody>
      </p:sp>
      <p:grpSp>
        <p:nvGrpSpPr>
          <p:cNvPr id="2" name="Group 3"/>
          <p:cNvGrpSpPr>
            <a:grpSpLocks/>
          </p:cNvGrpSpPr>
          <p:nvPr/>
        </p:nvGrpSpPr>
        <p:grpSpPr bwMode="auto">
          <a:xfrm>
            <a:off x="304800" y="1066800"/>
            <a:ext cx="8382000" cy="946150"/>
            <a:chOff x="192" y="672"/>
            <a:chExt cx="5280" cy="596"/>
          </a:xfrm>
        </p:grpSpPr>
        <p:sp>
          <p:nvSpPr>
            <p:cNvPr id="61444" name="Text Box 4"/>
            <p:cNvSpPr txBox="1">
              <a:spLocks noChangeArrowheads="1"/>
            </p:cNvSpPr>
            <p:nvPr/>
          </p:nvSpPr>
          <p:spPr bwMode="auto">
            <a:xfrm>
              <a:off x="192" y="672"/>
              <a:ext cx="5280" cy="596"/>
            </a:xfrm>
            <a:prstGeom prst="rect">
              <a:avLst/>
            </a:prstGeom>
            <a:noFill/>
            <a:ln w="9525">
              <a:noFill/>
              <a:miter lim="800000"/>
              <a:headEnd/>
              <a:tailEnd/>
            </a:ln>
            <a:effectLst/>
          </p:spPr>
          <p:txBody>
            <a:bodyPr>
              <a:spAutoFit/>
            </a:bodyPr>
            <a:lstStyle/>
            <a:p>
              <a:r>
                <a:rPr kumimoji="1" lang="en-US" altLang="zh-CN" sz="2800" b="1" dirty="0">
                  <a:solidFill>
                    <a:schemeClr val="accent2"/>
                  </a:solidFill>
                  <a:latin typeface="Times New Roman" pitchFamily="18" charset="0"/>
                </a:rPr>
                <a:t> </a:t>
              </a:r>
              <a:r>
                <a:rPr kumimoji="1" lang="zh-CN" altLang="en-US" sz="2800" dirty="0">
                  <a:latin typeface="Times New Roman" pitchFamily="18" charset="0"/>
                </a:rPr>
                <a:t>如果</a:t>
              </a:r>
              <a:r>
                <a:rPr kumimoji="1" lang="en-US" altLang="zh-CN" sz="2800" dirty="0">
                  <a:latin typeface="Times New Roman" pitchFamily="18" charset="0"/>
                </a:rPr>
                <a:t>a</a:t>
              </a:r>
              <a:r>
                <a:rPr kumimoji="1" lang="zh-CN" altLang="en-US" sz="2800" dirty="0">
                  <a:latin typeface="Times New Roman" pitchFamily="18" charset="0"/>
                </a:rPr>
                <a:t>或</a:t>
              </a:r>
              <a:r>
                <a:rPr kumimoji="1" lang="en-US" altLang="zh-CN" sz="2800" dirty="0">
                  <a:latin typeface="Times New Roman" pitchFamily="18" charset="0"/>
                </a:rPr>
                <a:t>m</a:t>
              </a:r>
              <a:r>
                <a:rPr kumimoji="1" lang="zh-CN" altLang="en-US" sz="2800" dirty="0">
                  <a:latin typeface="Times New Roman" pitchFamily="18" charset="0"/>
                </a:rPr>
                <a:t>为宏观大小时，             ，粒子实际上将不能穿过势垒。</a:t>
              </a:r>
            </a:p>
          </p:txBody>
        </p:sp>
        <p:graphicFrame>
          <p:nvGraphicFramePr>
            <p:cNvPr id="61445" name="Object 5"/>
            <p:cNvGraphicFramePr>
              <a:graphicFrameLocks noChangeAspect="1"/>
            </p:cNvGraphicFramePr>
            <p:nvPr/>
          </p:nvGraphicFramePr>
          <p:xfrm>
            <a:off x="2784" y="672"/>
            <a:ext cx="720" cy="295"/>
          </p:xfrm>
          <a:graphic>
            <a:graphicData uri="http://schemas.openxmlformats.org/presentationml/2006/ole">
              <mc:AlternateContent xmlns:mc="http://schemas.openxmlformats.org/markup-compatibility/2006">
                <mc:Choice xmlns:v="urn:schemas-microsoft-com:vml" Requires="v">
                  <p:oleObj spid="_x0000_s45073" name="公式" r:id="rId3" imgW="431425" imgH="177646" progId="Equation.3">
                    <p:embed/>
                  </p:oleObj>
                </mc:Choice>
                <mc:Fallback>
                  <p:oleObj name="公式" r:id="rId3" imgW="431425" imgH="177646"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672"/>
                          <a:ext cx="720"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446" name="Text Box 6"/>
          <p:cNvSpPr txBox="1">
            <a:spLocks noChangeArrowheads="1"/>
          </p:cNvSpPr>
          <p:nvPr/>
        </p:nvSpPr>
        <p:spPr bwMode="auto">
          <a:xfrm>
            <a:off x="4267200" y="1524000"/>
            <a:ext cx="4419600" cy="519113"/>
          </a:xfrm>
          <a:prstGeom prst="rect">
            <a:avLst/>
          </a:prstGeom>
          <a:noFill/>
          <a:ln w="9525">
            <a:noFill/>
            <a:miter lim="800000"/>
            <a:headEnd/>
            <a:tailEnd/>
          </a:ln>
          <a:effectLst/>
        </p:spPr>
        <p:txBody>
          <a:bodyPr>
            <a:spAutoFit/>
          </a:bodyPr>
          <a:lstStyle/>
          <a:p>
            <a:r>
              <a:rPr kumimoji="1" lang="zh-CN" altLang="en-US" sz="2800" b="1">
                <a:solidFill>
                  <a:srgbClr val="FF00FF"/>
                </a:solidFill>
                <a:latin typeface="Times New Roman" pitchFamily="18" charset="0"/>
              </a:rPr>
              <a:t>隧道效应是一种微观效应。</a:t>
            </a:r>
            <a:endParaRPr kumimoji="1" lang="zh-CN" altLang="en-US" sz="2800">
              <a:solidFill>
                <a:schemeClr val="accent2"/>
              </a:solidFill>
              <a:latin typeface="Times New Roman" pitchFamily="18" charset="0"/>
            </a:endParaRPr>
          </a:p>
        </p:txBody>
      </p:sp>
      <p:grpSp>
        <p:nvGrpSpPr>
          <p:cNvPr id="3" name="Group 7"/>
          <p:cNvGrpSpPr>
            <a:grpSpLocks/>
          </p:cNvGrpSpPr>
          <p:nvPr/>
        </p:nvGrpSpPr>
        <p:grpSpPr bwMode="auto">
          <a:xfrm>
            <a:off x="304800" y="1981200"/>
            <a:ext cx="8382000" cy="1373188"/>
            <a:chOff x="336" y="1296"/>
            <a:chExt cx="5280" cy="865"/>
          </a:xfrm>
        </p:grpSpPr>
        <p:sp>
          <p:nvSpPr>
            <p:cNvPr id="61448" name="Text Box 8"/>
            <p:cNvSpPr txBox="1">
              <a:spLocks noChangeArrowheads="1"/>
            </p:cNvSpPr>
            <p:nvPr/>
          </p:nvSpPr>
          <p:spPr bwMode="auto">
            <a:xfrm>
              <a:off x="336" y="1296"/>
              <a:ext cx="5280" cy="865"/>
            </a:xfrm>
            <a:prstGeom prst="rect">
              <a:avLst/>
            </a:prstGeom>
            <a:noFill/>
            <a:ln w="9525">
              <a:noFill/>
              <a:miter lim="800000"/>
              <a:headEnd/>
              <a:tailEnd/>
            </a:ln>
            <a:effectLst/>
          </p:spPr>
          <p:txBody>
            <a:bodyPr>
              <a:spAutoFit/>
            </a:bodyPr>
            <a:lstStyle/>
            <a:p>
              <a:r>
                <a:rPr kumimoji="1" lang="zh-CN" altLang="en-US" sz="2800" dirty="0">
                  <a:latin typeface="Times New Roman" pitchFamily="18" charset="0"/>
                </a:rPr>
                <a:t>当                   时，势垒的宽度约</a:t>
              </a:r>
              <a:r>
                <a:rPr kumimoji="1" lang="en-US" altLang="zh-CN" sz="2800" dirty="0">
                  <a:latin typeface="Times New Roman" pitchFamily="18" charset="0"/>
                </a:rPr>
                <a:t>50nm </a:t>
              </a:r>
              <a:r>
                <a:rPr kumimoji="1" lang="zh-CN" altLang="en-US" sz="2800" dirty="0">
                  <a:latin typeface="Times New Roman" pitchFamily="18" charset="0"/>
                </a:rPr>
                <a:t>以上时，贯穿系数会小六个数量级以上。隧道效应在实际上已经没有意义了。量子概念过渡到经典了。</a:t>
              </a:r>
            </a:p>
          </p:txBody>
        </p:sp>
        <p:graphicFrame>
          <p:nvGraphicFramePr>
            <p:cNvPr id="61449" name="Object 9"/>
            <p:cNvGraphicFramePr>
              <a:graphicFrameLocks noChangeAspect="1"/>
            </p:cNvGraphicFramePr>
            <p:nvPr/>
          </p:nvGraphicFramePr>
          <p:xfrm>
            <a:off x="552" y="1309"/>
            <a:ext cx="1126" cy="336"/>
          </p:xfrm>
          <a:graphic>
            <a:graphicData uri="http://schemas.openxmlformats.org/presentationml/2006/ole">
              <mc:AlternateContent xmlns:mc="http://schemas.openxmlformats.org/markup-compatibility/2006">
                <mc:Choice xmlns:v="urn:schemas-microsoft-com:vml" Requires="v">
                  <p:oleObj spid="_x0000_s45074" name="公式" r:id="rId5" imgW="863225" imgH="228501" progId="Equation.3">
                    <p:embed/>
                  </p:oleObj>
                </mc:Choice>
                <mc:Fallback>
                  <p:oleObj name="公式" r:id="rId5" imgW="863225" imgH="228501"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 y="1309"/>
                          <a:ext cx="112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450" name="Text Box 10"/>
          <p:cNvSpPr txBox="1">
            <a:spLocks noChangeArrowheads="1"/>
          </p:cNvSpPr>
          <p:nvPr/>
        </p:nvSpPr>
        <p:spPr bwMode="auto">
          <a:xfrm>
            <a:off x="304800" y="3352800"/>
            <a:ext cx="8382000" cy="1373188"/>
          </a:xfrm>
          <a:prstGeom prst="rect">
            <a:avLst/>
          </a:prstGeom>
          <a:noFill/>
          <a:ln w="19050">
            <a:noFill/>
            <a:miter lim="800000"/>
            <a:headEnd/>
            <a:tailEnd type="none" w="med" len="lg"/>
          </a:ln>
          <a:effectLst/>
        </p:spPr>
        <p:txBody>
          <a:bodyPr>
            <a:spAutoFit/>
          </a:bodyPr>
          <a:lstStyle/>
          <a:p>
            <a:pPr>
              <a:spcBef>
                <a:spcPct val="50000"/>
              </a:spcBef>
            </a:pPr>
            <a:r>
              <a:rPr kumimoji="1" lang="en-US" altLang="zh-CN" sz="2800" b="1" dirty="0">
                <a:solidFill>
                  <a:schemeClr val="accent2"/>
                </a:solidFill>
                <a:latin typeface="Century Schoolbook" pitchFamily="18" charset="0"/>
              </a:rPr>
              <a:t>      </a:t>
            </a:r>
            <a:r>
              <a:rPr kumimoji="1" lang="zh-CN" altLang="en-US" sz="2800" dirty="0">
                <a:latin typeface="Century Schoolbook" pitchFamily="18" charset="0"/>
              </a:rPr>
              <a:t>隧道效应是经典力学所无法解释的，因为按经典力学计算结果，在势垒区，粒子的动能小于零，动量是虚数。</a:t>
            </a:r>
          </a:p>
        </p:txBody>
      </p:sp>
      <p:sp>
        <p:nvSpPr>
          <p:cNvPr id="61451" name="Text Box 11"/>
          <p:cNvSpPr txBox="1">
            <a:spLocks noChangeArrowheads="1"/>
          </p:cNvSpPr>
          <p:nvPr/>
        </p:nvSpPr>
        <p:spPr bwMode="auto">
          <a:xfrm>
            <a:off x="1600200" y="4267200"/>
            <a:ext cx="7086600" cy="519113"/>
          </a:xfrm>
          <a:prstGeom prst="rect">
            <a:avLst/>
          </a:prstGeom>
          <a:noFill/>
          <a:ln w="19050">
            <a:noFill/>
            <a:miter lim="800000"/>
            <a:headEnd/>
            <a:tailEnd type="none" w="med" len="lg"/>
          </a:ln>
          <a:effectLst/>
        </p:spPr>
        <p:txBody>
          <a:bodyPr>
            <a:spAutoFit/>
          </a:bodyPr>
          <a:lstStyle/>
          <a:p>
            <a:pPr>
              <a:spcBef>
                <a:spcPct val="50000"/>
              </a:spcBef>
            </a:pPr>
            <a:r>
              <a:rPr kumimoji="1" lang="en-US" altLang="zh-CN" sz="2800" b="1">
                <a:solidFill>
                  <a:srgbClr val="FF00FF"/>
                </a:solidFill>
                <a:latin typeface="Century Schoolbook" pitchFamily="18" charset="0"/>
              </a:rPr>
              <a:t>      </a:t>
            </a:r>
            <a:r>
              <a:rPr kumimoji="1" lang="zh-CN" altLang="en-US" sz="2800" b="1">
                <a:solidFill>
                  <a:srgbClr val="FF00FF"/>
                </a:solidFill>
                <a:latin typeface="Century Schoolbook" pitchFamily="18" charset="0"/>
              </a:rPr>
              <a:t>隧道效应来源于微观粒子的波粒二象性。</a:t>
            </a:r>
          </a:p>
        </p:txBody>
      </p:sp>
      <p:sp>
        <p:nvSpPr>
          <p:cNvPr id="61452" name="Text Box 12"/>
          <p:cNvSpPr txBox="1">
            <a:spLocks noChangeArrowheads="1"/>
          </p:cNvSpPr>
          <p:nvPr/>
        </p:nvSpPr>
        <p:spPr bwMode="auto">
          <a:xfrm>
            <a:off x="304800" y="4724400"/>
            <a:ext cx="8382000" cy="1938992"/>
          </a:xfrm>
          <a:prstGeom prst="rect">
            <a:avLst/>
          </a:prstGeom>
          <a:noFill/>
          <a:ln w="19050">
            <a:noFill/>
            <a:miter lim="800000"/>
            <a:headEnd/>
            <a:tailEnd type="none" w="med" len="lg"/>
          </a:ln>
          <a:effectLst/>
        </p:spPr>
        <p:txBody>
          <a:bodyPr>
            <a:spAutoFit/>
          </a:bodyPr>
          <a:lstStyle/>
          <a:p>
            <a:pPr>
              <a:spcBef>
                <a:spcPct val="50000"/>
              </a:spcBef>
            </a:pPr>
            <a:r>
              <a:rPr kumimoji="1" lang="en-US" altLang="zh-CN" sz="2400" b="1" dirty="0">
                <a:solidFill>
                  <a:schemeClr val="accent2"/>
                </a:solidFill>
                <a:latin typeface="Century Schoolbook" pitchFamily="18" charset="0"/>
              </a:rPr>
              <a:t>      </a:t>
            </a:r>
            <a:r>
              <a:rPr kumimoji="1" lang="zh-CN" altLang="en-US" sz="2400" dirty="0">
                <a:latin typeface="Century Schoolbook" pitchFamily="18" charset="0"/>
              </a:rPr>
              <a:t>由于微观粒子的波动性，微观粒子遵守“不确定关系”，粒子的坐标</a:t>
            </a:r>
            <a:r>
              <a:rPr kumimoji="1" lang="en-US" altLang="zh-CN" sz="2400" dirty="0">
                <a:latin typeface="Century Schoolbook" pitchFamily="18" charset="0"/>
              </a:rPr>
              <a:t>x</a:t>
            </a:r>
            <a:r>
              <a:rPr kumimoji="1" lang="zh-CN" altLang="en-US" sz="2400" dirty="0">
                <a:latin typeface="Century Schoolbook" pitchFamily="18" charset="0"/>
              </a:rPr>
              <a:t>和动量</a:t>
            </a:r>
            <a:r>
              <a:rPr kumimoji="1" lang="en-US" altLang="zh-CN" sz="2400" dirty="0">
                <a:latin typeface="Century Schoolbook" pitchFamily="18" charset="0"/>
              </a:rPr>
              <a:t>P</a:t>
            </a:r>
            <a:r>
              <a:rPr kumimoji="1" lang="zh-CN" altLang="en-US" sz="2400" dirty="0">
                <a:latin typeface="Century Schoolbook" pitchFamily="18" charset="0"/>
              </a:rPr>
              <a:t>不可能同时具有确定的值，自然作为坐标函数的势能和作为动量函数的动能当然也不能同时具有确定的值</a:t>
            </a:r>
            <a:r>
              <a:rPr kumimoji="1" lang="zh-CN" altLang="zh-CN" sz="2400" dirty="0">
                <a:latin typeface="Century Schoolbook" pitchFamily="18" charset="0"/>
              </a:rPr>
              <a:t>。因此，对微观粒子而言，“总能量等于势能和动能之和”这一概念不再具有明确的意义。</a:t>
            </a:r>
            <a:endParaRPr kumimoji="1" lang="zh-CN" altLang="en-US" sz="2400" dirty="0">
              <a:latin typeface="Century Schoolbook" pitchFamily="18" charset="0"/>
            </a:endParaRPr>
          </a:p>
        </p:txBody>
      </p:sp>
      <p:graphicFrame>
        <p:nvGraphicFramePr>
          <p:cNvPr id="61453" name="Object 13"/>
          <p:cNvGraphicFramePr>
            <a:graphicFrameLocks noChangeAspect="1"/>
          </p:cNvGraphicFramePr>
          <p:nvPr/>
        </p:nvGraphicFramePr>
        <p:xfrm>
          <a:off x="6477000" y="152400"/>
          <a:ext cx="2590800" cy="823913"/>
        </p:xfrm>
        <a:graphic>
          <a:graphicData uri="http://schemas.openxmlformats.org/presentationml/2006/ole">
            <mc:AlternateContent xmlns:mc="http://schemas.openxmlformats.org/markup-compatibility/2006">
              <mc:Choice xmlns:v="urn:schemas-microsoft-com:vml" Requires="v">
                <p:oleObj spid="_x0000_s45075" name="Equation" r:id="rId7" imgW="1028254" imgH="304668" progId="Equation.3">
                  <p:embed/>
                </p:oleObj>
              </mc:Choice>
              <mc:Fallback>
                <p:oleObj name="Equation" r:id="rId7" imgW="1028254" imgH="304668"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52400"/>
                        <a:ext cx="25908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trips(downRight)">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1446"/>
                                        </p:tgtEl>
                                        <p:attrNameLst>
                                          <p:attrName>style.visibility</p:attrName>
                                        </p:attrNameLst>
                                      </p:cBhvr>
                                      <p:to>
                                        <p:strVal val="visible"/>
                                      </p:to>
                                    </p:set>
                                    <p:anim calcmode="lin" valueType="num">
                                      <p:cBhvr>
                                        <p:cTn id="17" dur="500" fill="hold"/>
                                        <p:tgtEl>
                                          <p:spTgt spid="61446"/>
                                        </p:tgtEl>
                                        <p:attrNameLst>
                                          <p:attrName>ppt_w</p:attrName>
                                        </p:attrNameLst>
                                      </p:cBhvr>
                                      <p:tavLst>
                                        <p:tav tm="0">
                                          <p:val>
                                            <p:fltVal val="0"/>
                                          </p:val>
                                        </p:tav>
                                        <p:tav tm="100000">
                                          <p:val>
                                            <p:strVal val="#ppt_w"/>
                                          </p:val>
                                        </p:tav>
                                      </p:tavLst>
                                    </p:anim>
                                    <p:anim calcmode="lin" valueType="num">
                                      <p:cBhvr>
                                        <p:cTn id="18" dur="500" fill="hold"/>
                                        <p:tgtEl>
                                          <p:spTgt spid="6144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trips(downRigh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61450"/>
                                        </p:tgtEl>
                                        <p:attrNameLst>
                                          <p:attrName>style.visibility</p:attrName>
                                        </p:attrNameLst>
                                      </p:cBhvr>
                                      <p:to>
                                        <p:strVal val="visible"/>
                                      </p:to>
                                    </p:set>
                                    <p:animEffect transition="in" filter="strips(downRight)">
                                      <p:cBhvr>
                                        <p:cTn id="28" dur="500"/>
                                        <p:tgtEl>
                                          <p:spTgt spid="61450"/>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61451"/>
                                        </p:tgtEl>
                                        <p:attrNameLst>
                                          <p:attrName>style.visibility</p:attrName>
                                        </p:attrNameLst>
                                      </p:cBhvr>
                                      <p:to>
                                        <p:strVal val="visible"/>
                                      </p:to>
                                    </p:set>
                                    <p:anim calcmode="lin" valueType="num">
                                      <p:cBhvr>
                                        <p:cTn id="33" dur="500" fill="hold"/>
                                        <p:tgtEl>
                                          <p:spTgt spid="61451"/>
                                        </p:tgtEl>
                                        <p:attrNameLst>
                                          <p:attrName>ppt_w</p:attrName>
                                        </p:attrNameLst>
                                      </p:cBhvr>
                                      <p:tavLst>
                                        <p:tav tm="0">
                                          <p:val>
                                            <p:fltVal val="0"/>
                                          </p:val>
                                        </p:tav>
                                        <p:tav tm="100000">
                                          <p:val>
                                            <p:strVal val="#ppt_w"/>
                                          </p:val>
                                        </p:tav>
                                      </p:tavLst>
                                    </p:anim>
                                    <p:anim calcmode="lin" valueType="num">
                                      <p:cBhvr>
                                        <p:cTn id="34" dur="500" fill="hold"/>
                                        <p:tgtEl>
                                          <p:spTgt spid="6145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61452"/>
                                        </p:tgtEl>
                                        <p:attrNameLst>
                                          <p:attrName>style.visibility</p:attrName>
                                        </p:attrNameLst>
                                      </p:cBhvr>
                                      <p:to>
                                        <p:strVal val="visible"/>
                                      </p:to>
                                    </p:set>
                                    <p:animEffect transition="in" filter="strips(downRight)">
                                      <p:cBhvr>
                                        <p:cTn id="39" dur="500"/>
                                        <p:tgtEl>
                                          <p:spTgt spid="6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6" grpId="0" autoUpdateAnimBg="0"/>
      <p:bldP spid="61450" grpId="0" autoUpdateAnimBg="0"/>
      <p:bldP spid="61451" grpId="0" autoUpdateAnimBg="0"/>
      <p:bldP spid="6145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457200" y="304800"/>
            <a:ext cx="5376863" cy="519113"/>
          </a:xfrm>
          <a:prstGeom prst="rect">
            <a:avLst/>
          </a:prstGeom>
          <a:noFill/>
          <a:ln w="9525">
            <a:noFill/>
            <a:miter lim="800000"/>
            <a:headEnd/>
            <a:tailEnd/>
          </a:ln>
          <a:effectLst/>
        </p:spPr>
        <p:txBody>
          <a:bodyPr wrap="none">
            <a:spAutoFit/>
          </a:bodyPr>
          <a:lstStyle/>
          <a:p>
            <a:r>
              <a:rPr kumimoji="1" lang="en-US" altLang="zh-CN" sz="2800" b="1" dirty="0">
                <a:solidFill>
                  <a:schemeClr val="accent2"/>
                </a:solidFill>
                <a:latin typeface="宋体" charset="-122"/>
                <a:sym typeface="Symbol" pitchFamily="18" charset="2"/>
              </a:rPr>
              <a:t> </a:t>
            </a:r>
            <a:r>
              <a:rPr kumimoji="1" lang="zh-CN" altLang="en-US" sz="2800" dirty="0">
                <a:latin typeface="宋体" charset="-122"/>
              </a:rPr>
              <a:t>隧道效应和扫描隧道显微镜</a:t>
            </a:r>
            <a:r>
              <a:rPr kumimoji="1" lang="en-US" altLang="zh-CN" sz="2800" dirty="0">
                <a:latin typeface="宋体" charset="-122"/>
              </a:rPr>
              <a:t>STM</a:t>
            </a:r>
          </a:p>
        </p:txBody>
      </p:sp>
      <p:sp>
        <p:nvSpPr>
          <p:cNvPr id="62467" name="Text Box 3"/>
          <p:cNvSpPr txBox="1">
            <a:spLocks noChangeArrowheads="1"/>
          </p:cNvSpPr>
          <p:nvPr/>
        </p:nvSpPr>
        <p:spPr bwMode="auto">
          <a:xfrm>
            <a:off x="152400" y="1111250"/>
            <a:ext cx="8794750" cy="1373188"/>
          </a:xfrm>
          <a:prstGeom prst="rect">
            <a:avLst/>
          </a:prstGeom>
          <a:noFill/>
          <a:ln w="9525">
            <a:noFill/>
            <a:miter lim="800000"/>
            <a:headEnd/>
            <a:tailEnd/>
          </a:ln>
          <a:effectLst/>
        </p:spPr>
        <p:txBody>
          <a:bodyPr wrap="none">
            <a:spAutoFit/>
          </a:bodyPr>
          <a:lstStyle/>
          <a:p>
            <a:r>
              <a:rPr kumimoji="1" lang="zh-CN" altLang="en-US" sz="2800" dirty="0">
                <a:latin typeface="宋体" charset="-122"/>
              </a:rPr>
              <a:t>由于电子的隧道效应，金属中的电子并不完全局限于</a:t>
            </a:r>
          </a:p>
          <a:p>
            <a:r>
              <a:rPr kumimoji="1" lang="zh-CN" altLang="en-US" sz="2800" dirty="0">
                <a:latin typeface="宋体" charset="-122"/>
              </a:rPr>
              <a:t>表面边界之内，电子密度并不在表面边界处突变为零，</a:t>
            </a:r>
          </a:p>
          <a:p>
            <a:r>
              <a:rPr kumimoji="1" lang="zh-CN" altLang="en-US" sz="2800" dirty="0">
                <a:latin typeface="宋体" charset="-122"/>
              </a:rPr>
              <a:t>而是在表面以外呈指数形式衰减，衰减长度越为</a:t>
            </a:r>
            <a:r>
              <a:rPr kumimoji="1" lang="en-US" altLang="zh-CN" sz="2800" dirty="0">
                <a:latin typeface="宋体" charset="-122"/>
              </a:rPr>
              <a:t>1nm</a:t>
            </a:r>
            <a:r>
              <a:rPr kumimoji="1" lang="zh-CN" altLang="en-US" sz="2800" dirty="0">
                <a:latin typeface="宋体" charset="-122"/>
              </a:rPr>
              <a:t>。</a:t>
            </a:r>
          </a:p>
        </p:txBody>
      </p:sp>
      <p:sp>
        <p:nvSpPr>
          <p:cNvPr id="62468" name="Text Box 4"/>
          <p:cNvSpPr txBox="1">
            <a:spLocks noChangeArrowheads="1"/>
          </p:cNvSpPr>
          <p:nvPr/>
        </p:nvSpPr>
        <p:spPr bwMode="auto">
          <a:xfrm>
            <a:off x="304800" y="2590800"/>
            <a:ext cx="4772025" cy="2227263"/>
          </a:xfrm>
          <a:prstGeom prst="rect">
            <a:avLst/>
          </a:prstGeom>
          <a:noFill/>
          <a:ln w="9525">
            <a:noFill/>
            <a:miter lim="800000"/>
            <a:headEnd/>
            <a:tailEnd/>
          </a:ln>
          <a:effectLst/>
        </p:spPr>
        <p:txBody>
          <a:bodyPr>
            <a:spAutoFit/>
          </a:bodyPr>
          <a:lstStyle/>
          <a:p>
            <a:r>
              <a:rPr kumimoji="1" lang="zh-CN" altLang="en-US" sz="2800" dirty="0">
                <a:latin typeface="宋体" charset="-122"/>
              </a:rPr>
              <a:t>只要将原子线度的极细探针</a:t>
            </a:r>
          </a:p>
          <a:p>
            <a:r>
              <a:rPr kumimoji="1" lang="zh-CN" altLang="en-US" sz="2800" dirty="0">
                <a:latin typeface="宋体" charset="-122"/>
              </a:rPr>
              <a:t>以及被研究物质的表面作为</a:t>
            </a:r>
          </a:p>
          <a:p>
            <a:r>
              <a:rPr kumimoji="1" lang="zh-CN" altLang="en-US" sz="2800" dirty="0">
                <a:latin typeface="宋体" charset="-122"/>
              </a:rPr>
              <a:t>两个电极，当样品与针尖的</a:t>
            </a:r>
          </a:p>
          <a:p>
            <a:r>
              <a:rPr kumimoji="1" lang="zh-CN" altLang="en-US" sz="2800" dirty="0">
                <a:latin typeface="宋体" charset="-122"/>
              </a:rPr>
              <a:t>距离非常接近时，它们的表</a:t>
            </a:r>
          </a:p>
          <a:p>
            <a:r>
              <a:rPr kumimoji="1" lang="zh-CN" altLang="en-US" sz="2800" dirty="0">
                <a:latin typeface="宋体" charset="-122"/>
              </a:rPr>
              <a:t>面电子云就可能重叠。</a:t>
            </a:r>
          </a:p>
        </p:txBody>
      </p:sp>
      <p:sp>
        <p:nvSpPr>
          <p:cNvPr id="62469" name="Text Box 5"/>
          <p:cNvSpPr txBox="1">
            <a:spLocks noChangeArrowheads="1"/>
          </p:cNvSpPr>
          <p:nvPr/>
        </p:nvSpPr>
        <p:spPr bwMode="auto">
          <a:xfrm>
            <a:off x="5165725" y="2787650"/>
            <a:ext cx="3413125" cy="1800225"/>
          </a:xfrm>
          <a:prstGeom prst="rect">
            <a:avLst/>
          </a:prstGeom>
          <a:noFill/>
          <a:ln w="9525">
            <a:noFill/>
            <a:miter lim="800000"/>
            <a:headEnd/>
            <a:tailEnd/>
          </a:ln>
          <a:effectLst/>
        </p:spPr>
        <p:txBody>
          <a:bodyPr wrap="none">
            <a:spAutoFit/>
          </a:bodyPr>
          <a:lstStyle/>
          <a:p>
            <a:r>
              <a:rPr kumimoji="1" lang="zh-CN" altLang="en-US" sz="2800" dirty="0">
                <a:latin typeface="宋体" charset="-122"/>
              </a:rPr>
              <a:t>若在样品与针尖之间</a:t>
            </a:r>
          </a:p>
          <a:p>
            <a:r>
              <a:rPr kumimoji="1" lang="zh-CN" altLang="en-US" sz="2800" dirty="0">
                <a:latin typeface="宋体" charset="-122"/>
              </a:rPr>
              <a:t>加一微小电压</a:t>
            </a:r>
            <a:r>
              <a:rPr kumimoji="1" lang="en-US" altLang="zh-CN" sz="2800" dirty="0" err="1">
                <a:latin typeface="宋体" charset="-122"/>
              </a:rPr>
              <a:t>U</a:t>
            </a:r>
            <a:r>
              <a:rPr kumimoji="1" lang="en-US" altLang="zh-CN" sz="2800" baseline="-25000" dirty="0" err="1">
                <a:latin typeface="宋体" charset="-122"/>
              </a:rPr>
              <a:t>b</a:t>
            </a:r>
            <a:r>
              <a:rPr kumimoji="1" lang="zh-CN" altLang="en-US" sz="2800" dirty="0">
                <a:latin typeface="宋体" charset="-122"/>
              </a:rPr>
              <a:t>电子</a:t>
            </a:r>
          </a:p>
          <a:p>
            <a:r>
              <a:rPr kumimoji="1" lang="zh-CN" altLang="en-US" sz="2800" dirty="0">
                <a:latin typeface="宋体" charset="-122"/>
              </a:rPr>
              <a:t>就会穿过电极间的势</a:t>
            </a:r>
          </a:p>
          <a:p>
            <a:r>
              <a:rPr kumimoji="1" lang="zh-CN" altLang="en-US" sz="2800" dirty="0">
                <a:latin typeface="宋体" charset="-122"/>
              </a:rPr>
              <a:t>垒形成隧道电流。</a:t>
            </a:r>
          </a:p>
        </p:txBody>
      </p:sp>
      <p:sp>
        <p:nvSpPr>
          <p:cNvPr id="62470" name="Text Box 6"/>
          <p:cNvSpPr txBox="1">
            <a:spLocks noChangeArrowheads="1"/>
          </p:cNvSpPr>
          <p:nvPr/>
        </p:nvSpPr>
        <p:spPr bwMode="auto">
          <a:xfrm>
            <a:off x="914400" y="5029200"/>
            <a:ext cx="7359650" cy="1373188"/>
          </a:xfrm>
          <a:prstGeom prst="rect">
            <a:avLst/>
          </a:prstGeom>
          <a:noFill/>
          <a:ln w="9525">
            <a:noFill/>
            <a:miter lim="800000"/>
            <a:headEnd/>
            <a:tailEnd/>
          </a:ln>
          <a:effectLst/>
        </p:spPr>
        <p:txBody>
          <a:bodyPr wrap="none">
            <a:spAutoFit/>
          </a:bodyPr>
          <a:lstStyle/>
          <a:p>
            <a:r>
              <a:rPr kumimoji="1" lang="zh-CN" altLang="en-US" sz="2800" dirty="0">
                <a:latin typeface="宋体" charset="-122"/>
              </a:rPr>
              <a:t>隧道电流对针尖与样品间的距离十分敏感。</a:t>
            </a:r>
          </a:p>
          <a:p>
            <a:r>
              <a:rPr kumimoji="1" lang="zh-CN" altLang="en-US" sz="2800" dirty="0">
                <a:latin typeface="宋体" charset="-122"/>
              </a:rPr>
              <a:t>若控制隧道电流不变，则探针在垂直于样品</a:t>
            </a:r>
          </a:p>
          <a:p>
            <a:r>
              <a:rPr kumimoji="1" lang="zh-CN" altLang="en-US" sz="2800" dirty="0">
                <a:latin typeface="宋体" charset="-122"/>
              </a:rPr>
              <a:t>方向上的高度变化就能反映样品表面的起伏。</a:t>
            </a:r>
          </a:p>
        </p:txBody>
      </p:sp>
      <p:sp>
        <p:nvSpPr>
          <p:cNvPr id="62471" name="Text Box 7"/>
          <p:cNvSpPr txBox="1">
            <a:spLocks noChangeArrowheads="1"/>
          </p:cNvSpPr>
          <p:nvPr/>
        </p:nvSpPr>
        <p:spPr bwMode="auto">
          <a:xfrm>
            <a:off x="3810000" y="685800"/>
            <a:ext cx="5037138" cy="519113"/>
          </a:xfrm>
          <a:prstGeom prst="rect">
            <a:avLst/>
          </a:prstGeom>
          <a:noFill/>
          <a:ln w="9525">
            <a:noFill/>
            <a:miter lim="800000"/>
            <a:headEnd/>
            <a:tailEnd/>
          </a:ln>
          <a:effectLst/>
        </p:spPr>
        <p:txBody>
          <a:bodyPr wrap="none">
            <a:spAutoFit/>
          </a:bodyPr>
          <a:lstStyle/>
          <a:p>
            <a:r>
              <a:rPr kumimoji="1" lang="en-US" altLang="zh-CN" sz="2800" b="1" dirty="0">
                <a:solidFill>
                  <a:srgbClr val="FF0000"/>
                </a:solidFill>
                <a:latin typeface="Times New Roman" pitchFamily="18" charset="0"/>
              </a:rPr>
              <a:t>Scanning tunneling  microscopy</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471"/>
                                        </p:tgtEl>
                                        <p:attrNameLst>
                                          <p:attrName>style.visibility</p:attrName>
                                        </p:attrNameLst>
                                      </p:cBhvr>
                                      <p:to>
                                        <p:strVal val="visible"/>
                                      </p:to>
                                    </p:set>
                                    <p:animEffect transition="in" filter="wipe(left)">
                                      <p:cBhvr>
                                        <p:cTn id="11" dur="500"/>
                                        <p:tgtEl>
                                          <p:spTgt spid="62471"/>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62467"/>
                                        </p:tgtEl>
                                        <p:attrNameLst>
                                          <p:attrName>style.visibility</p:attrName>
                                        </p:attrNameLst>
                                      </p:cBhvr>
                                      <p:to>
                                        <p:strVal val="visible"/>
                                      </p:to>
                                    </p:set>
                                    <p:animEffect transition="in" filter="strips(downRight)">
                                      <p:cBhvr>
                                        <p:cTn id="16" dur="500"/>
                                        <p:tgtEl>
                                          <p:spTgt spid="6246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62468"/>
                                        </p:tgtEl>
                                        <p:attrNameLst>
                                          <p:attrName>style.visibility</p:attrName>
                                        </p:attrNameLst>
                                      </p:cBhvr>
                                      <p:to>
                                        <p:strVal val="visible"/>
                                      </p:to>
                                    </p:set>
                                    <p:animEffect transition="in" filter="strips(downRight)">
                                      <p:cBhvr>
                                        <p:cTn id="21" dur="500"/>
                                        <p:tgtEl>
                                          <p:spTgt spid="6246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62469"/>
                                        </p:tgtEl>
                                        <p:attrNameLst>
                                          <p:attrName>style.visibility</p:attrName>
                                        </p:attrNameLst>
                                      </p:cBhvr>
                                      <p:to>
                                        <p:strVal val="visible"/>
                                      </p:to>
                                    </p:set>
                                    <p:animEffect transition="in" filter="strips(downRight)">
                                      <p:cBhvr>
                                        <p:cTn id="26" dur="500"/>
                                        <p:tgtEl>
                                          <p:spTgt spid="6246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62470"/>
                                        </p:tgtEl>
                                        <p:attrNameLst>
                                          <p:attrName>style.visibility</p:attrName>
                                        </p:attrNameLst>
                                      </p:cBhvr>
                                      <p:to>
                                        <p:strVal val="visible"/>
                                      </p:to>
                                    </p:set>
                                    <p:animEffect transition="in" filter="strips(downRight)">
                                      <p:cBhvr>
                                        <p:cTn id="31"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8" grpId="0" autoUpdateAnimBg="0"/>
      <p:bldP spid="62469" grpId="0" autoUpdateAnimBg="0"/>
      <p:bldP spid="62470" grpId="0" autoUpdateAnimBg="0"/>
      <p:bldP spid="6247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57200" y="381000"/>
            <a:ext cx="7718425" cy="1373188"/>
          </a:xfrm>
          <a:prstGeom prst="rect">
            <a:avLst/>
          </a:prstGeom>
          <a:noFill/>
          <a:ln w="9525">
            <a:noFill/>
            <a:miter lim="800000"/>
            <a:headEnd/>
            <a:tailEnd/>
          </a:ln>
          <a:effectLst/>
        </p:spPr>
        <p:txBody>
          <a:bodyPr wrap="none">
            <a:spAutoFit/>
          </a:bodyPr>
          <a:lstStyle/>
          <a:p>
            <a:r>
              <a:rPr kumimoji="1" lang="zh-CN" altLang="en-US" sz="2800" dirty="0">
                <a:latin typeface="Times New Roman" pitchFamily="18" charset="0"/>
              </a:rPr>
              <a:t>因为隧道电流对针尖与样品间的距离十分敏感。</a:t>
            </a:r>
          </a:p>
          <a:p>
            <a:r>
              <a:rPr kumimoji="1" lang="zh-CN" altLang="en-US" sz="2800" dirty="0">
                <a:latin typeface="Times New Roman" pitchFamily="18" charset="0"/>
              </a:rPr>
              <a:t>若控制针尖高度不变，通过隧道电流的变化可</a:t>
            </a:r>
          </a:p>
          <a:p>
            <a:r>
              <a:rPr kumimoji="1" lang="zh-CN" altLang="en-US" sz="2800" dirty="0">
                <a:latin typeface="Times New Roman" pitchFamily="18" charset="0"/>
              </a:rPr>
              <a:t>得到表面态密度的分布；</a:t>
            </a:r>
          </a:p>
        </p:txBody>
      </p:sp>
      <p:sp>
        <p:nvSpPr>
          <p:cNvPr id="63491" name="Text Box 3"/>
          <p:cNvSpPr txBox="1">
            <a:spLocks noChangeArrowheads="1"/>
          </p:cNvSpPr>
          <p:nvPr/>
        </p:nvSpPr>
        <p:spPr bwMode="auto">
          <a:xfrm>
            <a:off x="381000" y="3505200"/>
            <a:ext cx="4489450" cy="3081338"/>
          </a:xfrm>
          <a:prstGeom prst="rect">
            <a:avLst/>
          </a:prstGeom>
          <a:noFill/>
          <a:ln w="9525">
            <a:noFill/>
            <a:miter lim="800000"/>
            <a:headEnd/>
            <a:tailEnd/>
          </a:ln>
          <a:effectLst/>
        </p:spPr>
        <p:txBody>
          <a:bodyPr wrap="none">
            <a:spAutoFit/>
          </a:bodyPr>
          <a:lstStyle/>
          <a:p>
            <a:r>
              <a:rPr kumimoji="1" lang="zh-CN" altLang="en-US" sz="2800" dirty="0">
                <a:latin typeface="Times New Roman" pitchFamily="18" charset="0"/>
              </a:rPr>
              <a:t>使人类第一次能够实时地观</a:t>
            </a:r>
          </a:p>
          <a:p>
            <a:r>
              <a:rPr kumimoji="1" lang="zh-CN" altLang="en-US" sz="2800" dirty="0">
                <a:latin typeface="Times New Roman" pitchFamily="18" charset="0"/>
              </a:rPr>
              <a:t>测到单个原子在物质表面上</a:t>
            </a:r>
          </a:p>
          <a:p>
            <a:r>
              <a:rPr kumimoji="1" lang="zh-CN" altLang="en-US" sz="2800" dirty="0">
                <a:latin typeface="Times New Roman" pitchFamily="18" charset="0"/>
              </a:rPr>
              <a:t>的排列状态以及与表面电子</a:t>
            </a:r>
          </a:p>
          <a:p>
            <a:r>
              <a:rPr kumimoji="1" lang="zh-CN" altLang="en-US" sz="2800" dirty="0">
                <a:latin typeface="Times New Roman" pitchFamily="18" charset="0"/>
              </a:rPr>
              <a:t>行为有关的性质。在表面科</a:t>
            </a:r>
          </a:p>
          <a:p>
            <a:r>
              <a:rPr kumimoji="1" lang="zh-CN" altLang="en-US" sz="2800" dirty="0">
                <a:latin typeface="Times New Roman" pitchFamily="18" charset="0"/>
              </a:rPr>
              <a:t>学、材料科学和生命科学等</a:t>
            </a:r>
          </a:p>
          <a:p>
            <a:r>
              <a:rPr kumimoji="1" lang="zh-CN" altLang="en-US" sz="2800" dirty="0">
                <a:latin typeface="Times New Roman" pitchFamily="18" charset="0"/>
              </a:rPr>
              <a:t>领域中有着重大的意义和广</a:t>
            </a:r>
          </a:p>
          <a:p>
            <a:r>
              <a:rPr kumimoji="1" lang="zh-CN" altLang="en-US" sz="2800" dirty="0">
                <a:latin typeface="Times New Roman" pitchFamily="18" charset="0"/>
              </a:rPr>
              <a:t>阔的应用前景。</a:t>
            </a:r>
          </a:p>
        </p:txBody>
      </p:sp>
      <p:grpSp>
        <p:nvGrpSpPr>
          <p:cNvPr id="2" name="Group 4"/>
          <p:cNvGrpSpPr>
            <a:grpSpLocks/>
          </p:cNvGrpSpPr>
          <p:nvPr/>
        </p:nvGrpSpPr>
        <p:grpSpPr bwMode="auto">
          <a:xfrm>
            <a:off x="5105400" y="1981200"/>
            <a:ext cx="3373438" cy="3810000"/>
            <a:chOff x="2221" y="240"/>
            <a:chExt cx="2125" cy="2400"/>
          </a:xfrm>
        </p:grpSpPr>
        <p:sp>
          <p:nvSpPr>
            <p:cNvPr id="63493" name="Text Box 5"/>
            <p:cNvSpPr txBox="1">
              <a:spLocks noChangeArrowheads="1"/>
            </p:cNvSpPr>
            <p:nvPr/>
          </p:nvSpPr>
          <p:spPr bwMode="auto">
            <a:xfrm>
              <a:off x="3648" y="1296"/>
              <a:ext cx="69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空气隙</a:t>
              </a:r>
            </a:p>
          </p:txBody>
        </p:sp>
        <p:sp>
          <p:nvSpPr>
            <p:cNvPr id="63494" name="Text Box 6"/>
            <p:cNvSpPr txBox="1">
              <a:spLocks noChangeArrowheads="1"/>
            </p:cNvSpPr>
            <p:nvPr/>
          </p:nvSpPr>
          <p:spPr bwMode="auto">
            <a:xfrm>
              <a:off x="2496" y="2352"/>
              <a:ext cx="149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STM</a:t>
              </a:r>
              <a:r>
                <a:rPr kumimoji="1" lang="zh-CN" altLang="en-US" sz="2400" b="1">
                  <a:latin typeface="Times New Roman" pitchFamily="18" charset="0"/>
                </a:rPr>
                <a:t>工作示意图</a:t>
              </a:r>
            </a:p>
          </p:txBody>
        </p:sp>
        <p:sp>
          <p:nvSpPr>
            <p:cNvPr id="63495" name="Line 7"/>
            <p:cNvSpPr>
              <a:spLocks noChangeShapeType="1"/>
            </p:cNvSpPr>
            <p:nvPr/>
          </p:nvSpPr>
          <p:spPr bwMode="auto">
            <a:xfrm>
              <a:off x="2448" y="1584"/>
              <a:ext cx="1577" cy="0"/>
            </a:xfrm>
            <a:prstGeom prst="line">
              <a:avLst/>
            </a:prstGeom>
            <a:noFill/>
            <a:ln w="44450">
              <a:solidFill>
                <a:schemeClr val="tx1"/>
              </a:solidFill>
              <a:round/>
              <a:headEnd/>
              <a:tailEnd/>
            </a:ln>
            <a:effectLst/>
          </p:spPr>
          <p:txBody>
            <a:bodyPr wrap="none" anchor="ctr"/>
            <a:lstStyle/>
            <a:p>
              <a:endParaRPr lang="zh-CN" altLang="en-US"/>
            </a:p>
          </p:txBody>
        </p:sp>
        <p:grpSp>
          <p:nvGrpSpPr>
            <p:cNvPr id="3" name="Group 8"/>
            <p:cNvGrpSpPr>
              <a:grpSpLocks/>
            </p:cNvGrpSpPr>
            <p:nvPr/>
          </p:nvGrpSpPr>
          <p:grpSpPr bwMode="auto">
            <a:xfrm>
              <a:off x="2749" y="583"/>
              <a:ext cx="959" cy="891"/>
              <a:chOff x="2976" y="384"/>
              <a:chExt cx="2304" cy="1248"/>
            </a:xfrm>
          </p:grpSpPr>
          <p:sp>
            <p:nvSpPr>
              <p:cNvPr id="63497" name="Line 9"/>
              <p:cNvSpPr>
                <a:spLocks noChangeShapeType="1"/>
              </p:cNvSpPr>
              <p:nvPr/>
            </p:nvSpPr>
            <p:spPr bwMode="auto">
              <a:xfrm>
                <a:off x="3552" y="1632"/>
                <a:ext cx="1152" cy="0"/>
              </a:xfrm>
              <a:prstGeom prst="line">
                <a:avLst/>
              </a:prstGeom>
              <a:noFill/>
              <a:ln w="44450">
                <a:solidFill>
                  <a:schemeClr val="tx1"/>
                </a:solidFill>
                <a:round/>
                <a:headEnd/>
                <a:tailEnd/>
              </a:ln>
              <a:effectLst/>
            </p:spPr>
            <p:txBody>
              <a:bodyPr wrap="none" anchor="ctr"/>
              <a:lstStyle/>
              <a:p>
                <a:endParaRPr lang="zh-CN" altLang="en-US"/>
              </a:p>
            </p:txBody>
          </p:sp>
          <p:sp>
            <p:nvSpPr>
              <p:cNvPr id="63498" name="Line 10"/>
              <p:cNvSpPr>
                <a:spLocks noChangeShapeType="1"/>
              </p:cNvSpPr>
              <p:nvPr/>
            </p:nvSpPr>
            <p:spPr bwMode="auto">
              <a:xfrm>
                <a:off x="2976" y="384"/>
                <a:ext cx="576" cy="1248"/>
              </a:xfrm>
              <a:prstGeom prst="line">
                <a:avLst/>
              </a:prstGeom>
              <a:noFill/>
              <a:ln w="44450">
                <a:solidFill>
                  <a:schemeClr val="tx1"/>
                </a:solidFill>
                <a:round/>
                <a:headEnd/>
                <a:tailEnd/>
              </a:ln>
              <a:effectLst/>
            </p:spPr>
            <p:txBody>
              <a:bodyPr wrap="none" anchor="ctr"/>
              <a:lstStyle/>
              <a:p>
                <a:endParaRPr lang="zh-CN" altLang="en-US"/>
              </a:p>
            </p:txBody>
          </p:sp>
          <p:sp>
            <p:nvSpPr>
              <p:cNvPr id="63499" name="Line 11"/>
              <p:cNvSpPr>
                <a:spLocks noChangeShapeType="1"/>
              </p:cNvSpPr>
              <p:nvPr/>
            </p:nvSpPr>
            <p:spPr bwMode="auto">
              <a:xfrm flipH="1">
                <a:off x="4704" y="384"/>
                <a:ext cx="576" cy="1248"/>
              </a:xfrm>
              <a:prstGeom prst="line">
                <a:avLst/>
              </a:prstGeom>
              <a:noFill/>
              <a:ln w="44450">
                <a:solidFill>
                  <a:schemeClr val="tx1"/>
                </a:solidFill>
                <a:round/>
                <a:headEnd/>
                <a:tailEnd/>
              </a:ln>
              <a:effectLst/>
            </p:spPr>
            <p:txBody>
              <a:bodyPr wrap="none" anchor="ctr"/>
              <a:lstStyle/>
              <a:p>
                <a:endParaRPr lang="zh-CN" altLang="en-US"/>
              </a:p>
            </p:txBody>
          </p:sp>
        </p:grpSp>
        <p:sp>
          <p:nvSpPr>
            <p:cNvPr id="63500" name="Line 12"/>
            <p:cNvSpPr>
              <a:spLocks noChangeShapeType="1"/>
            </p:cNvSpPr>
            <p:nvPr/>
          </p:nvSpPr>
          <p:spPr bwMode="auto">
            <a:xfrm>
              <a:off x="3228" y="583"/>
              <a:ext cx="0" cy="1783"/>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63501" name="Freeform 13"/>
            <p:cNvSpPr>
              <a:spLocks/>
            </p:cNvSpPr>
            <p:nvPr/>
          </p:nvSpPr>
          <p:spPr bwMode="auto">
            <a:xfrm>
              <a:off x="2983" y="1474"/>
              <a:ext cx="565" cy="686"/>
            </a:xfrm>
            <a:custGeom>
              <a:avLst/>
              <a:gdLst/>
              <a:ahLst/>
              <a:cxnLst>
                <a:cxn ang="0">
                  <a:pos x="344" y="0"/>
                </a:cxn>
                <a:cxn ang="0">
                  <a:pos x="728" y="192"/>
                </a:cxn>
                <a:cxn ang="0">
                  <a:pos x="8" y="432"/>
                </a:cxn>
                <a:cxn ang="0">
                  <a:pos x="776" y="768"/>
                </a:cxn>
                <a:cxn ang="0">
                  <a:pos x="104" y="960"/>
                </a:cxn>
              </a:cxnLst>
              <a:rect l="0" t="0" r="r" b="b"/>
              <a:pathLst>
                <a:path w="792" h="960">
                  <a:moveTo>
                    <a:pt x="344" y="0"/>
                  </a:moveTo>
                  <a:cubicBezTo>
                    <a:pt x="564" y="60"/>
                    <a:pt x="784" y="120"/>
                    <a:pt x="728" y="192"/>
                  </a:cubicBezTo>
                  <a:cubicBezTo>
                    <a:pt x="672" y="264"/>
                    <a:pt x="0" y="336"/>
                    <a:pt x="8" y="432"/>
                  </a:cubicBezTo>
                  <a:cubicBezTo>
                    <a:pt x="16" y="528"/>
                    <a:pt x="760" y="680"/>
                    <a:pt x="776" y="768"/>
                  </a:cubicBezTo>
                  <a:cubicBezTo>
                    <a:pt x="792" y="856"/>
                    <a:pt x="448" y="908"/>
                    <a:pt x="104" y="960"/>
                  </a:cubicBezTo>
                </a:path>
              </a:pathLst>
            </a:custGeom>
            <a:noFill/>
            <a:ln w="9525">
              <a:solidFill>
                <a:schemeClr val="tx1"/>
              </a:solidFill>
              <a:round/>
              <a:headEnd/>
              <a:tailEnd/>
            </a:ln>
            <a:effectLst/>
          </p:spPr>
          <p:txBody>
            <a:bodyPr wrap="none" anchor="ctr"/>
            <a:lstStyle/>
            <a:p>
              <a:endParaRPr lang="zh-CN" altLang="en-US"/>
            </a:p>
          </p:txBody>
        </p:sp>
        <p:sp>
          <p:nvSpPr>
            <p:cNvPr id="63502" name="Freeform 14"/>
            <p:cNvSpPr>
              <a:spLocks/>
            </p:cNvSpPr>
            <p:nvPr/>
          </p:nvSpPr>
          <p:spPr bwMode="auto">
            <a:xfrm>
              <a:off x="3143" y="514"/>
              <a:ext cx="148" cy="960"/>
            </a:xfrm>
            <a:custGeom>
              <a:avLst/>
              <a:gdLst/>
              <a:ahLst/>
              <a:cxnLst>
                <a:cxn ang="0">
                  <a:pos x="112" y="1344"/>
                </a:cxn>
                <a:cxn ang="0">
                  <a:pos x="16" y="1056"/>
                </a:cxn>
                <a:cxn ang="0">
                  <a:pos x="208" y="720"/>
                </a:cxn>
                <a:cxn ang="0">
                  <a:pos x="16" y="240"/>
                </a:cxn>
                <a:cxn ang="0">
                  <a:pos x="112" y="0"/>
                </a:cxn>
              </a:cxnLst>
              <a:rect l="0" t="0" r="r" b="b"/>
              <a:pathLst>
                <a:path w="208" h="1344">
                  <a:moveTo>
                    <a:pt x="112" y="1344"/>
                  </a:moveTo>
                  <a:cubicBezTo>
                    <a:pt x="56" y="1252"/>
                    <a:pt x="0" y="1160"/>
                    <a:pt x="16" y="1056"/>
                  </a:cubicBezTo>
                  <a:cubicBezTo>
                    <a:pt x="32" y="952"/>
                    <a:pt x="208" y="856"/>
                    <a:pt x="208" y="720"/>
                  </a:cubicBezTo>
                  <a:cubicBezTo>
                    <a:pt x="208" y="584"/>
                    <a:pt x="32" y="360"/>
                    <a:pt x="16" y="240"/>
                  </a:cubicBezTo>
                  <a:cubicBezTo>
                    <a:pt x="0" y="120"/>
                    <a:pt x="56" y="60"/>
                    <a:pt x="112" y="0"/>
                  </a:cubicBezTo>
                </a:path>
              </a:pathLst>
            </a:custGeom>
            <a:noFill/>
            <a:ln w="9525">
              <a:solidFill>
                <a:schemeClr val="tx1"/>
              </a:solidFill>
              <a:round/>
              <a:headEnd/>
              <a:tailEnd/>
            </a:ln>
            <a:effectLst/>
          </p:spPr>
          <p:txBody>
            <a:bodyPr wrap="none" anchor="ctr"/>
            <a:lstStyle/>
            <a:p>
              <a:endParaRPr lang="zh-CN" altLang="en-US"/>
            </a:p>
          </p:txBody>
        </p:sp>
        <p:sp>
          <p:nvSpPr>
            <p:cNvPr id="63503" name="AutoShape 15"/>
            <p:cNvSpPr>
              <a:spLocks noChangeArrowheads="1"/>
            </p:cNvSpPr>
            <p:nvPr/>
          </p:nvSpPr>
          <p:spPr bwMode="auto">
            <a:xfrm>
              <a:off x="3086" y="240"/>
              <a:ext cx="274" cy="240"/>
            </a:xfrm>
            <a:prstGeom prst="upArrow">
              <a:avLst>
                <a:gd name="adj1" fmla="val 41667"/>
                <a:gd name="adj2" fmla="val 46250"/>
              </a:avLst>
            </a:prstGeom>
            <a:noFill/>
            <a:ln w="9525">
              <a:solidFill>
                <a:schemeClr val="tx1"/>
              </a:solidFill>
              <a:miter lim="800000"/>
              <a:headEnd/>
              <a:tailEnd/>
            </a:ln>
            <a:effectLst/>
          </p:spPr>
          <p:txBody>
            <a:bodyPr vert="eaVert" wrap="none" anchor="ctr"/>
            <a:lstStyle/>
            <a:p>
              <a:endParaRPr lang="zh-CN" altLang="en-US"/>
            </a:p>
          </p:txBody>
        </p:sp>
        <p:sp>
          <p:nvSpPr>
            <p:cNvPr id="63504" name="Line 16"/>
            <p:cNvSpPr>
              <a:spLocks noChangeShapeType="1"/>
            </p:cNvSpPr>
            <p:nvPr/>
          </p:nvSpPr>
          <p:spPr bwMode="auto">
            <a:xfrm>
              <a:off x="2434" y="1474"/>
              <a:ext cx="480" cy="0"/>
            </a:xfrm>
            <a:prstGeom prst="line">
              <a:avLst/>
            </a:prstGeom>
            <a:noFill/>
            <a:ln w="9525">
              <a:solidFill>
                <a:schemeClr val="tx1"/>
              </a:solidFill>
              <a:round/>
              <a:headEnd/>
              <a:tailEnd/>
            </a:ln>
            <a:effectLst/>
          </p:spPr>
          <p:txBody>
            <a:bodyPr wrap="none" anchor="ctr"/>
            <a:lstStyle/>
            <a:p>
              <a:endParaRPr lang="zh-CN" altLang="en-US"/>
            </a:p>
          </p:txBody>
        </p:sp>
        <p:sp>
          <p:nvSpPr>
            <p:cNvPr id="63505" name="Line 17"/>
            <p:cNvSpPr>
              <a:spLocks noChangeShapeType="1"/>
            </p:cNvSpPr>
            <p:nvPr/>
          </p:nvSpPr>
          <p:spPr bwMode="auto">
            <a:xfrm>
              <a:off x="2606" y="1200"/>
              <a:ext cx="0" cy="27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3506" name="Line 18"/>
            <p:cNvSpPr>
              <a:spLocks noChangeShapeType="1"/>
            </p:cNvSpPr>
            <p:nvPr/>
          </p:nvSpPr>
          <p:spPr bwMode="auto">
            <a:xfrm flipV="1">
              <a:off x="2606" y="1588"/>
              <a:ext cx="0" cy="27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3507" name="Text Box 19"/>
            <p:cNvSpPr txBox="1">
              <a:spLocks noChangeArrowheads="1"/>
            </p:cNvSpPr>
            <p:nvPr/>
          </p:nvSpPr>
          <p:spPr bwMode="auto">
            <a:xfrm>
              <a:off x="2448" y="1968"/>
              <a:ext cx="504"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样品</a:t>
              </a:r>
            </a:p>
          </p:txBody>
        </p:sp>
        <p:sp>
          <p:nvSpPr>
            <p:cNvPr id="63508" name="Text Box 20"/>
            <p:cNvSpPr txBox="1">
              <a:spLocks noChangeArrowheads="1"/>
            </p:cNvSpPr>
            <p:nvPr/>
          </p:nvSpPr>
          <p:spPr bwMode="auto">
            <a:xfrm>
              <a:off x="2221" y="386"/>
              <a:ext cx="504"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探针</a:t>
              </a:r>
            </a:p>
          </p:txBody>
        </p:sp>
      </p:grpSp>
      <p:sp>
        <p:nvSpPr>
          <p:cNvPr id="63509" name="Text Box 21"/>
          <p:cNvSpPr txBox="1">
            <a:spLocks noChangeArrowheads="1"/>
          </p:cNvSpPr>
          <p:nvPr/>
        </p:nvSpPr>
        <p:spPr bwMode="auto">
          <a:xfrm>
            <a:off x="455613" y="1704975"/>
            <a:ext cx="4183062" cy="1800225"/>
          </a:xfrm>
          <a:prstGeom prst="rect">
            <a:avLst/>
          </a:prstGeom>
          <a:noFill/>
          <a:ln w="9525">
            <a:noFill/>
            <a:miter lim="800000"/>
            <a:headEnd/>
            <a:tailEnd/>
          </a:ln>
          <a:effectLst/>
        </p:spPr>
        <p:txBody>
          <a:bodyPr wrap="none">
            <a:spAutoFit/>
          </a:bodyPr>
          <a:lstStyle/>
          <a:p>
            <a:r>
              <a:rPr kumimoji="1" lang="zh-CN" altLang="en-US" sz="2800" dirty="0">
                <a:latin typeface="Times New Roman" pitchFamily="18" charset="0"/>
              </a:rPr>
              <a:t>利用</a:t>
            </a:r>
            <a:r>
              <a:rPr kumimoji="1" lang="en-US" altLang="zh-CN" sz="2800" dirty="0">
                <a:latin typeface="Times New Roman" pitchFamily="18" charset="0"/>
              </a:rPr>
              <a:t>STM</a:t>
            </a:r>
            <a:r>
              <a:rPr kumimoji="1" lang="zh-CN" altLang="en-US" sz="2800" dirty="0">
                <a:latin typeface="Times New Roman" pitchFamily="18" charset="0"/>
              </a:rPr>
              <a:t>可以分辨表面上</a:t>
            </a:r>
          </a:p>
          <a:p>
            <a:r>
              <a:rPr kumimoji="1" lang="zh-CN" altLang="en-US" sz="2800" dirty="0">
                <a:latin typeface="Times New Roman" pitchFamily="18" charset="0"/>
              </a:rPr>
              <a:t>原子的台阶、平台和原子</a:t>
            </a:r>
          </a:p>
          <a:p>
            <a:r>
              <a:rPr kumimoji="1" lang="zh-CN" altLang="en-US" sz="2800" dirty="0">
                <a:latin typeface="Times New Roman" pitchFamily="18" charset="0"/>
              </a:rPr>
              <a:t>阵列。可以直接绘出表面</a:t>
            </a:r>
          </a:p>
          <a:p>
            <a:r>
              <a:rPr kumimoji="1" lang="zh-CN" altLang="en-US" sz="2800" dirty="0">
                <a:latin typeface="Times New Roman" pitchFamily="18" charset="0"/>
              </a:rPr>
              <a:t>的三维图象</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strips(downRight)">
                                      <p:cBhvr>
                                        <p:cTn id="12" dur="500"/>
                                        <p:tgtEl>
                                          <p:spTgt spid="634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3509"/>
                                        </p:tgtEl>
                                        <p:attrNameLst>
                                          <p:attrName>style.visibility</p:attrName>
                                        </p:attrNameLst>
                                      </p:cBhvr>
                                      <p:to>
                                        <p:strVal val="visible"/>
                                      </p:to>
                                    </p:set>
                                    <p:animEffect transition="in" filter="strips(downRight)">
                                      <p:cBhvr>
                                        <p:cTn id="17" dur="500"/>
                                        <p:tgtEl>
                                          <p:spTgt spid="6350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3491"/>
                                        </p:tgtEl>
                                        <p:attrNameLst>
                                          <p:attrName>style.visibility</p:attrName>
                                        </p:attrNameLst>
                                      </p:cBhvr>
                                      <p:to>
                                        <p:strVal val="visible"/>
                                      </p:to>
                                    </p:set>
                                    <p:animEffect transition="in" filter="strips(downRight)">
                                      <p:cBhvr>
                                        <p:cTn id="22"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autoUpdateAnimBg="0"/>
      <p:bldP spid="635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539750" y="260350"/>
            <a:ext cx="4419600" cy="579438"/>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CC0000"/>
                </a:solidFill>
                <a:latin typeface="Times New Roman" pitchFamily="18" charset="0"/>
              </a:rPr>
              <a:t>2</a:t>
            </a:r>
            <a:r>
              <a:rPr lang="en-US" altLang="zh-CN" sz="3200" b="1" dirty="0">
                <a:solidFill>
                  <a:srgbClr val="FF0000"/>
                </a:solidFill>
                <a:latin typeface="Times New Roman" pitchFamily="18" charset="0"/>
              </a:rPr>
              <a:t>   </a:t>
            </a:r>
            <a:r>
              <a:rPr lang="zh-CN" altLang="en-US" sz="3200" b="1" dirty="0">
                <a:latin typeface="Times New Roman" pitchFamily="18" charset="0"/>
              </a:rPr>
              <a:t>波函数的统计意义</a:t>
            </a:r>
          </a:p>
        </p:txBody>
      </p:sp>
      <p:graphicFrame>
        <p:nvGraphicFramePr>
          <p:cNvPr id="44036" name="Object 4"/>
          <p:cNvGraphicFramePr>
            <a:graphicFrameLocks noChangeAspect="1"/>
          </p:cNvGraphicFramePr>
          <p:nvPr/>
        </p:nvGraphicFramePr>
        <p:xfrm>
          <a:off x="1042988" y="1844675"/>
          <a:ext cx="2290762" cy="820738"/>
        </p:xfrm>
        <a:graphic>
          <a:graphicData uri="http://schemas.openxmlformats.org/presentationml/2006/ole">
            <mc:AlternateContent xmlns:mc="http://schemas.openxmlformats.org/markup-compatibility/2006">
              <mc:Choice xmlns:v="urn:schemas-microsoft-com:vml" Requires="v">
                <p:oleObj spid="_x0000_s4122" name="公式" r:id="rId3" imgW="685800" imgH="279400" progId="Equation.3">
                  <p:embed/>
                </p:oleObj>
              </mc:Choice>
              <mc:Fallback>
                <p:oleObj name="公式" r:id="rId3" imgW="685800" imgH="2794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844675"/>
                        <a:ext cx="2290762" cy="8207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sp>
        <p:nvSpPr>
          <p:cNvPr id="44037" name="Text Box 5"/>
          <p:cNvSpPr txBox="1">
            <a:spLocks noChangeArrowheads="1"/>
          </p:cNvSpPr>
          <p:nvPr/>
        </p:nvSpPr>
        <p:spPr bwMode="auto">
          <a:xfrm>
            <a:off x="684213" y="981075"/>
            <a:ext cx="5975350" cy="559897"/>
          </a:xfrm>
          <a:prstGeom prst="rect">
            <a:avLst/>
          </a:prstGeom>
          <a:noFill/>
          <a:ln w="19050">
            <a:noFill/>
            <a:miter lim="800000"/>
            <a:headEnd/>
            <a:tailEnd/>
          </a:ln>
          <a:effectLst/>
        </p:spPr>
        <p:txBody>
          <a:bodyPr>
            <a:spAutoFit/>
          </a:bodyPr>
          <a:lstStyle/>
          <a:p>
            <a:pPr>
              <a:lnSpc>
                <a:spcPct val="120000"/>
              </a:lnSpc>
              <a:spcBef>
                <a:spcPct val="50000"/>
              </a:spcBef>
            </a:pPr>
            <a:r>
              <a:rPr lang="zh-CN" altLang="en-US" sz="2800" dirty="0">
                <a:latin typeface="Times New Roman" pitchFamily="18" charset="0"/>
              </a:rPr>
              <a:t>与光波类比，波函数的强度为</a:t>
            </a:r>
            <a:r>
              <a:rPr lang="en-US" altLang="zh-CN" sz="2800" dirty="0">
                <a:latin typeface="Times New Roman" pitchFamily="18" charset="0"/>
              </a:rPr>
              <a:t>:</a:t>
            </a:r>
          </a:p>
        </p:txBody>
      </p:sp>
      <p:sp>
        <p:nvSpPr>
          <p:cNvPr id="44038" name="Text Box 6"/>
          <p:cNvSpPr txBox="1">
            <a:spLocks noChangeArrowheads="1"/>
          </p:cNvSpPr>
          <p:nvPr/>
        </p:nvSpPr>
        <p:spPr bwMode="auto">
          <a:xfrm>
            <a:off x="3635375" y="2060575"/>
            <a:ext cx="15240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p:spPr>
        <p:txBody>
          <a:bodyPr>
            <a:spAutoFit/>
          </a:bodyPr>
          <a:lstStyle/>
          <a:p>
            <a:pPr algn="ctr">
              <a:spcBef>
                <a:spcPct val="50000"/>
              </a:spcBef>
            </a:pPr>
            <a:r>
              <a:rPr lang="zh-CN" altLang="en-US" sz="2800" b="1">
                <a:solidFill>
                  <a:srgbClr val="1C1C1C"/>
                </a:solidFill>
                <a:latin typeface="Times New Roman" pitchFamily="18" charset="0"/>
              </a:rPr>
              <a:t>正实数</a:t>
            </a:r>
          </a:p>
        </p:txBody>
      </p:sp>
      <p:sp>
        <p:nvSpPr>
          <p:cNvPr id="44040" name="Text Box 8"/>
          <p:cNvSpPr txBox="1">
            <a:spLocks noChangeArrowheads="1"/>
          </p:cNvSpPr>
          <p:nvPr/>
        </p:nvSpPr>
        <p:spPr bwMode="auto">
          <a:xfrm>
            <a:off x="611188" y="2924175"/>
            <a:ext cx="7848600" cy="559897"/>
          </a:xfrm>
          <a:prstGeom prst="rect">
            <a:avLst/>
          </a:prstGeom>
          <a:noFill/>
          <a:ln w="19050">
            <a:noFill/>
            <a:miter lim="800000"/>
            <a:headEnd/>
            <a:tailEnd/>
          </a:ln>
          <a:effectLst/>
        </p:spPr>
        <p:txBody>
          <a:bodyPr>
            <a:spAutoFit/>
          </a:bodyPr>
          <a:lstStyle/>
          <a:p>
            <a:pPr>
              <a:lnSpc>
                <a:spcPct val="120000"/>
              </a:lnSpc>
              <a:spcBef>
                <a:spcPct val="50000"/>
              </a:spcBef>
            </a:pPr>
            <a:r>
              <a:rPr lang="zh-CN" altLang="en-US" sz="2800" dirty="0">
                <a:latin typeface="Times New Roman" pitchFamily="18" charset="0"/>
              </a:rPr>
              <a:t>由概率波概念，粒子出现在体积元</a:t>
            </a:r>
            <a:r>
              <a:rPr lang="en-US" altLang="zh-CN" sz="2800" i="1" dirty="0" err="1">
                <a:solidFill>
                  <a:srgbClr val="CC0000"/>
                </a:solidFill>
                <a:latin typeface="Times New Roman" pitchFamily="18" charset="0"/>
              </a:rPr>
              <a:t>dV</a:t>
            </a:r>
            <a:r>
              <a:rPr lang="zh-CN" altLang="en-US" sz="2800" dirty="0">
                <a:latin typeface="Times New Roman" pitchFamily="18" charset="0"/>
              </a:rPr>
              <a:t>内的概率为</a:t>
            </a:r>
            <a:r>
              <a:rPr lang="en-US" altLang="zh-CN" sz="2800" dirty="0">
                <a:latin typeface="Times New Roman" pitchFamily="18" charset="0"/>
              </a:rPr>
              <a:t>: </a:t>
            </a:r>
          </a:p>
        </p:txBody>
      </p:sp>
      <p:grpSp>
        <p:nvGrpSpPr>
          <p:cNvPr id="2" name="Group 11"/>
          <p:cNvGrpSpPr>
            <a:grpSpLocks/>
          </p:cNvGrpSpPr>
          <p:nvPr/>
        </p:nvGrpSpPr>
        <p:grpSpPr bwMode="auto">
          <a:xfrm>
            <a:off x="5364163" y="1989138"/>
            <a:ext cx="3449637" cy="592137"/>
            <a:chOff x="2789" y="1933"/>
            <a:chExt cx="2173" cy="373"/>
          </a:xfrm>
        </p:grpSpPr>
        <p:graphicFrame>
          <p:nvGraphicFramePr>
            <p:cNvPr id="44041" name="Object 9"/>
            <p:cNvGraphicFramePr>
              <a:graphicFrameLocks noChangeAspect="1"/>
            </p:cNvGraphicFramePr>
            <p:nvPr/>
          </p:nvGraphicFramePr>
          <p:xfrm>
            <a:off x="2789" y="1933"/>
            <a:ext cx="333" cy="330"/>
          </p:xfrm>
          <a:graphic>
            <a:graphicData uri="http://schemas.openxmlformats.org/presentationml/2006/ole">
              <mc:AlternateContent xmlns:mc="http://schemas.openxmlformats.org/markup-compatibility/2006">
                <mc:Choice xmlns:v="urn:schemas-microsoft-com:vml" Requires="v">
                  <p:oleObj spid="_x0000_s4123" name="公式" r:id="rId5" imgW="203112" imgH="228501" progId="Equation.3">
                    <p:embed/>
                  </p:oleObj>
                </mc:Choice>
                <mc:Fallback>
                  <p:oleObj name="公式" r:id="rId5" imgW="203112" imgH="228501"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 y="1933"/>
                          <a:ext cx="333" cy="330"/>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sp>
          <p:nvSpPr>
            <p:cNvPr id="44042" name="Rectangle 10"/>
            <p:cNvSpPr>
              <a:spLocks noChangeArrowheads="1"/>
            </p:cNvSpPr>
            <p:nvPr/>
          </p:nvSpPr>
          <p:spPr bwMode="auto">
            <a:xfrm>
              <a:off x="3243" y="1979"/>
              <a:ext cx="1719" cy="327"/>
            </a:xfrm>
            <a:prstGeom prst="rect">
              <a:avLst/>
            </a:prstGeom>
            <a:noFill/>
            <a:ln w="9525">
              <a:noFill/>
              <a:miter lim="800000"/>
              <a:headEnd/>
              <a:tailEnd/>
            </a:ln>
            <a:effectLst/>
          </p:spPr>
          <p:txBody>
            <a:bodyPr wrap="none">
              <a:spAutoFit/>
            </a:bodyPr>
            <a:lstStyle/>
            <a:p>
              <a:pPr eaLnBrk="0" hangingPunct="0">
                <a:buClr>
                  <a:schemeClr val="tx2"/>
                </a:buClr>
                <a:buSzPct val="75000"/>
                <a:buFont typeface="Monotype Sorts" pitchFamily="2" charset="2"/>
                <a:buNone/>
              </a:pPr>
              <a:r>
                <a:rPr lang="en-US" altLang="zh-CN" sz="2800" dirty="0">
                  <a:effectLst>
                    <a:outerShdw blurRad="38100" dist="38100" dir="2700000" algn="tl">
                      <a:srgbClr val="C0C0C0"/>
                    </a:outerShdw>
                  </a:effectLst>
                </a:rPr>
                <a:t>----</a:t>
              </a:r>
              <a:r>
                <a:rPr lang="en-US" altLang="zh-CN" sz="2800" i="1" dirty="0">
                  <a:effectLst>
                    <a:outerShdw blurRad="38100" dist="38100" dir="2700000" algn="tl">
                      <a:srgbClr val="C0C0C0"/>
                    </a:outerShdw>
                  </a:effectLst>
                  <a:sym typeface="Symbol" pitchFamily="18" charset="2"/>
                </a:rPr>
                <a:t></a:t>
              </a:r>
              <a:r>
                <a:rPr lang="zh-CN" altLang="en-US" sz="2800" dirty="0">
                  <a:effectLst>
                    <a:outerShdw blurRad="38100" dist="38100" dir="2700000" algn="tl">
                      <a:srgbClr val="C0C0C0"/>
                    </a:outerShdw>
                  </a:effectLst>
                </a:rPr>
                <a:t>的共轭复数</a:t>
              </a:r>
            </a:p>
          </p:txBody>
        </p:sp>
      </p:grpSp>
      <p:graphicFrame>
        <p:nvGraphicFramePr>
          <p:cNvPr id="44045" name="Object 13"/>
          <p:cNvGraphicFramePr>
            <a:graphicFrameLocks noChangeAspect="1"/>
          </p:cNvGraphicFramePr>
          <p:nvPr>
            <p:extLst>
              <p:ext uri="{D42A27DB-BD31-4B8C-83A1-F6EECF244321}">
                <p14:modId xmlns:p14="http://schemas.microsoft.com/office/powerpoint/2010/main" val="215954223"/>
              </p:ext>
            </p:extLst>
          </p:nvPr>
        </p:nvGraphicFramePr>
        <p:xfrm>
          <a:off x="2503488" y="3327400"/>
          <a:ext cx="2746375" cy="1012825"/>
        </p:xfrm>
        <a:graphic>
          <a:graphicData uri="http://schemas.openxmlformats.org/presentationml/2006/ole">
            <mc:AlternateContent xmlns:mc="http://schemas.openxmlformats.org/markup-compatibility/2006">
              <mc:Choice xmlns:v="urn:schemas-microsoft-com:vml" Requires="v">
                <p:oleObj spid="_x0000_s4124" name="公式" r:id="rId7" imgW="863280" imgH="317160" progId="Equation.3">
                  <p:embed/>
                </p:oleObj>
              </mc:Choice>
              <mc:Fallback>
                <p:oleObj name="公式" r:id="rId7" imgW="863280" imgH="317160"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3488" y="3327400"/>
                        <a:ext cx="274637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6" name="Object 14"/>
          <p:cNvGraphicFramePr>
            <a:graphicFrameLocks noChangeAspect="1"/>
          </p:cNvGraphicFramePr>
          <p:nvPr>
            <p:extLst>
              <p:ext uri="{D42A27DB-BD31-4B8C-83A1-F6EECF244321}">
                <p14:modId xmlns:p14="http://schemas.microsoft.com/office/powerpoint/2010/main" val="42885995"/>
              </p:ext>
            </p:extLst>
          </p:nvPr>
        </p:nvGraphicFramePr>
        <p:xfrm>
          <a:off x="852488" y="4229100"/>
          <a:ext cx="3643312" cy="1058863"/>
        </p:xfrm>
        <a:graphic>
          <a:graphicData uri="http://schemas.openxmlformats.org/presentationml/2006/ole">
            <mc:AlternateContent xmlns:mc="http://schemas.openxmlformats.org/markup-compatibility/2006">
              <mc:Choice xmlns:v="urn:schemas-microsoft-com:vml" Requires="v">
                <p:oleObj spid="_x0000_s4125" name="公式" r:id="rId9" imgW="1091880" imgH="317160" progId="Equation.3">
                  <p:embed/>
                </p:oleObj>
              </mc:Choice>
              <mc:Fallback>
                <p:oleObj name="公式" r:id="rId9" imgW="1091880" imgH="31716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488" y="4229100"/>
                        <a:ext cx="3643312"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7" name="Text Box 15"/>
          <p:cNvSpPr txBox="1">
            <a:spLocks noChangeArrowheads="1"/>
          </p:cNvSpPr>
          <p:nvPr/>
        </p:nvSpPr>
        <p:spPr bwMode="auto">
          <a:xfrm>
            <a:off x="4356100" y="4508500"/>
            <a:ext cx="3467100" cy="641350"/>
          </a:xfrm>
          <a:prstGeom prst="rect">
            <a:avLst/>
          </a:prstGeom>
          <a:noFill/>
          <a:ln w="12700">
            <a:noFill/>
            <a:miter lim="800000"/>
            <a:headEnd type="none" w="sm" len="sm"/>
            <a:tailEnd type="none" w="sm" len="sm"/>
          </a:ln>
          <a:effectLst/>
        </p:spPr>
        <p:txBody>
          <a:bodyPr>
            <a:spAutoFit/>
          </a:bodyPr>
          <a:lstStyle/>
          <a:p>
            <a:pPr>
              <a:spcBef>
                <a:spcPct val="50000"/>
              </a:spcBef>
            </a:pPr>
            <a:r>
              <a:rPr lang="zh-CN" altLang="zh-CN" sz="3600" b="1" dirty="0">
                <a:solidFill>
                  <a:srgbClr val="CC0000"/>
                </a:solidFill>
                <a:effectLst>
                  <a:outerShdw blurRad="38100" dist="38100" dir="2700000" algn="tl">
                    <a:srgbClr val="C0C0C0"/>
                  </a:outerShdw>
                </a:effectLst>
                <a:sym typeface="Symbol" pitchFamily="18" charset="2"/>
              </a:rPr>
              <a:t>----</a:t>
            </a:r>
            <a:r>
              <a:rPr lang="zh-CN" altLang="en-US" sz="3600" b="1" dirty="0">
                <a:solidFill>
                  <a:srgbClr val="CC0000"/>
                </a:solidFill>
                <a:effectLst>
                  <a:outerShdw blurRad="38100" dist="38100" dir="2700000" algn="tl">
                    <a:srgbClr val="C0C0C0"/>
                  </a:outerShdw>
                </a:effectLst>
                <a:latin typeface="宋体" charset="-122"/>
              </a:rPr>
              <a:t>概率密度</a:t>
            </a:r>
            <a:endParaRPr kumimoji="1" lang="zh-CN" altLang="en-US" sz="3600" dirty="0">
              <a:solidFill>
                <a:srgbClr val="CC0000"/>
              </a:solidFill>
              <a:latin typeface="Times New Roman" pitchFamily="18" charset="0"/>
            </a:endParaRPr>
          </a:p>
        </p:txBody>
      </p:sp>
      <p:sp>
        <p:nvSpPr>
          <p:cNvPr id="44048" name="Text Box 16"/>
          <p:cNvSpPr txBox="1">
            <a:spLocks noChangeArrowheads="1"/>
          </p:cNvSpPr>
          <p:nvPr/>
        </p:nvSpPr>
        <p:spPr bwMode="auto">
          <a:xfrm>
            <a:off x="3995738" y="5157788"/>
            <a:ext cx="4537075" cy="1076961"/>
          </a:xfrm>
          <a:prstGeom prst="rect">
            <a:avLst/>
          </a:prstGeom>
          <a:noFill/>
          <a:ln w="19050">
            <a:noFill/>
            <a:miter lim="800000"/>
            <a:headEnd/>
            <a:tailEnd/>
          </a:ln>
          <a:effectLst/>
        </p:spPr>
        <p:txBody>
          <a:bodyPr>
            <a:spAutoFit/>
          </a:bodyPr>
          <a:lstStyle/>
          <a:p>
            <a:pPr>
              <a:lnSpc>
                <a:spcPct val="120000"/>
              </a:lnSpc>
              <a:spcBef>
                <a:spcPct val="50000"/>
              </a:spcBef>
            </a:pPr>
            <a:r>
              <a:rPr lang="zh-CN" altLang="en-US" sz="2800" dirty="0">
                <a:latin typeface="Times New Roman" pitchFamily="18" charset="0"/>
              </a:rPr>
              <a:t>表示在某处</a:t>
            </a:r>
            <a:r>
              <a:rPr lang="zh-CN" altLang="en-US" sz="2800" dirty="0">
                <a:solidFill>
                  <a:srgbClr val="CC0000"/>
                </a:solidFill>
                <a:latin typeface="Times New Roman" pitchFamily="18" charset="0"/>
              </a:rPr>
              <a:t>单位</a:t>
            </a:r>
            <a:r>
              <a:rPr lang="zh-CN" altLang="en-US" sz="2800" dirty="0">
                <a:latin typeface="Times New Roman" pitchFamily="18" charset="0"/>
              </a:rPr>
              <a:t>体积内粒子出现的</a:t>
            </a:r>
            <a:r>
              <a:rPr lang="zh-CN" altLang="en-US" sz="2800" dirty="0">
                <a:solidFill>
                  <a:srgbClr val="CC0000"/>
                </a:solidFill>
                <a:latin typeface="Times New Roman" pitchFamily="18" charset="0"/>
              </a:rPr>
              <a:t>概率</a:t>
            </a:r>
            <a:endParaRPr lang="zh-CN" altLang="en-US" sz="2800" dirty="0">
              <a:latin typeface="Times New Roman"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linds(horizontal)">
                                      <p:cBhvr>
                                        <p:cTn id="7" dur="500"/>
                                        <p:tgtEl>
                                          <p:spTgt spid="440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blinds(horizontal)">
                                      <p:cBhvr>
                                        <p:cTn id="12" dur="500"/>
                                        <p:tgtEl>
                                          <p:spTgt spid="440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blinds(horizontal)">
                                      <p:cBhvr>
                                        <p:cTn id="17" dur="500"/>
                                        <p:tgtEl>
                                          <p:spTgt spid="4403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Effect transition="in" filter="blinds(horizontal)">
                                      <p:cBhvr>
                                        <p:cTn id="27" dur="500"/>
                                        <p:tgtEl>
                                          <p:spTgt spid="440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045"/>
                                        </p:tgtEl>
                                        <p:attrNameLst>
                                          <p:attrName>style.visibility</p:attrName>
                                        </p:attrNameLst>
                                      </p:cBhvr>
                                      <p:to>
                                        <p:strVal val="visible"/>
                                      </p:to>
                                    </p:set>
                                    <p:animEffect transition="in" filter="blinds(horizontal)">
                                      <p:cBhvr>
                                        <p:cTn id="32" dur="500"/>
                                        <p:tgtEl>
                                          <p:spTgt spid="440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046"/>
                                        </p:tgtEl>
                                        <p:attrNameLst>
                                          <p:attrName>style.visibility</p:attrName>
                                        </p:attrNameLst>
                                      </p:cBhvr>
                                      <p:to>
                                        <p:strVal val="visible"/>
                                      </p:to>
                                    </p:set>
                                    <p:animEffect transition="in" filter="blinds(horizontal)">
                                      <p:cBhvr>
                                        <p:cTn id="37" dur="500"/>
                                        <p:tgtEl>
                                          <p:spTgt spid="4404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47"/>
                                        </p:tgtEl>
                                        <p:attrNameLst>
                                          <p:attrName>style.visibility</p:attrName>
                                        </p:attrNameLst>
                                      </p:cBhvr>
                                      <p:to>
                                        <p:strVal val="visible"/>
                                      </p:to>
                                    </p:set>
                                    <p:animEffect transition="in" filter="blinds(horizontal)">
                                      <p:cBhvr>
                                        <p:cTn id="42" dur="500"/>
                                        <p:tgtEl>
                                          <p:spTgt spid="4404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048"/>
                                        </p:tgtEl>
                                        <p:attrNameLst>
                                          <p:attrName>style.visibility</p:attrName>
                                        </p:attrNameLst>
                                      </p:cBhvr>
                                      <p:to>
                                        <p:strVal val="visible"/>
                                      </p:to>
                                    </p:set>
                                    <p:animEffect transition="in" filter="blinds(horizontal)">
                                      <p:cBhvr>
                                        <p:cTn id="47" dur="500"/>
                                        <p:tgtEl>
                                          <p:spTgt spid="4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nimBg="1" autoUpdateAnimBg="0"/>
      <p:bldP spid="44040" grpId="0" autoUpdateAnimBg="0"/>
      <p:bldP spid="44047" grpId="0"/>
      <p:bldP spid="4404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57200" y="304800"/>
            <a:ext cx="8382000" cy="946150"/>
          </a:xfrm>
          <a:prstGeom prst="rect">
            <a:avLst/>
          </a:prstGeom>
          <a:noFill/>
          <a:ln w="19050">
            <a:noFill/>
            <a:miter lim="800000"/>
            <a:headEnd/>
            <a:tailEnd type="none" w="med" len="lg"/>
          </a:ln>
          <a:effectLst/>
        </p:spPr>
        <p:txBody>
          <a:bodyPr>
            <a:spAutoFit/>
          </a:bodyPr>
          <a:lstStyle/>
          <a:p>
            <a:pPr>
              <a:spcBef>
                <a:spcPct val="50000"/>
              </a:spcBef>
            </a:pPr>
            <a:r>
              <a:rPr kumimoji="1" lang="en-US" altLang="zh-CN" sz="2800" b="1" dirty="0">
                <a:latin typeface="宋体" charset="-122"/>
              </a:rPr>
              <a:t>1981</a:t>
            </a:r>
            <a:r>
              <a:rPr kumimoji="1" lang="zh-CN" altLang="en-US" sz="2800" b="1" dirty="0">
                <a:latin typeface="宋体" charset="-122"/>
              </a:rPr>
              <a:t>年宾尼希和罗雷尔利用电子扫描隧道显微镜（</a:t>
            </a:r>
            <a:r>
              <a:rPr kumimoji="1" lang="en-US" altLang="zh-CN" sz="2800" b="1" dirty="0">
                <a:latin typeface="宋体" charset="-122"/>
              </a:rPr>
              <a:t>STM</a:t>
            </a:r>
            <a:r>
              <a:rPr kumimoji="1" lang="zh-CN" altLang="en-US" sz="2800" b="1" dirty="0">
                <a:latin typeface="宋体" charset="-122"/>
              </a:rPr>
              <a:t>）</a:t>
            </a:r>
            <a:r>
              <a:rPr kumimoji="1" lang="zh-CN" altLang="zh-CN" sz="2800" b="1" dirty="0">
                <a:latin typeface="宋体" charset="-122"/>
              </a:rPr>
              <a:t>给出了晶体表面的三维图象。</a:t>
            </a:r>
            <a:endParaRPr kumimoji="1" lang="zh-CN" altLang="en-US" sz="2800" b="1" dirty="0">
              <a:latin typeface="宋体" charset="-122"/>
            </a:endParaRPr>
          </a:p>
        </p:txBody>
      </p:sp>
      <p:pic>
        <p:nvPicPr>
          <p:cNvPr id="64515" name="Picture 3" descr="钻石中的原子已被看到"/>
          <p:cNvPicPr>
            <a:picLocks noChangeAspect="1" noChangeArrowheads="1"/>
          </p:cNvPicPr>
          <p:nvPr/>
        </p:nvPicPr>
        <p:blipFill>
          <a:blip r:embed="rId2"/>
          <a:srcRect/>
          <a:stretch>
            <a:fillRect/>
          </a:stretch>
        </p:blipFill>
        <p:spPr bwMode="auto">
          <a:xfrm>
            <a:off x="3581400" y="1447800"/>
            <a:ext cx="4419600" cy="2432050"/>
          </a:xfrm>
          <a:prstGeom prst="rect">
            <a:avLst/>
          </a:prstGeom>
          <a:noFill/>
        </p:spPr>
      </p:pic>
      <p:sp>
        <p:nvSpPr>
          <p:cNvPr id="64516" name="Rectangle 4"/>
          <p:cNvSpPr>
            <a:spLocks noChangeArrowheads="1"/>
          </p:cNvSpPr>
          <p:nvPr/>
        </p:nvSpPr>
        <p:spPr bwMode="auto">
          <a:xfrm>
            <a:off x="4267200" y="4419600"/>
            <a:ext cx="3263900" cy="457200"/>
          </a:xfrm>
          <a:prstGeom prst="rect">
            <a:avLst/>
          </a:prstGeom>
          <a:noFill/>
          <a:ln w="19050">
            <a:noFill/>
            <a:miter lim="800000"/>
            <a:headEnd/>
            <a:tailEnd type="none" w="med" len="lg"/>
          </a:ln>
          <a:effectLst/>
        </p:spPr>
        <p:txBody>
          <a:bodyPr wrap="none">
            <a:spAutoFit/>
          </a:bodyPr>
          <a:lstStyle/>
          <a:p>
            <a:r>
              <a:rPr kumimoji="1" lang="zh-CN" altLang="en-US" sz="2400" b="1">
                <a:solidFill>
                  <a:srgbClr val="FF3300"/>
                </a:solidFill>
                <a:latin typeface="Times New Roman" pitchFamily="18" charset="0"/>
                <a:ea typeface="楷体_GB2312" pitchFamily="49" charset="-122"/>
              </a:rPr>
              <a:t>钻石中的原子已被看到</a:t>
            </a:r>
          </a:p>
        </p:txBody>
      </p:sp>
      <p:pic>
        <p:nvPicPr>
          <p:cNvPr id="64517" name="Picture 5" descr="che011_1"/>
          <p:cNvPicPr>
            <a:picLocks noChangeAspect="1" noChangeArrowheads="1"/>
          </p:cNvPicPr>
          <p:nvPr/>
        </p:nvPicPr>
        <p:blipFill>
          <a:blip r:embed="rId3"/>
          <a:srcRect/>
          <a:stretch>
            <a:fillRect/>
          </a:stretch>
        </p:blipFill>
        <p:spPr bwMode="auto">
          <a:xfrm>
            <a:off x="457200" y="1524000"/>
            <a:ext cx="2154238" cy="2895600"/>
          </a:xfrm>
          <a:prstGeom prst="rect">
            <a:avLst/>
          </a:prstGeom>
          <a:noFill/>
        </p:spPr>
      </p:pic>
      <p:sp>
        <p:nvSpPr>
          <p:cNvPr id="64518" name="Text Box 6"/>
          <p:cNvSpPr txBox="1">
            <a:spLocks noChangeArrowheads="1"/>
          </p:cNvSpPr>
          <p:nvPr/>
        </p:nvSpPr>
        <p:spPr bwMode="auto">
          <a:xfrm>
            <a:off x="304800" y="5029200"/>
            <a:ext cx="7635875" cy="1373188"/>
          </a:xfrm>
          <a:prstGeom prst="rect">
            <a:avLst/>
          </a:prstGeom>
          <a:noFill/>
          <a:ln w="9525">
            <a:noFill/>
            <a:miter lim="800000"/>
            <a:headEnd/>
            <a:tailEnd/>
          </a:ln>
          <a:effectLst/>
        </p:spPr>
        <p:txBody>
          <a:bodyPr>
            <a:spAutoFit/>
          </a:bodyPr>
          <a:lstStyle/>
          <a:p>
            <a:r>
              <a:rPr kumimoji="1" lang="zh-CN" altLang="en-US" sz="2800" dirty="0">
                <a:latin typeface="宋体" charset="-122"/>
              </a:rPr>
              <a:t>利用光学中的受抑全反射理论，研制成功光子扫描隧道显微镜（</a:t>
            </a:r>
            <a:r>
              <a:rPr kumimoji="1" lang="en-US" altLang="zh-CN" sz="2800" dirty="0">
                <a:latin typeface="宋体" charset="-122"/>
              </a:rPr>
              <a:t>PSTM)</a:t>
            </a:r>
            <a:r>
              <a:rPr kumimoji="1" lang="zh-CN" altLang="en-US" sz="2800" dirty="0">
                <a:latin typeface="宋体" charset="-122"/>
              </a:rPr>
              <a:t>。</a:t>
            </a:r>
            <a:r>
              <a:rPr kumimoji="1" lang="en-US" altLang="zh-CN" sz="2800" dirty="0">
                <a:latin typeface="宋体" charset="-122"/>
              </a:rPr>
              <a:t>1989</a:t>
            </a:r>
            <a:r>
              <a:rPr kumimoji="1" lang="zh-CN" altLang="en-US" sz="2800" dirty="0">
                <a:latin typeface="宋体" charset="-122"/>
              </a:rPr>
              <a:t>年提出成象技术。它可用于不导电样品的观察。</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strips(downRight)">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ipe(left)">
                                      <p:cBhvr>
                                        <p:cTn id="12" dur="500"/>
                                        <p:tgtEl>
                                          <p:spTgt spid="645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5"/>
                                        </p:tgtEl>
                                        <p:attrNameLst>
                                          <p:attrName>style.visibility</p:attrName>
                                        </p:attrNameLst>
                                      </p:cBhvr>
                                      <p:to>
                                        <p:strVal val="visible"/>
                                      </p:to>
                                    </p:set>
                                    <p:animEffect transition="in" filter="wipe(left)">
                                      <p:cBhvr>
                                        <p:cTn id="17" dur="500"/>
                                        <p:tgtEl>
                                          <p:spTgt spid="645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6"/>
                                        </p:tgtEl>
                                        <p:attrNameLst>
                                          <p:attrName>style.visibility</p:attrName>
                                        </p:attrNameLst>
                                      </p:cBhvr>
                                      <p:to>
                                        <p:strVal val="visible"/>
                                      </p:to>
                                    </p:set>
                                    <p:animEffect transition="in" filter="wipe(left)">
                                      <p:cBhvr>
                                        <p:cTn id="22" dur="500"/>
                                        <p:tgtEl>
                                          <p:spTgt spid="6451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4518"/>
                                        </p:tgtEl>
                                        <p:attrNameLst>
                                          <p:attrName>style.visibility</p:attrName>
                                        </p:attrNameLst>
                                      </p:cBhvr>
                                      <p:to>
                                        <p:strVal val="visible"/>
                                      </p:to>
                                    </p:set>
                                    <p:animEffect transition="in" filter="strips(downRight)">
                                      <p:cBhvr>
                                        <p:cTn id="27"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6" grpId="0" autoUpdateAnimBg="0"/>
      <p:bldP spid="645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a:spLocks noGrp="1"/>
          </p:cNvSpPr>
          <p:nvPr>
            <p:ph type="sldNum" sz="quarter" idx="4294967295"/>
          </p:nvPr>
        </p:nvSpPr>
        <p:spPr>
          <a:xfrm>
            <a:off x="0" y="6356350"/>
            <a:ext cx="2133600" cy="365125"/>
          </a:xfrm>
          <a:prstGeom prst="rect">
            <a:avLst/>
          </a:prstGeom>
        </p:spPr>
        <p:txBody>
          <a:bodyPr/>
          <a:lstStyle/>
          <a:p>
            <a:fld id="{BA0DD028-ABD5-4362-868E-A51A982518E1}" type="slidenum">
              <a:rPr lang="en-US" altLang="zh-CN"/>
              <a:pPr/>
              <a:t>51</a:t>
            </a:fld>
            <a:endParaRPr lang="en-US" altLang="zh-CN"/>
          </a:p>
        </p:txBody>
      </p:sp>
      <p:sp>
        <p:nvSpPr>
          <p:cNvPr id="72706" name="Rectangle 2"/>
          <p:cNvSpPr>
            <a:spLocks noChangeArrowheads="1"/>
          </p:cNvSpPr>
          <p:nvPr/>
        </p:nvSpPr>
        <p:spPr bwMode="auto">
          <a:xfrm>
            <a:off x="2590800" y="1219200"/>
            <a:ext cx="457200" cy="1676400"/>
          </a:xfrm>
          <a:prstGeom prst="rect">
            <a:avLst/>
          </a:prstGeom>
          <a:noFill/>
          <a:ln w="28575">
            <a:solidFill>
              <a:schemeClr val="tx1"/>
            </a:solidFill>
            <a:miter lim="800000"/>
            <a:headEnd/>
            <a:tailEnd type="none" w="med" len="lg"/>
          </a:ln>
          <a:effectLst/>
        </p:spPr>
        <p:txBody>
          <a:bodyPr wrap="none" anchor="ctr"/>
          <a:lstStyle/>
          <a:p>
            <a:endParaRPr lang="zh-CN" altLang="en-US"/>
          </a:p>
        </p:txBody>
      </p:sp>
      <p:sp>
        <p:nvSpPr>
          <p:cNvPr id="72707" name="Text Box 3"/>
          <p:cNvSpPr txBox="1">
            <a:spLocks noChangeArrowheads="1"/>
          </p:cNvSpPr>
          <p:nvPr/>
        </p:nvSpPr>
        <p:spPr bwMode="auto">
          <a:xfrm>
            <a:off x="2590800" y="762000"/>
            <a:ext cx="533400" cy="118745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solidFill>
                  <a:srgbClr val="800000"/>
                </a:solidFill>
                <a:latin typeface="Times New Roman" pitchFamily="18" charset="0"/>
              </a:rPr>
              <a:t>U</a:t>
            </a:r>
            <a:r>
              <a:rPr kumimoji="1" lang="en-US" altLang="zh-CN" sz="2400" b="1" baseline="-25000">
                <a:solidFill>
                  <a:srgbClr val="800000"/>
                </a:solidFill>
                <a:latin typeface="Times New Roman" pitchFamily="18" charset="0"/>
              </a:rPr>
              <a:t>0</a:t>
            </a:r>
            <a:r>
              <a:rPr kumimoji="1" lang="zh-CN" altLang="en-US" sz="2400" b="1">
                <a:solidFill>
                  <a:srgbClr val="800000"/>
                </a:solidFill>
                <a:latin typeface="Times New Roman" pitchFamily="18" charset="0"/>
              </a:rPr>
              <a:t>势垒</a:t>
            </a:r>
          </a:p>
        </p:txBody>
      </p:sp>
      <p:sp>
        <p:nvSpPr>
          <p:cNvPr id="72708" name="Text Box 4"/>
          <p:cNvSpPr txBox="1">
            <a:spLocks noChangeArrowheads="1"/>
          </p:cNvSpPr>
          <p:nvPr/>
        </p:nvSpPr>
        <p:spPr bwMode="auto">
          <a:xfrm>
            <a:off x="2057400" y="2438400"/>
            <a:ext cx="17526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1      2       3</a:t>
            </a:r>
          </a:p>
        </p:txBody>
      </p:sp>
      <p:sp>
        <p:nvSpPr>
          <p:cNvPr id="72709" name="Text Box 5"/>
          <p:cNvSpPr txBox="1">
            <a:spLocks noChangeArrowheads="1"/>
          </p:cNvSpPr>
          <p:nvPr/>
        </p:nvSpPr>
        <p:spPr bwMode="auto">
          <a:xfrm>
            <a:off x="1524000" y="381000"/>
            <a:ext cx="3962400" cy="519113"/>
          </a:xfrm>
          <a:prstGeom prst="rect">
            <a:avLst/>
          </a:prstGeom>
          <a:noFill/>
          <a:ln w="9525">
            <a:noFill/>
            <a:miter lim="800000"/>
            <a:headEnd/>
            <a:tailEnd/>
          </a:ln>
          <a:effectLst/>
        </p:spPr>
        <p:txBody>
          <a:bodyPr>
            <a:spAutoFit/>
          </a:bodyPr>
          <a:lstStyle/>
          <a:p>
            <a:pPr>
              <a:spcBef>
                <a:spcPct val="50000"/>
              </a:spcBef>
            </a:pPr>
            <a:r>
              <a:rPr kumimoji="1" lang="zh-CN" altLang="en-US" sz="2800" b="1">
                <a:solidFill>
                  <a:schemeClr val="tx2"/>
                </a:solidFill>
                <a:latin typeface="Times New Roman" pitchFamily="18" charset="0"/>
              </a:rPr>
              <a:t>势垒穿透</a:t>
            </a:r>
          </a:p>
        </p:txBody>
      </p:sp>
      <p:grpSp>
        <p:nvGrpSpPr>
          <p:cNvPr id="2" name="Group 6"/>
          <p:cNvGrpSpPr>
            <a:grpSpLocks/>
          </p:cNvGrpSpPr>
          <p:nvPr/>
        </p:nvGrpSpPr>
        <p:grpSpPr bwMode="auto">
          <a:xfrm>
            <a:off x="990600" y="1447800"/>
            <a:ext cx="3616325" cy="990600"/>
            <a:chOff x="624" y="1248"/>
            <a:chExt cx="2278" cy="624"/>
          </a:xfrm>
        </p:grpSpPr>
        <p:grpSp>
          <p:nvGrpSpPr>
            <p:cNvPr id="3" name="Group 7"/>
            <p:cNvGrpSpPr>
              <a:grpSpLocks/>
            </p:cNvGrpSpPr>
            <p:nvPr/>
          </p:nvGrpSpPr>
          <p:grpSpPr bwMode="auto">
            <a:xfrm>
              <a:off x="624" y="1248"/>
              <a:ext cx="993" cy="624"/>
              <a:chOff x="650" y="1248"/>
              <a:chExt cx="993" cy="624"/>
            </a:xfrm>
          </p:grpSpPr>
          <p:sp>
            <p:nvSpPr>
              <p:cNvPr id="72712" name="Freeform 8"/>
              <p:cNvSpPr>
                <a:spLocks/>
              </p:cNvSpPr>
              <p:nvPr/>
            </p:nvSpPr>
            <p:spPr bwMode="auto">
              <a:xfrm>
                <a:off x="650" y="1536"/>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sp>
            <p:nvSpPr>
              <p:cNvPr id="72713" name="Freeform 9"/>
              <p:cNvSpPr>
                <a:spLocks/>
              </p:cNvSpPr>
              <p:nvPr/>
            </p:nvSpPr>
            <p:spPr bwMode="auto">
              <a:xfrm flipH="1" flipV="1">
                <a:off x="890" y="1248"/>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sp>
            <p:nvSpPr>
              <p:cNvPr id="72714" name="Freeform 10"/>
              <p:cNvSpPr>
                <a:spLocks/>
              </p:cNvSpPr>
              <p:nvPr/>
            </p:nvSpPr>
            <p:spPr bwMode="auto">
              <a:xfrm>
                <a:off x="1141" y="1560"/>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sp>
            <p:nvSpPr>
              <p:cNvPr id="72715" name="Freeform 11"/>
              <p:cNvSpPr>
                <a:spLocks/>
              </p:cNvSpPr>
              <p:nvPr/>
            </p:nvSpPr>
            <p:spPr bwMode="auto">
              <a:xfrm flipH="1" flipV="1">
                <a:off x="1392" y="1272"/>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grpSp>
        <p:grpSp>
          <p:nvGrpSpPr>
            <p:cNvPr id="4" name="Group 12"/>
            <p:cNvGrpSpPr>
              <a:grpSpLocks/>
            </p:cNvGrpSpPr>
            <p:nvPr/>
          </p:nvGrpSpPr>
          <p:grpSpPr bwMode="auto">
            <a:xfrm>
              <a:off x="1920" y="1536"/>
              <a:ext cx="982" cy="96"/>
              <a:chOff x="661" y="1248"/>
              <a:chExt cx="982" cy="624"/>
            </a:xfrm>
          </p:grpSpPr>
          <p:sp>
            <p:nvSpPr>
              <p:cNvPr id="72717" name="Freeform 13"/>
              <p:cNvSpPr>
                <a:spLocks/>
              </p:cNvSpPr>
              <p:nvPr/>
            </p:nvSpPr>
            <p:spPr bwMode="auto">
              <a:xfrm>
                <a:off x="661" y="1536"/>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sp>
            <p:nvSpPr>
              <p:cNvPr id="72718" name="Freeform 14"/>
              <p:cNvSpPr>
                <a:spLocks/>
              </p:cNvSpPr>
              <p:nvPr/>
            </p:nvSpPr>
            <p:spPr bwMode="auto">
              <a:xfrm flipH="1" flipV="1">
                <a:off x="901" y="1248"/>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sp>
            <p:nvSpPr>
              <p:cNvPr id="72719" name="Freeform 15"/>
              <p:cNvSpPr>
                <a:spLocks/>
              </p:cNvSpPr>
              <p:nvPr/>
            </p:nvSpPr>
            <p:spPr bwMode="auto">
              <a:xfrm>
                <a:off x="1152" y="1560"/>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sp>
            <p:nvSpPr>
              <p:cNvPr id="72720" name="Freeform 16"/>
              <p:cNvSpPr>
                <a:spLocks/>
              </p:cNvSpPr>
              <p:nvPr/>
            </p:nvSpPr>
            <p:spPr bwMode="auto">
              <a:xfrm flipH="1" flipV="1">
                <a:off x="1392" y="1248"/>
                <a:ext cx="251" cy="312"/>
              </a:xfrm>
              <a:custGeom>
                <a:avLst/>
                <a:gdLst/>
                <a:ahLst/>
                <a:cxnLst>
                  <a:cxn ang="0">
                    <a:pos x="0" y="0"/>
                  </a:cxn>
                  <a:cxn ang="0">
                    <a:pos x="96" y="192"/>
                  </a:cxn>
                  <a:cxn ang="0">
                    <a:pos x="192" y="288"/>
                  </a:cxn>
                  <a:cxn ang="0">
                    <a:pos x="288" y="288"/>
                  </a:cxn>
                  <a:cxn ang="0">
                    <a:pos x="432" y="144"/>
                  </a:cxn>
                  <a:cxn ang="0">
                    <a:pos x="528" y="0"/>
                  </a:cxn>
                </a:cxnLst>
                <a:rect l="0" t="0" r="r" b="b"/>
                <a:pathLst>
                  <a:path w="528" h="312">
                    <a:moveTo>
                      <a:pt x="0" y="0"/>
                    </a:moveTo>
                    <a:cubicBezTo>
                      <a:pt x="32" y="72"/>
                      <a:pt x="64" y="144"/>
                      <a:pt x="96" y="192"/>
                    </a:cubicBezTo>
                    <a:cubicBezTo>
                      <a:pt x="128" y="240"/>
                      <a:pt x="160" y="272"/>
                      <a:pt x="192" y="288"/>
                    </a:cubicBezTo>
                    <a:cubicBezTo>
                      <a:pt x="224" y="304"/>
                      <a:pt x="248" y="312"/>
                      <a:pt x="288" y="288"/>
                    </a:cubicBezTo>
                    <a:cubicBezTo>
                      <a:pt x="328" y="264"/>
                      <a:pt x="392" y="192"/>
                      <a:pt x="432" y="144"/>
                    </a:cubicBezTo>
                    <a:cubicBezTo>
                      <a:pt x="472" y="96"/>
                      <a:pt x="500" y="48"/>
                      <a:pt x="528" y="0"/>
                    </a:cubicBezTo>
                  </a:path>
                </a:pathLst>
              </a:custGeom>
              <a:noFill/>
              <a:ln w="28575" cap="flat" cmpd="sng">
                <a:solidFill>
                  <a:schemeClr val="tx1"/>
                </a:solidFill>
                <a:prstDash val="solid"/>
                <a:round/>
                <a:headEnd type="none" w="med" len="med"/>
                <a:tailEnd type="none" w="med" len="lg"/>
              </a:ln>
              <a:effectLst/>
            </p:spPr>
            <p:txBody>
              <a:bodyPr/>
              <a:lstStyle/>
              <a:p>
                <a:endParaRPr lang="zh-CN" altLang="en-US"/>
              </a:p>
            </p:txBody>
          </p:sp>
        </p:grpSp>
        <p:sp>
          <p:nvSpPr>
            <p:cNvPr id="72721" name="Oval 17"/>
            <p:cNvSpPr>
              <a:spLocks noChangeArrowheads="1"/>
            </p:cNvSpPr>
            <p:nvPr/>
          </p:nvSpPr>
          <p:spPr bwMode="auto">
            <a:xfrm>
              <a:off x="1104" y="1248"/>
              <a:ext cx="48" cy="48"/>
            </a:xfrm>
            <a:prstGeom prst="ellipse">
              <a:avLst/>
            </a:prstGeom>
            <a:solidFill>
              <a:schemeClr val="accent1"/>
            </a:solidFill>
            <a:ln w="28575">
              <a:solidFill>
                <a:schemeClr val="tx1"/>
              </a:solidFill>
              <a:round/>
              <a:headEnd/>
              <a:tailEnd type="none" w="med" len="lg"/>
            </a:ln>
            <a:effectLst/>
          </p:spPr>
          <p:txBody>
            <a:bodyPr wrap="none" anchor="ctr"/>
            <a:lstStyle/>
            <a:p>
              <a:endParaRPr lang="zh-CN" altLang="en-US"/>
            </a:p>
          </p:txBody>
        </p:sp>
        <p:sp>
          <p:nvSpPr>
            <p:cNvPr id="72722" name="Oval 18"/>
            <p:cNvSpPr>
              <a:spLocks noChangeArrowheads="1"/>
            </p:cNvSpPr>
            <p:nvPr/>
          </p:nvSpPr>
          <p:spPr bwMode="auto">
            <a:xfrm>
              <a:off x="1008" y="1344"/>
              <a:ext cx="48" cy="48"/>
            </a:xfrm>
            <a:prstGeom prst="ellipse">
              <a:avLst/>
            </a:prstGeom>
            <a:solidFill>
              <a:schemeClr val="accent1"/>
            </a:solidFill>
            <a:ln w="28575">
              <a:solidFill>
                <a:schemeClr val="tx1"/>
              </a:solidFill>
              <a:round/>
              <a:headEnd/>
              <a:tailEnd type="none" w="med" len="lg"/>
            </a:ln>
            <a:effectLst/>
          </p:spPr>
          <p:txBody>
            <a:bodyPr wrap="none" anchor="ctr"/>
            <a:lstStyle/>
            <a:p>
              <a:endParaRPr lang="zh-CN" altLang="en-US"/>
            </a:p>
          </p:txBody>
        </p:sp>
        <p:sp>
          <p:nvSpPr>
            <p:cNvPr id="72723" name="Oval 19"/>
            <p:cNvSpPr>
              <a:spLocks noChangeArrowheads="1"/>
            </p:cNvSpPr>
            <p:nvPr/>
          </p:nvSpPr>
          <p:spPr bwMode="auto">
            <a:xfrm>
              <a:off x="1296" y="1440"/>
              <a:ext cx="48" cy="48"/>
            </a:xfrm>
            <a:prstGeom prst="ellipse">
              <a:avLst/>
            </a:prstGeom>
            <a:solidFill>
              <a:schemeClr val="accent1"/>
            </a:solidFill>
            <a:ln w="28575">
              <a:solidFill>
                <a:schemeClr val="tx1"/>
              </a:solidFill>
              <a:round/>
              <a:headEnd/>
              <a:tailEnd type="none" w="med" len="lg"/>
            </a:ln>
            <a:effectLst/>
          </p:spPr>
          <p:txBody>
            <a:bodyPr wrap="none" anchor="ctr"/>
            <a:lstStyle/>
            <a:p>
              <a:endParaRPr lang="zh-CN" altLang="en-US"/>
            </a:p>
          </p:txBody>
        </p:sp>
        <p:sp>
          <p:nvSpPr>
            <p:cNvPr id="72724" name="Oval 20"/>
            <p:cNvSpPr>
              <a:spLocks noChangeArrowheads="1"/>
            </p:cNvSpPr>
            <p:nvPr/>
          </p:nvSpPr>
          <p:spPr bwMode="auto">
            <a:xfrm>
              <a:off x="1392" y="1680"/>
              <a:ext cx="48" cy="48"/>
            </a:xfrm>
            <a:prstGeom prst="ellipse">
              <a:avLst/>
            </a:prstGeom>
            <a:solidFill>
              <a:schemeClr val="accent1"/>
            </a:solidFill>
            <a:ln w="28575">
              <a:solidFill>
                <a:schemeClr val="tx1"/>
              </a:solidFill>
              <a:round/>
              <a:headEnd/>
              <a:tailEnd type="none" w="med" len="lg"/>
            </a:ln>
            <a:effectLst/>
          </p:spPr>
          <p:txBody>
            <a:bodyPr wrap="none" anchor="ctr"/>
            <a:lstStyle/>
            <a:p>
              <a:endParaRPr lang="zh-CN" altLang="en-US"/>
            </a:p>
          </p:txBody>
        </p:sp>
        <p:sp>
          <p:nvSpPr>
            <p:cNvPr id="72725" name="Oval 21"/>
            <p:cNvSpPr>
              <a:spLocks noChangeArrowheads="1"/>
            </p:cNvSpPr>
            <p:nvPr/>
          </p:nvSpPr>
          <p:spPr bwMode="auto">
            <a:xfrm>
              <a:off x="2112" y="1632"/>
              <a:ext cx="48" cy="48"/>
            </a:xfrm>
            <a:prstGeom prst="ellipse">
              <a:avLst/>
            </a:prstGeom>
            <a:solidFill>
              <a:schemeClr val="accent1"/>
            </a:solidFill>
            <a:ln w="28575">
              <a:solidFill>
                <a:schemeClr val="tx1"/>
              </a:solidFill>
              <a:round/>
              <a:headEnd/>
              <a:tailEnd type="none" w="med" len="lg"/>
            </a:ln>
            <a:effectLst/>
          </p:spPr>
          <p:txBody>
            <a:bodyPr wrap="none" anchor="ctr"/>
            <a:lstStyle/>
            <a:p>
              <a:endParaRPr lang="zh-CN" altLang="en-US"/>
            </a:p>
          </p:txBody>
        </p:sp>
      </p:grpSp>
      <p:sp>
        <p:nvSpPr>
          <p:cNvPr id="72726" name="Text Box 22"/>
          <p:cNvSpPr txBox="1">
            <a:spLocks noChangeArrowheads="1"/>
          </p:cNvSpPr>
          <p:nvPr/>
        </p:nvSpPr>
        <p:spPr bwMode="auto">
          <a:xfrm>
            <a:off x="5029200" y="1038225"/>
            <a:ext cx="533400" cy="1552575"/>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latin typeface="Times New Roman" pitchFamily="18" charset="0"/>
              </a:rPr>
              <a:t>经典理论</a:t>
            </a:r>
          </a:p>
        </p:txBody>
      </p:sp>
      <p:sp>
        <p:nvSpPr>
          <p:cNvPr id="72727" name="AutoShape 23"/>
          <p:cNvSpPr>
            <a:spLocks/>
          </p:cNvSpPr>
          <p:nvPr/>
        </p:nvSpPr>
        <p:spPr bwMode="auto">
          <a:xfrm>
            <a:off x="5562600" y="912813"/>
            <a:ext cx="306388" cy="1828800"/>
          </a:xfrm>
          <a:prstGeom prst="leftBrace">
            <a:avLst>
              <a:gd name="adj1" fmla="val 49741"/>
              <a:gd name="adj2" fmla="val 50000"/>
            </a:avLst>
          </a:prstGeom>
          <a:noFill/>
          <a:ln w="28575">
            <a:solidFill>
              <a:schemeClr val="tx1"/>
            </a:solidFill>
            <a:round/>
            <a:headEnd/>
            <a:tailEnd type="none" w="med" len="lg"/>
          </a:ln>
          <a:effectLst/>
        </p:spPr>
        <p:txBody>
          <a:bodyPr wrap="none" anchor="ctr"/>
          <a:lstStyle/>
          <a:p>
            <a:endParaRPr lang="zh-CN" altLang="en-US"/>
          </a:p>
        </p:txBody>
      </p:sp>
      <p:sp>
        <p:nvSpPr>
          <p:cNvPr id="72728" name="Text Box 24"/>
          <p:cNvSpPr txBox="1">
            <a:spLocks noChangeArrowheads="1"/>
          </p:cNvSpPr>
          <p:nvPr/>
        </p:nvSpPr>
        <p:spPr bwMode="auto">
          <a:xfrm>
            <a:off x="5943600" y="990600"/>
            <a:ext cx="2590800" cy="822325"/>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1.</a:t>
            </a:r>
            <a:r>
              <a:rPr kumimoji="1" lang="en-US" altLang="zh-CN" sz="2400" b="1" i="1">
                <a:latin typeface="Times New Roman" pitchFamily="18" charset="0"/>
              </a:rPr>
              <a:t>E &gt;U</a:t>
            </a:r>
            <a:r>
              <a:rPr kumimoji="1" lang="en-US" altLang="zh-CN" sz="2400" b="1" i="1" baseline="-25000">
                <a:latin typeface="Times New Roman" pitchFamily="18" charset="0"/>
              </a:rPr>
              <a:t>0</a:t>
            </a:r>
            <a:r>
              <a:rPr kumimoji="1" lang="zh-CN" altLang="en-US" sz="2400" b="1">
                <a:latin typeface="Times New Roman" pitchFamily="18" charset="0"/>
              </a:rPr>
              <a:t>的粒子， 越过势垒。</a:t>
            </a:r>
          </a:p>
        </p:txBody>
      </p:sp>
      <p:sp>
        <p:nvSpPr>
          <p:cNvPr id="72729" name="Text Box 25"/>
          <p:cNvSpPr txBox="1">
            <a:spLocks noChangeArrowheads="1"/>
          </p:cNvSpPr>
          <p:nvPr/>
        </p:nvSpPr>
        <p:spPr bwMode="auto">
          <a:xfrm flipH="1">
            <a:off x="5943600" y="1920875"/>
            <a:ext cx="2590800" cy="822325"/>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2.</a:t>
            </a:r>
            <a:r>
              <a:rPr kumimoji="1" lang="en-US" altLang="zh-CN" sz="2400" b="1" i="1">
                <a:latin typeface="Times New Roman" pitchFamily="18" charset="0"/>
              </a:rPr>
              <a:t>E &lt;U</a:t>
            </a:r>
            <a:r>
              <a:rPr kumimoji="1" lang="en-US" altLang="zh-CN" sz="2400" b="1" i="1" baseline="-25000">
                <a:latin typeface="Times New Roman" pitchFamily="18" charset="0"/>
              </a:rPr>
              <a:t>0</a:t>
            </a:r>
            <a:r>
              <a:rPr kumimoji="1" lang="zh-CN" altLang="en-US" sz="2400" b="1">
                <a:latin typeface="Times New Roman" pitchFamily="18" charset="0"/>
              </a:rPr>
              <a:t>的粒子， 不能越过势垒。</a:t>
            </a:r>
          </a:p>
        </p:txBody>
      </p:sp>
      <p:sp>
        <p:nvSpPr>
          <p:cNvPr id="72730" name="Text Box 26"/>
          <p:cNvSpPr txBox="1">
            <a:spLocks noChangeArrowheads="1"/>
          </p:cNvSpPr>
          <p:nvPr/>
        </p:nvSpPr>
        <p:spPr bwMode="auto">
          <a:xfrm>
            <a:off x="1371600" y="3352800"/>
            <a:ext cx="533400" cy="1552575"/>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solidFill>
                  <a:srgbClr val="FF0000"/>
                </a:solidFill>
                <a:latin typeface="Times New Roman" pitchFamily="18" charset="0"/>
              </a:rPr>
              <a:t>量子理论</a:t>
            </a:r>
          </a:p>
        </p:txBody>
      </p:sp>
      <p:sp>
        <p:nvSpPr>
          <p:cNvPr id="72731" name="Text Box 27"/>
          <p:cNvSpPr txBox="1">
            <a:spLocks noChangeArrowheads="1"/>
          </p:cNvSpPr>
          <p:nvPr/>
        </p:nvSpPr>
        <p:spPr bwMode="auto">
          <a:xfrm>
            <a:off x="2362200" y="3352800"/>
            <a:ext cx="5410200" cy="822325"/>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solidFill>
                  <a:srgbClr val="0000FF"/>
                </a:solidFill>
                <a:latin typeface="Times New Roman" pitchFamily="18" charset="0"/>
              </a:rPr>
              <a:t>1.E &gt; U</a:t>
            </a:r>
            <a:r>
              <a:rPr kumimoji="1" lang="en-US" altLang="zh-CN" sz="2400" b="1" baseline="-25000">
                <a:solidFill>
                  <a:srgbClr val="0000FF"/>
                </a:solidFill>
                <a:latin typeface="Times New Roman" pitchFamily="18" charset="0"/>
              </a:rPr>
              <a:t>0</a:t>
            </a:r>
            <a:r>
              <a:rPr kumimoji="1" lang="zh-CN" altLang="en-US" sz="2400" b="1">
                <a:solidFill>
                  <a:srgbClr val="0000FF"/>
                </a:solidFill>
                <a:latin typeface="Times New Roman" pitchFamily="18" charset="0"/>
              </a:rPr>
              <a:t>的粒子，也存在被弹回的概率</a:t>
            </a:r>
            <a:r>
              <a:rPr kumimoji="1" lang="en-US" altLang="zh-CN" sz="2400" b="1">
                <a:solidFill>
                  <a:srgbClr val="0000FF"/>
                </a:solidFill>
                <a:latin typeface="Times New Roman" pitchFamily="18" charset="0"/>
              </a:rPr>
              <a:t>—— </a:t>
            </a:r>
            <a:r>
              <a:rPr kumimoji="1" lang="zh-CN" altLang="en-US" sz="2400" b="1">
                <a:solidFill>
                  <a:srgbClr val="0000FF"/>
                </a:solidFill>
                <a:latin typeface="Times New Roman" pitchFamily="18" charset="0"/>
              </a:rPr>
              <a:t>反射波。</a:t>
            </a:r>
          </a:p>
        </p:txBody>
      </p:sp>
      <p:sp>
        <p:nvSpPr>
          <p:cNvPr id="72732" name="AutoShape 28"/>
          <p:cNvSpPr>
            <a:spLocks/>
          </p:cNvSpPr>
          <p:nvPr/>
        </p:nvSpPr>
        <p:spPr bwMode="auto">
          <a:xfrm>
            <a:off x="1905000" y="3352800"/>
            <a:ext cx="228600" cy="1524000"/>
          </a:xfrm>
          <a:prstGeom prst="leftBrace">
            <a:avLst>
              <a:gd name="adj1" fmla="val 55556"/>
              <a:gd name="adj2" fmla="val 50000"/>
            </a:avLst>
          </a:prstGeom>
          <a:noFill/>
          <a:ln w="28575">
            <a:solidFill>
              <a:srgbClr val="006600"/>
            </a:solidFill>
            <a:round/>
            <a:headEnd/>
            <a:tailEnd type="none" w="med" len="lg"/>
          </a:ln>
          <a:effectLst/>
        </p:spPr>
        <p:txBody>
          <a:bodyPr wrap="none" anchor="ctr"/>
          <a:lstStyle/>
          <a:p>
            <a:endParaRPr lang="zh-CN" altLang="en-US"/>
          </a:p>
        </p:txBody>
      </p:sp>
      <p:sp>
        <p:nvSpPr>
          <p:cNvPr id="72733" name="Text Box 29"/>
          <p:cNvSpPr txBox="1">
            <a:spLocks noChangeArrowheads="1"/>
          </p:cNvSpPr>
          <p:nvPr/>
        </p:nvSpPr>
        <p:spPr bwMode="auto">
          <a:xfrm>
            <a:off x="2286000" y="4191000"/>
            <a:ext cx="5791200" cy="822325"/>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solidFill>
                  <a:srgbClr val="0000FF"/>
                </a:solidFill>
                <a:latin typeface="Times New Roman" pitchFamily="18" charset="0"/>
              </a:rPr>
              <a:t>2.E &lt; U</a:t>
            </a:r>
            <a:r>
              <a:rPr kumimoji="1" lang="en-US" altLang="zh-CN" sz="2400" b="1" baseline="-25000">
                <a:solidFill>
                  <a:srgbClr val="0000FF"/>
                </a:solidFill>
                <a:latin typeface="Times New Roman" pitchFamily="18" charset="0"/>
              </a:rPr>
              <a:t>0</a:t>
            </a:r>
            <a:r>
              <a:rPr kumimoji="1" lang="zh-CN" altLang="en-US" sz="2400" b="1">
                <a:solidFill>
                  <a:srgbClr val="0000FF"/>
                </a:solidFill>
                <a:latin typeface="Times New Roman" pitchFamily="18" charset="0"/>
              </a:rPr>
              <a:t>的粒子，也可能越过势垒到达</a:t>
            </a:r>
            <a:r>
              <a:rPr kumimoji="1" lang="en-US" altLang="zh-CN" sz="2400" b="1">
                <a:solidFill>
                  <a:srgbClr val="0000FF"/>
                </a:solidFill>
                <a:latin typeface="Times New Roman" pitchFamily="18" charset="0"/>
              </a:rPr>
              <a:t>3</a:t>
            </a:r>
            <a:r>
              <a:rPr kumimoji="1" lang="zh-CN" altLang="en-US" sz="2400" b="1">
                <a:solidFill>
                  <a:srgbClr val="0000FF"/>
                </a:solidFill>
                <a:latin typeface="Times New Roman" pitchFamily="18" charset="0"/>
              </a:rPr>
              <a:t>区</a:t>
            </a:r>
            <a:r>
              <a:rPr kumimoji="1" lang="en-US" altLang="zh-CN" sz="2400" b="1">
                <a:solidFill>
                  <a:srgbClr val="0000FF"/>
                </a:solidFill>
                <a:latin typeface="Times New Roman" pitchFamily="18" charset="0"/>
              </a:rPr>
              <a:t>—— </a:t>
            </a:r>
            <a:r>
              <a:rPr kumimoji="1" lang="zh-CN" altLang="en-US" sz="2400" b="1">
                <a:solidFill>
                  <a:srgbClr val="FF0000"/>
                </a:solidFill>
                <a:latin typeface="Times New Roman" pitchFamily="18" charset="0"/>
              </a:rPr>
              <a:t>隧道效应</a:t>
            </a:r>
            <a:r>
              <a:rPr kumimoji="1" lang="zh-CN" altLang="en-US" sz="2400" b="1">
                <a:solidFill>
                  <a:srgbClr val="0000FF"/>
                </a:solidFill>
                <a:latin typeface="Times New Roman" pitchFamily="18" charset="0"/>
              </a:rPr>
              <a:t>。</a:t>
            </a:r>
          </a:p>
        </p:txBody>
      </p:sp>
      <p:graphicFrame>
        <p:nvGraphicFramePr>
          <p:cNvPr id="72734" name="Object 30"/>
          <p:cNvGraphicFramePr>
            <a:graphicFrameLocks noChangeAspect="1"/>
          </p:cNvGraphicFramePr>
          <p:nvPr/>
        </p:nvGraphicFramePr>
        <p:xfrm>
          <a:off x="2438400" y="2819400"/>
          <a:ext cx="762000" cy="635000"/>
        </p:xfrm>
        <a:graphic>
          <a:graphicData uri="http://schemas.openxmlformats.org/presentationml/2006/ole">
            <mc:AlternateContent xmlns:mc="http://schemas.openxmlformats.org/markup-compatibility/2006">
              <mc:Choice xmlns:v="urn:schemas-microsoft-com:vml" Requires="v">
                <p:oleObj spid="_x0000_s46092" name="Equation" r:id="rId3" imgW="5266800" imgH="8117280" progId="Equation.3">
                  <p:embed/>
                </p:oleObj>
              </mc:Choice>
              <mc:Fallback>
                <p:oleObj name="Equation" r:id="rId3" imgW="5266800" imgH="81172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819400"/>
                        <a:ext cx="762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35" name="Text Box 31"/>
          <p:cNvSpPr txBox="1">
            <a:spLocks noChangeArrowheads="1"/>
          </p:cNvSpPr>
          <p:nvPr/>
        </p:nvSpPr>
        <p:spPr bwMode="auto">
          <a:xfrm>
            <a:off x="1447800" y="5410200"/>
            <a:ext cx="1752600" cy="457200"/>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latin typeface="Times New Roman" pitchFamily="18" charset="0"/>
              </a:rPr>
              <a:t>穿透概率</a:t>
            </a:r>
          </a:p>
        </p:txBody>
      </p:sp>
      <p:graphicFrame>
        <p:nvGraphicFramePr>
          <p:cNvPr id="72736" name="Object 32"/>
          <p:cNvGraphicFramePr>
            <a:graphicFrameLocks noChangeAspect="1"/>
          </p:cNvGraphicFramePr>
          <p:nvPr/>
        </p:nvGraphicFramePr>
        <p:xfrm>
          <a:off x="3048000" y="4876800"/>
          <a:ext cx="3868738" cy="1074738"/>
        </p:xfrm>
        <a:graphic>
          <a:graphicData uri="http://schemas.openxmlformats.org/presentationml/2006/ole">
            <mc:AlternateContent xmlns:mc="http://schemas.openxmlformats.org/markup-compatibility/2006">
              <mc:Choice xmlns:v="urn:schemas-microsoft-com:vml" Requires="v">
                <p:oleObj spid="_x0000_s46093" name="Equation" r:id="rId5" imgW="1091726" imgH="317362" progId="Equation.3">
                  <p:embed/>
                </p:oleObj>
              </mc:Choice>
              <mc:Fallback>
                <p:oleObj name="Equation" r:id="rId5" imgW="1091726" imgH="317362"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876800"/>
                        <a:ext cx="3868738"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slide(fromLeft)">
                                      <p:cBhvr>
                                        <p:cTn id="7" dur="500"/>
                                        <p:tgtEl>
                                          <p:spTgt spid="727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wipe(down)">
                                      <p:cBhvr>
                                        <p:cTn id="12" dur="500"/>
                                        <p:tgtEl>
                                          <p:spTgt spid="727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2707"/>
                                        </p:tgtEl>
                                        <p:attrNameLst>
                                          <p:attrName>style.visibility</p:attrName>
                                        </p:attrNameLst>
                                      </p:cBhvr>
                                      <p:to>
                                        <p:strVal val="visible"/>
                                      </p:to>
                                    </p:set>
                                    <p:animEffect transition="in" filter="wipe(up)">
                                      <p:cBhvr>
                                        <p:cTn id="17" dur="500"/>
                                        <p:tgtEl>
                                          <p:spTgt spid="7270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2734"/>
                                        </p:tgtEl>
                                        <p:attrNameLst>
                                          <p:attrName>style.visibility</p:attrName>
                                        </p:attrNameLst>
                                      </p:cBhvr>
                                      <p:to>
                                        <p:strVal val="visible"/>
                                      </p:to>
                                    </p:set>
                                    <p:animEffect transition="in" filter="dissolve">
                                      <p:cBhvr>
                                        <p:cTn id="22" dur="500"/>
                                        <p:tgtEl>
                                          <p:spTgt spid="7273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iterate type="lt">
                                    <p:tmPct val="100000"/>
                                  </p:iterate>
                                  <p:childTnLst>
                                    <p:set>
                                      <p:cBhvr>
                                        <p:cTn id="26" dur="1" fill="hold">
                                          <p:stCondLst>
                                            <p:cond delay="0"/>
                                          </p:stCondLst>
                                        </p:cTn>
                                        <p:tgtEl>
                                          <p:spTgt spid="72708"/>
                                        </p:tgtEl>
                                        <p:attrNameLst>
                                          <p:attrName>style.visibility</p:attrName>
                                        </p:attrNameLst>
                                      </p:cBhvr>
                                      <p:to>
                                        <p:strVal val="visible"/>
                                      </p:to>
                                    </p:set>
                                    <p:anim calcmode="lin" valueType="num">
                                      <p:cBhvr>
                                        <p:cTn id="27" dur="75" fill="hold"/>
                                        <p:tgtEl>
                                          <p:spTgt spid="72708"/>
                                        </p:tgtEl>
                                        <p:attrNameLst>
                                          <p:attrName>ppt_w</p:attrName>
                                        </p:attrNameLst>
                                      </p:cBhvr>
                                      <p:tavLst>
                                        <p:tav tm="0">
                                          <p:val>
                                            <p:fltVal val="0"/>
                                          </p:val>
                                        </p:tav>
                                        <p:tav tm="100000">
                                          <p:val>
                                            <p:strVal val="#ppt_w"/>
                                          </p:val>
                                        </p:tav>
                                      </p:tavLst>
                                    </p:anim>
                                    <p:anim calcmode="lin" valueType="num">
                                      <p:cBhvr>
                                        <p:cTn id="28" dur="75" fill="hold"/>
                                        <p:tgtEl>
                                          <p:spTgt spid="72708"/>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2726"/>
                                        </p:tgtEl>
                                        <p:attrNameLst>
                                          <p:attrName>style.visibility</p:attrName>
                                        </p:attrNameLst>
                                      </p:cBhvr>
                                      <p:to>
                                        <p:strVal val="visible"/>
                                      </p:to>
                                    </p:set>
                                    <p:animEffect transition="in" filter="wipe(up)">
                                      <p:cBhvr>
                                        <p:cTn id="33" dur="500"/>
                                        <p:tgtEl>
                                          <p:spTgt spid="7272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72727"/>
                                        </p:tgtEl>
                                        <p:attrNameLst>
                                          <p:attrName>style.visibility</p:attrName>
                                        </p:attrNameLst>
                                      </p:cBhvr>
                                      <p:to>
                                        <p:strVal val="visible"/>
                                      </p:to>
                                    </p:set>
                                    <p:animEffect transition="in" filter="barn(outHorizontal)">
                                      <p:cBhvr>
                                        <p:cTn id="38" dur="500"/>
                                        <p:tgtEl>
                                          <p:spTgt spid="727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2728"/>
                                        </p:tgtEl>
                                        <p:attrNameLst>
                                          <p:attrName>style.visibility</p:attrName>
                                        </p:attrNameLst>
                                      </p:cBhvr>
                                      <p:to>
                                        <p:strVal val="visible"/>
                                      </p:to>
                                    </p:set>
                                    <p:animEffect transition="in" filter="wipe(left)">
                                      <p:cBhvr>
                                        <p:cTn id="43" dur="500"/>
                                        <p:tgtEl>
                                          <p:spTgt spid="727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2729"/>
                                        </p:tgtEl>
                                        <p:attrNameLst>
                                          <p:attrName>style.visibility</p:attrName>
                                        </p:attrNameLst>
                                      </p:cBhvr>
                                      <p:to>
                                        <p:strVal val="visible"/>
                                      </p:to>
                                    </p:set>
                                    <p:animEffect transition="in" filter="wipe(left)">
                                      <p:cBhvr>
                                        <p:cTn id="48" dur="500"/>
                                        <p:tgtEl>
                                          <p:spTgt spid="727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72730"/>
                                        </p:tgtEl>
                                        <p:attrNameLst>
                                          <p:attrName>style.visibility</p:attrName>
                                        </p:attrNameLst>
                                      </p:cBhvr>
                                      <p:to>
                                        <p:strVal val="visible"/>
                                      </p:to>
                                    </p:set>
                                    <p:animEffect transition="in" filter="wipe(up)">
                                      <p:cBhvr>
                                        <p:cTn id="53" dur="500"/>
                                        <p:tgtEl>
                                          <p:spTgt spid="727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72732"/>
                                        </p:tgtEl>
                                        <p:attrNameLst>
                                          <p:attrName>style.visibility</p:attrName>
                                        </p:attrNameLst>
                                      </p:cBhvr>
                                      <p:to>
                                        <p:strVal val="visible"/>
                                      </p:to>
                                    </p:set>
                                    <p:animEffect transition="in" filter="barn(outHorizontal)">
                                      <p:cBhvr>
                                        <p:cTn id="63" dur="500"/>
                                        <p:tgtEl>
                                          <p:spTgt spid="7273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iterate type="lt">
                                    <p:tmPct val="100000"/>
                                  </p:iterate>
                                  <p:childTnLst>
                                    <p:set>
                                      <p:cBhvr>
                                        <p:cTn id="67" dur="1" fill="hold">
                                          <p:stCondLst>
                                            <p:cond delay="0"/>
                                          </p:stCondLst>
                                        </p:cTn>
                                        <p:tgtEl>
                                          <p:spTgt spid="72731"/>
                                        </p:tgtEl>
                                        <p:attrNameLst>
                                          <p:attrName>style.visibility</p:attrName>
                                        </p:attrNameLst>
                                      </p:cBhvr>
                                      <p:to>
                                        <p:strVal val="visible"/>
                                      </p:to>
                                    </p:set>
                                    <p:animEffect transition="in" filter="wipe(left)">
                                      <p:cBhvr>
                                        <p:cTn id="68" dur="75"/>
                                        <p:tgtEl>
                                          <p:spTgt spid="7273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iterate type="lt">
                                    <p:tmPct val="100000"/>
                                  </p:iterate>
                                  <p:childTnLst>
                                    <p:set>
                                      <p:cBhvr>
                                        <p:cTn id="72" dur="1" fill="hold">
                                          <p:stCondLst>
                                            <p:cond delay="0"/>
                                          </p:stCondLst>
                                        </p:cTn>
                                        <p:tgtEl>
                                          <p:spTgt spid="72733"/>
                                        </p:tgtEl>
                                        <p:attrNameLst>
                                          <p:attrName>style.visibility</p:attrName>
                                        </p:attrNameLst>
                                      </p:cBhvr>
                                      <p:to>
                                        <p:strVal val="visible"/>
                                      </p:to>
                                    </p:set>
                                    <p:animEffect transition="in" filter="wipe(left)">
                                      <p:cBhvr>
                                        <p:cTn id="73" dur="75"/>
                                        <p:tgtEl>
                                          <p:spTgt spid="72733"/>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72735"/>
                                        </p:tgtEl>
                                        <p:attrNameLst>
                                          <p:attrName>style.visibility</p:attrName>
                                        </p:attrNameLst>
                                      </p:cBhvr>
                                      <p:to>
                                        <p:strVal val="visible"/>
                                      </p:to>
                                    </p:set>
                                    <p:animEffect transition="in" filter="blinds(horizontal)">
                                      <p:cBhvr>
                                        <p:cTn id="78" dur="500"/>
                                        <p:tgtEl>
                                          <p:spTgt spid="72735"/>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5" fill="hold" nodeType="clickEffect">
                                  <p:stCondLst>
                                    <p:cond delay="0"/>
                                  </p:stCondLst>
                                  <p:childTnLst>
                                    <p:set>
                                      <p:cBhvr>
                                        <p:cTn id="82" dur="1" fill="hold">
                                          <p:stCondLst>
                                            <p:cond delay="0"/>
                                          </p:stCondLst>
                                        </p:cTn>
                                        <p:tgtEl>
                                          <p:spTgt spid="72736"/>
                                        </p:tgtEl>
                                        <p:attrNameLst>
                                          <p:attrName>style.visibility</p:attrName>
                                        </p:attrNameLst>
                                      </p:cBhvr>
                                      <p:to>
                                        <p:strVal val="visible"/>
                                      </p:to>
                                    </p:set>
                                    <p:animEffect transition="in" filter="blinds(vertical)">
                                      <p:cBhvr>
                                        <p:cTn id="83" dur="500"/>
                                        <p:tgtEl>
                                          <p:spTgt spid="72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P spid="72707" grpId="0" autoUpdateAnimBg="0"/>
      <p:bldP spid="72708" grpId="0" autoUpdateAnimBg="0"/>
      <p:bldP spid="72709" grpId="0" autoUpdateAnimBg="0"/>
      <p:bldP spid="72726" grpId="0" autoUpdateAnimBg="0"/>
      <p:bldP spid="72727" grpId="0" animBg="1"/>
      <p:bldP spid="72728" grpId="0" autoUpdateAnimBg="0"/>
      <p:bldP spid="72729" grpId="0" autoUpdateAnimBg="0"/>
      <p:bldP spid="72730" grpId="0" autoUpdateAnimBg="0"/>
      <p:bldP spid="72731" grpId="0" autoUpdateAnimBg="0"/>
      <p:bldP spid="72732" grpId="0" animBg="1"/>
      <p:bldP spid="72733" grpId="0" autoUpdateAnimBg="0"/>
      <p:bldP spid="7273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4294967295"/>
          </p:nvPr>
        </p:nvSpPr>
        <p:spPr>
          <a:xfrm>
            <a:off x="0" y="6356350"/>
            <a:ext cx="2133600" cy="365125"/>
          </a:xfrm>
          <a:prstGeom prst="rect">
            <a:avLst/>
          </a:prstGeom>
        </p:spPr>
        <p:txBody>
          <a:bodyPr/>
          <a:lstStyle/>
          <a:p>
            <a:fld id="{CE7C25B5-55CE-4D55-A8CF-BB4EA927C44F}" type="slidenum">
              <a:rPr lang="en-US" altLang="zh-CN"/>
              <a:pPr/>
              <a:t>52</a:t>
            </a:fld>
            <a:endParaRPr lang="en-US" altLang="zh-CN"/>
          </a:p>
        </p:txBody>
      </p:sp>
      <p:grpSp>
        <p:nvGrpSpPr>
          <p:cNvPr id="2" name="Group 2"/>
          <p:cNvGrpSpPr>
            <a:grpSpLocks/>
          </p:cNvGrpSpPr>
          <p:nvPr/>
        </p:nvGrpSpPr>
        <p:grpSpPr bwMode="auto">
          <a:xfrm>
            <a:off x="4495800" y="1295400"/>
            <a:ext cx="1295400" cy="2057400"/>
            <a:chOff x="3264" y="943"/>
            <a:chExt cx="1728" cy="854"/>
          </a:xfrm>
        </p:grpSpPr>
        <p:sp>
          <p:nvSpPr>
            <p:cNvPr id="73731" name="Freeform 3"/>
            <p:cNvSpPr>
              <a:spLocks/>
            </p:cNvSpPr>
            <p:nvPr/>
          </p:nvSpPr>
          <p:spPr bwMode="auto">
            <a:xfrm>
              <a:off x="3264" y="960"/>
              <a:ext cx="1728" cy="837"/>
            </a:xfrm>
            <a:custGeom>
              <a:avLst/>
              <a:gdLst/>
              <a:ahLst/>
              <a:cxnLst>
                <a:cxn ang="0">
                  <a:pos x="0" y="590"/>
                </a:cxn>
                <a:cxn ang="0">
                  <a:pos x="19" y="538"/>
                </a:cxn>
                <a:cxn ang="0">
                  <a:pos x="56" y="453"/>
                </a:cxn>
                <a:cxn ang="0">
                  <a:pos x="90" y="426"/>
                </a:cxn>
                <a:cxn ang="0">
                  <a:pos x="121" y="410"/>
                </a:cxn>
                <a:cxn ang="0">
                  <a:pos x="153" y="384"/>
                </a:cxn>
                <a:cxn ang="0">
                  <a:pos x="176" y="358"/>
                </a:cxn>
                <a:cxn ang="0">
                  <a:pos x="218" y="305"/>
                </a:cxn>
                <a:cxn ang="0">
                  <a:pos x="276" y="234"/>
                </a:cxn>
                <a:cxn ang="0">
                  <a:pos x="339" y="161"/>
                </a:cxn>
                <a:cxn ang="0">
                  <a:pos x="399" y="104"/>
                </a:cxn>
                <a:cxn ang="0">
                  <a:pos x="446" y="72"/>
                </a:cxn>
                <a:cxn ang="0">
                  <a:pos x="501" y="32"/>
                </a:cxn>
                <a:cxn ang="0">
                  <a:pos x="546" y="2"/>
                </a:cxn>
                <a:cxn ang="0">
                  <a:pos x="574" y="8"/>
                </a:cxn>
                <a:cxn ang="0">
                  <a:pos x="619" y="36"/>
                </a:cxn>
                <a:cxn ang="0">
                  <a:pos x="658" y="71"/>
                </a:cxn>
                <a:cxn ang="0">
                  <a:pos x="686" y="86"/>
                </a:cxn>
                <a:cxn ang="0">
                  <a:pos x="713" y="112"/>
                </a:cxn>
                <a:cxn ang="0">
                  <a:pos x="730" y="123"/>
                </a:cxn>
                <a:cxn ang="0">
                  <a:pos x="782" y="106"/>
                </a:cxn>
                <a:cxn ang="0">
                  <a:pos x="850" y="98"/>
                </a:cxn>
                <a:cxn ang="0">
                  <a:pos x="887" y="117"/>
                </a:cxn>
                <a:cxn ang="0">
                  <a:pos x="908" y="141"/>
                </a:cxn>
                <a:cxn ang="0">
                  <a:pos x="952" y="171"/>
                </a:cxn>
                <a:cxn ang="0">
                  <a:pos x="985" y="197"/>
                </a:cxn>
                <a:cxn ang="0">
                  <a:pos x="999" y="218"/>
                </a:cxn>
                <a:cxn ang="0">
                  <a:pos x="1018" y="216"/>
                </a:cxn>
                <a:cxn ang="0">
                  <a:pos x="1068" y="173"/>
                </a:cxn>
                <a:cxn ang="0">
                  <a:pos x="1117" y="137"/>
                </a:cxn>
                <a:cxn ang="0">
                  <a:pos x="1154" y="135"/>
                </a:cxn>
                <a:cxn ang="0">
                  <a:pos x="1189" y="154"/>
                </a:cxn>
                <a:cxn ang="0">
                  <a:pos x="1217" y="185"/>
                </a:cxn>
                <a:cxn ang="0">
                  <a:pos x="1245" y="194"/>
                </a:cxn>
                <a:cxn ang="0">
                  <a:pos x="1267" y="231"/>
                </a:cxn>
                <a:cxn ang="0">
                  <a:pos x="1288" y="264"/>
                </a:cxn>
                <a:cxn ang="0">
                  <a:pos x="1297" y="295"/>
                </a:cxn>
                <a:cxn ang="0">
                  <a:pos x="1318" y="331"/>
                </a:cxn>
                <a:cxn ang="0">
                  <a:pos x="1349" y="369"/>
                </a:cxn>
                <a:cxn ang="0">
                  <a:pos x="1396" y="359"/>
                </a:cxn>
                <a:cxn ang="0">
                  <a:pos x="1437" y="354"/>
                </a:cxn>
                <a:cxn ang="0">
                  <a:pos x="1491" y="413"/>
                </a:cxn>
                <a:cxn ang="0">
                  <a:pos x="1540" y="498"/>
                </a:cxn>
                <a:cxn ang="0">
                  <a:pos x="1550" y="513"/>
                </a:cxn>
                <a:cxn ang="0">
                  <a:pos x="1566" y="529"/>
                </a:cxn>
                <a:cxn ang="0">
                  <a:pos x="1585" y="550"/>
                </a:cxn>
                <a:cxn ang="0">
                  <a:pos x="1595" y="580"/>
                </a:cxn>
                <a:cxn ang="0">
                  <a:pos x="1616" y="597"/>
                </a:cxn>
                <a:cxn ang="0">
                  <a:pos x="1649" y="593"/>
                </a:cxn>
                <a:cxn ang="0">
                  <a:pos x="1694" y="587"/>
                </a:cxn>
                <a:cxn ang="0">
                  <a:pos x="1728" y="837"/>
                </a:cxn>
              </a:cxnLst>
              <a:rect l="0" t="0" r="r" b="b"/>
              <a:pathLst>
                <a:path w="1728" h="837">
                  <a:moveTo>
                    <a:pt x="1728" y="837"/>
                  </a:moveTo>
                  <a:lnTo>
                    <a:pt x="0" y="837"/>
                  </a:lnTo>
                  <a:lnTo>
                    <a:pt x="0" y="590"/>
                  </a:lnTo>
                  <a:lnTo>
                    <a:pt x="2" y="583"/>
                  </a:lnTo>
                  <a:lnTo>
                    <a:pt x="9" y="565"/>
                  </a:lnTo>
                  <a:lnTo>
                    <a:pt x="19" y="538"/>
                  </a:lnTo>
                  <a:lnTo>
                    <a:pt x="31" y="508"/>
                  </a:lnTo>
                  <a:lnTo>
                    <a:pt x="44" y="479"/>
                  </a:lnTo>
                  <a:lnTo>
                    <a:pt x="56" y="453"/>
                  </a:lnTo>
                  <a:lnTo>
                    <a:pt x="70" y="434"/>
                  </a:lnTo>
                  <a:lnTo>
                    <a:pt x="80" y="427"/>
                  </a:lnTo>
                  <a:lnTo>
                    <a:pt x="90" y="426"/>
                  </a:lnTo>
                  <a:lnTo>
                    <a:pt x="100" y="423"/>
                  </a:lnTo>
                  <a:lnTo>
                    <a:pt x="111" y="417"/>
                  </a:lnTo>
                  <a:lnTo>
                    <a:pt x="121" y="410"/>
                  </a:lnTo>
                  <a:lnTo>
                    <a:pt x="132" y="402"/>
                  </a:lnTo>
                  <a:lnTo>
                    <a:pt x="143" y="393"/>
                  </a:lnTo>
                  <a:lnTo>
                    <a:pt x="153" y="384"/>
                  </a:lnTo>
                  <a:lnTo>
                    <a:pt x="162" y="375"/>
                  </a:lnTo>
                  <a:lnTo>
                    <a:pt x="167" y="369"/>
                  </a:lnTo>
                  <a:lnTo>
                    <a:pt x="176" y="358"/>
                  </a:lnTo>
                  <a:lnTo>
                    <a:pt x="188" y="342"/>
                  </a:lnTo>
                  <a:lnTo>
                    <a:pt x="203" y="324"/>
                  </a:lnTo>
                  <a:lnTo>
                    <a:pt x="218" y="305"/>
                  </a:lnTo>
                  <a:lnTo>
                    <a:pt x="236" y="281"/>
                  </a:lnTo>
                  <a:lnTo>
                    <a:pt x="256" y="258"/>
                  </a:lnTo>
                  <a:lnTo>
                    <a:pt x="276" y="234"/>
                  </a:lnTo>
                  <a:lnTo>
                    <a:pt x="297" y="208"/>
                  </a:lnTo>
                  <a:lnTo>
                    <a:pt x="318" y="184"/>
                  </a:lnTo>
                  <a:lnTo>
                    <a:pt x="339" y="161"/>
                  </a:lnTo>
                  <a:lnTo>
                    <a:pt x="360" y="140"/>
                  </a:lnTo>
                  <a:lnTo>
                    <a:pt x="380" y="121"/>
                  </a:lnTo>
                  <a:lnTo>
                    <a:pt x="399" y="104"/>
                  </a:lnTo>
                  <a:lnTo>
                    <a:pt x="415" y="91"/>
                  </a:lnTo>
                  <a:lnTo>
                    <a:pt x="431" y="82"/>
                  </a:lnTo>
                  <a:lnTo>
                    <a:pt x="446" y="72"/>
                  </a:lnTo>
                  <a:lnTo>
                    <a:pt x="464" y="59"/>
                  </a:lnTo>
                  <a:lnTo>
                    <a:pt x="483" y="45"/>
                  </a:lnTo>
                  <a:lnTo>
                    <a:pt x="501" y="32"/>
                  </a:lnTo>
                  <a:lnTo>
                    <a:pt x="518" y="19"/>
                  </a:lnTo>
                  <a:lnTo>
                    <a:pt x="534" y="9"/>
                  </a:lnTo>
                  <a:lnTo>
                    <a:pt x="546" y="2"/>
                  </a:lnTo>
                  <a:lnTo>
                    <a:pt x="554" y="0"/>
                  </a:lnTo>
                  <a:lnTo>
                    <a:pt x="562" y="2"/>
                  </a:lnTo>
                  <a:lnTo>
                    <a:pt x="574" y="8"/>
                  </a:lnTo>
                  <a:lnTo>
                    <a:pt x="587" y="16"/>
                  </a:lnTo>
                  <a:lnTo>
                    <a:pt x="604" y="24"/>
                  </a:lnTo>
                  <a:lnTo>
                    <a:pt x="619" y="36"/>
                  </a:lnTo>
                  <a:lnTo>
                    <a:pt x="635" y="47"/>
                  </a:lnTo>
                  <a:lnTo>
                    <a:pt x="648" y="59"/>
                  </a:lnTo>
                  <a:lnTo>
                    <a:pt x="658" y="71"/>
                  </a:lnTo>
                  <a:lnTo>
                    <a:pt x="666" y="74"/>
                  </a:lnTo>
                  <a:lnTo>
                    <a:pt x="676" y="79"/>
                  </a:lnTo>
                  <a:lnTo>
                    <a:pt x="686" y="86"/>
                  </a:lnTo>
                  <a:lnTo>
                    <a:pt x="696" y="95"/>
                  </a:lnTo>
                  <a:lnTo>
                    <a:pt x="706" y="104"/>
                  </a:lnTo>
                  <a:lnTo>
                    <a:pt x="713" y="112"/>
                  </a:lnTo>
                  <a:lnTo>
                    <a:pt x="720" y="119"/>
                  </a:lnTo>
                  <a:lnTo>
                    <a:pt x="724" y="124"/>
                  </a:lnTo>
                  <a:lnTo>
                    <a:pt x="730" y="123"/>
                  </a:lnTo>
                  <a:lnTo>
                    <a:pt x="742" y="119"/>
                  </a:lnTo>
                  <a:lnTo>
                    <a:pt x="761" y="113"/>
                  </a:lnTo>
                  <a:lnTo>
                    <a:pt x="782" y="106"/>
                  </a:lnTo>
                  <a:lnTo>
                    <a:pt x="806" y="101"/>
                  </a:lnTo>
                  <a:lnTo>
                    <a:pt x="829" y="98"/>
                  </a:lnTo>
                  <a:lnTo>
                    <a:pt x="850" y="98"/>
                  </a:lnTo>
                  <a:lnTo>
                    <a:pt x="866" y="102"/>
                  </a:lnTo>
                  <a:lnTo>
                    <a:pt x="878" y="110"/>
                  </a:lnTo>
                  <a:lnTo>
                    <a:pt x="887" y="117"/>
                  </a:lnTo>
                  <a:lnTo>
                    <a:pt x="895" y="125"/>
                  </a:lnTo>
                  <a:lnTo>
                    <a:pt x="901" y="133"/>
                  </a:lnTo>
                  <a:lnTo>
                    <a:pt x="908" y="141"/>
                  </a:lnTo>
                  <a:lnTo>
                    <a:pt x="918" y="150"/>
                  </a:lnTo>
                  <a:lnTo>
                    <a:pt x="932" y="160"/>
                  </a:lnTo>
                  <a:lnTo>
                    <a:pt x="952" y="171"/>
                  </a:lnTo>
                  <a:lnTo>
                    <a:pt x="966" y="179"/>
                  </a:lnTo>
                  <a:lnTo>
                    <a:pt x="977" y="188"/>
                  </a:lnTo>
                  <a:lnTo>
                    <a:pt x="985" y="197"/>
                  </a:lnTo>
                  <a:lnTo>
                    <a:pt x="991" y="205"/>
                  </a:lnTo>
                  <a:lnTo>
                    <a:pt x="996" y="212"/>
                  </a:lnTo>
                  <a:lnTo>
                    <a:pt x="999" y="218"/>
                  </a:lnTo>
                  <a:lnTo>
                    <a:pt x="1002" y="223"/>
                  </a:lnTo>
                  <a:lnTo>
                    <a:pt x="1005" y="225"/>
                  </a:lnTo>
                  <a:lnTo>
                    <a:pt x="1018" y="216"/>
                  </a:lnTo>
                  <a:lnTo>
                    <a:pt x="1033" y="203"/>
                  </a:lnTo>
                  <a:lnTo>
                    <a:pt x="1050" y="188"/>
                  </a:lnTo>
                  <a:lnTo>
                    <a:pt x="1068" y="173"/>
                  </a:lnTo>
                  <a:lnTo>
                    <a:pt x="1084" y="158"/>
                  </a:lnTo>
                  <a:lnTo>
                    <a:pt x="1101" y="146"/>
                  </a:lnTo>
                  <a:lnTo>
                    <a:pt x="1117" y="137"/>
                  </a:lnTo>
                  <a:lnTo>
                    <a:pt x="1130" y="133"/>
                  </a:lnTo>
                  <a:lnTo>
                    <a:pt x="1142" y="133"/>
                  </a:lnTo>
                  <a:lnTo>
                    <a:pt x="1154" y="135"/>
                  </a:lnTo>
                  <a:lnTo>
                    <a:pt x="1166" y="140"/>
                  </a:lnTo>
                  <a:lnTo>
                    <a:pt x="1177" y="146"/>
                  </a:lnTo>
                  <a:lnTo>
                    <a:pt x="1189" y="154"/>
                  </a:lnTo>
                  <a:lnTo>
                    <a:pt x="1199" y="164"/>
                  </a:lnTo>
                  <a:lnTo>
                    <a:pt x="1208" y="174"/>
                  </a:lnTo>
                  <a:lnTo>
                    <a:pt x="1217" y="185"/>
                  </a:lnTo>
                  <a:lnTo>
                    <a:pt x="1230" y="174"/>
                  </a:lnTo>
                  <a:lnTo>
                    <a:pt x="1237" y="183"/>
                  </a:lnTo>
                  <a:lnTo>
                    <a:pt x="1245" y="194"/>
                  </a:lnTo>
                  <a:lnTo>
                    <a:pt x="1253" y="206"/>
                  </a:lnTo>
                  <a:lnTo>
                    <a:pt x="1261" y="218"/>
                  </a:lnTo>
                  <a:lnTo>
                    <a:pt x="1267" y="231"/>
                  </a:lnTo>
                  <a:lnTo>
                    <a:pt x="1275" y="244"/>
                  </a:lnTo>
                  <a:lnTo>
                    <a:pt x="1282" y="255"/>
                  </a:lnTo>
                  <a:lnTo>
                    <a:pt x="1288" y="264"/>
                  </a:lnTo>
                  <a:lnTo>
                    <a:pt x="1293" y="274"/>
                  </a:lnTo>
                  <a:lnTo>
                    <a:pt x="1296" y="283"/>
                  </a:lnTo>
                  <a:lnTo>
                    <a:pt x="1297" y="295"/>
                  </a:lnTo>
                  <a:lnTo>
                    <a:pt x="1298" y="307"/>
                  </a:lnTo>
                  <a:lnTo>
                    <a:pt x="1309" y="318"/>
                  </a:lnTo>
                  <a:lnTo>
                    <a:pt x="1318" y="331"/>
                  </a:lnTo>
                  <a:lnTo>
                    <a:pt x="1328" y="345"/>
                  </a:lnTo>
                  <a:lnTo>
                    <a:pt x="1338" y="359"/>
                  </a:lnTo>
                  <a:lnTo>
                    <a:pt x="1349" y="369"/>
                  </a:lnTo>
                  <a:lnTo>
                    <a:pt x="1362" y="373"/>
                  </a:lnTo>
                  <a:lnTo>
                    <a:pt x="1378" y="371"/>
                  </a:lnTo>
                  <a:lnTo>
                    <a:pt x="1396" y="359"/>
                  </a:lnTo>
                  <a:lnTo>
                    <a:pt x="1408" y="351"/>
                  </a:lnTo>
                  <a:lnTo>
                    <a:pt x="1422" y="350"/>
                  </a:lnTo>
                  <a:lnTo>
                    <a:pt x="1437" y="354"/>
                  </a:lnTo>
                  <a:lnTo>
                    <a:pt x="1453" y="367"/>
                  </a:lnTo>
                  <a:lnTo>
                    <a:pt x="1471" y="386"/>
                  </a:lnTo>
                  <a:lnTo>
                    <a:pt x="1491" y="413"/>
                  </a:lnTo>
                  <a:lnTo>
                    <a:pt x="1512" y="450"/>
                  </a:lnTo>
                  <a:lnTo>
                    <a:pt x="1536" y="494"/>
                  </a:lnTo>
                  <a:lnTo>
                    <a:pt x="1540" y="498"/>
                  </a:lnTo>
                  <a:lnTo>
                    <a:pt x="1542" y="503"/>
                  </a:lnTo>
                  <a:lnTo>
                    <a:pt x="1545" y="508"/>
                  </a:lnTo>
                  <a:lnTo>
                    <a:pt x="1550" y="513"/>
                  </a:lnTo>
                  <a:lnTo>
                    <a:pt x="1554" y="518"/>
                  </a:lnTo>
                  <a:lnTo>
                    <a:pt x="1560" y="524"/>
                  </a:lnTo>
                  <a:lnTo>
                    <a:pt x="1566" y="529"/>
                  </a:lnTo>
                  <a:lnTo>
                    <a:pt x="1574" y="535"/>
                  </a:lnTo>
                  <a:lnTo>
                    <a:pt x="1581" y="541"/>
                  </a:lnTo>
                  <a:lnTo>
                    <a:pt x="1585" y="550"/>
                  </a:lnTo>
                  <a:lnTo>
                    <a:pt x="1588" y="560"/>
                  </a:lnTo>
                  <a:lnTo>
                    <a:pt x="1592" y="570"/>
                  </a:lnTo>
                  <a:lnTo>
                    <a:pt x="1595" y="580"/>
                  </a:lnTo>
                  <a:lnTo>
                    <a:pt x="1600" y="588"/>
                  </a:lnTo>
                  <a:lnTo>
                    <a:pt x="1606" y="595"/>
                  </a:lnTo>
                  <a:lnTo>
                    <a:pt x="1616" y="597"/>
                  </a:lnTo>
                  <a:lnTo>
                    <a:pt x="1626" y="597"/>
                  </a:lnTo>
                  <a:lnTo>
                    <a:pt x="1637" y="596"/>
                  </a:lnTo>
                  <a:lnTo>
                    <a:pt x="1649" y="593"/>
                  </a:lnTo>
                  <a:lnTo>
                    <a:pt x="1663" y="591"/>
                  </a:lnTo>
                  <a:lnTo>
                    <a:pt x="1678" y="589"/>
                  </a:lnTo>
                  <a:lnTo>
                    <a:pt x="1694" y="587"/>
                  </a:lnTo>
                  <a:lnTo>
                    <a:pt x="1710" y="586"/>
                  </a:lnTo>
                  <a:lnTo>
                    <a:pt x="1728" y="586"/>
                  </a:lnTo>
                  <a:lnTo>
                    <a:pt x="1728" y="837"/>
                  </a:lnTo>
                  <a:close/>
                </a:path>
              </a:pathLst>
            </a:custGeom>
            <a:solidFill>
              <a:srgbClr val="008000"/>
            </a:solidFill>
            <a:ln w="9525">
              <a:solidFill>
                <a:srgbClr val="003300"/>
              </a:solidFill>
              <a:round/>
              <a:headEnd/>
              <a:tailEnd/>
            </a:ln>
          </p:spPr>
          <p:txBody>
            <a:bodyPr/>
            <a:lstStyle/>
            <a:p>
              <a:endParaRPr lang="zh-CN" altLang="en-US"/>
            </a:p>
          </p:txBody>
        </p:sp>
        <p:sp>
          <p:nvSpPr>
            <p:cNvPr id="73732" name="Freeform 4"/>
            <p:cNvSpPr>
              <a:spLocks/>
            </p:cNvSpPr>
            <p:nvPr/>
          </p:nvSpPr>
          <p:spPr bwMode="auto">
            <a:xfrm>
              <a:off x="3511" y="943"/>
              <a:ext cx="748" cy="406"/>
            </a:xfrm>
            <a:custGeom>
              <a:avLst/>
              <a:gdLst/>
              <a:ahLst/>
              <a:cxnLst>
                <a:cxn ang="0">
                  <a:pos x="217" y="59"/>
                </a:cxn>
                <a:cxn ang="0">
                  <a:pos x="271" y="19"/>
                </a:cxn>
                <a:cxn ang="0">
                  <a:pos x="307" y="0"/>
                </a:cxn>
                <a:cxn ang="0">
                  <a:pos x="301" y="24"/>
                </a:cxn>
                <a:cxn ang="0">
                  <a:pos x="313" y="45"/>
                </a:cxn>
                <a:cxn ang="0">
                  <a:pos x="339" y="75"/>
                </a:cxn>
                <a:cxn ang="0">
                  <a:pos x="356" y="100"/>
                </a:cxn>
                <a:cxn ang="0">
                  <a:pos x="390" y="99"/>
                </a:cxn>
                <a:cxn ang="0">
                  <a:pos x="422" y="105"/>
                </a:cxn>
                <a:cxn ang="0">
                  <a:pos x="440" y="116"/>
                </a:cxn>
                <a:cxn ang="0">
                  <a:pos x="454" y="130"/>
                </a:cxn>
                <a:cxn ang="0">
                  <a:pos x="490" y="152"/>
                </a:cxn>
                <a:cxn ang="0">
                  <a:pos x="529" y="162"/>
                </a:cxn>
                <a:cxn ang="0">
                  <a:pos x="575" y="151"/>
                </a:cxn>
                <a:cxn ang="0">
                  <a:pos x="611" y="147"/>
                </a:cxn>
                <a:cxn ang="0">
                  <a:pos x="634" y="162"/>
                </a:cxn>
                <a:cxn ang="0">
                  <a:pos x="657" y="176"/>
                </a:cxn>
                <a:cxn ang="0">
                  <a:pos x="687" y="195"/>
                </a:cxn>
                <a:cxn ang="0">
                  <a:pos x="724" y="218"/>
                </a:cxn>
                <a:cxn ang="0">
                  <a:pos x="744" y="235"/>
                </a:cxn>
                <a:cxn ang="0">
                  <a:pos x="740" y="244"/>
                </a:cxn>
                <a:cxn ang="0">
                  <a:pos x="717" y="248"/>
                </a:cxn>
                <a:cxn ang="0">
                  <a:pos x="680" y="247"/>
                </a:cxn>
                <a:cxn ang="0">
                  <a:pos x="664" y="235"/>
                </a:cxn>
                <a:cxn ang="0">
                  <a:pos x="636" y="224"/>
                </a:cxn>
                <a:cxn ang="0">
                  <a:pos x="606" y="236"/>
                </a:cxn>
                <a:cxn ang="0">
                  <a:pos x="621" y="260"/>
                </a:cxn>
                <a:cxn ang="0">
                  <a:pos x="636" y="286"/>
                </a:cxn>
                <a:cxn ang="0">
                  <a:pos x="618" y="278"/>
                </a:cxn>
                <a:cxn ang="0">
                  <a:pos x="576" y="248"/>
                </a:cxn>
                <a:cxn ang="0">
                  <a:pos x="545" y="233"/>
                </a:cxn>
                <a:cxn ang="0">
                  <a:pos x="507" y="249"/>
                </a:cxn>
                <a:cxn ang="0">
                  <a:pos x="481" y="268"/>
                </a:cxn>
                <a:cxn ang="0">
                  <a:pos x="476" y="280"/>
                </a:cxn>
                <a:cxn ang="0">
                  <a:pos x="490" y="306"/>
                </a:cxn>
                <a:cxn ang="0">
                  <a:pos x="466" y="311"/>
                </a:cxn>
                <a:cxn ang="0">
                  <a:pos x="452" y="339"/>
                </a:cxn>
                <a:cxn ang="0">
                  <a:pos x="434" y="378"/>
                </a:cxn>
                <a:cxn ang="0">
                  <a:pos x="421" y="406"/>
                </a:cxn>
                <a:cxn ang="0">
                  <a:pos x="400" y="378"/>
                </a:cxn>
                <a:cxn ang="0">
                  <a:pos x="381" y="345"/>
                </a:cxn>
                <a:cxn ang="0">
                  <a:pos x="366" y="320"/>
                </a:cxn>
                <a:cxn ang="0">
                  <a:pos x="349" y="311"/>
                </a:cxn>
                <a:cxn ang="0">
                  <a:pos x="327" y="312"/>
                </a:cxn>
                <a:cxn ang="0">
                  <a:pos x="296" y="311"/>
                </a:cxn>
                <a:cxn ang="0">
                  <a:pos x="257" y="308"/>
                </a:cxn>
                <a:cxn ang="0">
                  <a:pos x="227" y="309"/>
                </a:cxn>
                <a:cxn ang="0">
                  <a:pos x="205" y="311"/>
                </a:cxn>
                <a:cxn ang="0">
                  <a:pos x="188" y="307"/>
                </a:cxn>
                <a:cxn ang="0">
                  <a:pos x="197" y="285"/>
                </a:cxn>
                <a:cxn ang="0">
                  <a:pos x="188" y="255"/>
                </a:cxn>
                <a:cxn ang="0">
                  <a:pos x="161" y="267"/>
                </a:cxn>
                <a:cxn ang="0">
                  <a:pos x="114" y="302"/>
                </a:cxn>
                <a:cxn ang="0">
                  <a:pos x="73" y="321"/>
                </a:cxn>
                <a:cxn ang="0">
                  <a:pos x="41" y="324"/>
                </a:cxn>
                <a:cxn ang="0">
                  <a:pos x="14" y="324"/>
                </a:cxn>
                <a:cxn ang="0">
                  <a:pos x="10" y="307"/>
                </a:cxn>
                <a:cxn ang="0">
                  <a:pos x="47" y="250"/>
                </a:cxn>
                <a:cxn ang="0">
                  <a:pos x="79" y="200"/>
                </a:cxn>
                <a:cxn ang="0">
                  <a:pos x="104" y="166"/>
                </a:cxn>
                <a:cxn ang="0">
                  <a:pos x="143" y="120"/>
                </a:cxn>
                <a:cxn ang="0">
                  <a:pos x="184" y="82"/>
                </a:cxn>
              </a:cxnLst>
              <a:rect l="0" t="0" r="r" b="b"/>
              <a:pathLst>
                <a:path w="748" h="406">
                  <a:moveTo>
                    <a:pt x="184" y="82"/>
                  </a:moveTo>
                  <a:lnTo>
                    <a:pt x="199" y="72"/>
                  </a:lnTo>
                  <a:lnTo>
                    <a:pt x="217" y="59"/>
                  </a:lnTo>
                  <a:lnTo>
                    <a:pt x="236" y="45"/>
                  </a:lnTo>
                  <a:lnTo>
                    <a:pt x="254" y="32"/>
                  </a:lnTo>
                  <a:lnTo>
                    <a:pt x="271" y="19"/>
                  </a:lnTo>
                  <a:lnTo>
                    <a:pt x="287" y="9"/>
                  </a:lnTo>
                  <a:lnTo>
                    <a:pt x="299" y="2"/>
                  </a:lnTo>
                  <a:lnTo>
                    <a:pt x="307" y="0"/>
                  </a:lnTo>
                  <a:lnTo>
                    <a:pt x="306" y="5"/>
                  </a:lnTo>
                  <a:lnTo>
                    <a:pt x="302" y="13"/>
                  </a:lnTo>
                  <a:lnTo>
                    <a:pt x="301" y="24"/>
                  </a:lnTo>
                  <a:lnTo>
                    <a:pt x="304" y="33"/>
                  </a:lnTo>
                  <a:lnTo>
                    <a:pt x="308" y="38"/>
                  </a:lnTo>
                  <a:lnTo>
                    <a:pt x="313" y="45"/>
                  </a:lnTo>
                  <a:lnTo>
                    <a:pt x="321" y="54"/>
                  </a:lnTo>
                  <a:lnTo>
                    <a:pt x="330" y="65"/>
                  </a:lnTo>
                  <a:lnTo>
                    <a:pt x="339" y="75"/>
                  </a:lnTo>
                  <a:lnTo>
                    <a:pt x="347" y="85"/>
                  </a:lnTo>
                  <a:lnTo>
                    <a:pt x="352" y="94"/>
                  </a:lnTo>
                  <a:lnTo>
                    <a:pt x="356" y="100"/>
                  </a:lnTo>
                  <a:lnTo>
                    <a:pt x="367" y="99"/>
                  </a:lnTo>
                  <a:lnTo>
                    <a:pt x="378" y="99"/>
                  </a:lnTo>
                  <a:lnTo>
                    <a:pt x="390" y="99"/>
                  </a:lnTo>
                  <a:lnTo>
                    <a:pt x="402" y="100"/>
                  </a:lnTo>
                  <a:lnTo>
                    <a:pt x="412" y="102"/>
                  </a:lnTo>
                  <a:lnTo>
                    <a:pt x="422" y="105"/>
                  </a:lnTo>
                  <a:lnTo>
                    <a:pt x="431" y="110"/>
                  </a:lnTo>
                  <a:lnTo>
                    <a:pt x="438" y="114"/>
                  </a:lnTo>
                  <a:lnTo>
                    <a:pt x="440" y="116"/>
                  </a:lnTo>
                  <a:lnTo>
                    <a:pt x="443" y="120"/>
                  </a:lnTo>
                  <a:lnTo>
                    <a:pt x="448" y="124"/>
                  </a:lnTo>
                  <a:lnTo>
                    <a:pt x="454" y="130"/>
                  </a:lnTo>
                  <a:lnTo>
                    <a:pt x="463" y="135"/>
                  </a:lnTo>
                  <a:lnTo>
                    <a:pt x="475" y="143"/>
                  </a:lnTo>
                  <a:lnTo>
                    <a:pt x="490" y="152"/>
                  </a:lnTo>
                  <a:lnTo>
                    <a:pt x="508" y="162"/>
                  </a:lnTo>
                  <a:lnTo>
                    <a:pt x="517" y="163"/>
                  </a:lnTo>
                  <a:lnTo>
                    <a:pt x="529" y="162"/>
                  </a:lnTo>
                  <a:lnTo>
                    <a:pt x="544" y="158"/>
                  </a:lnTo>
                  <a:lnTo>
                    <a:pt x="559" y="154"/>
                  </a:lnTo>
                  <a:lnTo>
                    <a:pt x="575" y="151"/>
                  </a:lnTo>
                  <a:lnTo>
                    <a:pt x="590" y="147"/>
                  </a:lnTo>
                  <a:lnTo>
                    <a:pt x="603" y="146"/>
                  </a:lnTo>
                  <a:lnTo>
                    <a:pt x="611" y="147"/>
                  </a:lnTo>
                  <a:lnTo>
                    <a:pt x="619" y="152"/>
                  </a:lnTo>
                  <a:lnTo>
                    <a:pt x="627" y="156"/>
                  </a:lnTo>
                  <a:lnTo>
                    <a:pt x="634" y="162"/>
                  </a:lnTo>
                  <a:lnTo>
                    <a:pt x="641" y="166"/>
                  </a:lnTo>
                  <a:lnTo>
                    <a:pt x="649" y="171"/>
                  </a:lnTo>
                  <a:lnTo>
                    <a:pt x="657" y="176"/>
                  </a:lnTo>
                  <a:lnTo>
                    <a:pt x="664" y="181"/>
                  </a:lnTo>
                  <a:lnTo>
                    <a:pt x="670" y="185"/>
                  </a:lnTo>
                  <a:lnTo>
                    <a:pt x="687" y="195"/>
                  </a:lnTo>
                  <a:lnTo>
                    <a:pt x="701" y="204"/>
                  </a:lnTo>
                  <a:lnTo>
                    <a:pt x="714" y="212"/>
                  </a:lnTo>
                  <a:lnTo>
                    <a:pt x="724" y="218"/>
                  </a:lnTo>
                  <a:lnTo>
                    <a:pt x="733" y="224"/>
                  </a:lnTo>
                  <a:lnTo>
                    <a:pt x="740" y="229"/>
                  </a:lnTo>
                  <a:lnTo>
                    <a:pt x="744" y="235"/>
                  </a:lnTo>
                  <a:lnTo>
                    <a:pt x="748" y="240"/>
                  </a:lnTo>
                  <a:lnTo>
                    <a:pt x="744" y="241"/>
                  </a:lnTo>
                  <a:lnTo>
                    <a:pt x="740" y="244"/>
                  </a:lnTo>
                  <a:lnTo>
                    <a:pt x="733" y="246"/>
                  </a:lnTo>
                  <a:lnTo>
                    <a:pt x="726" y="247"/>
                  </a:lnTo>
                  <a:lnTo>
                    <a:pt x="717" y="248"/>
                  </a:lnTo>
                  <a:lnTo>
                    <a:pt x="706" y="249"/>
                  </a:lnTo>
                  <a:lnTo>
                    <a:pt x="693" y="248"/>
                  </a:lnTo>
                  <a:lnTo>
                    <a:pt x="680" y="247"/>
                  </a:lnTo>
                  <a:lnTo>
                    <a:pt x="675" y="245"/>
                  </a:lnTo>
                  <a:lnTo>
                    <a:pt x="669" y="240"/>
                  </a:lnTo>
                  <a:lnTo>
                    <a:pt x="664" y="235"/>
                  </a:lnTo>
                  <a:lnTo>
                    <a:pt x="656" y="229"/>
                  </a:lnTo>
                  <a:lnTo>
                    <a:pt x="647" y="225"/>
                  </a:lnTo>
                  <a:lnTo>
                    <a:pt x="636" y="224"/>
                  </a:lnTo>
                  <a:lnTo>
                    <a:pt x="623" y="226"/>
                  </a:lnTo>
                  <a:lnTo>
                    <a:pt x="606" y="234"/>
                  </a:lnTo>
                  <a:lnTo>
                    <a:pt x="606" y="236"/>
                  </a:lnTo>
                  <a:lnTo>
                    <a:pt x="609" y="241"/>
                  </a:lnTo>
                  <a:lnTo>
                    <a:pt x="614" y="250"/>
                  </a:lnTo>
                  <a:lnTo>
                    <a:pt x="621" y="260"/>
                  </a:lnTo>
                  <a:lnTo>
                    <a:pt x="628" y="270"/>
                  </a:lnTo>
                  <a:lnTo>
                    <a:pt x="633" y="279"/>
                  </a:lnTo>
                  <a:lnTo>
                    <a:pt x="636" y="286"/>
                  </a:lnTo>
                  <a:lnTo>
                    <a:pt x="636" y="288"/>
                  </a:lnTo>
                  <a:lnTo>
                    <a:pt x="629" y="285"/>
                  </a:lnTo>
                  <a:lnTo>
                    <a:pt x="618" y="278"/>
                  </a:lnTo>
                  <a:lnTo>
                    <a:pt x="605" y="268"/>
                  </a:lnTo>
                  <a:lnTo>
                    <a:pt x="590" y="258"/>
                  </a:lnTo>
                  <a:lnTo>
                    <a:pt x="576" y="248"/>
                  </a:lnTo>
                  <a:lnTo>
                    <a:pt x="563" y="239"/>
                  </a:lnTo>
                  <a:lnTo>
                    <a:pt x="552" y="234"/>
                  </a:lnTo>
                  <a:lnTo>
                    <a:pt x="545" y="233"/>
                  </a:lnTo>
                  <a:lnTo>
                    <a:pt x="532" y="237"/>
                  </a:lnTo>
                  <a:lnTo>
                    <a:pt x="518" y="243"/>
                  </a:lnTo>
                  <a:lnTo>
                    <a:pt x="507" y="249"/>
                  </a:lnTo>
                  <a:lnTo>
                    <a:pt x="496" y="256"/>
                  </a:lnTo>
                  <a:lnTo>
                    <a:pt x="487" y="262"/>
                  </a:lnTo>
                  <a:lnTo>
                    <a:pt x="481" y="268"/>
                  </a:lnTo>
                  <a:lnTo>
                    <a:pt x="476" y="274"/>
                  </a:lnTo>
                  <a:lnTo>
                    <a:pt x="473" y="276"/>
                  </a:lnTo>
                  <a:lnTo>
                    <a:pt x="476" y="280"/>
                  </a:lnTo>
                  <a:lnTo>
                    <a:pt x="484" y="289"/>
                  </a:lnTo>
                  <a:lnTo>
                    <a:pt x="490" y="300"/>
                  </a:lnTo>
                  <a:lnTo>
                    <a:pt x="490" y="306"/>
                  </a:lnTo>
                  <a:lnTo>
                    <a:pt x="483" y="308"/>
                  </a:lnTo>
                  <a:lnTo>
                    <a:pt x="474" y="309"/>
                  </a:lnTo>
                  <a:lnTo>
                    <a:pt x="466" y="311"/>
                  </a:lnTo>
                  <a:lnTo>
                    <a:pt x="461" y="317"/>
                  </a:lnTo>
                  <a:lnTo>
                    <a:pt x="456" y="327"/>
                  </a:lnTo>
                  <a:lnTo>
                    <a:pt x="452" y="339"/>
                  </a:lnTo>
                  <a:lnTo>
                    <a:pt x="446" y="351"/>
                  </a:lnTo>
                  <a:lnTo>
                    <a:pt x="440" y="364"/>
                  </a:lnTo>
                  <a:lnTo>
                    <a:pt x="434" y="378"/>
                  </a:lnTo>
                  <a:lnTo>
                    <a:pt x="429" y="390"/>
                  </a:lnTo>
                  <a:lnTo>
                    <a:pt x="424" y="400"/>
                  </a:lnTo>
                  <a:lnTo>
                    <a:pt x="421" y="406"/>
                  </a:lnTo>
                  <a:lnTo>
                    <a:pt x="413" y="398"/>
                  </a:lnTo>
                  <a:lnTo>
                    <a:pt x="407" y="388"/>
                  </a:lnTo>
                  <a:lnTo>
                    <a:pt x="400" y="378"/>
                  </a:lnTo>
                  <a:lnTo>
                    <a:pt x="393" y="367"/>
                  </a:lnTo>
                  <a:lnTo>
                    <a:pt x="387" y="355"/>
                  </a:lnTo>
                  <a:lnTo>
                    <a:pt x="381" y="345"/>
                  </a:lnTo>
                  <a:lnTo>
                    <a:pt x="376" y="336"/>
                  </a:lnTo>
                  <a:lnTo>
                    <a:pt x="370" y="327"/>
                  </a:lnTo>
                  <a:lnTo>
                    <a:pt x="366" y="320"/>
                  </a:lnTo>
                  <a:lnTo>
                    <a:pt x="360" y="316"/>
                  </a:lnTo>
                  <a:lnTo>
                    <a:pt x="354" y="313"/>
                  </a:lnTo>
                  <a:lnTo>
                    <a:pt x="349" y="311"/>
                  </a:lnTo>
                  <a:lnTo>
                    <a:pt x="342" y="311"/>
                  </a:lnTo>
                  <a:lnTo>
                    <a:pt x="335" y="311"/>
                  </a:lnTo>
                  <a:lnTo>
                    <a:pt x="327" y="312"/>
                  </a:lnTo>
                  <a:lnTo>
                    <a:pt x="318" y="312"/>
                  </a:lnTo>
                  <a:lnTo>
                    <a:pt x="308" y="312"/>
                  </a:lnTo>
                  <a:lnTo>
                    <a:pt x="296" y="311"/>
                  </a:lnTo>
                  <a:lnTo>
                    <a:pt x="284" y="310"/>
                  </a:lnTo>
                  <a:lnTo>
                    <a:pt x="270" y="309"/>
                  </a:lnTo>
                  <a:lnTo>
                    <a:pt x="257" y="308"/>
                  </a:lnTo>
                  <a:lnTo>
                    <a:pt x="245" y="307"/>
                  </a:lnTo>
                  <a:lnTo>
                    <a:pt x="235" y="308"/>
                  </a:lnTo>
                  <a:lnTo>
                    <a:pt x="227" y="309"/>
                  </a:lnTo>
                  <a:lnTo>
                    <a:pt x="219" y="310"/>
                  </a:lnTo>
                  <a:lnTo>
                    <a:pt x="213" y="311"/>
                  </a:lnTo>
                  <a:lnTo>
                    <a:pt x="205" y="311"/>
                  </a:lnTo>
                  <a:lnTo>
                    <a:pt x="198" y="310"/>
                  </a:lnTo>
                  <a:lnTo>
                    <a:pt x="193" y="309"/>
                  </a:lnTo>
                  <a:lnTo>
                    <a:pt x="188" y="307"/>
                  </a:lnTo>
                  <a:lnTo>
                    <a:pt x="186" y="303"/>
                  </a:lnTo>
                  <a:lnTo>
                    <a:pt x="186" y="299"/>
                  </a:lnTo>
                  <a:lnTo>
                    <a:pt x="197" y="285"/>
                  </a:lnTo>
                  <a:lnTo>
                    <a:pt x="195" y="280"/>
                  </a:lnTo>
                  <a:lnTo>
                    <a:pt x="191" y="268"/>
                  </a:lnTo>
                  <a:lnTo>
                    <a:pt x="188" y="255"/>
                  </a:lnTo>
                  <a:lnTo>
                    <a:pt x="193" y="244"/>
                  </a:lnTo>
                  <a:lnTo>
                    <a:pt x="177" y="255"/>
                  </a:lnTo>
                  <a:lnTo>
                    <a:pt x="161" y="267"/>
                  </a:lnTo>
                  <a:lnTo>
                    <a:pt x="145" y="280"/>
                  </a:lnTo>
                  <a:lnTo>
                    <a:pt x="130" y="292"/>
                  </a:lnTo>
                  <a:lnTo>
                    <a:pt x="114" y="302"/>
                  </a:lnTo>
                  <a:lnTo>
                    <a:pt x="99" y="311"/>
                  </a:lnTo>
                  <a:lnTo>
                    <a:pt x="85" y="318"/>
                  </a:lnTo>
                  <a:lnTo>
                    <a:pt x="73" y="321"/>
                  </a:lnTo>
                  <a:lnTo>
                    <a:pt x="62" y="322"/>
                  </a:lnTo>
                  <a:lnTo>
                    <a:pt x="51" y="323"/>
                  </a:lnTo>
                  <a:lnTo>
                    <a:pt x="41" y="324"/>
                  </a:lnTo>
                  <a:lnTo>
                    <a:pt x="32" y="324"/>
                  </a:lnTo>
                  <a:lnTo>
                    <a:pt x="23" y="324"/>
                  </a:lnTo>
                  <a:lnTo>
                    <a:pt x="14" y="324"/>
                  </a:lnTo>
                  <a:lnTo>
                    <a:pt x="7" y="323"/>
                  </a:lnTo>
                  <a:lnTo>
                    <a:pt x="0" y="321"/>
                  </a:lnTo>
                  <a:lnTo>
                    <a:pt x="10" y="307"/>
                  </a:lnTo>
                  <a:lnTo>
                    <a:pt x="22" y="289"/>
                  </a:lnTo>
                  <a:lnTo>
                    <a:pt x="34" y="270"/>
                  </a:lnTo>
                  <a:lnTo>
                    <a:pt x="47" y="250"/>
                  </a:lnTo>
                  <a:lnTo>
                    <a:pt x="59" y="231"/>
                  </a:lnTo>
                  <a:lnTo>
                    <a:pt x="70" y="215"/>
                  </a:lnTo>
                  <a:lnTo>
                    <a:pt x="79" y="200"/>
                  </a:lnTo>
                  <a:lnTo>
                    <a:pt x="86" y="189"/>
                  </a:lnTo>
                  <a:lnTo>
                    <a:pt x="94" y="179"/>
                  </a:lnTo>
                  <a:lnTo>
                    <a:pt x="104" y="166"/>
                  </a:lnTo>
                  <a:lnTo>
                    <a:pt x="116" y="151"/>
                  </a:lnTo>
                  <a:lnTo>
                    <a:pt x="130" y="135"/>
                  </a:lnTo>
                  <a:lnTo>
                    <a:pt x="143" y="120"/>
                  </a:lnTo>
                  <a:lnTo>
                    <a:pt x="157" y="104"/>
                  </a:lnTo>
                  <a:lnTo>
                    <a:pt x="172" y="92"/>
                  </a:lnTo>
                  <a:lnTo>
                    <a:pt x="184" y="82"/>
                  </a:lnTo>
                  <a:close/>
                </a:path>
              </a:pathLst>
            </a:custGeom>
            <a:solidFill>
              <a:srgbClr val="008000"/>
            </a:solidFill>
            <a:ln w="9525">
              <a:solidFill>
                <a:srgbClr val="003300"/>
              </a:solidFill>
              <a:round/>
              <a:headEnd/>
              <a:tailEnd/>
            </a:ln>
          </p:spPr>
          <p:txBody>
            <a:bodyPr/>
            <a:lstStyle/>
            <a:p>
              <a:endParaRPr lang="zh-CN" altLang="en-US"/>
            </a:p>
          </p:txBody>
        </p:sp>
        <p:sp>
          <p:nvSpPr>
            <p:cNvPr id="73733" name="Freeform 5"/>
            <p:cNvSpPr>
              <a:spLocks/>
            </p:cNvSpPr>
            <p:nvPr/>
          </p:nvSpPr>
          <p:spPr bwMode="auto">
            <a:xfrm>
              <a:off x="4335" y="1107"/>
              <a:ext cx="219" cy="184"/>
            </a:xfrm>
            <a:custGeom>
              <a:avLst/>
              <a:gdLst/>
              <a:ahLst/>
              <a:cxnLst>
                <a:cxn ang="0">
                  <a:pos x="187" y="126"/>
                </a:cxn>
                <a:cxn ang="0">
                  <a:pos x="198" y="135"/>
                </a:cxn>
                <a:cxn ang="0">
                  <a:pos x="209" y="144"/>
                </a:cxn>
                <a:cxn ang="0">
                  <a:pos x="218" y="154"/>
                </a:cxn>
                <a:cxn ang="0">
                  <a:pos x="209" y="170"/>
                </a:cxn>
                <a:cxn ang="0">
                  <a:pos x="206" y="184"/>
                </a:cxn>
                <a:cxn ang="0">
                  <a:pos x="198" y="178"/>
                </a:cxn>
                <a:cxn ang="0">
                  <a:pos x="171" y="164"/>
                </a:cxn>
                <a:cxn ang="0">
                  <a:pos x="135" y="147"/>
                </a:cxn>
                <a:cxn ang="0">
                  <a:pos x="106" y="135"/>
                </a:cxn>
                <a:cxn ang="0">
                  <a:pos x="94" y="131"/>
                </a:cxn>
                <a:cxn ang="0">
                  <a:pos x="81" y="126"/>
                </a:cxn>
                <a:cxn ang="0">
                  <a:pos x="67" y="127"/>
                </a:cxn>
                <a:cxn ang="0">
                  <a:pos x="56" y="138"/>
                </a:cxn>
                <a:cxn ang="0">
                  <a:pos x="49" y="153"/>
                </a:cxn>
                <a:cxn ang="0">
                  <a:pos x="43" y="144"/>
                </a:cxn>
                <a:cxn ang="0">
                  <a:pos x="34" y="123"/>
                </a:cxn>
                <a:cxn ang="0">
                  <a:pos x="22" y="101"/>
                </a:cxn>
                <a:cxn ang="0">
                  <a:pos x="2" y="83"/>
                </a:cxn>
                <a:cxn ang="0">
                  <a:pos x="1" y="71"/>
                </a:cxn>
                <a:cxn ang="0">
                  <a:pos x="9" y="51"/>
                </a:cxn>
                <a:cxn ang="0">
                  <a:pos x="15" y="42"/>
                </a:cxn>
                <a:cxn ang="0">
                  <a:pos x="22" y="25"/>
                </a:cxn>
                <a:cxn ang="0">
                  <a:pos x="31" y="13"/>
                </a:cxn>
                <a:cxn ang="0">
                  <a:pos x="41" y="3"/>
                </a:cxn>
                <a:cxn ang="0">
                  <a:pos x="52" y="0"/>
                </a:cxn>
                <a:cxn ang="0">
                  <a:pos x="67" y="3"/>
                </a:cxn>
                <a:cxn ang="0">
                  <a:pos x="85" y="18"/>
                </a:cxn>
                <a:cxn ang="0">
                  <a:pos x="106" y="36"/>
                </a:cxn>
                <a:cxn ang="0">
                  <a:pos x="126" y="54"/>
                </a:cxn>
                <a:cxn ang="0">
                  <a:pos x="143" y="65"/>
                </a:cxn>
                <a:cxn ang="0">
                  <a:pos x="155" y="82"/>
                </a:cxn>
                <a:cxn ang="0">
                  <a:pos x="165" y="98"/>
                </a:cxn>
                <a:cxn ang="0">
                  <a:pos x="177" y="115"/>
                </a:cxn>
              </a:cxnLst>
              <a:rect l="0" t="0" r="r" b="b"/>
              <a:pathLst>
                <a:path w="219" h="184">
                  <a:moveTo>
                    <a:pt x="184" y="121"/>
                  </a:moveTo>
                  <a:lnTo>
                    <a:pt x="187" y="126"/>
                  </a:lnTo>
                  <a:lnTo>
                    <a:pt x="193" y="131"/>
                  </a:lnTo>
                  <a:lnTo>
                    <a:pt x="198" y="135"/>
                  </a:lnTo>
                  <a:lnTo>
                    <a:pt x="204" y="138"/>
                  </a:lnTo>
                  <a:lnTo>
                    <a:pt x="209" y="144"/>
                  </a:lnTo>
                  <a:lnTo>
                    <a:pt x="215" y="148"/>
                  </a:lnTo>
                  <a:lnTo>
                    <a:pt x="218" y="154"/>
                  </a:lnTo>
                  <a:lnTo>
                    <a:pt x="219" y="160"/>
                  </a:lnTo>
                  <a:lnTo>
                    <a:pt x="209" y="170"/>
                  </a:lnTo>
                  <a:lnTo>
                    <a:pt x="207" y="179"/>
                  </a:lnTo>
                  <a:lnTo>
                    <a:pt x="206" y="184"/>
                  </a:lnTo>
                  <a:lnTo>
                    <a:pt x="204" y="183"/>
                  </a:lnTo>
                  <a:lnTo>
                    <a:pt x="198" y="178"/>
                  </a:lnTo>
                  <a:lnTo>
                    <a:pt x="186" y="172"/>
                  </a:lnTo>
                  <a:lnTo>
                    <a:pt x="171" y="164"/>
                  </a:lnTo>
                  <a:lnTo>
                    <a:pt x="153" y="155"/>
                  </a:lnTo>
                  <a:lnTo>
                    <a:pt x="135" y="147"/>
                  </a:lnTo>
                  <a:lnTo>
                    <a:pt x="119" y="139"/>
                  </a:lnTo>
                  <a:lnTo>
                    <a:pt x="106" y="135"/>
                  </a:lnTo>
                  <a:lnTo>
                    <a:pt x="99" y="132"/>
                  </a:lnTo>
                  <a:lnTo>
                    <a:pt x="94" y="131"/>
                  </a:lnTo>
                  <a:lnTo>
                    <a:pt x="88" y="128"/>
                  </a:lnTo>
                  <a:lnTo>
                    <a:pt x="81" y="126"/>
                  </a:lnTo>
                  <a:lnTo>
                    <a:pt x="74" y="126"/>
                  </a:lnTo>
                  <a:lnTo>
                    <a:pt x="67" y="127"/>
                  </a:lnTo>
                  <a:lnTo>
                    <a:pt x="61" y="132"/>
                  </a:lnTo>
                  <a:lnTo>
                    <a:pt x="56" y="138"/>
                  </a:lnTo>
                  <a:lnTo>
                    <a:pt x="51" y="149"/>
                  </a:lnTo>
                  <a:lnTo>
                    <a:pt x="49" y="153"/>
                  </a:lnTo>
                  <a:lnTo>
                    <a:pt x="47" y="150"/>
                  </a:lnTo>
                  <a:lnTo>
                    <a:pt x="43" y="144"/>
                  </a:lnTo>
                  <a:lnTo>
                    <a:pt x="40" y="134"/>
                  </a:lnTo>
                  <a:lnTo>
                    <a:pt x="34" y="123"/>
                  </a:lnTo>
                  <a:lnTo>
                    <a:pt x="29" y="112"/>
                  </a:lnTo>
                  <a:lnTo>
                    <a:pt x="22" y="101"/>
                  </a:lnTo>
                  <a:lnTo>
                    <a:pt x="13" y="93"/>
                  </a:lnTo>
                  <a:lnTo>
                    <a:pt x="2" y="83"/>
                  </a:lnTo>
                  <a:lnTo>
                    <a:pt x="0" y="77"/>
                  </a:lnTo>
                  <a:lnTo>
                    <a:pt x="1" y="71"/>
                  </a:lnTo>
                  <a:lnTo>
                    <a:pt x="0" y="58"/>
                  </a:lnTo>
                  <a:lnTo>
                    <a:pt x="9" y="51"/>
                  </a:lnTo>
                  <a:lnTo>
                    <a:pt x="13" y="46"/>
                  </a:lnTo>
                  <a:lnTo>
                    <a:pt x="15" y="42"/>
                  </a:lnTo>
                  <a:lnTo>
                    <a:pt x="19" y="32"/>
                  </a:lnTo>
                  <a:lnTo>
                    <a:pt x="22" y="25"/>
                  </a:lnTo>
                  <a:lnTo>
                    <a:pt x="27" y="19"/>
                  </a:lnTo>
                  <a:lnTo>
                    <a:pt x="31" y="13"/>
                  </a:lnTo>
                  <a:lnTo>
                    <a:pt x="36" y="8"/>
                  </a:lnTo>
                  <a:lnTo>
                    <a:pt x="41" y="3"/>
                  </a:lnTo>
                  <a:lnTo>
                    <a:pt x="47" y="1"/>
                  </a:lnTo>
                  <a:lnTo>
                    <a:pt x="52" y="0"/>
                  </a:lnTo>
                  <a:lnTo>
                    <a:pt x="59" y="0"/>
                  </a:lnTo>
                  <a:lnTo>
                    <a:pt x="67" y="3"/>
                  </a:lnTo>
                  <a:lnTo>
                    <a:pt x="75" y="9"/>
                  </a:lnTo>
                  <a:lnTo>
                    <a:pt x="85" y="18"/>
                  </a:lnTo>
                  <a:lnTo>
                    <a:pt x="95" y="27"/>
                  </a:lnTo>
                  <a:lnTo>
                    <a:pt x="106" y="36"/>
                  </a:lnTo>
                  <a:lnTo>
                    <a:pt x="116" y="45"/>
                  </a:lnTo>
                  <a:lnTo>
                    <a:pt x="126" y="54"/>
                  </a:lnTo>
                  <a:lnTo>
                    <a:pt x="135" y="60"/>
                  </a:lnTo>
                  <a:lnTo>
                    <a:pt x="143" y="65"/>
                  </a:lnTo>
                  <a:lnTo>
                    <a:pt x="149" y="73"/>
                  </a:lnTo>
                  <a:lnTo>
                    <a:pt x="155" y="82"/>
                  </a:lnTo>
                  <a:lnTo>
                    <a:pt x="160" y="90"/>
                  </a:lnTo>
                  <a:lnTo>
                    <a:pt x="165" y="98"/>
                  </a:lnTo>
                  <a:lnTo>
                    <a:pt x="171" y="107"/>
                  </a:lnTo>
                  <a:lnTo>
                    <a:pt x="177" y="115"/>
                  </a:lnTo>
                  <a:lnTo>
                    <a:pt x="184" y="121"/>
                  </a:lnTo>
                  <a:close/>
                </a:path>
              </a:pathLst>
            </a:custGeom>
            <a:solidFill>
              <a:srgbClr val="008000"/>
            </a:solidFill>
            <a:ln w="9525">
              <a:solidFill>
                <a:srgbClr val="003300"/>
              </a:solidFill>
              <a:round/>
              <a:headEnd/>
              <a:tailEnd/>
            </a:ln>
          </p:spPr>
          <p:txBody>
            <a:bodyPr/>
            <a:lstStyle/>
            <a:p>
              <a:endParaRPr lang="zh-CN" altLang="en-US"/>
            </a:p>
          </p:txBody>
        </p:sp>
        <p:sp>
          <p:nvSpPr>
            <p:cNvPr id="73734" name="Freeform 6"/>
            <p:cNvSpPr>
              <a:spLocks/>
            </p:cNvSpPr>
            <p:nvPr/>
          </p:nvSpPr>
          <p:spPr bwMode="auto">
            <a:xfrm>
              <a:off x="3396" y="1325"/>
              <a:ext cx="113" cy="161"/>
            </a:xfrm>
            <a:custGeom>
              <a:avLst/>
              <a:gdLst/>
              <a:ahLst/>
              <a:cxnLst>
                <a:cxn ang="0">
                  <a:pos x="113" y="0"/>
                </a:cxn>
                <a:cxn ang="0">
                  <a:pos x="103" y="9"/>
                </a:cxn>
                <a:cxn ang="0">
                  <a:pos x="96" y="19"/>
                </a:cxn>
                <a:cxn ang="0">
                  <a:pos x="93" y="29"/>
                </a:cxn>
                <a:cxn ang="0">
                  <a:pos x="91" y="39"/>
                </a:cxn>
                <a:cxn ang="0">
                  <a:pos x="87" y="49"/>
                </a:cxn>
                <a:cxn ang="0">
                  <a:pos x="83" y="60"/>
                </a:cxn>
                <a:cxn ang="0">
                  <a:pos x="76" y="71"/>
                </a:cxn>
                <a:cxn ang="0">
                  <a:pos x="64" y="82"/>
                </a:cxn>
                <a:cxn ang="0">
                  <a:pos x="50" y="93"/>
                </a:cxn>
                <a:cxn ang="0">
                  <a:pos x="39" y="103"/>
                </a:cxn>
                <a:cxn ang="0">
                  <a:pos x="29" y="114"/>
                </a:cxn>
                <a:cxn ang="0">
                  <a:pos x="20" y="124"/>
                </a:cxn>
                <a:cxn ang="0">
                  <a:pos x="13" y="134"/>
                </a:cxn>
                <a:cxn ang="0">
                  <a:pos x="8" y="144"/>
                </a:cxn>
                <a:cxn ang="0">
                  <a:pos x="3" y="153"/>
                </a:cxn>
                <a:cxn ang="0">
                  <a:pos x="0" y="161"/>
                </a:cxn>
                <a:cxn ang="0">
                  <a:pos x="0" y="130"/>
                </a:cxn>
                <a:cxn ang="0">
                  <a:pos x="1" y="96"/>
                </a:cxn>
                <a:cxn ang="0">
                  <a:pos x="4" y="68"/>
                </a:cxn>
                <a:cxn ang="0">
                  <a:pos x="8" y="48"/>
                </a:cxn>
                <a:cxn ang="0">
                  <a:pos x="11" y="49"/>
                </a:cxn>
                <a:cxn ang="0">
                  <a:pos x="20" y="51"/>
                </a:cxn>
                <a:cxn ang="0">
                  <a:pos x="30" y="54"/>
                </a:cxn>
                <a:cxn ang="0">
                  <a:pos x="37" y="55"/>
                </a:cxn>
                <a:cxn ang="0">
                  <a:pos x="42" y="29"/>
                </a:cxn>
                <a:cxn ang="0">
                  <a:pos x="44" y="28"/>
                </a:cxn>
                <a:cxn ang="0">
                  <a:pos x="49" y="25"/>
                </a:cxn>
                <a:cxn ang="0">
                  <a:pos x="56" y="21"/>
                </a:cxn>
                <a:cxn ang="0">
                  <a:pos x="66" y="17"/>
                </a:cxn>
                <a:cxn ang="0">
                  <a:pos x="76" y="12"/>
                </a:cxn>
                <a:cxn ang="0">
                  <a:pos x="88" y="8"/>
                </a:cxn>
                <a:cxn ang="0">
                  <a:pos x="101" y="3"/>
                </a:cxn>
                <a:cxn ang="0">
                  <a:pos x="113" y="0"/>
                </a:cxn>
              </a:cxnLst>
              <a:rect l="0" t="0" r="r" b="b"/>
              <a:pathLst>
                <a:path w="113" h="161">
                  <a:moveTo>
                    <a:pt x="113" y="0"/>
                  </a:moveTo>
                  <a:lnTo>
                    <a:pt x="103" y="9"/>
                  </a:lnTo>
                  <a:lnTo>
                    <a:pt x="96" y="19"/>
                  </a:lnTo>
                  <a:lnTo>
                    <a:pt x="93" y="29"/>
                  </a:lnTo>
                  <a:lnTo>
                    <a:pt x="91" y="39"/>
                  </a:lnTo>
                  <a:lnTo>
                    <a:pt x="87" y="49"/>
                  </a:lnTo>
                  <a:lnTo>
                    <a:pt x="83" y="60"/>
                  </a:lnTo>
                  <a:lnTo>
                    <a:pt x="76" y="71"/>
                  </a:lnTo>
                  <a:lnTo>
                    <a:pt x="64" y="82"/>
                  </a:lnTo>
                  <a:lnTo>
                    <a:pt x="50" y="93"/>
                  </a:lnTo>
                  <a:lnTo>
                    <a:pt x="39" y="103"/>
                  </a:lnTo>
                  <a:lnTo>
                    <a:pt x="29" y="114"/>
                  </a:lnTo>
                  <a:lnTo>
                    <a:pt x="20" y="124"/>
                  </a:lnTo>
                  <a:lnTo>
                    <a:pt x="13" y="134"/>
                  </a:lnTo>
                  <a:lnTo>
                    <a:pt x="8" y="144"/>
                  </a:lnTo>
                  <a:lnTo>
                    <a:pt x="3" y="153"/>
                  </a:lnTo>
                  <a:lnTo>
                    <a:pt x="0" y="161"/>
                  </a:lnTo>
                  <a:lnTo>
                    <a:pt x="0" y="130"/>
                  </a:lnTo>
                  <a:lnTo>
                    <a:pt x="1" y="96"/>
                  </a:lnTo>
                  <a:lnTo>
                    <a:pt x="4" y="68"/>
                  </a:lnTo>
                  <a:lnTo>
                    <a:pt x="8" y="48"/>
                  </a:lnTo>
                  <a:lnTo>
                    <a:pt x="11" y="49"/>
                  </a:lnTo>
                  <a:lnTo>
                    <a:pt x="20" y="51"/>
                  </a:lnTo>
                  <a:lnTo>
                    <a:pt x="30" y="54"/>
                  </a:lnTo>
                  <a:lnTo>
                    <a:pt x="37" y="55"/>
                  </a:lnTo>
                  <a:lnTo>
                    <a:pt x="42" y="29"/>
                  </a:lnTo>
                  <a:lnTo>
                    <a:pt x="44" y="28"/>
                  </a:lnTo>
                  <a:lnTo>
                    <a:pt x="49" y="25"/>
                  </a:lnTo>
                  <a:lnTo>
                    <a:pt x="56" y="21"/>
                  </a:lnTo>
                  <a:lnTo>
                    <a:pt x="66" y="17"/>
                  </a:lnTo>
                  <a:lnTo>
                    <a:pt x="76" y="12"/>
                  </a:lnTo>
                  <a:lnTo>
                    <a:pt x="88" y="8"/>
                  </a:lnTo>
                  <a:lnTo>
                    <a:pt x="101" y="3"/>
                  </a:lnTo>
                  <a:lnTo>
                    <a:pt x="113" y="0"/>
                  </a:lnTo>
                  <a:close/>
                </a:path>
              </a:pathLst>
            </a:custGeom>
            <a:solidFill>
              <a:srgbClr val="008000"/>
            </a:solidFill>
            <a:ln w="9525">
              <a:solidFill>
                <a:srgbClr val="003300"/>
              </a:solidFill>
              <a:round/>
              <a:headEnd/>
              <a:tailEnd/>
            </a:ln>
          </p:spPr>
          <p:txBody>
            <a:bodyPr/>
            <a:lstStyle/>
            <a:p>
              <a:endParaRPr lang="zh-CN" altLang="en-US"/>
            </a:p>
          </p:txBody>
        </p:sp>
        <p:sp>
          <p:nvSpPr>
            <p:cNvPr id="73735" name="Freeform 7"/>
            <p:cNvSpPr>
              <a:spLocks/>
            </p:cNvSpPr>
            <p:nvPr/>
          </p:nvSpPr>
          <p:spPr bwMode="auto">
            <a:xfrm>
              <a:off x="4319" y="1252"/>
              <a:ext cx="57" cy="65"/>
            </a:xfrm>
            <a:custGeom>
              <a:avLst/>
              <a:gdLst/>
              <a:ahLst/>
              <a:cxnLst>
                <a:cxn ang="0">
                  <a:pos x="0" y="8"/>
                </a:cxn>
                <a:cxn ang="0">
                  <a:pos x="1" y="8"/>
                </a:cxn>
                <a:cxn ang="0">
                  <a:pos x="4" y="8"/>
                </a:cxn>
                <a:cxn ang="0">
                  <a:pos x="8" y="7"/>
                </a:cxn>
                <a:cxn ang="0">
                  <a:pos x="14" y="7"/>
                </a:cxn>
                <a:cxn ang="0">
                  <a:pos x="19" y="5"/>
                </a:cxn>
                <a:cxn ang="0">
                  <a:pos x="25" y="4"/>
                </a:cxn>
                <a:cxn ang="0">
                  <a:pos x="29" y="2"/>
                </a:cxn>
                <a:cxn ang="0">
                  <a:pos x="33" y="0"/>
                </a:cxn>
                <a:cxn ang="0">
                  <a:pos x="38" y="18"/>
                </a:cxn>
                <a:cxn ang="0">
                  <a:pos x="44" y="35"/>
                </a:cxn>
                <a:cxn ang="0">
                  <a:pos x="50" y="52"/>
                </a:cxn>
                <a:cxn ang="0">
                  <a:pos x="57" y="65"/>
                </a:cxn>
                <a:cxn ang="0">
                  <a:pos x="49" y="56"/>
                </a:cxn>
                <a:cxn ang="0">
                  <a:pos x="42" y="49"/>
                </a:cxn>
                <a:cxn ang="0">
                  <a:pos x="35" y="42"/>
                </a:cxn>
                <a:cxn ang="0">
                  <a:pos x="28" y="35"/>
                </a:cxn>
                <a:cxn ang="0">
                  <a:pos x="21" y="29"/>
                </a:cxn>
                <a:cxn ang="0">
                  <a:pos x="14" y="22"/>
                </a:cxn>
                <a:cxn ang="0">
                  <a:pos x="7" y="15"/>
                </a:cxn>
                <a:cxn ang="0">
                  <a:pos x="0" y="8"/>
                </a:cxn>
              </a:cxnLst>
              <a:rect l="0" t="0" r="r" b="b"/>
              <a:pathLst>
                <a:path w="57" h="65">
                  <a:moveTo>
                    <a:pt x="0" y="8"/>
                  </a:moveTo>
                  <a:lnTo>
                    <a:pt x="1" y="8"/>
                  </a:lnTo>
                  <a:lnTo>
                    <a:pt x="4" y="8"/>
                  </a:lnTo>
                  <a:lnTo>
                    <a:pt x="8" y="7"/>
                  </a:lnTo>
                  <a:lnTo>
                    <a:pt x="14" y="7"/>
                  </a:lnTo>
                  <a:lnTo>
                    <a:pt x="19" y="5"/>
                  </a:lnTo>
                  <a:lnTo>
                    <a:pt x="25" y="4"/>
                  </a:lnTo>
                  <a:lnTo>
                    <a:pt x="29" y="2"/>
                  </a:lnTo>
                  <a:lnTo>
                    <a:pt x="33" y="0"/>
                  </a:lnTo>
                  <a:lnTo>
                    <a:pt x="38" y="18"/>
                  </a:lnTo>
                  <a:lnTo>
                    <a:pt x="44" y="35"/>
                  </a:lnTo>
                  <a:lnTo>
                    <a:pt x="50" y="52"/>
                  </a:lnTo>
                  <a:lnTo>
                    <a:pt x="57" y="65"/>
                  </a:lnTo>
                  <a:lnTo>
                    <a:pt x="49" y="56"/>
                  </a:lnTo>
                  <a:lnTo>
                    <a:pt x="42" y="49"/>
                  </a:lnTo>
                  <a:lnTo>
                    <a:pt x="35" y="42"/>
                  </a:lnTo>
                  <a:lnTo>
                    <a:pt x="28" y="35"/>
                  </a:lnTo>
                  <a:lnTo>
                    <a:pt x="21" y="29"/>
                  </a:lnTo>
                  <a:lnTo>
                    <a:pt x="14" y="22"/>
                  </a:lnTo>
                  <a:lnTo>
                    <a:pt x="7" y="15"/>
                  </a:lnTo>
                  <a:lnTo>
                    <a:pt x="0" y="8"/>
                  </a:lnTo>
                  <a:close/>
                </a:path>
              </a:pathLst>
            </a:custGeom>
            <a:solidFill>
              <a:srgbClr val="008000"/>
            </a:solidFill>
            <a:ln w="9525">
              <a:solidFill>
                <a:srgbClr val="003300"/>
              </a:solidFill>
              <a:round/>
              <a:headEnd/>
              <a:tailEnd/>
            </a:ln>
          </p:spPr>
          <p:txBody>
            <a:bodyPr/>
            <a:lstStyle/>
            <a:p>
              <a:endParaRPr lang="zh-CN" altLang="en-US"/>
            </a:p>
          </p:txBody>
        </p:sp>
        <p:sp>
          <p:nvSpPr>
            <p:cNvPr id="73736" name="Freeform 8"/>
            <p:cNvSpPr>
              <a:spLocks/>
            </p:cNvSpPr>
            <p:nvPr/>
          </p:nvSpPr>
          <p:spPr bwMode="auto">
            <a:xfrm>
              <a:off x="3628" y="1067"/>
              <a:ext cx="62" cy="75"/>
            </a:xfrm>
            <a:custGeom>
              <a:avLst/>
              <a:gdLst/>
              <a:ahLst/>
              <a:cxnLst>
                <a:cxn ang="0">
                  <a:pos x="48" y="0"/>
                </a:cxn>
                <a:cxn ang="0">
                  <a:pos x="54" y="10"/>
                </a:cxn>
                <a:cxn ang="0">
                  <a:pos x="58" y="23"/>
                </a:cxn>
                <a:cxn ang="0">
                  <a:pos x="61" y="37"/>
                </a:cxn>
                <a:cxn ang="0">
                  <a:pos x="62" y="49"/>
                </a:cxn>
                <a:cxn ang="0">
                  <a:pos x="58" y="52"/>
                </a:cxn>
                <a:cxn ang="0">
                  <a:pos x="55" y="55"/>
                </a:cxn>
                <a:cxn ang="0">
                  <a:pos x="50" y="60"/>
                </a:cxn>
                <a:cxn ang="0">
                  <a:pos x="46" y="62"/>
                </a:cxn>
                <a:cxn ang="0">
                  <a:pos x="41" y="65"/>
                </a:cxn>
                <a:cxn ang="0">
                  <a:pos x="37" y="68"/>
                </a:cxn>
                <a:cxn ang="0">
                  <a:pos x="33" y="70"/>
                </a:cxn>
                <a:cxn ang="0">
                  <a:pos x="29" y="70"/>
                </a:cxn>
                <a:cxn ang="0">
                  <a:pos x="23" y="70"/>
                </a:cxn>
                <a:cxn ang="0">
                  <a:pos x="15" y="70"/>
                </a:cxn>
                <a:cxn ang="0">
                  <a:pos x="7" y="72"/>
                </a:cxn>
                <a:cxn ang="0">
                  <a:pos x="0" y="75"/>
                </a:cxn>
                <a:cxn ang="0">
                  <a:pos x="5" y="62"/>
                </a:cxn>
                <a:cxn ang="0">
                  <a:pos x="12" y="50"/>
                </a:cxn>
                <a:cxn ang="0">
                  <a:pos x="18" y="42"/>
                </a:cxn>
                <a:cxn ang="0">
                  <a:pos x="25" y="36"/>
                </a:cxn>
                <a:cxn ang="0">
                  <a:pos x="31" y="29"/>
                </a:cxn>
                <a:cxn ang="0">
                  <a:pos x="39" y="19"/>
                </a:cxn>
                <a:cxn ang="0">
                  <a:pos x="46" y="9"/>
                </a:cxn>
                <a:cxn ang="0">
                  <a:pos x="48" y="0"/>
                </a:cxn>
              </a:cxnLst>
              <a:rect l="0" t="0" r="r" b="b"/>
              <a:pathLst>
                <a:path w="62" h="75">
                  <a:moveTo>
                    <a:pt x="48" y="0"/>
                  </a:moveTo>
                  <a:lnTo>
                    <a:pt x="54" y="10"/>
                  </a:lnTo>
                  <a:lnTo>
                    <a:pt x="58" y="23"/>
                  </a:lnTo>
                  <a:lnTo>
                    <a:pt x="61" y="37"/>
                  </a:lnTo>
                  <a:lnTo>
                    <a:pt x="62" y="49"/>
                  </a:lnTo>
                  <a:lnTo>
                    <a:pt x="58" y="52"/>
                  </a:lnTo>
                  <a:lnTo>
                    <a:pt x="55" y="55"/>
                  </a:lnTo>
                  <a:lnTo>
                    <a:pt x="50" y="60"/>
                  </a:lnTo>
                  <a:lnTo>
                    <a:pt x="46" y="62"/>
                  </a:lnTo>
                  <a:lnTo>
                    <a:pt x="41" y="65"/>
                  </a:lnTo>
                  <a:lnTo>
                    <a:pt x="37" y="68"/>
                  </a:lnTo>
                  <a:lnTo>
                    <a:pt x="33" y="70"/>
                  </a:lnTo>
                  <a:lnTo>
                    <a:pt x="29" y="70"/>
                  </a:lnTo>
                  <a:lnTo>
                    <a:pt x="23" y="70"/>
                  </a:lnTo>
                  <a:lnTo>
                    <a:pt x="15" y="70"/>
                  </a:lnTo>
                  <a:lnTo>
                    <a:pt x="7" y="72"/>
                  </a:lnTo>
                  <a:lnTo>
                    <a:pt x="0" y="75"/>
                  </a:lnTo>
                  <a:lnTo>
                    <a:pt x="5" y="62"/>
                  </a:lnTo>
                  <a:lnTo>
                    <a:pt x="12" y="50"/>
                  </a:lnTo>
                  <a:lnTo>
                    <a:pt x="18" y="42"/>
                  </a:lnTo>
                  <a:lnTo>
                    <a:pt x="25" y="36"/>
                  </a:lnTo>
                  <a:lnTo>
                    <a:pt x="31" y="29"/>
                  </a:lnTo>
                  <a:lnTo>
                    <a:pt x="39" y="19"/>
                  </a:lnTo>
                  <a:lnTo>
                    <a:pt x="46" y="9"/>
                  </a:lnTo>
                  <a:lnTo>
                    <a:pt x="48" y="0"/>
                  </a:lnTo>
                  <a:close/>
                </a:path>
              </a:pathLst>
            </a:custGeom>
            <a:solidFill>
              <a:srgbClr val="008000"/>
            </a:solidFill>
            <a:ln w="9525">
              <a:solidFill>
                <a:srgbClr val="003300"/>
              </a:solidFill>
              <a:round/>
              <a:headEnd/>
              <a:tailEnd/>
            </a:ln>
          </p:spPr>
          <p:txBody>
            <a:bodyPr/>
            <a:lstStyle/>
            <a:p>
              <a:endParaRPr lang="zh-CN" altLang="en-US"/>
            </a:p>
          </p:txBody>
        </p:sp>
        <p:sp>
          <p:nvSpPr>
            <p:cNvPr id="73737" name="Freeform 9"/>
            <p:cNvSpPr>
              <a:spLocks/>
            </p:cNvSpPr>
            <p:nvPr/>
          </p:nvSpPr>
          <p:spPr bwMode="auto">
            <a:xfrm>
              <a:off x="3707" y="1001"/>
              <a:ext cx="99" cy="89"/>
            </a:xfrm>
            <a:custGeom>
              <a:avLst/>
              <a:gdLst/>
              <a:ahLst/>
              <a:cxnLst>
                <a:cxn ang="0">
                  <a:pos x="0" y="46"/>
                </a:cxn>
                <a:cxn ang="0">
                  <a:pos x="8" y="40"/>
                </a:cxn>
                <a:cxn ang="0">
                  <a:pos x="19" y="33"/>
                </a:cxn>
                <a:cxn ang="0">
                  <a:pos x="31" y="25"/>
                </a:cxn>
                <a:cxn ang="0">
                  <a:pos x="45" y="17"/>
                </a:cxn>
                <a:cxn ang="0">
                  <a:pos x="60" y="11"/>
                </a:cxn>
                <a:cxn ang="0">
                  <a:pos x="74" y="5"/>
                </a:cxn>
                <a:cxn ang="0">
                  <a:pos x="88" y="1"/>
                </a:cxn>
                <a:cxn ang="0">
                  <a:pos x="99" y="0"/>
                </a:cxn>
                <a:cxn ang="0">
                  <a:pos x="88" y="18"/>
                </a:cxn>
                <a:cxn ang="0">
                  <a:pos x="78" y="21"/>
                </a:cxn>
                <a:cxn ang="0">
                  <a:pos x="69" y="24"/>
                </a:cxn>
                <a:cxn ang="0">
                  <a:pos x="61" y="27"/>
                </a:cxn>
                <a:cxn ang="0">
                  <a:pos x="54" y="32"/>
                </a:cxn>
                <a:cxn ang="0">
                  <a:pos x="49" y="36"/>
                </a:cxn>
                <a:cxn ang="0">
                  <a:pos x="45" y="41"/>
                </a:cxn>
                <a:cxn ang="0">
                  <a:pos x="43" y="45"/>
                </a:cxn>
                <a:cxn ang="0">
                  <a:pos x="42" y="49"/>
                </a:cxn>
                <a:cxn ang="0">
                  <a:pos x="41" y="59"/>
                </a:cxn>
                <a:cxn ang="0">
                  <a:pos x="39" y="71"/>
                </a:cxn>
                <a:cxn ang="0">
                  <a:pos x="34" y="82"/>
                </a:cxn>
                <a:cxn ang="0">
                  <a:pos x="29" y="89"/>
                </a:cxn>
                <a:cxn ang="0">
                  <a:pos x="19" y="79"/>
                </a:cxn>
                <a:cxn ang="0">
                  <a:pos x="10" y="69"/>
                </a:cxn>
                <a:cxn ang="0">
                  <a:pos x="2" y="59"/>
                </a:cxn>
                <a:cxn ang="0">
                  <a:pos x="0" y="46"/>
                </a:cxn>
              </a:cxnLst>
              <a:rect l="0" t="0" r="r" b="b"/>
              <a:pathLst>
                <a:path w="99" h="89">
                  <a:moveTo>
                    <a:pt x="0" y="46"/>
                  </a:moveTo>
                  <a:lnTo>
                    <a:pt x="8" y="40"/>
                  </a:lnTo>
                  <a:lnTo>
                    <a:pt x="19" y="33"/>
                  </a:lnTo>
                  <a:lnTo>
                    <a:pt x="31" y="25"/>
                  </a:lnTo>
                  <a:lnTo>
                    <a:pt x="45" y="17"/>
                  </a:lnTo>
                  <a:lnTo>
                    <a:pt x="60" y="11"/>
                  </a:lnTo>
                  <a:lnTo>
                    <a:pt x="74" y="5"/>
                  </a:lnTo>
                  <a:lnTo>
                    <a:pt x="88" y="1"/>
                  </a:lnTo>
                  <a:lnTo>
                    <a:pt x="99" y="0"/>
                  </a:lnTo>
                  <a:lnTo>
                    <a:pt x="88" y="18"/>
                  </a:lnTo>
                  <a:lnTo>
                    <a:pt x="78" y="21"/>
                  </a:lnTo>
                  <a:lnTo>
                    <a:pt x="69" y="24"/>
                  </a:lnTo>
                  <a:lnTo>
                    <a:pt x="61" y="27"/>
                  </a:lnTo>
                  <a:lnTo>
                    <a:pt x="54" y="32"/>
                  </a:lnTo>
                  <a:lnTo>
                    <a:pt x="49" y="36"/>
                  </a:lnTo>
                  <a:lnTo>
                    <a:pt x="45" y="41"/>
                  </a:lnTo>
                  <a:lnTo>
                    <a:pt x="43" y="45"/>
                  </a:lnTo>
                  <a:lnTo>
                    <a:pt x="42" y="49"/>
                  </a:lnTo>
                  <a:lnTo>
                    <a:pt x="41" y="59"/>
                  </a:lnTo>
                  <a:lnTo>
                    <a:pt x="39" y="71"/>
                  </a:lnTo>
                  <a:lnTo>
                    <a:pt x="34" y="82"/>
                  </a:lnTo>
                  <a:lnTo>
                    <a:pt x="29" y="89"/>
                  </a:lnTo>
                  <a:lnTo>
                    <a:pt x="19" y="79"/>
                  </a:lnTo>
                  <a:lnTo>
                    <a:pt x="10" y="69"/>
                  </a:lnTo>
                  <a:lnTo>
                    <a:pt x="2" y="59"/>
                  </a:lnTo>
                  <a:lnTo>
                    <a:pt x="0" y="46"/>
                  </a:lnTo>
                  <a:close/>
                </a:path>
              </a:pathLst>
            </a:custGeom>
            <a:solidFill>
              <a:srgbClr val="008000"/>
            </a:solidFill>
            <a:ln w="9525">
              <a:solidFill>
                <a:srgbClr val="003300"/>
              </a:solidFill>
              <a:round/>
              <a:headEnd/>
              <a:tailEnd/>
            </a:ln>
          </p:spPr>
          <p:txBody>
            <a:bodyPr/>
            <a:lstStyle/>
            <a:p>
              <a:endParaRPr lang="zh-CN" altLang="en-US"/>
            </a:p>
          </p:txBody>
        </p:sp>
        <p:sp>
          <p:nvSpPr>
            <p:cNvPr id="73738" name="Freeform 10"/>
            <p:cNvSpPr>
              <a:spLocks/>
            </p:cNvSpPr>
            <p:nvPr/>
          </p:nvSpPr>
          <p:spPr bwMode="auto">
            <a:xfrm>
              <a:off x="3856" y="1066"/>
              <a:ext cx="135" cy="138"/>
            </a:xfrm>
            <a:custGeom>
              <a:avLst/>
              <a:gdLst/>
              <a:ahLst/>
              <a:cxnLst>
                <a:cxn ang="0">
                  <a:pos x="13" y="0"/>
                </a:cxn>
                <a:cxn ang="0">
                  <a:pos x="16" y="4"/>
                </a:cxn>
                <a:cxn ang="0">
                  <a:pos x="22" y="10"/>
                </a:cxn>
                <a:cxn ang="0">
                  <a:pos x="28" y="14"/>
                </a:cxn>
                <a:cxn ang="0">
                  <a:pos x="35" y="18"/>
                </a:cxn>
                <a:cxn ang="0">
                  <a:pos x="42" y="21"/>
                </a:cxn>
                <a:cxn ang="0">
                  <a:pos x="49" y="23"/>
                </a:cxn>
                <a:cxn ang="0">
                  <a:pos x="56" y="25"/>
                </a:cxn>
                <a:cxn ang="0">
                  <a:pos x="62" y="25"/>
                </a:cxn>
                <a:cxn ang="0">
                  <a:pos x="68" y="28"/>
                </a:cxn>
                <a:cxn ang="0">
                  <a:pos x="77" y="34"/>
                </a:cxn>
                <a:cxn ang="0">
                  <a:pos x="87" y="43"/>
                </a:cxn>
                <a:cxn ang="0">
                  <a:pos x="98" y="54"/>
                </a:cxn>
                <a:cxn ang="0">
                  <a:pos x="109" y="68"/>
                </a:cxn>
                <a:cxn ang="0">
                  <a:pos x="119" y="80"/>
                </a:cxn>
                <a:cxn ang="0">
                  <a:pos x="128" y="91"/>
                </a:cxn>
                <a:cxn ang="0">
                  <a:pos x="135" y="101"/>
                </a:cxn>
                <a:cxn ang="0">
                  <a:pos x="127" y="106"/>
                </a:cxn>
                <a:cxn ang="0">
                  <a:pos x="119" y="111"/>
                </a:cxn>
                <a:cxn ang="0">
                  <a:pos x="109" y="116"/>
                </a:cxn>
                <a:cxn ang="0">
                  <a:pos x="100" y="121"/>
                </a:cxn>
                <a:cxn ang="0">
                  <a:pos x="90" y="125"/>
                </a:cxn>
                <a:cxn ang="0">
                  <a:pos x="81" y="131"/>
                </a:cxn>
                <a:cxn ang="0">
                  <a:pos x="74" y="134"/>
                </a:cxn>
                <a:cxn ang="0">
                  <a:pos x="68" y="138"/>
                </a:cxn>
                <a:cxn ang="0">
                  <a:pos x="67" y="125"/>
                </a:cxn>
                <a:cxn ang="0">
                  <a:pos x="65" y="111"/>
                </a:cxn>
                <a:cxn ang="0">
                  <a:pos x="62" y="95"/>
                </a:cxn>
                <a:cxn ang="0">
                  <a:pos x="57" y="80"/>
                </a:cxn>
                <a:cxn ang="0">
                  <a:pos x="53" y="66"/>
                </a:cxn>
                <a:cxn ang="0">
                  <a:pos x="47" y="55"/>
                </a:cxn>
                <a:cxn ang="0">
                  <a:pos x="42" y="48"/>
                </a:cxn>
                <a:cxn ang="0">
                  <a:pos x="35" y="44"/>
                </a:cxn>
                <a:cxn ang="0">
                  <a:pos x="28" y="43"/>
                </a:cxn>
                <a:cxn ang="0">
                  <a:pos x="22" y="43"/>
                </a:cxn>
                <a:cxn ang="0">
                  <a:pos x="16" y="43"/>
                </a:cxn>
                <a:cxn ang="0">
                  <a:pos x="11" y="42"/>
                </a:cxn>
                <a:cxn ang="0">
                  <a:pos x="6" y="41"/>
                </a:cxn>
                <a:cxn ang="0">
                  <a:pos x="3" y="40"/>
                </a:cxn>
                <a:cxn ang="0">
                  <a:pos x="1" y="38"/>
                </a:cxn>
                <a:cxn ang="0">
                  <a:pos x="0" y="34"/>
                </a:cxn>
                <a:cxn ang="0">
                  <a:pos x="1" y="25"/>
                </a:cxn>
                <a:cxn ang="0">
                  <a:pos x="4" y="17"/>
                </a:cxn>
                <a:cxn ang="0">
                  <a:pos x="8" y="8"/>
                </a:cxn>
                <a:cxn ang="0">
                  <a:pos x="13" y="0"/>
                </a:cxn>
              </a:cxnLst>
              <a:rect l="0" t="0" r="r" b="b"/>
              <a:pathLst>
                <a:path w="135" h="138">
                  <a:moveTo>
                    <a:pt x="13" y="0"/>
                  </a:moveTo>
                  <a:lnTo>
                    <a:pt x="16" y="4"/>
                  </a:lnTo>
                  <a:lnTo>
                    <a:pt x="22" y="10"/>
                  </a:lnTo>
                  <a:lnTo>
                    <a:pt x="28" y="14"/>
                  </a:lnTo>
                  <a:lnTo>
                    <a:pt x="35" y="18"/>
                  </a:lnTo>
                  <a:lnTo>
                    <a:pt x="42" y="21"/>
                  </a:lnTo>
                  <a:lnTo>
                    <a:pt x="49" y="23"/>
                  </a:lnTo>
                  <a:lnTo>
                    <a:pt x="56" y="25"/>
                  </a:lnTo>
                  <a:lnTo>
                    <a:pt x="62" y="25"/>
                  </a:lnTo>
                  <a:lnTo>
                    <a:pt x="68" y="28"/>
                  </a:lnTo>
                  <a:lnTo>
                    <a:pt x="77" y="34"/>
                  </a:lnTo>
                  <a:lnTo>
                    <a:pt x="87" y="43"/>
                  </a:lnTo>
                  <a:lnTo>
                    <a:pt x="98" y="54"/>
                  </a:lnTo>
                  <a:lnTo>
                    <a:pt x="109" y="68"/>
                  </a:lnTo>
                  <a:lnTo>
                    <a:pt x="119" y="80"/>
                  </a:lnTo>
                  <a:lnTo>
                    <a:pt x="128" y="91"/>
                  </a:lnTo>
                  <a:lnTo>
                    <a:pt x="135" y="101"/>
                  </a:lnTo>
                  <a:lnTo>
                    <a:pt x="127" y="106"/>
                  </a:lnTo>
                  <a:lnTo>
                    <a:pt x="119" y="111"/>
                  </a:lnTo>
                  <a:lnTo>
                    <a:pt x="109" y="116"/>
                  </a:lnTo>
                  <a:lnTo>
                    <a:pt x="100" y="121"/>
                  </a:lnTo>
                  <a:lnTo>
                    <a:pt x="90" y="125"/>
                  </a:lnTo>
                  <a:lnTo>
                    <a:pt x="81" y="131"/>
                  </a:lnTo>
                  <a:lnTo>
                    <a:pt x="74" y="134"/>
                  </a:lnTo>
                  <a:lnTo>
                    <a:pt x="68" y="138"/>
                  </a:lnTo>
                  <a:lnTo>
                    <a:pt x="67" y="125"/>
                  </a:lnTo>
                  <a:lnTo>
                    <a:pt x="65" y="111"/>
                  </a:lnTo>
                  <a:lnTo>
                    <a:pt x="62" y="95"/>
                  </a:lnTo>
                  <a:lnTo>
                    <a:pt x="57" y="80"/>
                  </a:lnTo>
                  <a:lnTo>
                    <a:pt x="53" y="66"/>
                  </a:lnTo>
                  <a:lnTo>
                    <a:pt x="47" y="55"/>
                  </a:lnTo>
                  <a:lnTo>
                    <a:pt x="42" y="48"/>
                  </a:lnTo>
                  <a:lnTo>
                    <a:pt x="35" y="44"/>
                  </a:lnTo>
                  <a:lnTo>
                    <a:pt x="28" y="43"/>
                  </a:lnTo>
                  <a:lnTo>
                    <a:pt x="22" y="43"/>
                  </a:lnTo>
                  <a:lnTo>
                    <a:pt x="16" y="43"/>
                  </a:lnTo>
                  <a:lnTo>
                    <a:pt x="11" y="42"/>
                  </a:lnTo>
                  <a:lnTo>
                    <a:pt x="6" y="41"/>
                  </a:lnTo>
                  <a:lnTo>
                    <a:pt x="3" y="40"/>
                  </a:lnTo>
                  <a:lnTo>
                    <a:pt x="1" y="38"/>
                  </a:lnTo>
                  <a:lnTo>
                    <a:pt x="0" y="34"/>
                  </a:lnTo>
                  <a:lnTo>
                    <a:pt x="1" y="25"/>
                  </a:lnTo>
                  <a:lnTo>
                    <a:pt x="4" y="17"/>
                  </a:lnTo>
                  <a:lnTo>
                    <a:pt x="8" y="8"/>
                  </a:lnTo>
                  <a:lnTo>
                    <a:pt x="13" y="0"/>
                  </a:lnTo>
                  <a:close/>
                </a:path>
              </a:pathLst>
            </a:custGeom>
            <a:solidFill>
              <a:srgbClr val="008000"/>
            </a:solidFill>
            <a:ln w="9525">
              <a:solidFill>
                <a:srgbClr val="003300"/>
              </a:solidFill>
              <a:round/>
              <a:headEnd/>
              <a:tailEnd/>
            </a:ln>
          </p:spPr>
          <p:txBody>
            <a:bodyPr/>
            <a:lstStyle/>
            <a:p>
              <a:endParaRPr lang="zh-CN" altLang="en-US"/>
            </a:p>
          </p:txBody>
        </p:sp>
        <p:sp>
          <p:nvSpPr>
            <p:cNvPr id="73739" name="Freeform 11"/>
            <p:cNvSpPr>
              <a:spLocks/>
            </p:cNvSpPr>
            <p:nvPr/>
          </p:nvSpPr>
          <p:spPr bwMode="auto">
            <a:xfrm>
              <a:off x="4413" y="1163"/>
              <a:ext cx="85" cy="75"/>
            </a:xfrm>
            <a:custGeom>
              <a:avLst/>
              <a:gdLst/>
              <a:ahLst/>
              <a:cxnLst>
                <a:cxn ang="0">
                  <a:pos x="0" y="10"/>
                </a:cxn>
                <a:cxn ang="0">
                  <a:pos x="3" y="9"/>
                </a:cxn>
                <a:cxn ang="0">
                  <a:pos x="11" y="5"/>
                </a:cxn>
                <a:cxn ang="0">
                  <a:pos x="20" y="2"/>
                </a:cxn>
                <a:cxn ang="0">
                  <a:pos x="26" y="0"/>
                </a:cxn>
                <a:cxn ang="0">
                  <a:pos x="34" y="5"/>
                </a:cxn>
                <a:cxn ang="0">
                  <a:pos x="43" y="9"/>
                </a:cxn>
                <a:cxn ang="0">
                  <a:pos x="52" y="14"/>
                </a:cxn>
                <a:cxn ang="0">
                  <a:pos x="61" y="19"/>
                </a:cxn>
                <a:cxn ang="0">
                  <a:pos x="68" y="24"/>
                </a:cxn>
                <a:cxn ang="0">
                  <a:pos x="76" y="28"/>
                </a:cxn>
                <a:cxn ang="0">
                  <a:pos x="82" y="33"/>
                </a:cxn>
                <a:cxn ang="0">
                  <a:pos x="85" y="36"/>
                </a:cxn>
                <a:cxn ang="0">
                  <a:pos x="79" y="40"/>
                </a:cxn>
                <a:cxn ang="0">
                  <a:pos x="74" y="46"/>
                </a:cxn>
                <a:cxn ang="0">
                  <a:pos x="68" y="51"/>
                </a:cxn>
                <a:cxn ang="0">
                  <a:pos x="64" y="57"/>
                </a:cxn>
                <a:cxn ang="0">
                  <a:pos x="59" y="62"/>
                </a:cxn>
                <a:cxn ang="0">
                  <a:pos x="56" y="68"/>
                </a:cxn>
                <a:cxn ang="0">
                  <a:pos x="53" y="71"/>
                </a:cxn>
                <a:cxn ang="0">
                  <a:pos x="52" y="75"/>
                </a:cxn>
                <a:cxn ang="0">
                  <a:pos x="44" y="70"/>
                </a:cxn>
                <a:cxn ang="0">
                  <a:pos x="36" y="63"/>
                </a:cxn>
                <a:cxn ang="0">
                  <a:pos x="31" y="55"/>
                </a:cxn>
                <a:cxn ang="0">
                  <a:pos x="30" y="44"/>
                </a:cxn>
                <a:cxn ang="0">
                  <a:pos x="24" y="34"/>
                </a:cxn>
                <a:cxn ang="0">
                  <a:pos x="14" y="25"/>
                </a:cxn>
                <a:cxn ang="0">
                  <a:pos x="5" y="18"/>
                </a:cxn>
                <a:cxn ang="0">
                  <a:pos x="0" y="10"/>
                </a:cxn>
              </a:cxnLst>
              <a:rect l="0" t="0" r="r" b="b"/>
              <a:pathLst>
                <a:path w="85" h="75">
                  <a:moveTo>
                    <a:pt x="0" y="10"/>
                  </a:moveTo>
                  <a:lnTo>
                    <a:pt x="3" y="9"/>
                  </a:lnTo>
                  <a:lnTo>
                    <a:pt x="11" y="5"/>
                  </a:lnTo>
                  <a:lnTo>
                    <a:pt x="20" y="2"/>
                  </a:lnTo>
                  <a:lnTo>
                    <a:pt x="26" y="0"/>
                  </a:lnTo>
                  <a:lnTo>
                    <a:pt x="34" y="5"/>
                  </a:lnTo>
                  <a:lnTo>
                    <a:pt x="43" y="9"/>
                  </a:lnTo>
                  <a:lnTo>
                    <a:pt x="52" y="14"/>
                  </a:lnTo>
                  <a:lnTo>
                    <a:pt x="61" y="19"/>
                  </a:lnTo>
                  <a:lnTo>
                    <a:pt x="68" y="24"/>
                  </a:lnTo>
                  <a:lnTo>
                    <a:pt x="76" y="28"/>
                  </a:lnTo>
                  <a:lnTo>
                    <a:pt x="82" y="33"/>
                  </a:lnTo>
                  <a:lnTo>
                    <a:pt x="85" y="36"/>
                  </a:lnTo>
                  <a:lnTo>
                    <a:pt x="79" y="40"/>
                  </a:lnTo>
                  <a:lnTo>
                    <a:pt x="74" y="46"/>
                  </a:lnTo>
                  <a:lnTo>
                    <a:pt x="68" y="51"/>
                  </a:lnTo>
                  <a:lnTo>
                    <a:pt x="64" y="57"/>
                  </a:lnTo>
                  <a:lnTo>
                    <a:pt x="59" y="62"/>
                  </a:lnTo>
                  <a:lnTo>
                    <a:pt x="56" y="68"/>
                  </a:lnTo>
                  <a:lnTo>
                    <a:pt x="53" y="71"/>
                  </a:lnTo>
                  <a:lnTo>
                    <a:pt x="52" y="75"/>
                  </a:lnTo>
                  <a:lnTo>
                    <a:pt x="44" y="70"/>
                  </a:lnTo>
                  <a:lnTo>
                    <a:pt x="36" y="63"/>
                  </a:lnTo>
                  <a:lnTo>
                    <a:pt x="31" y="55"/>
                  </a:lnTo>
                  <a:lnTo>
                    <a:pt x="30" y="44"/>
                  </a:lnTo>
                  <a:lnTo>
                    <a:pt x="24" y="34"/>
                  </a:lnTo>
                  <a:lnTo>
                    <a:pt x="14" y="25"/>
                  </a:lnTo>
                  <a:lnTo>
                    <a:pt x="5" y="18"/>
                  </a:lnTo>
                  <a:lnTo>
                    <a:pt x="0" y="10"/>
                  </a:lnTo>
                  <a:close/>
                </a:path>
              </a:pathLst>
            </a:custGeom>
            <a:solidFill>
              <a:srgbClr val="008000"/>
            </a:solidFill>
            <a:ln w="9525">
              <a:solidFill>
                <a:srgbClr val="003300"/>
              </a:solidFill>
              <a:round/>
              <a:headEnd/>
              <a:tailEnd/>
            </a:ln>
          </p:spPr>
          <p:txBody>
            <a:bodyPr/>
            <a:lstStyle/>
            <a:p>
              <a:endParaRPr lang="zh-CN" altLang="en-US"/>
            </a:p>
          </p:txBody>
        </p:sp>
      </p:grpSp>
      <p:graphicFrame>
        <p:nvGraphicFramePr>
          <p:cNvPr id="73740" name="Object 12"/>
          <p:cNvGraphicFramePr>
            <a:graphicFrameLocks/>
          </p:cNvGraphicFramePr>
          <p:nvPr/>
        </p:nvGraphicFramePr>
        <p:xfrm>
          <a:off x="5943600" y="2667000"/>
          <a:ext cx="762000" cy="533400"/>
        </p:xfrm>
        <a:graphic>
          <a:graphicData uri="http://schemas.openxmlformats.org/presentationml/2006/ole">
            <mc:AlternateContent xmlns:mc="http://schemas.openxmlformats.org/markup-compatibility/2006">
              <mc:Choice xmlns:v="urn:schemas-microsoft-com:vml" Requires="v">
                <p:oleObj spid="_x0000_s47146" name="Clip" r:id="rId3" imgW="3660393" imgH="1917260" progId="">
                  <p:embed/>
                </p:oleObj>
              </mc:Choice>
              <mc:Fallback>
                <p:oleObj name="Clip" r:id="rId3" imgW="3660393" imgH="1917260" progId="">
                  <p:embed/>
                  <p:pic>
                    <p:nvPicPr>
                      <p:cNvPr id="0"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6670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3"/>
          <p:cNvGrpSpPr>
            <a:grpSpLocks/>
          </p:cNvGrpSpPr>
          <p:nvPr/>
        </p:nvGrpSpPr>
        <p:grpSpPr bwMode="auto">
          <a:xfrm>
            <a:off x="3048000" y="1676400"/>
            <a:ext cx="685800" cy="1295400"/>
            <a:chOff x="336" y="421"/>
            <a:chExt cx="336" cy="587"/>
          </a:xfrm>
        </p:grpSpPr>
        <p:sp>
          <p:nvSpPr>
            <p:cNvPr id="73742" name="Freeform 14"/>
            <p:cNvSpPr>
              <a:spLocks/>
            </p:cNvSpPr>
            <p:nvPr/>
          </p:nvSpPr>
          <p:spPr bwMode="auto">
            <a:xfrm>
              <a:off x="397" y="518"/>
              <a:ext cx="168" cy="102"/>
            </a:xfrm>
            <a:custGeom>
              <a:avLst/>
              <a:gdLst/>
              <a:ahLst/>
              <a:cxnLst>
                <a:cxn ang="0">
                  <a:pos x="330" y="118"/>
                </a:cxn>
                <a:cxn ang="0">
                  <a:pos x="268" y="41"/>
                </a:cxn>
                <a:cxn ang="0">
                  <a:pos x="205" y="0"/>
                </a:cxn>
                <a:cxn ang="0">
                  <a:pos x="131" y="0"/>
                </a:cxn>
                <a:cxn ang="0">
                  <a:pos x="49" y="26"/>
                </a:cxn>
                <a:cxn ang="0">
                  <a:pos x="12" y="71"/>
                </a:cxn>
                <a:cxn ang="0">
                  <a:pos x="0" y="133"/>
                </a:cxn>
                <a:cxn ang="0">
                  <a:pos x="12" y="215"/>
                </a:cxn>
                <a:cxn ang="0">
                  <a:pos x="62" y="306"/>
                </a:cxn>
                <a:cxn ang="0">
                  <a:pos x="149" y="368"/>
                </a:cxn>
                <a:cxn ang="0">
                  <a:pos x="217" y="398"/>
                </a:cxn>
                <a:cxn ang="0">
                  <a:pos x="287" y="408"/>
                </a:cxn>
                <a:cxn ang="0">
                  <a:pos x="342" y="393"/>
                </a:cxn>
                <a:cxn ang="0">
                  <a:pos x="373" y="368"/>
                </a:cxn>
                <a:cxn ang="0">
                  <a:pos x="393" y="306"/>
                </a:cxn>
                <a:cxn ang="0">
                  <a:pos x="387" y="235"/>
                </a:cxn>
                <a:cxn ang="0">
                  <a:pos x="367" y="174"/>
                </a:cxn>
                <a:cxn ang="0">
                  <a:pos x="492" y="118"/>
                </a:cxn>
                <a:cxn ang="0">
                  <a:pos x="506" y="93"/>
                </a:cxn>
                <a:cxn ang="0">
                  <a:pos x="492" y="81"/>
                </a:cxn>
                <a:cxn ang="0">
                  <a:pos x="355" y="148"/>
                </a:cxn>
                <a:cxn ang="0">
                  <a:pos x="330" y="118"/>
                </a:cxn>
              </a:cxnLst>
              <a:rect l="0" t="0" r="r" b="b"/>
              <a:pathLst>
                <a:path w="506" h="408">
                  <a:moveTo>
                    <a:pt x="330" y="118"/>
                  </a:moveTo>
                  <a:lnTo>
                    <a:pt x="268" y="41"/>
                  </a:lnTo>
                  <a:lnTo>
                    <a:pt x="205" y="0"/>
                  </a:lnTo>
                  <a:lnTo>
                    <a:pt x="131" y="0"/>
                  </a:lnTo>
                  <a:lnTo>
                    <a:pt x="49" y="26"/>
                  </a:lnTo>
                  <a:lnTo>
                    <a:pt x="12" y="71"/>
                  </a:lnTo>
                  <a:lnTo>
                    <a:pt x="0" y="133"/>
                  </a:lnTo>
                  <a:lnTo>
                    <a:pt x="12" y="215"/>
                  </a:lnTo>
                  <a:lnTo>
                    <a:pt x="62" y="306"/>
                  </a:lnTo>
                  <a:lnTo>
                    <a:pt x="149" y="368"/>
                  </a:lnTo>
                  <a:lnTo>
                    <a:pt x="217" y="398"/>
                  </a:lnTo>
                  <a:lnTo>
                    <a:pt x="287" y="408"/>
                  </a:lnTo>
                  <a:lnTo>
                    <a:pt x="342" y="393"/>
                  </a:lnTo>
                  <a:lnTo>
                    <a:pt x="373" y="368"/>
                  </a:lnTo>
                  <a:lnTo>
                    <a:pt x="393" y="306"/>
                  </a:lnTo>
                  <a:lnTo>
                    <a:pt x="387" y="235"/>
                  </a:lnTo>
                  <a:lnTo>
                    <a:pt x="367" y="174"/>
                  </a:lnTo>
                  <a:lnTo>
                    <a:pt x="492" y="118"/>
                  </a:lnTo>
                  <a:lnTo>
                    <a:pt x="506" y="93"/>
                  </a:lnTo>
                  <a:lnTo>
                    <a:pt x="492" y="81"/>
                  </a:lnTo>
                  <a:lnTo>
                    <a:pt x="355" y="148"/>
                  </a:lnTo>
                  <a:lnTo>
                    <a:pt x="330" y="118"/>
                  </a:lnTo>
                  <a:close/>
                </a:path>
              </a:pathLst>
            </a:custGeom>
            <a:solidFill>
              <a:srgbClr val="000000"/>
            </a:solidFill>
            <a:ln w="9525">
              <a:noFill/>
              <a:round/>
              <a:headEnd/>
              <a:tailEnd/>
            </a:ln>
          </p:spPr>
          <p:txBody>
            <a:bodyPr/>
            <a:lstStyle/>
            <a:p>
              <a:endParaRPr lang="zh-CN" altLang="en-US"/>
            </a:p>
          </p:txBody>
        </p:sp>
        <p:sp>
          <p:nvSpPr>
            <p:cNvPr id="73743" name="Freeform 15"/>
            <p:cNvSpPr>
              <a:spLocks/>
            </p:cNvSpPr>
            <p:nvPr/>
          </p:nvSpPr>
          <p:spPr bwMode="auto">
            <a:xfrm>
              <a:off x="517" y="421"/>
              <a:ext cx="150" cy="228"/>
            </a:xfrm>
            <a:custGeom>
              <a:avLst/>
              <a:gdLst/>
              <a:ahLst/>
              <a:cxnLst>
                <a:cxn ang="0">
                  <a:pos x="125" y="771"/>
                </a:cxn>
                <a:cxn ang="0">
                  <a:pos x="43" y="822"/>
                </a:cxn>
                <a:cxn ang="0">
                  <a:pos x="19" y="838"/>
                </a:cxn>
                <a:cxn ang="0">
                  <a:pos x="0" y="873"/>
                </a:cxn>
                <a:cxn ang="0">
                  <a:pos x="25" y="908"/>
                </a:cxn>
                <a:cxn ang="0">
                  <a:pos x="50" y="913"/>
                </a:cxn>
                <a:cxn ang="0">
                  <a:pos x="125" y="893"/>
                </a:cxn>
                <a:cxn ang="0">
                  <a:pos x="238" y="822"/>
                </a:cxn>
                <a:cxn ang="0">
                  <a:pos x="338" y="736"/>
                </a:cxn>
                <a:cxn ang="0">
                  <a:pos x="444" y="638"/>
                </a:cxn>
                <a:cxn ang="0">
                  <a:pos x="450" y="598"/>
                </a:cxn>
                <a:cxn ang="0">
                  <a:pos x="450" y="486"/>
                </a:cxn>
                <a:cxn ang="0">
                  <a:pos x="419" y="312"/>
                </a:cxn>
                <a:cxn ang="0">
                  <a:pos x="438" y="210"/>
                </a:cxn>
                <a:cxn ang="0">
                  <a:pos x="450" y="169"/>
                </a:cxn>
                <a:cxn ang="0">
                  <a:pos x="432" y="149"/>
                </a:cxn>
                <a:cxn ang="0">
                  <a:pos x="387" y="128"/>
                </a:cxn>
                <a:cxn ang="0">
                  <a:pos x="356" y="113"/>
                </a:cxn>
                <a:cxn ang="0">
                  <a:pos x="375" y="21"/>
                </a:cxn>
                <a:cxn ang="0">
                  <a:pos x="363" y="0"/>
                </a:cxn>
                <a:cxn ang="0">
                  <a:pos x="338" y="6"/>
                </a:cxn>
                <a:cxn ang="0">
                  <a:pos x="325" y="123"/>
                </a:cxn>
                <a:cxn ang="0">
                  <a:pos x="313" y="154"/>
                </a:cxn>
                <a:cxn ang="0">
                  <a:pos x="307" y="174"/>
                </a:cxn>
                <a:cxn ang="0">
                  <a:pos x="256" y="159"/>
                </a:cxn>
                <a:cxn ang="0">
                  <a:pos x="219" y="159"/>
                </a:cxn>
                <a:cxn ang="0">
                  <a:pos x="219" y="179"/>
                </a:cxn>
                <a:cxn ang="0">
                  <a:pos x="244" y="195"/>
                </a:cxn>
                <a:cxn ang="0">
                  <a:pos x="288" y="195"/>
                </a:cxn>
                <a:cxn ang="0">
                  <a:pos x="319" y="215"/>
                </a:cxn>
                <a:cxn ang="0">
                  <a:pos x="344" y="251"/>
                </a:cxn>
                <a:cxn ang="0">
                  <a:pos x="369" y="307"/>
                </a:cxn>
                <a:cxn ang="0">
                  <a:pos x="387" y="419"/>
                </a:cxn>
                <a:cxn ang="0">
                  <a:pos x="387" y="521"/>
                </a:cxn>
                <a:cxn ang="0">
                  <a:pos x="375" y="603"/>
                </a:cxn>
                <a:cxn ang="0">
                  <a:pos x="350" y="638"/>
                </a:cxn>
                <a:cxn ang="0">
                  <a:pos x="262" y="689"/>
                </a:cxn>
                <a:cxn ang="0">
                  <a:pos x="168" y="736"/>
                </a:cxn>
                <a:cxn ang="0">
                  <a:pos x="125" y="771"/>
                </a:cxn>
              </a:cxnLst>
              <a:rect l="0" t="0" r="r" b="b"/>
              <a:pathLst>
                <a:path w="450" h="913">
                  <a:moveTo>
                    <a:pt x="125" y="771"/>
                  </a:moveTo>
                  <a:lnTo>
                    <a:pt x="43" y="822"/>
                  </a:lnTo>
                  <a:lnTo>
                    <a:pt x="19" y="838"/>
                  </a:lnTo>
                  <a:lnTo>
                    <a:pt x="0" y="873"/>
                  </a:lnTo>
                  <a:lnTo>
                    <a:pt x="25" y="908"/>
                  </a:lnTo>
                  <a:lnTo>
                    <a:pt x="50" y="913"/>
                  </a:lnTo>
                  <a:lnTo>
                    <a:pt x="125" y="893"/>
                  </a:lnTo>
                  <a:lnTo>
                    <a:pt x="238" y="822"/>
                  </a:lnTo>
                  <a:lnTo>
                    <a:pt x="338" y="736"/>
                  </a:lnTo>
                  <a:lnTo>
                    <a:pt x="444" y="638"/>
                  </a:lnTo>
                  <a:lnTo>
                    <a:pt x="450" y="598"/>
                  </a:lnTo>
                  <a:lnTo>
                    <a:pt x="450" y="486"/>
                  </a:lnTo>
                  <a:lnTo>
                    <a:pt x="419" y="312"/>
                  </a:lnTo>
                  <a:lnTo>
                    <a:pt x="438" y="210"/>
                  </a:lnTo>
                  <a:lnTo>
                    <a:pt x="450" y="169"/>
                  </a:lnTo>
                  <a:lnTo>
                    <a:pt x="432" y="149"/>
                  </a:lnTo>
                  <a:lnTo>
                    <a:pt x="387" y="128"/>
                  </a:lnTo>
                  <a:lnTo>
                    <a:pt x="356" y="113"/>
                  </a:lnTo>
                  <a:lnTo>
                    <a:pt x="375" y="21"/>
                  </a:lnTo>
                  <a:lnTo>
                    <a:pt x="363" y="0"/>
                  </a:lnTo>
                  <a:lnTo>
                    <a:pt x="338" y="6"/>
                  </a:lnTo>
                  <a:lnTo>
                    <a:pt x="325" y="123"/>
                  </a:lnTo>
                  <a:lnTo>
                    <a:pt x="313" y="154"/>
                  </a:lnTo>
                  <a:lnTo>
                    <a:pt x="307" y="174"/>
                  </a:lnTo>
                  <a:lnTo>
                    <a:pt x="256" y="159"/>
                  </a:lnTo>
                  <a:lnTo>
                    <a:pt x="219" y="159"/>
                  </a:lnTo>
                  <a:lnTo>
                    <a:pt x="219" y="179"/>
                  </a:lnTo>
                  <a:lnTo>
                    <a:pt x="244" y="195"/>
                  </a:lnTo>
                  <a:lnTo>
                    <a:pt x="288" y="195"/>
                  </a:lnTo>
                  <a:lnTo>
                    <a:pt x="319" y="215"/>
                  </a:lnTo>
                  <a:lnTo>
                    <a:pt x="344" y="251"/>
                  </a:lnTo>
                  <a:lnTo>
                    <a:pt x="369" y="307"/>
                  </a:lnTo>
                  <a:lnTo>
                    <a:pt x="387" y="419"/>
                  </a:lnTo>
                  <a:lnTo>
                    <a:pt x="387" y="521"/>
                  </a:lnTo>
                  <a:lnTo>
                    <a:pt x="375" y="603"/>
                  </a:lnTo>
                  <a:lnTo>
                    <a:pt x="350" y="638"/>
                  </a:lnTo>
                  <a:lnTo>
                    <a:pt x="262" y="689"/>
                  </a:lnTo>
                  <a:lnTo>
                    <a:pt x="168" y="736"/>
                  </a:lnTo>
                  <a:lnTo>
                    <a:pt x="125" y="771"/>
                  </a:lnTo>
                  <a:close/>
                </a:path>
              </a:pathLst>
            </a:custGeom>
            <a:solidFill>
              <a:srgbClr val="000000"/>
            </a:solidFill>
            <a:ln w="9525">
              <a:noFill/>
              <a:round/>
              <a:headEnd/>
              <a:tailEnd/>
            </a:ln>
          </p:spPr>
          <p:txBody>
            <a:bodyPr/>
            <a:lstStyle/>
            <a:p>
              <a:endParaRPr lang="zh-CN" altLang="en-US"/>
            </a:p>
          </p:txBody>
        </p:sp>
        <p:sp>
          <p:nvSpPr>
            <p:cNvPr id="73744" name="Freeform 16"/>
            <p:cNvSpPr>
              <a:spLocks/>
            </p:cNvSpPr>
            <p:nvPr/>
          </p:nvSpPr>
          <p:spPr bwMode="auto">
            <a:xfrm>
              <a:off x="336" y="631"/>
              <a:ext cx="136" cy="138"/>
            </a:xfrm>
            <a:custGeom>
              <a:avLst/>
              <a:gdLst/>
              <a:ahLst/>
              <a:cxnLst>
                <a:cxn ang="0">
                  <a:pos x="407" y="15"/>
                </a:cxn>
                <a:cxn ang="0">
                  <a:pos x="362" y="0"/>
                </a:cxn>
                <a:cxn ang="0">
                  <a:pos x="268" y="5"/>
                </a:cxn>
                <a:cxn ang="0">
                  <a:pos x="187" y="56"/>
                </a:cxn>
                <a:cxn ang="0">
                  <a:pos x="68" y="163"/>
                </a:cxn>
                <a:cxn ang="0">
                  <a:pos x="6" y="250"/>
                </a:cxn>
                <a:cxn ang="0">
                  <a:pos x="0" y="280"/>
                </a:cxn>
                <a:cxn ang="0">
                  <a:pos x="31" y="337"/>
                </a:cxn>
                <a:cxn ang="0">
                  <a:pos x="99" y="362"/>
                </a:cxn>
                <a:cxn ang="0">
                  <a:pos x="187" y="392"/>
                </a:cxn>
                <a:cxn ang="0">
                  <a:pos x="256" y="407"/>
                </a:cxn>
                <a:cxn ang="0">
                  <a:pos x="287" y="434"/>
                </a:cxn>
                <a:cxn ang="0">
                  <a:pos x="268" y="469"/>
                </a:cxn>
                <a:cxn ang="0">
                  <a:pos x="219" y="510"/>
                </a:cxn>
                <a:cxn ang="0">
                  <a:pos x="156" y="515"/>
                </a:cxn>
                <a:cxn ang="0">
                  <a:pos x="113" y="499"/>
                </a:cxn>
                <a:cxn ang="0">
                  <a:pos x="87" y="515"/>
                </a:cxn>
                <a:cxn ang="0">
                  <a:pos x="93" y="535"/>
                </a:cxn>
                <a:cxn ang="0">
                  <a:pos x="143" y="551"/>
                </a:cxn>
                <a:cxn ang="0">
                  <a:pos x="219" y="551"/>
                </a:cxn>
                <a:cxn ang="0">
                  <a:pos x="287" y="535"/>
                </a:cxn>
                <a:cxn ang="0">
                  <a:pos x="325" y="515"/>
                </a:cxn>
                <a:cxn ang="0">
                  <a:pos x="350" y="479"/>
                </a:cxn>
                <a:cxn ang="0">
                  <a:pos x="362" y="439"/>
                </a:cxn>
                <a:cxn ang="0">
                  <a:pos x="331" y="402"/>
                </a:cxn>
                <a:cxn ang="0">
                  <a:pos x="256" y="377"/>
                </a:cxn>
                <a:cxn ang="0">
                  <a:pos x="168" y="357"/>
                </a:cxn>
                <a:cxn ang="0">
                  <a:pos x="93" y="322"/>
                </a:cxn>
                <a:cxn ang="0">
                  <a:pos x="74" y="290"/>
                </a:cxn>
                <a:cxn ang="0">
                  <a:pos x="87" y="235"/>
                </a:cxn>
                <a:cxn ang="0">
                  <a:pos x="143" y="163"/>
                </a:cxn>
                <a:cxn ang="0">
                  <a:pos x="213" y="122"/>
                </a:cxn>
                <a:cxn ang="0">
                  <a:pos x="319" y="92"/>
                </a:cxn>
                <a:cxn ang="0">
                  <a:pos x="407" y="76"/>
                </a:cxn>
                <a:cxn ang="0">
                  <a:pos x="407" y="35"/>
                </a:cxn>
                <a:cxn ang="0">
                  <a:pos x="407" y="15"/>
                </a:cxn>
              </a:cxnLst>
              <a:rect l="0" t="0" r="r" b="b"/>
              <a:pathLst>
                <a:path w="407" h="551">
                  <a:moveTo>
                    <a:pt x="407" y="15"/>
                  </a:moveTo>
                  <a:lnTo>
                    <a:pt x="362" y="0"/>
                  </a:lnTo>
                  <a:lnTo>
                    <a:pt x="268" y="5"/>
                  </a:lnTo>
                  <a:lnTo>
                    <a:pt x="187" y="56"/>
                  </a:lnTo>
                  <a:lnTo>
                    <a:pt x="68" y="163"/>
                  </a:lnTo>
                  <a:lnTo>
                    <a:pt x="6" y="250"/>
                  </a:lnTo>
                  <a:lnTo>
                    <a:pt x="0" y="280"/>
                  </a:lnTo>
                  <a:lnTo>
                    <a:pt x="31" y="337"/>
                  </a:lnTo>
                  <a:lnTo>
                    <a:pt x="99" y="362"/>
                  </a:lnTo>
                  <a:lnTo>
                    <a:pt x="187" y="392"/>
                  </a:lnTo>
                  <a:lnTo>
                    <a:pt x="256" y="407"/>
                  </a:lnTo>
                  <a:lnTo>
                    <a:pt x="287" y="434"/>
                  </a:lnTo>
                  <a:lnTo>
                    <a:pt x="268" y="469"/>
                  </a:lnTo>
                  <a:lnTo>
                    <a:pt x="219" y="510"/>
                  </a:lnTo>
                  <a:lnTo>
                    <a:pt x="156" y="515"/>
                  </a:lnTo>
                  <a:lnTo>
                    <a:pt x="113" y="499"/>
                  </a:lnTo>
                  <a:lnTo>
                    <a:pt x="87" y="515"/>
                  </a:lnTo>
                  <a:lnTo>
                    <a:pt x="93" y="535"/>
                  </a:lnTo>
                  <a:lnTo>
                    <a:pt x="143" y="551"/>
                  </a:lnTo>
                  <a:lnTo>
                    <a:pt x="219" y="551"/>
                  </a:lnTo>
                  <a:lnTo>
                    <a:pt x="287" y="535"/>
                  </a:lnTo>
                  <a:lnTo>
                    <a:pt x="325" y="515"/>
                  </a:lnTo>
                  <a:lnTo>
                    <a:pt x="350" y="479"/>
                  </a:lnTo>
                  <a:lnTo>
                    <a:pt x="362" y="439"/>
                  </a:lnTo>
                  <a:lnTo>
                    <a:pt x="331" y="402"/>
                  </a:lnTo>
                  <a:lnTo>
                    <a:pt x="256" y="377"/>
                  </a:lnTo>
                  <a:lnTo>
                    <a:pt x="168" y="357"/>
                  </a:lnTo>
                  <a:lnTo>
                    <a:pt x="93" y="322"/>
                  </a:lnTo>
                  <a:lnTo>
                    <a:pt x="74" y="290"/>
                  </a:lnTo>
                  <a:lnTo>
                    <a:pt x="87" y="235"/>
                  </a:lnTo>
                  <a:lnTo>
                    <a:pt x="143" y="163"/>
                  </a:lnTo>
                  <a:lnTo>
                    <a:pt x="213" y="122"/>
                  </a:lnTo>
                  <a:lnTo>
                    <a:pt x="319" y="92"/>
                  </a:lnTo>
                  <a:lnTo>
                    <a:pt x="407" y="76"/>
                  </a:lnTo>
                  <a:lnTo>
                    <a:pt x="407" y="35"/>
                  </a:lnTo>
                  <a:lnTo>
                    <a:pt x="407" y="15"/>
                  </a:lnTo>
                  <a:close/>
                </a:path>
              </a:pathLst>
            </a:custGeom>
            <a:solidFill>
              <a:srgbClr val="000000"/>
            </a:solidFill>
            <a:ln w="9525">
              <a:noFill/>
              <a:round/>
              <a:headEnd/>
              <a:tailEnd/>
            </a:ln>
          </p:spPr>
          <p:txBody>
            <a:bodyPr/>
            <a:lstStyle/>
            <a:p>
              <a:endParaRPr lang="zh-CN" altLang="en-US"/>
            </a:p>
          </p:txBody>
        </p:sp>
        <p:sp>
          <p:nvSpPr>
            <p:cNvPr id="73745" name="Freeform 17"/>
            <p:cNvSpPr>
              <a:spLocks/>
            </p:cNvSpPr>
            <p:nvPr/>
          </p:nvSpPr>
          <p:spPr bwMode="auto">
            <a:xfrm>
              <a:off x="446" y="625"/>
              <a:ext cx="127" cy="170"/>
            </a:xfrm>
            <a:custGeom>
              <a:avLst/>
              <a:gdLst/>
              <a:ahLst/>
              <a:cxnLst>
                <a:cxn ang="0">
                  <a:pos x="332" y="213"/>
                </a:cxn>
                <a:cxn ang="0">
                  <a:pos x="294" y="86"/>
                </a:cxn>
                <a:cxn ang="0">
                  <a:pos x="250" y="25"/>
                </a:cxn>
                <a:cxn ang="0">
                  <a:pos x="156" y="0"/>
                </a:cxn>
                <a:cxn ang="0">
                  <a:pos x="62" y="10"/>
                </a:cxn>
                <a:cxn ang="0">
                  <a:pos x="19" y="76"/>
                </a:cxn>
                <a:cxn ang="0">
                  <a:pos x="25" y="158"/>
                </a:cxn>
                <a:cxn ang="0">
                  <a:pos x="50" y="290"/>
                </a:cxn>
                <a:cxn ang="0">
                  <a:pos x="50" y="407"/>
                </a:cxn>
                <a:cxn ang="0">
                  <a:pos x="19" y="509"/>
                </a:cxn>
                <a:cxn ang="0">
                  <a:pos x="0" y="565"/>
                </a:cxn>
                <a:cxn ang="0">
                  <a:pos x="13" y="616"/>
                </a:cxn>
                <a:cxn ang="0">
                  <a:pos x="56" y="642"/>
                </a:cxn>
                <a:cxn ang="0">
                  <a:pos x="113" y="667"/>
                </a:cxn>
                <a:cxn ang="0">
                  <a:pos x="169" y="677"/>
                </a:cxn>
                <a:cxn ang="0">
                  <a:pos x="238" y="677"/>
                </a:cxn>
                <a:cxn ang="0">
                  <a:pos x="320" y="626"/>
                </a:cxn>
                <a:cxn ang="0">
                  <a:pos x="381" y="519"/>
                </a:cxn>
                <a:cxn ang="0">
                  <a:pos x="375" y="422"/>
                </a:cxn>
                <a:cxn ang="0">
                  <a:pos x="338" y="310"/>
                </a:cxn>
                <a:cxn ang="0">
                  <a:pos x="332" y="213"/>
                </a:cxn>
              </a:cxnLst>
              <a:rect l="0" t="0" r="r" b="b"/>
              <a:pathLst>
                <a:path w="381" h="677">
                  <a:moveTo>
                    <a:pt x="332" y="213"/>
                  </a:moveTo>
                  <a:lnTo>
                    <a:pt x="294" y="86"/>
                  </a:lnTo>
                  <a:lnTo>
                    <a:pt x="250" y="25"/>
                  </a:lnTo>
                  <a:lnTo>
                    <a:pt x="156" y="0"/>
                  </a:lnTo>
                  <a:lnTo>
                    <a:pt x="62" y="10"/>
                  </a:lnTo>
                  <a:lnTo>
                    <a:pt x="19" y="76"/>
                  </a:lnTo>
                  <a:lnTo>
                    <a:pt x="25" y="158"/>
                  </a:lnTo>
                  <a:lnTo>
                    <a:pt x="50" y="290"/>
                  </a:lnTo>
                  <a:lnTo>
                    <a:pt x="50" y="407"/>
                  </a:lnTo>
                  <a:lnTo>
                    <a:pt x="19" y="509"/>
                  </a:lnTo>
                  <a:lnTo>
                    <a:pt x="0" y="565"/>
                  </a:lnTo>
                  <a:lnTo>
                    <a:pt x="13" y="616"/>
                  </a:lnTo>
                  <a:lnTo>
                    <a:pt x="56" y="642"/>
                  </a:lnTo>
                  <a:lnTo>
                    <a:pt x="113" y="667"/>
                  </a:lnTo>
                  <a:lnTo>
                    <a:pt x="169" y="677"/>
                  </a:lnTo>
                  <a:lnTo>
                    <a:pt x="238" y="677"/>
                  </a:lnTo>
                  <a:lnTo>
                    <a:pt x="320" y="626"/>
                  </a:lnTo>
                  <a:lnTo>
                    <a:pt x="381" y="519"/>
                  </a:lnTo>
                  <a:lnTo>
                    <a:pt x="375" y="422"/>
                  </a:lnTo>
                  <a:lnTo>
                    <a:pt x="338" y="310"/>
                  </a:lnTo>
                  <a:lnTo>
                    <a:pt x="332" y="213"/>
                  </a:lnTo>
                  <a:close/>
                </a:path>
              </a:pathLst>
            </a:custGeom>
            <a:solidFill>
              <a:srgbClr val="000000"/>
            </a:solidFill>
            <a:ln w="9525">
              <a:noFill/>
              <a:round/>
              <a:headEnd/>
              <a:tailEnd/>
            </a:ln>
          </p:spPr>
          <p:txBody>
            <a:bodyPr/>
            <a:lstStyle/>
            <a:p>
              <a:endParaRPr lang="zh-CN" altLang="en-US"/>
            </a:p>
          </p:txBody>
        </p:sp>
        <p:sp>
          <p:nvSpPr>
            <p:cNvPr id="73746" name="Freeform 18"/>
            <p:cNvSpPr>
              <a:spLocks/>
            </p:cNvSpPr>
            <p:nvPr/>
          </p:nvSpPr>
          <p:spPr bwMode="auto">
            <a:xfrm>
              <a:off x="409" y="763"/>
              <a:ext cx="96" cy="245"/>
            </a:xfrm>
            <a:custGeom>
              <a:avLst/>
              <a:gdLst/>
              <a:ahLst/>
              <a:cxnLst>
                <a:cxn ang="0">
                  <a:pos x="275" y="15"/>
                </a:cxn>
                <a:cxn ang="0">
                  <a:pos x="201" y="0"/>
                </a:cxn>
                <a:cxn ang="0">
                  <a:pos x="157" y="15"/>
                </a:cxn>
                <a:cxn ang="0">
                  <a:pos x="138" y="66"/>
                </a:cxn>
                <a:cxn ang="0">
                  <a:pos x="157" y="346"/>
                </a:cxn>
                <a:cxn ang="0">
                  <a:pos x="157" y="413"/>
                </a:cxn>
                <a:cxn ang="0">
                  <a:pos x="132" y="536"/>
                </a:cxn>
                <a:cxn ang="0">
                  <a:pos x="126" y="678"/>
                </a:cxn>
                <a:cxn ang="0">
                  <a:pos x="138" y="750"/>
                </a:cxn>
                <a:cxn ang="0">
                  <a:pos x="126" y="790"/>
                </a:cxn>
                <a:cxn ang="0">
                  <a:pos x="38" y="852"/>
                </a:cxn>
                <a:cxn ang="0">
                  <a:pos x="0" y="929"/>
                </a:cxn>
                <a:cxn ang="0">
                  <a:pos x="7" y="954"/>
                </a:cxn>
                <a:cxn ang="0">
                  <a:pos x="75" y="980"/>
                </a:cxn>
                <a:cxn ang="0">
                  <a:pos x="94" y="969"/>
                </a:cxn>
                <a:cxn ang="0">
                  <a:pos x="101" y="923"/>
                </a:cxn>
                <a:cxn ang="0">
                  <a:pos x="120" y="857"/>
                </a:cxn>
                <a:cxn ang="0">
                  <a:pos x="151" y="827"/>
                </a:cxn>
                <a:cxn ang="0">
                  <a:pos x="188" y="806"/>
                </a:cxn>
                <a:cxn ang="0">
                  <a:pos x="220" y="780"/>
                </a:cxn>
                <a:cxn ang="0">
                  <a:pos x="226" y="760"/>
                </a:cxn>
                <a:cxn ang="0">
                  <a:pos x="207" y="735"/>
                </a:cxn>
                <a:cxn ang="0">
                  <a:pos x="188" y="720"/>
                </a:cxn>
                <a:cxn ang="0">
                  <a:pos x="175" y="658"/>
                </a:cxn>
                <a:cxn ang="0">
                  <a:pos x="188" y="530"/>
                </a:cxn>
                <a:cxn ang="0">
                  <a:pos x="232" y="383"/>
                </a:cxn>
                <a:cxn ang="0">
                  <a:pos x="275" y="265"/>
                </a:cxn>
                <a:cxn ang="0">
                  <a:pos x="289" y="122"/>
                </a:cxn>
                <a:cxn ang="0">
                  <a:pos x="275" y="15"/>
                </a:cxn>
              </a:cxnLst>
              <a:rect l="0" t="0" r="r" b="b"/>
              <a:pathLst>
                <a:path w="289" h="980">
                  <a:moveTo>
                    <a:pt x="275" y="15"/>
                  </a:moveTo>
                  <a:lnTo>
                    <a:pt x="201" y="0"/>
                  </a:lnTo>
                  <a:lnTo>
                    <a:pt x="157" y="15"/>
                  </a:lnTo>
                  <a:lnTo>
                    <a:pt x="138" y="66"/>
                  </a:lnTo>
                  <a:lnTo>
                    <a:pt x="157" y="346"/>
                  </a:lnTo>
                  <a:lnTo>
                    <a:pt x="157" y="413"/>
                  </a:lnTo>
                  <a:lnTo>
                    <a:pt x="132" y="536"/>
                  </a:lnTo>
                  <a:lnTo>
                    <a:pt x="126" y="678"/>
                  </a:lnTo>
                  <a:lnTo>
                    <a:pt x="138" y="750"/>
                  </a:lnTo>
                  <a:lnTo>
                    <a:pt x="126" y="790"/>
                  </a:lnTo>
                  <a:lnTo>
                    <a:pt x="38" y="852"/>
                  </a:lnTo>
                  <a:lnTo>
                    <a:pt x="0" y="929"/>
                  </a:lnTo>
                  <a:lnTo>
                    <a:pt x="7" y="954"/>
                  </a:lnTo>
                  <a:lnTo>
                    <a:pt x="75" y="980"/>
                  </a:lnTo>
                  <a:lnTo>
                    <a:pt x="94" y="969"/>
                  </a:lnTo>
                  <a:lnTo>
                    <a:pt x="101" y="923"/>
                  </a:lnTo>
                  <a:lnTo>
                    <a:pt x="120" y="857"/>
                  </a:lnTo>
                  <a:lnTo>
                    <a:pt x="151" y="827"/>
                  </a:lnTo>
                  <a:lnTo>
                    <a:pt x="188" y="806"/>
                  </a:lnTo>
                  <a:lnTo>
                    <a:pt x="220" y="780"/>
                  </a:lnTo>
                  <a:lnTo>
                    <a:pt x="226" y="760"/>
                  </a:lnTo>
                  <a:lnTo>
                    <a:pt x="207" y="735"/>
                  </a:lnTo>
                  <a:lnTo>
                    <a:pt x="188" y="720"/>
                  </a:lnTo>
                  <a:lnTo>
                    <a:pt x="175" y="658"/>
                  </a:lnTo>
                  <a:lnTo>
                    <a:pt x="188" y="530"/>
                  </a:lnTo>
                  <a:lnTo>
                    <a:pt x="232" y="383"/>
                  </a:lnTo>
                  <a:lnTo>
                    <a:pt x="275" y="265"/>
                  </a:lnTo>
                  <a:lnTo>
                    <a:pt x="289" y="122"/>
                  </a:lnTo>
                  <a:lnTo>
                    <a:pt x="275" y="15"/>
                  </a:lnTo>
                  <a:close/>
                </a:path>
              </a:pathLst>
            </a:custGeom>
            <a:solidFill>
              <a:srgbClr val="000000"/>
            </a:solidFill>
            <a:ln w="9525">
              <a:noFill/>
              <a:round/>
              <a:headEnd/>
              <a:tailEnd/>
            </a:ln>
          </p:spPr>
          <p:txBody>
            <a:bodyPr/>
            <a:lstStyle/>
            <a:p>
              <a:endParaRPr lang="zh-CN" altLang="en-US"/>
            </a:p>
          </p:txBody>
        </p:sp>
        <p:sp>
          <p:nvSpPr>
            <p:cNvPr id="73747" name="Freeform 19"/>
            <p:cNvSpPr>
              <a:spLocks/>
            </p:cNvSpPr>
            <p:nvPr/>
          </p:nvSpPr>
          <p:spPr bwMode="auto">
            <a:xfrm>
              <a:off x="513" y="763"/>
              <a:ext cx="159" cy="206"/>
            </a:xfrm>
            <a:custGeom>
              <a:avLst/>
              <a:gdLst/>
              <a:ahLst/>
              <a:cxnLst>
                <a:cxn ang="0">
                  <a:pos x="156" y="122"/>
                </a:cxn>
                <a:cxn ang="0">
                  <a:pos x="143" y="41"/>
                </a:cxn>
                <a:cxn ang="0">
                  <a:pos x="88" y="0"/>
                </a:cxn>
                <a:cxn ang="0">
                  <a:pos x="6" y="5"/>
                </a:cxn>
                <a:cxn ang="0">
                  <a:pos x="0" y="41"/>
                </a:cxn>
                <a:cxn ang="0">
                  <a:pos x="6" y="117"/>
                </a:cxn>
                <a:cxn ang="0">
                  <a:pos x="49" y="234"/>
                </a:cxn>
                <a:cxn ang="0">
                  <a:pos x="81" y="321"/>
                </a:cxn>
                <a:cxn ang="0">
                  <a:pos x="119" y="438"/>
                </a:cxn>
                <a:cxn ang="0">
                  <a:pos x="131" y="540"/>
                </a:cxn>
                <a:cxn ang="0">
                  <a:pos x="131" y="622"/>
                </a:cxn>
                <a:cxn ang="0">
                  <a:pos x="112" y="683"/>
                </a:cxn>
                <a:cxn ang="0">
                  <a:pos x="94" y="704"/>
                </a:cxn>
                <a:cxn ang="0">
                  <a:pos x="94" y="724"/>
                </a:cxn>
                <a:cxn ang="0">
                  <a:pos x="119" y="755"/>
                </a:cxn>
                <a:cxn ang="0">
                  <a:pos x="162" y="765"/>
                </a:cxn>
                <a:cxn ang="0">
                  <a:pos x="231" y="765"/>
                </a:cxn>
                <a:cxn ang="0">
                  <a:pos x="356" y="790"/>
                </a:cxn>
                <a:cxn ang="0">
                  <a:pos x="393" y="827"/>
                </a:cxn>
                <a:cxn ang="0">
                  <a:pos x="450" y="805"/>
                </a:cxn>
                <a:cxn ang="0">
                  <a:pos x="475" y="755"/>
                </a:cxn>
                <a:cxn ang="0">
                  <a:pos x="450" y="735"/>
                </a:cxn>
                <a:cxn ang="0">
                  <a:pos x="344" y="724"/>
                </a:cxn>
                <a:cxn ang="0">
                  <a:pos x="225" y="724"/>
                </a:cxn>
                <a:cxn ang="0">
                  <a:pos x="174" y="719"/>
                </a:cxn>
                <a:cxn ang="0">
                  <a:pos x="162" y="688"/>
                </a:cxn>
                <a:cxn ang="0">
                  <a:pos x="174" y="632"/>
                </a:cxn>
                <a:cxn ang="0">
                  <a:pos x="182" y="535"/>
                </a:cxn>
                <a:cxn ang="0">
                  <a:pos x="168" y="428"/>
                </a:cxn>
                <a:cxn ang="0">
                  <a:pos x="149" y="286"/>
                </a:cxn>
                <a:cxn ang="0">
                  <a:pos x="156" y="163"/>
                </a:cxn>
                <a:cxn ang="0">
                  <a:pos x="156" y="122"/>
                </a:cxn>
              </a:cxnLst>
              <a:rect l="0" t="0" r="r" b="b"/>
              <a:pathLst>
                <a:path w="475" h="827">
                  <a:moveTo>
                    <a:pt x="156" y="122"/>
                  </a:moveTo>
                  <a:lnTo>
                    <a:pt x="143" y="41"/>
                  </a:lnTo>
                  <a:lnTo>
                    <a:pt x="88" y="0"/>
                  </a:lnTo>
                  <a:lnTo>
                    <a:pt x="6" y="5"/>
                  </a:lnTo>
                  <a:lnTo>
                    <a:pt x="0" y="41"/>
                  </a:lnTo>
                  <a:lnTo>
                    <a:pt x="6" y="117"/>
                  </a:lnTo>
                  <a:lnTo>
                    <a:pt x="49" y="234"/>
                  </a:lnTo>
                  <a:lnTo>
                    <a:pt x="81" y="321"/>
                  </a:lnTo>
                  <a:lnTo>
                    <a:pt x="119" y="438"/>
                  </a:lnTo>
                  <a:lnTo>
                    <a:pt x="131" y="540"/>
                  </a:lnTo>
                  <a:lnTo>
                    <a:pt x="131" y="622"/>
                  </a:lnTo>
                  <a:lnTo>
                    <a:pt x="112" y="683"/>
                  </a:lnTo>
                  <a:lnTo>
                    <a:pt x="94" y="704"/>
                  </a:lnTo>
                  <a:lnTo>
                    <a:pt x="94" y="724"/>
                  </a:lnTo>
                  <a:lnTo>
                    <a:pt x="119" y="755"/>
                  </a:lnTo>
                  <a:lnTo>
                    <a:pt x="162" y="765"/>
                  </a:lnTo>
                  <a:lnTo>
                    <a:pt x="231" y="765"/>
                  </a:lnTo>
                  <a:lnTo>
                    <a:pt x="356" y="790"/>
                  </a:lnTo>
                  <a:lnTo>
                    <a:pt x="393" y="827"/>
                  </a:lnTo>
                  <a:lnTo>
                    <a:pt x="450" y="805"/>
                  </a:lnTo>
                  <a:lnTo>
                    <a:pt x="475" y="755"/>
                  </a:lnTo>
                  <a:lnTo>
                    <a:pt x="450" y="735"/>
                  </a:lnTo>
                  <a:lnTo>
                    <a:pt x="344" y="724"/>
                  </a:lnTo>
                  <a:lnTo>
                    <a:pt x="225" y="724"/>
                  </a:lnTo>
                  <a:lnTo>
                    <a:pt x="174" y="719"/>
                  </a:lnTo>
                  <a:lnTo>
                    <a:pt x="162" y="688"/>
                  </a:lnTo>
                  <a:lnTo>
                    <a:pt x="174" y="632"/>
                  </a:lnTo>
                  <a:lnTo>
                    <a:pt x="182" y="535"/>
                  </a:lnTo>
                  <a:lnTo>
                    <a:pt x="168" y="428"/>
                  </a:lnTo>
                  <a:lnTo>
                    <a:pt x="149" y="286"/>
                  </a:lnTo>
                  <a:lnTo>
                    <a:pt x="156" y="163"/>
                  </a:lnTo>
                  <a:lnTo>
                    <a:pt x="156" y="122"/>
                  </a:lnTo>
                  <a:close/>
                </a:path>
              </a:pathLst>
            </a:custGeom>
            <a:solidFill>
              <a:srgbClr val="000000"/>
            </a:solidFill>
            <a:ln w="9525">
              <a:noFill/>
              <a:round/>
              <a:headEnd/>
              <a:tailEnd/>
            </a:ln>
          </p:spPr>
          <p:txBody>
            <a:bodyPr/>
            <a:lstStyle/>
            <a:p>
              <a:endParaRPr lang="zh-CN" altLang="en-US"/>
            </a:p>
          </p:txBody>
        </p:sp>
      </p:grpSp>
      <p:grpSp>
        <p:nvGrpSpPr>
          <p:cNvPr id="4" name="Group 20"/>
          <p:cNvGrpSpPr>
            <a:grpSpLocks/>
          </p:cNvGrpSpPr>
          <p:nvPr/>
        </p:nvGrpSpPr>
        <p:grpSpPr bwMode="auto">
          <a:xfrm>
            <a:off x="3048000" y="4648200"/>
            <a:ext cx="990600" cy="1295400"/>
            <a:chOff x="4128" y="2976"/>
            <a:chExt cx="720" cy="1007"/>
          </a:xfrm>
        </p:grpSpPr>
        <p:grpSp>
          <p:nvGrpSpPr>
            <p:cNvPr id="5" name="Group 21"/>
            <p:cNvGrpSpPr>
              <a:grpSpLocks/>
            </p:cNvGrpSpPr>
            <p:nvPr/>
          </p:nvGrpSpPr>
          <p:grpSpPr bwMode="auto">
            <a:xfrm>
              <a:off x="4176" y="2976"/>
              <a:ext cx="672" cy="725"/>
              <a:chOff x="4176" y="2976"/>
              <a:chExt cx="672" cy="725"/>
            </a:xfrm>
          </p:grpSpPr>
          <p:sp>
            <p:nvSpPr>
              <p:cNvPr id="73750" name="Freeform 22"/>
              <p:cNvSpPr>
                <a:spLocks/>
              </p:cNvSpPr>
              <p:nvPr/>
            </p:nvSpPr>
            <p:spPr bwMode="auto">
              <a:xfrm>
                <a:off x="4176" y="3253"/>
                <a:ext cx="224" cy="140"/>
              </a:xfrm>
              <a:custGeom>
                <a:avLst/>
                <a:gdLst/>
                <a:ahLst/>
                <a:cxnLst>
                  <a:cxn ang="0">
                    <a:pos x="671" y="369"/>
                  </a:cxn>
                  <a:cxn ang="0">
                    <a:pos x="529" y="356"/>
                  </a:cxn>
                  <a:cxn ang="0">
                    <a:pos x="416" y="317"/>
                  </a:cxn>
                  <a:cxn ang="0">
                    <a:pos x="326" y="266"/>
                  </a:cxn>
                  <a:cxn ang="0">
                    <a:pos x="269" y="219"/>
                  </a:cxn>
                  <a:cxn ang="0">
                    <a:pos x="241" y="125"/>
                  </a:cxn>
                  <a:cxn ang="0">
                    <a:pos x="241" y="9"/>
                  </a:cxn>
                  <a:cxn ang="0">
                    <a:pos x="213" y="0"/>
                  </a:cxn>
                  <a:cxn ang="0">
                    <a:pos x="199" y="104"/>
                  </a:cxn>
                  <a:cxn ang="0">
                    <a:pos x="203" y="164"/>
                  </a:cxn>
                  <a:cxn ang="0">
                    <a:pos x="217" y="219"/>
                  </a:cxn>
                  <a:cxn ang="0">
                    <a:pos x="147" y="155"/>
                  </a:cxn>
                  <a:cxn ang="0">
                    <a:pos x="90" y="77"/>
                  </a:cxn>
                  <a:cxn ang="0">
                    <a:pos x="76" y="104"/>
                  </a:cxn>
                  <a:cxn ang="0">
                    <a:pos x="113" y="167"/>
                  </a:cxn>
                  <a:cxn ang="0">
                    <a:pos x="184" y="254"/>
                  </a:cxn>
                  <a:cxn ang="0">
                    <a:pos x="57" y="245"/>
                  </a:cxn>
                  <a:cxn ang="0">
                    <a:pos x="0" y="254"/>
                  </a:cxn>
                  <a:cxn ang="0">
                    <a:pos x="14" y="284"/>
                  </a:cxn>
                  <a:cxn ang="0">
                    <a:pos x="118" y="292"/>
                  </a:cxn>
                  <a:cxn ang="0">
                    <a:pos x="203" y="296"/>
                  </a:cxn>
                  <a:cxn ang="0">
                    <a:pos x="104" y="331"/>
                  </a:cxn>
                  <a:cxn ang="0">
                    <a:pos x="28" y="374"/>
                  </a:cxn>
                  <a:cxn ang="0">
                    <a:pos x="19" y="399"/>
                  </a:cxn>
                  <a:cxn ang="0">
                    <a:pos x="43" y="421"/>
                  </a:cxn>
                  <a:cxn ang="0">
                    <a:pos x="90" y="382"/>
                  </a:cxn>
                  <a:cxn ang="0">
                    <a:pos x="161" y="356"/>
                  </a:cxn>
                  <a:cxn ang="0">
                    <a:pos x="255" y="317"/>
                  </a:cxn>
                  <a:cxn ang="0">
                    <a:pos x="303" y="322"/>
                  </a:cxn>
                  <a:cxn ang="0">
                    <a:pos x="411" y="361"/>
                  </a:cxn>
                  <a:cxn ang="0">
                    <a:pos x="496" y="399"/>
                  </a:cxn>
                  <a:cxn ang="0">
                    <a:pos x="666" y="421"/>
                  </a:cxn>
                  <a:cxn ang="0">
                    <a:pos x="671" y="369"/>
                  </a:cxn>
                </a:cxnLst>
                <a:rect l="0" t="0" r="r" b="b"/>
                <a:pathLst>
                  <a:path w="671" h="421">
                    <a:moveTo>
                      <a:pt x="671" y="369"/>
                    </a:moveTo>
                    <a:lnTo>
                      <a:pt x="529" y="356"/>
                    </a:lnTo>
                    <a:lnTo>
                      <a:pt x="416" y="317"/>
                    </a:lnTo>
                    <a:lnTo>
                      <a:pt x="326" y="266"/>
                    </a:lnTo>
                    <a:lnTo>
                      <a:pt x="269" y="219"/>
                    </a:lnTo>
                    <a:lnTo>
                      <a:pt x="241" y="125"/>
                    </a:lnTo>
                    <a:lnTo>
                      <a:pt x="241" y="9"/>
                    </a:lnTo>
                    <a:lnTo>
                      <a:pt x="213" y="0"/>
                    </a:lnTo>
                    <a:lnTo>
                      <a:pt x="199" y="104"/>
                    </a:lnTo>
                    <a:lnTo>
                      <a:pt x="203" y="164"/>
                    </a:lnTo>
                    <a:lnTo>
                      <a:pt x="217" y="219"/>
                    </a:lnTo>
                    <a:lnTo>
                      <a:pt x="147" y="155"/>
                    </a:lnTo>
                    <a:lnTo>
                      <a:pt x="90" y="77"/>
                    </a:lnTo>
                    <a:lnTo>
                      <a:pt x="76" y="104"/>
                    </a:lnTo>
                    <a:lnTo>
                      <a:pt x="113" y="167"/>
                    </a:lnTo>
                    <a:lnTo>
                      <a:pt x="184" y="254"/>
                    </a:lnTo>
                    <a:lnTo>
                      <a:pt x="57" y="245"/>
                    </a:lnTo>
                    <a:lnTo>
                      <a:pt x="0" y="254"/>
                    </a:lnTo>
                    <a:lnTo>
                      <a:pt x="14" y="284"/>
                    </a:lnTo>
                    <a:lnTo>
                      <a:pt x="118" y="292"/>
                    </a:lnTo>
                    <a:lnTo>
                      <a:pt x="203" y="296"/>
                    </a:lnTo>
                    <a:lnTo>
                      <a:pt x="104" y="331"/>
                    </a:lnTo>
                    <a:lnTo>
                      <a:pt x="28" y="374"/>
                    </a:lnTo>
                    <a:lnTo>
                      <a:pt x="19" y="399"/>
                    </a:lnTo>
                    <a:lnTo>
                      <a:pt x="43" y="421"/>
                    </a:lnTo>
                    <a:lnTo>
                      <a:pt x="90" y="382"/>
                    </a:lnTo>
                    <a:lnTo>
                      <a:pt x="161" y="356"/>
                    </a:lnTo>
                    <a:lnTo>
                      <a:pt x="255" y="317"/>
                    </a:lnTo>
                    <a:lnTo>
                      <a:pt x="303" y="322"/>
                    </a:lnTo>
                    <a:lnTo>
                      <a:pt x="411" y="361"/>
                    </a:lnTo>
                    <a:lnTo>
                      <a:pt x="496" y="399"/>
                    </a:lnTo>
                    <a:lnTo>
                      <a:pt x="666" y="421"/>
                    </a:lnTo>
                    <a:lnTo>
                      <a:pt x="671" y="369"/>
                    </a:lnTo>
                    <a:close/>
                  </a:path>
                </a:pathLst>
              </a:custGeom>
              <a:solidFill>
                <a:srgbClr val="000000"/>
              </a:solidFill>
              <a:ln w="9525">
                <a:noFill/>
                <a:round/>
                <a:headEnd/>
                <a:tailEnd/>
              </a:ln>
            </p:spPr>
            <p:txBody>
              <a:bodyPr/>
              <a:lstStyle/>
              <a:p>
                <a:endParaRPr lang="zh-CN" altLang="en-US"/>
              </a:p>
            </p:txBody>
          </p:sp>
          <p:grpSp>
            <p:nvGrpSpPr>
              <p:cNvPr id="6" name="Group 23"/>
              <p:cNvGrpSpPr>
                <a:grpSpLocks/>
              </p:cNvGrpSpPr>
              <p:nvPr/>
            </p:nvGrpSpPr>
            <p:grpSpPr bwMode="auto">
              <a:xfrm>
                <a:off x="4335" y="2976"/>
                <a:ext cx="513" cy="725"/>
                <a:chOff x="4335" y="2976"/>
                <a:chExt cx="513" cy="725"/>
              </a:xfrm>
            </p:grpSpPr>
            <p:sp>
              <p:nvSpPr>
                <p:cNvPr id="73752" name="Freeform 24"/>
                <p:cNvSpPr>
                  <a:spLocks/>
                </p:cNvSpPr>
                <p:nvPr/>
              </p:nvSpPr>
              <p:spPr bwMode="auto">
                <a:xfrm>
                  <a:off x="4389" y="3131"/>
                  <a:ext cx="223" cy="214"/>
                </a:xfrm>
                <a:custGeom>
                  <a:avLst/>
                  <a:gdLst/>
                  <a:ahLst/>
                  <a:cxnLst>
                    <a:cxn ang="0">
                      <a:pos x="198" y="372"/>
                    </a:cxn>
                    <a:cxn ang="0">
                      <a:pos x="0" y="235"/>
                    </a:cxn>
                    <a:cxn ang="0">
                      <a:pos x="34" y="205"/>
                    </a:cxn>
                    <a:cxn ang="0">
                      <a:pos x="188" y="299"/>
                    </a:cxn>
                    <a:cxn ang="0">
                      <a:pos x="245" y="205"/>
                    </a:cxn>
                    <a:cxn ang="0">
                      <a:pos x="315" y="120"/>
                    </a:cxn>
                    <a:cxn ang="0">
                      <a:pos x="400" y="65"/>
                    </a:cxn>
                    <a:cxn ang="0">
                      <a:pos x="479" y="13"/>
                    </a:cxn>
                    <a:cxn ang="0">
                      <a:pos x="541" y="0"/>
                    </a:cxn>
                    <a:cxn ang="0">
                      <a:pos x="591" y="5"/>
                    </a:cxn>
                    <a:cxn ang="0">
                      <a:pos x="634" y="30"/>
                    </a:cxn>
                    <a:cxn ang="0">
                      <a:pos x="667" y="129"/>
                    </a:cxn>
                    <a:cxn ang="0">
                      <a:pos x="662" y="274"/>
                    </a:cxn>
                    <a:cxn ang="0">
                      <a:pos x="606" y="384"/>
                    </a:cxn>
                    <a:cxn ang="0">
                      <a:pos x="512" y="513"/>
                    </a:cxn>
                    <a:cxn ang="0">
                      <a:pos x="414" y="607"/>
                    </a:cxn>
                    <a:cxn ang="0">
                      <a:pos x="357" y="642"/>
                    </a:cxn>
                    <a:cxn ang="0">
                      <a:pos x="282" y="642"/>
                    </a:cxn>
                    <a:cxn ang="0">
                      <a:pos x="217" y="615"/>
                    </a:cxn>
                    <a:cxn ang="0">
                      <a:pos x="188" y="551"/>
                    </a:cxn>
                    <a:cxn ang="0">
                      <a:pos x="169" y="466"/>
                    </a:cxn>
                    <a:cxn ang="0">
                      <a:pos x="174" y="402"/>
                    </a:cxn>
                    <a:cxn ang="0">
                      <a:pos x="198" y="372"/>
                    </a:cxn>
                  </a:cxnLst>
                  <a:rect l="0" t="0" r="r" b="b"/>
                  <a:pathLst>
                    <a:path w="667" h="642">
                      <a:moveTo>
                        <a:pt x="198" y="372"/>
                      </a:moveTo>
                      <a:lnTo>
                        <a:pt x="0" y="235"/>
                      </a:lnTo>
                      <a:lnTo>
                        <a:pt x="34" y="205"/>
                      </a:lnTo>
                      <a:lnTo>
                        <a:pt x="188" y="299"/>
                      </a:lnTo>
                      <a:lnTo>
                        <a:pt x="245" y="205"/>
                      </a:lnTo>
                      <a:lnTo>
                        <a:pt x="315" y="120"/>
                      </a:lnTo>
                      <a:lnTo>
                        <a:pt x="400" y="65"/>
                      </a:lnTo>
                      <a:lnTo>
                        <a:pt x="479" y="13"/>
                      </a:lnTo>
                      <a:lnTo>
                        <a:pt x="541" y="0"/>
                      </a:lnTo>
                      <a:lnTo>
                        <a:pt x="591" y="5"/>
                      </a:lnTo>
                      <a:lnTo>
                        <a:pt x="634" y="30"/>
                      </a:lnTo>
                      <a:lnTo>
                        <a:pt x="667" y="129"/>
                      </a:lnTo>
                      <a:lnTo>
                        <a:pt x="662" y="274"/>
                      </a:lnTo>
                      <a:lnTo>
                        <a:pt x="606" y="384"/>
                      </a:lnTo>
                      <a:lnTo>
                        <a:pt x="512" y="513"/>
                      </a:lnTo>
                      <a:lnTo>
                        <a:pt x="414" y="607"/>
                      </a:lnTo>
                      <a:lnTo>
                        <a:pt x="357" y="642"/>
                      </a:lnTo>
                      <a:lnTo>
                        <a:pt x="282" y="642"/>
                      </a:lnTo>
                      <a:lnTo>
                        <a:pt x="217" y="615"/>
                      </a:lnTo>
                      <a:lnTo>
                        <a:pt x="188" y="551"/>
                      </a:lnTo>
                      <a:lnTo>
                        <a:pt x="169" y="466"/>
                      </a:lnTo>
                      <a:lnTo>
                        <a:pt x="174" y="402"/>
                      </a:lnTo>
                      <a:lnTo>
                        <a:pt x="198" y="372"/>
                      </a:lnTo>
                      <a:close/>
                    </a:path>
                  </a:pathLst>
                </a:custGeom>
                <a:solidFill>
                  <a:srgbClr val="000000"/>
                </a:solidFill>
                <a:ln w="9525">
                  <a:noFill/>
                  <a:round/>
                  <a:headEnd/>
                  <a:tailEnd/>
                </a:ln>
              </p:spPr>
              <p:txBody>
                <a:bodyPr/>
                <a:lstStyle/>
                <a:p>
                  <a:endParaRPr lang="zh-CN" altLang="en-US"/>
                </a:p>
              </p:txBody>
            </p:sp>
            <p:sp>
              <p:nvSpPr>
                <p:cNvPr id="73753" name="Freeform 25"/>
                <p:cNvSpPr>
                  <a:spLocks/>
                </p:cNvSpPr>
                <p:nvPr/>
              </p:nvSpPr>
              <p:spPr bwMode="auto">
                <a:xfrm>
                  <a:off x="4601" y="2976"/>
                  <a:ext cx="71" cy="103"/>
                </a:xfrm>
                <a:custGeom>
                  <a:avLst/>
                  <a:gdLst/>
                  <a:ahLst/>
                  <a:cxnLst>
                    <a:cxn ang="0">
                      <a:pos x="0" y="299"/>
                    </a:cxn>
                    <a:cxn ang="0">
                      <a:pos x="29" y="184"/>
                    </a:cxn>
                    <a:cxn ang="0">
                      <a:pos x="113" y="64"/>
                    </a:cxn>
                    <a:cxn ang="0">
                      <a:pos x="187" y="0"/>
                    </a:cxn>
                    <a:cxn ang="0">
                      <a:pos x="211" y="25"/>
                    </a:cxn>
                    <a:cxn ang="0">
                      <a:pos x="131" y="90"/>
                    </a:cxn>
                    <a:cxn ang="0">
                      <a:pos x="98" y="132"/>
                    </a:cxn>
                    <a:cxn ang="0">
                      <a:pos x="56" y="209"/>
                    </a:cxn>
                    <a:cxn ang="0">
                      <a:pos x="33" y="308"/>
                    </a:cxn>
                    <a:cxn ang="0">
                      <a:pos x="0" y="299"/>
                    </a:cxn>
                  </a:cxnLst>
                  <a:rect l="0" t="0" r="r" b="b"/>
                  <a:pathLst>
                    <a:path w="211" h="308">
                      <a:moveTo>
                        <a:pt x="0" y="299"/>
                      </a:moveTo>
                      <a:lnTo>
                        <a:pt x="29" y="184"/>
                      </a:lnTo>
                      <a:lnTo>
                        <a:pt x="113" y="64"/>
                      </a:lnTo>
                      <a:lnTo>
                        <a:pt x="187" y="0"/>
                      </a:lnTo>
                      <a:lnTo>
                        <a:pt x="211" y="25"/>
                      </a:lnTo>
                      <a:lnTo>
                        <a:pt x="131" y="90"/>
                      </a:lnTo>
                      <a:lnTo>
                        <a:pt x="98" y="132"/>
                      </a:lnTo>
                      <a:lnTo>
                        <a:pt x="56" y="209"/>
                      </a:lnTo>
                      <a:lnTo>
                        <a:pt x="33" y="308"/>
                      </a:lnTo>
                      <a:lnTo>
                        <a:pt x="0" y="299"/>
                      </a:lnTo>
                      <a:close/>
                    </a:path>
                  </a:pathLst>
                </a:custGeom>
                <a:solidFill>
                  <a:srgbClr val="000000"/>
                </a:solidFill>
                <a:ln w="9525">
                  <a:noFill/>
                  <a:round/>
                  <a:headEnd/>
                  <a:tailEnd/>
                </a:ln>
              </p:spPr>
              <p:txBody>
                <a:bodyPr/>
                <a:lstStyle/>
                <a:p>
                  <a:endParaRPr lang="zh-CN" altLang="en-US"/>
                </a:p>
              </p:txBody>
            </p:sp>
            <p:sp>
              <p:nvSpPr>
                <p:cNvPr id="73754" name="Freeform 26"/>
                <p:cNvSpPr>
                  <a:spLocks/>
                </p:cNvSpPr>
                <p:nvPr/>
              </p:nvSpPr>
              <p:spPr bwMode="auto">
                <a:xfrm>
                  <a:off x="4698" y="3063"/>
                  <a:ext cx="115" cy="64"/>
                </a:xfrm>
                <a:custGeom>
                  <a:avLst/>
                  <a:gdLst/>
                  <a:ahLst/>
                  <a:cxnLst>
                    <a:cxn ang="0">
                      <a:pos x="0" y="168"/>
                    </a:cxn>
                    <a:cxn ang="0">
                      <a:pos x="98" y="90"/>
                    </a:cxn>
                    <a:cxn ang="0">
                      <a:pos x="223" y="30"/>
                    </a:cxn>
                    <a:cxn ang="0">
                      <a:pos x="330" y="0"/>
                    </a:cxn>
                    <a:cxn ang="0">
                      <a:pos x="345" y="51"/>
                    </a:cxn>
                    <a:cxn ang="0">
                      <a:pos x="191" y="81"/>
                    </a:cxn>
                    <a:cxn ang="0">
                      <a:pos x="65" y="159"/>
                    </a:cxn>
                    <a:cxn ang="0">
                      <a:pos x="9" y="194"/>
                    </a:cxn>
                    <a:cxn ang="0">
                      <a:pos x="0" y="168"/>
                    </a:cxn>
                  </a:cxnLst>
                  <a:rect l="0" t="0" r="r" b="b"/>
                  <a:pathLst>
                    <a:path w="345" h="194">
                      <a:moveTo>
                        <a:pt x="0" y="168"/>
                      </a:moveTo>
                      <a:lnTo>
                        <a:pt x="98" y="90"/>
                      </a:lnTo>
                      <a:lnTo>
                        <a:pt x="223" y="30"/>
                      </a:lnTo>
                      <a:lnTo>
                        <a:pt x="330" y="0"/>
                      </a:lnTo>
                      <a:lnTo>
                        <a:pt x="345" y="51"/>
                      </a:lnTo>
                      <a:lnTo>
                        <a:pt x="191" y="81"/>
                      </a:lnTo>
                      <a:lnTo>
                        <a:pt x="65" y="159"/>
                      </a:lnTo>
                      <a:lnTo>
                        <a:pt x="9" y="194"/>
                      </a:lnTo>
                      <a:lnTo>
                        <a:pt x="0" y="168"/>
                      </a:lnTo>
                      <a:close/>
                    </a:path>
                  </a:pathLst>
                </a:custGeom>
                <a:solidFill>
                  <a:srgbClr val="000000"/>
                </a:solidFill>
                <a:ln w="9525">
                  <a:noFill/>
                  <a:round/>
                  <a:headEnd/>
                  <a:tailEnd/>
                </a:ln>
              </p:spPr>
              <p:txBody>
                <a:bodyPr/>
                <a:lstStyle/>
                <a:p>
                  <a:endParaRPr lang="zh-CN" altLang="en-US"/>
                </a:p>
              </p:txBody>
            </p:sp>
            <p:sp>
              <p:nvSpPr>
                <p:cNvPr id="73755" name="Freeform 27"/>
                <p:cNvSpPr>
                  <a:spLocks/>
                </p:cNvSpPr>
                <p:nvPr/>
              </p:nvSpPr>
              <p:spPr bwMode="auto">
                <a:xfrm>
                  <a:off x="4716" y="3230"/>
                  <a:ext cx="132" cy="43"/>
                </a:xfrm>
                <a:custGeom>
                  <a:avLst/>
                  <a:gdLst/>
                  <a:ahLst/>
                  <a:cxnLst>
                    <a:cxn ang="0">
                      <a:pos x="23" y="0"/>
                    </a:cxn>
                    <a:cxn ang="0">
                      <a:pos x="178" y="4"/>
                    </a:cxn>
                    <a:cxn ang="0">
                      <a:pos x="309" y="26"/>
                    </a:cxn>
                    <a:cxn ang="0">
                      <a:pos x="394" y="56"/>
                    </a:cxn>
                    <a:cxn ang="0">
                      <a:pos x="361" y="129"/>
                    </a:cxn>
                    <a:cxn ang="0">
                      <a:pos x="253" y="56"/>
                    </a:cxn>
                    <a:cxn ang="0">
                      <a:pos x="122" y="43"/>
                    </a:cxn>
                    <a:cxn ang="0">
                      <a:pos x="0" y="30"/>
                    </a:cxn>
                    <a:cxn ang="0">
                      <a:pos x="23" y="0"/>
                    </a:cxn>
                  </a:cxnLst>
                  <a:rect l="0" t="0" r="r" b="b"/>
                  <a:pathLst>
                    <a:path w="394" h="129">
                      <a:moveTo>
                        <a:pt x="23" y="0"/>
                      </a:moveTo>
                      <a:lnTo>
                        <a:pt x="178" y="4"/>
                      </a:lnTo>
                      <a:lnTo>
                        <a:pt x="309" y="26"/>
                      </a:lnTo>
                      <a:lnTo>
                        <a:pt x="394" y="56"/>
                      </a:lnTo>
                      <a:lnTo>
                        <a:pt x="361" y="129"/>
                      </a:lnTo>
                      <a:lnTo>
                        <a:pt x="253" y="56"/>
                      </a:lnTo>
                      <a:lnTo>
                        <a:pt x="122" y="43"/>
                      </a:lnTo>
                      <a:lnTo>
                        <a:pt x="0" y="30"/>
                      </a:lnTo>
                      <a:lnTo>
                        <a:pt x="23" y="0"/>
                      </a:lnTo>
                      <a:close/>
                    </a:path>
                  </a:pathLst>
                </a:custGeom>
                <a:solidFill>
                  <a:srgbClr val="000000"/>
                </a:solidFill>
                <a:ln w="9525">
                  <a:noFill/>
                  <a:round/>
                  <a:headEnd/>
                  <a:tailEnd/>
                </a:ln>
              </p:spPr>
              <p:txBody>
                <a:bodyPr/>
                <a:lstStyle/>
                <a:p>
                  <a:endParaRPr lang="zh-CN" altLang="en-US"/>
                </a:p>
              </p:txBody>
            </p:sp>
            <p:sp>
              <p:nvSpPr>
                <p:cNvPr id="73756" name="Freeform 28"/>
                <p:cNvSpPr>
                  <a:spLocks/>
                </p:cNvSpPr>
                <p:nvPr/>
              </p:nvSpPr>
              <p:spPr bwMode="auto">
                <a:xfrm>
                  <a:off x="4335" y="3364"/>
                  <a:ext cx="171" cy="337"/>
                </a:xfrm>
                <a:custGeom>
                  <a:avLst/>
                  <a:gdLst/>
                  <a:ahLst/>
                  <a:cxnLst>
                    <a:cxn ang="0">
                      <a:pos x="420" y="14"/>
                    </a:cxn>
                    <a:cxn ang="0">
                      <a:pos x="336" y="0"/>
                    </a:cxn>
                    <a:cxn ang="0">
                      <a:pos x="247" y="0"/>
                    </a:cxn>
                    <a:cxn ang="0">
                      <a:pos x="149" y="60"/>
                    </a:cxn>
                    <a:cxn ang="0">
                      <a:pos x="84" y="142"/>
                    </a:cxn>
                    <a:cxn ang="0">
                      <a:pos x="43" y="259"/>
                    </a:cxn>
                    <a:cxn ang="0">
                      <a:pos x="10" y="384"/>
                    </a:cxn>
                    <a:cxn ang="0">
                      <a:pos x="0" y="518"/>
                    </a:cxn>
                    <a:cxn ang="0">
                      <a:pos x="14" y="673"/>
                    </a:cxn>
                    <a:cxn ang="0">
                      <a:pos x="51" y="868"/>
                    </a:cxn>
                    <a:cxn ang="0">
                      <a:pos x="94" y="931"/>
                    </a:cxn>
                    <a:cxn ang="0">
                      <a:pos x="149" y="996"/>
                    </a:cxn>
                    <a:cxn ang="0">
                      <a:pos x="211" y="1010"/>
                    </a:cxn>
                    <a:cxn ang="0">
                      <a:pos x="261" y="996"/>
                    </a:cxn>
                    <a:cxn ang="0">
                      <a:pos x="307" y="971"/>
                    </a:cxn>
                    <a:cxn ang="0">
                      <a:pos x="336" y="888"/>
                    </a:cxn>
                    <a:cxn ang="0">
                      <a:pos x="331" y="815"/>
                    </a:cxn>
                    <a:cxn ang="0">
                      <a:pos x="290" y="746"/>
                    </a:cxn>
                    <a:cxn ang="0">
                      <a:pos x="290" y="656"/>
                    </a:cxn>
                    <a:cxn ang="0">
                      <a:pos x="307" y="570"/>
                    </a:cxn>
                    <a:cxn ang="0">
                      <a:pos x="345" y="467"/>
                    </a:cxn>
                    <a:cxn ang="0">
                      <a:pos x="420" y="402"/>
                    </a:cxn>
                    <a:cxn ang="0">
                      <a:pos x="471" y="298"/>
                    </a:cxn>
                    <a:cxn ang="0">
                      <a:pos x="513" y="164"/>
                    </a:cxn>
                    <a:cxn ang="0">
                      <a:pos x="489" y="74"/>
                    </a:cxn>
                    <a:cxn ang="0">
                      <a:pos x="458" y="14"/>
                    </a:cxn>
                    <a:cxn ang="0">
                      <a:pos x="378" y="0"/>
                    </a:cxn>
                    <a:cxn ang="0">
                      <a:pos x="420" y="14"/>
                    </a:cxn>
                  </a:cxnLst>
                  <a:rect l="0" t="0" r="r" b="b"/>
                  <a:pathLst>
                    <a:path w="513" h="1010">
                      <a:moveTo>
                        <a:pt x="420" y="14"/>
                      </a:moveTo>
                      <a:lnTo>
                        <a:pt x="336" y="0"/>
                      </a:lnTo>
                      <a:lnTo>
                        <a:pt x="247" y="0"/>
                      </a:lnTo>
                      <a:lnTo>
                        <a:pt x="149" y="60"/>
                      </a:lnTo>
                      <a:lnTo>
                        <a:pt x="84" y="142"/>
                      </a:lnTo>
                      <a:lnTo>
                        <a:pt x="43" y="259"/>
                      </a:lnTo>
                      <a:lnTo>
                        <a:pt x="10" y="384"/>
                      </a:lnTo>
                      <a:lnTo>
                        <a:pt x="0" y="518"/>
                      </a:lnTo>
                      <a:lnTo>
                        <a:pt x="14" y="673"/>
                      </a:lnTo>
                      <a:lnTo>
                        <a:pt x="51" y="868"/>
                      </a:lnTo>
                      <a:lnTo>
                        <a:pt x="94" y="931"/>
                      </a:lnTo>
                      <a:lnTo>
                        <a:pt x="149" y="996"/>
                      </a:lnTo>
                      <a:lnTo>
                        <a:pt x="211" y="1010"/>
                      </a:lnTo>
                      <a:lnTo>
                        <a:pt x="261" y="996"/>
                      </a:lnTo>
                      <a:lnTo>
                        <a:pt x="307" y="971"/>
                      </a:lnTo>
                      <a:lnTo>
                        <a:pt x="336" y="888"/>
                      </a:lnTo>
                      <a:lnTo>
                        <a:pt x="331" y="815"/>
                      </a:lnTo>
                      <a:lnTo>
                        <a:pt x="290" y="746"/>
                      </a:lnTo>
                      <a:lnTo>
                        <a:pt x="290" y="656"/>
                      </a:lnTo>
                      <a:lnTo>
                        <a:pt x="307" y="570"/>
                      </a:lnTo>
                      <a:lnTo>
                        <a:pt x="345" y="467"/>
                      </a:lnTo>
                      <a:lnTo>
                        <a:pt x="420" y="402"/>
                      </a:lnTo>
                      <a:lnTo>
                        <a:pt x="471" y="298"/>
                      </a:lnTo>
                      <a:lnTo>
                        <a:pt x="513" y="164"/>
                      </a:lnTo>
                      <a:lnTo>
                        <a:pt x="489" y="74"/>
                      </a:lnTo>
                      <a:lnTo>
                        <a:pt x="458" y="14"/>
                      </a:lnTo>
                      <a:lnTo>
                        <a:pt x="378" y="0"/>
                      </a:lnTo>
                      <a:lnTo>
                        <a:pt x="420" y="14"/>
                      </a:lnTo>
                      <a:close/>
                    </a:path>
                  </a:pathLst>
                </a:custGeom>
                <a:solidFill>
                  <a:srgbClr val="000000"/>
                </a:solidFill>
                <a:ln w="9525">
                  <a:noFill/>
                  <a:round/>
                  <a:headEnd/>
                  <a:tailEnd/>
                </a:ln>
              </p:spPr>
              <p:txBody>
                <a:bodyPr/>
                <a:lstStyle/>
                <a:p>
                  <a:endParaRPr lang="zh-CN" altLang="en-US"/>
                </a:p>
              </p:txBody>
            </p:sp>
            <p:sp>
              <p:nvSpPr>
                <p:cNvPr id="73757" name="Freeform 29"/>
                <p:cNvSpPr>
                  <a:spLocks/>
                </p:cNvSpPr>
                <p:nvPr/>
              </p:nvSpPr>
              <p:spPr bwMode="auto">
                <a:xfrm>
                  <a:off x="4489" y="3394"/>
                  <a:ext cx="315" cy="157"/>
                </a:xfrm>
                <a:custGeom>
                  <a:avLst/>
                  <a:gdLst/>
                  <a:ahLst/>
                  <a:cxnLst>
                    <a:cxn ang="0">
                      <a:pos x="29" y="0"/>
                    </a:cxn>
                    <a:cxn ang="0">
                      <a:pos x="180" y="103"/>
                    </a:cxn>
                    <a:cxn ang="0">
                      <a:pos x="308" y="185"/>
                    </a:cxn>
                    <a:cxn ang="0">
                      <a:pos x="449" y="220"/>
                    </a:cxn>
                    <a:cxn ang="0">
                      <a:pos x="610" y="246"/>
                    </a:cxn>
                    <a:cxn ang="0">
                      <a:pos x="837" y="185"/>
                    </a:cxn>
                    <a:cxn ang="0">
                      <a:pos x="903" y="142"/>
                    </a:cxn>
                    <a:cxn ang="0">
                      <a:pos x="917" y="173"/>
                    </a:cxn>
                    <a:cxn ang="0">
                      <a:pos x="809" y="233"/>
                    </a:cxn>
                    <a:cxn ang="0">
                      <a:pos x="747" y="250"/>
                    </a:cxn>
                    <a:cxn ang="0">
                      <a:pos x="875" y="260"/>
                    </a:cxn>
                    <a:cxn ang="0">
                      <a:pos x="947" y="260"/>
                    </a:cxn>
                    <a:cxn ang="0">
                      <a:pos x="947" y="290"/>
                    </a:cxn>
                    <a:cxn ang="0">
                      <a:pos x="818" y="298"/>
                    </a:cxn>
                    <a:cxn ang="0">
                      <a:pos x="733" y="290"/>
                    </a:cxn>
                    <a:cxn ang="0">
                      <a:pos x="823" y="350"/>
                    </a:cxn>
                    <a:cxn ang="0">
                      <a:pos x="879" y="367"/>
                    </a:cxn>
                    <a:cxn ang="0">
                      <a:pos x="837" y="406"/>
                    </a:cxn>
                    <a:cxn ang="0">
                      <a:pos x="752" y="355"/>
                    </a:cxn>
                    <a:cxn ang="0">
                      <a:pos x="681" y="311"/>
                    </a:cxn>
                    <a:cxn ang="0">
                      <a:pos x="709" y="401"/>
                    </a:cxn>
                    <a:cxn ang="0">
                      <a:pos x="790" y="458"/>
                    </a:cxn>
                    <a:cxn ang="0">
                      <a:pos x="766" y="471"/>
                    </a:cxn>
                    <a:cxn ang="0">
                      <a:pos x="676" y="428"/>
                    </a:cxn>
                    <a:cxn ang="0">
                      <a:pos x="619" y="341"/>
                    </a:cxn>
                    <a:cxn ang="0">
                      <a:pos x="591" y="303"/>
                    </a:cxn>
                    <a:cxn ang="0">
                      <a:pos x="449" y="290"/>
                    </a:cxn>
                    <a:cxn ang="0">
                      <a:pos x="270" y="246"/>
                    </a:cxn>
                    <a:cxn ang="0">
                      <a:pos x="123" y="147"/>
                    </a:cxn>
                    <a:cxn ang="0">
                      <a:pos x="29" y="69"/>
                    </a:cxn>
                    <a:cxn ang="0">
                      <a:pos x="0" y="43"/>
                    </a:cxn>
                    <a:cxn ang="0">
                      <a:pos x="29" y="0"/>
                    </a:cxn>
                  </a:cxnLst>
                  <a:rect l="0" t="0" r="r" b="b"/>
                  <a:pathLst>
                    <a:path w="947" h="471">
                      <a:moveTo>
                        <a:pt x="29" y="0"/>
                      </a:moveTo>
                      <a:lnTo>
                        <a:pt x="180" y="103"/>
                      </a:lnTo>
                      <a:lnTo>
                        <a:pt x="308" y="185"/>
                      </a:lnTo>
                      <a:lnTo>
                        <a:pt x="449" y="220"/>
                      </a:lnTo>
                      <a:lnTo>
                        <a:pt x="610" y="246"/>
                      </a:lnTo>
                      <a:lnTo>
                        <a:pt x="837" y="185"/>
                      </a:lnTo>
                      <a:lnTo>
                        <a:pt x="903" y="142"/>
                      </a:lnTo>
                      <a:lnTo>
                        <a:pt x="917" y="173"/>
                      </a:lnTo>
                      <a:lnTo>
                        <a:pt x="809" y="233"/>
                      </a:lnTo>
                      <a:lnTo>
                        <a:pt x="747" y="250"/>
                      </a:lnTo>
                      <a:lnTo>
                        <a:pt x="875" y="260"/>
                      </a:lnTo>
                      <a:lnTo>
                        <a:pt x="947" y="260"/>
                      </a:lnTo>
                      <a:lnTo>
                        <a:pt x="947" y="290"/>
                      </a:lnTo>
                      <a:lnTo>
                        <a:pt x="818" y="298"/>
                      </a:lnTo>
                      <a:lnTo>
                        <a:pt x="733" y="290"/>
                      </a:lnTo>
                      <a:lnTo>
                        <a:pt x="823" y="350"/>
                      </a:lnTo>
                      <a:lnTo>
                        <a:pt x="879" y="367"/>
                      </a:lnTo>
                      <a:lnTo>
                        <a:pt x="837" y="406"/>
                      </a:lnTo>
                      <a:lnTo>
                        <a:pt x="752" y="355"/>
                      </a:lnTo>
                      <a:lnTo>
                        <a:pt x="681" y="311"/>
                      </a:lnTo>
                      <a:lnTo>
                        <a:pt x="709" y="401"/>
                      </a:lnTo>
                      <a:lnTo>
                        <a:pt x="790" y="458"/>
                      </a:lnTo>
                      <a:lnTo>
                        <a:pt x="766" y="471"/>
                      </a:lnTo>
                      <a:lnTo>
                        <a:pt x="676" y="428"/>
                      </a:lnTo>
                      <a:lnTo>
                        <a:pt x="619" y="341"/>
                      </a:lnTo>
                      <a:lnTo>
                        <a:pt x="591" y="303"/>
                      </a:lnTo>
                      <a:lnTo>
                        <a:pt x="449" y="290"/>
                      </a:lnTo>
                      <a:lnTo>
                        <a:pt x="270" y="246"/>
                      </a:lnTo>
                      <a:lnTo>
                        <a:pt x="123" y="147"/>
                      </a:lnTo>
                      <a:lnTo>
                        <a:pt x="29" y="69"/>
                      </a:lnTo>
                      <a:lnTo>
                        <a:pt x="0" y="43"/>
                      </a:lnTo>
                      <a:lnTo>
                        <a:pt x="29" y="0"/>
                      </a:lnTo>
                      <a:close/>
                    </a:path>
                  </a:pathLst>
                </a:custGeom>
                <a:solidFill>
                  <a:srgbClr val="000000"/>
                </a:solidFill>
                <a:ln w="9525">
                  <a:noFill/>
                  <a:round/>
                  <a:headEnd/>
                  <a:tailEnd/>
                </a:ln>
              </p:spPr>
              <p:txBody>
                <a:bodyPr/>
                <a:lstStyle/>
                <a:p>
                  <a:endParaRPr lang="zh-CN" altLang="en-US"/>
                </a:p>
              </p:txBody>
            </p:sp>
          </p:grpSp>
        </p:grpSp>
        <p:sp>
          <p:nvSpPr>
            <p:cNvPr id="73758" name="Freeform 30"/>
            <p:cNvSpPr>
              <a:spLocks/>
            </p:cNvSpPr>
            <p:nvPr/>
          </p:nvSpPr>
          <p:spPr bwMode="auto">
            <a:xfrm rot="3312109">
              <a:off x="4167" y="3609"/>
              <a:ext cx="169" cy="247"/>
            </a:xfrm>
            <a:custGeom>
              <a:avLst/>
              <a:gdLst/>
              <a:ahLst/>
              <a:cxnLst>
                <a:cxn ang="0">
                  <a:pos x="420" y="12"/>
                </a:cxn>
                <a:cxn ang="0">
                  <a:pos x="326" y="116"/>
                </a:cxn>
                <a:cxn ang="0">
                  <a:pos x="255" y="199"/>
                </a:cxn>
                <a:cxn ang="0">
                  <a:pos x="236" y="271"/>
                </a:cxn>
                <a:cxn ang="0">
                  <a:pos x="241" y="340"/>
                </a:cxn>
                <a:cxn ang="0">
                  <a:pos x="279" y="417"/>
                </a:cxn>
                <a:cxn ang="0">
                  <a:pos x="340" y="509"/>
                </a:cxn>
                <a:cxn ang="0">
                  <a:pos x="392" y="582"/>
                </a:cxn>
                <a:cxn ang="0">
                  <a:pos x="406" y="637"/>
                </a:cxn>
                <a:cxn ang="0">
                  <a:pos x="321" y="620"/>
                </a:cxn>
                <a:cxn ang="0">
                  <a:pos x="194" y="612"/>
                </a:cxn>
                <a:cxn ang="0">
                  <a:pos x="71" y="637"/>
                </a:cxn>
                <a:cxn ang="0">
                  <a:pos x="0" y="677"/>
                </a:cxn>
                <a:cxn ang="0">
                  <a:pos x="28" y="724"/>
                </a:cxn>
                <a:cxn ang="0">
                  <a:pos x="94" y="742"/>
                </a:cxn>
                <a:cxn ang="0">
                  <a:pos x="142" y="698"/>
                </a:cxn>
                <a:cxn ang="0">
                  <a:pos x="208" y="672"/>
                </a:cxn>
                <a:cxn ang="0">
                  <a:pos x="283" y="672"/>
                </a:cxn>
                <a:cxn ang="0">
                  <a:pos x="378" y="689"/>
                </a:cxn>
                <a:cxn ang="0">
                  <a:pos x="425" y="724"/>
                </a:cxn>
                <a:cxn ang="0">
                  <a:pos x="482" y="724"/>
                </a:cxn>
                <a:cxn ang="0">
                  <a:pos x="505" y="689"/>
                </a:cxn>
                <a:cxn ang="0">
                  <a:pos x="505" y="650"/>
                </a:cxn>
                <a:cxn ang="0">
                  <a:pos x="463" y="607"/>
                </a:cxn>
                <a:cxn ang="0">
                  <a:pos x="406" y="522"/>
                </a:cxn>
                <a:cxn ang="0">
                  <a:pos x="350" y="439"/>
                </a:cxn>
                <a:cxn ang="0">
                  <a:pos x="298" y="349"/>
                </a:cxn>
                <a:cxn ang="0">
                  <a:pos x="298" y="259"/>
                </a:cxn>
                <a:cxn ang="0">
                  <a:pos x="326" y="207"/>
                </a:cxn>
                <a:cxn ang="0">
                  <a:pos x="397" y="142"/>
                </a:cxn>
                <a:cxn ang="0">
                  <a:pos x="453" y="94"/>
                </a:cxn>
                <a:cxn ang="0">
                  <a:pos x="496" y="52"/>
                </a:cxn>
                <a:cxn ang="0">
                  <a:pos x="449" y="0"/>
                </a:cxn>
                <a:cxn ang="0">
                  <a:pos x="420" y="12"/>
                </a:cxn>
              </a:cxnLst>
              <a:rect l="0" t="0" r="r" b="b"/>
              <a:pathLst>
                <a:path w="505" h="742">
                  <a:moveTo>
                    <a:pt x="420" y="12"/>
                  </a:moveTo>
                  <a:lnTo>
                    <a:pt x="326" y="116"/>
                  </a:lnTo>
                  <a:lnTo>
                    <a:pt x="255" y="199"/>
                  </a:lnTo>
                  <a:lnTo>
                    <a:pt x="236" y="271"/>
                  </a:lnTo>
                  <a:lnTo>
                    <a:pt x="241" y="340"/>
                  </a:lnTo>
                  <a:lnTo>
                    <a:pt x="279" y="417"/>
                  </a:lnTo>
                  <a:lnTo>
                    <a:pt x="340" y="509"/>
                  </a:lnTo>
                  <a:lnTo>
                    <a:pt x="392" y="582"/>
                  </a:lnTo>
                  <a:lnTo>
                    <a:pt x="406" y="637"/>
                  </a:lnTo>
                  <a:lnTo>
                    <a:pt x="321" y="620"/>
                  </a:lnTo>
                  <a:lnTo>
                    <a:pt x="194" y="612"/>
                  </a:lnTo>
                  <a:lnTo>
                    <a:pt x="71" y="637"/>
                  </a:lnTo>
                  <a:lnTo>
                    <a:pt x="0" y="677"/>
                  </a:lnTo>
                  <a:lnTo>
                    <a:pt x="28" y="724"/>
                  </a:lnTo>
                  <a:lnTo>
                    <a:pt x="94" y="742"/>
                  </a:lnTo>
                  <a:lnTo>
                    <a:pt x="142" y="698"/>
                  </a:lnTo>
                  <a:lnTo>
                    <a:pt x="208" y="672"/>
                  </a:lnTo>
                  <a:lnTo>
                    <a:pt x="283" y="672"/>
                  </a:lnTo>
                  <a:lnTo>
                    <a:pt x="378" y="689"/>
                  </a:lnTo>
                  <a:lnTo>
                    <a:pt x="425" y="724"/>
                  </a:lnTo>
                  <a:lnTo>
                    <a:pt x="482" y="724"/>
                  </a:lnTo>
                  <a:lnTo>
                    <a:pt x="505" y="689"/>
                  </a:lnTo>
                  <a:lnTo>
                    <a:pt x="505" y="650"/>
                  </a:lnTo>
                  <a:lnTo>
                    <a:pt x="463" y="607"/>
                  </a:lnTo>
                  <a:lnTo>
                    <a:pt x="406" y="522"/>
                  </a:lnTo>
                  <a:lnTo>
                    <a:pt x="350" y="439"/>
                  </a:lnTo>
                  <a:lnTo>
                    <a:pt x="298" y="349"/>
                  </a:lnTo>
                  <a:lnTo>
                    <a:pt x="298" y="259"/>
                  </a:lnTo>
                  <a:lnTo>
                    <a:pt x="326" y="207"/>
                  </a:lnTo>
                  <a:lnTo>
                    <a:pt x="397" y="142"/>
                  </a:lnTo>
                  <a:lnTo>
                    <a:pt x="453" y="94"/>
                  </a:lnTo>
                  <a:lnTo>
                    <a:pt x="496" y="52"/>
                  </a:lnTo>
                  <a:lnTo>
                    <a:pt x="449" y="0"/>
                  </a:lnTo>
                  <a:lnTo>
                    <a:pt x="420" y="12"/>
                  </a:lnTo>
                  <a:close/>
                </a:path>
              </a:pathLst>
            </a:custGeom>
            <a:solidFill>
              <a:srgbClr val="000000"/>
            </a:solidFill>
            <a:ln w="9525">
              <a:noFill/>
              <a:round/>
              <a:headEnd/>
              <a:tailEnd/>
            </a:ln>
          </p:spPr>
          <p:txBody>
            <a:bodyPr/>
            <a:lstStyle/>
            <a:p>
              <a:endParaRPr lang="zh-CN" altLang="en-US"/>
            </a:p>
          </p:txBody>
        </p:sp>
        <p:sp>
          <p:nvSpPr>
            <p:cNvPr id="73759" name="Freeform 31"/>
            <p:cNvSpPr>
              <a:spLocks/>
            </p:cNvSpPr>
            <p:nvPr/>
          </p:nvSpPr>
          <p:spPr bwMode="auto">
            <a:xfrm rot="241008">
              <a:off x="4426" y="3667"/>
              <a:ext cx="182" cy="316"/>
            </a:xfrm>
            <a:custGeom>
              <a:avLst/>
              <a:gdLst/>
              <a:ahLst/>
              <a:cxnLst>
                <a:cxn ang="0">
                  <a:pos x="127" y="31"/>
                </a:cxn>
                <a:cxn ang="0">
                  <a:pos x="113" y="186"/>
                </a:cxn>
                <a:cxn ang="0">
                  <a:pos x="113" y="289"/>
                </a:cxn>
                <a:cxn ang="0">
                  <a:pos x="137" y="393"/>
                </a:cxn>
                <a:cxn ang="0">
                  <a:pos x="192" y="483"/>
                </a:cxn>
                <a:cxn ang="0">
                  <a:pos x="278" y="573"/>
                </a:cxn>
                <a:cxn ang="0">
                  <a:pos x="367" y="638"/>
                </a:cxn>
                <a:cxn ang="0">
                  <a:pos x="437" y="677"/>
                </a:cxn>
                <a:cxn ang="0">
                  <a:pos x="517" y="686"/>
                </a:cxn>
                <a:cxn ang="0">
                  <a:pos x="546" y="724"/>
                </a:cxn>
                <a:cxn ang="0">
                  <a:pos x="546" y="754"/>
                </a:cxn>
                <a:cxn ang="0">
                  <a:pos x="494" y="781"/>
                </a:cxn>
                <a:cxn ang="0">
                  <a:pos x="437" y="802"/>
                </a:cxn>
                <a:cxn ang="0">
                  <a:pos x="382" y="814"/>
                </a:cxn>
                <a:cxn ang="0">
                  <a:pos x="292" y="866"/>
                </a:cxn>
                <a:cxn ang="0">
                  <a:pos x="263" y="906"/>
                </a:cxn>
                <a:cxn ang="0">
                  <a:pos x="254" y="948"/>
                </a:cxn>
                <a:cxn ang="0">
                  <a:pos x="197" y="944"/>
                </a:cxn>
                <a:cxn ang="0">
                  <a:pos x="140" y="906"/>
                </a:cxn>
                <a:cxn ang="0">
                  <a:pos x="197" y="854"/>
                </a:cxn>
                <a:cxn ang="0">
                  <a:pos x="249" y="814"/>
                </a:cxn>
                <a:cxn ang="0">
                  <a:pos x="334" y="781"/>
                </a:cxn>
                <a:cxn ang="0">
                  <a:pos x="396" y="763"/>
                </a:cxn>
                <a:cxn ang="0">
                  <a:pos x="475" y="741"/>
                </a:cxn>
                <a:cxn ang="0">
                  <a:pos x="339" y="698"/>
                </a:cxn>
                <a:cxn ang="0">
                  <a:pos x="240" y="626"/>
                </a:cxn>
                <a:cxn ang="0">
                  <a:pos x="169" y="548"/>
                </a:cxn>
                <a:cxn ang="0">
                  <a:pos x="109" y="466"/>
                </a:cxn>
                <a:cxn ang="0">
                  <a:pos x="66" y="363"/>
                </a:cxn>
                <a:cxn ang="0">
                  <a:pos x="23" y="246"/>
                </a:cxn>
                <a:cxn ang="0">
                  <a:pos x="0" y="134"/>
                </a:cxn>
                <a:cxn ang="0">
                  <a:pos x="0" y="39"/>
                </a:cxn>
                <a:cxn ang="0">
                  <a:pos x="42" y="4"/>
                </a:cxn>
                <a:cxn ang="0">
                  <a:pos x="109" y="0"/>
                </a:cxn>
                <a:cxn ang="0">
                  <a:pos x="127" y="31"/>
                </a:cxn>
              </a:cxnLst>
              <a:rect l="0" t="0" r="r" b="b"/>
              <a:pathLst>
                <a:path w="546" h="948">
                  <a:moveTo>
                    <a:pt x="127" y="31"/>
                  </a:moveTo>
                  <a:lnTo>
                    <a:pt x="113" y="186"/>
                  </a:lnTo>
                  <a:lnTo>
                    <a:pt x="113" y="289"/>
                  </a:lnTo>
                  <a:lnTo>
                    <a:pt x="137" y="393"/>
                  </a:lnTo>
                  <a:lnTo>
                    <a:pt x="192" y="483"/>
                  </a:lnTo>
                  <a:lnTo>
                    <a:pt x="278" y="573"/>
                  </a:lnTo>
                  <a:lnTo>
                    <a:pt x="367" y="638"/>
                  </a:lnTo>
                  <a:lnTo>
                    <a:pt x="437" y="677"/>
                  </a:lnTo>
                  <a:lnTo>
                    <a:pt x="517" y="686"/>
                  </a:lnTo>
                  <a:lnTo>
                    <a:pt x="546" y="724"/>
                  </a:lnTo>
                  <a:lnTo>
                    <a:pt x="546" y="754"/>
                  </a:lnTo>
                  <a:lnTo>
                    <a:pt x="494" y="781"/>
                  </a:lnTo>
                  <a:lnTo>
                    <a:pt x="437" y="802"/>
                  </a:lnTo>
                  <a:lnTo>
                    <a:pt x="382" y="814"/>
                  </a:lnTo>
                  <a:lnTo>
                    <a:pt x="292" y="866"/>
                  </a:lnTo>
                  <a:lnTo>
                    <a:pt x="263" y="906"/>
                  </a:lnTo>
                  <a:lnTo>
                    <a:pt x="254" y="948"/>
                  </a:lnTo>
                  <a:lnTo>
                    <a:pt x="197" y="944"/>
                  </a:lnTo>
                  <a:lnTo>
                    <a:pt x="140" y="906"/>
                  </a:lnTo>
                  <a:lnTo>
                    <a:pt x="197" y="854"/>
                  </a:lnTo>
                  <a:lnTo>
                    <a:pt x="249" y="814"/>
                  </a:lnTo>
                  <a:lnTo>
                    <a:pt x="334" y="781"/>
                  </a:lnTo>
                  <a:lnTo>
                    <a:pt x="396" y="763"/>
                  </a:lnTo>
                  <a:lnTo>
                    <a:pt x="475" y="741"/>
                  </a:lnTo>
                  <a:lnTo>
                    <a:pt x="339" y="698"/>
                  </a:lnTo>
                  <a:lnTo>
                    <a:pt x="240" y="626"/>
                  </a:lnTo>
                  <a:lnTo>
                    <a:pt x="169" y="548"/>
                  </a:lnTo>
                  <a:lnTo>
                    <a:pt x="109" y="466"/>
                  </a:lnTo>
                  <a:lnTo>
                    <a:pt x="66" y="363"/>
                  </a:lnTo>
                  <a:lnTo>
                    <a:pt x="23" y="246"/>
                  </a:lnTo>
                  <a:lnTo>
                    <a:pt x="0" y="134"/>
                  </a:lnTo>
                  <a:lnTo>
                    <a:pt x="0" y="39"/>
                  </a:lnTo>
                  <a:lnTo>
                    <a:pt x="42" y="4"/>
                  </a:lnTo>
                  <a:lnTo>
                    <a:pt x="109" y="0"/>
                  </a:lnTo>
                  <a:lnTo>
                    <a:pt x="127" y="31"/>
                  </a:lnTo>
                  <a:close/>
                </a:path>
              </a:pathLst>
            </a:custGeom>
            <a:solidFill>
              <a:srgbClr val="000000"/>
            </a:solidFill>
            <a:ln w="9525">
              <a:noFill/>
              <a:round/>
              <a:headEnd/>
              <a:tailEnd/>
            </a:ln>
          </p:spPr>
          <p:txBody>
            <a:bodyPr/>
            <a:lstStyle/>
            <a:p>
              <a:endParaRPr lang="zh-CN" altLang="en-US"/>
            </a:p>
          </p:txBody>
        </p:sp>
      </p:grpSp>
      <p:sp>
        <p:nvSpPr>
          <p:cNvPr id="73760" name="AutoShape 32"/>
          <p:cNvSpPr>
            <a:spLocks noChangeArrowheads="1"/>
          </p:cNvSpPr>
          <p:nvPr/>
        </p:nvSpPr>
        <p:spPr bwMode="auto">
          <a:xfrm>
            <a:off x="457200" y="685800"/>
            <a:ext cx="2133600" cy="1447800"/>
          </a:xfrm>
          <a:prstGeom prst="cloudCallout">
            <a:avLst>
              <a:gd name="adj1" fmla="val 72546"/>
              <a:gd name="adj2" fmla="val 40681"/>
            </a:avLst>
          </a:prstGeom>
          <a:gradFill rotWithShape="0">
            <a:gsLst>
              <a:gs pos="0">
                <a:schemeClr val="accent1"/>
              </a:gs>
              <a:gs pos="50000">
                <a:schemeClr val="bg1"/>
              </a:gs>
              <a:gs pos="100000">
                <a:schemeClr val="accent1"/>
              </a:gs>
            </a:gsLst>
            <a:lin ang="5400000" scaled="1"/>
          </a:gradFill>
          <a:ln w="28575">
            <a:solidFill>
              <a:srgbClr val="006600"/>
            </a:solidFill>
            <a:round/>
            <a:headEnd/>
            <a:tailEnd type="none" w="med" len="lg"/>
          </a:ln>
          <a:effectLst/>
        </p:spPr>
        <p:txBody>
          <a:bodyPr/>
          <a:lstStyle/>
          <a:p>
            <a:pPr algn="ctr"/>
            <a:r>
              <a:rPr kumimoji="1" lang="zh-CN" altLang="en-US" sz="2000" b="1">
                <a:latin typeface="Times New Roman" pitchFamily="18" charset="0"/>
              </a:rPr>
              <a:t>狮子的能量大于</a:t>
            </a:r>
            <a:r>
              <a:rPr kumimoji="1" lang="en-US" altLang="zh-CN" sz="2000" b="1">
                <a:latin typeface="Times New Roman" pitchFamily="18" charset="0"/>
              </a:rPr>
              <a:t>U</a:t>
            </a:r>
            <a:r>
              <a:rPr kumimoji="1" lang="zh-CN" altLang="en-US" sz="2000" b="1">
                <a:latin typeface="Times New Roman" pitchFamily="18" charset="0"/>
              </a:rPr>
              <a:t>才能出来！</a:t>
            </a:r>
          </a:p>
        </p:txBody>
      </p:sp>
      <p:sp>
        <p:nvSpPr>
          <p:cNvPr id="73761" name="AutoShape 33"/>
          <p:cNvSpPr>
            <a:spLocks noChangeArrowheads="1"/>
          </p:cNvSpPr>
          <p:nvPr/>
        </p:nvSpPr>
        <p:spPr bwMode="auto">
          <a:xfrm>
            <a:off x="304800" y="3200400"/>
            <a:ext cx="2209800" cy="990600"/>
          </a:xfrm>
          <a:prstGeom prst="cloudCallout">
            <a:avLst>
              <a:gd name="adj1" fmla="val 31681"/>
              <a:gd name="adj2" fmla="val 95032"/>
            </a:avLst>
          </a:prstGeom>
          <a:gradFill rotWithShape="0">
            <a:gsLst>
              <a:gs pos="0">
                <a:srgbClr val="FFCCFF"/>
              </a:gs>
              <a:gs pos="50000">
                <a:srgbClr val="FFFFFF"/>
              </a:gs>
              <a:gs pos="100000">
                <a:srgbClr val="FFCCFF"/>
              </a:gs>
            </a:gsLst>
            <a:lin ang="5400000" scaled="1"/>
          </a:gradFill>
          <a:ln w="28575">
            <a:solidFill>
              <a:srgbClr val="FF0066"/>
            </a:solidFill>
            <a:round/>
            <a:headEnd/>
            <a:tailEnd type="none" w="med" len="lg"/>
          </a:ln>
          <a:effectLst/>
        </p:spPr>
        <p:txBody>
          <a:bodyPr/>
          <a:lstStyle/>
          <a:p>
            <a:pPr algn="ctr"/>
            <a:r>
              <a:rPr kumimoji="1" lang="zh-CN" altLang="en-US" sz="2000" b="1">
                <a:latin typeface="Times New Roman" pitchFamily="18" charset="0"/>
              </a:rPr>
              <a:t>不好，狮子出来啦！</a:t>
            </a:r>
          </a:p>
        </p:txBody>
      </p:sp>
      <p:grpSp>
        <p:nvGrpSpPr>
          <p:cNvPr id="7" name="Group 34"/>
          <p:cNvGrpSpPr>
            <a:grpSpLocks/>
          </p:cNvGrpSpPr>
          <p:nvPr/>
        </p:nvGrpSpPr>
        <p:grpSpPr bwMode="auto">
          <a:xfrm>
            <a:off x="4572000" y="3886200"/>
            <a:ext cx="1295400" cy="2057400"/>
            <a:chOff x="3264" y="943"/>
            <a:chExt cx="1728" cy="854"/>
          </a:xfrm>
        </p:grpSpPr>
        <p:sp>
          <p:nvSpPr>
            <p:cNvPr id="73763" name="Freeform 35"/>
            <p:cNvSpPr>
              <a:spLocks/>
            </p:cNvSpPr>
            <p:nvPr/>
          </p:nvSpPr>
          <p:spPr bwMode="auto">
            <a:xfrm>
              <a:off x="3264" y="960"/>
              <a:ext cx="1728" cy="837"/>
            </a:xfrm>
            <a:custGeom>
              <a:avLst/>
              <a:gdLst/>
              <a:ahLst/>
              <a:cxnLst>
                <a:cxn ang="0">
                  <a:pos x="0" y="590"/>
                </a:cxn>
                <a:cxn ang="0">
                  <a:pos x="19" y="538"/>
                </a:cxn>
                <a:cxn ang="0">
                  <a:pos x="56" y="453"/>
                </a:cxn>
                <a:cxn ang="0">
                  <a:pos x="90" y="426"/>
                </a:cxn>
                <a:cxn ang="0">
                  <a:pos x="121" y="410"/>
                </a:cxn>
                <a:cxn ang="0">
                  <a:pos x="153" y="384"/>
                </a:cxn>
                <a:cxn ang="0">
                  <a:pos x="176" y="358"/>
                </a:cxn>
                <a:cxn ang="0">
                  <a:pos x="218" y="305"/>
                </a:cxn>
                <a:cxn ang="0">
                  <a:pos x="276" y="234"/>
                </a:cxn>
                <a:cxn ang="0">
                  <a:pos x="339" y="161"/>
                </a:cxn>
                <a:cxn ang="0">
                  <a:pos x="399" y="104"/>
                </a:cxn>
                <a:cxn ang="0">
                  <a:pos x="446" y="72"/>
                </a:cxn>
                <a:cxn ang="0">
                  <a:pos x="501" y="32"/>
                </a:cxn>
                <a:cxn ang="0">
                  <a:pos x="546" y="2"/>
                </a:cxn>
                <a:cxn ang="0">
                  <a:pos x="574" y="8"/>
                </a:cxn>
                <a:cxn ang="0">
                  <a:pos x="619" y="36"/>
                </a:cxn>
                <a:cxn ang="0">
                  <a:pos x="658" y="71"/>
                </a:cxn>
                <a:cxn ang="0">
                  <a:pos x="686" y="86"/>
                </a:cxn>
                <a:cxn ang="0">
                  <a:pos x="713" y="112"/>
                </a:cxn>
                <a:cxn ang="0">
                  <a:pos x="730" y="123"/>
                </a:cxn>
                <a:cxn ang="0">
                  <a:pos x="782" y="106"/>
                </a:cxn>
                <a:cxn ang="0">
                  <a:pos x="850" y="98"/>
                </a:cxn>
                <a:cxn ang="0">
                  <a:pos x="887" y="117"/>
                </a:cxn>
                <a:cxn ang="0">
                  <a:pos x="908" y="141"/>
                </a:cxn>
                <a:cxn ang="0">
                  <a:pos x="952" y="171"/>
                </a:cxn>
                <a:cxn ang="0">
                  <a:pos x="985" y="197"/>
                </a:cxn>
                <a:cxn ang="0">
                  <a:pos x="999" y="218"/>
                </a:cxn>
                <a:cxn ang="0">
                  <a:pos x="1018" y="216"/>
                </a:cxn>
                <a:cxn ang="0">
                  <a:pos x="1068" y="173"/>
                </a:cxn>
                <a:cxn ang="0">
                  <a:pos x="1117" y="137"/>
                </a:cxn>
                <a:cxn ang="0">
                  <a:pos x="1154" y="135"/>
                </a:cxn>
                <a:cxn ang="0">
                  <a:pos x="1189" y="154"/>
                </a:cxn>
                <a:cxn ang="0">
                  <a:pos x="1217" y="185"/>
                </a:cxn>
                <a:cxn ang="0">
                  <a:pos x="1245" y="194"/>
                </a:cxn>
                <a:cxn ang="0">
                  <a:pos x="1267" y="231"/>
                </a:cxn>
                <a:cxn ang="0">
                  <a:pos x="1288" y="264"/>
                </a:cxn>
                <a:cxn ang="0">
                  <a:pos x="1297" y="295"/>
                </a:cxn>
                <a:cxn ang="0">
                  <a:pos x="1318" y="331"/>
                </a:cxn>
                <a:cxn ang="0">
                  <a:pos x="1349" y="369"/>
                </a:cxn>
                <a:cxn ang="0">
                  <a:pos x="1396" y="359"/>
                </a:cxn>
                <a:cxn ang="0">
                  <a:pos x="1437" y="354"/>
                </a:cxn>
                <a:cxn ang="0">
                  <a:pos x="1491" y="413"/>
                </a:cxn>
                <a:cxn ang="0">
                  <a:pos x="1540" y="498"/>
                </a:cxn>
                <a:cxn ang="0">
                  <a:pos x="1550" y="513"/>
                </a:cxn>
                <a:cxn ang="0">
                  <a:pos x="1566" y="529"/>
                </a:cxn>
                <a:cxn ang="0">
                  <a:pos x="1585" y="550"/>
                </a:cxn>
                <a:cxn ang="0">
                  <a:pos x="1595" y="580"/>
                </a:cxn>
                <a:cxn ang="0">
                  <a:pos x="1616" y="597"/>
                </a:cxn>
                <a:cxn ang="0">
                  <a:pos x="1649" y="593"/>
                </a:cxn>
                <a:cxn ang="0">
                  <a:pos x="1694" y="587"/>
                </a:cxn>
                <a:cxn ang="0">
                  <a:pos x="1728" y="837"/>
                </a:cxn>
              </a:cxnLst>
              <a:rect l="0" t="0" r="r" b="b"/>
              <a:pathLst>
                <a:path w="1728" h="837">
                  <a:moveTo>
                    <a:pt x="1728" y="837"/>
                  </a:moveTo>
                  <a:lnTo>
                    <a:pt x="0" y="837"/>
                  </a:lnTo>
                  <a:lnTo>
                    <a:pt x="0" y="590"/>
                  </a:lnTo>
                  <a:lnTo>
                    <a:pt x="2" y="583"/>
                  </a:lnTo>
                  <a:lnTo>
                    <a:pt x="9" y="565"/>
                  </a:lnTo>
                  <a:lnTo>
                    <a:pt x="19" y="538"/>
                  </a:lnTo>
                  <a:lnTo>
                    <a:pt x="31" y="508"/>
                  </a:lnTo>
                  <a:lnTo>
                    <a:pt x="44" y="479"/>
                  </a:lnTo>
                  <a:lnTo>
                    <a:pt x="56" y="453"/>
                  </a:lnTo>
                  <a:lnTo>
                    <a:pt x="70" y="434"/>
                  </a:lnTo>
                  <a:lnTo>
                    <a:pt x="80" y="427"/>
                  </a:lnTo>
                  <a:lnTo>
                    <a:pt x="90" y="426"/>
                  </a:lnTo>
                  <a:lnTo>
                    <a:pt x="100" y="423"/>
                  </a:lnTo>
                  <a:lnTo>
                    <a:pt x="111" y="417"/>
                  </a:lnTo>
                  <a:lnTo>
                    <a:pt x="121" y="410"/>
                  </a:lnTo>
                  <a:lnTo>
                    <a:pt x="132" y="402"/>
                  </a:lnTo>
                  <a:lnTo>
                    <a:pt x="143" y="393"/>
                  </a:lnTo>
                  <a:lnTo>
                    <a:pt x="153" y="384"/>
                  </a:lnTo>
                  <a:lnTo>
                    <a:pt x="162" y="375"/>
                  </a:lnTo>
                  <a:lnTo>
                    <a:pt x="167" y="369"/>
                  </a:lnTo>
                  <a:lnTo>
                    <a:pt x="176" y="358"/>
                  </a:lnTo>
                  <a:lnTo>
                    <a:pt x="188" y="342"/>
                  </a:lnTo>
                  <a:lnTo>
                    <a:pt x="203" y="324"/>
                  </a:lnTo>
                  <a:lnTo>
                    <a:pt x="218" y="305"/>
                  </a:lnTo>
                  <a:lnTo>
                    <a:pt x="236" y="281"/>
                  </a:lnTo>
                  <a:lnTo>
                    <a:pt x="256" y="258"/>
                  </a:lnTo>
                  <a:lnTo>
                    <a:pt x="276" y="234"/>
                  </a:lnTo>
                  <a:lnTo>
                    <a:pt x="297" y="208"/>
                  </a:lnTo>
                  <a:lnTo>
                    <a:pt x="318" y="184"/>
                  </a:lnTo>
                  <a:lnTo>
                    <a:pt x="339" y="161"/>
                  </a:lnTo>
                  <a:lnTo>
                    <a:pt x="360" y="140"/>
                  </a:lnTo>
                  <a:lnTo>
                    <a:pt x="380" y="121"/>
                  </a:lnTo>
                  <a:lnTo>
                    <a:pt x="399" y="104"/>
                  </a:lnTo>
                  <a:lnTo>
                    <a:pt x="415" y="91"/>
                  </a:lnTo>
                  <a:lnTo>
                    <a:pt x="431" y="82"/>
                  </a:lnTo>
                  <a:lnTo>
                    <a:pt x="446" y="72"/>
                  </a:lnTo>
                  <a:lnTo>
                    <a:pt x="464" y="59"/>
                  </a:lnTo>
                  <a:lnTo>
                    <a:pt x="483" y="45"/>
                  </a:lnTo>
                  <a:lnTo>
                    <a:pt x="501" y="32"/>
                  </a:lnTo>
                  <a:lnTo>
                    <a:pt x="518" y="19"/>
                  </a:lnTo>
                  <a:lnTo>
                    <a:pt x="534" y="9"/>
                  </a:lnTo>
                  <a:lnTo>
                    <a:pt x="546" y="2"/>
                  </a:lnTo>
                  <a:lnTo>
                    <a:pt x="554" y="0"/>
                  </a:lnTo>
                  <a:lnTo>
                    <a:pt x="562" y="2"/>
                  </a:lnTo>
                  <a:lnTo>
                    <a:pt x="574" y="8"/>
                  </a:lnTo>
                  <a:lnTo>
                    <a:pt x="587" y="16"/>
                  </a:lnTo>
                  <a:lnTo>
                    <a:pt x="604" y="24"/>
                  </a:lnTo>
                  <a:lnTo>
                    <a:pt x="619" y="36"/>
                  </a:lnTo>
                  <a:lnTo>
                    <a:pt x="635" y="47"/>
                  </a:lnTo>
                  <a:lnTo>
                    <a:pt x="648" y="59"/>
                  </a:lnTo>
                  <a:lnTo>
                    <a:pt x="658" y="71"/>
                  </a:lnTo>
                  <a:lnTo>
                    <a:pt x="666" y="74"/>
                  </a:lnTo>
                  <a:lnTo>
                    <a:pt x="676" y="79"/>
                  </a:lnTo>
                  <a:lnTo>
                    <a:pt x="686" y="86"/>
                  </a:lnTo>
                  <a:lnTo>
                    <a:pt x="696" y="95"/>
                  </a:lnTo>
                  <a:lnTo>
                    <a:pt x="706" y="104"/>
                  </a:lnTo>
                  <a:lnTo>
                    <a:pt x="713" y="112"/>
                  </a:lnTo>
                  <a:lnTo>
                    <a:pt x="720" y="119"/>
                  </a:lnTo>
                  <a:lnTo>
                    <a:pt x="724" y="124"/>
                  </a:lnTo>
                  <a:lnTo>
                    <a:pt x="730" y="123"/>
                  </a:lnTo>
                  <a:lnTo>
                    <a:pt x="742" y="119"/>
                  </a:lnTo>
                  <a:lnTo>
                    <a:pt x="761" y="113"/>
                  </a:lnTo>
                  <a:lnTo>
                    <a:pt x="782" y="106"/>
                  </a:lnTo>
                  <a:lnTo>
                    <a:pt x="806" y="101"/>
                  </a:lnTo>
                  <a:lnTo>
                    <a:pt x="829" y="98"/>
                  </a:lnTo>
                  <a:lnTo>
                    <a:pt x="850" y="98"/>
                  </a:lnTo>
                  <a:lnTo>
                    <a:pt x="866" y="102"/>
                  </a:lnTo>
                  <a:lnTo>
                    <a:pt x="878" y="110"/>
                  </a:lnTo>
                  <a:lnTo>
                    <a:pt x="887" y="117"/>
                  </a:lnTo>
                  <a:lnTo>
                    <a:pt x="895" y="125"/>
                  </a:lnTo>
                  <a:lnTo>
                    <a:pt x="901" y="133"/>
                  </a:lnTo>
                  <a:lnTo>
                    <a:pt x="908" y="141"/>
                  </a:lnTo>
                  <a:lnTo>
                    <a:pt x="918" y="150"/>
                  </a:lnTo>
                  <a:lnTo>
                    <a:pt x="932" y="160"/>
                  </a:lnTo>
                  <a:lnTo>
                    <a:pt x="952" y="171"/>
                  </a:lnTo>
                  <a:lnTo>
                    <a:pt x="966" y="179"/>
                  </a:lnTo>
                  <a:lnTo>
                    <a:pt x="977" y="188"/>
                  </a:lnTo>
                  <a:lnTo>
                    <a:pt x="985" y="197"/>
                  </a:lnTo>
                  <a:lnTo>
                    <a:pt x="991" y="205"/>
                  </a:lnTo>
                  <a:lnTo>
                    <a:pt x="996" y="212"/>
                  </a:lnTo>
                  <a:lnTo>
                    <a:pt x="999" y="218"/>
                  </a:lnTo>
                  <a:lnTo>
                    <a:pt x="1002" y="223"/>
                  </a:lnTo>
                  <a:lnTo>
                    <a:pt x="1005" y="225"/>
                  </a:lnTo>
                  <a:lnTo>
                    <a:pt x="1018" y="216"/>
                  </a:lnTo>
                  <a:lnTo>
                    <a:pt x="1033" y="203"/>
                  </a:lnTo>
                  <a:lnTo>
                    <a:pt x="1050" y="188"/>
                  </a:lnTo>
                  <a:lnTo>
                    <a:pt x="1068" y="173"/>
                  </a:lnTo>
                  <a:lnTo>
                    <a:pt x="1084" y="158"/>
                  </a:lnTo>
                  <a:lnTo>
                    <a:pt x="1101" y="146"/>
                  </a:lnTo>
                  <a:lnTo>
                    <a:pt x="1117" y="137"/>
                  </a:lnTo>
                  <a:lnTo>
                    <a:pt x="1130" y="133"/>
                  </a:lnTo>
                  <a:lnTo>
                    <a:pt x="1142" y="133"/>
                  </a:lnTo>
                  <a:lnTo>
                    <a:pt x="1154" y="135"/>
                  </a:lnTo>
                  <a:lnTo>
                    <a:pt x="1166" y="140"/>
                  </a:lnTo>
                  <a:lnTo>
                    <a:pt x="1177" y="146"/>
                  </a:lnTo>
                  <a:lnTo>
                    <a:pt x="1189" y="154"/>
                  </a:lnTo>
                  <a:lnTo>
                    <a:pt x="1199" y="164"/>
                  </a:lnTo>
                  <a:lnTo>
                    <a:pt x="1208" y="174"/>
                  </a:lnTo>
                  <a:lnTo>
                    <a:pt x="1217" y="185"/>
                  </a:lnTo>
                  <a:lnTo>
                    <a:pt x="1230" y="174"/>
                  </a:lnTo>
                  <a:lnTo>
                    <a:pt x="1237" y="183"/>
                  </a:lnTo>
                  <a:lnTo>
                    <a:pt x="1245" y="194"/>
                  </a:lnTo>
                  <a:lnTo>
                    <a:pt x="1253" y="206"/>
                  </a:lnTo>
                  <a:lnTo>
                    <a:pt x="1261" y="218"/>
                  </a:lnTo>
                  <a:lnTo>
                    <a:pt x="1267" y="231"/>
                  </a:lnTo>
                  <a:lnTo>
                    <a:pt x="1275" y="244"/>
                  </a:lnTo>
                  <a:lnTo>
                    <a:pt x="1282" y="255"/>
                  </a:lnTo>
                  <a:lnTo>
                    <a:pt x="1288" y="264"/>
                  </a:lnTo>
                  <a:lnTo>
                    <a:pt x="1293" y="274"/>
                  </a:lnTo>
                  <a:lnTo>
                    <a:pt x="1296" y="283"/>
                  </a:lnTo>
                  <a:lnTo>
                    <a:pt x="1297" y="295"/>
                  </a:lnTo>
                  <a:lnTo>
                    <a:pt x="1298" y="307"/>
                  </a:lnTo>
                  <a:lnTo>
                    <a:pt x="1309" y="318"/>
                  </a:lnTo>
                  <a:lnTo>
                    <a:pt x="1318" y="331"/>
                  </a:lnTo>
                  <a:lnTo>
                    <a:pt x="1328" y="345"/>
                  </a:lnTo>
                  <a:lnTo>
                    <a:pt x="1338" y="359"/>
                  </a:lnTo>
                  <a:lnTo>
                    <a:pt x="1349" y="369"/>
                  </a:lnTo>
                  <a:lnTo>
                    <a:pt x="1362" y="373"/>
                  </a:lnTo>
                  <a:lnTo>
                    <a:pt x="1378" y="371"/>
                  </a:lnTo>
                  <a:lnTo>
                    <a:pt x="1396" y="359"/>
                  </a:lnTo>
                  <a:lnTo>
                    <a:pt x="1408" y="351"/>
                  </a:lnTo>
                  <a:lnTo>
                    <a:pt x="1422" y="350"/>
                  </a:lnTo>
                  <a:lnTo>
                    <a:pt x="1437" y="354"/>
                  </a:lnTo>
                  <a:lnTo>
                    <a:pt x="1453" y="367"/>
                  </a:lnTo>
                  <a:lnTo>
                    <a:pt x="1471" y="386"/>
                  </a:lnTo>
                  <a:lnTo>
                    <a:pt x="1491" y="413"/>
                  </a:lnTo>
                  <a:lnTo>
                    <a:pt x="1512" y="450"/>
                  </a:lnTo>
                  <a:lnTo>
                    <a:pt x="1536" y="494"/>
                  </a:lnTo>
                  <a:lnTo>
                    <a:pt x="1540" y="498"/>
                  </a:lnTo>
                  <a:lnTo>
                    <a:pt x="1542" y="503"/>
                  </a:lnTo>
                  <a:lnTo>
                    <a:pt x="1545" y="508"/>
                  </a:lnTo>
                  <a:lnTo>
                    <a:pt x="1550" y="513"/>
                  </a:lnTo>
                  <a:lnTo>
                    <a:pt x="1554" y="518"/>
                  </a:lnTo>
                  <a:lnTo>
                    <a:pt x="1560" y="524"/>
                  </a:lnTo>
                  <a:lnTo>
                    <a:pt x="1566" y="529"/>
                  </a:lnTo>
                  <a:lnTo>
                    <a:pt x="1574" y="535"/>
                  </a:lnTo>
                  <a:lnTo>
                    <a:pt x="1581" y="541"/>
                  </a:lnTo>
                  <a:lnTo>
                    <a:pt x="1585" y="550"/>
                  </a:lnTo>
                  <a:lnTo>
                    <a:pt x="1588" y="560"/>
                  </a:lnTo>
                  <a:lnTo>
                    <a:pt x="1592" y="570"/>
                  </a:lnTo>
                  <a:lnTo>
                    <a:pt x="1595" y="580"/>
                  </a:lnTo>
                  <a:lnTo>
                    <a:pt x="1600" y="588"/>
                  </a:lnTo>
                  <a:lnTo>
                    <a:pt x="1606" y="595"/>
                  </a:lnTo>
                  <a:lnTo>
                    <a:pt x="1616" y="597"/>
                  </a:lnTo>
                  <a:lnTo>
                    <a:pt x="1626" y="597"/>
                  </a:lnTo>
                  <a:lnTo>
                    <a:pt x="1637" y="596"/>
                  </a:lnTo>
                  <a:lnTo>
                    <a:pt x="1649" y="593"/>
                  </a:lnTo>
                  <a:lnTo>
                    <a:pt x="1663" y="591"/>
                  </a:lnTo>
                  <a:lnTo>
                    <a:pt x="1678" y="589"/>
                  </a:lnTo>
                  <a:lnTo>
                    <a:pt x="1694" y="587"/>
                  </a:lnTo>
                  <a:lnTo>
                    <a:pt x="1710" y="586"/>
                  </a:lnTo>
                  <a:lnTo>
                    <a:pt x="1728" y="586"/>
                  </a:lnTo>
                  <a:lnTo>
                    <a:pt x="1728" y="837"/>
                  </a:lnTo>
                  <a:close/>
                </a:path>
              </a:pathLst>
            </a:custGeom>
            <a:solidFill>
              <a:srgbClr val="008400"/>
            </a:solidFill>
            <a:ln w="9525">
              <a:solidFill>
                <a:srgbClr val="003300"/>
              </a:solidFill>
              <a:round/>
              <a:headEnd/>
              <a:tailEnd/>
            </a:ln>
          </p:spPr>
          <p:txBody>
            <a:bodyPr/>
            <a:lstStyle/>
            <a:p>
              <a:endParaRPr lang="zh-CN" altLang="en-US"/>
            </a:p>
          </p:txBody>
        </p:sp>
        <p:sp>
          <p:nvSpPr>
            <p:cNvPr id="73764" name="Freeform 36"/>
            <p:cNvSpPr>
              <a:spLocks/>
            </p:cNvSpPr>
            <p:nvPr/>
          </p:nvSpPr>
          <p:spPr bwMode="auto">
            <a:xfrm>
              <a:off x="3511" y="943"/>
              <a:ext cx="748" cy="406"/>
            </a:xfrm>
            <a:custGeom>
              <a:avLst/>
              <a:gdLst/>
              <a:ahLst/>
              <a:cxnLst>
                <a:cxn ang="0">
                  <a:pos x="217" y="59"/>
                </a:cxn>
                <a:cxn ang="0">
                  <a:pos x="271" y="19"/>
                </a:cxn>
                <a:cxn ang="0">
                  <a:pos x="307" y="0"/>
                </a:cxn>
                <a:cxn ang="0">
                  <a:pos x="301" y="24"/>
                </a:cxn>
                <a:cxn ang="0">
                  <a:pos x="313" y="45"/>
                </a:cxn>
                <a:cxn ang="0">
                  <a:pos x="339" y="75"/>
                </a:cxn>
                <a:cxn ang="0">
                  <a:pos x="356" y="100"/>
                </a:cxn>
                <a:cxn ang="0">
                  <a:pos x="390" y="99"/>
                </a:cxn>
                <a:cxn ang="0">
                  <a:pos x="422" y="105"/>
                </a:cxn>
                <a:cxn ang="0">
                  <a:pos x="440" y="116"/>
                </a:cxn>
                <a:cxn ang="0">
                  <a:pos x="454" y="130"/>
                </a:cxn>
                <a:cxn ang="0">
                  <a:pos x="490" y="152"/>
                </a:cxn>
                <a:cxn ang="0">
                  <a:pos x="529" y="162"/>
                </a:cxn>
                <a:cxn ang="0">
                  <a:pos x="575" y="151"/>
                </a:cxn>
                <a:cxn ang="0">
                  <a:pos x="611" y="147"/>
                </a:cxn>
                <a:cxn ang="0">
                  <a:pos x="634" y="162"/>
                </a:cxn>
                <a:cxn ang="0">
                  <a:pos x="657" y="176"/>
                </a:cxn>
                <a:cxn ang="0">
                  <a:pos x="687" y="195"/>
                </a:cxn>
                <a:cxn ang="0">
                  <a:pos x="724" y="218"/>
                </a:cxn>
                <a:cxn ang="0">
                  <a:pos x="744" y="235"/>
                </a:cxn>
                <a:cxn ang="0">
                  <a:pos x="740" y="244"/>
                </a:cxn>
                <a:cxn ang="0">
                  <a:pos x="717" y="248"/>
                </a:cxn>
                <a:cxn ang="0">
                  <a:pos x="680" y="247"/>
                </a:cxn>
                <a:cxn ang="0">
                  <a:pos x="664" y="235"/>
                </a:cxn>
                <a:cxn ang="0">
                  <a:pos x="636" y="224"/>
                </a:cxn>
                <a:cxn ang="0">
                  <a:pos x="606" y="236"/>
                </a:cxn>
                <a:cxn ang="0">
                  <a:pos x="621" y="260"/>
                </a:cxn>
                <a:cxn ang="0">
                  <a:pos x="636" y="286"/>
                </a:cxn>
                <a:cxn ang="0">
                  <a:pos x="618" y="278"/>
                </a:cxn>
                <a:cxn ang="0">
                  <a:pos x="576" y="248"/>
                </a:cxn>
                <a:cxn ang="0">
                  <a:pos x="545" y="233"/>
                </a:cxn>
                <a:cxn ang="0">
                  <a:pos x="507" y="249"/>
                </a:cxn>
                <a:cxn ang="0">
                  <a:pos x="481" y="268"/>
                </a:cxn>
                <a:cxn ang="0">
                  <a:pos x="476" y="280"/>
                </a:cxn>
                <a:cxn ang="0">
                  <a:pos x="490" y="306"/>
                </a:cxn>
                <a:cxn ang="0">
                  <a:pos x="466" y="311"/>
                </a:cxn>
                <a:cxn ang="0">
                  <a:pos x="452" y="339"/>
                </a:cxn>
                <a:cxn ang="0">
                  <a:pos x="434" y="378"/>
                </a:cxn>
                <a:cxn ang="0">
                  <a:pos x="421" y="406"/>
                </a:cxn>
                <a:cxn ang="0">
                  <a:pos x="400" y="378"/>
                </a:cxn>
                <a:cxn ang="0">
                  <a:pos x="381" y="345"/>
                </a:cxn>
                <a:cxn ang="0">
                  <a:pos x="366" y="320"/>
                </a:cxn>
                <a:cxn ang="0">
                  <a:pos x="349" y="311"/>
                </a:cxn>
                <a:cxn ang="0">
                  <a:pos x="327" y="312"/>
                </a:cxn>
                <a:cxn ang="0">
                  <a:pos x="296" y="311"/>
                </a:cxn>
                <a:cxn ang="0">
                  <a:pos x="257" y="308"/>
                </a:cxn>
                <a:cxn ang="0">
                  <a:pos x="227" y="309"/>
                </a:cxn>
                <a:cxn ang="0">
                  <a:pos x="205" y="311"/>
                </a:cxn>
                <a:cxn ang="0">
                  <a:pos x="188" y="307"/>
                </a:cxn>
                <a:cxn ang="0">
                  <a:pos x="197" y="285"/>
                </a:cxn>
                <a:cxn ang="0">
                  <a:pos x="188" y="255"/>
                </a:cxn>
                <a:cxn ang="0">
                  <a:pos x="161" y="267"/>
                </a:cxn>
                <a:cxn ang="0">
                  <a:pos x="114" y="302"/>
                </a:cxn>
                <a:cxn ang="0">
                  <a:pos x="73" y="321"/>
                </a:cxn>
                <a:cxn ang="0">
                  <a:pos x="41" y="324"/>
                </a:cxn>
                <a:cxn ang="0">
                  <a:pos x="14" y="324"/>
                </a:cxn>
                <a:cxn ang="0">
                  <a:pos x="10" y="307"/>
                </a:cxn>
                <a:cxn ang="0">
                  <a:pos x="47" y="250"/>
                </a:cxn>
                <a:cxn ang="0">
                  <a:pos x="79" y="200"/>
                </a:cxn>
                <a:cxn ang="0">
                  <a:pos x="104" y="166"/>
                </a:cxn>
                <a:cxn ang="0">
                  <a:pos x="143" y="120"/>
                </a:cxn>
                <a:cxn ang="0">
                  <a:pos x="184" y="82"/>
                </a:cxn>
              </a:cxnLst>
              <a:rect l="0" t="0" r="r" b="b"/>
              <a:pathLst>
                <a:path w="748" h="406">
                  <a:moveTo>
                    <a:pt x="184" y="82"/>
                  </a:moveTo>
                  <a:lnTo>
                    <a:pt x="199" y="72"/>
                  </a:lnTo>
                  <a:lnTo>
                    <a:pt x="217" y="59"/>
                  </a:lnTo>
                  <a:lnTo>
                    <a:pt x="236" y="45"/>
                  </a:lnTo>
                  <a:lnTo>
                    <a:pt x="254" y="32"/>
                  </a:lnTo>
                  <a:lnTo>
                    <a:pt x="271" y="19"/>
                  </a:lnTo>
                  <a:lnTo>
                    <a:pt x="287" y="9"/>
                  </a:lnTo>
                  <a:lnTo>
                    <a:pt x="299" y="2"/>
                  </a:lnTo>
                  <a:lnTo>
                    <a:pt x="307" y="0"/>
                  </a:lnTo>
                  <a:lnTo>
                    <a:pt x="306" y="5"/>
                  </a:lnTo>
                  <a:lnTo>
                    <a:pt x="302" y="13"/>
                  </a:lnTo>
                  <a:lnTo>
                    <a:pt x="301" y="24"/>
                  </a:lnTo>
                  <a:lnTo>
                    <a:pt x="304" y="33"/>
                  </a:lnTo>
                  <a:lnTo>
                    <a:pt x="308" y="38"/>
                  </a:lnTo>
                  <a:lnTo>
                    <a:pt x="313" y="45"/>
                  </a:lnTo>
                  <a:lnTo>
                    <a:pt x="321" y="54"/>
                  </a:lnTo>
                  <a:lnTo>
                    <a:pt x="330" y="65"/>
                  </a:lnTo>
                  <a:lnTo>
                    <a:pt x="339" y="75"/>
                  </a:lnTo>
                  <a:lnTo>
                    <a:pt x="347" y="85"/>
                  </a:lnTo>
                  <a:lnTo>
                    <a:pt x="352" y="94"/>
                  </a:lnTo>
                  <a:lnTo>
                    <a:pt x="356" y="100"/>
                  </a:lnTo>
                  <a:lnTo>
                    <a:pt x="367" y="99"/>
                  </a:lnTo>
                  <a:lnTo>
                    <a:pt x="378" y="99"/>
                  </a:lnTo>
                  <a:lnTo>
                    <a:pt x="390" y="99"/>
                  </a:lnTo>
                  <a:lnTo>
                    <a:pt x="402" y="100"/>
                  </a:lnTo>
                  <a:lnTo>
                    <a:pt x="412" y="102"/>
                  </a:lnTo>
                  <a:lnTo>
                    <a:pt x="422" y="105"/>
                  </a:lnTo>
                  <a:lnTo>
                    <a:pt x="431" y="110"/>
                  </a:lnTo>
                  <a:lnTo>
                    <a:pt x="438" y="114"/>
                  </a:lnTo>
                  <a:lnTo>
                    <a:pt x="440" y="116"/>
                  </a:lnTo>
                  <a:lnTo>
                    <a:pt x="443" y="120"/>
                  </a:lnTo>
                  <a:lnTo>
                    <a:pt x="448" y="124"/>
                  </a:lnTo>
                  <a:lnTo>
                    <a:pt x="454" y="130"/>
                  </a:lnTo>
                  <a:lnTo>
                    <a:pt x="463" y="135"/>
                  </a:lnTo>
                  <a:lnTo>
                    <a:pt x="475" y="143"/>
                  </a:lnTo>
                  <a:lnTo>
                    <a:pt x="490" y="152"/>
                  </a:lnTo>
                  <a:lnTo>
                    <a:pt x="508" y="162"/>
                  </a:lnTo>
                  <a:lnTo>
                    <a:pt x="517" y="163"/>
                  </a:lnTo>
                  <a:lnTo>
                    <a:pt x="529" y="162"/>
                  </a:lnTo>
                  <a:lnTo>
                    <a:pt x="544" y="158"/>
                  </a:lnTo>
                  <a:lnTo>
                    <a:pt x="559" y="154"/>
                  </a:lnTo>
                  <a:lnTo>
                    <a:pt x="575" y="151"/>
                  </a:lnTo>
                  <a:lnTo>
                    <a:pt x="590" y="147"/>
                  </a:lnTo>
                  <a:lnTo>
                    <a:pt x="603" y="146"/>
                  </a:lnTo>
                  <a:lnTo>
                    <a:pt x="611" y="147"/>
                  </a:lnTo>
                  <a:lnTo>
                    <a:pt x="619" y="152"/>
                  </a:lnTo>
                  <a:lnTo>
                    <a:pt x="627" y="156"/>
                  </a:lnTo>
                  <a:lnTo>
                    <a:pt x="634" y="162"/>
                  </a:lnTo>
                  <a:lnTo>
                    <a:pt x="641" y="166"/>
                  </a:lnTo>
                  <a:lnTo>
                    <a:pt x="649" y="171"/>
                  </a:lnTo>
                  <a:lnTo>
                    <a:pt x="657" y="176"/>
                  </a:lnTo>
                  <a:lnTo>
                    <a:pt x="664" y="181"/>
                  </a:lnTo>
                  <a:lnTo>
                    <a:pt x="670" y="185"/>
                  </a:lnTo>
                  <a:lnTo>
                    <a:pt x="687" y="195"/>
                  </a:lnTo>
                  <a:lnTo>
                    <a:pt x="701" y="204"/>
                  </a:lnTo>
                  <a:lnTo>
                    <a:pt x="714" y="212"/>
                  </a:lnTo>
                  <a:lnTo>
                    <a:pt x="724" y="218"/>
                  </a:lnTo>
                  <a:lnTo>
                    <a:pt x="733" y="224"/>
                  </a:lnTo>
                  <a:lnTo>
                    <a:pt x="740" y="229"/>
                  </a:lnTo>
                  <a:lnTo>
                    <a:pt x="744" y="235"/>
                  </a:lnTo>
                  <a:lnTo>
                    <a:pt x="748" y="240"/>
                  </a:lnTo>
                  <a:lnTo>
                    <a:pt x="744" y="241"/>
                  </a:lnTo>
                  <a:lnTo>
                    <a:pt x="740" y="244"/>
                  </a:lnTo>
                  <a:lnTo>
                    <a:pt x="733" y="246"/>
                  </a:lnTo>
                  <a:lnTo>
                    <a:pt x="726" y="247"/>
                  </a:lnTo>
                  <a:lnTo>
                    <a:pt x="717" y="248"/>
                  </a:lnTo>
                  <a:lnTo>
                    <a:pt x="706" y="249"/>
                  </a:lnTo>
                  <a:lnTo>
                    <a:pt x="693" y="248"/>
                  </a:lnTo>
                  <a:lnTo>
                    <a:pt x="680" y="247"/>
                  </a:lnTo>
                  <a:lnTo>
                    <a:pt x="675" y="245"/>
                  </a:lnTo>
                  <a:lnTo>
                    <a:pt x="669" y="240"/>
                  </a:lnTo>
                  <a:lnTo>
                    <a:pt x="664" y="235"/>
                  </a:lnTo>
                  <a:lnTo>
                    <a:pt x="656" y="229"/>
                  </a:lnTo>
                  <a:lnTo>
                    <a:pt x="647" y="225"/>
                  </a:lnTo>
                  <a:lnTo>
                    <a:pt x="636" y="224"/>
                  </a:lnTo>
                  <a:lnTo>
                    <a:pt x="623" y="226"/>
                  </a:lnTo>
                  <a:lnTo>
                    <a:pt x="606" y="234"/>
                  </a:lnTo>
                  <a:lnTo>
                    <a:pt x="606" y="236"/>
                  </a:lnTo>
                  <a:lnTo>
                    <a:pt x="609" y="241"/>
                  </a:lnTo>
                  <a:lnTo>
                    <a:pt x="614" y="250"/>
                  </a:lnTo>
                  <a:lnTo>
                    <a:pt x="621" y="260"/>
                  </a:lnTo>
                  <a:lnTo>
                    <a:pt x="628" y="270"/>
                  </a:lnTo>
                  <a:lnTo>
                    <a:pt x="633" y="279"/>
                  </a:lnTo>
                  <a:lnTo>
                    <a:pt x="636" y="286"/>
                  </a:lnTo>
                  <a:lnTo>
                    <a:pt x="636" y="288"/>
                  </a:lnTo>
                  <a:lnTo>
                    <a:pt x="629" y="285"/>
                  </a:lnTo>
                  <a:lnTo>
                    <a:pt x="618" y="278"/>
                  </a:lnTo>
                  <a:lnTo>
                    <a:pt x="605" y="268"/>
                  </a:lnTo>
                  <a:lnTo>
                    <a:pt x="590" y="258"/>
                  </a:lnTo>
                  <a:lnTo>
                    <a:pt x="576" y="248"/>
                  </a:lnTo>
                  <a:lnTo>
                    <a:pt x="563" y="239"/>
                  </a:lnTo>
                  <a:lnTo>
                    <a:pt x="552" y="234"/>
                  </a:lnTo>
                  <a:lnTo>
                    <a:pt x="545" y="233"/>
                  </a:lnTo>
                  <a:lnTo>
                    <a:pt x="532" y="237"/>
                  </a:lnTo>
                  <a:lnTo>
                    <a:pt x="518" y="243"/>
                  </a:lnTo>
                  <a:lnTo>
                    <a:pt x="507" y="249"/>
                  </a:lnTo>
                  <a:lnTo>
                    <a:pt x="496" y="256"/>
                  </a:lnTo>
                  <a:lnTo>
                    <a:pt x="487" y="262"/>
                  </a:lnTo>
                  <a:lnTo>
                    <a:pt x="481" y="268"/>
                  </a:lnTo>
                  <a:lnTo>
                    <a:pt x="476" y="274"/>
                  </a:lnTo>
                  <a:lnTo>
                    <a:pt x="473" y="276"/>
                  </a:lnTo>
                  <a:lnTo>
                    <a:pt x="476" y="280"/>
                  </a:lnTo>
                  <a:lnTo>
                    <a:pt x="484" y="289"/>
                  </a:lnTo>
                  <a:lnTo>
                    <a:pt x="490" y="300"/>
                  </a:lnTo>
                  <a:lnTo>
                    <a:pt x="490" y="306"/>
                  </a:lnTo>
                  <a:lnTo>
                    <a:pt x="483" y="308"/>
                  </a:lnTo>
                  <a:lnTo>
                    <a:pt x="474" y="309"/>
                  </a:lnTo>
                  <a:lnTo>
                    <a:pt x="466" y="311"/>
                  </a:lnTo>
                  <a:lnTo>
                    <a:pt x="461" y="317"/>
                  </a:lnTo>
                  <a:lnTo>
                    <a:pt x="456" y="327"/>
                  </a:lnTo>
                  <a:lnTo>
                    <a:pt x="452" y="339"/>
                  </a:lnTo>
                  <a:lnTo>
                    <a:pt x="446" y="351"/>
                  </a:lnTo>
                  <a:lnTo>
                    <a:pt x="440" y="364"/>
                  </a:lnTo>
                  <a:lnTo>
                    <a:pt x="434" y="378"/>
                  </a:lnTo>
                  <a:lnTo>
                    <a:pt x="429" y="390"/>
                  </a:lnTo>
                  <a:lnTo>
                    <a:pt x="424" y="400"/>
                  </a:lnTo>
                  <a:lnTo>
                    <a:pt x="421" y="406"/>
                  </a:lnTo>
                  <a:lnTo>
                    <a:pt x="413" y="398"/>
                  </a:lnTo>
                  <a:lnTo>
                    <a:pt x="407" y="388"/>
                  </a:lnTo>
                  <a:lnTo>
                    <a:pt x="400" y="378"/>
                  </a:lnTo>
                  <a:lnTo>
                    <a:pt x="393" y="367"/>
                  </a:lnTo>
                  <a:lnTo>
                    <a:pt x="387" y="355"/>
                  </a:lnTo>
                  <a:lnTo>
                    <a:pt x="381" y="345"/>
                  </a:lnTo>
                  <a:lnTo>
                    <a:pt x="376" y="336"/>
                  </a:lnTo>
                  <a:lnTo>
                    <a:pt x="370" y="327"/>
                  </a:lnTo>
                  <a:lnTo>
                    <a:pt x="366" y="320"/>
                  </a:lnTo>
                  <a:lnTo>
                    <a:pt x="360" y="316"/>
                  </a:lnTo>
                  <a:lnTo>
                    <a:pt x="354" y="313"/>
                  </a:lnTo>
                  <a:lnTo>
                    <a:pt x="349" y="311"/>
                  </a:lnTo>
                  <a:lnTo>
                    <a:pt x="342" y="311"/>
                  </a:lnTo>
                  <a:lnTo>
                    <a:pt x="335" y="311"/>
                  </a:lnTo>
                  <a:lnTo>
                    <a:pt x="327" y="312"/>
                  </a:lnTo>
                  <a:lnTo>
                    <a:pt x="318" y="312"/>
                  </a:lnTo>
                  <a:lnTo>
                    <a:pt x="308" y="312"/>
                  </a:lnTo>
                  <a:lnTo>
                    <a:pt x="296" y="311"/>
                  </a:lnTo>
                  <a:lnTo>
                    <a:pt x="284" y="310"/>
                  </a:lnTo>
                  <a:lnTo>
                    <a:pt x="270" y="309"/>
                  </a:lnTo>
                  <a:lnTo>
                    <a:pt x="257" y="308"/>
                  </a:lnTo>
                  <a:lnTo>
                    <a:pt x="245" y="307"/>
                  </a:lnTo>
                  <a:lnTo>
                    <a:pt x="235" y="308"/>
                  </a:lnTo>
                  <a:lnTo>
                    <a:pt x="227" y="309"/>
                  </a:lnTo>
                  <a:lnTo>
                    <a:pt x="219" y="310"/>
                  </a:lnTo>
                  <a:lnTo>
                    <a:pt x="213" y="311"/>
                  </a:lnTo>
                  <a:lnTo>
                    <a:pt x="205" y="311"/>
                  </a:lnTo>
                  <a:lnTo>
                    <a:pt x="198" y="310"/>
                  </a:lnTo>
                  <a:lnTo>
                    <a:pt x="193" y="309"/>
                  </a:lnTo>
                  <a:lnTo>
                    <a:pt x="188" y="307"/>
                  </a:lnTo>
                  <a:lnTo>
                    <a:pt x="186" y="303"/>
                  </a:lnTo>
                  <a:lnTo>
                    <a:pt x="186" y="299"/>
                  </a:lnTo>
                  <a:lnTo>
                    <a:pt x="197" y="285"/>
                  </a:lnTo>
                  <a:lnTo>
                    <a:pt x="195" y="280"/>
                  </a:lnTo>
                  <a:lnTo>
                    <a:pt x="191" y="268"/>
                  </a:lnTo>
                  <a:lnTo>
                    <a:pt x="188" y="255"/>
                  </a:lnTo>
                  <a:lnTo>
                    <a:pt x="193" y="244"/>
                  </a:lnTo>
                  <a:lnTo>
                    <a:pt x="177" y="255"/>
                  </a:lnTo>
                  <a:lnTo>
                    <a:pt x="161" y="267"/>
                  </a:lnTo>
                  <a:lnTo>
                    <a:pt x="145" y="280"/>
                  </a:lnTo>
                  <a:lnTo>
                    <a:pt x="130" y="292"/>
                  </a:lnTo>
                  <a:lnTo>
                    <a:pt x="114" y="302"/>
                  </a:lnTo>
                  <a:lnTo>
                    <a:pt x="99" y="311"/>
                  </a:lnTo>
                  <a:lnTo>
                    <a:pt x="85" y="318"/>
                  </a:lnTo>
                  <a:lnTo>
                    <a:pt x="73" y="321"/>
                  </a:lnTo>
                  <a:lnTo>
                    <a:pt x="62" y="322"/>
                  </a:lnTo>
                  <a:lnTo>
                    <a:pt x="51" y="323"/>
                  </a:lnTo>
                  <a:lnTo>
                    <a:pt x="41" y="324"/>
                  </a:lnTo>
                  <a:lnTo>
                    <a:pt x="32" y="324"/>
                  </a:lnTo>
                  <a:lnTo>
                    <a:pt x="23" y="324"/>
                  </a:lnTo>
                  <a:lnTo>
                    <a:pt x="14" y="324"/>
                  </a:lnTo>
                  <a:lnTo>
                    <a:pt x="7" y="323"/>
                  </a:lnTo>
                  <a:lnTo>
                    <a:pt x="0" y="321"/>
                  </a:lnTo>
                  <a:lnTo>
                    <a:pt x="10" y="307"/>
                  </a:lnTo>
                  <a:lnTo>
                    <a:pt x="22" y="289"/>
                  </a:lnTo>
                  <a:lnTo>
                    <a:pt x="34" y="270"/>
                  </a:lnTo>
                  <a:lnTo>
                    <a:pt x="47" y="250"/>
                  </a:lnTo>
                  <a:lnTo>
                    <a:pt x="59" y="231"/>
                  </a:lnTo>
                  <a:lnTo>
                    <a:pt x="70" y="215"/>
                  </a:lnTo>
                  <a:lnTo>
                    <a:pt x="79" y="200"/>
                  </a:lnTo>
                  <a:lnTo>
                    <a:pt x="86" y="189"/>
                  </a:lnTo>
                  <a:lnTo>
                    <a:pt x="94" y="179"/>
                  </a:lnTo>
                  <a:lnTo>
                    <a:pt x="104" y="166"/>
                  </a:lnTo>
                  <a:lnTo>
                    <a:pt x="116" y="151"/>
                  </a:lnTo>
                  <a:lnTo>
                    <a:pt x="130" y="135"/>
                  </a:lnTo>
                  <a:lnTo>
                    <a:pt x="143" y="120"/>
                  </a:lnTo>
                  <a:lnTo>
                    <a:pt x="157" y="104"/>
                  </a:lnTo>
                  <a:lnTo>
                    <a:pt x="172" y="92"/>
                  </a:lnTo>
                  <a:lnTo>
                    <a:pt x="184" y="82"/>
                  </a:lnTo>
                  <a:close/>
                </a:path>
              </a:pathLst>
            </a:custGeom>
            <a:solidFill>
              <a:srgbClr val="008400"/>
            </a:solidFill>
            <a:ln w="9525">
              <a:solidFill>
                <a:srgbClr val="003300"/>
              </a:solidFill>
              <a:round/>
              <a:headEnd/>
              <a:tailEnd/>
            </a:ln>
          </p:spPr>
          <p:txBody>
            <a:bodyPr/>
            <a:lstStyle/>
            <a:p>
              <a:endParaRPr lang="zh-CN" altLang="en-US"/>
            </a:p>
          </p:txBody>
        </p:sp>
        <p:sp>
          <p:nvSpPr>
            <p:cNvPr id="73765" name="Freeform 37"/>
            <p:cNvSpPr>
              <a:spLocks/>
            </p:cNvSpPr>
            <p:nvPr/>
          </p:nvSpPr>
          <p:spPr bwMode="auto">
            <a:xfrm>
              <a:off x="4335" y="1107"/>
              <a:ext cx="219" cy="184"/>
            </a:xfrm>
            <a:custGeom>
              <a:avLst/>
              <a:gdLst/>
              <a:ahLst/>
              <a:cxnLst>
                <a:cxn ang="0">
                  <a:pos x="187" y="126"/>
                </a:cxn>
                <a:cxn ang="0">
                  <a:pos x="198" y="135"/>
                </a:cxn>
                <a:cxn ang="0">
                  <a:pos x="209" y="144"/>
                </a:cxn>
                <a:cxn ang="0">
                  <a:pos x="218" y="154"/>
                </a:cxn>
                <a:cxn ang="0">
                  <a:pos x="209" y="170"/>
                </a:cxn>
                <a:cxn ang="0">
                  <a:pos x="206" y="184"/>
                </a:cxn>
                <a:cxn ang="0">
                  <a:pos x="198" y="178"/>
                </a:cxn>
                <a:cxn ang="0">
                  <a:pos x="171" y="164"/>
                </a:cxn>
                <a:cxn ang="0">
                  <a:pos x="135" y="147"/>
                </a:cxn>
                <a:cxn ang="0">
                  <a:pos x="106" y="135"/>
                </a:cxn>
                <a:cxn ang="0">
                  <a:pos x="94" y="131"/>
                </a:cxn>
                <a:cxn ang="0">
                  <a:pos x="81" y="126"/>
                </a:cxn>
                <a:cxn ang="0">
                  <a:pos x="67" y="127"/>
                </a:cxn>
                <a:cxn ang="0">
                  <a:pos x="56" y="138"/>
                </a:cxn>
                <a:cxn ang="0">
                  <a:pos x="49" y="153"/>
                </a:cxn>
                <a:cxn ang="0">
                  <a:pos x="43" y="144"/>
                </a:cxn>
                <a:cxn ang="0">
                  <a:pos x="34" y="123"/>
                </a:cxn>
                <a:cxn ang="0">
                  <a:pos x="22" y="101"/>
                </a:cxn>
                <a:cxn ang="0">
                  <a:pos x="2" y="83"/>
                </a:cxn>
                <a:cxn ang="0">
                  <a:pos x="1" y="71"/>
                </a:cxn>
                <a:cxn ang="0">
                  <a:pos x="9" y="51"/>
                </a:cxn>
                <a:cxn ang="0">
                  <a:pos x="15" y="42"/>
                </a:cxn>
                <a:cxn ang="0">
                  <a:pos x="22" y="25"/>
                </a:cxn>
                <a:cxn ang="0">
                  <a:pos x="31" y="13"/>
                </a:cxn>
                <a:cxn ang="0">
                  <a:pos x="41" y="3"/>
                </a:cxn>
                <a:cxn ang="0">
                  <a:pos x="52" y="0"/>
                </a:cxn>
                <a:cxn ang="0">
                  <a:pos x="67" y="3"/>
                </a:cxn>
                <a:cxn ang="0">
                  <a:pos x="85" y="18"/>
                </a:cxn>
                <a:cxn ang="0">
                  <a:pos x="106" y="36"/>
                </a:cxn>
                <a:cxn ang="0">
                  <a:pos x="126" y="54"/>
                </a:cxn>
                <a:cxn ang="0">
                  <a:pos x="143" y="65"/>
                </a:cxn>
                <a:cxn ang="0">
                  <a:pos x="155" y="82"/>
                </a:cxn>
                <a:cxn ang="0">
                  <a:pos x="165" y="98"/>
                </a:cxn>
                <a:cxn ang="0">
                  <a:pos x="177" y="115"/>
                </a:cxn>
              </a:cxnLst>
              <a:rect l="0" t="0" r="r" b="b"/>
              <a:pathLst>
                <a:path w="219" h="184">
                  <a:moveTo>
                    <a:pt x="184" y="121"/>
                  </a:moveTo>
                  <a:lnTo>
                    <a:pt x="187" y="126"/>
                  </a:lnTo>
                  <a:lnTo>
                    <a:pt x="193" y="131"/>
                  </a:lnTo>
                  <a:lnTo>
                    <a:pt x="198" y="135"/>
                  </a:lnTo>
                  <a:lnTo>
                    <a:pt x="204" y="138"/>
                  </a:lnTo>
                  <a:lnTo>
                    <a:pt x="209" y="144"/>
                  </a:lnTo>
                  <a:lnTo>
                    <a:pt x="215" y="148"/>
                  </a:lnTo>
                  <a:lnTo>
                    <a:pt x="218" y="154"/>
                  </a:lnTo>
                  <a:lnTo>
                    <a:pt x="219" y="160"/>
                  </a:lnTo>
                  <a:lnTo>
                    <a:pt x="209" y="170"/>
                  </a:lnTo>
                  <a:lnTo>
                    <a:pt x="207" y="179"/>
                  </a:lnTo>
                  <a:lnTo>
                    <a:pt x="206" y="184"/>
                  </a:lnTo>
                  <a:lnTo>
                    <a:pt x="204" y="183"/>
                  </a:lnTo>
                  <a:lnTo>
                    <a:pt x="198" y="178"/>
                  </a:lnTo>
                  <a:lnTo>
                    <a:pt x="186" y="172"/>
                  </a:lnTo>
                  <a:lnTo>
                    <a:pt x="171" y="164"/>
                  </a:lnTo>
                  <a:lnTo>
                    <a:pt x="153" y="155"/>
                  </a:lnTo>
                  <a:lnTo>
                    <a:pt x="135" y="147"/>
                  </a:lnTo>
                  <a:lnTo>
                    <a:pt x="119" y="139"/>
                  </a:lnTo>
                  <a:lnTo>
                    <a:pt x="106" y="135"/>
                  </a:lnTo>
                  <a:lnTo>
                    <a:pt x="99" y="132"/>
                  </a:lnTo>
                  <a:lnTo>
                    <a:pt x="94" y="131"/>
                  </a:lnTo>
                  <a:lnTo>
                    <a:pt x="88" y="128"/>
                  </a:lnTo>
                  <a:lnTo>
                    <a:pt x="81" y="126"/>
                  </a:lnTo>
                  <a:lnTo>
                    <a:pt x="74" y="126"/>
                  </a:lnTo>
                  <a:lnTo>
                    <a:pt x="67" y="127"/>
                  </a:lnTo>
                  <a:lnTo>
                    <a:pt x="61" y="132"/>
                  </a:lnTo>
                  <a:lnTo>
                    <a:pt x="56" y="138"/>
                  </a:lnTo>
                  <a:lnTo>
                    <a:pt x="51" y="149"/>
                  </a:lnTo>
                  <a:lnTo>
                    <a:pt x="49" y="153"/>
                  </a:lnTo>
                  <a:lnTo>
                    <a:pt x="47" y="150"/>
                  </a:lnTo>
                  <a:lnTo>
                    <a:pt x="43" y="144"/>
                  </a:lnTo>
                  <a:lnTo>
                    <a:pt x="40" y="134"/>
                  </a:lnTo>
                  <a:lnTo>
                    <a:pt x="34" y="123"/>
                  </a:lnTo>
                  <a:lnTo>
                    <a:pt x="29" y="112"/>
                  </a:lnTo>
                  <a:lnTo>
                    <a:pt x="22" y="101"/>
                  </a:lnTo>
                  <a:lnTo>
                    <a:pt x="13" y="93"/>
                  </a:lnTo>
                  <a:lnTo>
                    <a:pt x="2" y="83"/>
                  </a:lnTo>
                  <a:lnTo>
                    <a:pt x="0" y="77"/>
                  </a:lnTo>
                  <a:lnTo>
                    <a:pt x="1" y="71"/>
                  </a:lnTo>
                  <a:lnTo>
                    <a:pt x="0" y="58"/>
                  </a:lnTo>
                  <a:lnTo>
                    <a:pt x="9" y="51"/>
                  </a:lnTo>
                  <a:lnTo>
                    <a:pt x="13" y="46"/>
                  </a:lnTo>
                  <a:lnTo>
                    <a:pt x="15" y="42"/>
                  </a:lnTo>
                  <a:lnTo>
                    <a:pt x="19" y="32"/>
                  </a:lnTo>
                  <a:lnTo>
                    <a:pt x="22" y="25"/>
                  </a:lnTo>
                  <a:lnTo>
                    <a:pt x="27" y="19"/>
                  </a:lnTo>
                  <a:lnTo>
                    <a:pt x="31" y="13"/>
                  </a:lnTo>
                  <a:lnTo>
                    <a:pt x="36" y="8"/>
                  </a:lnTo>
                  <a:lnTo>
                    <a:pt x="41" y="3"/>
                  </a:lnTo>
                  <a:lnTo>
                    <a:pt x="47" y="1"/>
                  </a:lnTo>
                  <a:lnTo>
                    <a:pt x="52" y="0"/>
                  </a:lnTo>
                  <a:lnTo>
                    <a:pt x="59" y="0"/>
                  </a:lnTo>
                  <a:lnTo>
                    <a:pt x="67" y="3"/>
                  </a:lnTo>
                  <a:lnTo>
                    <a:pt x="75" y="9"/>
                  </a:lnTo>
                  <a:lnTo>
                    <a:pt x="85" y="18"/>
                  </a:lnTo>
                  <a:lnTo>
                    <a:pt x="95" y="27"/>
                  </a:lnTo>
                  <a:lnTo>
                    <a:pt x="106" y="36"/>
                  </a:lnTo>
                  <a:lnTo>
                    <a:pt x="116" y="45"/>
                  </a:lnTo>
                  <a:lnTo>
                    <a:pt x="126" y="54"/>
                  </a:lnTo>
                  <a:lnTo>
                    <a:pt x="135" y="60"/>
                  </a:lnTo>
                  <a:lnTo>
                    <a:pt x="143" y="65"/>
                  </a:lnTo>
                  <a:lnTo>
                    <a:pt x="149" y="73"/>
                  </a:lnTo>
                  <a:lnTo>
                    <a:pt x="155" y="82"/>
                  </a:lnTo>
                  <a:lnTo>
                    <a:pt x="160" y="90"/>
                  </a:lnTo>
                  <a:lnTo>
                    <a:pt x="165" y="98"/>
                  </a:lnTo>
                  <a:lnTo>
                    <a:pt x="171" y="107"/>
                  </a:lnTo>
                  <a:lnTo>
                    <a:pt x="177" y="115"/>
                  </a:lnTo>
                  <a:lnTo>
                    <a:pt x="184" y="121"/>
                  </a:lnTo>
                  <a:close/>
                </a:path>
              </a:pathLst>
            </a:custGeom>
            <a:solidFill>
              <a:srgbClr val="008400"/>
            </a:solidFill>
            <a:ln w="9525">
              <a:solidFill>
                <a:srgbClr val="003300"/>
              </a:solidFill>
              <a:round/>
              <a:headEnd/>
              <a:tailEnd/>
            </a:ln>
          </p:spPr>
          <p:txBody>
            <a:bodyPr/>
            <a:lstStyle/>
            <a:p>
              <a:endParaRPr lang="zh-CN" altLang="en-US"/>
            </a:p>
          </p:txBody>
        </p:sp>
        <p:sp>
          <p:nvSpPr>
            <p:cNvPr id="73766" name="Freeform 38"/>
            <p:cNvSpPr>
              <a:spLocks/>
            </p:cNvSpPr>
            <p:nvPr/>
          </p:nvSpPr>
          <p:spPr bwMode="auto">
            <a:xfrm>
              <a:off x="3396" y="1325"/>
              <a:ext cx="113" cy="161"/>
            </a:xfrm>
            <a:custGeom>
              <a:avLst/>
              <a:gdLst/>
              <a:ahLst/>
              <a:cxnLst>
                <a:cxn ang="0">
                  <a:pos x="113" y="0"/>
                </a:cxn>
                <a:cxn ang="0">
                  <a:pos x="103" y="9"/>
                </a:cxn>
                <a:cxn ang="0">
                  <a:pos x="96" y="19"/>
                </a:cxn>
                <a:cxn ang="0">
                  <a:pos x="93" y="29"/>
                </a:cxn>
                <a:cxn ang="0">
                  <a:pos x="91" y="39"/>
                </a:cxn>
                <a:cxn ang="0">
                  <a:pos x="87" y="49"/>
                </a:cxn>
                <a:cxn ang="0">
                  <a:pos x="83" y="60"/>
                </a:cxn>
                <a:cxn ang="0">
                  <a:pos x="76" y="71"/>
                </a:cxn>
                <a:cxn ang="0">
                  <a:pos x="64" y="82"/>
                </a:cxn>
                <a:cxn ang="0">
                  <a:pos x="50" y="93"/>
                </a:cxn>
                <a:cxn ang="0">
                  <a:pos x="39" y="103"/>
                </a:cxn>
                <a:cxn ang="0">
                  <a:pos x="29" y="114"/>
                </a:cxn>
                <a:cxn ang="0">
                  <a:pos x="20" y="124"/>
                </a:cxn>
                <a:cxn ang="0">
                  <a:pos x="13" y="134"/>
                </a:cxn>
                <a:cxn ang="0">
                  <a:pos x="8" y="144"/>
                </a:cxn>
                <a:cxn ang="0">
                  <a:pos x="3" y="153"/>
                </a:cxn>
                <a:cxn ang="0">
                  <a:pos x="0" y="161"/>
                </a:cxn>
                <a:cxn ang="0">
                  <a:pos x="0" y="130"/>
                </a:cxn>
                <a:cxn ang="0">
                  <a:pos x="1" y="96"/>
                </a:cxn>
                <a:cxn ang="0">
                  <a:pos x="4" y="68"/>
                </a:cxn>
                <a:cxn ang="0">
                  <a:pos x="8" y="48"/>
                </a:cxn>
                <a:cxn ang="0">
                  <a:pos x="11" y="49"/>
                </a:cxn>
                <a:cxn ang="0">
                  <a:pos x="20" y="51"/>
                </a:cxn>
                <a:cxn ang="0">
                  <a:pos x="30" y="54"/>
                </a:cxn>
                <a:cxn ang="0">
                  <a:pos x="37" y="55"/>
                </a:cxn>
                <a:cxn ang="0">
                  <a:pos x="42" y="29"/>
                </a:cxn>
                <a:cxn ang="0">
                  <a:pos x="44" y="28"/>
                </a:cxn>
                <a:cxn ang="0">
                  <a:pos x="49" y="25"/>
                </a:cxn>
                <a:cxn ang="0">
                  <a:pos x="56" y="21"/>
                </a:cxn>
                <a:cxn ang="0">
                  <a:pos x="66" y="17"/>
                </a:cxn>
                <a:cxn ang="0">
                  <a:pos x="76" y="12"/>
                </a:cxn>
                <a:cxn ang="0">
                  <a:pos x="88" y="8"/>
                </a:cxn>
                <a:cxn ang="0">
                  <a:pos x="101" y="3"/>
                </a:cxn>
                <a:cxn ang="0">
                  <a:pos x="113" y="0"/>
                </a:cxn>
              </a:cxnLst>
              <a:rect l="0" t="0" r="r" b="b"/>
              <a:pathLst>
                <a:path w="113" h="161">
                  <a:moveTo>
                    <a:pt x="113" y="0"/>
                  </a:moveTo>
                  <a:lnTo>
                    <a:pt x="103" y="9"/>
                  </a:lnTo>
                  <a:lnTo>
                    <a:pt x="96" y="19"/>
                  </a:lnTo>
                  <a:lnTo>
                    <a:pt x="93" y="29"/>
                  </a:lnTo>
                  <a:lnTo>
                    <a:pt x="91" y="39"/>
                  </a:lnTo>
                  <a:lnTo>
                    <a:pt x="87" y="49"/>
                  </a:lnTo>
                  <a:lnTo>
                    <a:pt x="83" y="60"/>
                  </a:lnTo>
                  <a:lnTo>
                    <a:pt x="76" y="71"/>
                  </a:lnTo>
                  <a:lnTo>
                    <a:pt x="64" y="82"/>
                  </a:lnTo>
                  <a:lnTo>
                    <a:pt x="50" y="93"/>
                  </a:lnTo>
                  <a:lnTo>
                    <a:pt x="39" y="103"/>
                  </a:lnTo>
                  <a:lnTo>
                    <a:pt x="29" y="114"/>
                  </a:lnTo>
                  <a:lnTo>
                    <a:pt x="20" y="124"/>
                  </a:lnTo>
                  <a:lnTo>
                    <a:pt x="13" y="134"/>
                  </a:lnTo>
                  <a:lnTo>
                    <a:pt x="8" y="144"/>
                  </a:lnTo>
                  <a:lnTo>
                    <a:pt x="3" y="153"/>
                  </a:lnTo>
                  <a:lnTo>
                    <a:pt x="0" y="161"/>
                  </a:lnTo>
                  <a:lnTo>
                    <a:pt x="0" y="130"/>
                  </a:lnTo>
                  <a:lnTo>
                    <a:pt x="1" y="96"/>
                  </a:lnTo>
                  <a:lnTo>
                    <a:pt x="4" y="68"/>
                  </a:lnTo>
                  <a:lnTo>
                    <a:pt x="8" y="48"/>
                  </a:lnTo>
                  <a:lnTo>
                    <a:pt x="11" y="49"/>
                  </a:lnTo>
                  <a:lnTo>
                    <a:pt x="20" y="51"/>
                  </a:lnTo>
                  <a:lnTo>
                    <a:pt x="30" y="54"/>
                  </a:lnTo>
                  <a:lnTo>
                    <a:pt x="37" y="55"/>
                  </a:lnTo>
                  <a:lnTo>
                    <a:pt x="42" y="29"/>
                  </a:lnTo>
                  <a:lnTo>
                    <a:pt x="44" y="28"/>
                  </a:lnTo>
                  <a:lnTo>
                    <a:pt x="49" y="25"/>
                  </a:lnTo>
                  <a:lnTo>
                    <a:pt x="56" y="21"/>
                  </a:lnTo>
                  <a:lnTo>
                    <a:pt x="66" y="17"/>
                  </a:lnTo>
                  <a:lnTo>
                    <a:pt x="76" y="12"/>
                  </a:lnTo>
                  <a:lnTo>
                    <a:pt x="88" y="8"/>
                  </a:lnTo>
                  <a:lnTo>
                    <a:pt x="101" y="3"/>
                  </a:lnTo>
                  <a:lnTo>
                    <a:pt x="113" y="0"/>
                  </a:lnTo>
                  <a:close/>
                </a:path>
              </a:pathLst>
            </a:custGeom>
            <a:solidFill>
              <a:srgbClr val="008400"/>
            </a:solidFill>
            <a:ln w="9525">
              <a:solidFill>
                <a:srgbClr val="003300"/>
              </a:solidFill>
              <a:round/>
              <a:headEnd/>
              <a:tailEnd/>
            </a:ln>
          </p:spPr>
          <p:txBody>
            <a:bodyPr/>
            <a:lstStyle/>
            <a:p>
              <a:endParaRPr lang="zh-CN" altLang="en-US"/>
            </a:p>
          </p:txBody>
        </p:sp>
        <p:sp>
          <p:nvSpPr>
            <p:cNvPr id="73767" name="Freeform 39"/>
            <p:cNvSpPr>
              <a:spLocks/>
            </p:cNvSpPr>
            <p:nvPr/>
          </p:nvSpPr>
          <p:spPr bwMode="auto">
            <a:xfrm>
              <a:off x="4319" y="1252"/>
              <a:ext cx="57" cy="65"/>
            </a:xfrm>
            <a:custGeom>
              <a:avLst/>
              <a:gdLst/>
              <a:ahLst/>
              <a:cxnLst>
                <a:cxn ang="0">
                  <a:pos x="0" y="8"/>
                </a:cxn>
                <a:cxn ang="0">
                  <a:pos x="1" y="8"/>
                </a:cxn>
                <a:cxn ang="0">
                  <a:pos x="4" y="8"/>
                </a:cxn>
                <a:cxn ang="0">
                  <a:pos x="8" y="7"/>
                </a:cxn>
                <a:cxn ang="0">
                  <a:pos x="14" y="7"/>
                </a:cxn>
                <a:cxn ang="0">
                  <a:pos x="19" y="5"/>
                </a:cxn>
                <a:cxn ang="0">
                  <a:pos x="25" y="4"/>
                </a:cxn>
                <a:cxn ang="0">
                  <a:pos x="29" y="2"/>
                </a:cxn>
                <a:cxn ang="0">
                  <a:pos x="33" y="0"/>
                </a:cxn>
                <a:cxn ang="0">
                  <a:pos x="38" y="18"/>
                </a:cxn>
                <a:cxn ang="0">
                  <a:pos x="44" y="35"/>
                </a:cxn>
                <a:cxn ang="0">
                  <a:pos x="50" y="52"/>
                </a:cxn>
                <a:cxn ang="0">
                  <a:pos x="57" y="65"/>
                </a:cxn>
                <a:cxn ang="0">
                  <a:pos x="49" y="56"/>
                </a:cxn>
                <a:cxn ang="0">
                  <a:pos x="42" y="49"/>
                </a:cxn>
                <a:cxn ang="0">
                  <a:pos x="35" y="42"/>
                </a:cxn>
                <a:cxn ang="0">
                  <a:pos x="28" y="35"/>
                </a:cxn>
                <a:cxn ang="0">
                  <a:pos x="21" y="29"/>
                </a:cxn>
                <a:cxn ang="0">
                  <a:pos x="14" y="22"/>
                </a:cxn>
                <a:cxn ang="0">
                  <a:pos x="7" y="15"/>
                </a:cxn>
                <a:cxn ang="0">
                  <a:pos x="0" y="8"/>
                </a:cxn>
              </a:cxnLst>
              <a:rect l="0" t="0" r="r" b="b"/>
              <a:pathLst>
                <a:path w="57" h="65">
                  <a:moveTo>
                    <a:pt x="0" y="8"/>
                  </a:moveTo>
                  <a:lnTo>
                    <a:pt x="1" y="8"/>
                  </a:lnTo>
                  <a:lnTo>
                    <a:pt x="4" y="8"/>
                  </a:lnTo>
                  <a:lnTo>
                    <a:pt x="8" y="7"/>
                  </a:lnTo>
                  <a:lnTo>
                    <a:pt x="14" y="7"/>
                  </a:lnTo>
                  <a:lnTo>
                    <a:pt x="19" y="5"/>
                  </a:lnTo>
                  <a:lnTo>
                    <a:pt x="25" y="4"/>
                  </a:lnTo>
                  <a:lnTo>
                    <a:pt x="29" y="2"/>
                  </a:lnTo>
                  <a:lnTo>
                    <a:pt x="33" y="0"/>
                  </a:lnTo>
                  <a:lnTo>
                    <a:pt x="38" y="18"/>
                  </a:lnTo>
                  <a:lnTo>
                    <a:pt x="44" y="35"/>
                  </a:lnTo>
                  <a:lnTo>
                    <a:pt x="50" y="52"/>
                  </a:lnTo>
                  <a:lnTo>
                    <a:pt x="57" y="65"/>
                  </a:lnTo>
                  <a:lnTo>
                    <a:pt x="49" y="56"/>
                  </a:lnTo>
                  <a:lnTo>
                    <a:pt x="42" y="49"/>
                  </a:lnTo>
                  <a:lnTo>
                    <a:pt x="35" y="42"/>
                  </a:lnTo>
                  <a:lnTo>
                    <a:pt x="28" y="35"/>
                  </a:lnTo>
                  <a:lnTo>
                    <a:pt x="21" y="29"/>
                  </a:lnTo>
                  <a:lnTo>
                    <a:pt x="14" y="22"/>
                  </a:lnTo>
                  <a:lnTo>
                    <a:pt x="7" y="15"/>
                  </a:lnTo>
                  <a:lnTo>
                    <a:pt x="0" y="8"/>
                  </a:lnTo>
                  <a:close/>
                </a:path>
              </a:pathLst>
            </a:custGeom>
            <a:solidFill>
              <a:srgbClr val="008400"/>
            </a:solidFill>
            <a:ln w="9525">
              <a:solidFill>
                <a:srgbClr val="003300"/>
              </a:solidFill>
              <a:round/>
              <a:headEnd/>
              <a:tailEnd/>
            </a:ln>
          </p:spPr>
          <p:txBody>
            <a:bodyPr/>
            <a:lstStyle/>
            <a:p>
              <a:endParaRPr lang="zh-CN" altLang="en-US"/>
            </a:p>
          </p:txBody>
        </p:sp>
        <p:sp>
          <p:nvSpPr>
            <p:cNvPr id="73768" name="Freeform 40"/>
            <p:cNvSpPr>
              <a:spLocks/>
            </p:cNvSpPr>
            <p:nvPr/>
          </p:nvSpPr>
          <p:spPr bwMode="auto">
            <a:xfrm>
              <a:off x="3628" y="1067"/>
              <a:ext cx="62" cy="75"/>
            </a:xfrm>
            <a:custGeom>
              <a:avLst/>
              <a:gdLst/>
              <a:ahLst/>
              <a:cxnLst>
                <a:cxn ang="0">
                  <a:pos x="48" y="0"/>
                </a:cxn>
                <a:cxn ang="0">
                  <a:pos x="54" y="10"/>
                </a:cxn>
                <a:cxn ang="0">
                  <a:pos x="58" y="23"/>
                </a:cxn>
                <a:cxn ang="0">
                  <a:pos x="61" y="37"/>
                </a:cxn>
                <a:cxn ang="0">
                  <a:pos x="62" y="49"/>
                </a:cxn>
                <a:cxn ang="0">
                  <a:pos x="58" y="52"/>
                </a:cxn>
                <a:cxn ang="0">
                  <a:pos x="55" y="55"/>
                </a:cxn>
                <a:cxn ang="0">
                  <a:pos x="50" y="60"/>
                </a:cxn>
                <a:cxn ang="0">
                  <a:pos x="46" y="62"/>
                </a:cxn>
                <a:cxn ang="0">
                  <a:pos x="41" y="65"/>
                </a:cxn>
                <a:cxn ang="0">
                  <a:pos x="37" y="68"/>
                </a:cxn>
                <a:cxn ang="0">
                  <a:pos x="33" y="70"/>
                </a:cxn>
                <a:cxn ang="0">
                  <a:pos x="29" y="70"/>
                </a:cxn>
                <a:cxn ang="0">
                  <a:pos x="23" y="70"/>
                </a:cxn>
                <a:cxn ang="0">
                  <a:pos x="15" y="70"/>
                </a:cxn>
                <a:cxn ang="0">
                  <a:pos x="7" y="72"/>
                </a:cxn>
                <a:cxn ang="0">
                  <a:pos x="0" y="75"/>
                </a:cxn>
                <a:cxn ang="0">
                  <a:pos x="5" y="62"/>
                </a:cxn>
                <a:cxn ang="0">
                  <a:pos x="12" y="50"/>
                </a:cxn>
                <a:cxn ang="0">
                  <a:pos x="18" y="42"/>
                </a:cxn>
                <a:cxn ang="0">
                  <a:pos x="25" y="36"/>
                </a:cxn>
                <a:cxn ang="0">
                  <a:pos x="31" y="29"/>
                </a:cxn>
                <a:cxn ang="0">
                  <a:pos x="39" y="19"/>
                </a:cxn>
                <a:cxn ang="0">
                  <a:pos x="46" y="9"/>
                </a:cxn>
                <a:cxn ang="0">
                  <a:pos x="48" y="0"/>
                </a:cxn>
              </a:cxnLst>
              <a:rect l="0" t="0" r="r" b="b"/>
              <a:pathLst>
                <a:path w="62" h="75">
                  <a:moveTo>
                    <a:pt x="48" y="0"/>
                  </a:moveTo>
                  <a:lnTo>
                    <a:pt x="54" y="10"/>
                  </a:lnTo>
                  <a:lnTo>
                    <a:pt x="58" y="23"/>
                  </a:lnTo>
                  <a:lnTo>
                    <a:pt x="61" y="37"/>
                  </a:lnTo>
                  <a:lnTo>
                    <a:pt x="62" y="49"/>
                  </a:lnTo>
                  <a:lnTo>
                    <a:pt x="58" y="52"/>
                  </a:lnTo>
                  <a:lnTo>
                    <a:pt x="55" y="55"/>
                  </a:lnTo>
                  <a:lnTo>
                    <a:pt x="50" y="60"/>
                  </a:lnTo>
                  <a:lnTo>
                    <a:pt x="46" y="62"/>
                  </a:lnTo>
                  <a:lnTo>
                    <a:pt x="41" y="65"/>
                  </a:lnTo>
                  <a:lnTo>
                    <a:pt x="37" y="68"/>
                  </a:lnTo>
                  <a:lnTo>
                    <a:pt x="33" y="70"/>
                  </a:lnTo>
                  <a:lnTo>
                    <a:pt x="29" y="70"/>
                  </a:lnTo>
                  <a:lnTo>
                    <a:pt x="23" y="70"/>
                  </a:lnTo>
                  <a:lnTo>
                    <a:pt x="15" y="70"/>
                  </a:lnTo>
                  <a:lnTo>
                    <a:pt x="7" y="72"/>
                  </a:lnTo>
                  <a:lnTo>
                    <a:pt x="0" y="75"/>
                  </a:lnTo>
                  <a:lnTo>
                    <a:pt x="5" y="62"/>
                  </a:lnTo>
                  <a:lnTo>
                    <a:pt x="12" y="50"/>
                  </a:lnTo>
                  <a:lnTo>
                    <a:pt x="18" y="42"/>
                  </a:lnTo>
                  <a:lnTo>
                    <a:pt x="25" y="36"/>
                  </a:lnTo>
                  <a:lnTo>
                    <a:pt x="31" y="29"/>
                  </a:lnTo>
                  <a:lnTo>
                    <a:pt x="39" y="19"/>
                  </a:lnTo>
                  <a:lnTo>
                    <a:pt x="46" y="9"/>
                  </a:lnTo>
                  <a:lnTo>
                    <a:pt x="48" y="0"/>
                  </a:lnTo>
                  <a:close/>
                </a:path>
              </a:pathLst>
            </a:custGeom>
            <a:solidFill>
              <a:srgbClr val="008400"/>
            </a:solidFill>
            <a:ln w="9525">
              <a:solidFill>
                <a:srgbClr val="003300"/>
              </a:solidFill>
              <a:round/>
              <a:headEnd/>
              <a:tailEnd/>
            </a:ln>
          </p:spPr>
          <p:txBody>
            <a:bodyPr/>
            <a:lstStyle/>
            <a:p>
              <a:endParaRPr lang="zh-CN" altLang="en-US"/>
            </a:p>
          </p:txBody>
        </p:sp>
        <p:sp>
          <p:nvSpPr>
            <p:cNvPr id="73769" name="Freeform 41"/>
            <p:cNvSpPr>
              <a:spLocks/>
            </p:cNvSpPr>
            <p:nvPr/>
          </p:nvSpPr>
          <p:spPr bwMode="auto">
            <a:xfrm>
              <a:off x="3707" y="1001"/>
              <a:ext cx="99" cy="89"/>
            </a:xfrm>
            <a:custGeom>
              <a:avLst/>
              <a:gdLst/>
              <a:ahLst/>
              <a:cxnLst>
                <a:cxn ang="0">
                  <a:pos x="0" y="46"/>
                </a:cxn>
                <a:cxn ang="0">
                  <a:pos x="8" y="40"/>
                </a:cxn>
                <a:cxn ang="0">
                  <a:pos x="19" y="33"/>
                </a:cxn>
                <a:cxn ang="0">
                  <a:pos x="31" y="25"/>
                </a:cxn>
                <a:cxn ang="0">
                  <a:pos x="45" y="17"/>
                </a:cxn>
                <a:cxn ang="0">
                  <a:pos x="60" y="11"/>
                </a:cxn>
                <a:cxn ang="0">
                  <a:pos x="74" y="5"/>
                </a:cxn>
                <a:cxn ang="0">
                  <a:pos x="88" y="1"/>
                </a:cxn>
                <a:cxn ang="0">
                  <a:pos x="99" y="0"/>
                </a:cxn>
                <a:cxn ang="0">
                  <a:pos x="88" y="18"/>
                </a:cxn>
                <a:cxn ang="0">
                  <a:pos x="78" y="21"/>
                </a:cxn>
                <a:cxn ang="0">
                  <a:pos x="69" y="24"/>
                </a:cxn>
                <a:cxn ang="0">
                  <a:pos x="61" y="27"/>
                </a:cxn>
                <a:cxn ang="0">
                  <a:pos x="54" y="32"/>
                </a:cxn>
                <a:cxn ang="0">
                  <a:pos x="49" y="36"/>
                </a:cxn>
                <a:cxn ang="0">
                  <a:pos x="45" y="41"/>
                </a:cxn>
                <a:cxn ang="0">
                  <a:pos x="43" y="45"/>
                </a:cxn>
                <a:cxn ang="0">
                  <a:pos x="42" y="49"/>
                </a:cxn>
                <a:cxn ang="0">
                  <a:pos x="41" y="59"/>
                </a:cxn>
                <a:cxn ang="0">
                  <a:pos x="39" y="71"/>
                </a:cxn>
                <a:cxn ang="0">
                  <a:pos x="34" y="82"/>
                </a:cxn>
                <a:cxn ang="0">
                  <a:pos x="29" y="89"/>
                </a:cxn>
                <a:cxn ang="0">
                  <a:pos x="19" y="79"/>
                </a:cxn>
                <a:cxn ang="0">
                  <a:pos x="10" y="69"/>
                </a:cxn>
                <a:cxn ang="0">
                  <a:pos x="2" y="59"/>
                </a:cxn>
                <a:cxn ang="0">
                  <a:pos x="0" y="46"/>
                </a:cxn>
              </a:cxnLst>
              <a:rect l="0" t="0" r="r" b="b"/>
              <a:pathLst>
                <a:path w="99" h="89">
                  <a:moveTo>
                    <a:pt x="0" y="46"/>
                  </a:moveTo>
                  <a:lnTo>
                    <a:pt x="8" y="40"/>
                  </a:lnTo>
                  <a:lnTo>
                    <a:pt x="19" y="33"/>
                  </a:lnTo>
                  <a:lnTo>
                    <a:pt x="31" y="25"/>
                  </a:lnTo>
                  <a:lnTo>
                    <a:pt x="45" y="17"/>
                  </a:lnTo>
                  <a:lnTo>
                    <a:pt x="60" y="11"/>
                  </a:lnTo>
                  <a:lnTo>
                    <a:pt x="74" y="5"/>
                  </a:lnTo>
                  <a:lnTo>
                    <a:pt x="88" y="1"/>
                  </a:lnTo>
                  <a:lnTo>
                    <a:pt x="99" y="0"/>
                  </a:lnTo>
                  <a:lnTo>
                    <a:pt x="88" y="18"/>
                  </a:lnTo>
                  <a:lnTo>
                    <a:pt x="78" y="21"/>
                  </a:lnTo>
                  <a:lnTo>
                    <a:pt x="69" y="24"/>
                  </a:lnTo>
                  <a:lnTo>
                    <a:pt x="61" y="27"/>
                  </a:lnTo>
                  <a:lnTo>
                    <a:pt x="54" y="32"/>
                  </a:lnTo>
                  <a:lnTo>
                    <a:pt x="49" y="36"/>
                  </a:lnTo>
                  <a:lnTo>
                    <a:pt x="45" y="41"/>
                  </a:lnTo>
                  <a:lnTo>
                    <a:pt x="43" y="45"/>
                  </a:lnTo>
                  <a:lnTo>
                    <a:pt x="42" y="49"/>
                  </a:lnTo>
                  <a:lnTo>
                    <a:pt x="41" y="59"/>
                  </a:lnTo>
                  <a:lnTo>
                    <a:pt x="39" y="71"/>
                  </a:lnTo>
                  <a:lnTo>
                    <a:pt x="34" y="82"/>
                  </a:lnTo>
                  <a:lnTo>
                    <a:pt x="29" y="89"/>
                  </a:lnTo>
                  <a:lnTo>
                    <a:pt x="19" y="79"/>
                  </a:lnTo>
                  <a:lnTo>
                    <a:pt x="10" y="69"/>
                  </a:lnTo>
                  <a:lnTo>
                    <a:pt x="2" y="59"/>
                  </a:lnTo>
                  <a:lnTo>
                    <a:pt x="0" y="46"/>
                  </a:lnTo>
                  <a:close/>
                </a:path>
              </a:pathLst>
            </a:custGeom>
            <a:solidFill>
              <a:srgbClr val="008400"/>
            </a:solidFill>
            <a:ln w="9525">
              <a:solidFill>
                <a:srgbClr val="003300"/>
              </a:solidFill>
              <a:round/>
              <a:headEnd/>
              <a:tailEnd/>
            </a:ln>
          </p:spPr>
          <p:txBody>
            <a:bodyPr/>
            <a:lstStyle/>
            <a:p>
              <a:endParaRPr lang="zh-CN" altLang="en-US"/>
            </a:p>
          </p:txBody>
        </p:sp>
        <p:sp>
          <p:nvSpPr>
            <p:cNvPr id="73770" name="Freeform 42"/>
            <p:cNvSpPr>
              <a:spLocks/>
            </p:cNvSpPr>
            <p:nvPr/>
          </p:nvSpPr>
          <p:spPr bwMode="auto">
            <a:xfrm>
              <a:off x="3856" y="1066"/>
              <a:ext cx="135" cy="138"/>
            </a:xfrm>
            <a:custGeom>
              <a:avLst/>
              <a:gdLst/>
              <a:ahLst/>
              <a:cxnLst>
                <a:cxn ang="0">
                  <a:pos x="13" y="0"/>
                </a:cxn>
                <a:cxn ang="0">
                  <a:pos x="16" y="4"/>
                </a:cxn>
                <a:cxn ang="0">
                  <a:pos x="22" y="10"/>
                </a:cxn>
                <a:cxn ang="0">
                  <a:pos x="28" y="14"/>
                </a:cxn>
                <a:cxn ang="0">
                  <a:pos x="35" y="18"/>
                </a:cxn>
                <a:cxn ang="0">
                  <a:pos x="42" y="21"/>
                </a:cxn>
                <a:cxn ang="0">
                  <a:pos x="49" y="23"/>
                </a:cxn>
                <a:cxn ang="0">
                  <a:pos x="56" y="25"/>
                </a:cxn>
                <a:cxn ang="0">
                  <a:pos x="62" y="25"/>
                </a:cxn>
                <a:cxn ang="0">
                  <a:pos x="68" y="28"/>
                </a:cxn>
                <a:cxn ang="0">
                  <a:pos x="77" y="34"/>
                </a:cxn>
                <a:cxn ang="0">
                  <a:pos x="87" y="43"/>
                </a:cxn>
                <a:cxn ang="0">
                  <a:pos x="98" y="54"/>
                </a:cxn>
                <a:cxn ang="0">
                  <a:pos x="109" y="68"/>
                </a:cxn>
                <a:cxn ang="0">
                  <a:pos x="119" y="80"/>
                </a:cxn>
                <a:cxn ang="0">
                  <a:pos x="128" y="91"/>
                </a:cxn>
                <a:cxn ang="0">
                  <a:pos x="135" y="101"/>
                </a:cxn>
                <a:cxn ang="0">
                  <a:pos x="127" y="106"/>
                </a:cxn>
                <a:cxn ang="0">
                  <a:pos x="119" y="111"/>
                </a:cxn>
                <a:cxn ang="0">
                  <a:pos x="109" y="116"/>
                </a:cxn>
                <a:cxn ang="0">
                  <a:pos x="100" y="121"/>
                </a:cxn>
                <a:cxn ang="0">
                  <a:pos x="90" y="125"/>
                </a:cxn>
                <a:cxn ang="0">
                  <a:pos x="81" y="131"/>
                </a:cxn>
                <a:cxn ang="0">
                  <a:pos x="74" y="134"/>
                </a:cxn>
                <a:cxn ang="0">
                  <a:pos x="68" y="138"/>
                </a:cxn>
                <a:cxn ang="0">
                  <a:pos x="67" y="125"/>
                </a:cxn>
                <a:cxn ang="0">
                  <a:pos x="65" y="111"/>
                </a:cxn>
                <a:cxn ang="0">
                  <a:pos x="62" y="95"/>
                </a:cxn>
                <a:cxn ang="0">
                  <a:pos x="57" y="80"/>
                </a:cxn>
                <a:cxn ang="0">
                  <a:pos x="53" y="66"/>
                </a:cxn>
                <a:cxn ang="0">
                  <a:pos x="47" y="55"/>
                </a:cxn>
                <a:cxn ang="0">
                  <a:pos x="42" y="48"/>
                </a:cxn>
                <a:cxn ang="0">
                  <a:pos x="35" y="44"/>
                </a:cxn>
                <a:cxn ang="0">
                  <a:pos x="28" y="43"/>
                </a:cxn>
                <a:cxn ang="0">
                  <a:pos x="22" y="43"/>
                </a:cxn>
                <a:cxn ang="0">
                  <a:pos x="16" y="43"/>
                </a:cxn>
                <a:cxn ang="0">
                  <a:pos x="11" y="42"/>
                </a:cxn>
                <a:cxn ang="0">
                  <a:pos x="6" y="41"/>
                </a:cxn>
                <a:cxn ang="0">
                  <a:pos x="3" y="40"/>
                </a:cxn>
                <a:cxn ang="0">
                  <a:pos x="1" y="38"/>
                </a:cxn>
                <a:cxn ang="0">
                  <a:pos x="0" y="34"/>
                </a:cxn>
                <a:cxn ang="0">
                  <a:pos x="1" y="25"/>
                </a:cxn>
                <a:cxn ang="0">
                  <a:pos x="4" y="17"/>
                </a:cxn>
                <a:cxn ang="0">
                  <a:pos x="8" y="8"/>
                </a:cxn>
                <a:cxn ang="0">
                  <a:pos x="13" y="0"/>
                </a:cxn>
              </a:cxnLst>
              <a:rect l="0" t="0" r="r" b="b"/>
              <a:pathLst>
                <a:path w="135" h="138">
                  <a:moveTo>
                    <a:pt x="13" y="0"/>
                  </a:moveTo>
                  <a:lnTo>
                    <a:pt x="16" y="4"/>
                  </a:lnTo>
                  <a:lnTo>
                    <a:pt x="22" y="10"/>
                  </a:lnTo>
                  <a:lnTo>
                    <a:pt x="28" y="14"/>
                  </a:lnTo>
                  <a:lnTo>
                    <a:pt x="35" y="18"/>
                  </a:lnTo>
                  <a:lnTo>
                    <a:pt x="42" y="21"/>
                  </a:lnTo>
                  <a:lnTo>
                    <a:pt x="49" y="23"/>
                  </a:lnTo>
                  <a:lnTo>
                    <a:pt x="56" y="25"/>
                  </a:lnTo>
                  <a:lnTo>
                    <a:pt x="62" y="25"/>
                  </a:lnTo>
                  <a:lnTo>
                    <a:pt x="68" y="28"/>
                  </a:lnTo>
                  <a:lnTo>
                    <a:pt x="77" y="34"/>
                  </a:lnTo>
                  <a:lnTo>
                    <a:pt x="87" y="43"/>
                  </a:lnTo>
                  <a:lnTo>
                    <a:pt x="98" y="54"/>
                  </a:lnTo>
                  <a:lnTo>
                    <a:pt x="109" y="68"/>
                  </a:lnTo>
                  <a:lnTo>
                    <a:pt x="119" y="80"/>
                  </a:lnTo>
                  <a:lnTo>
                    <a:pt x="128" y="91"/>
                  </a:lnTo>
                  <a:lnTo>
                    <a:pt x="135" y="101"/>
                  </a:lnTo>
                  <a:lnTo>
                    <a:pt x="127" y="106"/>
                  </a:lnTo>
                  <a:lnTo>
                    <a:pt x="119" y="111"/>
                  </a:lnTo>
                  <a:lnTo>
                    <a:pt x="109" y="116"/>
                  </a:lnTo>
                  <a:lnTo>
                    <a:pt x="100" y="121"/>
                  </a:lnTo>
                  <a:lnTo>
                    <a:pt x="90" y="125"/>
                  </a:lnTo>
                  <a:lnTo>
                    <a:pt x="81" y="131"/>
                  </a:lnTo>
                  <a:lnTo>
                    <a:pt x="74" y="134"/>
                  </a:lnTo>
                  <a:lnTo>
                    <a:pt x="68" y="138"/>
                  </a:lnTo>
                  <a:lnTo>
                    <a:pt x="67" y="125"/>
                  </a:lnTo>
                  <a:lnTo>
                    <a:pt x="65" y="111"/>
                  </a:lnTo>
                  <a:lnTo>
                    <a:pt x="62" y="95"/>
                  </a:lnTo>
                  <a:lnTo>
                    <a:pt x="57" y="80"/>
                  </a:lnTo>
                  <a:lnTo>
                    <a:pt x="53" y="66"/>
                  </a:lnTo>
                  <a:lnTo>
                    <a:pt x="47" y="55"/>
                  </a:lnTo>
                  <a:lnTo>
                    <a:pt x="42" y="48"/>
                  </a:lnTo>
                  <a:lnTo>
                    <a:pt x="35" y="44"/>
                  </a:lnTo>
                  <a:lnTo>
                    <a:pt x="28" y="43"/>
                  </a:lnTo>
                  <a:lnTo>
                    <a:pt x="22" y="43"/>
                  </a:lnTo>
                  <a:lnTo>
                    <a:pt x="16" y="43"/>
                  </a:lnTo>
                  <a:lnTo>
                    <a:pt x="11" y="42"/>
                  </a:lnTo>
                  <a:lnTo>
                    <a:pt x="6" y="41"/>
                  </a:lnTo>
                  <a:lnTo>
                    <a:pt x="3" y="40"/>
                  </a:lnTo>
                  <a:lnTo>
                    <a:pt x="1" y="38"/>
                  </a:lnTo>
                  <a:lnTo>
                    <a:pt x="0" y="34"/>
                  </a:lnTo>
                  <a:lnTo>
                    <a:pt x="1" y="25"/>
                  </a:lnTo>
                  <a:lnTo>
                    <a:pt x="4" y="17"/>
                  </a:lnTo>
                  <a:lnTo>
                    <a:pt x="8" y="8"/>
                  </a:lnTo>
                  <a:lnTo>
                    <a:pt x="13" y="0"/>
                  </a:lnTo>
                  <a:close/>
                </a:path>
              </a:pathLst>
            </a:custGeom>
            <a:solidFill>
              <a:srgbClr val="008400"/>
            </a:solidFill>
            <a:ln w="9525">
              <a:solidFill>
                <a:srgbClr val="003300"/>
              </a:solidFill>
              <a:round/>
              <a:headEnd/>
              <a:tailEnd/>
            </a:ln>
          </p:spPr>
          <p:txBody>
            <a:bodyPr/>
            <a:lstStyle/>
            <a:p>
              <a:endParaRPr lang="zh-CN" altLang="en-US"/>
            </a:p>
          </p:txBody>
        </p:sp>
        <p:sp>
          <p:nvSpPr>
            <p:cNvPr id="73771" name="Freeform 43"/>
            <p:cNvSpPr>
              <a:spLocks/>
            </p:cNvSpPr>
            <p:nvPr/>
          </p:nvSpPr>
          <p:spPr bwMode="auto">
            <a:xfrm>
              <a:off x="4413" y="1163"/>
              <a:ext cx="85" cy="75"/>
            </a:xfrm>
            <a:custGeom>
              <a:avLst/>
              <a:gdLst/>
              <a:ahLst/>
              <a:cxnLst>
                <a:cxn ang="0">
                  <a:pos x="0" y="10"/>
                </a:cxn>
                <a:cxn ang="0">
                  <a:pos x="3" y="9"/>
                </a:cxn>
                <a:cxn ang="0">
                  <a:pos x="11" y="5"/>
                </a:cxn>
                <a:cxn ang="0">
                  <a:pos x="20" y="2"/>
                </a:cxn>
                <a:cxn ang="0">
                  <a:pos x="26" y="0"/>
                </a:cxn>
                <a:cxn ang="0">
                  <a:pos x="34" y="5"/>
                </a:cxn>
                <a:cxn ang="0">
                  <a:pos x="43" y="9"/>
                </a:cxn>
                <a:cxn ang="0">
                  <a:pos x="52" y="14"/>
                </a:cxn>
                <a:cxn ang="0">
                  <a:pos x="61" y="19"/>
                </a:cxn>
                <a:cxn ang="0">
                  <a:pos x="68" y="24"/>
                </a:cxn>
                <a:cxn ang="0">
                  <a:pos x="76" y="28"/>
                </a:cxn>
                <a:cxn ang="0">
                  <a:pos x="82" y="33"/>
                </a:cxn>
                <a:cxn ang="0">
                  <a:pos x="85" y="36"/>
                </a:cxn>
                <a:cxn ang="0">
                  <a:pos x="79" y="40"/>
                </a:cxn>
                <a:cxn ang="0">
                  <a:pos x="74" y="46"/>
                </a:cxn>
                <a:cxn ang="0">
                  <a:pos x="68" y="51"/>
                </a:cxn>
                <a:cxn ang="0">
                  <a:pos x="64" y="57"/>
                </a:cxn>
                <a:cxn ang="0">
                  <a:pos x="59" y="62"/>
                </a:cxn>
                <a:cxn ang="0">
                  <a:pos x="56" y="68"/>
                </a:cxn>
                <a:cxn ang="0">
                  <a:pos x="53" y="71"/>
                </a:cxn>
                <a:cxn ang="0">
                  <a:pos x="52" y="75"/>
                </a:cxn>
                <a:cxn ang="0">
                  <a:pos x="44" y="70"/>
                </a:cxn>
                <a:cxn ang="0">
                  <a:pos x="36" y="63"/>
                </a:cxn>
                <a:cxn ang="0">
                  <a:pos x="31" y="55"/>
                </a:cxn>
                <a:cxn ang="0">
                  <a:pos x="30" y="44"/>
                </a:cxn>
                <a:cxn ang="0">
                  <a:pos x="24" y="34"/>
                </a:cxn>
                <a:cxn ang="0">
                  <a:pos x="14" y="25"/>
                </a:cxn>
                <a:cxn ang="0">
                  <a:pos x="5" y="18"/>
                </a:cxn>
                <a:cxn ang="0">
                  <a:pos x="0" y="10"/>
                </a:cxn>
              </a:cxnLst>
              <a:rect l="0" t="0" r="r" b="b"/>
              <a:pathLst>
                <a:path w="85" h="75">
                  <a:moveTo>
                    <a:pt x="0" y="10"/>
                  </a:moveTo>
                  <a:lnTo>
                    <a:pt x="3" y="9"/>
                  </a:lnTo>
                  <a:lnTo>
                    <a:pt x="11" y="5"/>
                  </a:lnTo>
                  <a:lnTo>
                    <a:pt x="20" y="2"/>
                  </a:lnTo>
                  <a:lnTo>
                    <a:pt x="26" y="0"/>
                  </a:lnTo>
                  <a:lnTo>
                    <a:pt x="34" y="5"/>
                  </a:lnTo>
                  <a:lnTo>
                    <a:pt x="43" y="9"/>
                  </a:lnTo>
                  <a:lnTo>
                    <a:pt x="52" y="14"/>
                  </a:lnTo>
                  <a:lnTo>
                    <a:pt x="61" y="19"/>
                  </a:lnTo>
                  <a:lnTo>
                    <a:pt x="68" y="24"/>
                  </a:lnTo>
                  <a:lnTo>
                    <a:pt x="76" y="28"/>
                  </a:lnTo>
                  <a:lnTo>
                    <a:pt x="82" y="33"/>
                  </a:lnTo>
                  <a:lnTo>
                    <a:pt x="85" y="36"/>
                  </a:lnTo>
                  <a:lnTo>
                    <a:pt x="79" y="40"/>
                  </a:lnTo>
                  <a:lnTo>
                    <a:pt x="74" y="46"/>
                  </a:lnTo>
                  <a:lnTo>
                    <a:pt x="68" y="51"/>
                  </a:lnTo>
                  <a:lnTo>
                    <a:pt x="64" y="57"/>
                  </a:lnTo>
                  <a:lnTo>
                    <a:pt x="59" y="62"/>
                  </a:lnTo>
                  <a:lnTo>
                    <a:pt x="56" y="68"/>
                  </a:lnTo>
                  <a:lnTo>
                    <a:pt x="53" y="71"/>
                  </a:lnTo>
                  <a:lnTo>
                    <a:pt x="52" y="75"/>
                  </a:lnTo>
                  <a:lnTo>
                    <a:pt x="44" y="70"/>
                  </a:lnTo>
                  <a:lnTo>
                    <a:pt x="36" y="63"/>
                  </a:lnTo>
                  <a:lnTo>
                    <a:pt x="31" y="55"/>
                  </a:lnTo>
                  <a:lnTo>
                    <a:pt x="30" y="44"/>
                  </a:lnTo>
                  <a:lnTo>
                    <a:pt x="24" y="34"/>
                  </a:lnTo>
                  <a:lnTo>
                    <a:pt x="14" y="25"/>
                  </a:lnTo>
                  <a:lnTo>
                    <a:pt x="5" y="18"/>
                  </a:lnTo>
                  <a:lnTo>
                    <a:pt x="0" y="10"/>
                  </a:lnTo>
                  <a:close/>
                </a:path>
              </a:pathLst>
            </a:custGeom>
            <a:solidFill>
              <a:srgbClr val="008400"/>
            </a:solidFill>
            <a:ln w="9525">
              <a:solidFill>
                <a:srgbClr val="003300"/>
              </a:solidFill>
              <a:round/>
              <a:headEnd/>
              <a:tailEnd/>
            </a:ln>
          </p:spPr>
          <p:txBody>
            <a:bodyPr/>
            <a:lstStyle/>
            <a:p>
              <a:endParaRPr lang="zh-CN" altLang="en-US"/>
            </a:p>
          </p:txBody>
        </p:sp>
      </p:grpSp>
      <p:graphicFrame>
        <p:nvGraphicFramePr>
          <p:cNvPr id="73772" name="Object 44"/>
          <p:cNvGraphicFramePr>
            <a:graphicFrameLocks/>
          </p:cNvGraphicFramePr>
          <p:nvPr/>
        </p:nvGraphicFramePr>
        <p:xfrm>
          <a:off x="5943600" y="5257800"/>
          <a:ext cx="762000" cy="539750"/>
        </p:xfrm>
        <a:graphic>
          <a:graphicData uri="http://schemas.openxmlformats.org/presentationml/2006/ole">
            <mc:AlternateContent xmlns:mc="http://schemas.openxmlformats.org/markup-compatibility/2006">
              <mc:Choice xmlns:v="urn:schemas-microsoft-com:vml" Requires="v">
                <p:oleObj spid="_x0000_s47147" name="Clip" r:id="rId5" imgW="3660393" imgH="1917260" progId="">
                  <p:embed/>
                </p:oleObj>
              </mc:Choice>
              <mc:Fallback>
                <p:oleObj name="Clip" r:id="rId5" imgW="3660393" imgH="1917260" progId="">
                  <p:embed/>
                  <p:pic>
                    <p:nvPicPr>
                      <p:cNvPr id="0" name="Picture 2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73" name="Object 45"/>
          <p:cNvGraphicFramePr>
            <a:graphicFrameLocks/>
          </p:cNvGraphicFramePr>
          <p:nvPr/>
        </p:nvGraphicFramePr>
        <p:xfrm>
          <a:off x="5638800" y="5257800"/>
          <a:ext cx="762000" cy="539750"/>
        </p:xfrm>
        <a:graphic>
          <a:graphicData uri="http://schemas.openxmlformats.org/presentationml/2006/ole">
            <mc:AlternateContent xmlns:mc="http://schemas.openxmlformats.org/markup-compatibility/2006">
              <mc:Choice xmlns:v="urn:schemas-microsoft-com:vml" Requires="v">
                <p:oleObj spid="_x0000_s47148" name="Clip" r:id="rId7" imgW="3660393" imgH="1917260" progId="">
                  <p:embed/>
                </p:oleObj>
              </mc:Choice>
              <mc:Fallback>
                <p:oleObj name="Clip" r:id="rId7" imgW="3660393" imgH="1917260" progId="">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74" name="Object 46"/>
          <p:cNvGraphicFramePr>
            <a:graphicFrameLocks/>
          </p:cNvGraphicFramePr>
          <p:nvPr/>
        </p:nvGraphicFramePr>
        <p:xfrm>
          <a:off x="5334000" y="5257800"/>
          <a:ext cx="762000" cy="539750"/>
        </p:xfrm>
        <a:graphic>
          <a:graphicData uri="http://schemas.openxmlformats.org/presentationml/2006/ole">
            <mc:AlternateContent xmlns:mc="http://schemas.openxmlformats.org/markup-compatibility/2006">
              <mc:Choice xmlns:v="urn:schemas-microsoft-com:vml" Requires="v">
                <p:oleObj spid="_x0000_s47149" name="Clip" r:id="rId8" imgW="3660393" imgH="1917260" progId="">
                  <p:embed/>
                </p:oleObj>
              </mc:Choice>
              <mc:Fallback>
                <p:oleObj name="Clip" r:id="rId8" imgW="3660393" imgH="1917260" progId="">
                  <p:embed/>
                  <p:pic>
                    <p:nvPicPr>
                      <p:cNvPr id="0" name="Picture 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75" name="Object 47"/>
          <p:cNvGraphicFramePr>
            <a:graphicFrameLocks/>
          </p:cNvGraphicFramePr>
          <p:nvPr/>
        </p:nvGraphicFramePr>
        <p:xfrm>
          <a:off x="5105400" y="5257800"/>
          <a:ext cx="762000" cy="539750"/>
        </p:xfrm>
        <a:graphic>
          <a:graphicData uri="http://schemas.openxmlformats.org/presentationml/2006/ole">
            <mc:AlternateContent xmlns:mc="http://schemas.openxmlformats.org/markup-compatibility/2006">
              <mc:Choice xmlns:v="urn:schemas-microsoft-com:vml" Requires="v">
                <p:oleObj spid="_x0000_s47150" name="Clip" r:id="rId9" imgW="3660393" imgH="1917260" progId="">
                  <p:embed/>
                </p:oleObj>
              </mc:Choice>
              <mc:Fallback>
                <p:oleObj name="Clip" r:id="rId9" imgW="3660393" imgH="1917260" progId="">
                  <p:embed/>
                  <p:pic>
                    <p:nvPicPr>
                      <p:cNvPr id="0" name="Picture 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76" name="Object 48"/>
          <p:cNvGraphicFramePr>
            <a:graphicFrameLocks/>
          </p:cNvGraphicFramePr>
          <p:nvPr/>
        </p:nvGraphicFramePr>
        <p:xfrm>
          <a:off x="4876800" y="5257800"/>
          <a:ext cx="762000" cy="539750"/>
        </p:xfrm>
        <a:graphic>
          <a:graphicData uri="http://schemas.openxmlformats.org/presentationml/2006/ole">
            <mc:AlternateContent xmlns:mc="http://schemas.openxmlformats.org/markup-compatibility/2006">
              <mc:Choice xmlns:v="urn:schemas-microsoft-com:vml" Requires="v">
                <p:oleObj spid="_x0000_s47151" name="Clip" r:id="rId10" imgW="3660393" imgH="1917260" progId="">
                  <p:embed/>
                </p:oleObj>
              </mc:Choice>
              <mc:Fallback>
                <p:oleObj name="Clip" r:id="rId10" imgW="3660393" imgH="1917260" progId="">
                  <p:embed/>
                  <p:pic>
                    <p:nvPicPr>
                      <p:cNvPr id="0" name="Picture 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77" name="Object 49"/>
          <p:cNvGraphicFramePr>
            <a:graphicFrameLocks/>
          </p:cNvGraphicFramePr>
          <p:nvPr/>
        </p:nvGraphicFramePr>
        <p:xfrm>
          <a:off x="4572000" y="5257800"/>
          <a:ext cx="762000" cy="539750"/>
        </p:xfrm>
        <a:graphic>
          <a:graphicData uri="http://schemas.openxmlformats.org/presentationml/2006/ole">
            <mc:AlternateContent xmlns:mc="http://schemas.openxmlformats.org/markup-compatibility/2006">
              <mc:Choice xmlns:v="urn:schemas-microsoft-com:vml" Requires="v">
                <p:oleObj spid="_x0000_s47152" name="Clip" r:id="rId11" imgW="3660393" imgH="1917260" progId="">
                  <p:embed/>
                </p:oleObj>
              </mc:Choice>
              <mc:Fallback>
                <p:oleObj name="Clip" r:id="rId11" imgW="3660393" imgH="1917260" progId="">
                  <p:embed/>
                  <p:pic>
                    <p:nvPicPr>
                      <p:cNvPr id="0" name="Picture 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78" name="Object 50"/>
          <p:cNvGraphicFramePr>
            <a:graphicFrameLocks/>
          </p:cNvGraphicFramePr>
          <p:nvPr/>
        </p:nvGraphicFramePr>
        <p:xfrm>
          <a:off x="4267200" y="5257800"/>
          <a:ext cx="762000" cy="539750"/>
        </p:xfrm>
        <a:graphic>
          <a:graphicData uri="http://schemas.openxmlformats.org/presentationml/2006/ole">
            <mc:AlternateContent xmlns:mc="http://schemas.openxmlformats.org/markup-compatibility/2006">
              <mc:Choice xmlns:v="urn:schemas-microsoft-com:vml" Requires="v">
                <p:oleObj spid="_x0000_s47153" name="Clip" r:id="rId12" imgW="3660393" imgH="1917260" progId="">
                  <p:embed/>
                </p:oleObj>
              </mc:Choice>
              <mc:Fallback>
                <p:oleObj name="Clip" r:id="rId12" imgW="3660393" imgH="1917260" progId="">
                  <p:embed/>
                  <p:pic>
                    <p:nvPicPr>
                      <p:cNvPr id="0" name="Picture 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257800"/>
                        <a:ext cx="76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79" name="Text Box 51"/>
          <p:cNvSpPr txBox="1">
            <a:spLocks noChangeArrowheads="1"/>
          </p:cNvSpPr>
          <p:nvPr/>
        </p:nvSpPr>
        <p:spPr bwMode="auto">
          <a:xfrm>
            <a:off x="7848600" y="914400"/>
            <a:ext cx="533400" cy="1552575"/>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latin typeface="Times New Roman" pitchFamily="18" charset="0"/>
              </a:rPr>
              <a:t>经典理论</a:t>
            </a:r>
          </a:p>
        </p:txBody>
      </p:sp>
      <p:sp>
        <p:nvSpPr>
          <p:cNvPr id="73780" name="Text Box 52"/>
          <p:cNvSpPr txBox="1">
            <a:spLocks noChangeArrowheads="1"/>
          </p:cNvSpPr>
          <p:nvPr/>
        </p:nvSpPr>
        <p:spPr bwMode="auto">
          <a:xfrm>
            <a:off x="7848600" y="4086225"/>
            <a:ext cx="533400" cy="1552575"/>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solidFill>
                  <a:srgbClr val="FF0000"/>
                </a:solidFill>
                <a:latin typeface="Times New Roman" pitchFamily="18" charset="0"/>
              </a:rPr>
              <a:t>量子理论</a:t>
            </a:r>
          </a:p>
        </p:txBody>
      </p:sp>
      <p:sp>
        <p:nvSpPr>
          <p:cNvPr id="73781" name="AutoShape 53"/>
          <p:cNvSpPr>
            <a:spLocks noChangeArrowheads="1"/>
          </p:cNvSpPr>
          <p:nvPr/>
        </p:nvSpPr>
        <p:spPr bwMode="auto">
          <a:xfrm>
            <a:off x="3352800" y="3581400"/>
            <a:ext cx="1143000" cy="609600"/>
          </a:xfrm>
          <a:prstGeom prst="wedgeEllipseCallout">
            <a:avLst>
              <a:gd name="adj1" fmla="val -29722"/>
              <a:gd name="adj2" fmla="val 142708"/>
            </a:avLst>
          </a:prstGeom>
          <a:gradFill rotWithShape="0">
            <a:gsLst>
              <a:gs pos="0">
                <a:schemeClr val="hlink"/>
              </a:gs>
              <a:gs pos="50000">
                <a:srgbClr val="FFFFFF"/>
              </a:gs>
              <a:gs pos="100000">
                <a:schemeClr val="hlink"/>
              </a:gs>
            </a:gsLst>
            <a:lin ang="2700000" scaled="1"/>
          </a:gradFill>
          <a:ln w="28575">
            <a:solidFill>
              <a:schemeClr val="accent2"/>
            </a:solidFill>
            <a:miter lim="800000"/>
            <a:headEnd/>
            <a:tailEnd type="none" w="med" len="lg"/>
          </a:ln>
          <a:effectLst/>
        </p:spPr>
        <p:txBody>
          <a:bodyPr/>
          <a:lstStyle/>
          <a:p>
            <a:pPr algn="ctr"/>
            <a:r>
              <a:rPr kumimoji="1" lang="zh-CN" altLang="en-US" sz="2400" b="1">
                <a:latin typeface="Times New Roman" pitchFamily="18" charset="0"/>
              </a:rPr>
              <a:t>救命</a:t>
            </a:r>
          </a:p>
        </p:txBody>
      </p:sp>
      <p:grpSp>
        <p:nvGrpSpPr>
          <p:cNvPr id="8" name="Group 54"/>
          <p:cNvGrpSpPr>
            <a:grpSpLocks/>
          </p:cNvGrpSpPr>
          <p:nvPr/>
        </p:nvGrpSpPr>
        <p:grpSpPr bwMode="auto">
          <a:xfrm flipH="1">
            <a:off x="3962400" y="1981200"/>
            <a:ext cx="685800" cy="990600"/>
            <a:chOff x="1537" y="912"/>
            <a:chExt cx="911" cy="1225"/>
          </a:xfrm>
        </p:grpSpPr>
        <p:sp>
          <p:nvSpPr>
            <p:cNvPr id="73783" name="Freeform 55"/>
            <p:cNvSpPr>
              <a:spLocks/>
            </p:cNvSpPr>
            <p:nvPr/>
          </p:nvSpPr>
          <p:spPr bwMode="auto">
            <a:xfrm>
              <a:off x="1537" y="1026"/>
              <a:ext cx="259" cy="388"/>
            </a:xfrm>
            <a:custGeom>
              <a:avLst/>
              <a:gdLst/>
              <a:ahLst/>
              <a:cxnLst>
                <a:cxn ang="0">
                  <a:pos x="772" y="530"/>
                </a:cxn>
                <a:cxn ang="0">
                  <a:pos x="747" y="496"/>
                </a:cxn>
                <a:cxn ang="0">
                  <a:pos x="667" y="496"/>
                </a:cxn>
                <a:cxn ang="0">
                  <a:pos x="549" y="540"/>
                </a:cxn>
                <a:cxn ang="0">
                  <a:pos x="421" y="626"/>
                </a:cxn>
                <a:cxn ang="0">
                  <a:pos x="262" y="664"/>
                </a:cxn>
                <a:cxn ang="0">
                  <a:pos x="153" y="664"/>
                </a:cxn>
                <a:cxn ang="0">
                  <a:pos x="114" y="630"/>
                </a:cxn>
                <a:cxn ang="0">
                  <a:pos x="118" y="596"/>
                </a:cxn>
                <a:cxn ang="0">
                  <a:pos x="180" y="519"/>
                </a:cxn>
                <a:cxn ang="0">
                  <a:pos x="303" y="430"/>
                </a:cxn>
                <a:cxn ang="0">
                  <a:pos x="460" y="359"/>
                </a:cxn>
                <a:cxn ang="0">
                  <a:pos x="615" y="307"/>
                </a:cxn>
                <a:cxn ang="0">
                  <a:pos x="706" y="319"/>
                </a:cxn>
                <a:cxn ang="0">
                  <a:pos x="778" y="336"/>
                </a:cxn>
                <a:cxn ang="0">
                  <a:pos x="778" y="296"/>
                </a:cxn>
                <a:cxn ang="0">
                  <a:pos x="685" y="263"/>
                </a:cxn>
                <a:cxn ang="0">
                  <a:pos x="654" y="230"/>
                </a:cxn>
                <a:cxn ang="0">
                  <a:pos x="619" y="178"/>
                </a:cxn>
                <a:cxn ang="0">
                  <a:pos x="605" y="110"/>
                </a:cxn>
                <a:cxn ang="0">
                  <a:pos x="588" y="17"/>
                </a:cxn>
                <a:cxn ang="0">
                  <a:pos x="527" y="0"/>
                </a:cxn>
                <a:cxn ang="0">
                  <a:pos x="496" y="10"/>
                </a:cxn>
                <a:cxn ang="0">
                  <a:pos x="460" y="66"/>
                </a:cxn>
                <a:cxn ang="0">
                  <a:pos x="483" y="144"/>
                </a:cxn>
                <a:cxn ang="0">
                  <a:pos x="541" y="195"/>
                </a:cxn>
                <a:cxn ang="0">
                  <a:pos x="605" y="251"/>
                </a:cxn>
                <a:cxn ang="0">
                  <a:pos x="514" y="281"/>
                </a:cxn>
                <a:cxn ang="0">
                  <a:pos x="409" y="315"/>
                </a:cxn>
                <a:cxn ang="0">
                  <a:pos x="272" y="359"/>
                </a:cxn>
                <a:cxn ang="0">
                  <a:pos x="167" y="425"/>
                </a:cxn>
                <a:cxn ang="0">
                  <a:pos x="74" y="515"/>
                </a:cxn>
                <a:cxn ang="0">
                  <a:pos x="8" y="592"/>
                </a:cxn>
                <a:cxn ang="0">
                  <a:pos x="0" y="641"/>
                </a:cxn>
                <a:cxn ang="0">
                  <a:pos x="21" y="697"/>
                </a:cxn>
                <a:cxn ang="0">
                  <a:pos x="52" y="749"/>
                </a:cxn>
                <a:cxn ang="0">
                  <a:pos x="140" y="775"/>
                </a:cxn>
                <a:cxn ang="0">
                  <a:pos x="316" y="741"/>
                </a:cxn>
                <a:cxn ang="0">
                  <a:pos x="514" y="674"/>
                </a:cxn>
                <a:cxn ang="0">
                  <a:pos x="642" y="630"/>
                </a:cxn>
                <a:cxn ang="0">
                  <a:pos x="706" y="592"/>
                </a:cxn>
                <a:cxn ang="0">
                  <a:pos x="772" y="530"/>
                </a:cxn>
              </a:cxnLst>
              <a:rect l="0" t="0" r="r" b="b"/>
              <a:pathLst>
                <a:path w="778" h="775">
                  <a:moveTo>
                    <a:pt x="772" y="530"/>
                  </a:moveTo>
                  <a:lnTo>
                    <a:pt x="747" y="496"/>
                  </a:lnTo>
                  <a:lnTo>
                    <a:pt x="667" y="496"/>
                  </a:lnTo>
                  <a:lnTo>
                    <a:pt x="549" y="540"/>
                  </a:lnTo>
                  <a:lnTo>
                    <a:pt x="421" y="626"/>
                  </a:lnTo>
                  <a:lnTo>
                    <a:pt x="262" y="664"/>
                  </a:lnTo>
                  <a:lnTo>
                    <a:pt x="153" y="664"/>
                  </a:lnTo>
                  <a:lnTo>
                    <a:pt x="114" y="630"/>
                  </a:lnTo>
                  <a:lnTo>
                    <a:pt x="118" y="596"/>
                  </a:lnTo>
                  <a:lnTo>
                    <a:pt x="180" y="519"/>
                  </a:lnTo>
                  <a:lnTo>
                    <a:pt x="303" y="430"/>
                  </a:lnTo>
                  <a:lnTo>
                    <a:pt x="460" y="359"/>
                  </a:lnTo>
                  <a:lnTo>
                    <a:pt x="615" y="307"/>
                  </a:lnTo>
                  <a:lnTo>
                    <a:pt x="706" y="319"/>
                  </a:lnTo>
                  <a:lnTo>
                    <a:pt x="778" y="336"/>
                  </a:lnTo>
                  <a:lnTo>
                    <a:pt x="778" y="296"/>
                  </a:lnTo>
                  <a:lnTo>
                    <a:pt x="685" y="263"/>
                  </a:lnTo>
                  <a:lnTo>
                    <a:pt x="654" y="230"/>
                  </a:lnTo>
                  <a:lnTo>
                    <a:pt x="619" y="178"/>
                  </a:lnTo>
                  <a:lnTo>
                    <a:pt x="605" y="110"/>
                  </a:lnTo>
                  <a:lnTo>
                    <a:pt x="588" y="17"/>
                  </a:lnTo>
                  <a:lnTo>
                    <a:pt x="527" y="0"/>
                  </a:lnTo>
                  <a:lnTo>
                    <a:pt x="496" y="10"/>
                  </a:lnTo>
                  <a:lnTo>
                    <a:pt x="460" y="66"/>
                  </a:lnTo>
                  <a:lnTo>
                    <a:pt x="483" y="144"/>
                  </a:lnTo>
                  <a:lnTo>
                    <a:pt x="541" y="195"/>
                  </a:lnTo>
                  <a:lnTo>
                    <a:pt x="605" y="251"/>
                  </a:lnTo>
                  <a:lnTo>
                    <a:pt x="514" y="281"/>
                  </a:lnTo>
                  <a:lnTo>
                    <a:pt x="409" y="315"/>
                  </a:lnTo>
                  <a:lnTo>
                    <a:pt x="272" y="359"/>
                  </a:lnTo>
                  <a:lnTo>
                    <a:pt x="167" y="425"/>
                  </a:lnTo>
                  <a:lnTo>
                    <a:pt x="74" y="515"/>
                  </a:lnTo>
                  <a:lnTo>
                    <a:pt x="8" y="592"/>
                  </a:lnTo>
                  <a:lnTo>
                    <a:pt x="0" y="641"/>
                  </a:lnTo>
                  <a:lnTo>
                    <a:pt x="21" y="697"/>
                  </a:lnTo>
                  <a:lnTo>
                    <a:pt x="52" y="749"/>
                  </a:lnTo>
                  <a:lnTo>
                    <a:pt x="140" y="775"/>
                  </a:lnTo>
                  <a:lnTo>
                    <a:pt x="316" y="741"/>
                  </a:lnTo>
                  <a:lnTo>
                    <a:pt x="514" y="674"/>
                  </a:lnTo>
                  <a:lnTo>
                    <a:pt x="642" y="630"/>
                  </a:lnTo>
                  <a:lnTo>
                    <a:pt x="706" y="592"/>
                  </a:lnTo>
                  <a:lnTo>
                    <a:pt x="772" y="530"/>
                  </a:lnTo>
                  <a:close/>
                </a:path>
              </a:pathLst>
            </a:custGeom>
            <a:solidFill>
              <a:srgbClr val="000000"/>
            </a:solidFill>
            <a:ln w="9525">
              <a:noFill/>
              <a:round/>
              <a:headEnd/>
              <a:tailEnd/>
            </a:ln>
          </p:spPr>
          <p:txBody>
            <a:bodyPr/>
            <a:lstStyle/>
            <a:p>
              <a:endParaRPr lang="zh-CN" altLang="en-US"/>
            </a:p>
          </p:txBody>
        </p:sp>
        <p:sp>
          <p:nvSpPr>
            <p:cNvPr id="73784" name="Freeform 56"/>
            <p:cNvSpPr>
              <a:spLocks/>
            </p:cNvSpPr>
            <p:nvPr/>
          </p:nvSpPr>
          <p:spPr bwMode="auto">
            <a:xfrm>
              <a:off x="1732" y="912"/>
              <a:ext cx="207" cy="293"/>
            </a:xfrm>
            <a:custGeom>
              <a:avLst/>
              <a:gdLst/>
              <a:ahLst/>
              <a:cxnLst>
                <a:cxn ang="0">
                  <a:pos x="440" y="178"/>
                </a:cxn>
                <a:cxn ang="0">
                  <a:pos x="387" y="108"/>
                </a:cxn>
                <a:cxn ang="0">
                  <a:pos x="343" y="56"/>
                </a:cxn>
                <a:cxn ang="0">
                  <a:pos x="265" y="23"/>
                </a:cxn>
                <a:cxn ang="0">
                  <a:pos x="176" y="0"/>
                </a:cxn>
                <a:cxn ang="0">
                  <a:pos x="54" y="19"/>
                </a:cxn>
                <a:cxn ang="0">
                  <a:pos x="5" y="78"/>
                </a:cxn>
                <a:cxn ang="0">
                  <a:pos x="0" y="167"/>
                </a:cxn>
                <a:cxn ang="0">
                  <a:pos x="31" y="274"/>
                </a:cxn>
                <a:cxn ang="0">
                  <a:pos x="79" y="341"/>
                </a:cxn>
                <a:cxn ang="0">
                  <a:pos x="54" y="352"/>
                </a:cxn>
                <a:cxn ang="0">
                  <a:pos x="54" y="378"/>
                </a:cxn>
                <a:cxn ang="0">
                  <a:pos x="83" y="411"/>
                </a:cxn>
                <a:cxn ang="0">
                  <a:pos x="120" y="419"/>
                </a:cxn>
                <a:cxn ang="0">
                  <a:pos x="149" y="430"/>
                </a:cxn>
                <a:cxn ang="0">
                  <a:pos x="184" y="481"/>
                </a:cxn>
                <a:cxn ang="0">
                  <a:pos x="242" y="530"/>
                </a:cxn>
                <a:cxn ang="0">
                  <a:pos x="308" y="575"/>
                </a:cxn>
                <a:cxn ang="0">
                  <a:pos x="397" y="586"/>
                </a:cxn>
                <a:cxn ang="0">
                  <a:pos x="506" y="537"/>
                </a:cxn>
                <a:cxn ang="0">
                  <a:pos x="541" y="486"/>
                </a:cxn>
                <a:cxn ang="0">
                  <a:pos x="541" y="397"/>
                </a:cxn>
                <a:cxn ang="0">
                  <a:pos x="515" y="300"/>
                </a:cxn>
                <a:cxn ang="0">
                  <a:pos x="475" y="230"/>
                </a:cxn>
                <a:cxn ang="0">
                  <a:pos x="620" y="234"/>
                </a:cxn>
                <a:cxn ang="0">
                  <a:pos x="620" y="200"/>
                </a:cxn>
                <a:cxn ang="0">
                  <a:pos x="440" y="178"/>
                </a:cxn>
              </a:cxnLst>
              <a:rect l="0" t="0" r="r" b="b"/>
              <a:pathLst>
                <a:path w="620" h="586">
                  <a:moveTo>
                    <a:pt x="440" y="178"/>
                  </a:moveTo>
                  <a:lnTo>
                    <a:pt x="387" y="108"/>
                  </a:lnTo>
                  <a:lnTo>
                    <a:pt x="343" y="56"/>
                  </a:lnTo>
                  <a:lnTo>
                    <a:pt x="265" y="23"/>
                  </a:lnTo>
                  <a:lnTo>
                    <a:pt x="176" y="0"/>
                  </a:lnTo>
                  <a:lnTo>
                    <a:pt x="54" y="19"/>
                  </a:lnTo>
                  <a:lnTo>
                    <a:pt x="5" y="78"/>
                  </a:lnTo>
                  <a:lnTo>
                    <a:pt x="0" y="167"/>
                  </a:lnTo>
                  <a:lnTo>
                    <a:pt x="31" y="274"/>
                  </a:lnTo>
                  <a:lnTo>
                    <a:pt x="79" y="341"/>
                  </a:lnTo>
                  <a:lnTo>
                    <a:pt x="54" y="352"/>
                  </a:lnTo>
                  <a:lnTo>
                    <a:pt x="54" y="378"/>
                  </a:lnTo>
                  <a:lnTo>
                    <a:pt x="83" y="411"/>
                  </a:lnTo>
                  <a:lnTo>
                    <a:pt x="120" y="419"/>
                  </a:lnTo>
                  <a:lnTo>
                    <a:pt x="149" y="430"/>
                  </a:lnTo>
                  <a:lnTo>
                    <a:pt x="184" y="481"/>
                  </a:lnTo>
                  <a:lnTo>
                    <a:pt x="242" y="530"/>
                  </a:lnTo>
                  <a:lnTo>
                    <a:pt x="308" y="575"/>
                  </a:lnTo>
                  <a:lnTo>
                    <a:pt x="397" y="586"/>
                  </a:lnTo>
                  <a:lnTo>
                    <a:pt x="506" y="537"/>
                  </a:lnTo>
                  <a:lnTo>
                    <a:pt x="541" y="486"/>
                  </a:lnTo>
                  <a:lnTo>
                    <a:pt x="541" y="397"/>
                  </a:lnTo>
                  <a:lnTo>
                    <a:pt x="515" y="300"/>
                  </a:lnTo>
                  <a:lnTo>
                    <a:pt x="475" y="230"/>
                  </a:lnTo>
                  <a:lnTo>
                    <a:pt x="620" y="234"/>
                  </a:lnTo>
                  <a:lnTo>
                    <a:pt x="620" y="200"/>
                  </a:lnTo>
                  <a:lnTo>
                    <a:pt x="440" y="178"/>
                  </a:lnTo>
                  <a:close/>
                </a:path>
              </a:pathLst>
            </a:custGeom>
            <a:solidFill>
              <a:srgbClr val="000000"/>
            </a:solidFill>
            <a:ln w="9525">
              <a:noFill/>
              <a:round/>
              <a:headEnd/>
              <a:tailEnd/>
            </a:ln>
          </p:spPr>
          <p:txBody>
            <a:bodyPr/>
            <a:lstStyle/>
            <a:p>
              <a:endParaRPr lang="zh-CN" altLang="en-US"/>
            </a:p>
          </p:txBody>
        </p:sp>
        <p:sp>
          <p:nvSpPr>
            <p:cNvPr id="73785" name="Freeform 57"/>
            <p:cNvSpPr>
              <a:spLocks/>
            </p:cNvSpPr>
            <p:nvPr/>
          </p:nvSpPr>
          <p:spPr bwMode="auto">
            <a:xfrm>
              <a:off x="1883" y="1214"/>
              <a:ext cx="356" cy="234"/>
            </a:xfrm>
            <a:custGeom>
              <a:avLst/>
              <a:gdLst/>
              <a:ahLst/>
              <a:cxnLst>
                <a:cxn ang="0">
                  <a:pos x="0" y="26"/>
                </a:cxn>
                <a:cxn ang="0">
                  <a:pos x="79" y="0"/>
                </a:cxn>
                <a:cxn ang="0">
                  <a:pos x="167" y="0"/>
                </a:cxn>
                <a:cxn ang="0">
                  <a:pos x="368" y="33"/>
                </a:cxn>
                <a:cxn ang="0">
                  <a:pos x="672" y="70"/>
                </a:cxn>
                <a:cxn ang="0">
                  <a:pos x="870" y="82"/>
                </a:cxn>
                <a:cxn ang="0">
                  <a:pos x="917" y="115"/>
                </a:cxn>
                <a:cxn ang="0">
                  <a:pos x="903" y="148"/>
                </a:cxn>
                <a:cxn ang="0">
                  <a:pos x="829" y="181"/>
                </a:cxn>
                <a:cxn ang="0">
                  <a:pos x="719" y="223"/>
                </a:cxn>
                <a:cxn ang="0">
                  <a:pos x="659" y="282"/>
                </a:cxn>
                <a:cxn ang="0">
                  <a:pos x="605" y="359"/>
                </a:cxn>
                <a:cxn ang="0">
                  <a:pos x="694" y="367"/>
                </a:cxn>
                <a:cxn ang="0">
                  <a:pos x="825" y="355"/>
                </a:cxn>
                <a:cxn ang="0">
                  <a:pos x="944" y="371"/>
                </a:cxn>
                <a:cxn ang="0">
                  <a:pos x="1066" y="427"/>
                </a:cxn>
                <a:cxn ang="0">
                  <a:pos x="1066" y="448"/>
                </a:cxn>
                <a:cxn ang="0">
                  <a:pos x="1039" y="460"/>
                </a:cxn>
                <a:cxn ang="0">
                  <a:pos x="1009" y="467"/>
                </a:cxn>
                <a:cxn ang="0">
                  <a:pos x="969" y="434"/>
                </a:cxn>
                <a:cxn ang="0">
                  <a:pos x="909" y="411"/>
                </a:cxn>
                <a:cxn ang="0">
                  <a:pos x="773" y="389"/>
                </a:cxn>
                <a:cxn ang="0">
                  <a:pos x="653" y="389"/>
                </a:cxn>
                <a:cxn ang="0">
                  <a:pos x="593" y="400"/>
                </a:cxn>
                <a:cxn ang="0">
                  <a:pos x="554" y="381"/>
                </a:cxn>
                <a:cxn ang="0">
                  <a:pos x="554" y="345"/>
                </a:cxn>
                <a:cxn ang="0">
                  <a:pos x="618" y="282"/>
                </a:cxn>
                <a:cxn ang="0">
                  <a:pos x="684" y="214"/>
                </a:cxn>
                <a:cxn ang="0">
                  <a:pos x="764" y="178"/>
                </a:cxn>
                <a:cxn ang="0">
                  <a:pos x="816" y="134"/>
                </a:cxn>
                <a:cxn ang="0">
                  <a:pos x="723" y="137"/>
                </a:cxn>
                <a:cxn ang="0">
                  <a:pos x="523" y="122"/>
                </a:cxn>
                <a:cxn ang="0">
                  <a:pos x="339" y="115"/>
                </a:cxn>
                <a:cxn ang="0">
                  <a:pos x="180" y="104"/>
                </a:cxn>
                <a:cxn ang="0">
                  <a:pos x="54" y="82"/>
                </a:cxn>
                <a:cxn ang="0">
                  <a:pos x="23" y="59"/>
                </a:cxn>
                <a:cxn ang="0">
                  <a:pos x="0" y="26"/>
                </a:cxn>
              </a:cxnLst>
              <a:rect l="0" t="0" r="r" b="b"/>
              <a:pathLst>
                <a:path w="1066" h="467">
                  <a:moveTo>
                    <a:pt x="0" y="26"/>
                  </a:moveTo>
                  <a:lnTo>
                    <a:pt x="79" y="0"/>
                  </a:lnTo>
                  <a:lnTo>
                    <a:pt x="167" y="0"/>
                  </a:lnTo>
                  <a:lnTo>
                    <a:pt x="368" y="33"/>
                  </a:lnTo>
                  <a:lnTo>
                    <a:pt x="672" y="70"/>
                  </a:lnTo>
                  <a:lnTo>
                    <a:pt x="870" y="82"/>
                  </a:lnTo>
                  <a:lnTo>
                    <a:pt x="917" y="115"/>
                  </a:lnTo>
                  <a:lnTo>
                    <a:pt x="903" y="148"/>
                  </a:lnTo>
                  <a:lnTo>
                    <a:pt x="829" y="181"/>
                  </a:lnTo>
                  <a:lnTo>
                    <a:pt x="719" y="223"/>
                  </a:lnTo>
                  <a:lnTo>
                    <a:pt x="659" y="282"/>
                  </a:lnTo>
                  <a:lnTo>
                    <a:pt x="605" y="359"/>
                  </a:lnTo>
                  <a:lnTo>
                    <a:pt x="694" y="367"/>
                  </a:lnTo>
                  <a:lnTo>
                    <a:pt x="825" y="355"/>
                  </a:lnTo>
                  <a:lnTo>
                    <a:pt x="944" y="371"/>
                  </a:lnTo>
                  <a:lnTo>
                    <a:pt x="1066" y="427"/>
                  </a:lnTo>
                  <a:lnTo>
                    <a:pt x="1066" y="448"/>
                  </a:lnTo>
                  <a:lnTo>
                    <a:pt x="1039" y="460"/>
                  </a:lnTo>
                  <a:lnTo>
                    <a:pt x="1009" y="467"/>
                  </a:lnTo>
                  <a:lnTo>
                    <a:pt x="969" y="434"/>
                  </a:lnTo>
                  <a:lnTo>
                    <a:pt x="909" y="411"/>
                  </a:lnTo>
                  <a:lnTo>
                    <a:pt x="773" y="389"/>
                  </a:lnTo>
                  <a:lnTo>
                    <a:pt x="653" y="389"/>
                  </a:lnTo>
                  <a:lnTo>
                    <a:pt x="593" y="400"/>
                  </a:lnTo>
                  <a:lnTo>
                    <a:pt x="554" y="381"/>
                  </a:lnTo>
                  <a:lnTo>
                    <a:pt x="554" y="345"/>
                  </a:lnTo>
                  <a:lnTo>
                    <a:pt x="618" y="282"/>
                  </a:lnTo>
                  <a:lnTo>
                    <a:pt x="684" y="214"/>
                  </a:lnTo>
                  <a:lnTo>
                    <a:pt x="764" y="178"/>
                  </a:lnTo>
                  <a:lnTo>
                    <a:pt x="816" y="134"/>
                  </a:lnTo>
                  <a:lnTo>
                    <a:pt x="723" y="137"/>
                  </a:lnTo>
                  <a:lnTo>
                    <a:pt x="523" y="122"/>
                  </a:lnTo>
                  <a:lnTo>
                    <a:pt x="339" y="115"/>
                  </a:lnTo>
                  <a:lnTo>
                    <a:pt x="180" y="104"/>
                  </a:lnTo>
                  <a:lnTo>
                    <a:pt x="54" y="82"/>
                  </a:lnTo>
                  <a:lnTo>
                    <a:pt x="23" y="59"/>
                  </a:lnTo>
                  <a:lnTo>
                    <a:pt x="0" y="26"/>
                  </a:lnTo>
                  <a:close/>
                </a:path>
              </a:pathLst>
            </a:custGeom>
            <a:solidFill>
              <a:srgbClr val="000000"/>
            </a:solidFill>
            <a:ln w="9525">
              <a:noFill/>
              <a:round/>
              <a:headEnd/>
              <a:tailEnd/>
            </a:ln>
          </p:spPr>
          <p:txBody>
            <a:bodyPr/>
            <a:lstStyle/>
            <a:p>
              <a:endParaRPr lang="zh-CN" altLang="en-US"/>
            </a:p>
          </p:txBody>
        </p:sp>
        <p:sp>
          <p:nvSpPr>
            <p:cNvPr id="73786" name="Freeform 58"/>
            <p:cNvSpPr>
              <a:spLocks/>
            </p:cNvSpPr>
            <p:nvPr/>
          </p:nvSpPr>
          <p:spPr bwMode="auto">
            <a:xfrm>
              <a:off x="1778" y="1206"/>
              <a:ext cx="429" cy="443"/>
            </a:xfrm>
            <a:custGeom>
              <a:avLst/>
              <a:gdLst/>
              <a:ahLst/>
              <a:cxnLst>
                <a:cxn ang="0">
                  <a:pos x="364" y="30"/>
                </a:cxn>
                <a:cxn ang="0">
                  <a:pos x="250" y="0"/>
                </a:cxn>
                <a:cxn ang="0">
                  <a:pos x="118" y="7"/>
                </a:cxn>
                <a:cxn ang="0">
                  <a:pos x="25" y="44"/>
                </a:cxn>
                <a:cxn ang="0">
                  <a:pos x="0" y="133"/>
                </a:cxn>
                <a:cxn ang="0">
                  <a:pos x="48" y="289"/>
                </a:cxn>
                <a:cxn ang="0">
                  <a:pos x="166" y="401"/>
                </a:cxn>
                <a:cxn ang="0">
                  <a:pos x="312" y="497"/>
                </a:cxn>
                <a:cxn ang="0">
                  <a:pos x="593" y="563"/>
                </a:cxn>
                <a:cxn ang="0">
                  <a:pos x="789" y="657"/>
                </a:cxn>
                <a:cxn ang="0">
                  <a:pos x="855" y="712"/>
                </a:cxn>
                <a:cxn ang="0">
                  <a:pos x="870" y="730"/>
                </a:cxn>
                <a:cxn ang="0">
                  <a:pos x="975" y="835"/>
                </a:cxn>
                <a:cxn ang="0">
                  <a:pos x="996" y="835"/>
                </a:cxn>
                <a:cxn ang="0">
                  <a:pos x="1155" y="887"/>
                </a:cxn>
                <a:cxn ang="0">
                  <a:pos x="1225" y="887"/>
                </a:cxn>
                <a:cxn ang="0">
                  <a:pos x="1264" y="842"/>
                </a:cxn>
                <a:cxn ang="0">
                  <a:pos x="1287" y="779"/>
                </a:cxn>
                <a:cxn ang="0">
                  <a:pos x="1287" y="675"/>
                </a:cxn>
                <a:cxn ang="0">
                  <a:pos x="1225" y="589"/>
                </a:cxn>
                <a:cxn ang="0">
                  <a:pos x="1132" y="508"/>
                </a:cxn>
                <a:cxn ang="0">
                  <a:pos x="969" y="441"/>
                </a:cxn>
                <a:cxn ang="0">
                  <a:pos x="825" y="396"/>
                </a:cxn>
                <a:cxn ang="0">
                  <a:pos x="671" y="330"/>
                </a:cxn>
                <a:cxn ang="0">
                  <a:pos x="552" y="244"/>
                </a:cxn>
                <a:cxn ang="0">
                  <a:pos x="527" y="174"/>
                </a:cxn>
                <a:cxn ang="0">
                  <a:pos x="447" y="119"/>
                </a:cxn>
                <a:cxn ang="0">
                  <a:pos x="395" y="66"/>
                </a:cxn>
                <a:cxn ang="0">
                  <a:pos x="364" y="30"/>
                </a:cxn>
              </a:cxnLst>
              <a:rect l="0" t="0" r="r" b="b"/>
              <a:pathLst>
                <a:path w="1287" h="887">
                  <a:moveTo>
                    <a:pt x="364" y="30"/>
                  </a:moveTo>
                  <a:lnTo>
                    <a:pt x="250" y="0"/>
                  </a:lnTo>
                  <a:lnTo>
                    <a:pt x="118" y="7"/>
                  </a:lnTo>
                  <a:lnTo>
                    <a:pt x="25" y="44"/>
                  </a:lnTo>
                  <a:lnTo>
                    <a:pt x="0" y="133"/>
                  </a:lnTo>
                  <a:lnTo>
                    <a:pt x="48" y="289"/>
                  </a:lnTo>
                  <a:lnTo>
                    <a:pt x="166" y="401"/>
                  </a:lnTo>
                  <a:lnTo>
                    <a:pt x="312" y="497"/>
                  </a:lnTo>
                  <a:lnTo>
                    <a:pt x="593" y="563"/>
                  </a:lnTo>
                  <a:lnTo>
                    <a:pt x="789" y="657"/>
                  </a:lnTo>
                  <a:lnTo>
                    <a:pt x="855" y="712"/>
                  </a:lnTo>
                  <a:lnTo>
                    <a:pt x="870" y="730"/>
                  </a:lnTo>
                  <a:lnTo>
                    <a:pt x="975" y="835"/>
                  </a:lnTo>
                  <a:lnTo>
                    <a:pt x="996" y="835"/>
                  </a:lnTo>
                  <a:lnTo>
                    <a:pt x="1155" y="887"/>
                  </a:lnTo>
                  <a:lnTo>
                    <a:pt x="1225" y="887"/>
                  </a:lnTo>
                  <a:lnTo>
                    <a:pt x="1264" y="842"/>
                  </a:lnTo>
                  <a:lnTo>
                    <a:pt x="1287" y="779"/>
                  </a:lnTo>
                  <a:lnTo>
                    <a:pt x="1287" y="675"/>
                  </a:lnTo>
                  <a:lnTo>
                    <a:pt x="1225" y="589"/>
                  </a:lnTo>
                  <a:lnTo>
                    <a:pt x="1132" y="508"/>
                  </a:lnTo>
                  <a:lnTo>
                    <a:pt x="969" y="441"/>
                  </a:lnTo>
                  <a:lnTo>
                    <a:pt x="825" y="396"/>
                  </a:lnTo>
                  <a:lnTo>
                    <a:pt x="671" y="330"/>
                  </a:lnTo>
                  <a:lnTo>
                    <a:pt x="552" y="244"/>
                  </a:lnTo>
                  <a:lnTo>
                    <a:pt x="527" y="174"/>
                  </a:lnTo>
                  <a:lnTo>
                    <a:pt x="447" y="119"/>
                  </a:lnTo>
                  <a:lnTo>
                    <a:pt x="395" y="66"/>
                  </a:lnTo>
                  <a:lnTo>
                    <a:pt x="364" y="30"/>
                  </a:lnTo>
                  <a:close/>
                </a:path>
              </a:pathLst>
            </a:custGeom>
            <a:solidFill>
              <a:srgbClr val="000000"/>
            </a:solidFill>
            <a:ln w="9525">
              <a:noFill/>
              <a:round/>
              <a:headEnd/>
              <a:tailEnd/>
            </a:ln>
          </p:spPr>
          <p:txBody>
            <a:bodyPr/>
            <a:lstStyle/>
            <a:p>
              <a:endParaRPr lang="zh-CN" altLang="en-US"/>
            </a:p>
          </p:txBody>
        </p:sp>
        <p:sp>
          <p:nvSpPr>
            <p:cNvPr id="73787" name="Freeform 59"/>
            <p:cNvSpPr>
              <a:spLocks/>
            </p:cNvSpPr>
            <p:nvPr/>
          </p:nvSpPr>
          <p:spPr bwMode="auto">
            <a:xfrm>
              <a:off x="2151" y="1570"/>
              <a:ext cx="297" cy="567"/>
            </a:xfrm>
            <a:custGeom>
              <a:avLst/>
              <a:gdLst/>
              <a:ahLst/>
              <a:cxnLst>
                <a:cxn ang="0">
                  <a:pos x="285" y="148"/>
                </a:cxn>
                <a:cxn ang="0">
                  <a:pos x="184" y="55"/>
                </a:cxn>
                <a:cxn ang="0">
                  <a:pos x="105" y="0"/>
                </a:cxn>
                <a:cxn ang="0">
                  <a:pos x="0" y="33"/>
                </a:cxn>
                <a:cxn ang="0">
                  <a:pos x="9" y="110"/>
                </a:cxn>
                <a:cxn ang="0">
                  <a:pos x="66" y="178"/>
                </a:cxn>
                <a:cxn ang="0">
                  <a:pos x="237" y="288"/>
                </a:cxn>
                <a:cxn ang="0">
                  <a:pos x="343" y="359"/>
                </a:cxn>
                <a:cxn ang="0">
                  <a:pos x="417" y="438"/>
                </a:cxn>
                <a:cxn ang="0">
                  <a:pos x="444" y="489"/>
                </a:cxn>
                <a:cxn ang="0">
                  <a:pos x="457" y="560"/>
                </a:cxn>
                <a:cxn ang="0">
                  <a:pos x="421" y="656"/>
                </a:cxn>
                <a:cxn ang="0">
                  <a:pos x="370" y="748"/>
                </a:cxn>
                <a:cxn ang="0">
                  <a:pos x="339" y="816"/>
                </a:cxn>
                <a:cxn ang="0">
                  <a:pos x="316" y="879"/>
                </a:cxn>
                <a:cxn ang="0">
                  <a:pos x="312" y="945"/>
                </a:cxn>
                <a:cxn ang="0">
                  <a:pos x="312" y="1004"/>
                </a:cxn>
                <a:cxn ang="0">
                  <a:pos x="339" y="1038"/>
                </a:cxn>
                <a:cxn ang="0">
                  <a:pos x="396" y="1038"/>
                </a:cxn>
                <a:cxn ang="0">
                  <a:pos x="510" y="1057"/>
                </a:cxn>
                <a:cxn ang="0">
                  <a:pos x="628" y="1060"/>
                </a:cxn>
                <a:cxn ang="0">
                  <a:pos x="752" y="1100"/>
                </a:cxn>
                <a:cxn ang="0">
                  <a:pos x="818" y="1135"/>
                </a:cxn>
                <a:cxn ang="0">
                  <a:pos x="870" y="1090"/>
                </a:cxn>
                <a:cxn ang="0">
                  <a:pos x="892" y="1049"/>
                </a:cxn>
                <a:cxn ang="0">
                  <a:pos x="870" y="1027"/>
                </a:cxn>
                <a:cxn ang="0">
                  <a:pos x="791" y="1012"/>
                </a:cxn>
                <a:cxn ang="0">
                  <a:pos x="628" y="1001"/>
                </a:cxn>
                <a:cxn ang="0">
                  <a:pos x="502" y="1001"/>
                </a:cxn>
                <a:cxn ang="0">
                  <a:pos x="409" y="1001"/>
                </a:cxn>
                <a:cxn ang="0">
                  <a:pos x="378" y="982"/>
                </a:cxn>
                <a:cxn ang="0">
                  <a:pos x="370" y="912"/>
                </a:cxn>
                <a:cxn ang="0">
                  <a:pos x="431" y="793"/>
                </a:cxn>
                <a:cxn ang="0">
                  <a:pos x="475" y="722"/>
                </a:cxn>
                <a:cxn ang="0">
                  <a:pos x="523" y="600"/>
                </a:cxn>
                <a:cxn ang="0">
                  <a:pos x="541" y="522"/>
                </a:cxn>
                <a:cxn ang="0">
                  <a:pos x="549" y="448"/>
                </a:cxn>
                <a:cxn ang="0">
                  <a:pos x="514" y="370"/>
                </a:cxn>
                <a:cxn ang="0">
                  <a:pos x="444" y="281"/>
                </a:cxn>
                <a:cxn ang="0">
                  <a:pos x="343" y="199"/>
                </a:cxn>
                <a:cxn ang="0">
                  <a:pos x="285" y="148"/>
                </a:cxn>
              </a:cxnLst>
              <a:rect l="0" t="0" r="r" b="b"/>
              <a:pathLst>
                <a:path w="892" h="1135">
                  <a:moveTo>
                    <a:pt x="285" y="148"/>
                  </a:moveTo>
                  <a:lnTo>
                    <a:pt x="184" y="55"/>
                  </a:lnTo>
                  <a:lnTo>
                    <a:pt x="105" y="0"/>
                  </a:lnTo>
                  <a:lnTo>
                    <a:pt x="0" y="33"/>
                  </a:lnTo>
                  <a:lnTo>
                    <a:pt x="9" y="110"/>
                  </a:lnTo>
                  <a:lnTo>
                    <a:pt x="66" y="178"/>
                  </a:lnTo>
                  <a:lnTo>
                    <a:pt x="237" y="288"/>
                  </a:lnTo>
                  <a:lnTo>
                    <a:pt x="343" y="359"/>
                  </a:lnTo>
                  <a:lnTo>
                    <a:pt x="417" y="438"/>
                  </a:lnTo>
                  <a:lnTo>
                    <a:pt x="444" y="489"/>
                  </a:lnTo>
                  <a:lnTo>
                    <a:pt x="457" y="560"/>
                  </a:lnTo>
                  <a:lnTo>
                    <a:pt x="421" y="656"/>
                  </a:lnTo>
                  <a:lnTo>
                    <a:pt x="370" y="748"/>
                  </a:lnTo>
                  <a:lnTo>
                    <a:pt x="339" y="816"/>
                  </a:lnTo>
                  <a:lnTo>
                    <a:pt x="316" y="879"/>
                  </a:lnTo>
                  <a:lnTo>
                    <a:pt x="312" y="945"/>
                  </a:lnTo>
                  <a:lnTo>
                    <a:pt x="312" y="1004"/>
                  </a:lnTo>
                  <a:lnTo>
                    <a:pt x="339" y="1038"/>
                  </a:lnTo>
                  <a:lnTo>
                    <a:pt x="396" y="1038"/>
                  </a:lnTo>
                  <a:lnTo>
                    <a:pt x="510" y="1057"/>
                  </a:lnTo>
                  <a:lnTo>
                    <a:pt x="628" y="1060"/>
                  </a:lnTo>
                  <a:lnTo>
                    <a:pt x="752" y="1100"/>
                  </a:lnTo>
                  <a:lnTo>
                    <a:pt x="818" y="1135"/>
                  </a:lnTo>
                  <a:lnTo>
                    <a:pt x="870" y="1090"/>
                  </a:lnTo>
                  <a:lnTo>
                    <a:pt x="892" y="1049"/>
                  </a:lnTo>
                  <a:lnTo>
                    <a:pt x="870" y="1027"/>
                  </a:lnTo>
                  <a:lnTo>
                    <a:pt x="791" y="1012"/>
                  </a:lnTo>
                  <a:lnTo>
                    <a:pt x="628" y="1001"/>
                  </a:lnTo>
                  <a:lnTo>
                    <a:pt x="502" y="1001"/>
                  </a:lnTo>
                  <a:lnTo>
                    <a:pt x="409" y="1001"/>
                  </a:lnTo>
                  <a:lnTo>
                    <a:pt x="378" y="982"/>
                  </a:lnTo>
                  <a:lnTo>
                    <a:pt x="370" y="912"/>
                  </a:lnTo>
                  <a:lnTo>
                    <a:pt x="431" y="793"/>
                  </a:lnTo>
                  <a:lnTo>
                    <a:pt x="475" y="722"/>
                  </a:lnTo>
                  <a:lnTo>
                    <a:pt x="523" y="600"/>
                  </a:lnTo>
                  <a:lnTo>
                    <a:pt x="541" y="522"/>
                  </a:lnTo>
                  <a:lnTo>
                    <a:pt x="549" y="448"/>
                  </a:lnTo>
                  <a:lnTo>
                    <a:pt x="514" y="370"/>
                  </a:lnTo>
                  <a:lnTo>
                    <a:pt x="444" y="281"/>
                  </a:lnTo>
                  <a:lnTo>
                    <a:pt x="343" y="199"/>
                  </a:lnTo>
                  <a:lnTo>
                    <a:pt x="285" y="148"/>
                  </a:lnTo>
                  <a:close/>
                </a:path>
              </a:pathLst>
            </a:custGeom>
            <a:solidFill>
              <a:srgbClr val="000000"/>
            </a:solidFill>
            <a:ln w="9525">
              <a:noFill/>
              <a:round/>
              <a:headEnd/>
              <a:tailEnd/>
            </a:ln>
          </p:spPr>
          <p:txBody>
            <a:bodyPr/>
            <a:lstStyle/>
            <a:p>
              <a:endParaRPr lang="zh-CN" altLang="en-US"/>
            </a:p>
          </p:txBody>
        </p:sp>
        <p:sp>
          <p:nvSpPr>
            <p:cNvPr id="73788" name="Freeform 60"/>
            <p:cNvSpPr>
              <a:spLocks/>
            </p:cNvSpPr>
            <p:nvPr/>
          </p:nvSpPr>
          <p:spPr bwMode="auto">
            <a:xfrm>
              <a:off x="2022" y="1587"/>
              <a:ext cx="154" cy="518"/>
            </a:xfrm>
            <a:custGeom>
              <a:avLst/>
              <a:gdLst/>
              <a:ahLst/>
              <a:cxnLst>
                <a:cxn ang="0">
                  <a:pos x="105" y="178"/>
                </a:cxn>
                <a:cxn ang="0">
                  <a:pos x="150" y="93"/>
                </a:cxn>
                <a:cxn ang="0">
                  <a:pos x="229" y="27"/>
                </a:cxn>
                <a:cxn ang="0">
                  <a:pos x="303" y="0"/>
                </a:cxn>
                <a:cxn ang="0">
                  <a:pos x="388" y="0"/>
                </a:cxn>
                <a:cxn ang="0">
                  <a:pos x="427" y="34"/>
                </a:cxn>
                <a:cxn ang="0">
                  <a:pos x="414" y="93"/>
                </a:cxn>
                <a:cxn ang="0">
                  <a:pos x="373" y="123"/>
                </a:cxn>
                <a:cxn ang="0">
                  <a:pos x="264" y="168"/>
                </a:cxn>
                <a:cxn ang="0">
                  <a:pos x="202" y="246"/>
                </a:cxn>
                <a:cxn ang="0">
                  <a:pos x="202" y="312"/>
                </a:cxn>
                <a:cxn ang="0">
                  <a:pos x="216" y="401"/>
                </a:cxn>
                <a:cxn ang="0">
                  <a:pos x="295" y="539"/>
                </a:cxn>
                <a:cxn ang="0">
                  <a:pos x="357" y="650"/>
                </a:cxn>
                <a:cxn ang="0">
                  <a:pos x="409" y="750"/>
                </a:cxn>
                <a:cxn ang="0">
                  <a:pos x="440" y="828"/>
                </a:cxn>
                <a:cxn ang="0">
                  <a:pos x="462" y="895"/>
                </a:cxn>
                <a:cxn ang="0">
                  <a:pos x="462" y="961"/>
                </a:cxn>
                <a:cxn ang="0">
                  <a:pos x="396" y="980"/>
                </a:cxn>
                <a:cxn ang="0">
                  <a:pos x="303" y="983"/>
                </a:cxn>
                <a:cxn ang="0">
                  <a:pos x="202" y="1002"/>
                </a:cxn>
                <a:cxn ang="0">
                  <a:pos x="119" y="1025"/>
                </a:cxn>
                <a:cxn ang="0">
                  <a:pos x="79" y="1036"/>
                </a:cxn>
                <a:cxn ang="0">
                  <a:pos x="18" y="1006"/>
                </a:cxn>
                <a:cxn ang="0">
                  <a:pos x="0" y="961"/>
                </a:cxn>
                <a:cxn ang="0">
                  <a:pos x="39" y="947"/>
                </a:cxn>
                <a:cxn ang="0">
                  <a:pos x="150" y="936"/>
                </a:cxn>
                <a:cxn ang="0">
                  <a:pos x="241" y="928"/>
                </a:cxn>
                <a:cxn ang="0">
                  <a:pos x="334" y="928"/>
                </a:cxn>
                <a:cxn ang="0">
                  <a:pos x="388" y="928"/>
                </a:cxn>
                <a:cxn ang="0">
                  <a:pos x="388" y="895"/>
                </a:cxn>
                <a:cxn ang="0">
                  <a:pos x="373" y="861"/>
                </a:cxn>
                <a:cxn ang="0">
                  <a:pos x="334" y="750"/>
                </a:cxn>
                <a:cxn ang="0">
                  <a:pos x="264" y="650"/>
                </a:cxn>
                <a:cxn ang="0">
                  <a:pos x="216" y="572"/>
                </a:cxn>
                <a:cxn ang="0">
                  <a:pos x="171" y="483"/>
                </a:cxn>
                <a:cxn ang="0">
                  <a:pos x="123" y="417"/>
                </a:cxn>
                <a:cxn ang="0">
                  <a:pos x="97" y="335"/>
                </a:cxn>
                <a:cxn ang="0">
                  <a:pos x="84" y="257"/>
                </a:cxn>
                <a:cxn ang="0">
                  <a:pos x="105" y="178"/>
                </a:cxn>
              </a:cxnLst>
              <a:rect l="0" t="0" r="r" b="b"/>
              <a:pathLst>
                <a:path w="462" h="1036">
                  <a:moveTo>
                    <a:pt x="105" y="178"/>
                  </a:moveTo>
                  <a:lnTo>
                    <a:pt x="150" y="93"/>
                  </a:lnTo>
                  <a:lnTo>
                    <a:pt x="229" y="27"/>
                  </a:lnTo>
                  <a:lnTo>
                    <a:pt x="303" y="0"/>
                  </a:lnTo>
                  <a:lnTo>
                    <a:pt x="388" y="0"/>
                  </a:lnTo>
                  <a:lnTo>
                    <a:pt x="427" y="34"/>
                  </a:lnTo>
                  <a:lnTo>
                    <a:pt x="414" y="93"/>
                  </a:lnTo>
                  <a:lnTo>
                    <a:pt x="373" y="123"/>
                  </a:lnTo>
                  <a:lnTo>
                    <a:pt x="264" y="168"/>
                  </a:lnTo>
                  <a:lnTo>
                    <a:pt x="202" y="246"/>
                  </a:lnTo>
                  <a:lnTo>
                    <a:pt x="202" y="312"/>
                  </a:lnTo>
                  <a:lnTo>
                    <a:pt x="216" y="401"/>
                  </a:lnTo>
                  <a:lnTo>
                    <a:pt x="295" y="539"/>
                  </a:lnTo>
                  <a:lnTo>
                    <a:pt x="357" y="650"/>
                  </a:lnTo>
                  <a:lnTo>
                    <a:pt x="409" y="750"/>
                  </a:lnTo>
                  <a:lnTo>
                    <a:pt x="440" y="828"/>
                  </a:lnTo>
                  <a:lnTo>
                    <a:pt x="462" y="895"/>
                  </a:lnTo>
                  <a:lnTo>
                    <a:pt x="462" y="961"/>
                  </a:lnTo>
                  <a:lnTo>
                    <a:pt x="396" y="980"/>
                  </a:lnTo>
                  <a:lnTo>
                    <a:pt x="303" y="983"/>
                  </a:lnTo>
                  <a:lnTo>
                    <a:pt x="202" y="1002"/>
                  </a:lnTo>
                  <a:lnTo>
                    <a:pt x="119" y="1025"/>
                  </a:lnTo>
                  <a:lnTo>
                    <a:pt x="79" y="1036"/>
                  </a:lnTo>
                  <a:lnTo>
                    <a:pt x="18" y="1006"/>
                  </a:lnTo>
                  <a:lnTo>
                    <a:pt x="0" y="961"/>
                  </a:lnTo>
                  <a:lnTo>
                    <a:pt x="39" y="947"/>
                  </a:lnTo>
                  <a:lnTo>
                    <a:pt x="150" y="936"/>
                  </a:lnTo>
                  <a:lnTo>
                    <a:pt x="241" y="928"/>
                  </a:lnTo>
                  <a:lnTo>
                    <a:pt x="334" y="928"/>
                  </a:lnTo>
                  <a:lnTo>
                    <a:pt x="388" y="928"/>
                  </a:lnTo>
                  <a:lnTo>
                    <a:pt x="388" y="895"/>
                  </a:lnTo>
                  <a:lnTo>
                    <a:pt x="373" y="861"/>
                  </a:lnTo>
                  <a:lnTo>
                    <a:pt x="334" y="750"/>
                  </a:lnTo>
                  <a:lnTo>
                    <a:pt x="264" y="650"/>
                  </a:lnTo>
                  <a:lnTo>
                    <a:pt x="216" y="572"/>
                  </a:lnTo>
                  <a:lnTo>
                    <a:pt x="171" y="483"/>
                  </a:lnTo>
                  <a:lnTo>
                    <a:pt x="123" y="417"/>
                  </a:lnTo>
                  <a:lnTo>
                    <a:pt x="97" y="335"/>
                  </a:lnTo>
                  <a:lnTo>
                    <a:pt x="84" y="257"/>
                  </a:lnTo>
                  <a:lnTo>
                    <a:pt x="105" y="178"/>
                  </a:lnTo>
                  <a:close/>
                </a:path>
              </a:pathLst>
            </a:custGeom>
            <a:solidFill>
              <a:srgbClr val="000000"/>
            </a:solidFill>
            <a:ln w="9525">
              <a:noFill/>
              <a:round/>
              <a:headEnd/>
              <a:tailEnd/>
            </a:ln>
          </p:spPr>
          <p:txBody>
            <a:bodyPr/>
            <a:lstStyle/>
            <a:p>
              <a:endParaRPr lang="zh-CN" altLang="en-US"/>
            </a:p>
          </p:txBody>
        </p:sp>
      </p:grpSp>
      <p:grpSp>
        <p:nvGrpSpPr>
          <p:cNvPr id="9" name="Group 61"/>
          <p:cNvGrpSpPr>
            <a:grpSpLocks/>
          </p:cNvGrpSpPr>
          <p:nvPr/>
        </p:nvGrpSpPr>
        <p:grpSpPr bwMode="auto">
          <a:xfrm flipH="1">
            <a:off x="1676400" y="4800600"/>
            <a:ext cx="1063625" cy="717550"/>
            <a:chOff x="2114" y="0"/>
            <a:chExt cx="670" cy="452"/>
          </a:xfrm>
        </p:grpSpPr>
        <p:sp>
          <p:nvSpPr>
            <p:cNvPr id="73790" name="Freeform 62"/>
            <p:cNvSpPr>
              <a:spLocks/>
            </p:cNvSpPr>
            <p:nvPr/>
          </p:nvSpPr>
          <p:spPr bwMode="auto">
            <a:xfrm>
              <a:off x="2389" y="145"/>
              <a:ext cx="162" cy="202"/>
            </a:xfrm>
            <a:custGeom>
              <a:avLst/>
              <a:gdLst/>
              <a:ahLst/>
              <a:cxnLst>
                <a:cxn ang="0">
                  <a:pos x="161" y="135"/>
                </a:cxn>
                <a:cxn ang="0">
                  <a:pos x="250" y="47"/>
                </a:cxn>
                <a:cxn ang="0">
                  <a:pos x="338" y="0"/>
                </a:cxn>
                <a:cxn ang="0">
                  <a:pos x="403" y="0"/>
                </a:cxn>
                <a:cxn ang="0">
                  <a:pos x="470" y="35"/>
                </a:cxn>
                <a:cxn ang="0">
                  <a:pos x="485" y="76"/>
                </a:cxn>
                <a:cxn ang="0">
                  <a:pos x="462" y="141"/>
                </a:cxn>
                <a:cxn ang="0">
                  <a:pos x="411" y="200"/>
                </a:cxn>
                <a:cxn ang="0">
                  <a:pos x="352" y="281"/>
                </a:cxn>
                <a:cxn ang="0">
                  <a:pos x="323" y="387"/>
                </a:cxn>
                <a:cxn ang="0">
                  <a:pos x="301" y="470"/>
                </a:cxn>
                <a:cxn ang="0">
                  <a:pos x="287" y="528"/>
                </a:cxn>
                <a:cxn ang="0">
                  <a:pos x="228" y="582"/>
                </a:cxn>
                <a:cxn ang="0">
                  <a:pos x="132" y="605"/>
                </a:cxn>
                <a:cxn ang="0">
                  <a:pos x="28" y="576"/>
                </a:cxn>
                <a:cxn ang="0">
                  <a:pos x="0" y="511"/>
                </a:cxn>
                <a:cxn ang="0">
                  <a:pos x="7" y="400"/>
                </a:cxn>
                <a:cxn ang="0">
                  <a:pos x="36" y="294"/>
                </a:cxn>
                <a:cxn ang="0">
                  <a:pos x="95" y="211"/>
                </a:cxn>
                <a:cxn ang="0">
                  <a:pos x="161" y="135"/>
                </a:cxn>
              </a:cxnLst>
              <a:rect l="0" t="0" r="r" b="b"/>
              <a:pathLst>
                <a:path w="485" h="605">
                  <a:moveTo>
                    <a:pt x="161" y="135"/>
                  </a:moveTo>
                  <a:lnTo>
                    <a:pt x="250" y="47"/>
                  </a:lnTo>
                  <a:lnTo>
                    <a:pt x="338" y="0"/>
                  </a:lnTo>
                  <a:lnTo>
                    <a:pt x="403" y="0"/>
                  </a:lnTo>
                  <a:lnTo>
                    <a:pt x="470" y="35"/>
                  </a:lnTo>
                  <a:lnTo>
                    <a:pt x="485" y="76"/>
                  </a:lnTo>
                  <a:lnTo>
                    <a:pt x="462" y="141"/>
                  </a:lnTo>
                  <a:lnTo>
                    <a:pt x="411" y="200"/>
                  </a:lnTo>
                  <a:lnTo>
                    <a:pt x="352" y="281"/>
                  </a:lnTo>
                  <a:lnTo>
                    <a:pt x="323" y="387"/>
                  </a:lnTo>
                  <a:lnTo>
                    <a:pt x="301" y="470"/>
                  </a:lnTo>
                  <a:lnTo>
                    <a:pt x="287" y="528"/>
                  </a:lnTo>
                  <a:lnTo>
                    <a:pt x="228" y="582"/>
                  </a:lnTo>
                  <a:lnTo>
                    <a:pt x="132" y="605"/>
                  </a:lnTo>
                  <a:lnTo>
                    <a:pt x="28" y="576"/>
                  </a:lnTo>
                  <a:lnTo>
                    <a:pt x="0" y="511"/>
                  </a:lnTo>
                  <a:lnTo>
                    <a:pt x="7" y="400"/>
                  </a:lnTo>
                  <a:lnTo>
                    <a:pt x="36" y="294"/>
                  </a:lnTo>
                  <a:lnTo>
                    <a:pt x="95" y="211"/>
                  </a:lnTo>
                  <a:lnTo>
                    <a:pt x="161" y="135"/>
                  </a:lnTo>
                  <a:close/>
                </a:path>
              </a:pathLst>
            </a:custGeom>
            <a:solidFill>
              <a:srgbClr val="000000"/>
            </a:solidFill>
            <a:ln w="9525">
              <a:noFill/>
              <a:round/>
              <a:headEnd/>
              <a:tailEnd/>
            </a:ln>
          </p:spPr>
          <p:txBody>
            <a:bodyPr/>
            <a:lstStyle/>
            <a:p>
              <a:endParaRPr lang="zh-CN" altLang="en-US"/>
            </a:p>
          </p:txBody>
        </p:sp>
        <p:sp>
          <p:nvSpPr>
            <p:cNvPr id="73791" name="Freeform 63"/>
            <p:cNvSpPr>
              <a:spLocks/>
            </p:cNvSpPr>
            <p:nvPr/>
          </p:nvSpPr>
          <p:spPr bwMode="auto">
            <a:xfrm>
              <a:off x="2281" y="127"/>
              <a:ext cx="216" cy="159"/>
            </a:xfrm>
            <a:custGeom>
              <a:avLst/>
              <a:gdLst/>
              <a:ahLst/>
              <a:cxnLst>
                <a:cxn ang="0">
                  <a:pos x="448" y="36"/>
                </a:cxn>
                <a:cxn ang="0">
                  <a:pos x="625" y="47"/>
                </a:cxn>
                <a:cxn ang="0">
                  <a:pos x="647" y="77"/>
                </a:cxn>
                <a:cxn ang="0">
                  <a:pos x="611" y="111"/>
                </a:cxn>
                <a:cxn ang="0">
                  <a:pos x="515" y="118"/>
                </a:cxn>
                <a:cxn ang="0">
                  <a:pos x="352" y="88"/>
                </a:cxn>
                <a:cxn ang="0">
                  <a:pos x="228" y="53"/>
                </a:cxn>
                <a:cxn ang="0">
                  <a:pos x="146" y="53"/>
                </a:cxn>
                <a:cxn ang="0">
                  <a:pos x="95" y="129"/>
                </a:cxn>
                <a:cxn ang="0">
                  <a:pos x="87" y="217"/>
                </a:cxn>
                <a:cxn ang="0">
                  <a:pos x="103" y="329"/>
                </a:cxn>
                <a:cxn ang="0">
                  <a:pos x="146" y="376"/>
                </a:cxn>
                <a:cxn ang="0">
                  <a:pos x="183" y="394"/>
                </a:cxn>
                <a:cxn ang="0">
                  <a:pos x="169" y="435"/>
                </a:cxn>
                <a:cxn ang="0">
                  <a:pos x="59" y="476"/>
                </a:cxn>
                <a:cxn ang="0">
                  <a:pos x="0" y="453"/>
                </a:cxn>
                <a:cxn ang="0">
                  <a:pos x="7" y="347"/>
                </a:cxn>
                <a:cxn ang="0">
                  <a:pos x="22" y="311"/>
                </a:cxn>
                <a:cxn ang="0">
                  <a:pos x="28" y="176"/>
                </a:cxn>
                <a:cxn ang="0">
                  <a:pos x="51" y="70"/>
                </a:cxn>
                <a:cxn ang="0">
                  <a:pos x="118" y="12"/>
                </a:cxn>
                <a:cxn ang="0">
                  <a:pos x="191" y="0"/>
                </a:cxn>
                <a:cxn ang="0">
                  <a:pos x="295" y="18"/>
                </a:cxn>
                <a:cxn ang="0">
                  <a:pos x="383" y="36"/>
                </a:cxn>
                <a:cxn ang="0">
                  <a:pos x="448" y="36"/>
                </a:cxn>
              </a:cxnLst>
              <a:rect l="0" t="0" r="r" b="b"/>
              <a:pathLst>
                <a:path w="647" h="476">
                  <a:moveTo>
                    <a:pt x="448" y="36"/>
                  </a:moveTo>
                  <a:lnTo>
                    <a:pt x="625" y="47"/>
                  </a:lnTo>
                  <a:lnTo>
                    <a:pt x="647" y="77"/>
                  </a:lnTo>
                  <a:lnTo>
                    <a:pt x="611" y="111"/>
                  </a:lnTo>
                  <a:lnTo>
                    <a:pt x="515" y="118"/>
                  </a:lnTo>
                  <a:lnTo>
                    <a:pt x="352" y="88"/>
                  </a:lnTo>
                  <a:lnTo>
                    <a:pt x="228" y="53"/>
                  </a:lnTo>
                  <a:lnTo>
                    <a:pt x="146" y="53"/>
                  </a:lnTo>
                  <a:lnTo>
                    <a:pt x="95" y="129"/>
                  </a:lnTo>
                  <a:lnTo>
                    <a:pt x="87" y="217"/>
                  </a:lnTo>
                  <a:lnTo>
                    <a:pt x="103" y="329"/>
                  </a:lnTo>
                  <a:lnTo>
                    <a:pt x="146" y="376"/>
                  </a:lnTo>
                  <a:lnTo>
                    <a:pt x="183" y="394"/>
                  </a:lnTo>
                  <a:lnTo>
                    <a:pt x="169" y="435"/>
                  </a:lnTo>
                  <a:lnTo>
                    <a:pt x="59" y="476"/>
                  </a:lnTo>
                  <a:lnTo>
                    <a:pt x="0" y="453"/>
                  </a:lnTo>
                  <a:lnTo>
                    <a:pt x="7" y="347"/>
                  </a:lnTo>
                  <a:lnTo>
                    <a:pt x="22" y="311"/>
                  </a:lnTo>
                  <a:lnTo>
                    <a:pt x="28" y="176"/>
                  </a:lnTo>
                  <a:lnTo>
                    <a:pt x="51" y="70"/>
                  </a:lnTo>
                  <a:lnTo>
                    <a:pt x="118" y="12"/>
                  </a:lnTo>
                  <a:lnTo>
                    <a:pt x="191" y="0"/>
                  </a:lnTo>
                  <a:lnTo>
                    <a:pt x="295" y="18"/>
                  </a:lnTo>
                  <a:lnTo>
                    <a:pt x="383" y="36"/>
                  </a:lnTo>
                  <a:lnTo>
                    <a:pt x="448" y="36"/>
                  </a:lnTo>
                  <a:close/>
                </a:path>
              </a:pathLst>
            </a:custGeom>
            <a:solidFill>
              <a:srgbClr val="000000"/>
            </a:solidFill>
            <a:ln w="9525">
              <a:noFill/>
              <a:round/>
              <a:headEnd/>
              <a:tailEnd/>
            </a:ln>
          </p:spPr>
          <p:txBody>
            <a:bodyPr/>
            <a:lstStyle/>
            <a:p>
              <a:endParaRPr lang="zh-CN" altLang="en-US"/>
            </a:p>
          </p:txBody>
        </p:sp>
        <p:sp>
          <p:nvSpPr>
            <p:cNvPr id="73792" name="Freeform 64"/>
            <p:cNvSpPr>
              <a:spLocks/>
            </p:cNvSpPr>
            <p:nvPr/>
          </p:nvSpPr>
          <p:spPr bwMode="auto">
            <a:xfrm>
              <a:off x="2519" y="168"/>
              <a:ext cx="216" cy="124"/>
            </a:xfrm>
            <a:custGeom>
              <a:avLst/>
              <a:gdLst/>
              <a:ahLst/>
              <a:cxnLst>
                <a:cxn ang="0">
                  <a:pos x="22" y="11"/>
                </a:cxn>
                <a:cxn ang="0">
                  <a:pos x="88" y="0"/>
                </a:cxn>
                <a:cxn ang="0">
                  <a:pos x="110" y="29"/>
                </a:cxn>
                <a:cxn ang="0">
                  <a:pos x="104" y="100"/>
                </a:cxn>
                <a:cxn ang="0">
                  <a:pos x="88" y="164"/>
                </a:cxn>
                <a:cxn ang="0">
                  <a:pos x="104" y="218"/>
                </a:cxn>
                <a:cxn ang="0">
                  <a:pos x="147" y="276"/>
                </a:cxn>
                <a:cxn ang="0">
                  <a:pos x="199" y="317"/>
                </a:cxn>
                <a:cxn ang="0">
                  <a:pos x="236" y="312"/>
                </a:cxn>
                <a:cxn ang="0">
                  <a:pos x="383" y="211"/>
                </a:cxn>
                <a:cxn ang="0">
                  <a:pos x="487" y="130"/>
                </a:cxn>
                <a:cxn ang="0">
                  <a:pos x="560" y="76"/>
                </a:cxn>
                <a:cxn ang="0">
                  <a:pos x="626" y="76"/>
                </a:cxn>
                <a:cxn ang="0">
                  <a:pos x="648" y="123"/>
                </a:cxn>
                <a:cxn ang="0">
                  <a:pos x="597" y="235"/>
                </a:cxn>
                <a:cxn ang="0">
                  <a:pos x="567" y="258"/>
                </a:cxn>
                <a:cxn ang="0">
                  <a:pos x="523" y="265"/>
                </a:cxn>
                <a:cxn ang="0">
                  <a:pos x="487" y="247"/>
                </a:cxn>
                <a:cxn ang="0">
                  <a:pos x="487" y="194"/>
                </a:cxn>
                <a:cxn ang="0">
                  <a:pos x="412" y="235"/>
                </a:cxn>
                <a:cxn ang="0">
                  <a:pos x="295" y="317"/>
                </a:cxn>
                <a:cxn ang="0">
                  <a:pos x="236" y="353"/>
                </a:cxn>
                <a:cxn ang="0">
                  <a:pos x="191" y="371"/>
                </a:cxn>
                <a:cxn ang="0">
                  <a:pos x="163" y="364"/>
                </a:cxn>
                <a:cxn ang="0">
                  <a:pos x="132" y="347"/>
                </a:cxn>
                <a:cxn ang="0">
                  <a:pos x="67" y="258"/>
                </a:cxn>
                <a:cxn ang="0">
                  <a:pos x="37" y="200"/>
                </a:cxn>
                <a:cxn ang="0">
                  <a:pos x="14" y="141"/>
                </a:cxn>
                <a:cxn ang="0">
                  <a:pos x="0" y="76"/>
                </a:cxn>
                <a:cxn ang="0">
                  <a:pos x="0" y="41"/>
                </a:cxn>
                <a:cxn ang="0">
                  <a:pos x="22" y="11"/>
                </a:cxn>
              </a:cxnLst>
              <a:rect l="0" t="0" r="r" b="b"/>
              <a:pathLst>
                <a:path w="648" h="371">
                  <a:moveTo>
                    <a:pt x="22" y="11"/>
                  </a:moveTo>
                  <a:lnTo>
                    <a:pt x="88" y="0"/>
                  </a:lnTo>
                  <a:lnTo>
                    <a:pt x="110" y="29"/>
                  </a:lnTo>
                  <a:lnTo>
                    <a:pt x="104" y="100"/>
                  </a:lnTo>
                  <a:lnTo>
                    <a:pt x="88" y="164"/>
                  </a:lnTo>
                  <a:lnTo>
                    <a:pt x="104" y="218"/>
                  </a:lnTo>
                  <a:lnTo>
                    <a:pt x="147" y="276"/>
                  </a:lnTo>
                  <a:lnTo>
                    <a:pt x="199" y="317"/>
                  </a:lnTo>
                  <a:lnTo>
                    <a:pt x="236" y="312"/>
                  </a:lnTo>
                  <a:lnTo>
                    <a:pt x="383" y="211"/>
                  </a:lnTo>
                  <a:lnTo>
                    <a:pt x="487" y="130"/>
                  </a:lnTo>
                  <a:lnTo>
                    <a:pt x="560" y="76"/>
                  </a:lnTo>
                  <a:lnTo>
                    <a:pt x="626" y="76"/>
                  </a:lnTo>
                  <a:lnTo>
                    <a:pt x="648" y="123"/>
                  </a:lnTo>
                  <a:lnTo>
                    <a:pt x="597" y="235"/>
                  </a:lnTo>
                  <a:lnTo>
                    <a:pt x="567" y="258"/>
                  </a:lnTo>
                  <a:lnTo>
                    <a:pt x="523" y="265"/>
                  </a:lnTo>
                  <a:lnTo>
                    <a:pt x="487" y="247"/>
                  </a:lnTo>
                  <a:lnTo>
                    <a:pt x="487" y="194"/>
                  </a:lnTo>
                  <a:lnTo>
                    <a:pt x="412" y="235"/>
                  </a:lnTo>
                  <a:lnTo>
                    <a:pt x="295" y="317"/>
                  </a:lnTo>
                  <a:lnTo>
                    <a:pt x="236" y="353"/>
                  </a:lnTo>
                  <a:lnTo>
                    <a:pt x="191" y="371"/>
                  </a:lnTo>
                  <a:lnTo>
                    <a:pt x="163" y="364"/>
                  </a:lnTo>
                  <a:lnTo>
                    <a:pt x="132" y="347"/>
                  </a:lnTo>
                  <a:lnTo>
                    <a:pt x="67" y="258"/>
                  </a:lnTo>
                  <a:lnTo>
                    <a:pt x="37" y="200"/>
                  </a:lnTo>
                  <a:lnTo>
                    <a:pt x="14" y="141"/>
                  </a:lnTo>
                  <a:lnTo>
                    <a:pt x="0" y="76"/>
                  </a:lnTo>
                  <a:lnTo>
                    <a:pt x="0" y="41"/>
                  </a:lnTo>
                  <a:lnTo>
                    <a:pt x="22" y="11"/>
                  </a:lnTo>
                  <a:close/>
                </a:path>
              </a:pathLst>
            </a:custGeom>
            <a:solidFill>
              <a:srgbClr val="000000"/>
            </a:solidFill>
            <a:ln w="9525">
              <a:noFill/>
              <a:round/>
              <a:headEnd/>
              <a:tailEnd/>
            </a:ln>
          </p:spPr>
          <p:txBody>
            <a:bodyPr/>
            <a:lstStyle/>
            <a:p>
              <a:endParaRPr lang="zh-CN" altLang="en-US"/>
            </a:p>
          </p:txBody>
        </p:sp>
        <p:sp>
          <p:nvSpPr>
            <p:cNvPr id="73793" name="Freeform 65"/>
            <p:cNvSpPr>
              <a:spLocks/>
            </p:cNvSpPr>
            <p:nvPr/>
          </p:nvSpPr>
          <p:spPr bwMode="auto">
            <a:xfrm>
              <a:off x="2411" y="297"/>
              <a:ext cx="373" cy="155"/>
            </a:xfrm>
            <a:custGeom>
              <a:avLst/>
              <a:gdLst/>
              <a:ahLst/>
              <a:cxnLst>
                <a:cxn ang="0">
                  <a:pos x="0" y="18"/>
                </a:cxn>
                <a:cxn ang="0">
                  <a:pos x="0" y="95"/>
                </a:cxn>
                <a:cxn ang="0">
                  <a:pos x="74" y="142"/>
                </a:cxn>
                <a:cxn ang="0">
                  <a:pos x="221" y="153"/>
                </a:cxn>
                <a:cxn ang="0">
                  <a:pos x="382" y="148"/>
                </a:cxn>
                <a:cxn ang="0">
                  <a:pos x="486" y="119"/>
                </a:cxn>
                <a:cxn ang="0">
                  <a:pos x="581" y="77"/>
                </a:cxn>
                <a:cxn ang="0">
                  <a:pos x="632" y="65"/>
                </a:cxn>
                <a:cxn ang="0">
                  <a:pos x="655" y="83"/>
                </a:cxn>
                <a:cxn ang="0">
                  <a:pos x="655" y="153"/>
                </a:cxn>
                <a:cxn ang="0">
                  <a:pos x="677" y="312"/>
                </a:cxn>
                <a:cxn ang="0">
                  <a:pos x="720" y="418"/>
                </a:cxn>
                <a:cxn ang="0">
                  <a:pos x="802" y="465"/>
                </a:cxn>
                <a:cxn ang="0">
                  <a:pos x="846" y="435"/>
                </a:cxn>
                <a:cxn ang="0">
                  <a:pos x="934" y="365"/>
                </a:cxn>
                <a:cxn ang="0">
                  <a:pos x="1067" y="295"/>
                </a:cxn>
                <a:cxn ang="0">
                  <a:pos x="1118" y="259"/>
                </a:cxn>
                <a:cxn ang="0">
                  <a:pos x="1103" y="230"/>
                </a:cxn>
                <a:cxn ang="0">
                  <a:pos x="1044" y="247"/>
                </a:cxn>
                <a:cxn ang="0">
                  <a:pos x="971" y="300"/>
                </a:cxn>
                <a:cxn ang="0">
                  <a:pos x="831" y="383"/>
                </a:cxn>
                <a:cxn ang="0">
                  <a:pos x="816" y="406"/>
                </a:cxn>
                <a:cxn ang="0">
                  <a:pos x="773" y="394"/>
                </a:cxn>
                <a:cxn ang="0">
                  <a:pos x="728" y="277"/>
                </a:cxn>
                <a:cxn ang="0">
                  <a:pos x="728" y="148"/>
                </a:cxn>
                <a:cxn ang="0">
                  <a:pos x="720" y="47"/>
                </a:cxn>
                <a:cxn ang="0">
                  <a:pos x="677" y="13"/>
                </a:cxn>
                <a:cxn ang="0">
                  <a:pos x="625" y="0"/>
                </a:cxn>
                <a:cxn ang="0">
                  <a:pos x="567" y="24"/>
                </a:cxn>
                <a:cxn ang="0">
                  <a:pos x="390" y="47"/>
                </a:cxn>
                <a:cxn ang="0">
                  <a:pos x="243" y="54"/>
                </a:cxn>
                <a:cxn ang="0">
                  <a:pos x="118" y="31"/>
                </a:cxn>
                <a:cxn ang="0">
                  <a:pos x="59" y="18"/>
                </a:cxn>
                <a:cxn ang="0">
                  <a:pos x="0" y="18"/>
                </a:cxn>
              </a:cxnLst>
              <a:rect l="0" t="0" r="r" b="b"/>
              <a:pathLst>
                <a:path w="1118" h="465">
                  <a:moveTo>
                    <a:pt x="0" y="18"/>
                  </a:moveTo>
                  <a:lnTo>
                    <a:pt x="0" y="95"/>
                  </a:lnTo>
                  <a:lnTo>
                    <a:pt x="74" y="142"/>
                  </a:lnTo>
                  <a:lnTo>
                    <a:pt x="221" y="153"/>
                  </a:lnTo>
                  <a:lnTo>
                    <a:pt x="382" y="148"/>
                  </a:lnTo>
                  <a:lnTo>
                    <a:pt x="486" y="119"/>
                  </a:lnTo>
                  <a:lnTo>
                    <a:pt x="581" y="77"/>
                  </a:lnTo>
                  <a:lnTo>
                    <a:pt x="632" y="65"/>
                  </a:lnTo>
                  <a:lnTo>
                    <a:pt x="655" y="83"/>
                  </a:lnTo>
                  <a:lnTo>
                    <a:pt x="655" y="153"/>
                  </a:lnTo>
                  <a:lnTo>
                    <a:pt x="677" y="312"/>
                  </a:lnTo>
                  <a:lnTo>
                    <a:pt x="720" y="418"/>
                  </a:lnTo>
                  <a:lnTo>
                    <a:pt x="802" y="465"/>
                  </a:lnTo>
                  <a:lnTo>
                    <a:pt x="846" y="435"/>
                  </a:lnTo>
                  <a:lnTo>
                    <a:pt x="934" y="365"/>
                  </a:lnTo>
                  <a:lnTo>
                    <a:pt x="1067" y="295"/>
                  </a:lnTo>
                  <a:lnTo>
                    <a:pt x="1118" y="259"/>
                  </a:lnTo>
                  <a:lnTo>
                    <a:pt x="1103" y="230"/>
                  </a:lnTo>
                  <a:lnTo>
                    <a:pt x="1044" y="247"/>
                  </a:lnTo>
                  <a:lnTo>
                    <a:pt x="971" y="300"/>
                  </a:lnTo>
                  <a:lnTo>
                    <a:pt x="831" y="383"/>
                  </a:lnTo>
                  <a:lnTo>
                    <a:pt x="816" y="406"/>
                  </a:lnTo>
                  <a:lnTo>
                    <a:pt x="773" y="394"/>
                  </a:lnTo>
                  <a:lnTo>
                    <a:pt x="728" y="277"/>
                  </a:lnTo>
                  <a:lnTo>
                    <a:pt x="728" y="148"/>
                  </a:lnTo>
                  <a:lnTo>
                    <a:pt x="720" y="47"/>
                  </a:lnTo>
                  <a:lnTo>
                    <a:pt x="677" y="13"/>
                  </a:lnTo>
                  <a:lnTo>
                    <a:pt x="625" y="0"/>
                  </a:lnTo>
                  <a:lnTo>
                    <a:pt x="567" y="24"/>
                  </a:lnTo>
                  <a:lnTo>
                    <a:pt x="390" y="47"/>
                  </a:lnTo>
                  <a:lnTo>
                    <a:pt x="243" y="54"/>
                  </a:lnTo>
                  <a:lnTo>
                    <a:pt x="118" y="31"/>
                  </a:lnTo>
                  <a:lnTo>
                    <a:pt x="59" y="18"/>
                  </a:lnTo>
                  <a:lnTo>
                    <a:pt x="0" y="18"/>
                  </a:lnTo>
                  <a:close/>
                </a:path>
              </a:pathLst>
            </a:custGeom>
            <a:solidFill>
              <a:srgbClr val="000000"/>
            </a:solidFill>
            <a:ln w="9525">
              <a:noFill/>
              <a:round/>
              <a:headEnd/>
              <a:tailEnd/>
            </a:ln>
          </p:spPr>
          <p:txBody>
            <a:bodyPr/>
            <a:lstStyle/>
            <a:p>
              <a:endParaRPr lang="zh-CN" altLang="en-US"/>
            </a:p>
          </p:txBody>
        </p:sp>
        <p:sp>
          <p:nvSpPr>
            <p:cNvPr id="73794" name="Freeform 66"/>
            <p:cNvSpPr>
              <a:spLocks/>
            </p:cNvSpPr>
            <p:nvPr/>
          </p:nvSpPr>
          <p:spPr bwMode="auto">
            <a:xfrm>
              <a:off x="2114" y="257"/>
              <a:ext cx="339" cy="162"/>
            </a:xfrm>
            <a:custGeom>
              <a:avLst/>
              <a:gdLst/>
              <a:ahLst/>
              <a:cxnLst>
                <a:cxn ang="0">
                  <a:pos x="795" y="329"/>
                </a:cxn>
                <a:cxn ang="0">
                  <a:pos x="868" y="188"/>
                </a:cxn>
                <a:cxn ang="0">
                  <a:pos x="942" y="117"/>
                </a:cxn>
                <a:cxn ang="0">
                  <a:pos x="1015" y="130"/>
                </a:cxn>
                <a:cxn ang="0">
                  <a:pos x="1015" y="218"/>
                </a:cxn>
                <a:cxn ang="0">
                  <a:pos x="919" y="329"/>
                </a:cxn>
                <a:cxn ang="0">
                  <a:pos x="824" y="447"/>
                </a:cxn>
                <a:cxn ang="0">
                  <a:pos x="765" y="476"/>
                </a:cxn>
                <a:cxn ang="0">
                  <a:pos x="691" y="488"/>
                </a:cxn>
                <a:cxn ang="0">
                  <a:pos x="632" y="481"/>
                </a:cxn>
                <a:cxn ang="0">
                  <a:pos x="573" y="452"/>
                </a:cxn>
                <a:cxn ang="0">
                  <a:pos x="500" y="388"/>
                </a:cxn>
                <a:cxn ang="0">
                  <a:pos x="412" y="276"/>
                </a:cxn>
                <a:cxn ang="0">
                  <a:pos x="324" y="170"/>
                </a:cxn>
                <a:cxn ang="0">
                  <a:pos x="287" y="94"/>
                </a:cxn>
                <a:cxn ang="0">
                  <a:pos x="265" y="94"/>
                </a:cxn>
                <a:cxn ang="0">
                  <a:pos x="220" y="164"/>
                </a:cxn>
                <a:cxn ang="0">
                  <a:pos x="147" y="218"/>
                </a:cxn>
                <a:cxn ang="0">
                  <a:pos x="81" y="252"/>
                </a:cxn>
                <a:cxn ang="0">
                  <a:pos x="14" y="252"/>
                </a:cxn>
                <a:cxn ang="0">
                  <a:pos x="0" y="235"/>
                </a:cxn>
                <a:cxn ang="0">
                  <a:pos x="14" y="218"/>
                </a:cxn>
                <a:cxn ang="0">
                  <a:pos x="81" y="206"/>
                </a:cxn>
                <a:cxn ang="0">
                  <a:pos x="161" y="153"/>
                </a:cxn>
                <a:cxn ang="0">
                  <a:pos x="214" y="82"/>
                </a:cxn>
                <a:cxn ang="0">
                  <a:pos x="250" y="18"/>
                </a:cxn>
                <a:cxn ang="0">
                  <a:pos x="279" y="0"/>
                </a:cxn>
                <a:cxn ang="0">
                  <a:pos x="324" y="0"/>
                </a:cxn>
                <a:cxn ang="0">
                  <a:pos x="338" y="47"/>
                </a:cxn>
                <a:cxn ang="0">
                  <a:pos x="361" y="123"/>
                </a:cxn>
                <a:cxn ang="0">
                  <a:pos x="389" y="188"/>
                </a:cxn>
                <a:cxn ang="0">
                  <a:pos x="463" y="265"/>
                </a:cxn>
                <a:cxn ang="0">
                  <a:pos x="530" y="329"/>
                </a:cxn>
                <a:cxn ang="0">
                  <a:pos x="595" y="400"/>
                </a:cxn>
                <a:cxn ang="0">
                  <a:pos x="669" y="434"/>
                </a:cxn>
                <a:cxn ang="0">
                  <a:pos x="713" y="441"/>
                </a:cxn>
                <a:cxn ang="0">
                  <a:pos x="750" y="423"/>
                </a:cxn>
                <a:cxn ang="0">
                  <a:pos x="795" y="329"/>
                </a:cxn>
              </a:cxnLst>
              <a:rect l="0" t="0" r="r" b="b"/>
              <a:pathLst>
                <a:path w="1015" h="488">
                  <a:moveTo>
                    <a:pt x="795" y="329"/>
                  </a:moveTo>
                  <a:lnTo>
                    <a:pt x="868" y="188"/>
                  </a:lnTo>
                  <a:lnTo>
                    <a:pt x="942" y="117"/>
                  </a:lnTo>
                  <a:lnTo>
                    <a:pt x="1015" y="130"/>
                  </a:lnTo>
                  <a:lnTo>
                    <a:pt x="1015" y="218"/>
                  </a:lnTo>
                  <a:lnTo>
                    <a:pt x="919" y="329"/>
                  </a:lnTo>
                  <a:lnTo>
                    <a:pt x="824" y="447"/>
                  </a:lnTo>
                  <a:lnTo>
                    <a:pt x="765" y="476"/>
                  </a:lnTo>
                  <a:lnTo>
                    <a:pt x="691" y="488"/>
                  </a:lnTo>
                  <a:lnTo>
                    <a:pt x="632" y="481"/>
                  </a:lnTo>
                  <a:lnTo>
                    <a:pt x="573" y="452"/>
                  </a:lnTo>
                  <a:lnTo>
                    <a:pt x="500" y="388"/>
                  </a:lnTo>
                  <a:lnTo>
                    <a:pt x="412" y="276"/>
                  </a:lnTo>
                  <a:lnTo>
                    <a:pt x="324" y="170"/>
                  </a:lnTo>
                  <a:lnTo>
                    <a:pt x="287" y="94"/>
                  </a:lnTo>
                  <a:lnTo>
                    <a:pt x="265" y="94"/>
                  </a:lnTo>
                  <a:lnTo>
                    <a:pt x="220" y="164"/>
                  </a:lnTo>
                  <a:lnTo>
                    <a:pt x="147" y="218"/>
                  </a:lnTo>
                  <a:lnTo>
                    <a:pt x="81" y="252"/>
                  </a:lnTo>
                  <a:lnTo>
                    <a:pt x="14" y="252"/>
                  </a:lnTo>
                  <a:lnTo>
                    <a:pt x="0" y="235"/>
                  </a:lnTo>
                  <a:lnTo>
                    <a:pt x="14" y="218"/>
                  </a:lnTo>
                  <a:lnTo>
                    <a:pt x="81" y="206"/>
                  </a:lnTo>
                  <a:lnTo>
                    <a:pt x="161" y="153"/>
                  </a:lnTo>
                  <a:lnTo>
                    <a:pt x="214" y="82"/>
                  </a:lnTo>
                  <a:lnTo>
                    <a:pt x="250" y="18"/>
                  </a:lnTo>
                  <a:lnTo>
                    <a:pt x="279" y="0"/>
                  </a:lnTo>
                  <a:lnTo>
                    <a:pt x="324" y="0"/>
                  </a:lnTo>
                  <a:lnTo>
                    <a:pt x="338" y="47"/>
                  </a:lnTo>
                  <a:lnTo>
                    <a:pt x="361" y="123"/>
                  </a:lnTo>
                  <a:lnTo>
                    <a:pt x="389" y="188"/>
                  </a:lnTo>
                  <a:lnTo>
                    <a:pt x="463" y="265"/>
                  </a:lnTo>
                  <a:lnTo>
                    <a:pt x="530" y="329"/>
                  </a:lnTo>
                  <a:lnTo>
                    <a:pt x="595" y="400"/>
                  </a:lnTo>
                  <a:lnTo>
                    <a:pt x="669" y="434"/>
                  </a:lnTo>
                  <a:lnTo>
                    <a:pt x="713" y="441"/>
                  </a:lnTo>
                  <a:lnTo>
                    <a:pt x="750" y="423"/>
                  </a:lnTo>
                  <a:lnTo>
                    <a:pt x="795" y="329"/>
                  </a:lnTo>
                  <a:close/>
                </a:path>
              </a:pathLst>
            </a:custGeom>
            <a:solidFill>
              <a:srgbClr val="000000"/>
            </a:solidFill>
            <a:ln w="9525">
              <a:noFill/>
              <a:round/>
              <a:headEnd/>
              <a:tailEnd/>
            </a:ln>
          </p:spPr>
          <p:txBody>
            <a:bodyPr/>
            <a:lstStyle/>
            <a:p>
              <a:endParaRPr lang="zh-CN" altLang="en-US"/>
            </a:p>
          </p:txBody>
        </p:sp>
        <p:sp>
          <p:nvSpPr>
            <p:cNvPr id="73795" name="Freeform 67"/>
            <p:cNvSpPr>
              <a:spLocks/>
            </p:cNvSpPr>
            <p:nvPr/>
          </p:nvSpPr>
          <p:spPr bwMode="auto">
            <a:xfrm>
              <a:off x="2445" y="0"/>
              <a:ext cx="184" cy="141"/>
            </a:xfrm>
            <a:custGeom>
              <a:avLst/>
              <a:gdLst/>
              <a:ahLst/>
              <a:cxnLst>
                <a:cxn ang="0">
                  <a:pos x="206" y="129"/>
                </a:cxn>
                <a:cxn ang="0">
                  <a:pos x="271" y="47"/>
                </a:cxn>
                <a:cxn ang="0">
                  <a:pos x="330" y="18"/>
                </a:cxn>
                <a:cxn ang="0">
                  <a:pos x="426" y="0"/>
                </a:cxn>
                <a:cxn ang="0">
                  <a:pos x="507" y="23"/>
                </a:cxn>
                <a:cxn ang="0">
                  <a:pos x="536" y="59"/>
                </a:cxn>
                <a:cxn ang="0">
                  <a:pos x="552" y="106"/>
                </a:cxn>
                <a:cxn ang="0">
                  <a:pos x="552" y="176"/>
                </a:cxn>
                <a:cxn ang="0">
                  <a:pos x="529" y="282"/>
                </a:cxn>
                <a:cxn ang="0">
                  <a:pos x="463" y="364"/>
                </a:cxn>
                <a:cxn ang="0">
                  <a:pos x="389" y="412"/>
                </a:cxn>
                <a:cxn ang="0">
                  <a:pos x="301" y="423"/>
                </a:cxn>
                <a:cxn ang="0">
                  <a:pos x="242" y="412"/>
                </a:cxn>
                <a:cxn ang="0">
                  <a:pos x="206" y="358"/>
                </a:cxn>
                <a:cxn ang="0">
                  <a:pos x="190" y="276"/>
                </a:cxn>
                <a:cxn ang="0">
                  <a:pos x="190" y="182"/>
                </a:cxn>
                <a:cxn ang="0">
                  <a:pos x="0" y="189"/>
                </a:cxn>
                <a:cxn ang="0">
                  <a:pos x="14" y="158"/>
                </a:cxn>
                <a:cxn ang="0">
                  <a:pos x="198" y="153"/>
                </a:cxn>
                <a:cxn ang="0">
                  <a:pos x="206" y="129"/>
                </a:cxn>
              </a:cxnLst>
              <a:rect l="0" t="0" r="r" b="b"/>
              <a:pathLst>
                <a:path w="552" h="423">
                  <a:moveTo>
                    <a:pt x="206" y="129"/>
                  </a:moveTo>
                  <a:lnTo>
                    <a:pt x="271" y="47"/>
                  </a:lnTo>
                  <a:lnTo>
                    <a:pt x="330" y="18"/>
                  </a:lnTo>
                  <a:lnTo>
                    <a:pt x="426" y="0"/>
                  </a:lnTo>
                  <a:lnTo>
                    <a:pt x="507" y="23"/>
                  </a:lnTo>
                  <a:lnTo>
                    <a:pt x="536" y="59"/>
                  </a:lnTo>
                  <a:lnTo>
                    <a:pt x="552" y="106"/>
                  </a:lnTo>
                  <a:lnTo>
                    <a:pt x="552" y="176"/>
                  </a:lnTo>
                  <a:lnTo>
                    <a:pt x="529" y="282"/>
                  </a:lnTo>
                  <a:lnTo>
                    <a:pt x="463" y="364"/>
                  </a:lnTo>
                  <a:lnTo>
                    <a:pt x="389" y="412"/>
                  </a:lnTo>
                  <a:lnTo>
                    <a:pt x="301" y="423"/>
                  </a:lnTo>
                  <a:lnTo>
                    <a:pt x="242" y="412"/>
                  </a:lnTo>
                  <a:lnTo>
                    <a:pt x="206" y="358"/>
                  </a:lnTo>
                  <a:lnTo>
                    <a:pt x="190" y="276"/>
                  </a:lnTo>
                  <a:lnTo>
                    <a:pt x="190" y="182"/>
                  </a:lnTo>
                  <a:lnTo>
                    <a:pt x="0" y="189"/>
                  </a:lnTo>
                  <a:lnTo>
                    <a:pt x="14" y="158"/>
                  </a:lnTo>
                  <a:lnTo>
                    <a:pt x="198" y="153"/>
                  </a:lnTo>
                  <a:lnTo>
                    <a:pt x="206" y="129"/>
                  </a:lnTo>
                  <a:close/>
                </a:path>
              </a:pathLst>
            </a:custGeom>
            <a:solidFill>
              <a:srgbClr val="000000"/>
            </a:solidFill>
            <a:ln w="9525">
              <a:noFill/>
              <a:round/>
              <a:headEnd/>
              <a:tailEnd/>
            </a:ln>
          </p:spPr>
          <p:txBody>
            <a:bodyPr/>
            <a:lstStyle/>
            <a:p>
              <a:endParaRPr lang="zh-CN" altLang="en-US"/>
            </a:p>
          </p:txBody>
        </p:sp>
      </p:grpSp>
      <p:sp>
        <p:nvSpPr>
          <p:cNvPr id="73796" name="Text Box 68"/>
          <p:cNvSpPr txBox="1">
            <a:spLocks noChangeArrowheads="1"/>
          </p:cNvSpPr>
          <p:nvPr/>
        </p:nvSpPr>
        <p:spPr bwMode="auto">
          <a:xfrm>
            <a:off x="4800600" y="838200"/>
            <a:ext cx="6858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U</a:t>
            </a:r>
          </a:p>
        </p:txBody>
      </p:sp>
      <p:sp>
        <p:nvSpPr>
          <p:cNvPr id="73797" name="Text Box 69"/>
          <p:cNvSpPr txBox="1">
            <a:spLocks noChangeArrowheads="1"/>
          </p:cNvSpPr>
          <p:nvPr/>
        </p:nvSpPr>
        <p:spPr bwMode="auto">
          <a:xfrm>
            <a:off x="5029200" y="3657600"/>
            <a:ext cx="6858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U</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3796"/>
                                        </p:tgtEl>
                                        <p:attrNameLst>
                                          <p:attrName>style.visibility</p:attrName>
                                        </p:attrNameLst>
                                      </p:cBhvr>
                                      <p:to>
                                        <p:strVal val="visible"/>
                                      </p:to>
                                    </p:set>
                                    <p:animEffect transition="in" filter="dissolve">
                                      <p:cBhvr>
                                        <p:cTn id="11" dur="500"/>
                                        <p:tgtEl>
                                          <p:spTgt spid="7379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73740"/>
                                        </p:tgtEl>
                                        <p:attrNameLst>
                                          <p:attrName>style.visibility</p:attrName>
                                        </p:attrNameLst>
                                      </p:cBhvr>
                                      <p:to>
                                        <p:strVal val="visible"/>
                                      </p:to>
                                    </p:set>
                                    <p:anim calcmode="lin" valueType="num">
                                      <p:cBhvr additive="base">
                                        <p:cTn id="16" dur="500" fill="hold"/>
                                        <p:tgtEl>
                                          <p:spTgt spid="73740"/>
                                        </p:tgtEl>
                                        <p:attrNameLst>
                                          <p:attrName>ppt_x</p:attrName>
                                        </p:attrNameLst>
                                      </p:cBhvr>
                                      <p:tavLst>
                                        <p:tav tm="0">
                                          <p:val>
                                            <p:strVal val="1+#ppt_w/2"/>
                                          </p:val>
                                        </p:tav>
                                        <p:tav tm="100000">
                                          <p:val>
                                            <p:strVal val="#ppt_x"/>
                                          </p:val>
                                        </p:tav>
                                      </p:tavLst>
                                    </p:anim>
                                    <p:anim calcmode="lin" valueType="num">
                                      <p:cBhvr additive="base">
                                        <p:cTn id="17" dur="500" fill="hold"/>
                                        <p:tgtEl>
                                          <p:spTgt spid="7374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3779"/>
                                        </p:tgtEl>
                                        <p:attrNameLst>
                                          <p:attrName>style.visibility</p:attrName>
                                        </p:attrNameLst>
                                      </p:cBhvr>
                                      <p:to>
                                        <p:strVal val="visible"/>
                                      </p:to>
                                    </p:set>
                                    <p:animEffect transition="in" filter="wipe(up)">
                                      <p:cBhvr>
                                        <p:cTn id="22" dur="500"/>
                                        <p:tgtEl>
                                          <p:spTgt spid="73779"/>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par>
                          <p:cTn id="27" fill="hold">
                            <p:stCondLst>
                              <p:cond delay="1000"/>
                            </p:stCondLst>
                            <p:childTnLst>
                              <p:par>
                                <p:cTn id="28" presetID="15"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34" fill="hold">
                            <p:stCondLst>
                              <p:cond delay="2000"/>
                            </p:stCondLst>
                            <p:childTnLst>
                              <p:par>
                                <p:cTn id="35" presetID="18" presetClass="entr" presetSubtype="9" fill="hold" grpId="0" nodeType="afterEffect">
                                  <p:stCondLst>
                                    <p:cond delay="0"/>
                                  </p:stCondLst>
                                  <p:childTnLst>
                                    <p:set>
                                      <p:cBhvr>
                                        <p:cTn id="36" dur="1" fill="hold">
                                          <p:stCondLst>
                                            <p:cond delay="0"/>
                                          </p:stCondLst>
                                        </p:cTn>
                                        <p:tgtEl>
                                          <p:spTgt spid="73760"/>
                                        </p:tgtEl>
                                        <p:attrNameLst>
                                          <p:attrName>style.visibility</p:attrName>
                                        </p:attrNameLst>
                                      </p:cBhvr>
                                      <p:to>
                                        <p:strVal val="visible"/>
                                      </p:to>
                                    </p:set>
                                    <p:animEffect transition="in" filter="strips(upLeft)">
                                      <p:cBhvr>
                                        <p:cTn id="37" dur="500"/>
                                        <p:tgtEl>
                                          <p:spTgt spid="737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3780"/>
                                        </p:tgtEl>
                                        <p:attrNameLst>
                                          <p:attrName>style.visibility</p:attrName>
                                        </p:attrNameLst>
                                      </p:cBhvr>
                                      <p:to>
                                        <p:strVal val="visible"/>
                                      </p:to>
                                    </p:set>
                                    <p:animEffect transition="in" filter="wipe(up)">
                                      <p:cBhvr>
                                        <p:cTn id="42" dur="500"/>
                                        <p:tgtEl>
                                          <p:spTgt spid="7378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73797"/>
                                        </p:tgtEl>
                                        <p:attrNameLst>
                                          <p:attrName>style.visibility</p:attrName>
                                        </p:attrNameLst>
                                      </p:cBhvr>
                                      <p:to>
                                        <p:strVal val="visible"/>
                                      </p:to>
                                    </p:set>
                                    <p:animEffect transition="in" filter="dissolve">
                                      <p:cBhvr>
                                        <p:cTn id="51" dur="500"/>
                                        <p:tgtEl>
                                          <p:spTgt spid="73797"/>
                                        </p:tgtEl>
                                      </p:cBhvr>
                                    </p:animEffect>
                                  </p:childTnLst>
                                </p:cTn>
                              </p:par>
                            </p:childTnLst>
                          </p:cTn>
                        </p:par>
                      </p:childTnLst>
                    </p:cTn>
                  </p:par>
                  <p:par>
                    <p:cTn id="52" fill="hold">
                      <p:stCondLst>
                        <p:cond delay="indefinite"/>
                      </p:stCondLst>
                      <p:childTnLst>
                        <p:par>
                          <p:cTn id="53" fill="hold">
                            <p:stCondLst>
                              <p:cond delay="0"/>
                            </p:stCondLst>
                            <p:childTnLst>
                              <p:par>
                                <p:cTn id="54" presetID="11" presetClass="entr" presetSubtype="0" fill="hold" nodeType="clickEffect">
                                  <p:stCondLst>
                                    <p:cond delay="0"/>
                                  </p:stCondLst>
                                  <p:childTnLst>
                                    <p:set>
                                      <p:cBhvr>
                                        <p:cTn id="55" dur="75">
                                          <p:stCondLst>
                                            <p:cond delay="0"/>
                                          </p:stCondLst>
                                        </p:cTn>
                                        <p:tgtEl>
                                          <p:spTgt spid="73772"/>
                                        </p:tgtEl>
                                        <p:attrNameLst>
                                          <p:attrName>style.visibility</p:attrName>
                                        </p:attrNameLst>
                                      </p:cBhvr>
                                      <p:to>
                                        <p:strVal val="visible"/>
                                      </p:to>
                                    </p:set>
                                  </p:childTnLst>
                                </p:cTn>
                              </p:par>
                            </p:childTnLst>
                          </p:cTn>
                        </p:par>
                        <p:par>
                          <p:cTn id="56" fill="hold">
                            <p:stCondLst>
                              <p:cond delay="75"/>
                            </p:stCondLst>
                            <p:childTnLst>
                              <p:par>
                                <p:cTn id="57" presetID="11" presetClass="entr" presetSubtype="0" fill="hold" nodeType="afterEffect">
                                  <p:stCondLst>
                                    <p:cond delay="0"/>
                                  </p:stCondLst>
                                  <p:childTnLst>
                                    <p:set>
                                      <p:cBhvr>
                                        <p:cTn id="58" dur="75">
                                          <p:stCondLst>
                                            <p:cond delay="0"/>
                                          </p:stCondLst>
                                        </p:cTn>
                                        <p:tgtEl>
                                          <p:spTgt spid="73773"/>
                                        </p:tgtEl>
                                        <p:attrNameLst>
                                          <p:attrName>style.visibility</p:attrName>
                                        </p:attrNameLst>
                                      </p:cBhvr>
                                      <p:to>
                                        <p:strVal val="visible"/>
                                      </p:to>
                                    </p:set>
                                  </p:childTnLst>
                                </p:cTn>
                              </p:par>
                            </p:childTnLst>
                          </p:cTn>
                        </p:par>
                        <p:par>
                          <p:cTn id="59" fill="hold">
                            <p:stCondLst>
                              <p:cond delay="150"/>
                            </p:stCondLst>
                            <p:childTnLst>
                              <p:par>
                                <p:cTn id="60" presetID="11" presetClass="entr" presetSubtype="0" fill="hold" nodeType="afterEffect">
                                  <p:stCondLst>
                                    <p:cond delay="0"/>
                                  </p:stCondLst>
                                  <p:childTnLst>
                                    <p:set>
                                      <p:cBhvr>
                                        <p:cTn id="61" dur="75">
                                          <p:stCondLst>
                                            <p:cond delay="0"/>
                                          </p:stCondLst>
                                        </p:cTn>
                                        <p:tgtEl>
                                          <p:spTgt spid="73774"/>
                                        </p:tgtEl>
                                        <p:attrNameLst>
                                          <p:attrName>style.visibility</p:attrName>
                                        </p:attrNameLst>
                                      </p:cBhvr>
                                      <p:to>
                                        <p:strVal val="visible"/>
                                      </p:to>
                                    </p:set>
                                  </p:childTnLst>
                                </p:cTn>
                              </p:par>
                            </p:childTnLst>
                          </p:cTn>
                        </p:par>
                        <p:par>
                          <p:cTn id="62" fill="hold">
                            <p:stCondLst>
                              <p:cond delay="225"/>
                            </p:stCondLst>
                            <p:childTnLst>
                              <p:par>
                                <p:cTn id="63" presetID="11" presetClass="entr" presetSubtype="0" fill="hold" nodeType="afterEffect">
                                  <p:stCondLst>
                                    <p:cond delay="0"/>
                                  </p:stCondLst>
                                  <p:childTnLst>
                                    <p:set>
                                      <p:cBhvr>
                                        <p:cTn id="64" dur="75">
                                          <p:stCondLst>
                                            <p:cond delay="0"/>
                                          </p:stCondLst>
                                        </p:cTn>
                                        <p:tgtEl>
                                          <p:spTgt spid="73775"/>
                                        </p:tgtEl>
                                        <p:attrNameLst>
                                          <p:attrName>style.visibility</p:attrName>
                                        </p:attrNameLst>
                                      </p:cBhvr>
                                      <p:to>
                                        <p:strVal val="visible"/>
                                      </p:to>
                                    </p:set>
                                  </p:childTnLst>
                                </p:cTn>
                              </p:par>
                            </p:childTnLst>
                          </p:cTn>
                        </p:par>
                        <p:par>
                          <p:cTn id="65" fill="hold">
                            <p:stCondLst>
                              <p:cond delay="300"/>
                            </p:stCondLst>
                            <p:childTnLst>
                              <p:par>
                                <p:cTn id="66" presetID="11" presetClass="entr" presetSubtype="0" fill="hold" nodeType="afterEffect">
                                  <p:stCondLst>
                                    <p:cond delay="0"/>
                                  </p:stCondLst>
                                  <p:childTnLst>
                                    <p:set>
                                      <p:cBhvr>
                                        <p:cTn id="67" dur="75">
                                          <p:stCondLst>
                                            <p:cond delay="0"/>
                                          </p:stCondLst>
                                        </p:cTn>
                                        <p:tgtEl>
                                          <p:spTgt spid="73776"/>
                                        </p:tgtEl>
                                        <p:attrNameLst>
                                          <p:attrName>style.visibility</p:attrName>
                                        </p:attrNameLst>
                                      </p:cBhvr>
                                      <p:to>
                                        <p:strVal val="visible"/>
                                      </p:to>
                                    </p:set>
                                  </p:childTnLst>
                                </p:cTn>
                              </p:par>
                            </p:childTnLst>
                          </p:cTn>
                        </p:par>
                        <p:par>
                          <p:cTn id="68" fill="hold">
                            <p:stCondLst>
                              <p:cond delay="375"/>
                            </p:stCondLst>
                            <p:childTnLst>
                              <p:par>
                                <p:cTn id="69" presetID="11" presetClass="entr" presetSubtype="0" fill="hold" nodeType="afterEffect">
                                  <p:stCondLst>
                                    <p:cond delay="0"/>
                                  </p:stCondLst>
                                  <p:childTnLst>
                                    <p:set>
                                      <p:cBhvr>
                                        <p:cTn id="70" dur="75">
                                          <p:stCondLst>
                                            <p:cond delay="0"/>
                                          </p:stCondLst>
                                        </p:cTn>
                                        <p:tgtEl>
                                          <p:spTgt spid="73777"/>
                                        </p:tgtEl>
                                        <p:attrNameLst>
                                          <p:attrName>style.visibility</p:attrName>
                                        </p:attrNameLst>
                                      </p:cBhvr>
                                      <p:to>
                                        <p:strVal val="visible"/>
                                      </p:to>
                                    </p:set>
                                  </p:childTnLst>
                                </p:cTn>
                              </p:par>
                            </p:childTnLst>
                          </p:cTn>
                        </p:par>
                        <p:par>
                          <p:cTn id="71" fill="hold">
                            <p:stCondLst>
                              <p:cond delay="450"/>
                            </p:stCondLst>
                            <p:childTnLst>
                              <p:par>
                                <p:cTn id="72" presetID="1" presetClass="entr" presetSubtype="0" fill="hold" nodeType="afterEffect">
                                  <p:stCondLst>
                                    <p:cond delay="0"/>
                                  </p:stCondLst>
                                  <p:childTnLst>
                                    <p:set>
                                      <p:cBhvr>
                                        <p:cTn id="73" dur="1" fill="hold">
                                          <p:stCondLst>
                                            <p:cond delay="499"/>
                                          </p:stCondLst>
                                        </p:cTn>
                                        <p:tgtEl>
                                          <p:spTgt spid="73778"/>
                                        </p:tgtEl>
                                        <p:attrNameLst>
                                          <p:attrName>style.visibility</p:attrName>
                                        </p:attrNameLst>
                                      </p:cBhvr>
                                      <p:to>
                                        <p:strVal val="visible"/>
                                      </p:to>
                                    </p:set>
                                  </p:childTnLst>
                                </p:cTn>
                              </p:par>
                            </p:childTnLst>
                          </p:cTn>
                        </p:par>
                        <p:par>
                          <p:cTn id="74" fill="hold">
                            <p:stCondLst>
                              <p:cond delay="950"/>
                            </p:stCondLst>
                            <p:childTnLst>
                              <p:par>
                                <p:cTn id="75" presetID="22" presetClass="entr" presetSubtype="2"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right)">
                                      <p:cBhvr>
                                        <p:cTn id="77" dur="500"/>
                                        <p:tgtEl>
                                          <p:spTgt spid="9"/>
                                        </p:tgtEl>
                                      </p:cBhvr>
                                    </p:animEffect>
                                  </p:childTnLst>
                                </p:cTn>
                              </p:par>
                            </p:childTnLst>
                          </p:cTn>
                        </p:par>
                        <p:par>
                          <p:cTn id="78" fill="hold">
                            <p:stCondLst>
                              <p:cond delay="1450"/>
                            </p:stCondLst>
                            <p:childTnLst>
                              <p:par>
                                <p:cTn id="79" presetID="18" presetClass="entr" presetSubtype="9" fill="hold" grpId="0" nodeType="afterEffect">
                                  <p:stCondLst>
                                    <p:cond delay="0"/>
                                  </p:stCondLst>
                                  <p:childTnLst>
                                    <p:set>
                                      <p:cBhvr>
                                        <p:cTn id="80" dur="1" fill="hold">
                                          <p:stCondLst>
                                            <p:cond delay="0"/>
                                          </p:stCondLst>
                                        </p:cTn>
                                        <p:tgtEl>
                                          <p:spTgt spid="73761"/>
                                        </p:tgtEl>
                                        <p:attrNameLst>
                                          <p:attrName>style.visibility</p:attrName>
                                        </p:attrNameLst>
                                      </p:cBhvr>
                                      <p:to>
                                        <p:strVal val="visible"/>
                                      </p:to>
                                    </p:set>
                                    <p:animEffect transition="in" filter="strips(upLeft)">
                                      <p:cBhvr>
                                        <p:cTn id="81" dur="500"/>
                                        <p:tgtEl>
                                          <p:spTgt spid="73761"/>
                                        </p:tgtEl>
                                      </p:cBhvr>
                                    </p:animEffect>
                                  </p:childTnLst>
                                </p:cTn>
                              </p:par>
                            </p:childTnLst>
                          </p:cTn>
                        </p:par>
                        <p:par>
                          <p:cTn id="82" fill="hold">
                            <p:stCondLst>
                              <p:cond delay="1950"/>
                            </p:stCondLst>
                            <p:childTnLst>
                              <p:par>
                                <p:cTn id="83" presetID="12" presetClass="entr" presetSubtype="2" fill="hold" nodeType="after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slide(fromRight)">
                                      <p:cBhvr>
                                        <p:cTn id="85" dur="500"/>
                                        <p:tgtEl>
                                          <p:spTgt spid="4"/>
                                        </p:tgtEl>
                                      </p:cBhvr>
                                    </p:animEffect>
                                  </p:childTnLst>
                                </p:cTn>
                              </p:par>
                            </p:childTnLst>
                          </p:cTn>
                        </p:par>
                        <p:par>
                          <p:cTn id="86" fill="hold">
                            <p:stCondLst>
                              <p:cond delay="2450"/>
                            </p:stCondLst>
                            <p:childTnLst>
                              <p:par>
                                <p:cTn id="87" presetID="22" presetClass="entr" presetSubtype="4" fill="hold" grpId="0" nodeType="afterEffect">
                                  <p:stCondLst>
                                    <p:cond delay="0"/>
                                  </p:stCondLst>
                                  <p:childTnLst>
                                    <p:set>
                                      <p:cBhvr>
                                        <p:cTn id="88" dur="1" fill="hold">
                                          <p:stCondLst>
                                            <p:cond delay="0"/>
                                          </p:stCondLst>
                                        </p:cTn>
                                        <p:tgtEl>
                                          <p:spTgt spid="73781"/>
                                        </p:tgtEl>
                                        <p:attrNameLst>
                                          <p:attrName>style.visibility</p:attrName>
                                        </p:attrNameLst>
                                      </p:cBhvr>
                                      <p:to>
                                        <p:strVal val="visible"/>
                                      </p:to>
                                    </p:set>
                                    <p:animEffect transition="in" filter="wipe(down)">
                                      <p:cBhvr>
                                        <p:cTn id="89" dur="500"/>
                                        <p:tgtEl>
                                          <p:spTgt spid="7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0" grpId="0" animBg="1" autoUpdateAnimBg="0"/>
      <p:bldP spid="73761" grpId="0" animBg="1" autoUpdateAnimBg="0"/>
      <p:bldP spid="73779" grpId="0" autoUpdateAnimBg="0"/>
      <p:bldP spid="73780" grpId="0" autoUpdateAnimBg="0"/>
      <p:bldP spid="73781" grpId="0" animBg="1" autoUpdateAnimBg="0"/>
      <p:bldP spid="73796" grpId="0" autoUpdateAnimBg="0"/>
      <p:bldP spid="7379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4294967295"/>
          </p:nvPr>
        </p:nvSpPr>
        <p:spPr>
          <a:xfrm>
            <a:off x="0" y="6356350"/>
            <a:ext cx="2133600" cy="365125"/>
          </a:xfrm>
          <a:prstGeom prst="rect">
            <a:avLst/>
          </a:prstGeom>
        </p:spPr>
        <p:txBody>
          <a:bodyPr/>
          <a:lstStyle/>
          <a:p>
            <a:fld id="{4C9E571B-B8C9-4535-B814-904E4C53F6F0}" type="slidenum">
              <a:rPr lang="en-US" altLang="zh-CN"/>
              <a:pPr/>
              <a:t>53</a:t>
            </a:fld>
            <a:endParaRPr lang="en-US" altLang="zh-CN"/>
          </a:p>
        </p:txBody>
      </p:sp>
      <p:sp>
        <p:nvSpPr>
          <p:cNvPr id="74754" name="Text Box 2"/>
          <p:cNvSpPr txBox="1">
            <a:spLocks noChangeArrowheads="1"/>
          </p:cNvSpPr>
          <p:nvPr/>
        </p:nvSpPr>
        <p:spPr bwMode="auto">
          <a:xfrm>
            <a:off x="784225" y="577850"/>
            <a:ext cx="6457950" cy="946150"/>
          </a:xfrm>
          <a:prstGeom prst="rect">
            <a:avLst/>
          </a:prstGeom>
          <a:noFill/>
          <a:ln w="9525">
            <a:noFill/>
            <a:miter lim="800000"/>
            <a:headEnd/>
            <a:tailEnd/>
          </a:ln>
          <a:effectLst/>
        </p:spPr>
        <p:txBody>
          <a:bodyPr wrap="none">
            <a:spAutoFit/>
          </a:bodyPr>
          <a:lstStyle/>
          <a:p>
            <a:r>
              <a:rPr kumimoji="1" lang="zh-CN" altLang="en-US" sz="2800" b="1">
                <a:solidFill>
                  <a:srgbClr val="0000FF"/>
                </a:solidFill>
                <a:latin typeface="宋体" charset="-122"/>
              </a:rPr>
              <a:t>宾尼、罗赫尔</a:t>
            </a:r>
            <a:r>
              <a:rPr kumimoji="1" lang="zh-CN" altLang="en-US" sz="2800" b="1">
                <a:latin typeface="宋体" charset="-122"/>
              </a:rPr>
              <a:t>和</a:t>
            </a:r>
            <a:r>
              <a:rPr kumimoji="1" lang="zh-CN" altLang="en-US" sz="2800" b="1">
                <a:solidFill>
                  <a:srgbClr val="0000FF"/>
                </a:solidFill>
                <a:latin typeface="宋体" charset="-122"/>
              </a:rPr>
              <a:t>鲁斯卡</a:t>
            </a:r>
            <a:endParaRPr kumimoji="1" lang="zh-CN" altLang="en-US" sz="2800" b="1">
              <a:latin typeface="宋体" charset="-122"/>
            </a:endParaRPr>
          </a:p>
          <a:p>
            <a:r>
              <a:rPr kumimoji="1" lang="zh-CN" altLang="en-US" sz="2800" b="1">
                <a:latin typeface="宋体" charset="-122"/>
              </a:rPr>
              <a:t>三人分享了 </a:t>
            </a:r>
            <a:r>
              <a:rPr kumimoji="1" lang="en-US" altLang="zh-CN" sz="2800" b="1">
                <a:solidFill>
                  <a:srgbClr val="FF0000"/>
                </a:solidFill>
                <a:latin typeface="Times New Roman" pitchFamily="18" charset="0"/>
              </a:rPr>
              <a:t>1986</a:t>
            </a:r>
            <a:r>
              <a:rPr kumimoji="1" lang="zh-CN" altLang="en-US" sz="2800" b="1">
                <a:solidFill>
                  <a:srgbClr val="FF0000"/>
                </a:solidFill>
                <a:latin typeface="宋体" charset="-122"/>
              </a:rPr>
              <a:t>年度</a:t>
            </a:r>
            <a:r>
              <a:rPr kumimoji="1" lang="zh-CN" altLang="en-US" sz="2800" b="1">
                <a:latin typeface="宋体" charset="-122"/>
              </a:rPr>
              <a:t>的诺贝尔物理奖。</a:t>
            </a:r>
          </a:p>
        </p:txBody>
      </p:sp>
      <p:sp>
        <p:nvSpPr>
          <p:cNvPr id="74755" name="Text Box 3"/>
          <p:cNvSpPr txBox="1">
            <a:spLocks noChangeArrowheads="1"/>
          </p:cNvSpPr>
          <p:nvPr/>
        </p:nvSpPr>
        <p:spPr bwMode="auto">
          <a:xfrm>
            <a:off x="762000" y="1576388"/>
            <a:ext cx="6618288" cy="1373187"/>
          </a:xfrm>
          <a:prstGeom prst="rect">
            <a:avLst/>
          </a:prstGeom>
          <a:noFill/>
          <a:ln w="9525">
            <a:noFill/>
            <a:miter lim="800000"/>
            <a:headEnd/>
            <a:tailEnd/>
          </a:ln>
          <a:effectLst/>
        </p:spPr>
        <p:txBody>
          <a:bodyPr wrap="none">
            <a:spAutoFit/>
          </a:bodyPr>
          <a:lstStyle/>
          <a:p>
            <a:r>
              <a:rPr kumimoji="1" lang="zh-CN" altLang="en-US" sz="2800" b="1">
                <a:latin typeface="宋体" charset="-122"/>
              </a:rPr>
              <a:t>前两人是</a:t>
            </a:r>
            <a:r>
              <a:rPr kumimoji="1" lang="zh-CN" altLang="en-US" sz="2800" b="1">
                <a:solidFill>
                  <a:srgbClr val="FF0000"/>
                </a:solidFill>
                <a:latin typeface="宋体" charset="-122"/>
              </a:rPr>
              <a:t>扫描隧穿显微镜</a:t>
            </a:r>
            <a:r>
              <a:rPr kumimoji="1" lang="zh-CN" altLang="en-US" sz="2800" b="1">
                <a:latin typeface="宋体" charset="-122"/>
              </a:rPr>
              <a:t>的直接发明者，</a:t>
            </a:r>
          </a:p>
          <a:p>
            <a:r>
              <a:rPr kumimoji="1" lang="zh-CN" altLang="en-US" sz="2800" b="1">
                <a:latin typeface="宋体" charset="-122"/>
              </a:rPr>
              <a:t>第三人是 </a:t>
            </a:r>
            <a:r>
              <a:rPr kumimoji="1" lang="en-US" altLang="zh-CN" sz="2800" b="1">
                <a:latin typeface="Times New Roman" pitchFamily="18" charset="0"/>
              </a:rPr>
              <a:t>1932</a:t>
            </a:r>
            <a:r>
              <a:rPr kumimoji="1" lang="zh-CN" altLang="en-US" sz="2800" b="1">
                <a:latin typeface="宋体" charset="-122"/>
              </a:rPr>
              <a:t>年</a:t>
            </a:r>
            <a:r>
              <a:rPr kumimoji="1" lang="zh-CN" altLang="en-US" sz="2800" b="1">
                <a:solidFill>
                  <a:srgbClr val="FF0000"/>
                </a:solidFill>
                <a:latin typeface="宋体" charset="-122"/>
              </a:rPr>
              <a:t>电子显微镜</a:t>
            </a:r>
            <a:r>
              <a:rPr kumimoji="1" lang="zh-CN" altLang="en-US" sz="2800" b="1">
                <a:latin typeface="宋体" charset="-122"/>
              </a:rPr>
              <a:t>的发明者，</a:t>
            </a:r>
          </a:p>
          <a:p>
            <a:r>
              <a:rPr kumimoji="1" lang="zh-CN" altLang="en-US" sz="2800" b="1">
                <a:latin typeface="宋体" charset="-122"/>
              </a:rPr>
              <a:t>这里是为了追朔他的功劳。</a:t>
            </a:r>
          </a:p>
        </p:txBody>
      </p:sp>
      <p:pic>
        <p:nvPicPr>
          <p:cNvPr id="74756" name="Picture 4" descr="1986-Binnig"/>
          <p:cNvPicPr>
            <a:picLocks noChangeAspect="1" noChangeArrowheads="1"/>
          </p:cNvPicPr>
          <p:nvPr/>
        </p:nvPicPr>
        <p:blipFill>
          <a:blip r:embed="rId3"/>
          <a:srcRect/>
          <a:stretch>
            <a:fillRect/>
          </a:stretch>
        </p:blipFill>
        <p:spPr bwMode="auto">
          <a:xfrm>
            <a:off x="1066800" y="3276600"/>
            <a:ext cx="1774825" cy="2867025"/>
          </a:xfrm>
          <a:prstGeom prst="rect">
            <a:avLst/>
          </a:prstGeom>
          <a:noFill/>
        </p:spPr>
      </p:pic>
      <p:pic>
        <p:nvPicPr>
          <p:cNvPr id="74757" name="Picture 5" descr="1986-Rohrer"/>
          <p:cNvPicPr>
            <a:picLocks noChangeAspect="1" noChangeArrowheads="1"/>
          </p:cNvPicPr>
          <p:nvPr/>
        </p:nvPicPr>
        <p:blipFill>
          <a:blip r:embed="rId4"/>
          <a:srcRect/>
          <a:stretch>
            <a:fillRect/>
          </a:stretch>
        </p:blipFill>
        <p:spPr bwMode="auto">
          <a:xfrm>
            <a:off x="3124200" y="3276600"/>
            <a:ext cx="1754188" cy="2819400"/>
          </a:xfrm>
          <a:prstGeom prst="rect">
            <a:avLst/>
          </a:prstGeom>
          <a:noFill/>
        </p:spPr>
      </p:pic>
      <p:pic>
        <p:nvPicPr>
          <p:cNvPr id="74758" name="Picture 6" descr="1986-Ruska"/>
          <p:cNvPicPr>
            <a:picLocks noChangeAspect="1" noChangeArrowheads="1"/>
          </p:cNvPicPr>
          <p:nvPr/>
        </p:nvPicPr>
        <p:blipFill>
          <a:blip r:embed="rId5"/>
          <a:srcRect/>
          <a:stretch>
            <a:fillRect/>
          </a:stretch>
        </p:blipFill>
        <p:spPr bwMode="auto">
          <a:xfrm>
            <a:off x="5181600" y="3276600"/>
            <a:ext cx="1966913" cy="3095625"/>
          </a:xfrm>
          <a:prstGeom prst="rect">
            <a:avLst/>
          </a:prstGeom>
          <a:noFill/>
        </p:spPr>
      </p:pic>
      <p:sp>
        <p:nvSpPr>
          <p:cNvPr id="74759" name="Text Box 7"/>
          <p:cNvSpPr txBox="1">
            <a:spLocks noChangeArrowheads="1"/>
          </p:cNvSpPr>
          <p:nvPr/>
        </p:nvSpPr>
        <p:spPr bwMode="auto">
          <a:xfrm>
            <a:off x="3352800" y="6064250"/>
            <a:ext cx="1260475" cy="519113"/>
          </a:xfrm>
          <a:prstGeom prst="rect">
            <a:avLst/>
          </a:prstGeom>
          <a:noFill/>
          <a:ln w="9525">
            <a:noFill/>
            <a:miter lim="800000"/>
            <a:headEnd/>
            <a:tailEnd/>
          </a:ln>
          <a:effectLst/>
        </p:spPr>
        <p:txBody>
          <a:bodyPr wrap="none">
            <a:spAutoFit/>
          </a:bodyPr>
          <a:lstStyle/>
          <a:p>
            <a:r>
              <a:rPr kumimoji="1" lang="zh-CN" altLang="en-US" sz="2800" b="1">
                <a:solidFill>
                  <a:srgbClr val="0000FF"/>
                </a:solidFill>
                <a:latin typeface="宋体" charset="-122"/>
              </a:rPr>
              <a:t>罗赫尔</a:t>
            </a:r>
          </a:p>
        </p:txBody>
      </p:sp>
      <p:sp>
        <p:nvSpPr>
          <p:cNvPr id="74760" name="Text Box 8"/>
          <p:cNvSpPr txBox="1">
            <a:spLocks noChangeArrowheads="1"/>
          </p:cNvSpPr>
          <p:nvPr/>
        </p:nvSpPr>
        <p:spPr bwMode="auto">
          <a:xfrm>
            <a:off x="1384300" y="6064250"/>
            <a:ext cx="901700" cy="519113"/>
          </a:xfrm>
          <a:prstGeom prst="rect">
            <a:avLst/>
          </a:prstGeom>
          <a:noFill/>
          <a:ln w="9525">
            <a:noFill/>
            <a:miter lim="800000"/>
            <a:headEnd/>
            <a:tailEnd/>
          </a:ln>
          <a:effectLst/>
        </p:spPr>
        <p:txBody>
          <a:bodyPr wrap="none">
            <a:spAutoFit/>
          </a:bodyPr>
          <a:lstStyle/>
          <a:p>
            <a:r>
              <a:rPr kumimoji="1" lang="zh-CN" altLang="en-US" sz="2800" b="1">
                <a:solidFill>
                  <a:srgbClr val="0000FF"/>
                </a:solidFill>
                <a:latin typeface="宋体" charset="-122"/>
              </a:rPr>
              <a:t>宾尼</a:t>
            </a:r>
          </a:p>
        </p:txBody>
      </p:sp>
      <p:sp>
        <p:nvSpPr>
          <p:cNvPr id="74761" name="Rectangle 9"/>
          <p:cNvSpPr>
            <a:spLocks noChangeArrowheads="1"/>
          </p:cNvSpPr>
          <p:nvPr/>
        </p:nvSpPr>
        <p:spPr bwMode="auto">
          <a:xfrm>
            <a:off x="5105400" y="6096000"/>
            <a:ext cx="2133600" cy="381000"/>
          </a:xfrm>
          <a:prstGeom prst="rect">
            <a:avLst/>
          </a:prstGeom>
          <a:solidFill>
            <a:schemeClr val="bg1"/>
          </a:solidFill>
          <a:ln w="9525">
            <a:noFill/>
            <a:miter lim="800000"/>
            <a:headEnd/>
            <a:tailEnd/>
          </a:ln>
          <a:effectLst/>
        </p:spPr>
        <p:txBody>
          <a:bodyPr wrap="none" anchor="ctr"/>
          <a:lstStyle/>
          <a:p>
            <a:endParaRPr lang="zh-CN" altLang="en-US"/>
          </a:p>
        </p:txBody>
      </p:sp>
      <p:sp>
        <p:nvSpPr>
          <p:cNvPr id="74762" name="Text Box 10"/>
          <p:cNvSpPr txBox="1">
            <a:spLocks noChangeArrowheads="1"/>
          </p:cNvSpPr>
          <p:nvPr/>
        </p:nvSpPr>
        <p:spPr bwMode="auto">
          <a:xfrm>
            <a:off x="5562600" y="6019800"/>
            <a:ext cx="1260475" cy="519113"/>
          </a:xfrm>
          <a:prstGeom prst="rect">
            <a:avLst/>
          </a:prstGeom>
          <a:noFill/>
          <a:ln w="9525">
            <a:noFill/>
            <a:miter lim="800000"/>
            <a:headEnd/>
            <a:tailEnd/>
          </a:ln>
          <a:effectLst/>
        </p:spPr>
        <p:txBody>
          <a:bodyPr wrap="none">
            <a:spAutoFit/>
          </a:bodyPr>
          <a:lstStyle/>
          <a:p>
            <a:r>
              <a:rPr kumimoji="1" lang="zh-CN" altLang="en-US" sz="2800" b="1">
                <a:solidFill>
                  <a:srgbClr val="0000FF"/>
                </a:solidFill>
                <a:latin typeface="宋体" charset="-122"/>
              </a:rPr>
              <a:t>鲁斯卡</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wipe(left)">
                                      <p:cBhvr>
                                        <p:cTn id="12" dur="500"/>
                                        <p:tgtEl>
                                          <p:spTgt spid="74755"/>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56"/>
                                        </p:tgtEl>
                                        <p:attrNameLst>
                                          <p:attrName>style.visibility</p:attrName>
                                        </p:attrNameLst>
                                      </p:cBhvr>
                                      <p:to>
                                        <p:strVal val="visible"/>
                                      </p:to>
                                    </p:set>
                                    <p:animEffect transition="in" filter="wipe(left)">
                                      <p:cBhvr>
                                        <p:cTn id="17" dur="500"/>
                                        <p:tgtEl>
                                          <p:spTgt spid="74756"/>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60"/>
                                        </p:tgtEl>
                                        <p:attrNameLst>
                                          <p:attrName>style.visibility</p:attrName>
                                        </p:attrNameLst>
                                      </p:cBhvr>
                                      <p:to>
                                        <p:strVal val="visible"/>
                                      </p:to>
                                    </p:set>
                                    <p:animEffect transition="in" filter="wipe(left)">
                                      <p:cBhvr>
                                        <p:cTn id="22" dur="500"/>
                                        <p:tgtEl>
                                          <p:spTgt spid="74760"/>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57"/>
                                        </p:tgtEl>
                                        <p:attrNameLst>
                                          <p:attrName>style.visibility</p:attrName>
                                        </p:attrNameLst>
                                      </p:cBhvr>
                                      <p:to>
                                        <p:strVal val="visible"/>
                                      </p:to>
                                    </p:set>
                                    <p:animEffect transition="in" filter="wipe(left)">
                                      <p:cBhvr>
                                        <p:cTn id="27" dur="500"/>
                                        <p:tgtEl>
                                          <p:spTgt spid="74757"/>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759"/>
                                        </p:tgtEl>
                                        <p:attrNameLst>
                                          <p:attrName>style.visibility</p:attrName>
                                        </p:attrNameLst>
                                      </p:cBhvr>
                                      <p:to>
                                        <p:strVal val="visible"/>
                                      </p:to>
                                    </p:set>
                                    <p:animEffect transition="in" filter="wipe(left)">
                                      <p:cBhvr>
                                        <p:cTn id="32" dur="500"/>
                                        <p:tgtEl>
                                          <p:spTgt spid="74759"/>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58"/>
                                        </p:tgtEl>
                                        <p:attrNameLst>
                                          <p:attrName>style.visibility</p:attrName>
                                        </p:attrNameLst>
                                      </p:cBhvr>
                                      <p:to>
                                        <p:strVal val="visible"/>
                                      </p:to>
                                    </p:set>
                                    <p:animEffect transition="in" filter="wipe(left)">
                                      <p:cBhvr>
                                        <p:cTn id="37" dur="500"/>
                                        <p:tgtEl>
                                          <p:spTgt spid="74758"/>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4762"/>
                                        </p:tgtEl>
                                        <p:attrNameLst>
                                          <p:attrName>style.visibility</p:attrName>
                                        </p:attrNameLst>
                                      </p:cBhvr>
                                      <p:to>
                                        <p:strVal val="visible"/>
                                      </p:to>
                                    </p:set>
                                    <p:animEffect transition="in" filter="wipe(left)">
                                      <p:cBhvr>
                                        <p:cTn id="42" dur="500"/>
                                        <p:tgtEl>
                                          <p:spTgt spid="74762"/>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autoUpdateAnimBg="0"/>
      <p:bldP spid="74759" grpId="0" autoUpdateAnimBg="0"/>
      <p:bldP spid="74760" grpId="0" autoUpdateAnimBg="0"/>
      <p:bldP spid="7476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1"/>
          <p:cNvSpPr>
            <a:spLocks noGrp="1"/>
          </p:cNvSpPr>
          <p:nvPr>
            <p:ph type="sldNum" sz="quarter" idx="4294967295"/>
          </p:nvPr>
        </p:nvSpPr>
        <p:spPr>
          <a:xfrm>
            <a:off x="0" y="6356350"/>
            <a:ext cx="2133600" cy="365125"/>
          </a:xfrm>
          <a:prstGeom prst="rect">
            <a:avLst/>
          </a:prstGeom>
        </p:spPr>
        <p:txBody>
          <a:bodyPr/>
          <a:lstStyle/>
          <a:p>
            <a:fld id="{8BE5FDE5-118F-4B82-BA3C-99C49AFA3705}" type="slidenum">
              <a:rPr lang="en-US" altLang="zh-CN"/>
              <a:pPr/>
              <a:t>54</a:t>
            </a:fld>
            <a:endParaRPr lang="en-US" altLang="zh-CN"/>
          </a:p>
        </p:txBody>
      </p:sp>
      <p:grpSp>
        <p:nvGrpSpPr>
          <p:cNvPr id="2" name="Group 2"/>
          <p:cNvGrpSpPr>
            <a:grpSpLocks/>
          </p:cNvGrpSpPr>
          <p:nvPr/>
        </p:nvGrpSpPr>
        <p:grpSpPr bwMode="auto">
          <a:xfrm>
            <a:off x="685800" y="3581400"/>
            <a:ext cx="3048000" cy="457200"/>
            <a:chOff x="432" y="2352"/>
            <a:chExt cx="1920" cy="288"/>
          </a:xfrm>
        </p:grpSpPr>
        <p:sp>
          <p:nvSpPr>
            <p:cNvPr id="75779" name="Rectangle 3"/>
            <p:cNvSpPr>
              <a:spLocks noChangeArrowheads="1"/>
            </p:cNvSpPr>
            <p:nvPr/>
          </p:nvSpPr>
          <p:spPr bwMode="auto">
            <a:xfrm>
              <a:off x="432" y="2352"/>
              <a:ext cx="1920" cy="288"/>
            </a:xfrm>
            <a:prstGeom prst="rect">
              <a:avLst/>
            </a:prstGeom>
            <a:solidFill>
              <a:srgbClr val="FF9900"/>
            </a:solidFill>
            <a:ln w="28575">
              <a:miter lim="800000"/>
              <a:headEnd/>
              <a:tailEnd type="none" w="med" len="lg"/>
            </a:ln>
            <a:effectLst/>
            <a:scene3d>
              <a:camera prst="legacyObliqueTopRight"/>
              <a:lightRig rig="legacyFlat3" dir="r"/>
            </a:scene3d>
            <a:sp3d extrusionH="430200" prstMaterial="legacyMatte">
              <a:bevelT w="13500" h="13500" prst="angle"/>
              <a:bevelB w="13500" h="13500" prst="angle"/>
              <a:extrusionClr>
                <a:srgbClr val="FF9900"/>
              </a:extrusionClr>
            </a:sp3d>
          </p:spPr>
          <p:txBody>
            <a:bodyPr wrap="none" anchor="ctr">
              <a:flatTx/>
            </a:bodyPr>
            <a:lstStyle/>
            <a:p>
              <a:endParaRPr lang="zh-CN" altLang="en-US"/>
            </a:p>
          </p:txBody>
        </p:sp>
        <p:sp>
          <p:nvSpPr>
            <p:cNvPr id="75780" name="Text Box 4"/>
            <p:cNvSpPr txBox="1">
              <a:spLocks noChangeArrowheads="1"/>
            </p:cNvSpPr>
            <p:nvPr/>
          </p:nvSpPr>
          <p:spPr bwMode="auto">
            <a:xfrm>
              <a:off x="960" y="2352"/>
              <a:ext cx="960" cy="288"/>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latin typeface="Times New Roman" pitchFamily="18" charset="0"/>
                </a:rPr>
                <a:t>金属样品</a:t>
              </a:r>
            </a:p>
          </p:txBody>
        </p:sp>
      </p:grpSp>
      <p:grpSp>
        <p:nvGrpSpPr>
          <p:cNvPr id="3" name="Group 5"/>
          <p:cNvGrpSpPr>
            <a:grpSpLocks/>
          </p:cNvGrpSpPr>
          <p:nvPr/>
        </p:nvGrpSpPr>
        <p:grpSpPr bwMode="auto">
          <a:xfrm>
            <a:off x="685800" y="3048000"/>
            <a:ext cx="3124200" cy="457200"/>
            <a:chOff x="432" y="1920"/>
            <a:chExt cx="1968" cy="288"/>
          </a:xfrm>
        </p:grpSpPr>
        <p:sp>
          <p:nvSpPr>
            <p:cNvPr id="75782" name="Rectangle 6" descr="小纸屑"/>
            <p:cNvSpPr>
              <a:spLocks noChangeArrowheads="1"/>
            </p:cNvSpPr>
            <p:nvPr/>
          </p:nvSpPr>
          <p:spPr bwMode="auto">
            <a:xfrm>
              <a:off x="432" y="2064"/>
              <a:ext cx="1968" cy="144"/>
            </a:xfrm>
            <a:prstGeom prst="rect">
              <a:avLst/>
            </a:prstGeom>
            <a:pattFill prst="smConfetti">
              <a:fgClr>
                <a:schemeClr val="tx2"/>
              </a:fgClr>
              <a:bgClr>
                <a:srgbClr val="FFFFFF"/>
              </a:bgClr>
            </a:pattFill>
            <a:ln w="28575">
              <a:noFill/>
              <a:miter lim="800000"/>
              <a:headEnd/>
              <a:tailEnd type="none" w="med" len="lg"/>
            </a:ln>
            <a:effectLst/>
          </p:spPr>
          <p:txBody>
            <a:bodyPr wrap="none" anchor="ctr"/>
            <a:lstStyle/>
            <a:p>
              <a:endParaRPr lang="zh-CN" altLang="en-US"/>
            </a:p>
          </p:txBody>
        </p:sp>
        <p:graphicFrame>
          <p:nvGraphicFramePr>
            <p:cNvPr id="75783" name="Object 7"/>
            <p:cNvGraphicFramePr>
              <a:graphicFrameLocks noChangeAspect="1"/>
            </p:cNvGraphicFramePr>
            <p:nvPr/>
          </p:nvGraphicFramePr>
          <p:xfrm>
            <a:off x="960" y="1920"/>
            <a:ext cx="424" cy="270"/>
          </p:xfrm>
          <a:graphic>
            <a:graphicData uri="http://schemas.openxmlformats.org/presentationml/2006/ole">
              <mc:AlternateContent xmlns:mc="http://schemas.openxmlformats.org/markup-compatibility/2006">
                <mc:Choice xmlns:v="urn:schemas-microsoft-com:vml" Requires="v">
                  <p:oleObj spid="_x0000_s48140" name="Equation" r:id="rId3" imgW="279158" imgH="177646" progId="Equation.3">
                    <p:embed/>
                  </p:oleObj>
                </mc:Choice>
                <mc:Fallback>
                  <p:oleObj name="Equation" r:id="rId3" imgW="279158" imgH="177646"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920"/>
                          <a:ext cx="42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5784" name="Text Box 8"/>
          <p:cNvSpPr txBox="1">
            <a:spLocks noChangeArrowheads="1"/>
          </p:cNvSpPr>
          <p:nvPr/>
        </p:nvSpPr>
        <p:spPr bwMode="auto">
          <a:xfrm>
            <a:off x="533400" y="3048000"/>
            <a:ext cx="1371600" cy="457200"/>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solidFill>
                  <a:srgbClr val="FF0000"/>
                </a:solidFill>
                <a:latin typeface="Times New Roman" pitchFamily="18" charset="0"/>
              </a:rPr>
              <a:t>电子云</a:t>
            </a:r>
          </a:p>
        </p:txBody>
      </p:sp>
      <p:sp>
        <p:nvSpPr>
          <p:cNvPr id="75785" name="Text Box 9"/>
          <p:cNvSpPr txBox="1">
            <a:spLocks noChangeArrowheads="1"/>
          </p:cNvSpPr>
          <p:nvPr/>
        </p:nvSpPr>
        <p:spPr bwMode="auto">
          <a:xfrm>
            <a:off x="5029200" y="3124200"/>
            <a:ext cx="25146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U</a:t>
            </a:r>
            <a:r>
              <a:rPr kumimoji="1" lang="en-US" altLang="zh-CN" sz="2400" b="1" baseline="-25000">
                <a:latin typeface="Times New Roman" pitchFamily="18" charset="0"/>
              </a:rPr>
              <a:t>b</a:t>
            </a:r>
            <a:r>
              <a:rPr kumimoji="1" lang="en-US" altLang="zh-CN" sz="2400" b="1">
                <a:latin typeface="Times New Roman" pitchFamily="18" charset="0"/>
              </a:rPr>
              <a:t>—— </a:t>
            </a:r>
            <a:r>
              <a:rPr kumimoji="1" lang="zh-CN" altLang="en-US" sz="2400" b="1">
                <a:latin typeface="Times New Roman" pitchFamily="18" charset="0"/>
              </a:rPr>
              <a:t>微小电压</a:t>
            </a:r>
          </a:p>
        </p:txBody>
      </p:sp>
      <p:grpSp>
        <p:nvGrpSpPr>
          <p:cNvPr id="4" name="Group 10"/>
          <p:cNvGrpSpPr>
            <a:grpSpLocks/>
          </p:cNvGrpSpPr>
          <p:nvPr/>
        </p:nvGrpSpPr>
        <p:grpSpPr bwMode="auto">
          <a:xfrm>
            <a:off x="1524000" y="381000"/>
            <a:ext cx="4800600" cy="900113"/>
            <a:chOff x="1584" y="345"/>
            <a:chExt cx="3024" cy="567"/>
          </a:xfrm>
        </p:grpSpPr>
        <p:sp>
          <p:nvSpPr>
            <p:cNvPr id="75787" name="Text Box 11"/>
            <p:cNvSpPr txBox="1">
              <a:spLocks noChangeArrowheads="1"/>
            </p:cNvSpPr>
            <p:nvPr/>
          </p:nvSpPr>
          <p:spPr bwMode="auto">
            <a:xfrm>
              <a:off x="1584" y="345"/>
              <a:ext cx="3024" cy="327"/>
            </a:xfrm>
            <a:prstGeom prst="rect">
              <a:avLst/>
            </a:prstGeom>
            <a:noFill/>
            <a:ln w="9525">
              <a:noFill/>
              <a:miter lim="800000"/>
              <a:headEnd/>
              <a:tailEnd/>
            </a:ln>
            <a:effectLst/>
          </p:spPr>
          <p:txBody>
            <a:bodyPr>
              <a:spAutoFit/>
            </a:bodyPr>
            <a:lstStyle/>
            <a:p>
              <a:pPr>
                <a:spcBef>
                  <a:spcPct val="50000"/>
                </a:spcBef>
              </a:pPr>
              <a:r>
                <a:rPr kumimoji="1" lang="zh-CN" altLang="en-US" sz="2800" b="1">
                  <a:solidFill>
                    <a:srgbClr val="0000FF"/>
                  </a:solidFill>
                  <a:latin typeface="Times New Roman" pitchFamily="18" charset="0"/>
                </a:rPr>
                <a:t>扫描隧道显微镜</a:t>
              </a:r>
              <a:r>
                <a:rPr kumimoji="1" lang="en-US" altLang="zh-CN" sz="2800" b="1">
                  <a:solidFill>
                    <a:srgbClr val="0000FF"/>
                  </a:solidFill>
                  <a:latin typeface="Times New Roman" pitchFamily="18" charset="0"/>
                </a:rPr>
                <a:t>(</a:t>
              </a:r>
              <a:r>
                <a:rPr kumimoji="1" lang="en-US" altLang="zh-CN" sz="2800" b="1">
                  <a:solidFill>
                    <a:srgbClr val="FF0000"/>
                  </a:solidFill>
                  <a:latin typeface="Times New Roman" pitchFamily="18" charset="0"/>
                </a:rPr>
                <a:t>STM</a:t>
              </a:r>
              <a:r>
                <a:rPr kumimoji="1" lang="en-US" altLang="zh-CN" sz="2800" b="1">
                  <a:solidFill>
                    <a:srgbClr val="0000FF"/>
                  </a:solidFill>
                  <a:latin typeface="Times New Roman" pitchFamily="18" charset="0"/>
                </a:rPr>
                <a:t>)</a:t>
              </a:r>
            </a:p>
          </p:txBody>
        </p:sp>
        <p:sp>
          <p:nvSpPr>
            <p:cNvPr id="75788" name="Text Box 12"/>
            <p:cNvSpPr txBox="1">
              <a:spLocks noChangeArrowheads="1"/>
            </p:cNvSpPr>
            <p:nvPr/>
          </p:nvSpPr>
          <p:spPr bwMode="auto">
            <a:xfrm>
              <a:off x="1920" y="624"/>
              <a:ext cx="2688" cy="288"/>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i="1">
                  <a:solidFill>
                    <a:srgbClr val="FF0000"/>
                  </a:solidFill>
                  <a:latin typeface="Times New Roman" pitchFamily="18" charset="0"/>
                </a:rPr>
                <a:t>S</a:t>
              </a:r>
              <a:r>
                <a:rPr kumimoji="1" lang="en-US" altLang="zh-CN" sz="2400" b="1" i="1">
                  <a:latin typeface="Times New Roman" pitchFamily="18" charset="0"/>
                </a:rPr>
                <a:t>canning</a:t>
              </a:r>
              <a:r>
                <a:rPr kumimoji="1" lang="en-US" altLang="zh-CN" sz="2400" b="1" i="1">
                  <a:solidFill>
                    <a:srgbClr val="FF0000"/>
                  </a:solidFill>
                  <a:latin typeface="Times New Roman" pitchFamily="18" charset="0"/>
                </a:rPr>
                <a:t>T</a:t>
              </a:r>
              <a:r>
                <a:rPr kumimoji="1" lang="en-US" altLang="zh-CN" sz="2400" b="1" i="1">
                  <a:latin typeface="Times New Roman" pitchFamily="18" charset="0"/>
                </a:rPr>
                <a:t>unneling</a:t>
              </a:r>
              <a:r>
                <a:rPr kumimoji="1" lang="en-US" altLang="zh-CN" sz="2400" b="1" i="1">
                  <a:solidFill>
                    <a:srgbClr val="FF0000"/>
                  </a:solidFill>
                  <a:latin typeface="Times New Roman" pitchFamily="18" charset="0"/>
                </a:rPr>
                <a:t>M</a:t>
              </a:r>
              <a:r>
                <a:rPr kumimoji="1" lang="en-US" altLang="zh-CN" sz="2400" b="1" i="1">
                  <a:latin typeface="Times New Roman" pitchFamily="18" charset="0"/>
                </a:rPr>
                <a:t>icroscopy</a:t>
              </a:r>
            </a:p>
          </p:txBody>
        </p:sp>
      </p:grpSp>
      <p:grpSp>
        <p:nvGrpSpPr>
          <p:cNvPr id="5" name="Group 13"/>
          <p:cNvGrpSpPr>
            <a:grpSpLocks/>
          </p:cNvGrpSpPr>
          <p:nvPr/>
        </p:nvGrpSpPr>
        <p:grpSpPr bwMode="auto">
          <a:xfrm>
            <a:off x="2362200" y="1295400"/>
            <a:ext cx="533400" cy="2209800"/>
            <a:chOff x="1488" y="816"/>
            <a:chExt cx="336" cy="1392"/>
          </a:xfrm>
        </p:grpSpPr>
        <p:sp>
          <p:nvSpPr>
            <p:cNvPr id="75790" name="AutoShape 14" descr="小纸屑"/>
            <p:cNvSpPr>
              <a:spLocks noChangeArrowheads="1"/>
            </p:cNvSpPr>
            <p:nvPr/>
          </p:nvSpPr>
          <p:spPr bwMode="auto">
            <a:xfrm flipV="1">
              <a:off x="1488" y="1008"/>
              <a:ext cx="336" cy="1200"/>
            </a:xfrm>
            <a:prstGeom prst="pentagon">
              <a:avLst/>
            </a:prstGeom>
            <a:pattFill prst="smConfetti">
              <a:fgClr>
                <a:srgbClr val="006600"/>
              </a:fgClr>
              <a:bgClr>
                <a:srgbClr val="FFFFFF"/>
              </a:bgClr>
            </a:pattFill>
            <a:ln w="28575">
              <a:noFill/>
              <a:miter lim="800000"/>
              <a:headEnd/>
              <a:tailEnd type="none" w="med" len="lg"/>
            </a:ln>
            <a:effectLst/>
          </p:spPr>
          <p:txBody>
            <a:bodyPr wrap="none" anchor="ctr"/>
            <a:lstStyle/>
            <a:p>
              <a:endParaRPr lang="zh-CN" altLang="en-US"/>
            </a:p>
          </p:txBody>
        </p:sp>
        <p:sp>
          <p:nvSpPr>
            <p:cNvPr id="75791" name="AutoShape 15"/>
            <p:cNvSpPr>
              <a:spLocks noChangeArrowheads="1"/>
            </p:cNvSpPr>
            <p:nvPr/>
          </p:nvSpPr>
          <p:spPr bwMode="auto">
            <a:xfrm flipV="1">
              <a:off x="1578" y="816"/>
              <a:ext cx="142" cy="1200"/>
            </a:xfrm>
            <a:prstGeom prst="pentagon">
              <a:avLst/>
            </a:prstGeom>
            <a:solidFill>
              <a:schemeClr val="bg1"/>
            </a:solidFill>
            <a:ln w="28575">
              <a:solidFill>
                <a:srgbClr val="006000"/>
              </a:solidFill>
              <a:miter lim="800000"/>
              <a:headEnd/>
              <a:tailEnd type="none" w="med" len="lg"/>
            </a:ln>
            <a:effectLst/>
          </p:spPr>
          <p:txBody>
            <a:bodyPr wrap="none" anchor="ctr"/>
            <a:lstStyle/>
            <a:p>
              <a:endParaRPr lang="zh-CN" altLang="en-US"/>
            </a:p>
          </p:txBody>
        </p:sp>
      </p:grpSp>
      <p:grpSp>
        <p:nvGrpSpPr>
          <p:cNvPr id="6" name="Group 16"/>
          <p:cNvGrpSpPr>
            <a:grpSpLocks/>
          </p:cNvGrpSpPr>
          <p:nvPr/>
        </p:nvGrpSpPr>
        <p:grpSpPr bwMode="auto">
          <a:xfrm>
            <a:off x="2590800" y="2743200"/>
            <a:ext cx="2743200" cy="1219200"/>
            <a:chOff x="1632" y="1824"/>
            <a:chExt cx="1728" cy="768"/>
          </a:xfrm>
        </p:grpSpPr>
        <p:sp>
          <p:nvSpPr>
            <p:cNvPr id="75793" name="Line 17"/>
            <p:cNvSpPr>
              <a:spLocks noChangeShapeType="1"/>
            </p:cNvSpPr>
            <p:nvPr/>
          </p:nvSpPr>
          <p:spPr bwMode="auto">
            <a:xfrm>
              <a:off x="1632" y="2112"/>
              <a:ext cx="1584" cy="0"/>
            </a:xfrm>
            <a:prstGeom prst="line">
              <a:avLst/>
            </a:prstGeom>
            <a:noFill/>
            <a:ln w="28575">
              <a:solidFill>
                <a:schemeClr val="tx1"/>
              </a:solidFill>
              <a:round/>
              <a:headEnd/>
              <a:tailEnd type="none" w="med" len="lg"/>
            </a:ln>
            <a:effectLst/>
          </p:spPr>
          <p:txBody>
            <a:bodyPr/>
            <a:lstStyle/>
            <a:p>
              <a:endParaRPr lang="zh-CN" altLang="en-US"/>
            </a:p>
          </p:txBody>
        </p:sp>
        <p:sp>
          <p:nvSpPr>
            <p:cNvPr id="75794" name="Line 18"/>
            <p:cNvSpPr>
              <a:spLocks noChangeShapeType="1"/>
            </p:cNvSpPr>
            <p:nvPr/>
          </p:nvSpPr>
          <p:spPr bwMode="auto">
            <a:xfrm>
              <a:off x="2400" y="2304"/>
              <a:ext cx="816" cy="0"/>
            </a:xfrm>
            <a:prstGeom prst="line">
              <a:avLst/>
            </a:prstGeom>
            <a:noFill/>
            <a:ln w="28575">
              <a:solidFill>
                <a:schemeClr val="tx1"/>
              </a:solidFill>
              <a:round/>
              <a:headEnd/>
              <a:tailEnd type="none" w="med" len="lg"/>
            </a:ln>
            <a:effectLst/>
          </p:spPr>
          <p:txBody>
            <a:bodyPr/>
            <a:lstStyle/>
            <a:p>
              <a:endParaRPr lang="zh-CN" altLang="en-US"/>
            </a:p>
          </p:txBody>
        </p:sp>
        <p:sp>
          <p:nvSpPr>
            <p:cNvPr id="75795" name="Line 19"/>
            <p:cNvSpPr>
              <a:spLocks noChangeShapeType="1"/>
            </p:cNvSpPr>
            <p:nvPr/>
          </p:nvSpPr>
          <p:spPr bwMode="auto">
            <a:xfrm>
              <a:off x="2976" y="1824"/>
              <a:ext cx="0" cy="288"/>
            </a:xfrm>
            <a:prstGeom prst="line">
              <a:avLst/>
            </a:prstGeom>
            <a:noFill/>
            <a:ln w="28575">
              <a:solidFill>
                <a:schemeClr val="tx1"/>
              </a:solidFill>
              <a:round/>
              <a:headEnd/>
              <a:tailEnd type="triangle" w="med" len="lg"/>
            </a:ln>
            <a:effectLst/>
          </p:spPr>
          <p:txBody>
            <a:bodyPr/>
            <a:lstStyle/>
            <a:p>
              <a:endParaRPr lang="zh-CN" altLang="en-US"/>
            </a:p>
          </p:txBody>
        </p:sp>
        <p:sp>
          <p:nvSpPr>
            <p:cNvPr id="75796" name="Line 20"/>
            <p:cNvSpPr>
              <a:spLocks noChangeShapeType="1"/>
            </p:cNvSpPr>
            <p:nvPr/>
          </p:nvSpPr>
          <p:spPr bwMode="auto">
            <a:xfrm flipV="1">
              <a:off x="2976" y="2304"/>
              <a:ext cx="0" cy="288"/>
            </a:xfrm>
            <a:prstGeom prst="line">
              <a:avLst/>
            </a:prstGeom>
            <a:noFill/>
            <a:ln w="28575">
              <a:solidFill>
                <a:schemeClr val="tx1"/>
              </a:solidFill>
              <a:round/>
              <a:headEnd/>
              <a:tailEnd type="triangle" w="med" len="lg"/>
            </a:ln>
            <a:effectLst/>
          </p:spPr>
          <p:txBody>
            <a:bodyPr/>
            <a:lstStyle/>
            <a:p>
              <a:endParaRPr lang="zh-CN" altLang="en-US"/>
            </a:p>
          </p:txBody>
        </p:sp>
        <p:sp>
          <p:nvSpPr>
            <p:cNvPr id="75797" name="Text Box 21"/>
            <p:cNvSpPr txBox="1">
              <a:spLocks noChangeArrowheads="1"/>
            </p:cNvSpPr>
            <p:nvPr/>
          </p:nvSpPr>
          <p:spPr bwMode="auto">
            <a:xfrm>
              <a:off x="2880" y="2064"/>
              <a:ext cx="480" cy="288"/>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s</a:t>
              </a:r>
            </a:p>
          </p:txBody>
        </p:sp>
      </p:grpSp>
      <p:graphicFrame>
        <p:nvGraphicFramePr>
          <p:cNvPr id="75798" name="Object 22"/>
          <p:cNvGraphicFramePr>
            <a:graphicFrameLocks noChangeAspect="1"/>
          </p:cNvGraphicFramePr>
          <p:nvPr/>
        </p:nvGraphicFramePr>
        <p:xfrm>
          <a:off x="4767263" y="1690688"/>
          <a:ext cx="1793875" cy="647700"/>
        </p:xfrm>
        <a:graphic>
          <a:graphicData uri="http://schemas.openxmlformats.org/presentationml/2006/ole">
            <mc:AlternateContent xmlns:mc="http://schemas.openxmlformats.org/markup-compatibility/2006">
              <mc:Choice xmlns:v="urn:schemas-microsoft-com:vml" Requires="v">
                <p:oleObj spid="_x0000_s48141" name="Equation" r:id="rId5" imgW="21917880" imgH="8523720" progId="Equation.3">
                  <p:embed/>
                </p:oleObj>
              </mc:Choice>
              <mc:Fallback>
                <p:oleObj name="Equation" r:id="rId5" imgW="21917880" imgH="852372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263" y="1690688"/>
                        <a:ext cx="17938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23"/>
          <p:cNvGrpSpPr>
            <a:grpSpLocks/>
          </p:cNvGrpSpPr>
          <p:nvPr/>
        </p:nvGrpSpPr>
        <p:grpSpPr bwMode="auto">
          <a:xfrm>
            <a:off x="2590800" y="1828800"/>
            <a:ext cx="2279650" cy="838200"/>
            <a:chOff x="1632" y="1248"/>
            <a:chExt cx="1436" cy="528"/>
          </a:xfrm>
        </p:grpSpPr>
        <p:sp>
          <p:nvSpPr>
            <p:cNvPr id="75800" name="Line 24"/>
            <p:cNvSpPr>
              <a:spLocks noChangeShapeType="1"/>
            </p:cNvSpPr>
            <p:nvPr/>
          </p:nvSpPr>
          <p:spPr bwMode="auto">
            <a:xfrm flipV="1">
              <a:off x="1632" y="1248"/>
              <a:ext cx="0" cy="528"/>
            </a:xfrm>
            <a:prstGeom prst="line">
              <a:avLst/>
            </a:prstGeom>
            <a:noFill/>
            <a:ln w="28575">
              <a:solidFill>
                <a:srgbClr val="FF0000"/>
              </a:solidFill>
              <a:round/>
              <a:headEnd/>
              <a:tailEnd type="stealth" w="med" len="lg"/>
            </a:ln>
            <a:effectLst/>
          </p:spPr>
          <p:txBody>
            <a:bodyPr/>
            <a:lstStyle/>
            <a:p>
              <a:endParaRPr lang="zh-CN" altLang="en-US"/>
            </a:p>
          </p:txBody>
        </p:sp>
        <p:sp>
          <p:nvSpPr>
            <p:cNvPr id="75801" name="Rectangle 25"/>
            <p:cNvSpPr>
              <a:spLocks noChangeArrowheads="1"/>
            </p:cNvSpPr>
            <p:nvPr/>
          </p:nvSpPr>
          <p:spPr bwMode="auto">
            <a:xfrm>
              <a:off x="1920" y="1248"/>
              <a:ext cx="1148" cy="288"/>
            </a:xfrm>
            <a:prstGeom prst="rect">
              <a:avLst/>
            </a:prstGeom>
            <a:noFill/>
            <a:ln w="28575">
              <a:noFill/>
              <a:miter lim="800000"/>
              <a:headEnd/>
              <a:tailEnd type="none" w="med" len="lg"/>
            </a:ln>
            <a:effectLst/>
          </p:spPr>
          <p:txBody>
            <a:bodyPr>
              <a:spAutoFit/>
            </a:bodyPr>
            <a:lstStyle/>
            <a:p>
              <a:r>
                <a:rPr kumimoji="1" lang="zh-CN" altLang="en-US" sz="2400" b="1">
                  <a:solidFill>
                    <a:srgbClr val="FF0000"/>
                  </a:solidFill>
                  <a:latin typeface="Times New Roman" pitchFamily="18" charset="0"/>
                </a:rPr>
                <a:t>隧道电流 </a:t>
              </a:r>
              <a:r>
                <a:rPr kumimoji="1" lang="en-US" altLang="zh-CN" sz="2400" b="1" i="1">
                  <a:solidFill>
                    <a:srgbClr val="FF0000"/>
                  </a:solidFill>
                  <a:latin typeface="Times New Roman" pitchFamily="18" charset="0"/>
                </a:rPr>
                <a:t>I</a:t>
              </a:r>
            </a:p>
          </p:txBody>
        </p:sp>
      </p:grpSp>
      <p:sp>
        <p:nvSpPr>
          <p:cNvPr id="75802" name="Text Box 26"/>
          <p:cNvSpPr txBox="1">
            <a:spLocks noChangeArrowheads="1"/>
          </p:cNvSpPr>
          <p:nvPr/>
        </p:nvSpPr>
        <p:spPr bwMode="auto">
          <a:xfrm>
            <a:off x="1066800" y="4191000"/>
            <a:ext cx="57150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1.</a:t>
            </a:r>
            <a:r>
              <a:rPr kumimoji="1" lang="zh-CN" altLang="en-US" sz="2400" b="1">
                <a:latin typeface="Times New Roman" pitchFamily="18" charset="0"/>
              </a:rPr>
              <a:t>测样品表面：控制Ｓ，使</a:t>
            </a:r>
            <a:r>
              <a:rPr kumimoji="1" lang="en-US" altLang="zh-CN" sz="2400" b="1" i="1">
                <a:solidFill>
                  <a:srgbClr val="FF0000"/>
                </a:solidFill>
                <a:latin typeface="Times New Roman" pitchFamily="18" charset="0"/>
              </a:rPr>
              <a:t>I </a:t>
            </a:r>
            <a:r>
              <a:rPr kumimoji="1" lang="zh-CN" altLang="en-US" sz="2400" b="1">
                <a:latin typeface="Times New Roman" pitchFamily="18" charset="0"/>
              </a:rPr>
              <a:t>保持恒定；</a:t>
            </a:r>
            <a:endParaRPr kumimoji="1" lang="zh-CN" altLang="en-US" sz="2400">
              <a:latin typeface="Times New Roman" pitchFamily="18" charset="0"/>
            </a:endParaRPr>
          </a:p>
        </p:txBody>
      </p:sp>
      <p:sp>
        <p:nvSpPr>
          <p:cNvPr id="75803" name="Rectangle 27"/>
          <p:cNvSpPr>
            <a:spLocks noChangeArrowheads="1"/>
          </p:cNvSpPr>
          <p:nvPr/>
        </p:nvSpPr>
        <p:spPr bwMode="auto">
          <a:xfrm>
            <a:off x="1066800" y="4724400"/>
            <a:ext cx="56388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2.</a:t>
            </a:r>
            <a:r>
              <a:rPr kumimoji="1" lang="zh-CN" altLang="en-US" sz="2400" b="1">
                <a:latin typeface="Times New Roman" pitchFamily="18" charset="0"/>
              </a:rPr>
              <a:t>分辨样品表面离散的原子，分辨率</a:t>
            </a:r>
          </a:p>
        </p:txBody>
      </p:sp>
      <p:sp>
        <p:nvSpPr>
          <p:cNvPr id="75804" name="AutoShape 28"/>
          <p:cNvSpPr>
            <a:spLocks/>
          </p:cNvSpPr>
          <p:nvPr/>
        </p:nvSpPr>
        <p:spPr bwMode="auto">
          <a:xfrm>
            <a:off x="6477000" y="4267200"/>
            <a:ext cx="457200" cy="1600200"/>
          </a:xfrm>
          <a:prstGeom prst="leftBrace">
            <a:avLst>
              <a:gd name="adj1" fmla="val 29167"/>
              <a:gd name="adj2" fmla="val 50000"/>
            </a:avLst>
          </a:prstGeom>
          <a:noFill/>
          <a:ln w="28575">
            <a:solidFill>
              <a:srgbClr val="800000"/>
            </a:solidFill>
            <a:round/>
            <a:headEnd/>
            <a:tailEnd type="none" w="med" len="lg"/>
          </a:ln>
          <a:effectLst/>
        </p:spPr>
        <p:txBody>
          <a:bodyPr wrap="none" anchor="ctr"/>
          <a:lstStyle/>
          <a:p>
            <a:endParaRPr lang="zh-CN" altLang="en-US"/>
          </a:p>
        </p:txBody>
      </p:sp>
      <p:sp>
        <p:nvSpPr>
          <p:cNvPr id="75805" name="Text Box 29"/>
          <p:cNvSpPr txBox="1">
            <a:spLocks noChangeArrowheads="1"/>
          </p:cNvSpPr>
          <p:nvPr/>
        </p:nvSpPr>
        <p:spPr bwMode="auto">
          <a:xfrm>
            <a:off x="6858000" y="4314825"/>
            <a:ext cx="2209800" cy="1552575"/>
          </a:xfrm>
          <a:prstGeom prst="rect">
            <a:avLst/>
          </a:prstGeom>
          <a:noFill/>
          <a:ln w="28575">
            <a:noFill/>
            <a:miter lim="800000"/>
            <a:headEnd/>
            <a:tailEnd type="none" w="med" len="lg"/>
          </a:ln>
          <a:effectLst/>
        </p:spPr>
        <p:txBody>
          <a:bodyPr>
            <a:spAutoFit/>
          </a:bodyPr>
          <a:lstStyle/>
          <a:p>
            <a:pPr>
              <a:spcBef>
                <a:spcPct val="50000"/>
              </a:spcBef>
            </a:pPr>
            <a:r>
              <a:rPr kumimoji="1" lang="zh-CN" altLang="en-US" sz="2400" b="1">
                <a:solidFill>
                  <a:srgbClr val="800000"/>
                </a:solidFill>
                <a:latin typeface="Times New Roman" pitchFamily="18" charset="0"/>
              </a:rPr>
              <a:t>横向</a:t>
            </a:r>
            <a:r>
              <a:rPr kumimoji="1" lang="en-US" altLang="zh-CN" sz="2400" b="1">
                <a:solidFill>
                  <a:srgbClr val="800000"/>
                </a:solidFill>
                <a:latin typeface="Times New Roman" pitchFamily="18" charset="0"/>
              </a:rPr>
              <a:t>0.1nm </a:t>
            </a:r>
            <a:r>
              <a:rPr kumimoji="1" lang="zh-CN" altLang="en-US" sz="2400" b="1">
                <a:solidFill>
                  <a:srgbClr val="800000"/>
                </a:solidFill>
                <a:latin typeface="Times New Roman" pitchFamily="18" charset="0"/>
              </a:rPr>
              <a:t>，纵向</a:t>
            </a:r>
            <a:r>
              <a:rPr kumimoji="1" lang="en-US" altLang="zh-CN" sz="2400" b="1">
                <a:solidFill>
                  <a:srgbClr val="800000"/>
                </a:solidFill>
                <a:latin typeface="Times New Roman" pitchFamily="18" charset="0"/>
              </a:rPr>
              <a:t>0.01nm</a:t>
            </a:r>
            <a:r>
              <a:rPr kumimoji="1" lang="zh-CN" altLang="en-US" sz="2400" b="1">
                <a:solidFill>
                  <a:srgbClr val="800000"/>
                </a:solidFill>
                <a:latin typeface="Times New Roman" pitchFamily="18" charset="0"/>
              </a:rPr>
              <a:t>，电子显微镜（</a:t>
            </a:r>
            <a:r>
              <a:rPr kumimoji="1" lang="en-US" altLang="zh-CN" sz="2400" b="1">
                <a:solidFill>
                  <a:srgbClr val="800000"/>
                </a:solidFill>
                <a:latin typeface="Times New Roman" pitchFamily="18" charset="0"/>
              </a:rPr>
              <a:t>0.3~0.5nm</a:t>
            </a:r>
            <a:r>
              <a:rPr kumimoji="1" lang="zh-CN" altLang="en-US" sz="2400" b="1">
                <a:solidFill>
                  <a:srgbClr val="800000"/>
                </a:solidFill>
                <a:latin typeface="Times New Roman" pitchFamily="18" charset="0"/>
              </a:rPr>
              <a:t>）</a:t>
            </a:r>
          </a:p>
        </p:txBody>
      </p:sp>
      <p:sp>
        <p:nvSpPr>
          <p:cNvPr id="75806" name="Text Box 30"/>
          <p:cNvSpPr txBox="1">
            <a:spLocks noChangeArrowheads="1"/>
          </p:cNvSpPr>
          <p:nvPr/>
        </p:nvSpPr>
        <p:spPr bwMode="auto">
          <a:xfrm>
            <a:off x="1066800" y="5181600"/>
            <a:ext cx="5334000" cy="118745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b="1">
                <a:latin typeface="Times New Roman" pitchFamily="18" charset="0"/>
              </a:rPr>
              <a:t>3.</a:t>
            </a:r>
            <a:r>
              <a:rPr kumimoji="1" lang="zh-CN" altLang="en-US" sz="2400" b="1">
                <a:latin typeface="Times New Roman" pitchFamily="18" charset="0"/>
              </a:rPr>
              <a:t>重新排列原子（</a:t>
            </a:r>
            <a:r>
              <a:rPr kumimoji="1" lang="en-US" altLang="zh-CN" sz="2400" b="1">
                <a:latin typeface="Times New Roman" pitchFamily="18" charset="0"/>
              </a:rPr>
              <a:t>1990</a:t>
            </a:r>
            <a:r>
              <a:rPr kumimoji="1" lang="zh-CN" altLang="en-US" sz="2400" b="1">
                <a:latin typeface="Times New Roman" pitchFamily="18" charset="0"/>
              </a:rPr>
              <a:t>年用</a:t>
            </a:r>
            <a:r>
              <a:rPr kumimoji="1" lang="en-US" altLang="zh-CN" sz="2400" b="1">
                <a:latin typeface="Times New Roman" pitchFamily="18" charset="0"/>
              </a:rPr>
              <a:t>35</a:t>
            </a:r>
            <a:r>
              <a:rPr kumimoji="1" lang="zh-CN" altLang="en-US" sz="2400" b="1">
                <a:latin typeface="Times New Roman" pitchFamily="18" charset="0"/>
              </a:rPr>
              <a:t>个</a:t>
            </a:r>
            <a:r>
              <a:rPr kumimoji="1" lang="en-US" altLang="zh-CN" sz="2400" b="1">
                <a:latin typeface="Times New Roman" pitchFamily="18" charset="0"/>
              </a:rPr>
              <a:t>Xe</a:t>
            </a:r>
            <a:r>
              <a:rPr kumimoji="1" lang="zh-CN" altLang="en-US" sz="2400" b="1">
                <a:latin typeface="Times New Roman" pitchFamily="18" charset="0"/>
              </a:rPr>
              <a:t>原子在</a:t>
            </a:r>
            <a:r>
              <a:rPr kumimoji="1" lang="en-US" altLang="zh-CN" sz="2400" b="1">
                <a:latin typeface="Times New Roman" pitchFamily="18" charset="0"/>
              </a:rPr>
              <a:t>Ni</a:t>
            </a:r>
            <a:r>
              <a:rPr kumimoji="1" lang="zh-CN" altLang="en-US" sz="2400" b="1">
                <a:latin typeface="Times New Roman" pitchFamily="18" charset="0"/>
              </a:rPr>
              <a:t>表面拼缀出 </a:t>
            </a:r>
            <a:r>
              <a:rPr kumimoji="1" lang="en-US" altLang="zh-CN" sz="2400" b="1">
                <a:solidFill>
                  <a:srgbClr val="FF0000"/>
                </a:solidFill>
                <a:latin typeface="Times New Roman" pitchFamily="18" charset="0"/>
              </a:rPr>
              <a:t>IBM ——</a:t>
            </a:r>
            <a:r>
              <a:rPr kumimoji="1" lang="zh-CN" altLang="en-US" sz="2400" b="1">
                <a:latin typeface="Times New Roman" pitchFamily="18" charset="0"/>
                <a:hlinkClick r:id="" action="ppaction://hlinkshowjump?jump=lastslide"/>
              </a:rPr>
              <a:t>纳米技术</a:t>
            </a:r>
            <a:r>
              <a:rPr kumimoji="1" lang="zh-CN" altLang="en-US" sz="2400" b="1">
                <a:latin typeface="Times New Roman" pitchFamily="18" charset="0"/>
              </a:rPr>
              <a:t>正式诞生）。</a:t>
            </a:r>
          </a:p>
        </p:txBody>
      </p:sp>
      <p:sp>
        <p:nvSpPr>
          <p:cNvPr id="75807" name="Text Box 31"/>
          <p:cNvSpPr txBox="1">
            <a:spLocks noChangeArrowheads="1"/>
          </p:cNvSpPr>
          <p:nvPr/>
        </p:nvSpPr>
        <p:spPr bwMode="auto">
          <a:xfrm>
            <a:off x="5257800" y="457200"/>
            <a:ext cx="2514600" cy="457200"/>
          </a:xfrm>
          <a:prstGeom prst="rect">
            <a:avLst/>
          </a:prstGeom>
          <a:noFill/>
          <a:ln w="28575">
            <a:noFill/>
            <a:miter lim="800000"/>
            <a:headEnd/>
            <a:tailEnd type="none" w="med" len="lg"/>
          </a:ln>
          <a:effectLst/>
        </p:spPr>
        <p:txBody>
          <a:bodyPr>
            <a:spAutoFit/>
          </a:bodyPr>
          <a:lstStyle/>
          <a:p>
            <a:pPr>
              <a:spcBef>
                <a:spcPct val="50000"/>
              </a:spcBef>
            </a:pPr>
            <a:r>
              <a:rPr kumimoji="1" lang="en-US" altLang="zh-CN" sz="2400">
                <a:latin typeface="Times New Roman" pitchFamily="18" charset="0"/>
              </a:rPr>
              <a:t>1981</a:t>
            </a:r>
            <a:r>
              <a:rPr kumimoji="1" lang="zh-CN" altLang="en-US" sz="2400">
                <a:latin typeface="Times New Roman" pitchFamily="18" charset="0"/>
              </a:rPr>
              <a:t>年</a:t>
            </a:r>
            <a:r>
              <a:rPr kumimoji="1" lang="en-US" altLang="zh-CN" sz="2400" b="1">
                <a:latin typeface="Times New Roman" pitchFamily="18" charset="0"/>
              </a:rPr>
              <a:t>IBM</a:t>
            </a:r>
            <a:r>
              <a:rPr kumimoji="1" lang="zh-CN" altLang="en-US" sz="2400">
                <a:latin typeface="Times New Roman" pitchFamily="18" charset="0"/>
              </a:rPr>
              <a:t>公司</a:t>
            </a:r>
          </a:p>
        </p:txBody>
      </p:sp>
      <p:sp>
        <p:nvSpPr>
          <p:cNvPr id="75808" name="AutoShape 32"/>
          <p:cNvSpPr>
            <a:spLocks/>
          </p:cNvSpPr>
          <p:nvPr/>
        </p:nvSpPr>
        <p:spPr bwMode="auto">
          <a:xfrm>
            <a:off x="368300" y="1792288"/>
            <a:ext cx="1308100" cy="874712"/>
          </a:xfrm>
          <a:prstGeom prst="accentCallout1">
            <a:avLst>
              <a:gd name="adj1" fmla="val 13069"/>
              <a:gd name="adj2" fmla="val 105824"/>
              <a:gd name="adj3" fmla="val 159528"/>
              <a:gd name="adj4" fmla="val 163472"/>
            </a:avLst>
          </a:prstGeom>
          <a:gradFill rotWithShape="0">
            <a:gsLst>
              <a:gs pos="0">
                <a:schemeClr val="accent1"/>
              </a:gs>
              <a:gs pos="50000">
                <a:schemeClr val="bg1"/>
              </a:gs>
              <a:gs pos="100000">
                <a:schemeClr val="accent1"/>
              </a:gs>
            </a:gsLst>
            <a:lin ang="5400000" scaled="1"/>
          </a:gradFill>
          <a:ln w="28575">
            <a:solidFill>
              <a:srgbClr val="006000"/>
            </a:solidFill>
            <a:miter lim="800000"/>
            <a:headEnd/>
            <a:tailEnd type="triangle" w="med" len="med"/>
          </a:ln>
          <a:effectLst/>
        </p:spPr>
        <p:txBody>
          <a:bodyPr/>
          <a:lstStyle/>
          <a:p>
            <a:pPr>
              <a:spcBef>
                <a:spcPct val="50000"/>
              </a:spcBef>
            </a:pPr>
            <a:r>
              <a:rPr kumimoji="1" lang="zh-CN" altLang="en-US" sz="2400" b="1">
                <a:solidFill>
                  <a:srgbClr val="FF0000"/>
                </a:solidFill>
                <a:latin typeface="Times New Roman" pitchFamily="18" charset="0"/>
              </a:rPr>
              <a:t>电子云重    叠</a:t>
            </a:r>
          </a:p>
          <a:p>
            <a:pPr algn="ctr"/>
            <a:endParaRPr kumimoji="1" lang="en-US" altLang="zh-CN" sz="2400">
              <a:latin typeface="Times New Roman" pitchFamily="18" charset="0"/>
            </a:endParaRP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75807"/>
                                        </p:tgtEl>
                                        <p:attrNameLst>
                                          <p:attrName>style.visibility</p:attrName>
                                        </p:attrNameLst>
                                      </p:cBhvr>
                                      <p:to>
                                        <p:strVal val="visible"/>
                                      </p:to>
                                    </p:set>
                                    <p:animEffect transition="in" filter="wipe(left)">
                                      <p:cBhvr>
                                        <p:cTn id="11" dur="500"/>
                                        <p:tgtEl>
                                          <p:spTgt spid="7580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outVertic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par>
                          <p:cTn id="22" fill="hold">
                            <p:stCondLst>
                              <p:cond delay="500"/>
                            </p:stCondLst>
                            <p:childTnLst>
                              <p:par>
                                <p:cTn id="23" presetID="16" presetClass="entr" presetSubtype="37" fill="hold" grpId="0" nodeType="afterEffect">
                                  <p:stCondLst>
                                    <p:cond delay="0"/>
                                  </p:stCondLst>
                                  <p:childTnLst>
                                    <p:set>
                                      <p:cBhvr>
                                        <p:cTn id="24" dur="1" fill="hold">
                                          <p:stCondLst>
                                            <p:cond delay="0"/>
                                          </p:stCondLst>
                                        </p:cTn>
                                        <p:tgtEl>
                                          <p:spTgt spid="75784"/>
                                        </p:tgtEl>
                                        <p:attrNameLst>
                                          <p:attrName>style.visibility</p:attrName>
                                        </p:attrNameLst>
                                      </p:cBhvr>
                                      <p:to>
                                        <p:strVal val="visible"/>
                                      </p:to>
                                    </p:set>
                                    <p:animEffect transition="in" filter="barn(outVertical)">
                                      <p:cBhvr>
                                        <p:cTn id="25" dur="500"/>
                                        <p:tgtEl>
                                          <p:spTgt spid="7578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lide(fromTop)">
                                      <p:cBhvr>
                                        <p:cTn id="30" dur="500"/>
                                        <p:tgtEl>
                                          <p:spTgt spid="5"/>
                                        </p:tgtEl>
                                      </p:cBhvr>
                                    </p:animEffect>
                                  </p:childTnLst>
                                </p:cTn>
                              </p:par>
                            </p:childTnLst>
                          </p:cTn>
                        </p:par>
                        <p:par>
                          <p:cTn id="31" fill="hold">
                            <p:stCondLst>
                              <p:cond delay="500"/>
                            </p:stCondLst>
                            <p:childTnLst>
                              <p:par>
                                <p:cTn id="32" presetID="22" presetClass="entr" presetSubtype="8" fill="hold" grpId="0" nodeType="afterEffect">
                                  <p:stCondLst>
                                    <p:cond delay="1000"/>
                                  </p:stCondLst>
                                  <p:childTnLst>
                                    <p:set>
                                      <p:cBhvr>
                                        <p:cTn id="33" dur="1" fill="hold">
                                          <p:stCondLst>
                                            <p:cond delay="0"/>
                                          </p:stCondLst>
                                        </p:cTn>
                                        <p:tgtEl>
                                          <p:spTgt spid="75808"/>
                                        </p:tgtEl>
                                        <p:attrNameLst>
                                          <p:attrName>style.visibility</p:attrName>
                                        </p:attrNameLst>
                                      </p:cBhvr>
                                      <p:to>
                                        <p:strVal val="visible"/>
                                      </p:to>
                                    </p:set>
                                    <p:animEffect transition="in" filter="wipe(left)">
                                      <p:cBhvr>
                                        <p:cTn id="34" dur="500"/>
                                        <p:tgtEl>
                                          <p:spTgt spid="7580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6"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inHorizontal)">
                                      <p:cBhvr>
                                        <p:cTn id="39" dur="500"/>
                                        <p:tgtEl>
                                          <p:spTgt spid="6"/>
                                        </p:tgtEl>
                                      </p:cBhvr>
                                    </p:animEffect>
                                  </p:childTnLst>
                                </p:cTn>
                              </p:par>
                            </p:childTnLst>
                          </p:cTn>
                        </p:par>
                        <p:par>
                          <p:cTn id="40" fill="hold">
                            <p:stCondLst>
                              <p:cond delay="500"/>
                            </p:stCondLst>
                            <p:childTnLst>
                              <p:par>
                                <p:cTn id="41" presetID="22" presetClass="entr" presetSubtype="8" fill="hold" grpId="0" nodeType="afterEffect">
                                  <p:stCondLst>
                                    <p:cond delay="1000"/>
                                  </p:stCondLst>
                                  <p:childTnLst>
                                    <p:set>
                                      <p:cBhvr>
                                        <p:cTn id="42" dur="1" fill="hold">
                                          <p:stCondLst>
                                            <p:cond delay="0"/>
                                          </p:stCondLst>
                                        </p:cTn>
                                        <p:tgtEl>
                                          <p:spTgt spid="75785"/>
                                        </p:tgtEl>
                                        <p:attrNameLst>
                                          <p:attrName>style.visibility</p:attrName>
                                        </p:attrNameLst>
                                      </p:cBhvr>
                                      <p:to>
                                        <p:strVal val="visible"/>
                                      </p:to>
                                    </p:set>
                                    <p:animEffect transition="in" filter="wipe(left)">
                                      <p:cBhvr>
                                        <p:cTn id="43" dur="500"/>
                                        <p:tgtEl>
                                          <p:spTgt spid="757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par>
                          <p:cTn id="49" fill="hold">
                            <p:stCondLst>
                              <p:cond delay="500"/>
                            </p:stCondLst>
                            <p:childTnLst>
                              <p:par>
                                <p:cTn id="50" presetID="22" presetClass="entr" presetSubtype="8" fill="hold" nodeType="afterEffect">
                                  <p:stCondLst>
                                    <p:cond delay="1000"/>
                                  </p:stCondLst>
                                  <p:childTnLst>
                                    <p:set>
                                      <p:cBhvr>
                                        <p:cTn id="51" dur="1" fill="hold">
                                          <p:stCondLst>
                                            <p:cond delay="0"/>
                                          </p:stCondLst>
                                        </p:cTn>
                                        <p:tgtEl>
                                          <p:spTgt spid="75798"/>
                                        </p:tgtEl>
                                        <p:attrNameLst>
                                          <p:attrName>style.visibility</p:attrName>
                                        </p:attrNameLst>
                                      </p:cBhvr>
                                      <p:to>
                                        <p:strVal val="visible"/>
                                      </p:to>
                                    </p:set>
                                    <p:animEffect transition="in" filter="wipe(left)">
                                      <p:cBhvr>
                                        <p:cTn id="52" dur="500"/>
                                        <p:tgtEl>
                                          <p:spTgt spid="757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75802"/>
                                        </p:tgtEl>
                                        <p:attrNameLst>
                                          <p:attrName>style.visibility</p:attrName>
                                        </p:attrNameLst>
                                      </p:cBhvr>
                                      <p:to>
                                        <p:strVal val="visible"/>
                                      </p:to>
                                    </p:set>
                                    <p:animEffect transition="in" filter="wipe(left)">
                                      <p:cBhvr>
                                        <p:cTn id="57" dur="75"/>
                                        <p:tgtEl>
                                          <p:spTgt spid="7580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75803"/>
                                        </p:tgtEl>
                                        <p:attrNameLst>
                                          <p:attrName>style.visibility</p:attrName>
                                        </p:attrNameLst>
                                      </p:cBhvr>
                                      <p:to>
                                        <p:strVal val="visible"/>
                                      </p:to>
                                    </p:set>
                                    <p:animEffect transition="in" filter="wipe(left)">
                                      <p:cBhvr>
                                        <p:cTn id="62" dur="75"/>
                                        <p:tgtEl>
                                          <p:spTgt spid="7580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75804"/>
                                        </p:tgtEl>
                                        <p:attrNameLst>
                                          <p:attrName>style.visibility</p:attrName>
                                        </p:attrNameLst>
                                      </p:cBhvr>
                                      <p:to>
                                        <p:strVal val="visible"/>
                                      </p:to>
                                    </p:set>
                                    <p:animEffect transition="in" filter="barn(outHorizontal)">
                                      <p:cBhvr>
                                        <p:cTn id="67" dur="500"/>
                                        <p:tgtEl>
                                          <p:spTgt spid="7580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75805"/>
                                        </p:tgtEl>
                                        <p:attrNameLst>
                                          <p:attrName>style.visibility</p:attrName>
                                        </p:attrNameLst>
                                      </p:cBhvr>
                                      <p:to>
                                        <p:strVal val="visible"/>
                                      </p:to>
                                    </p:set>
                                    <p:animEffect transition="in" filter="wipe(left)">
                                      <p:cBhvr>
                                        <p:cTn id="72" dur="75"/>
                                        <p:tgtEl>
                                          <p:spTgt spid="7580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75806"/>
                                        </p:tgtEl>
                                        <p:attrNameLst>
                                          <p:attrName>style.visibility</p:attrName>
                                        </p:attrNameLst>
                                      </p:cBhvr>
                                      <p:to>
                                        <p:strVal val="visible"/>
                                      </p:to>
                                    </p:set>
                                    <p:animEffect transition="in" filter="wipe(left)">
                                      <p:cBhvr>
                                        <p:cTn id="77" dur="75"/>
                                        <p:tgtEl>
                                          <p:spTgt spid="75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autoUpdateAnimBg="0"/>
      <p:bldP spid="75785" grpId="0" autoUpdateAnimBg="0"/>
      <p:bldP spid="75802" grpId="0" autoUpdateAnimBg="0"/>
      <p:bldP spid="75803" grpId="0" autoUpdateAnimBg="0"/>
      <p:bldP spid="75804" grpId="0" animBg="1"/>
      <p:bldP spid="75805" grpId="0" autoUpdateAnimBg="0"/>
      <p:bldP spid="75806" grpId="0" autoUpdateAnimBg="0"/>
      <p:bldP spid="75807" grpId="0" autoUpdateAnimBg="0"/>
      <p:bldP spid="7580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4294967295"/>
          </p:nvPr>
        </p:nvSpPr>
        <p:spPr>
          <a:xfrm>
            <a:off x="0" y="6356350"/>
            <a:ext cx="2133600" cy="365125"/>
          </a:xfrm>
          <a:prstGeom prst="rect">
            <a:avLst/>
          </a:prstGeom>
        </p:spPr>
        <p:txBody>
          <a:bodyPr/>
          <a:lstStyle/>
          <a:p>
            <a:fld id="{E35F142E-A569-4E46-91B9-6B0F6D0C9EF6}" type="slidenum">
              <a:rPr lang="en-US" altLang="zh-CN"/>
              <a:pPr/>
              <a:t>55</a:t>
            </a:fld>
            <a:endParaRPr lang="en-US" altLang="zh-CN"/>
          </a:p>
        </p:txBody>
      </p:sp>
      <p:pic>
        <p:nvPicPr>
          <p:cNvPr id="76802" name="Picture 2" descr="77"/>
          <p:cNvPicPr>
            <a:picLocks noChangeAspect="1" noChangeArrowheads="1"/>
          </p:cNvPicPr>
          <p:nvPr/>
        </p:nvPicPr>
        <p:blipFill>
          <a:blip r:embed="rId2"/>
          <a:srcRect/>
          <a:stretch>
            <a:fillRect/>
          </a:stretch>
        </p:blipFill>
        <p:spPr bwMode="auto">
          <a:xfrm>
            <a:off x="1042988" y="1628775"/>
            <a:ext cx="6629400" cy="3778250"/>
          </a:xfrm>
          <a:prstGeom prst="rect">
            <a:avLst/>
          </a:prstGeom>
          <a:noFill/>
        </p:spPr>
      </p:pic>
      <p:sp>
        <p:nvSpPr>
          <p:cNvPr id="76803" name="Rectangle 3"/>
          <p:cNvSpPr>
            <a:spLocks noChangeArrowheads="1"/>
          </p:cNvSpPr>
          <p:nvPr/>
        </p:nvSpPr>
        <p:spPr bwMode="auto">
          <a:xfrm>
            <a:off x="2124075" y="765175"/>
            <a:ext cx="4451350" cy="519113"/>
          </a:xfrm>
          <a:prstGeom prst="rect">
            <a:avLst/>
          </a:prstGeom>
          <a:noFill/>
          <a:ln w="28575">
            <a:noFill/>
            <a:miter lim="800000"/>
            <a:headEnd/>
            <a:tailEnd type="none" w="med" len="lg"/>
          </a:ln>
          <a:effectLst/>
        </p:spPr>
        <p:txBody>
          <a:bodyPr wrap="none">
            <a:spAutoFit/>
          </a:bodyPr>
          <a:lstStyle/>
          <a:p>
            <a:r>
              <a:rPr kumimoji="1" lang="en-US" altLang="zh-CN" sz="2800" b="1">
                <a:latin typeface="Times New Roman"/>
                <a:ea typeface="黑体" pitchFamily="2" charset="-122"/>
              </a:rPr>
              <a:t>“</a:t>
            </a:r>
            <a:r>
              <a:rPr kumimoji="1" lang="zh-CN" altLang="en-US" sz="2800" b="1">
                <a:latin typeface="黑体" pitchFamily="2" charset="-122"/>
                <a:ea typeface="黑体" pitchFamily="2" charset="-122"/>
              </a:rPr>
              <a:t>原子和分子的观察与操纵</a:t>
            </a:r>
            <a:r>
              <a:rPr kumimoji="1" lang="zh-CN" altLang="en-US" sz="2800" b="1">
                <a:latin typeface="Times New Roman"/>
                <a:ea typeface="黑体" pitchFamily="2" charset="-122"/>
              </a:rPr>
              <a:t>”</a:t>
            </a:r>
            <a:endParaRPr kumimoji="1" lang="zh-CN" altLang="en-US" sz="2800" b="1">
              <a:latin typeface="黑体" pitchFamily="2" charset="-122"/>
              <a:ea typeface="黑体" pitchFamily="2" charset="-122"/>
            </a:endParaRPr>
          </a:p>
        </p:txBody>
      </p:sp>
      <p:sp>
        <p:nvSpPr>
          <p:cNvPr id="76804" name="Rectangle 4"/>
          <p:cNvSpPr>
            <a:spLocks noChangeArrowheads="1"/>
          </p:cNvSpPr>
          <p:nvPr/>
        </p:nvSpPr>
        <p:spPr bwMode="auto">
          <a:xfrm>
            <a:off x="3132138" y="5734050"/>
            <a:ext cx="2317750" cy="457200"/>
          </a:xfrm>
          <a:prstGeom prst="rect">
            <a:avLst/>
          </a:prstGeom>
          <a:noFill/>
          <a:ln w="28575">
            <a:noFill/>
            <a:miter lim="800000"/>
            <a:headEnd/>
            <a:tailEnd type="none" w="med" len="lg"/>
          </a:ln>
          <a:effectLst/>
        </p:spPr>
        <p:txBody>
          <a:bodyPr wrap="none">
            <a:spAutoFit/>
          </a:bodyPr>
          <a:lstStyle/>
          <a:p>
            <a:pPr eaLnBrk="0" hangingPunct="0">
              <a:spcBef>
                <a:spcPct val="50000"/>
              </a:spcBef>
            </a:pPr>
            <a:r>
              <a:rPr kumimoji="1" lang="zh-CN" altLang="en-US" sz="2400" b="1">
                <a:latin typeface="黑体" pitchFamily="2" charset="-122"/>
                <a:ea typeface="黑体" pitchFamily="2" charset="-122"/>
              </a:rPr>
              <a:t>硅表面</a:t>
            </a:r>
            <a:r>
              <a:rPr kumimoji="1" lang="zh-CN" altLang="en-US" sz="2400" b="1">
                <a:latin typeface="黑体" pitchFamily="2" charset="-122"/>
                <a:ea typeface="黑体" pitchFamily="2" charset="-122"/>
                <a:sym typeface="Symbol" pitchFamily="18" charset="2"/>
              </a:rPr>
              <a:t>重构图象</a:t>
            </a:r>
          </a:p>
        </p:txBody>
      </p:sp>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slide(fromTop)">
                                      <p:cBhvr>
                                        <p:cTn id="7" dur="500"/>
                                        <p:tgtEl>
                                          <p:spTgt spid="7680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6802"/>
                                        </p:tgtEl>
                                        <p:attrNameLst>
                                          <p:attrName>style.visibility</p:attrName>
                                        </p:attrNameLst>
                                      </p:cBhvr>
                                      <p:to>
                                        <p:strVal val="visible"/>
                                      </p:to>
                                    </p:set>
                                    <p:anim calcmode="lin" valueType="num">
                                      <p:cBhvr>
                                        <p:cTn id="12" dur="500" fill="hold"/>
                                        <p:tgtEl>
                                          <p:spTgt spid="76802"/>
                                        </p:tgtEl>
                                        <p:attrNameLst>
                                          <p:attrName>ppt_w</p:attrName>
                                        </p:attrNameLst>
                                      </p:cBhvr>
                                      <p:tavLst>
                                        <p:tav tm="0">
                                          <p:val>
                                            <p:fltVal val="0"/>
                                          </p:val>
                                        </p:tav>
                                        <p:tav tm="100000">
                                          <p:val>
                                            <p:strVal val="#ppt_w"/>
                                          </p:val>
                                        </p:tav>
                                      </p:tavLst>
                                    </p:anim>
                                    <p:anim calcmode="lin" valueType="num">
                                      <p:cBhvr>
                                        <p:cTn id="13" dur="500" fill="hold"/>
                                        <p:tgtEl>
                                          <p:spTgt spid="76802"/>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76804"/>
                                        </p:tgtEl>
                                        <p:attrNameLst>
                                          <p:attrName>style.visibility</p:attrName>
                                        </p:attrNameLst>
                                      </p:cBhvr>
                                      <p:to>
                                        <p:strVal val="visible"/>
                                      </p:to>
                                    </p:set>
                                    <p:animEffect transition="in" filter="blinds(horizontal)">
                                      <p:cBhvr>
                                        <p:cTn id="17"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4294967295"/>
          </p:nvPr>
        </p:nvSpPr>
        <p:spPr>
          <a:xfrm>
            <a:off x="0" y="6356350"/>
            <a:ext cx="2133600" cy="365125"/>
          </a:xfrm>
          <a:prstGeom prst="rect">
            <a:avLst/>
          </a:prstGeom>
        </p:spPr>
        <p:txBody>
          <a:bodyPr/>
          <a:lstStyle/>
          <a:p>
            <a:fld id="{1B87AC88-2890-4DB5-A541-04BD88192948}" type="slidenum">
              <a:rPr lang="en-US" altLang="zh-CN"/>
              <a:pPr/>
              <a:t>6</a:t>
            </a:fld>
            <a:endParaRPr lang="en-US" altLang="zh-CN"/>
          </a:p>
        </p:txBody>
      </p:sp>
      <p:grpSp>
        <p:nvGrpSpPr>
          <p:cNvPr id="2" name="Group 26"/>
          <p:cNvGrpSpPr>
            <a:grpSpLocks/>
          </p:cNvGrpSpPr>
          <p:nvPr/>
        </p:nvGrpSpPr>
        <p:grpSpPr bwMode="auto">
          <a:xfrm>
            <a:off x="611188" y="908050"/>
            <a:ext cx="8077200" cy="1076325"/>
            <a:chOff x="336" y="579"/>
            <a:chExt cx="5088" cy="678"/>
          </a:xfrm>
        </p:grpSpPr>
        <p:sp>
          <p:nvSpPr>
            <p:cNvPr id="6164" name="Rectangle 20"/>
            <p:cNvSpPr>
              <a:spLocks noChangeArrowheads="1"/>
            </p:cNvSpPr>
            <p:nvPr/>
          </p:nvSpPr>
          <p:spPr bwMode="auto">
            <a:xfrm>
              <a:off x="336" y="579"/>
              <a:ext cx="5088" cy="678"/>
            </a:xfrm>
            <a:prstGeom prst="rect">
              <a:avLst/>
            </a:prstGeom>
            <a:noFill/>
            <a:ln w="9525">
              <a:solidFill>
                <a:schemeClr val="accent2"/>
              </a:solidFill>
              <a:miter lim="800000"/>
              <a:headEnd/>
              <a:tailEnd/>
            </a:ln>
            <a:effectLst/>
          </p:spPr>
          <p:txBody>
            <a:bodyPr>
              <a:spAutoFit/>
            </a:bodyPr>
            <a:lstStyle/>
            <a:p>
              <a:pPr>
                <a:lnSpc>
                  <a:spcPct val="120000"/>
                </a:lnSpc>
                <a:spcBef>
                  <a:spcPct val="50000"/>
                </a:spcBef>
              </a:pPr>
              <a:r>
                <a:rPr lang="en-US" altLang="zh-CN" sz="2800" b="1" dirty="0">
                  <a:latin typeface="Times New Roman" pitchFamily="18" charset="0"/>
                </a:rPr>
                <a:t>         </a:t>
              </a:r>
              <a:r>
                <a:rPr lang="zh-CN" altLang="en-US" sz="2800" dirty="0">
                  <a:latin typeface="Times New Roman" pitchFamily="18" charset="0"/>
                </a:rPr>
                <a:t>某一时刻出现在某点附近在体积元       中的粒子的</a:t>
              </a:r>
              <a:r>
                <a:rPr lang="zh-CN" altLang="en-US" sz="2800" dirty="0">
                  <a:solidFill>
                    <a:srgbClr val="CC0000"/>
                  </a:solidFill>
                  <a:latin typeface="Times New Roman" pitchFamily="18" charset="0"/>
                </a:rPr>
                <a:t>概率为</a:t>
              </a:r>
            </a:p>
          </p:txBody>
        </p:sp>
        <p:graphicFrame>
          <p:nvGraphicFramePr>
            <p:cNvPr id="87042" name="Object 2050"/>
            <p:cNvGraphicFramePr>
              <a:graphicFrameLocks noChangeAspect="1"/>
            </p:cNvGraphicFramePr>
            <p:nvPr/>
          </p:nvGraphicFramePr>
          <p:xfrm>
            <a:off x="4316" y="637"/>
            <a:ext cx="363" cy="259"/>
          </p:xfrm>
          <a:graphic>
            <a:graphicData uri="http://schemas.openxmlformats.org/presentationml/2006/ole">
              <mc:AlternateContent xmlns:mc="http://schemas.openxmlformats.org/markup-compatibility/2006">
                <mc:Choice xmlns:v="urn:schemas-microsoft-com:vml" Requires="v">
                  <p:oleObj spid="_x0000_s5142" name="Equation" r:id="rId3" imgW="355292" imgH="253780" progId="Equation.3">
                    <p:embed/>
                  </p:oleObj>
                </mc:Choice>
                <mc:Fallback>
                  <p:oleObj name="Equation" r:id="rId3" imgW="355292" imgH="25378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 y="637"/>
                          <a:ext cx="363"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2"/>
          <p:cNvGrpSpPr>
            <a:grpSpLocks/>
          </p:cNvGrpSpPr>
          <p:nvPr/>
        </p:nvGrpSpPr>
        <p:grpSpPr bwMode="auto">
          <a:xfrm>
            <a:off x="2571736" y="2000240"/>
            <a:ext cx="3581400" cy="727075"/>
            <a:chOff x="1699" y="1482"/>
            <a:chExt cx="1901" cy="419"/>
          </a:xfrm>
        </p:grpSpPr>
        <p:graphicFrame>
          <p:nvGraphicFramePr>
            <p:cNvPr id="87040" name="Object 2048"/>
            <p:cNvGraphicFramePr>
              <a:graphicFrameLocks noChangeAspect="1"/>
            </p:cNvGraphicFramePr>
            <p:nvPr/>
          </p:nvGraphicFramePr>
          <p:xfrm>
            <a:off x="1699" y="1482"/>
            <a:ext cx="1901" cy="419"/>
          </p:xfrm>
          <a:graphic>
            <a:graphicData uri="http://schemas.openxmlformats.org/presentationml/2006/ole">
              <mc:AlternateContent xmlns:mc="http://schemas.openxmlformats.org/markup-compatibility/2006">
                <mc:Choice xmlns:v="urn:schemas-microsoft-com:vml" Requires="v">
                  <p:oleObj spid="_x0000_s5143" name="Equation" r:id="rId5" imgW="1778000" imgH="419100" progId="Equation.3">
                    <p:embed/>
                  </p:oleObj>
                </mc:Choice>
                <mc:Fallback>
                  <p:oleObj name="Equation" r:id="rId5" imgW="1778000" imgH="4191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9" y="1482"/>
                          <a:ext cx="1901" cy="419"/>
                        </a:xfrm>
                        <a:prstGeom prst="rect">
                          <a:avLst/>
                        </a:prstGeom>
                        <a:solidFill>
                          <a:schemeClr val="accent1"/>
                        </a:solidFill>
                        <a:ln w="9525">
                          <a:solidFill>
                            <a:schemeClr val="accent2"/>
                          </a:solidFill>
                          <a:miter lim="800000"/>
                          <a:headEnd/>
                          <a:tailEnd/>
                        </a:ln>
                      </p:spPr>
                    </p:pic>
                  </p:oleObj>
                </mc:Fallback>
              </mc:AlternateContent>
            </a:graphicData>
          </a:graphic>
        </p:graphicFrame>
        <p:graphicFrame>
          <p:nvGraphicFramePr>
            <p:cNvPr id="87041" name="Object 2049"/>
            <p:cNvGraphicFramePr>
              <a:graphicFrameLocks noChangeAspect="1"/>
            </p:cNvGraphicFramePr>
            <p:nvPr/>
          </p:nvGraphicFramePr>
          <p:xfrm>
            <a:off x="2778" y="1584"/>
            <a:ext cx="198" cy="240"/>
          </p:xfrm>
          <a:graphic>
            <a:graphicData uri="http://schemas.openxmlformats.org/presentationml/2006/ole">
              <mc:AlternateContent xmlns:mc="http://schemas.openxmlformats.org/markup-compatibility/2006">
                <mc:Choice xmlns:v="urn:schemas-microsoft-com:vml" Requires="v">
                  <p:oleObj spid="_x0000_s5144" name="Equation" r:id="rId7" imgW="177569" imgH="215619" progId="Equation.3">
                    <p:embed/>
                  </p:oleObj>
                </mc:Choice>
                <mc:Fallback>
                  <p:oleObj name="Equation" r:id="rId7" imgW="177569" imgH="215619"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8" y="1584"/>
                          <a:ext cx="198" cy="240"/>
                        </a:xfrm>
                        <a:prstGeom prst="rect">
                          <a:avLst/>
                        </a:prstGeom>
                        <a:solidFill>
                          <a:schemeClr val="accent1"/>
                        </a:solidFill>
                        <a:ln>
                          <a:noFill/>
                        </a:ln>
                        <a:extLs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sp>
        <p:nvSpPr>
          <p:cNvPr id="6169" name="Rectangle 25"/>
          <p:cNvSpPr>
            <a:spLocks noChangeArrowheads="1"/>
          </p:cNvSpPr>
          <p:nvPr/>
        </p:nvSpPr>
        <p:spPr bwMode="auto">
          <a:xfrm>
            <a:off x="685800" y="2857496"/>
            <a:ext cx="8458200" cy="1150828"/>
          </a:xfrm>
          <a:prstGeom prst="rect">
            <a:avLst/>
          </a:prstGeom>
          <a:noFill/>
          <a:ln w="9525">
            <a:noFill/>
            <a:miter lim="800000"/>
            <a:headEnd/>
            <a:tailEnd/>
          </a:ln>
        </p:spPr>
        <p:txBody>
          <a:bodyPr>
            <a:spAutoFit/>
          </a:bodyPr>
          <a:lstStyle/>
          <a:p>
            <a:pPr eaLnBrk="0" hangingPunct="0">
              <a:lnSpc>
                <a:spcPct val="120000"/>
              </a:lnSpc>
            </a:pPr>
            <a:r>
              <a:rPr kumimoji="1" lang="en-US" altLang="zh-CN" sz="3200" b="1" dirty="0">
                <a:solidFill>
                  <a:schemeClr val="tx2"/>
                </a:solidFill>
                <a:latin typeface="Times New Roman" pitchFamily="18" charset="0"/>
              </a:rPr>
              <a:t>        </a:t>
            </a:r>
            <a:r>
              <a:rPr kumimoji="1" lang="zh-CN" altLang="en-US" sz="2800" dirty="0">
                <a:solidFill>
                  <a:srgbClr val="C00000"/>
                </a:solidFill>
                <a:latin typeface="Times New Roman" pitchFamily="18" charset="0"/>
              </a:rPr>
              <a:t>可见，德布罗意波</a:t>
            </a:r>
            <a:r>
              <a:rPr kumimoji="1" lang="en-US" altLang="zh-CN" sz="2800" dirty="0">
                <a:solidFill>
                  <a:srgbClr val="C00000"/>
                </a:solidFill>
                <a:latin typeface="宋体" charset="-122"/>
              </a:rPr>
              <a:t>(</a:t>
            </a:r>
            <a:r>
              <a:rPr kumimoji="1" lang="zh-CN" altLang="en-US" sz="2800" dirty="0">
                <a:solidFill>
                  <a:srgbClr val="C00000"/>
                </a:solidFill>
                <a:latin typeface="Times New Roman" pitchFamily="18" charset="0"/>
              </a:rPr>
              <a:t>或物质波</a:t>
            </a:r>
            <a:r>
              <a:rPr kumimoji="1" lang="en-US" altLang="zh-CN" sz="2800" dirty="0">
                <a:solidFill>
                  <a:srgbClr val="C00000"/>
                </a:solidFill>
                <a:latin typeface="宋体" charset="-122"/>
              </a:rPr>
              <a:t>)</a:t>
            </a:r>
            <a:r>
              <a:rPr kumimoji="1" lang="zh-CN" altLang="en-US" sz="2800" dirty="0">
                <a:solidFill>
                  <a:srgbClr val="C00000"/>
                </a:solidFill>
                <a:latin typeface="Times New Roman" pitchFamily="18" charset="0"/>
              </a:rPr>
              <a:t>与机械波、电磁波不同，是一种概率波</a:t>
            </a:r>
            <a:r>
              <a:rPr kumimoji="1" lang="en-US" altLang="zh-CN" sz="2800" dirty="0">
                <a:solidFill>
                  <a:srgbClr val="C00000"/>
                </a:solidFill>
                <a:latin typeface="Times New Roman" pitchFamily="18" charset="0"/>
              </a:rPr>
              <a:t>.</a:t>
            </a:r>
          </a:p>
        </p:txBody>
      </p:sp>
      <p:sp>
        <p:nvSpPr>
          <p:cNvPr id="10" name="Text Box 3"/>
          <p:cNvSpPr txBox="1">
            <a:spLocks noChangeArrowheads="1"/>
          </p:cNvSpPr>
          <p:nvPr/>
        </p:nvSpPr>
        <p:spPr bwMode="auto">
          <a:xfrm>
            <a:off x="539750" y="260350"/>
            <a:ext cx="4419600" cy="579438"/>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CC0000"/>
                </a:solidFill>
                <a:latin typeface="Times New Roman" pitchFamily="18" charset="0"/>
              </a:rPr>
              <a:t>2</a:t>
            </a:r>
            <a:r>
              <a:rPr lang="en-US" altLang="zh-CN" sz="3200" b="1" dirty="0">
                <a:solidFill>
                  <a:srgbClr val="FF0000"/>
                </a:solidFill>
                <a:latin typeface="Times New Roman" pitchFamily="18" charset="0"/>
              </a:rPr>
              <a:t>   </a:t>
            </a:r>
            <a:r>
              <a:rPr lang="zh-CN" altLang="en-US" sz="3200" b="1" dirty="0">
                <a:latin typeface="Times New Roman" pitchFamily="18" charset="0"/>
              </a:rPr>
              <a:t>波函数的统计意义</a:t>
            </a:r>
          </a:p>
        </p:txBody>
      </p:sp>
      <p:graphicFrame>
        <p:nvGraphicFramePr>
          <p:cNvPr id="11" name="Object 0"/>
          <p:cNvGraphicFramePr>
            <a:graphicFrameLocks noChangeAspect="1"/>
          </p:cNvGraphicFramePr>
          <p:nvPr/>
        </p:nvGraphicFramePr>
        <p:xfrm>
          <a:off x="3428992" y="4699015"/>
          <a:ext cx="2209800" cy="801687"/>
        </p:xfrm>
        <a:graphic>
          <a:graphicData uri="http://schemas.openxmlformats.org/presentationml/2006/ole">
            <mc:AlternateContent xmlns:mc="http://schemas.openxmlformats.org/markup-compatibility/2006">
              <mc:Choice xmlns:v="urn:schemas-microsoft-com:vml" Requires="v">
                <p:oleObj spid="_x0000_s5145" name="公式" r:id="rId9" imgW="1143000" imgH="482600" progId="Equation.3">
                  <p:embed/>
                </p:oleObj>
              </mc:Choice>
              <mc:Fallback>
                <p:oleObj name="公式" r:id="rId9" imgW="1143000" imgH="48260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8992" y="4699015"/>
                        <a:ext cx="2209800" cy="80168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p:spPr>
                  </p:pic>
                </p:oleObj>
              </mc:Fallback>
            </mc:AlternateContent>
          </a:graphicData>
        </a:graphic>
      </p:graphicFrame>
      <p:sp>
        <p:nvSpPr>
          <p:cNvPr id="12" name="Text Box 44"/>
          <p:cNvSpPr txBox="1">
            <a:spLocks noChangeArrowheads="1"/>
          </p:cNvSpPr>
          <p:nvPr/>
        </p:nvSpPr>
        <p:spPr bwMode="auto">
          <a:xfrm>
            <a:off x="1000100" y="4770453"/>
            <a:ext cx="2514600" cy="579437"/>
          </a:xfrm>
          <a:prstGeom prst="rect">
            <a:avLst/>
          </a:prstGeom>
          <a:noFill/>
          <a:ln w="9525">
            <a:noFill/>
            <a:miter lim="800000"/>
            <a:headEnd/>
            <a:tailEnd/>
          </a:ln>
          <a:effectLst/>
        </p:spPr>
        <p:txBody>
          <a:bodyPr>
            <a:spAutoFit/>
          </a:bodyPr>
          <a:lstStyle/>
          <a:p>
            <a:pPr algn="ctr">
              <a:spcBef>
                <a:spcPct val="50000"/>
              </a:spcBef>
            </a:pPr>
            <a:r>
              <a:rPr lang="en-US" altLang="zh-CN" sz="3200" b="1" dirty="0">
                <a:latin typeface="宋体" charset="-122"/>
              </a:rPr>
              <a:t> </a:t>
            </a:r>
            <a:r>
              <a:rPr lang="zh-CN" altLang="en-US" sz="2800" dirty="0">
                <a:latin typeface="宋体" charset="-122"/>
              </a:rPr>
              <a:t>归一化条件</a:t>
            </a:r>
          </a:p>
        </p:txBody>
      </p:sp>
      <p:sp>
        <p:nvSpPr>
          <p:cNvPr id="13" name="Text Box 45"/>
          <p:cNvSpPr txBox="1">
            <a:spLocks noChangeArrowheads="1"/>
          </p:cNvSpPr>
          <p:nvPr/>
        </p:nvSpPr>
        <p:spPr bwMode="auto">
          <a:xfrm>
            <a:off x="5715008" y="4841891"/>
            <a:ext cx="1905000" cy="523220"/>
          </a:xfrm>
          <a:prstGeom prst="rect">
            <a:avLst/>
          </a:prstGeom>
          <a:noFill/>
          <a:ln w="9525">
            <a:noFill/>
            <a:miter lim="800000"/>
            <a:headEnd/>
            <a:tailEnd/>
          </a:ln>
          <a:effectLst/>
        </p:spPr>
        <p:txBody>
          <a:bodyPr>
            <a:spAutoFit/>
          </a:bodyPr>
          <a:lstStyle/>
          <a:p>
            <a:pPr algn="ctr">
              <a:spcBef>
                <a:spcPct val="50000"/>
              </a:spcBef>
            </a:pPr>
            <a:r>
              <a:rPr lang="en-US" altLang="zh-CN" sz="2800" dirty="0">
                <a:latin typeface="宋体" charset="-122"/>
              </a:rPr>
              <a:t>(</a:t>
            </a:r>
            <a:r>
              <a:rPr lang="zh-CN" altLang="en-US" sz="2800" dirty="0">
                <a:latin typeface="Times New Roman" pitchFamily="18" charset="0"/>
              </a:rPr>
              <a:t>束缚态</a:t>
            </a:r>
            <a:r>
              <a:rPr lang="en-US" altLang="zh-CN" sz="2800" dirty="0">
                <a:latin typeface="宋体" charset="-122"/>
              </a:rPr>
              <a:t>)</a:t>
            </a:r>
          </a:p>
        </p:txBody>
      </p:sp>
      <p:sp>
        <p:nvSpPr>
          <p:cNvPr id="14" name="Rectangle 46"/>
          <p:cNvSpPr>
            <a:spLocks noChangeArrowheads="1"/>
          </p:cNvSpPr>
          <p:nvPr/>
        </p:nvSpPr>
        <p:spPr bwMode="auto">
          <a:xfrm>
            <a:off x="539750" y="4110064"/>
            <a:ext cx="6961208" cy="523220"/>
          </a:xfrm>
          <a:prstGeom prst="rect">
            <a:avLst/>
          </a:prstGeom>
          <a:noFill/>
          <a:ln w="9525">
            <a:noFill/>
            <a:miter lim="800000"/>
            <a:headEnd/>
            <a:tailEnd/>
          </a:ln>
          <a:effectLst/>
        </p:spPr>
        <p:txBody>
          <a:bodyPr wrap="square">
            <a:spAutoFit/>
          </a:bodyPr>
          <a:lstStyle/>
          <a:p>
            <a:pPr>
              <a:spcBef>
                <a:spcPct val="50000"/>
              </a:spcBef>
              <a:buFontTx/>
              <a:buBlip>
                <a:blip r:embed="rId11"/>
              </a:buBlip>
            </a:pPr>
            <a:r>
              <a:rPr lang="en-US" altLang="zh-CN" sz="2800" b="1" dirty="0">
                <a:latin typeface="Times New Roman" pitchFamily="18" charset="0"/>
              </a:rPr>
              <a:t>    </a:t>
            </a:r>
            <a:r>
              <a:rPr lang="zh-CN" altLang="en-US" sz="2800" dirty="0">
                <a:latin typeface="Times New Roman" pitchFamily="18" charset="0"/>
              </a:rPr>
              <a:t>某一时刻整个空间内发现粒子的</a:t>
            </a:r>
            <a:r>
              <a:rPr lang="zh-CN" altLang="en-US" sz="2800" dirty="0">
                <a:solidFill>
                  <a:srgbClr val="CC0000"/>
                </a:solidFill>
                <a:latin typeface="Times New Roman" pitchFamily="18" charset="0"/>
              </a:rPr>
              <a:t>概率为</a:t>
            </a:r>
          </a:p>
        </p:txBody>
      </p:sp>
      <p:sp>
        <p:nvSpPr>
          <p:cNvPr id="15" name="Rectangle 36"/>
          <p:cNvSpPr>
            <a:spLocks noChangeArrowheads="1"/>
          </p:cNvSpPr>
          <p:nvPr/>
        </p:nvSpPr>
        <p:spPr bwMode="auto">
          <a:xfrm>
            <a:off x="857224" y="5643578"/>
            <a:ext cx="6405921" cy="608372"/>
          </a:xfrm>
          <a:prstGeom prst="rect">
            <a:avLst/>
          </a:prstGeom>
          <a:noFill/>
          <a:ln w="9525">
            <a:noFill/>
            <a:miter lim="800000"/>
            <a:headEnd/>
            <a:tailEnd/>
          </a:ln>
        </p:spPr>
        <p:txBody>
          <a:bodyPr wrap="none">
            <a:spAutoFit/>
          </a:bodyPr>
          <a:lstStyle/>
          <a:p>
            <a:pPr eaLnBrk="0" hangingPunct="0">
              <a:lnSpc>
                <a:spcPct val="135000"/>
              </a:lnSpc>
            </a:pPr>
            <a:r>
              <a:rPr kumimoji="1" lang="zh-CN" altLang="en-US" sz="2800" dirty="0">
                <a:solidFill>
                  <a:srgbClr val="C00000"/>
                </a:solidFill>
                <a:latin typeface="Times New Roman" pitchFamily="18" charset="0"/>
              </a:rPr>
              <a:t>波函数必须是单值、连续、有限的函数</a:t>
            </a:r>
            <a:r>
              <a:rPr kumimoji="1" lang="en-US" altLang="zh-CN" sz="2800" dirty="0">
                <a:solidFill>
                  <a:srgbClr val="C00000"/>
                </a:solidFill>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69"/>
                                        </p:tgtEl>
                                        <p:attrNameLst>
                                          <p:attrName>style.visibility</p:attrName>
                                        </p:attrNameLst>
                                      </p:cBhvr>
                                      <p:to>
                                        <p:strVal val="visible"/>
                                      </p:to>
                                    </p:set>
                                    <p:animEffect transition="in" filter="blinds(horizontal)">
                                      <p:cBhvr>
                                        <p:cTn id="17" dur="500"/>
                                        <p:tgtEl>
                                          <p:spTgt spid="61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autoUpdateAnimBg="0"/>
      <p:bldP spid="12" grpId="0" autoUpdateAnimBg="0"/>
      <p:bldP spid="13" grpId="0" autoUpdateAnimBg="0"/>
      <p:bldP spid="14" grpId="0"/>
      <p:bldP spid="1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bwMode="auto">
          <a:xfrm>
            <a:off x="571472" y="142852"/>
            <a:ext cx="1657350" cy="819150"/>
          </a:xfrm>
          <a:noFill/>
          <a:ln>
            <a:miter lim="800000"/>
            <a:headEnd/>
            <a:tailEnd/>
          </a:ln>
        </p:spPr>
        <p:txBody>
          <a:bodyPr vert="horz" wrap="square" lIns="91440" tIns="45720" rIns="91440" bIns="45720" numCol="1" anchor="t" anchorCtr="0" compatLnSpc="1">
            <a:prstTxWarp prst="textNoShape">
              <a:avLst/>
            </a:prstTxWarp>
          </a:bodyPr>
          <a:lstStyle/>
          <a:p>
            <a:pPr algn="just">
              <a:spcAft>
                <a:spcPct val="30000"/>
              </a:spcAft>
              <a:buFontTx/>
              <a:buNone/>
            </a:pPr>
            <a:r>
              <a:rPr lang="zh-CN" altLang="en-US" b="1" dirty="0">
                <a:solidFill>
                  <a:srgbClr val="C00000"/>
                </a:solidFill>
                <a:latin typeface="黑体" pitchFamily="2" charset="-122"/>
              </a:rPr>
              <a:t>说明：</a:t>
            </a:r>
            <a:endParaRPr lang="zh-CN" altLang="en-US" dirty="0">
              <a:solidFill>
                <a:srgbClr val="C00000"/>
              </a:solidFill>
            </a:endParaRPr>
          </a:p>
        </p:txBody>
      </p:sp>
      <p:sp>
        <p:nvSpPr>
          <p:cNvPr id="7" name="灯片编号占位符 3"/>
          <p:cNvSpPr>
            <a:spLocks noGrp="1"/>
          </p:cNvSpPr>
          <p:nvPr>
            <p:ph type="sldNum" sz="quarter" idx="4294967295"/>
          </p:nvPr>
        </p:nvSpPr>
        <p:spPr>
          <a:xfrm>
            <a:off x="0" y="6356350"/>
            <a:ext cx="2133600" cy="365125"/>
          </a:xfrm>
          <a:prstGeom prst="rect">
            <a:avLst/>
          </a:prstGeom>
        </p:spPr>
        <p:txBody>
          <a:bodyPr/>
          <a:lstStyle/>
          <a:p>
            <a:fld id="{19AF8D5B-9845-403B-991A-5539EF6E2478}" type="slidenum">
              <a:rPr lang="en-US" altLang="zh-CN"/>
              <a:pPr/>
              <a:t>7</a:t>
            </a:fld>
            <a:endParaRPr lang="en-US" altLang="zh-CN"/>
          </a:p>
        </p:txBody>
      </p:sp>
      <p:sp>
        <p:nvSpPr>
          <p:cNvPr id="46084" name="Text Box 4"/>
          <p:cNvSpPr txBox="1">
            <a:spLocks noChangeArrowheads="1"/>
          </p:cNvSpPr>
          <p:nvPr/>
        </p:nvSpPr>
        <p:spPr bwMode="auto">
          <a:xfrm>
            <a:off x="714348" y="1000108"/>
            <a:ext cx="7235825" cy="954107"/>
          </a:xfrm>
          <a:prstGeom prst="rect">
            <a:avLst/>
          </a:prstGeom>
          <a:noFill/>
          <a:ln w="12700">
            <a:noFill/>
            <a:miter lim="800000"/>
            <a:headEnd type="none" w="sm" len="sm"/>
            <a:tailEnd type="none" w="sm" len="sm"/>
          </a:ln>
          <a:effectLst/>
        </p:spPr>
        <p:txBody>
          <a:bodyPr>
            <a:spAutoFit/>
          </a:bodyPr>
          <a:lstStyle/>
          <a:p>
            <a:pPr eaLnBrk="0" hangingPunct="0">
              <a:buClr>
                <a:schemeClr val="tx2"/>
              </a:buClr>
              <a:buSzPct val="75000"/>
              <a:buFont typeface="Monotype Sorts" pitchFamily="2" charset="2"/>
              <a:buNone/>
            </a:pPr>
            <a:r>
              <a:rPr lang="en-US" altLang="zh-CN" sz="2800" dirty="0">
                <a:latin typeface="宋体" charset="-122"/>
              </a:rPr>
              <a:t>1</a:t>
            </a:r>
            <a:r>
              <a:rPr lang="zh-CN" altLang="en-US" sz="2800" dirty="0">
                <a:latin typeface="宋体" charset="-122"/>
              </a:rPr>
              <a:t>、经典波描写实在物理量在空间中的传播过程，是可测量的。</a:t>
            </a:r>
          </a:p>
        </p:txBody>
      </p:sp>
      <p:grpSp>
        <p:nvGrpSpPr>
          <p:cNvPr id="2" name="Group 12"/>
          <p:cNvGrpSpPr>
            <a:grpSpLocks/>
          </p:cNvGrpSpPr>
          <p:nvPr/>
        </p:nvGrpSpPr>
        <p:grpSpPr bwMode="auto">
          <a:xfrm>
            <a:off x="642910" y="2214555"/>
            <a:ext cx="7308850" cy="1816100"/>
            <a:chOff x="567" y="1752"/>
            <a:chExt cx="4604" cy="1144"/>
          </a:xfrm>
        </p:grpSpPr>
        <p:sp>
          <p:nvSpPr>
            <p:cNvPr id="46085" name="Text Box 5"/>
            <p:cNvSpPr txBox="1">
              <a:spLocks noChangeArrowheads="1"/>
            </p:cNvSpPr>
            <p:nvPr/>
          </p:nvSpPr>
          <p:spPr bwMode="auto">
            <a:xfrm>
              <a:off x="567" y="1752"/>
              <a:ext cx="4604" cy="1144"/>
            </a:xfrm>
            <a:prstGeom prst="rect">
              <a:avLst/>
            </a:prstGeom>
            <a:noFill/>
            <a:ln w="12700">
              <a:noFill/>
              <a:miter lim="800000"/>
              <a:headEnd type="none" w="sm" len="sm"/>
              <a:tailEnd type="none" w="sm" len="sm"/>
            </a:ln>
            <a:effectLst/>
          </p:spPr>
          <p:txBody>
            <a:bodyPr>
              <a:spAutoFit/>
            </a:bodyPr>
            <a:lstStyle/>
            <a:p>
              <a:pPr eaLnBrk="0" hangingPunct="0">
                <a:buClr>
                  <a:schemeClr val="tx2"/>
                </a:buClr>
                <a:buSzPct val="75000"/>
                <a:buFont typeface="Monotype Sorts" pitchFamily="2" charset="2"/>
                <a:buNone/>
              </a:pPr>
              <a:r>
                <a:rPr lang="en-US" altLang="zh-CN" sz="2800" dirty="0">
                  <a:latin typeface="宋体" charset="-122"/>
                </a:rPr>
                <a:t>2</a:t>
              </a:r>
              <a:r>
                <a:rPr lang="zh-CN" altLang="en-US" sz="2800" dirty="0">
                  <a:latin typeface="宋体" charset="-122"/>
                </a:rPr>
                <a:t>、概率波不代表实在物理量的传播过程，波函数本身没有直接的物理意义，一般是不可测量的。可测量的 ，一般是    。它的含义是概率。</a:t>
              </a:r>
            </a:p>
          </p:txBody>
        </p:sp>
        <p:graphicFrame>
          <p:nvGraphicFramePr>
            <p:cNvPr id="46090" name="Object 10"/>
            <p:cNvGraphicFramePr>
              <a:graphicFrameLocks noChangeAspect="1"/>
            </p:cNvGraphicFramePr>
            <p:nvPr/>
          </p:nvGraphicFramePr>
          <p:xfrm>
            <a:off x="3177" y="2337"/>
            <a:ext cx="377" cy="407"/>
          </p:xfrm>
          <a:graphic>
            <a:graphicData uri="http://schemas.openxmlformats.org/presentationml/2006/ole">
              <mc:AlternateContent xmlns:mc="http://schemas.openxmlformats.org/markup-compatibility/2006">
                <mc:Choice xmlns:v="urn:schemas-microsoft-com:vml" Requires="v">
                  <p:oleObj spid="_x0000_s7175" name="公式" r:id="rId4" imgW="10140480" imgH="10962720" progId="Equation.3">
                    <p:embed/>
                  </p:oleObj>
                </mc:Choice>
                <mc:Fallback>
                  <p:oleObj name="公式" r:id="rId4" imgW="10140480" imgH="1096272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7" y="2337"/>
                          <a:ext cx="377"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zoom/>
    <p:sndAc>
      <p:stSnd>
        <p:snd r:embed="rId3"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4294967295"/>
          </p:nvPr>
        </p:nvSpPr>
        <p:spPr>
          <a:xfrm>
            <a:off x="0" y="6356350"/>
            <a:ext cx="2133600" cy="365125"/>
          </a:xfrm>
          <a:prstGeom prst="rect">
            <a:avLst/>
          </a:prstGeom>
        </p:spPr>
        <p:txBody>
          <a:bodyPr/>
          <a:lstStyle/>
          <a:p>
            <a:fld id="{B0A03EDC-3E68-4A8A-A46B-5A8ED8818E40}" type="slidenum">
              <a:rPr lang="en-US" altLang="zh-CN"/>
              <a:pPr/>
              <a:t>8</a:t>
            </a:fld>
            <a:endParaRPr lang="en-US" altLang="zh-CN"/>
          </a:p>
        </p:txBody>
      </p:sp>
      <p:grpSp>
        <p:nvGrpSpPr>
          <p:cNvPr id="2" name="Group 6"/>
          <p:cNvGrpSpPr>
            <a:grpSpLocks/>
          </p:cNvGrpSpPr>
          <p:nvPr/>
        </p:nvGrpSpPr>
        <p:grpSpPr bwMode="auto">
          <a:xfrm>
            <a:off x="977900" y="1268413"/>
            <a:ext cx="7772400" cy="4572000"/>
            <a:chOff x="480" y="912"/>
            <a:chExt cx="4896" cy="2880"/>
          </a:xfrm>
        </p:grpSpPr>
        <p:sp>
          <p:nvSpPr>
            <p:cNvPr id="41991" name="Rectangle 7"/>
            <p:cNvSpPr>
              <a:spLocks noChangeArrowheads="1"/>
            </p:cNvSpPr>
            <p:nvPr/>
          </p:nvSpPr>
          <p:spPr bwMode="auto">
            <a:xfrm>
              <a:off x="480" y="912"/>
              <a:ext cx="4896" cy="288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pic>
          <p:nvPicPr>
            <p:cNvPr id="41992" name="Picture 8" descr="X5"/>
            <p:cNvPicPr>
              <a:picLocks noChangeAspect="1" noChangeArrowheads="1"/>
            </p:cNvPicPr>
            <p:nvPr/>
          </p:nvPicPr>
          <p:blipFill>
            <a:blip r:embed="rId2"/>
            <a:srcRect/>
            <a:stretch>
              <a:fillRect/>
            </a:stretch>
          </p:blipFill>
          <p:spPr bwMode="auto">
            <a:xfrm>
              <a:off x="576" y="1440"/>
              <a:ext cx="1280" cy="1920"/>
            </a:xfrm>
            <a:prstGeom prst="rect">
              <a:avLst/>
            </a:prstGeom>
            <a:noFill/>
            <a:ln w="9525">
              <a:solidFill>
                <a:schemeClr val="tx2"/>
              </a:solidFill>
              <a:miter lim="800000"/>
              <a:headEnd/>
              <a:tailEnd/>
            </a:ln>
          </p:spPr>
        </p:pic>
      </p:grpSp>
      <p:sp>
        <p:nvSpPr>
          <p:cNvPr id="41993" name="Text Box 9"/>
          <p:cNvSpPr txBox="1">
            <a:spLocks noChangeArrowheads="1"/>
          </p:cNvSpPr>
          <p:nvPr/>
        </p:nvSpPr>
        <p:spPr bwMode="auto">
          <a:xfrm>
            <a:off x="3263900" y="1385888"/>
            <a:ext cx="5700713" cy="3982372"/>
          </a:xfrm>
          <a:prstGeom prst="rect">
            <a:avLst/>
          </a:prstGeom>
          <a:noFill/>
          <a:ln w="9525">
            <a:noFill/>
            <a:miter lim="800000"/>
            <a:headEnd/>
            <a:tailEnd/>
          </a:ln>
          <a:effectLst/>
        </p:spPr>
        <p:txBody>
          <a:bodyPr>
            <a:spAutoFit/>
          </a:bodyPr>
          <a:lstStyle/>
          <a:p>
            <a:pPr>
              <a:lnSpc>
                <a:spcPct val="120000"/>
              </a:lnSpc>
              <a:spcBef>
                <a:spcPct val="50000"/>
              </a:spcBef>
            </a:pPr>
            <a:r>
              <a:rPr lang="en-US" altLang="zh-CN" sz="2800" b="1" dirty="0">
                <a:solidFill>
                  <a:srgbClr val="1C1C1C"/>
                </a:solidFill>
                <a:latin typeface="Times New Roman" pitchFamily="18" charset="0"/>
              </a:rPr>
              <a:t> </a:t>
            </a:r>
            <a:r>
              <a:rPr lang="zh-CN" altLang="en-US" sz="3200" b="1" dirty="0">
                <a:latin typeface="Times New Roman" pitchFamily="18" charset="0"/>
              </a:rPr>
              <a:t>薛定谔</a:t>
            </a:r>
            <a:r>
              <a:rPr lang="zh-CN" altLang="en-US" sz="3200" b="1" dirty="0">
                <a:solidFill>
                  <a:srgbClr val="1C1C1C"/>
                </a:solidFill>
                <a:latin typeface="Times New Roman" pitchFamily="18" charset="0"/>
              </a:rPr>
              <a:t>（</a:t>
            </a:r>
            <a:r>
              <a:rPr lang="en-US" altLang="zh-CN" sz="3200" dirty="0">
                <a:solidFill>
                  <a:srgbClr val="1C1C1C"/>
                </a:solidFill>
                <a:latin typeface="Times New Roman" pitchFamily="18" charset="0"/>
              </a:rPr>
              <a:t>Erwin  Schrodinger</a:t>
            </a:r>
            <a:r>
              <a:rPr lang="zh-CN" altLang="en-US" sz="3200" dirty="0">
                <a:solidFill>
                  <a:srgbClr val="1C1C1C"/>
                </a:solidFill>
                <a:latin typeface="Times New Roman" pitchFamily="18" charset="0"/>
              </a:rPr>
              <a:t>，</a:t>
            </a:r>
            <a:r>
              <a:rPr lang="en-US" altLang="zh-CN" sz="3200" dirty="0">
                <a:solidFill>
                  <a:srgbClr val="1C1C1C"/>
                </a:solidFill>
                <a:latin typeface="Times New Roman" pitchFamily="18" charset="0"/>
              </a:rPr>
              <a:t>1887—1961</a:t>
            </a:r>
            <a:r>
              <a:rPr lang="zh-CN" altLang="en-US" sz="3200" b="1" dirty="0">
                <a:solidFill>
                  <a:srgbClr val="1C1C1C"/>
                </a:solidFill>
                <a:latin typeface="Times New Roman" pitchFamily="18" charset="0"/>
              </a:rPr>
              <a:t>）</a:t>
            </a:r>
            <a:r>
              <a:rPr lang="zh-CN" altLang="en-US" sz="2800" dirty="0">
                <a:solidFill>
                  <a:srgbClr val="1C1C1C"/>
                </a:solidFill>
                <a:latin typeface="Times New Roman" pitchFamily="18" charset="0"/>
              </a:rPr>
              <a:t>奥地利物理学家</a:t>
            </a:r>
            <a:r>
              <a:rPr lang="en-US" altLang="zh-CN" sz="2800" dirty="0">
                <a:solidFill>
                  <a:srgbClr val="1C1C1C"/>
                </a:solidFill>
                <a:latin typeface="Times New Roman" pitchFamily="18" charset="0"/>
              </a:rPr>
              <a:t>.</a:t>
            </a:r>
          </a:p>
          <a:p>
            <a:pPr>
              <a:lnSpc>
                <a:spcPct val="120000"/>
              </a:lnSpc>
              <a:spcBef>
                <a:spcPct val="20000"/>
              </a:spcBef>
            </a:pPr>
            <a:r>
              <a:rPr lang="en-US" altLang="zh-CN" sz="2800" dirty="0">
                <a:solidFill>
                  <a:srgbClr val="1C1C1C"/>
                </a:solidFill>
                <a:latin typeface="Times New Roman" pitchFamily="18" charset="0"/>
              </a:rPr>
              <a:t>        1926</a:t>
            </a:r>
            <a:r>
              <a:rPr lang="zh-CN" altLang="en-US" sz="2800" dirty="0">
                <a:solidFill>
                  <a:srgbClr val="1C1C1C"/>
                </a:solidFill>
                <a:latin typeface="Times New Roman" pitchFamily="18" charset="0"/>
              </a:rPr>
              <a:t>年建立了以薛定谔方程为基础的</a:t>
            </a:r>
            <a:r>
              <a:rPr lang="zh-CN" altLang="en-US" sz="2800" dirty="0">
                <a:solidFill>
                  <a:srgbClr val="CC0000"/>
                </a:solidFill>
                <a:latin typeface="Times New Roman" pitchFamily="18" charset="0"/>
              </a:rPr>
              <a:t>波动力学</a:t>
            </a:r>
            <a:r>
              <a:rPr lang="en-US" altLang="zh-CN" sz="2800" dirty="0">
                <a:solidFill>
                  <a:srgbClr val="1C1C1C"/>
                </a:solidFill>
                <a:latin typeface="Times New Roman" pitchFamily="18" charset="0"/>
              </a:rPr>
              <a:t>,</a:t>
            </a:r>
            <a:r>
              <a:rPr lang="zh-CN" altLang="en-US" sz="2800" dirty="0">
                <a:solidFill>
                  <a:srgbClr val="1C1C1C"/>
                </a:solidFill>
                <a:latin typeface="Times New Roman" pitchFamily="18" charset="0"/>
              </a:rPr>
              <a:t>并建立了量子力学的近似方法 </a:t>
            </a:r>
            <a:r>
              <a:rPr lang="en-US" altLang="zh-CN" sz="2800" dirty="0">
                <a:solidFill>
                  <a:srgbClr val="1C1C1C"/>
                </a:solidFill>
                <a:latin typeface="Times New Roman" pitchFamily="18" charset="0"/>
              </a:rPr>
              <a:t>.</a:t>
            </a:r>
          </a:p>
          <a:p>
            <a:pPr>
              <a:lnSpc>
                <a:spcPct val="120000"/>
              </a:lnSpc>
              <a:spcBef>
                <a:spcPct val="20000"/>
              </a:spcBef>
            </a:pPr>
            <a:r>
              <a:rPr lang="en-US" altLang="zh-CN" sz="2800" dirty="0">
                <a:solidFill>
                  <a:srgbClr val="1C1C1C"/>
                </a:solidFill>
                <a:latin typeface="Times New Roman" pitchFamily="18" charset="0"/>
              </a:rPr>
              <a:t>        1933</a:t>
            </a:r>
            <a:r>
              <a:rPr lang="zh-CN" altLang="en-US" sz="2800" dirty="0">
                <a:solidFill>
                  <a:srgbClr val="1C1C1C"/>
                </a:solidFill>
                <a:latin typeface="Times New Roman" pitchFamily="18" charset="0"/>
              </a:rPr>
              <a:t>年与狄拉克获诺贝尔物理学奖</a:t>
            </a:r>
            <a:r>
              <a:rPr lang="en-US" altLang="zh-CN" sz="2800" dirty="0">
                <a:solidFill>
                  <a:srgbClr val="1C1C1C"/>
                </a:solidFill>
                <a:latin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288" y="188913"/>
            <a:ext cx="4953000" cy="660181"/>
          </a:xfrm>
          <a:prstGeom prst="rect">
            <a:avLst/>
          </a:prstGeom>
          <a:noFill/>
          <a:ln w="9525">
            <a:noFill/>
            <a:miter lim="800000"/>
            <a:headEnd/>
            <a:tailEnd/>
          </a:ln>
        </p:spPr>
        <p:txBody>
          <a:bodyPr>
            <a:spAutoFit/>
          </a:bodyPr>
          <a:lstStyle/>
          <a:p>
            <a:pPr eaLnBrk="0" hangingPunct="0">
              <a:lnSpc>
                <a:spcPct val="135000"/>
              </a:lnSpc>
            </a:pPr>
            <a:r>
              <a:rPr kumimoji="1" lang="zh-CN" altLang="en-US" sz="3200" b="1" dirty="0">
                <a:solidFill>
                  <a:srgbClr val="CC0000"/>
                </a:solidFill>
                <a:latin typeface="Times New Roman" pitchFamily="18" charset="0"/>
              </a:rPr>
              <a:t>薛定谔方程</a:t>
            </a:r>
            <a:endParaRPr kumimoji="1" lang="zh-CN" altLang="en-US" sz="3200" b="1" dirty="0">
              <a:solidFill>
                <a:srgbClr val="CC0000"/>
              </a:solidFill>
              <a:latin typeface="宋体" charset="-122"/>
            </a:endParaRPr>
          </a:p>
        </p:txBody>
      </p:sp>
      <p:sp>
        <p:nvSpPr>
          <p:cNvPr id="38915" name="Text Box 3"/>
          <p:cNvSpPr txBox="1">
            <a:spLocks noChangeArrowheads="1"/>
          </p:cNvSpPr>
          <p:nvPr/>
        </p:nvSpPr>
        <p:spPr bwMode="auto">
          <a:xfrm>
            <a:off x="755650" y="981075"/>
            <a:ext cx="6705600" cy="523220"/>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CC0000"/>
                </a:solidFill>
                <a:latin typeface="Times New Roman" pitchFamily="18" charset="0"/>
              </a:rPr>
              <a:t>1</a:t>
            </a:r>
            <a:r>
              <a:rPr lang="en-US" altLang="zh-CN" sz="2800" b="1" dirty="0">
                <a:solidFill>
                  <a:srgbClr val="1C1C1C"/>
                </a:solidFill>
                <a:latin typeface="Times New Roman" pitchFamily="18" charset="0"/>
              </a:rPr>
              <a:t>    </a:t>
            </a:r>
            <a:r>
              <a:rPr lang="zh-CN" altLang="en-US" sz="2800" b="1" dirty="0">
                <a:solidFill>
                  <a:srgbClr val="CC0000"/>
                </a:solidFill>
                <a:latin typeface="Times New Roman" pitchFamily="18" charset="0"/>
              </a:rPr>
              <a:t>自由粒子</a:t>
            </a:r>
            <a:r>
              <a:rPr lang="zh-CN" altLang="en-US" sz="2800" b="1" dirty="0">
                <a:latin typeface="Times New Roman" pitchFamily="18" charset="0"/>
              </a:rPr>
              <a:t>薛定谔方程的建立</a:t>
            </a:r>
          </a:p>
        </p:txBody>
      </p:sp>
      <p:sp>
        <p:nvSpPr>
          <p:cNvPr id="38918" name="Text Box 6"/>
          <p:cNvSpPr txBox="1">
            <a:spLocks noChangeArrowheads="1"/>
          </p:cNvSpPr>
          <p:nvPr/>
        </p:nvSpPr>
        <p:spPr bwMode="auto">
          <a:xfrm>
            <a:off x="857224" y="1571612"/>
            <a:ext cx="5892800" cy="523220"/>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CC0000"/>
                </a:solidFill>
                <a:latin typeface="Times New Roman" pitchFamily="18" charset="0"/>
              </a:rPr>
              <a:t>自由</a:t>
            </a:r>
            <a:r>
              <a:rPr lang="zh-CN" altLang="en-US" sz="2800" dirty="0">
                <a:latin typeface="Times New Roman" pitchFamily="18" charset="0"/>
              </a:rPr>
              <a:t>粒子平面波函数</a:t>
            </a:r>
          </a:p>
        </p:txBody>
      </p:sp>
      <p:sp>
        <p:nvSpPr>
          <p:cNvPr id="38919" name="Text Box 7"/>
          <p:cNvSpPr txBox="1">
            <a:spLocks noChangeArrowheads="1"/>
          </p:cNvSpPr>
          <p:nvPr/>
        </p:nvSpPr>
        <p:spPr bwMode="auto">
          <a:xfrm>
            <a:off x="857224" y="2643182"/>
            <a:ext cx="6840537" cy="523220"/>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1C1C1C"/>
                </a:solidFill>
                <a:latin typeface="Times New Roman" pitchFamily="18" charset="0"/>
              </a:rPr>
              <a:t>取 </a:t>
            </a:r>
            <a:r>
              <a:rPr lang="en-US" altLang="zh-CN" sz="2800" i="1" dirty="0">
                <a:solidFill>
                  <a:srgbClr val="1C1C1C"/>
                </a:solidFill>
                <a:latin typeface="Times New Roman" pitchFamily="18" charset="0"/>
              </a:rPr>
              <a:t>x</a:t>
            </a:r>
            <a:r>
              <a:rPr lang="en-US" altLang="zh-CN" sz="2800" dirty="0">
                <a:solidFill>
                  <a:srgbClr val="1C1C1C"/>
                </a:solidFill>
                <a:latin typeface="Times New Roman" pitchFamily="18" charset="0"/>
              </a:rPr>
              <a:t> </a:t>
            </a:r>
            <a:r>
              <a:rPr lang="zh-CN" altLang="en-US" sz="2800" dirty="0">
                <a:solidFill>
                  <a:srgbClr val="1C1C1C"/>
                </a:solidFill>
                <a:latin typeface="Times New Roman" pitchFamily="18" charset="0"/>
              </a:rPr>
              <a:t>的二阶偏导数和 </a:t>
            </a:r>
            <a:r>
              <a:rPr lang="en-US" altLang="zh-CN" sz="2800" i="1" dirty="0">
                <a:solidFill>
                  <a:srgbClr val="1C1C1C"/>
                </a:solidFill>
                <a:latin typeface="Times New Roman" pitchFamily="18" charset="0"/>
              </a:rPr>
              <a:t>t </a:t>
            </a:r>
            <a:r>
              <a:rPr lang="zh-CN" altLang="en-US" sz="2800" dirty="0">
                <a:solidFill>
                  <a:srgbClr val="1C1C1C"/>
                </a:solidFill>
                <a:latin typeface="Times New Roman" pitchFamily="18" charset="0"/>
              </a:rPr>
              <a:t>的一阶偏导数</a:t>
            </a:r>
          </a:p>
        </p:txBody>
      </p:sp>
      <p:graphicFrame>
        <p:nvGraphicFramePr>
          <p:cNvPr id="38920" name="Object 8"/>
          <p:cNvGraphicFramePr>
            <a:graphicFrameLocks noChangeAspect="1"/>
          </p:cNvGraphicFramePr>
          <p:nvPr/>
        </p:nvGraphicFramePr>
        <p:xfrm>
          <a:off x="4214810" y="1428736"/>
          <a:ext cx="3632200" cy="915988"/>
        </p:xfrm>
        <a:graphic>
          <a:graphicData uri="http://schemas.openxmlformats.org/presentationml/2006/ole">
            <mc:AlternateContent xmlns:mc="http://schemas.openxmlformats.org/markup-compatibility/2006">
              <mc:Choice xmlns:v="urn:schemas-microsoft-com:vml" Requires="v">
                <p:oleObj spid="_x0000_s8229" name="公式" r:id="rId3" imgW="1358310" imgH="342751" progId="Equation.3">
                  <p:embed/>
                </p:oleObj>
              </mc:Choice>
              <mc:Fallback>
                <p:oleObj name="公式" r:id="rId3" imgW="1358310" imgH="342751"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1428736"/>
                        <a:ext cx="36322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1" name="Object 9"/>
          <p:cNvGraphicFramePr>
            <a:graphicFrameLocks noChangeAspect="1"/>
          </p:cNvGraphicFramePr>
          <p:nvPr/>
        </p:nvGraphicFramePr>
        <p:xfrm>
          <a:off x="1571604" y="3214686"/>
          <a:ext cx="2932109" cy="1015796"/>
        </p:xfrm>
        <a:graphic>
          <a:graphicData uri="http://schemas.openxmlformats.org/presentationml/2006/ole">
            <mc:AlternateContent xmlns:mc="http://schemas.openxmlformats.org/markup-compatibility/2006">
              <mc:Choice xmlns:v="urn:schemas-microsoft-com:vml" Requires="v">
                <p:oleObj spid="_x0000_s8230" name="公式" r:id="rId5" imgW="1130300" imgH="419100" progId="Equation.3">
                  <p:embed/>
                </p:oleObj>
              </mc:Choice>
              <mc:Fallback>
                <p:oleObj name="公式" r:id="rId5" imgW="1130300" imgH="41910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3214686"/>
                        <a:ext cx="2932109" cy="1015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2" name="Object 10"/>
          <p:cNvGraphicFramePr>
            <a:graphicFrameLocks noChangeAspect="1"/>
          </p:cNvGraphicFramePr>
          <p:nvPr/>
        </p:nvGraphicFramePr>
        <p:xfrm>
          <a:off x="4857752" y="3286124"/>
          <a:ext cx="2238372" cy="878028"/>
        </p:xfrm>
        <a:graphic>
          <a:graphicData uri="http://schemas.openxmlformats.org/presentationml/2006/ole">
            <mc:AlternateContent xmlns:mc="http://schemas.openxmlformats.org/markup-compatibility/2006">
              <mc:Choice xmlns:v="urn:schemas-microsoft-com:vml" Requires="v">
                <p:oleObj spid="_x0000_s8231" name="Equation" r:id="rId7" imgW="927100" imgH="368300" progId="Equation.3">
                  <p:embed/>
                </p:oleObj>
              </mc:Choice>
              <mc:Fallback>
                <p:oleObj name="Equation" r:id="rId7" imgW="927100" imgH="36830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7752" y="3286124"/>
                        <a:ext cx="2238372" cy="878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714348" y="4429129"/>
            <a:ext cx="4119562" cy="523875"/>
            <a:chOff x="477" y="1974"/>
            <a:chExt cx="2595" cy="330"/>
          </a:xfrm>
        </p:grpSpPr>
        <p:sp>
          <p:nvSpPr>
            <p:cNvPr id="38924" name="Text Box 12"/>
            <p:cNvSpPr txBox="1">
              <a:spLocks noChangeArrowheads="1"/>
            </p:cNvSpPr>
            <p:nvPr/>
          </p:nvSpPr>
          <p:spPr bwMode="auto">
            <a:xfrm>
              <a:off x="477" y="1974"/>
              <a:ext cx="2595" cy="330"/>
            </a:xfrm>
            <a:prstGeom prst="rect">
              <a:avLst/>
            </a:prstGeom>
            <a:noFill/>
            <a:ln w="9525">
              <a:noFill/>
              <a:miter lim="800000"/>
              <a:headEnd/>
              <a:tailEnd/>
            </a:ln>
            <a:effectLst/>
          </p:spPr>
          <p:txBody>
            <a:bodyPr>
              <a:spAutoFit/>
            </a:bodyPr>
            <a:lstStyle/>
            <a:p>
              <a:pPr>
                <a:spcBef>
                  <a:spcPct val="50000"/>
                </a:spcBef>
              </a:pPr>
              <a:r>
                <a:rPr lang="zh-CN" altLang="en-US" sz="2800" dirty="0">
                  <a:solidFill>
                    <a:srgbClr val="1C1C1C"/>
                  </a:solidFill>
                  <a:latin typeface="Times New Roman" pitchFamily="18" charset="0"/>
                </a:rPr>
                <a:t>自由粒子　</a:t>
              </a:r>
            </a:p>
          </p:txBody>
        </p:sp>
        <p:graphicFrame>
          <p:nvGraphicFramePr>
            <p:cNvPr id="38925" name="Object 13"/>
            <p:cNvGraphicFramePr>
              <a:graphicFrameLocks noChangeAspect="1"/>
            </p:cNvGraphicFramePr>
            <p:nvPr/>
          </p:nvGraphicFramePr>
          <p:xfrm>
            <a:off x="1512" y="1974"/>
            <a:ext cx="823" cy="291"/>
          </p:xfrm>
          <a:graphic>
            <a:graphicData uri="http://schemas.openxmlformats.org/presentationml/2006/ole">
              <mc:AlternateContent xmlns:mc="http://schemas.openxmlformats.org/markup-compatibility/2006">
                <mc:Choice xmlns:v="urn:schemas-microsoft-com:vml" Requires="v">
                  <p:oleObj spid="_x0000_s8232" name="Equation" r:id="rId9" imgW="825142" imgH="304668" progId="Equation.3">
                    <p:embed/>
                  </p:oleObj>
                </mc:Choice>
                <mc:Fallback>
                  <p:oleObj name="Equation" r:id="rId9" imgW="825142" imgH="304668" progId="Equation.3">
                    <p:embed/>
                    <p:pic>
                      <p:nvPicPr>
                        <p:cNvPr id="0"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2" y="1974"/>
                          <a:ext cx="823"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4"/>
          <p:cNvGrpSpPr>
            <a:grpSpLocks/>
          </p:cNvGrpSpPr>
          <p:nvPr/>
        </p:nvGrpSpPr>
        <p:grpSpPr bwMode="auto">
          <a:xfrm>
            <a:off x="4143372" y="4286540"/>
            <a:ext cx="3412915" cy="572080"/>
            <a:chOff x="2935" y="2011"/>
            <a:chExt cx="1945" cy="335"/>
          </a:xfrm>
        </p:grpSpPr>
        <p:graphicFrame>
          <p:nvGraphicFramePr>
            <p:cNvPr id="38927" name="Object 15"/>
            <p:cNvGraphicFramePr>
              <a:graphicFrameLocks noChangeAspect="1"/>
            </p:cNvGraphicFramePr>
            <p:nvPr/>
          </p:nvGraphicFramePr>
          <p:xfrm>
            <a:off x="2935" y="2053"/>
            <a:ext cx="694" cy="288"/>
          </p:xfrm>
          <a:graphic>
            <a:graphicData uri="http://schemas.openxmlformats.org/presentationml/2006/ole">
              <mc:AlternateContent xmlns:mc="http://schemas.openxmlformats.org/markup-compatibility/2006">
                <mc:Choice xmlns:v="urn:schemas-microsoft-com:vml" Requires="v">
                  <p:oleObj spid="_x0000_s8233" name="Equation" r:id="rId11" imgW="736280" imgH="317362" progId="Equation.3">
                    <p:embed/>
                  </p:oleObj>
                </mc:Choice>
                <mc:Fallback>
                  <p:oleObj name="Equation" r:id="rId11" imgW="736280" imgH="317362" progId="Equation.3">
                    <p:embed/>
                    <p:pic>
                      <p:nvPicPr>
                        <p:cNvPr id="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5" y="2053"/>
                          <a:ext cx="69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8" name="Object 16"/>
            <p:cNvGraphicFramePr>
              <a:graphicFrameLocks noChangeAspect="1"/>
            </p:cNvGraphicFramePr>
            <p:nvPr/>
          </p:nvGraphicFramePr>
          <p:xfrm>
            <a:off x="3790" y="2011"/>
            <a:ext cx="1090" cy="335"/>
          </p:xfrm>
          <a:graphic>
            <a:graphicData uri="http://schemas.openxmlformats.org/presentationml/2006/ole">
              <mc:AlternateContent xmlns:mc="http://schemas.openxmlformats.org/markup-compatibility/2006">
                <mc:Choice xmlns:v="urn:schemas-microsoft-com:vml" Requires="v">
                  <p:oleObj spid="_x0000_s8234" name="Equation" r:id="rId13" imgW="1155700" imgH="368300" progId="Equation.3">
                    <p:embed/>
                  </p:oleObj>
                </mc:Choice>
                <mc:Fallback>
                  <p:oleObj name="Equation" r:id="rId13" imgW="1155700" imgH="368300" progId="Equation.3">
                    <p:embed/>
                    <p:pic>
                      <p:nvPicPr>
                        <p:cNvPr id="0" name="Picture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0" y="2011"/>
                          <a:ext cx="109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 name="Object 17"/>
          <p:cNvGraphicFramePr>
            <a:graphicFrameLocks noChangeAspect="1"/>
          </p:cNvGraphicFramePr>
          <p:nvPr/>
        </p:nvGraphicFramePr>
        <p:xfrm>
          <a:off x="2357422" y="5643578"/>
          <a:ext cx="4114800" cy="1008063"/>
        </p:xfrm>
        <a:graphic>
          <a:graphicData uri="http://schemas.openxmlformats.org/presentationml/2006/ole">
            <mc:AlternateContent xmlns:mc="http://schemas.openxmlformats.org/markup-compatibility/2006">
              <mc:Choice xmlns:v="urn:schemas-microsoft-com:vml" Requires="v">
                <p:oleObj spid="_x0000_s8235" name="Equation" r:id="rId15" imgW="2717800" imgH="762000" progId="Equation.3">
                  <p:embed/>
                </p:oleObj>
              </mc:Choice>
              <mc:Fallback>
                <p:oleObj name="Equation" r:id="rId15" imgW="2717800" imgH="762000" progId="Equation.3">
                  <p:embed/>
                  <p:pic>
                    <p:nvPicPr>
                      <p:cNvPr id="0" name="Picture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7422" y="5643578"/>
                        <a:ext cx="4114800" cy="1008063"/>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CC0000"/>
                            </a:solidFill>
                          </a14:hiddenFill>
                        </a:ext>
                      </a:extLst>
                    </p:spPr>
                  </p:pic>
                </p:oleObj>
              </mc:Fallback>
            </mc:AlternateContent>
          </a:graphicData>
        </a:graphic>
      </p:graphicFrame>
      <p:sp>
        <p:nvSpPr>
          <p:cNvPr id="16" name="Rectangle 18"/>
          <p:cNvSpPr>
            <a:spLocks noChangeArrowheads="1"/>
          </p:cNvSpPr>
          <p:nvPr/>
        </p:nvSpPr>
        <p:spPr bwMode="auto">
          <a:xfrm>
            <a:off x="628672" y="5072074"/>
            <a:ext cx="7086600" cy="523220"/>
          </a:xfrm>
          <a:prstGeom prst="rect">
            <a:avLst/>
          </a:prstGeom>
          <a:noFill/>
          <a:ln w="9525">
            <a:noFill/>
            <a:miter lim="800000"/>
            <a:headEnd/>
            <a:tailEnd/>
          </a:ln>
          <a:effectLst/>
        </p:spPr>
        <p:txBody>
          <a:bodyPr>
            <a:spAutoFit/>
          </a:bodyPr>
          <a:lstStyle/>
          <a:p>
            <a:r>
              <a:rPr lang="zh-CN" altLang="en-US" sz="2800" dirty="0">
                <a:solidFill>
                  <a:srgbClr val="1C1C1C"/>
                </a:solidFill>
                <a:latin typeface="Times New Roman" pitchFamily="18" charset="0"/>
              </a:rPr>
              <a:t>一维运动</a:t>
            </a:r>
            <a:r>
              <a:rPr lang="zh-CN" altLang="en-US" sz="2800" u="sng" dirty="0">
                <a:solidFill>
                  <a:srgbClr val="CC0000"/>
                </a:solidFill>
                <a:latin typeface="Times New Roman" pitchFamily="18" charset="0"/>
              </a:rPr>
              <a:t>自由粒子</a:t>
            </a:r>
            <a:r>
              <a:rPr lang="zh-CN" altLang="en-US" sz="2800" dirty="0">
                <a:solidFill>
                  <a:srgbClr val="1C1C1C"/>
                </a:solidFill>
                <a:latin typeface="Times New Roman" pitchFamily="18" charset="0"/>
              </a:rPr>
              <a:t>的</a:t>
            </a:r>
            <a:r>
              <a:rPr lang="zh-CN" altLang="en-US" sz="2800" dirty="0">
                <a:solidFill>
                  <a:srgbClr val="CC0000"/>
                </a:solidFill>
                <a:latin typeface="Times New Roman" pitchFamily="18" charset="0"/>
              </a:rPr>
              <a:t>含时薛定谔方程</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linds(horizontal)">
                                      <p:cBhvr>
                                        <p:cTn id="17" dur="500"/>
                                        <p:tgtEl>
                                          <p:spTgt spid="38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blinds(horizontal)">
                                      <p:cBhvr>
                                        <p:cTn id="22" dur="500"/>
                                        <p:tgtEl>
                                          <p:spTgt spid="389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21"/>
                                        </p:tgtEl>
                                        <p:attrNameLst>
                                          <p:attrName>style.visibility</p:attrName>
                                        </p:attrNameLst>
                                      </p:cBhvr>
                                      <p:to>
                                        <p:strVal val="visible"/>
                                      </p:to>
                                    </p:set>
                                    <p:animEffect transition="in" filter="blinds(horizontal)">
                                      <p:cBhvr>
                                        <p:cTn id="27" dur="500"/>
                                        <p:tgtEl>
                                          <p:spTgt spid="389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22"/>
                                        </p:tgtEl>
                                        <p:attrNameLst>
                                          <p:attrName>style.visibility</p:attrName>
                                        </p:attrNameLst>
                                      </p:cBhvr>
                                      <p:to>
                                        <p:strVal val="visible"/>
                                      </p:to>
                                    </p:set>
                                    <p:animEffect transition="in" filter="blinds(horizontal)">
                                      <p:cBhvr>
                                        <p:cTn id="32" dur="500"/>
                                        <p:tgtEl>
                                          <p:spTgt spid="389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8" grpId="0" autoUpdateAnimBg="0"/>
      <p:bldP spid="38919" grpId="0" autoUpdateAnimBg="0"/>
      <p:bldP spid="16" grpId="0" autoUpdateAnimBg="0"/>
    </p:bldLst>
  </p:timing>
</p:sld>
</file>

<file path=ppt/theme/theme1.xml><?xml version="1.0" encoding="utf-8"?>
<a:theme xmlns:a="http://schemas.openxmlformats.org/drawingml/2006/main" name="主题1">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535</TotalTime>
  <Words>2633</Words>
  <Application>Microsoft Office PowerPoint</Application>
  <PresentationFormat>全屏显示(4:3)</PresentationFormat>
  <Paragraphs>330</Paragraphs>
  <Slides>55</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55</vt:i4>
      </vt:variant>
    </vt:vector>
  </HeadingPairs>
  <TitlesOfParts>
    <vt:vector size="71" baseType="lpstr">
      <vt:lpstr>Monotype Sorts</vt:lpstr>
      <vt:lpstr>黑体</vt:lpstr>
      <vt:lpstr>楷体_GB2312</vt:lpstr>
      <vt:lpstr>宋体</vt:lpstr>
      <vt:lpstr>Arial</vt:lpstr>
      <vt:lpstr>Calibri</vt:lpstr>
      <vt:lpstr>Cambria Math</vt:lpstr>
      <vt:lpstr>Century Schoolbook</vt:lpstr>
      <vt:lpstr>Garamond</vt:lpstr>
      <vt:lpstr>Times New Roman</vt:lpstr>
      <vt:lpstr>Wingdings</vt:lpstr>
      <vt:lpstr>主题1</vt:lpstr>
      <vt:lpstr>Equation</vt:lpstr>
      <vt:lpstr>Microsoft 公式 3.0</vt:lpstr>
      <vt:lpstr>公式</vt:lpstr>
      <vt:lpstr>Clip</vt:lpstr>
      <vt:lpstr>15-8     量子力学简介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15-8     量子力学简介</dc:title>
  <dc:creator>jinxin</dc:creator>
  <cp:lastModifiedBy>L jh</cp:lastModifiedBy>
  <cp:revision>21</cp:revision>
  <dcterms:created xsi:type="dcterms:W3CDTF">2014-12-17T03:18:32Z</dcterms:created>
  <dcterms:modified xsi:type="dcterms:W3CDTF">2020-12-14T04:05:37Z</dcterms:modified>
</cp:coreProperties>
</file>