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63" r:id="rId2"/>
    <p:sldId id="264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emf"/><Relationship Id="rId7" Type="http://schemas.openxmlformats.org/officeDocument/2006/relationships/image" Target="../media/image10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e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2" descr="http://www.szu.edu.cn/images/szulogo.gif"/>
          <p:cNvPicPr>
            <a:picLocks noChangeAspect="1" noChangeArrowheads="1"/>
          </p:cNvPicPr>
          <p:nvPr/>
        </p:nvPicPr>
        <p:blipFill>
          <a:blip r:embed="rId14" cstate="print"/>
          <a:srcRect l="4614" r="63078"/>
          <a:stretch>
            <a:fillRect/>
          </a:stretch>
        </p:blipFill>
        <p:spPr bwMode="auto">
          <a:xfrm>
            <a:off x="142844" y="142852"/>
            <a:ext cx="1000132" cy="928694"/>
          </a:xfrm>
          <a:prstGeom prst="rect">
            <a:avLst/>
          </a:prstGeom>
          <a:noFill/>
        </p:spPr>
      </p:pic>
      <p:sp>
        <p:nvSpPr>
          <p:cNvPr id="6" name="Freeform 8"/>
          <p:cNvSpPr>
            <a:spLocks/>
          </p:cNvSpPr>
          <p:nvPr/>
        </p:nvSpPr>
        <p:spPr bwMode="auto">
          <a:xfrm>
            <a:off x="214282" y="6391318"/>
            <a:ext cx="7954963" cy="32383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 spd="med"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&#21333;&#25670;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158" y="1428736"/>
            <a:ext cx="82804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ct val="25000"/>
              </a:spcBef>
            </a:pPr>
            <a:r>
              <a:rPr lang="en-US" altLang="zh-CN" sz="5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9-3   </a:t>
            </a:r>
            <a:r>
              <a:rPr lang="zh-CN" altLang="en-US" sz="5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单摆和复摆</a:t>
            </a:r>
            <a:endParaRPr lang="zh-CN" altLang="en-US" sz="54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隶书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>
            <a:extLst>
              <a:ext uri="{FF2B5EF4-FFF2-40B4-BE49-F238E27FC236}">
                <a16:creationId xmlns="" xmlns:a16="http://schemas.microsoft.com/office/drawing/2014/main" id="{417F037D-FEED-4568-81E1-7F4D7675D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86" y="1071546"/>
            <a:ext cx="6629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zh-CN" altLang="en-US" sz="2800" i="1" baseline="-30000" dirty="0">
                <a:latin typeface="Times New Roman" pitchFamily="18" charset="0"/>
                <a:cs typeface="Times New Roman" pitchFamily="18" charset="0"/>
              </a:rPr>
              <a:t>回 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800" i="1" dirty="0" err="1">
                <a:latin typeface="Times New Roman" pitchFamily="18" charset="0"/>
                <a:cs typeface="Times New Roman" pitchFamily="18" charset="0"/>
              </a:rPr>
              <a:t>mgsin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800" dirty="0"/>
              <a:t>当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&lt; 5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</a:t>
            </a:r>
            <a:r>
              <a:rPr kumimoji="1" lang="zh-CN" altLang="en-US" sz="2800" dirty="0"/>
              <a:t>时，利用以下近似</a:t>
            </a: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	</a:t>
            </a:r>
            <a:endParaRPr kumimoji="1" lang="zh-CN" altLang="en-US" dirty="0"/>
          </a:p>
        </p:txBody>
      </p:sp>
      <p:graphicFrame>
        <p:nvGraphicFramePr>
          <p:cNvPr id="64559" name="Group 47">
            <a:extLst>
              <a:ext uri="{FF2B5EF4-FFF2-40B4-BE49-F238E27FC236}">
                <a16:creationId xmlns="" xmlns:a16="http://schemas.microsoft.com/office/drawing/2014/main" id="{52F7AC8E-23DA-416E-A557-64CDE0F03659}"/>
              </a:ext>
            </a:extLst>
          </p:cNvPr>
          <p:cNvGraphicFramePr>
            <a:graphicFrameLocks noGrp="1"/>
          </p:cNvGraphicFramePr>
          <p:nvPr/>
        </p:nvGraphicFramePr>
        <p:xfrm>
          <a:off x="642910" y="2214554"/>
          <a:ext cx="7315200" cy="2339977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1547062071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890586401"/>
                    </a:ext>
                  </a:extLst>
                </a:gridCol>
                <a:gridCol w="1557338">
                  <a:extLst>
                    <a:ext uri="{9D8B030D-6E8A-4147-A177-3AD203B41FA5}">
                      <a16:colId xmlns="" xmlns:a16="http://schemas.microsoft.com/office/drawing/2014/main" val="2952507818"/>
                    </a:ext>
                  </a:extLst>
                </a:gridCol>
                <a:gridCol w="1525587">
                  <a:extLst>
                    <a:ext uri="{9D8B030D-6E8A-4147-A177-3AD203B41FA5}">
                      <a16:colId xmlns="" xmlns:a16="http://schemas.microsoft.com/office/drawing/2014/main" val="2220815993"/>
                    </a:ext>
                  </a:extLst>
                </a:gridCol>
                <a:gridCol w="1489075">
                  <a:extLst>
                    <a:ext uri="{9D8B030D-6E8A-4147-A177-3AD203B41FA5}">
                      <a16:colId xmlns="" xmlns:a16="http://schemas.microsoft.com/office/drawing/2014/main" val="1910770468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5797709"/>
                  </a:ext>
                </a:extLst>
              </a:tr>
              <a:tr h="490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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0.017453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0.034901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0.087266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0.174533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9198739"/>
                  </a:ext>
                </a:extLst>
              </a:tr>
              <a:tr h="636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sin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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0.017452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0.034899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0.087156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0.173648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0122047"/>
                  </a:ext>
                </a:extLst>
              </a:tr>
              <a:tr h="636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tg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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0.017455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0.034921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0.087489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0.176327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4145687"/>
                  </a:ext>
                </a:extLst>
              </a:tr>
            </a:tbl>
          </a:graphicData>
        </a:graphic>
      </p:graphicFrame>
      <p:sp>
        <p:nvSpPr>
          <p:cNvPr id="64543" name="Text Box 31">
            <a:extLst>
              <a:ext uri="{FF2B5EF4-FFF2-40B4-BE49-F238E27FC236}">
                <a16:creationId xmlns="" xmlns:a16="http://schemas.microsoft.com/office/drawing/2014/main" id="{D3530481-1860-49F3-9D18-1A43FC9A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4929198"/>
            <a:ext cx="81391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800" dirty="0">
                <a:solidFill>
                  <a:srgbClr val="FF0000"/>
                </a:solidFill>
              </a:rPr>
              <a:t>从上表可知：当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 5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</a:t>
            </a:r>
            <a:r>
              <a:rPr kumimoji="1" lang="zh-CN" altLang="en-US" sz="2800" dirty="0">
                <a:solidFill>
                  <a:srgbClr val="FF0000"/>
                </a:solidFill>
              </a:rPr>
              <a:t>时，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≈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≈ 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  <a:endParaRPr kumimoji="1"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  <p:bldP spid="645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="" xmlns:a16="http://schemas.microsoft.com/office/drawing/2014/main" id="{D03D961F-422A-4FEF-B41A-3F440D9C9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391400" cy="31003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just"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很小时，圆弧可看作直线，所以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即为小球偏离平衡位置的位移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</a:p>
          <a:p>
            <a:pPr algn="just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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i="1" baseline="-30000" dirty="0">
                <a:latin typeface="Times New Roman" pitchFamily="18" charset="0"/>
                <a:cs typeface="Times New Roman" pitchFamily="18" charset="0"/>
              </a:rPr>
              <a:t>回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mgsin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≈mg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≈mg·</a:t>
            </a:r>
          </a:p>
          <a:p>
            <a:pPr algn="just"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i="1" baseline="-30000" dirty="0">
                <a:latin typeface="Times New Roman" pitchFamily="18" charset="0"/>
                <a:cs typeface="Times New Roman" pitchFamily="18" charset="0"/>
              </a:rPr>
              <a:t>回 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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  k= </a:t>
            </a:r>
          </a:p>
          <a:p>
            <a:pPr algn="just"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="" xmlns:a16="http://schemas.microsoft.com/office/drawing/2014/main" id="{BC7C2E3E-D1DD-4D40-903A-E125109C6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8" y="2000240"/>
          <a:ext cx="571500" cy="931862"/>
        </p:xfrm>
        <a:graphic>
          <a:graphicData uri="http://schemas.openxmlformats.org/presentationml/2006/ole">
            <p:oleObj spid="_x0000_s26626" name="Equation" r:id="rId4" imgW="102240" imgH="263160" progId="Equation.3">
              <p:embed/>
            </p:oleObj>
          </a:graphicData>
        </a:graphic>
      </p:graphicFrame>
      <p:graphicFrame>
        <p:nvGraphicFramePr>
          <p:cNvPr id="65541" name="Object 5">
            <a:extLst>
              <a:ext uri="{FF2B5EF4-FFF2-40B4-BE49-F238E27FC236}">
                <a16:creationId xmlns="" xmlns:a16="http://schemas.microsoft.com/office/drawing/2014/main" id="{5DFA65C3-04EF-4D28-B66B-7F5FF907C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16" y="3214686"/>
          <a:ext cx="741363" cy="1092200"/>
        </p:xfrm>
        <a:graphic>
          <a:graphicData uri="http://schemas.openxmlformats.org/presentationml/2006/ole">
            <p:oleObj spid="_x0000_s26627" name="Equation" r:id="rId5" imgW="175320" imgH="263160" progId="Equation.3">
              <p:embed/>
            </p:oleObj>
          </a:graphicData>
        </a:graphic>
      </p:graphicFrame>
      <p:sp>
        <p:nvSpPr>
          <p:cNvPr id="65542" name="Text Box 6">
            <a:extLst>
              <a:ext uri="{FF2B5EF4-FFF2-40B4-BE49-F238E27FC236}">
                <a16:creationId xmlns="" xmlns:a16="http://schemas.microsoft.com/office/drawing/2014/main" id="{2BF3C1E2-3A7F-4785-B972-3892E0C2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58" y="5072074"/>
            <a:ext cx="82296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∴</a:t>
            </a:r>
            <a:r>
              <a:rPr kumimoji="1" lang="zh-CN" altLang="en-US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zh-CN" altLang="en-US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anose="05050102010706020507" pitchFamily="18" charset="2"/>
              </a:rPr>
              <a:t></a:t>
            </a:r>
            <a:r>
              <a:rPr kumimoji="1" lang="zh-CN" altLang="en-US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 5</a:t>
            </a:r>
            <a:r>
              <a:rPr kumimoji="1"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anose="05050102010706020507" pitchFamily="18" charset="2"/>
              </a:rPr>
              <a:t></a:t>
            </a:r>
            <a:r>
              <a:rPr kumimoji="1" lang="zh-CN" altLang="en-US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时，小球的运动为简谐振动。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="" xmlns:a16="http://schemas.microsoft.com/office/drawing/2014/main" id="{D3530481-1860-49F3-9D18-1A43FC9A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34" y="4357694"/>
            <a:ext cx="56436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（当</a:t>
            </a:r>
            <a:r>
              <a:rPr kumimoji="1" lang="zh-CN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&lt; 5</a:t>
            </a:r>
            <a:r>
              <a:rPr kumimoji="1"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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时，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sin</a:t>
            </a:r>
            <a:r>
              <a:rPr kumimoji="1"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≈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≈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tg</a:t>
            </a:r>
            <a:r>
              <a:rPr kumimoji="1"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）</a:t>
            </a:r>
            <a:endParaRPr kumimoji="1" lang="en-US" altLang="zh-CN" sz="2800" dirty="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utoUpdateAnimBg="0"/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 descr="dan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85860"/>
            <a:ext cx="1851025" cy="3657600"/>
          </a:xfrm>
          <a:prstGeom prst="rect">
            <a:avLst/>
          </a:prstGeom>
          <a:noFill/>
        </p:spPr>
      </p:pic>
      <p:pic>
        <p:nvPicPr>
          <p:cNvPr id="3" name="Picture 73" descr="FB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285860"/>
            <a:ext cx="3257550" cy="36353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5715000" y="990600"/>
            <a:ext cx="2819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7043" name="Rectangle 3" descr="宽上对角线"/>
          <p:cNvSpPr>
            <a:spLocks noChangeArrowheads="1"/>
          </p:cNvSpPr>
          <p:nvPr/>
        </p:nvSpPr>
        <p:spPr bwMode="auto">
          <a:xfrm>
            <a:off x="6384925" y="1381125"/>
            <a:ext cx="1287463" cy="130175"/>
          </a:xfrm>
          <a:prstGeom prst="rect">
            <a:avLst/>
          </a:prstGeom>
          <a:pattFill prst="wdUpDiag">
            <a:fgClr>
              <a:srgbClr val="5F5F5F"/>
            </a:fgClr>
            <a:bgClr>
              <a:srgbClr val="EAEAEA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6997700" y="15113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6875463" y="3721100"/>
            <a:ext cx="246062" cy="260350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7548563" y="2160588"/>
          <a:ext cx="188912" cy="450850"/>
        </p:xfrm>
        <a:graphic>
          <a:graphicData uri="http://schemas.openxmlformats.org/presentationml/2006/ole">
            <p:oleObj spid="_x0000_s1044" name="公式" r:id="rId3" imgW="2095200" imgH="4672800" progId="Equation.3">
              <p:embed/>
            </p:oleObj>
          </a:graphicData>
        </a:graphic>
      </p:graphicFrame>
      <p:sp>
        <p:nvSpPr>
          <p:cNvPr id="87054" name="Arc 14"/>
          <p:cNvSpPr>
            <a:spLocks/>
          </p:cNvSpPr>
          <p:nvPr/>
        </p:nvSpPr>
        <p:spPr bwMode="auto">
          <a:xfrm rot="2359582" flipV="1">
            <a:off x="6069013" y="1820863"/>
            <a:ext cx="2281237" cy="2516187"/>
          </a:xfrm>
          <a:custGeom>
            <a:avLst/>
            <a:gdLst>
              <a:gd name="G0" fmla="+- 0 0 0"/>
              <a:gd name="G1" fmla="+- 21432 0 0"/>
              <a:gd name="G2" fmla="+- 21600 0 0"/>
              <a:gd name="T0" fmla="*/ 2687 w 20617"/>
              <a:gd name="T1" fmla="*/ 0 h 21432"/>
              <a:gd name="T2" fmla="*/ 20617 w 20617"/>
              <a:gd name="T3" fmla="*/ 14990 h 21432"/>
              <a:gd name="T4" fmla="*/ 0 w 20617"/>
              <a:gd name="T5" fmla="*/ 21432 h 2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17" h="21432" fill="none" extrusionOk="0">
                <a:moveTo>
                  <a:pt x="2687" y="-1"/>
                </a:moveTo>
                <a:cubicBezTo>
                  <a:pt x="11084" y="1052"/>
                  <a:pt x="18093" y="6912"/>
                  <a:pt x="20616" y="14990"/>
                </a:cubicBezTo>
              </a:path>
              <a:path w="20617" h="21432" stroke="0" extrusionOk="0">
                <a:moveTo>
                  <a:pt x="2687" y="-1"/>
                </a:moveTo>
                <a:cubicBezTo>
                  <a:pt x="11084" y="1052"/>
                  <a:pt x="18093" y="6912"/>
                  <a:pt x="20616" y="14990"/>
                </a:cubicBezTo>
                <a:lnTo>
                  <a:pt x="0" y="21432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prstDash val="dash"/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7002463" y="1511300"/>
            <a:ext cx="919162" cy="2144713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7" name="Oval 37"/>
          <p:cNvSpPr>
            <a:spLocks noChangeArrowheads="1"/>
          </p:cNvSpPr>
          <p:nvPr/>
        </p:nvSpPr>
        <p:spPr bwMode="auto">
          <a:xfrm>
            <a:off x="7799388" y="3590925"/>
            <a:ext cx="244475" cy="26035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3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7010400" y="2057400"/>
            <a:ext cx="228600" cy="381000"/>
            <a:chOff x="4461" y="1296"/>
            <a:chExt cx="232" cy="384"/>
          </a:xfrm>
        </p:grpSpPr>
        <p:sp>
          <p:nvSpPr>
            <p:cNvPr id="87048" name="Arc 8"/>
            <p:cNvSpPr>
              <a:spLocks/>
            </p:cNvSpPr>
            <p:nvPr/>
          </p:nvSpPr>
          <p:spPr bwMode="auto">
            <a:xfrm flipV="1">
              <a:off x="4461" y="1296"/>
              <a:ext cx="192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050" name="Object 10"/>
            <p:cNvGraphicFramePr>
              <a:graphicFrameLocks noChangeAspect="1"/>
            </p:cNvGraphicFramePr>
            <p:nvPr/>
          </p:nvGraphicFramePr>
          <p:xfrm>
            <a:off x="4461" y="1364"/>
            <a:ext cx="232" cy="316"/>
          </p:xfrm>
          <a:graphic>
            <a:graphicData uri="http://schemas.openxmlformats.org/presentationml/2006/ole">
              <p:oleObj spid="_x0000_s1045" name="公式" r:id="rId4" imgW="3263040" imgH="4438800" progId="Equation.3">
                <p:embed/>
              </p:oleObj>
            </a:graphicData>
          </a:graphic>
        </p:graphicFrame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7010400" y="2590800"/>
            <a:ext cx="1143000" cy="2722563"/>
            <a:chOff x="4512" y="1632"/>
            <a:chExt cx="720" cy="1715"/>
          </a:xfrm>
        </p:grpSpPr>
        <p:graphicFrame>
          <p:nvGraphicFramePr>
            <p:cNvPr id="87051" name="Object 11"/>
            <p:cNvGraphicFramePr>
              <a:graphicFrameLocks noChangeAspect="1"/>
            </p:cNvGraphicFramePr>
            <p:nvPr/>
          </p:nvGraphicFramePr>
          <p:xfrm>
            <a:off x="4512" y="1776"/>
            <a:ext cx="356" cy="432"/>
          </p:xfrm>
          <a:graphic>
            <a:graphicData uri="http://schemas.openxmlformats.org/presentationml/2006/ole">
              <p:oleObj spid="_x0000_s1046" name="Equation" r:id="rId5" imgW="3496680" imgH="4204800" progId="Equation.3">
                <p:embed/>
              </p:oleObj>
            </a:graphicData>
          </a:graphic>
        </p:graphicFrame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5079" y="2304"/>
              <a:ext cx="0" cy="67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H="1" flipV="1">
              <a:off x="4800" y="1632"/>
              <a:ext cx="279" cy="672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072" name="Object 32"/>
            <p:cNvGraphicFramePr>
              <a:graphicFrameLocks noChangeAspect="1"/>
            </p:cNvGraphicFramePr>
            <p:nvPr/>
          </p:nvGraphicFramePr>
          <p:xfrm>
            <a:off x="4939" y="2976"/>
            <a:ext cx="293" cy="371"/>
          </p:xfrm>
          <a:graphic>
            <a:graphicData uri="http://schemas.openxmlformats.org/presentationml/2006/ole">
              <p:oleObj spid="_x0000_s1047" name="Equation" r:id="rId6" imgW="2796120" imgH="3502800" progId="Equation.3">
                <p:embed/>
              </p:oleObj>
            </a:graphicData>
          </a:graphic>
        </p:graphicFrame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7653338" y="1052513"/>
            <a:ext cx="979487" cy="1800225"/>
            <a:chOff x="4821" y="663"/>
            <a:chExt cx="617" cy="1134"/>
          </a:xfrm>
        </p:grpSpPr>
        <p:sp>
          <p:nvSpPr>
            <p:cNvPr id="87088" name="AutoShape 48"/>
            <p:cNvSpPr>
              <a:spLocks noChangeArrowheads="1"/>
            </p:cNvSpPr>
            <p:nvPr/>
          </p:nvSpPr>
          <p:spPr bwMode="auto">
            <a:xfrm flipV="1">
              <a:off x="4821" y="720"/>
              <a:ext cx="123" cy="318"/>
            </a:xfrm>
            <a:prstGeom prst="curvedLeftArrow">
              <a:avLst>
                <a:gd name="adj1" fmla="val 28714"/>
                <a:gd name="adj2" fmla="val 115803"/>
                <a:gd name="adj3" fmla="val 56245"/>
              </a:avLst>
            </a:prstGeom>
            <a:solidFill>
              <a:srgbClr val="FF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4992" y="663"/>
              <a:ext cx="446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/>
                <a:t>转动正向</a:t>
              </a:r>
            </a:p>
          </p:txBody>
        </p:sp>
      </p:grpSp>
      <p:graphicFrame>
        <p:nvGraphicFramePr>
          <p:cNvPr id="87097" name="Object 57"/>
          <p:cNvGraphicFramePr>
            <a:graphicFrameLocks noChangeAspect="1"/>
          </p:cNvGraphicFramePr>
          <p:nvPr/>
        </p:nvGraphicFramePr>
        <p:xfrm>
          <a:off x="971550" y="3429000"/>
          <a:ext cx="3644900" cy="506413"/>
        </p:xfrm>
        <a:graphic>
          <a:graphicData uri="http://schemas.openxmlformats.org/presentationml/2006/ole">
            <p:oleObj spid="_x0000_s1048" name="Equation" r:id="rId7" imgW="46024800" imgH="5791200" progId="Equation.3">
              <p:embed/>
            </p:oleObj>
          </a:graphicData>
        </a:graphic>
      </p:graphicFrame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258888" y="1557338"/>
            <a:ext cx="2971800" cy="625475"/>
            <a:chOff x="1056" y="950"/>
            <a:chExt cx="1872" cy="394"/>
          </a:xfrm>
        </p:grpSpPr>
        <p:graphicFrame>
          <p:nvGraphicFramePr>
            <p:cNvPr id="87100" name="Object 60"/>
            <p:cNvGraphicFramePr>
              <a:graphicFrameLocks noChangeAspect="1"/>
            </p:cNvGraphicFramePr>
            <p:nvPr/>
          </p:nvGraphicFramePr>
          <p:xfrm>
            <a:off x="1056" y="998"/>
            <a:ext cx="1872" cy="346"/>
          </p:xfrm>
          <a:graphic>
            <a:graphicData uri="http://schemas.openxmlformats.org/presentationml/2006/ole">
              <p:oleObj spid="_x0000_s1049" name="Equation" r:id="rId8" imgW="34442400" imgH="6400800" progId="Equation.3">
                <p:embed/>
              </p:oleObj>
            </a:graphicData>
          </a:graphic>
        </p:graphicFrame>
        <p:sp>
          <p:nvSpPr>
            <p:cNvPr id="87101" name="Text Box 61"/>
            <p:cNvSpPr txBox="1">
              <a:spLocks noChangeArrowheads="1"/>
            </p:cNvSpPr>
            <p:nvPr/>
          </p:nvSpPr>
          <p:spPr bwMode="auto">
            <a:xfrm>
              <a:off x="1621" y="950"/>
              <a:ext cx="5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/>
                <a:t>时</a:t>
              </a:r>
            </a:p>
          </p:txBody>
        </p:sp>
      </p:grpSp>
      <p:sp>
        <p:nvSpPr>
          <p:cNvPr id="87103" name="Text Box 63"/>
          <p:cNvSpPr txBox="1">
            <a:spLocks noChangeArrowheads="1"/>
          </p:cNvSpPr>
          <p:nvPr/>
        </p:nvSpPr>
        <p:spPr bwMode="auto">
          <a:xfrm>
            <a:off x="1116013" y="981075"/>
            <a:ext cx="262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/>
              <a:t>动力学分析：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971550" y="5373688"/>
            <a:ext cx="2863850" cy="1014412"/>
            <a:chOff x="624" y="2880"/>
            <a:chExt cx="1804" cy="639"/>
          </a:xfrm>
        </p:grpSpPr>
        <p:graphicFrame>
          <p:nvGraphicFramePr>
            <p:cNvPr id="87104" name="Object 64"/>
            <p:cNvGraphicFramePr>
              <a:graphicFrameLocks noChangeAspect="1"/>
            </p:cNvGraphicFramePr>
            <p:nvPr/>
          </p:nvGraphicFramePr>
          <p:xfrm>
            <a:off x="1200" y="2880"/>
            <a:ext cx="1228" cy="639"/>
          </p:xfrm>
          <a:graphic>
            <a:graphicData uri="http://schemas.openxmlformats.org/presentationml/2006/ole">
              <p:oleObj spid="_x0000_s1050" name="Equation" r:id="rId9" imgW="22250400" imgH="11582400" progId="Equation.3">
                <p:embed/>
              </p:oleObj>
            </a:graphicData>
          </a:graphic>
        </p:graphicFrame>
        <p:sp>
          <p:nvSpPr>
            <p:cNvPr id="87106" name="AutoShape 66"/>
            <p:cNvSpPr>
              <a:spLocks noChangeArrowheads="1"/>
            </p:cNvSpPr>
            <p:nvPr/>
          </p:nvSpPr>
          <p:spPr bwMode="auto">
            <a:xfrm>
              <a:off x="624" y="3072"/>
              <a:ext cx="384" cy="288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112" name="Text Box 72"/>
          <p:cNvSpPr txBox="1">
            <a:spLocks noChangeArrowheads="1"/>
          </p:cNvSpPr>
          <p:nvPr/>
        </p:nvSpPr>
        <p:spPr bwMode="auto">
          <a:xfrm>
            <a:off x="6826250" y="3900488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O</a:t>
            </a:r>
          </a:p>
        </p:txBody>
      </p:sp>
      <p:sp>
        <p:nvSpPr>
          <p:cNvPr id="87113" name="Text Box 73"/>
          <p:cNvSpPr txBox="1">
            <a:spLocks noChangeArrowheads="1"/>
          </p:cNvSpPr>
          <p:nvPr/>
        </p:nvSpPr>
        <p:spPr bwMode="auto">
          <a:xfrm>
            <a:off x="6553200" y="14620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A</a:t>
            </a:r>
          </a:p>
        </p:txBody>
      </p:sp>
      <p:sp>
        <p:nvSpPr>
          <p:cNvPr id="87114" name="Text Box 74"/>
          <p:cNvSpPr txBox="1">
            <a:spLocks noChangeArrowheads="1"/>
          </p:cNvSpPr>
          <p:nvPr/>
        </p:nvSpPr>
        <p:spPr bwMode="auto">
          <a:xfrm>
            <a:off x="7832725" y="3038475"/>
            <a:ext cx="46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m</a:t>
            </a:r>
          </a:p>
        </p:txBody>
      </p:sp>
      <p:graphicFrame>
        <p:nvGraphicFramePr>
          <p:cNvPr id="87115" name="Object 75"/>
          <p:cNvGraphicFramePr>
            <a:graphicFrameLocks noChangeAspect="1"/>
          </p:cNvGraphicFramePr>
          <p:nvPr/>
        </p:nvGraphicFramePr>
        <p:xfrm>
          <a:off x="1692275" y="4292600"/>
          <a:ext cx="3448050" cy="1074738"/>
        </p:xfrm>
        <a:graphic>
          <a:graphicData uri="http://schemas.openxmlformats.org/presentationml/2006/ole">
            <p:oleObj spid="_x0000_s1051" name="公式" r:id="rId10" imgW="32308800" imgH="10058400" progId="Equation.3">
              <p:embed/>
            </p:oleObj>
          </a:graphicData>
        </a:graphic>
      </p:graphicFrame>
      <p:graphicFrame>
        <p:nvGraphicFramePr>
          <p:cNvPr id="87116" name="Object 76"/>
          <p:cNvGraphicFramePr>
            <a:graphicFrameLocks noChangeAspect="1"/>
          </p:cNvGraphicFramePr>
          <p:nvPr/>
        </p:nvGraphicFramePr>
        <p:xfrm>
          <a:off x="5929322" y="4714884"/>
          <a:ext cx="1362075" cy="509587"/>
        </p:xfrm>
        <a:graphic>
          <a:graphicData uri="http://schemas.openxmlformats.org/presentationml/2006/ole">
            <p:oleObj spid="_x0000_s1052" name="Equation" r:id="rId11" imgW="14630400" imgH="5486400" progId="Equation.3">
              <p:embed/>
            </p:oleObj>
          </a:graphicData>
        </a:graphic>
      </p:graphicFrame>
      <p:sp>
        <p:nvSpPr>
          <p:cNvPr id="87118" name="Rectangle 78"/>
          <p:cNvSpPr>
            <a:spLocks noChangeArrowheads="1"/>
          </p:cNvSpPr>
          <p:nvPr/>
        </p:nvSpPr>
        <p:spPr bwMode="auto">
          <a:xfrm>
            <a:off x="1071538" y="142852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dirty="0">
                <a:solidFill>
                  <a:srgbClr val="CC0000"/>
                </a:solidFill>
              </a:rPr>
              <a:t>  </a:t>
            </a:r>
            <a:r>
              <a:rPr kumimoji="1" lang="zh-CN" altLang="en-US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单摆</a:t>
            </a:r>
          </a:p>
        </p:txBody>
      </p:sp>
      <p:sp>
        <p:nvSpPr>
          <p:cNvPr id="87122" name="Text Box 82"/>
          <p:cNvSpPr txBox="1">
            <a:spLocks noChangeArrowheads="1"/>
          </p:cNvSpPr>
          <p:nvPr/>
        </p:nvSpPr>
        <p:spPr bwMode="auto">
          <a:xfrm>
            <a:off x="395288" y="2276475"/>
            <a:ext cx="4464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0"/>
              <a:t>设某时刻角位移为</a:t>
            </a:r>
            <a:r>
              <a:rPr kumimoji="1" lang="zh-CN" altLang="en-US" sz="2800" b="0" i="1">
                <a:sym typeface="Symbol" pitchFamily="18" charset="2"/>
              </a:rPr>
              <a:t></a:t>
            </a:r>
            <a:r>
              <a:rPr kumimoji="1" lang="zh-CN" altLang="en-US" sz="2800" b="0"/>
              <a:t>，则重力对</a:t>
            </a:r>
            <a:r>
              <a:rPr kumimoji="1" lang="en-US" altLang="zh-CN" sz="2800" b="0"/>
              <a:t>A</a:t>
            </a:r>
            <a:r>
              <a:rPr kumimoji="1" lang="zh-CN" altLang="en-US" sz="2800" b="0"/>
              <a:t>点的力矩为：</a:t>
            </a:r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auto">
          <a:xfrm>
            <a:off x="323850" y="40052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0"/>
              <a:t>由转动定律：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4071934" y="5643578"/>
            <a:ext cx="2952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动力学判据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03" grpId="0" autoUpdateAnimBg="0"/>
      <p:bldP spid="87122" grpId="0"/>
      <p:bldP spid="87123" grpId="0" autoUpdateAnimBg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857224" y="4357694"/>
          <a:ext cx="3373437" cy="574675"/>
        </p:xfrm>
        <a:graphic>
          <a:graphicData uri="http://schemas.openxmlformats.org/presentationml/2006/ole">
            <p:oleObj spid="_x0000_s2060" name="Equation" r:id="rId3" imgW="33832800" imgH="6096000" progId="Equation.3">
              <p:embed/>
            </p:oleObj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1247775" y="1981200"/>
          <a:ext cx="1762125" cy="990600"/>
        </p:xfrm>
        <a:graphic>
          <a:graphicData uri="http://schemas.openxmlformats.org/presentationml/2006/ole">
            <p:oleObj spid="_x0000_s2061" name="Equation" r:id="rId4" imgW="14020800" imgH="11277600" progId="Equation.3">
              <p:embed/>
            </p:oleObj>
          </a:graphicData>
        </a:graphic>
      </p:graphicFrame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762000" y="2184400"/>
            <a:ext cx="868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令</a:t>
            </a:r>
            <a:endParaRPr lang="zh-CN" altLang="en-US" sz="3200"/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1258888" y="5013325"/>
          <a:ext cx="1865312" cy="1223963"/>
        </p:xfrm>
        <a:graphic>
          <a:graphicData uri="http://schemas.openxmlformats.org/presentationml/2006/ole">
            <p:oleObj spid="_x0000_s2062" name="Equation" r:id="rId5" imgW="21031200" imgH="13411200" progId="Equation.3">
              <p:embed/>
            </p:oleObj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/>
        </p:nvGraphicFramePr>
        <p:xfrm>
          <a:off x="1244600" y="3017838"/>
          <a:ext cx="2286000" cy="1038225"/>
        </p:xfrm>
        <a:graphic>
          <a:graphicData uri="http://schemas.openxmlformats.org/presentationml/2006/ole">
            <p:oleObj spid="_x0000_s2063" name="Equation" r:id="rId6" imgW="22555200" imgH="11582400" progId="Equation.3">
              <p:embed/>
            </p:oleObj>
          </a:graphicData>
        </a:graphic>
      </p:graphicFrame>
      <p:graphicFrame>
        <p:nvGraphicFramePr>
          <p:cNvPr id="183436" name="Object 140"/>
          <p:cNvGraphicFramePr>
            <a:graphicFrameLocks noChangeAspect="1"/>
          </p:cNvGraphicFramePr>
          <p:nvPr/>
        </p:nvGraphicFramePr>
        <p:xfrm>
          <a:off x="1142976" y="928670"/>
          <a:ext cx="2005013" cy="1044575"/>
        </p:xfrm>
        <a:graphic>
          <a:graphicData uri="http://schemas.openxmlformats.org/presentationml/2006/ole">
            <p:oleObj spid="_x0000_s2064" name="Equation" r:id="rId7" imgW="22250400" imgH="11582400" progId="Equation.3">
              <p:embed/>
            </p:oleObj>
          </a:graphicData>
        </a:graphic>
      </p:graphicFrame>
      <p:pic>
        <p:nvPicPr>
          <p:cNvPr id="183487" name="Picture 191" descr="dan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4888" y="908050"/>
            <a:ext cx="1851025" cy="3657600"/>
          </a:xfrm>
          <a:prstGeom prst="rect">
            <a:avLst/>
          </a:prstGeom>
          <a:noFill/>
        </p:spPr>
      </p:pic>
      <p:sp>
        <p:nvSpPr>
          <p:cNvPr id="9" name="Rectangle 78"/>
          <p:cNvSpPr>
            <a:spLocks noChangeArrowheads="1"/>
          </p:cNvSpPr>
          <p:nvPr/>
        </p:nvSpPr>
        <p:spPr bwMode="auto">
          <a:xfrm>
            <a:off x="1071538" y="21429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dirty="0">
                <a:solidFill>
                  <a:srgbClr val="CC0000"/>
                </a:solidFill>
              </a:rPr>
              <a:t>  </a:t>
            </a:r>
            <a:r>
              <a:rPr kumimoji="1" lang="zh-CN" altLang="en-US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单摆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286248" y="4572008"/>
            <a:ext cx="295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运动学判据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2" grpId="0" autoUpdateAnimBg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428596" y="142852"/>
            <a:ext cx="3571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 复摆（物理摆）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1143000" y="3733800"/>
          <a:ext cx="2911475" cy="1019175"/>
        </p:xfrm>
        <a:graphic>
          <a:graphicData uri="http://schemas.openxmlformats.org/presentationml/2006/ole">
            <p:oleObj spid="_x0000_s3092" name="Equation" r:id="rId3" imgW="29260800" imgH="11582400" progId="Equation.3">
              <p:embed/>
            </p:oleObj>
          </a:graphicData>
        </a:graphic>
      </p:graphicFrame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143000" y="4789488"/>
            <a:ext cx="2286000" cy="1001712"/>
            <a:chOff x="432" y="2832"/>
            <a:chExt cx="1440" cy="631"/>
          </a:xfrm>
        </p:grpSpPr>
        <p:graphicFrame>
          <p:nvGraphicFramePr>
            <p:cNvPr id="182292" name="Object 20"/>
            <p:cNvGraphicFramePr>
              <a:graphicFrameLocks noChangeAspect="1"/>
            </p:cNvGraphicFramePr>
            <p:nvPr/>
          </p:nvGraphicFramePr>
          <p:xfrm>
            <a:off x="864" y="2832"/>
            <a:ext cx="1008" cy="631"/>
          </p:xfrm>
          <a:graphic>
            <a:graphicData uri="http://schemas.openxmlformats.org/presentationml/2006/ole">
              <p:oleObj spid="_x0000_s3093" name="Equation" r:id="rId4" imgW="18288000" imgH="11277600" progId="Equation.3">
                <p:embed/>
              </p:oleObj>
            </a:graphicData>
          </a:graphic>
        </p:graphicFrame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432" y="2935"/>
              <a:ext cx="6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rgbClr val="CC0000"/>
                  </a:solidFill>
                </a:rPr>
                <a:t>令</a:t>
              </a:r>
              <a:endParaRPr lang="zh-CN" altLang="en-US" sz="3200"/>
            </a:p>
          </p:txBody>
        </p:sp>
      </p:grpSp>
      <p:graphicFrame>
        <p:nvGraphicFramePr>
          <p:cNvPr id="182295" name="Object 23"/>
          <p:cNvGraphicFramePr>
            <a:graphicFrameLocks noChangeAspect="1"/>
          </p:cNvGraphicFramePr>
          <p:nvPr/>
        </p:nvGraphicFramePr>
        <p:xfrm>
          <a:off x="4071934" y="214290"/>
          <a:ext cx="1306512" cy="557213"/>
        </p:xfrm>
        <a:graphic>
          <a:graphicData uri="http://schemas.openxmlformats.org/presentationml/2006/ole">
            <p:oleObj spid="_x0000_s3094" name="Equation" r:id="rId5" imgW="14935200" imgH="6400800" progId="Equation.3">
              <p:embed/>
            </p:oleObj>
          </a:graphicData>
        </a:graphic>
      </p:graphicFrame>
      <p:sp>
        <p:nvSpPr>
          <p:cNvPr id="182330" name="Rectangle 58"/>
          <p:cNvSpPr>
            <a:spLocks noChangeArrowheads="1"/>
          </p:cNvSpPr>
          <p:nvPr/>
        </p:nvSpPr>
        <p:spPr bwMode="auto">
          <a:xfrm>
            <a:off x="5513388" y="1066800"/>
            <a:ext cx="3189287" cy="426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31" name="Freeform 59"/>
          <p:cNvSpPr>
            <a:spLocks/>
          </p:cNvSpPr>
          <p:nvPr/>
        </p:nvSpPr>
        <p:spPr bwMode="auto">
          <a:xfrm rot="63105">
            <a:off x="5978525" y="1720850"/>
            <a:ext cx="2259013" cy="2195513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176" y="8"/>
              </a:cxn>
              <a:cxn ang="0">
                <a:pos x="224" y="40"/>
              </a:cxn>
              <a:cxn ang="0">
                <a:pos x="352" y="112"/>
              </a:cxn>
              <a:cxn ang="0">
                <a:pos x="416" y="184"/>
              </a:cxn>
              <a:cxn ang="0">
                <a:pos x="568" y="408"/>
              </a:cxn>
              <a:cxn ang="0">
                <a:pos x="584" y="432"/>
              </a:cxn>
              <a:cxn ang="0">
                <a:pos x="608" y="440"/>
              </a:cxn>
              <a:cxn ang="0">
                <a:pos x="624" y="472"/>
              </a:cxn>
              <a:cxn ang="0">
                <a:pos x="688" y="512"/>
              </a:cxn>
              <a:cxn ang="0">
                <a:pos x="728" y="560"/>
              </a:cxn>
              <a:cxn ang="0">
                <a:pos x="752" y="568"/>
              </a:cxn>
              <a:cxn ang="0">
                <a:pos x="816" y="608"/>
              </a:cxn>
              <a:cxn ang="0">
                <a:pos x="832" y="640"/>
              </a:cxn>
              <a:cxn ang="0">
                <a:pos x="856" y="648"/>
              </a:cxn>
              <a:cxn ang="0">
                <a:pos x="888" y="696"/>
              </a:cxn>
              <a:cxn ang="0">
                <a:pos x="888" y="696"/>
              </a:cxn>
              <a:cxn ang="0">
                <a:pos x="928" y="824"/>
              </a:cxn>
              <a:cxn ang="0">
                <a:pos x="928" y="1128"/>
              </a:cxn>
              <a:cxn ang="0">
                <a:pos x="896" y="1136"/>
              </a:cxn>
              <a:cxn ang="0">
                <a:pos x="840" y="1168"/>
              </a:cxn>
              <a:cxn ang="0">
                <a:pos x="600" y="1120"/>
              </a:cxn>
              <a:cxn ang="0">
                <a:pos x="544" y="1080"/>
              </a:cxn>
              <a:cxn ang="0">
                <a:pos x="496" y="1032"/>
              </a:cxn>
              <a:cxn ang="0">
                <a:pos x="448" y="968"/>
              </a:cxn>
              <a:cxn ang="0">
                <a:pos x="408" y="864"/>
              </a:cxn>
              <a:cxn ang="0">
                <a:pos x="336" y="784"/>
              </a:cxn>
              <a:cxn ang="0">
                <a:pos x="160" y="520"/>
              </a:cxn>
              <a:cxn ang="0">
                <a:pos x="128" y="488"/>
              </a:cxn>
              <a:cxn ang="0">
                <a:pos x="96" y="440"/>
              </a:cxn>
              <a:cxn ang="0">
                <a:pos x="56" y="344"/>
              </a:cxn>
              <a:cxn ang="0">
                <a:pos x="88" y="0"/>
              </a:cxn>
            </a:cxnLst>
            <a:rect l="0" t="0" r="r" b="b"/>
            <a:pathLst>
              <a:path w="948" h="1168">
                <a:moveTo>
                  <a:pt x="88" y="0"/>
                </a:moveTo>
                <a:cubicBezTo>
                  <a:pt x="117" y="3"/>
                  <a:pt x="148" y="0"/>
                  <a:pt x="176" y="8"/>
                </a:cubicBezTo>
                <a:cubicBezTo>
                  <a:pt x="194" y="13"/>
                  <a:pt x="206" y="34"/>
                  <a:pt x="224" y="40"/>
                </a:cubicBezTo>
                <a:cubicBezTo>
                  <a:pt x="272" y="56"/>
                  <a:pt x="306" y="97"/>
                  <a:pt x="352" y="112"/>
                </a:cubicBezTo>
                <a:cubicBezTo>
                  <a:pt x="370" y="139"/>
                  <a:pt x="416" y="184"/>
                  <a:pt x="416" y="184"/>
                </a:cubicBezTo>
                <a:cubicBezTo>
                  <a:pt x="448" y="265"/>
                  <a:pt x="495" y="359"/>
                  <a:pt x="568" y="408"/>
                </a:cubicBezTo>
                <a:cubicBezTo>
                  <a:pt x="573" y="416"/>
                  <a:pt x="576" y="426"/>
                  <a:pt x="584" y="432"/>
                </a:cubicBezTo>
                <a:cubicBezTo>
                  <a:pt x="591" y="437"/>
                  <a:pt x="602" y="434"/>
                  <a:pt x="608" y="440"/>
                </a:cubicBezTo>
                <a:cubicBezTo>
                  <a:pt x="616" y="448"/>
                  <a:pt x="615" y="464"/>
                  <a:pt x="624" y="472"/>
                </a:cubicBezTo>
                <a:cubicBezTo>
                  <a:pt x="643" y="489"/>
                  <a:pt x="670" y="494"/>
                  <a:pt x="688" y="512"/>
                </a:cubicBezTo>
                <a:cubicBezTo>
                  <a:pt x="703" y="527"/>
                  <a:pt x="712" y="547"/>
                  <a:pt x="728" y="560"/>
                </a:cubicBezTo>
                <a:cubicBezTo>
                  <a:pt x="735" y="565"/>
                  <a:pt x="744" y="565"/>
                  <a:pt x="752" y="568"/>
                </a:cubicBezTo>
                <a:cubicBezTo>
                  <a:pt x="786" y="583"/>
                  <a:pt x="785" y="585"/>
                  <a:pt x="816" y="608"/>
                </a:cubicBezTo>
                <a:cubicBezTo>
                  <a:pt x="821" y="619"/>
                  <a:pt x="824" y="632"/>
                  <a:pt x="832" y="640"/>
                </a:cubicBezTo>
                <a:cubicBezTo>
                  <a:pt x="838" y="646"/>
                  <a:pt x="850" y="642"/>
                  <a:pt x="856" y="648"/>
                </a:cubicBezTo>
                <a:lnTo>
                  <a:pt x="888" y="696"/>
                </a:lnTo>
                <a:cubicBezTo>
                  <a:pt x="888" y="696"/>
                  <a:pt x="888" y="696"/>
                  <a:pt x="888" y="696"/>
                </a:cubicBezTo>
                <a:cubicBezTo>
                  <a:pt x="902" y="739"/>
                  <a:pt x="914" y="782"/>
                  <a:pt x="928" y="824"/>
                </a:cubicBezTo>
                <a:cubicBezTo>
                  <a:pt x="936" y="925"/>
                  <a:pt x="948" y="1026"/>
                  <a:pt x="928" y="1128"/>
                </a:cubicBezTo>
                <a:cubicBezTo>
                  <a:pt x="926" y="1139"/>
                  <a:pt x="906" y="1132"/>
                  <a:pt x="896" y="1136"/>
                </a:cubicBezTo>
                <a:cubicBezTo>
                  <a:pt x="873" y="1145"/>
                  <a:pt x="860" y="1155"/>
                  <a:pt x="840" y="1168"/>
                </a:cubicBezTo>
                <a:cubicBezTo>
                  <a:pt x="765" y="1161"/>
                  <a:pt x="667" y="1157"/>
                  <a:pt x="600" y="1120"/>
                </a:cubicBezTo>
                <a:cubicBezTo>
                  <a:pt x="580" y="1109"/>
                  <a:pt x="561" y="1095"/>
                  <a:pt x="544" y="1080"/>
                </a:cubicBezTo>
                <a:cubicBezTo>
                  <a:pt x="527" y="1065"/>
                  <a:pt x="496" y="1032"/>
                  <a:pt x="496" y="1032"/>
                </a:cubicBezTo>
                <a:cubicBezTo>
                  <a:pt x="485" y="999"/>
                  <a:pt x="482" y="979"/>
                  <a:pt x="448" y="968"/>
                </a:cubicBezTo>
                <a:cubicBezTo>
                  <a:pt x="440" y="930"/>
                  <a:pt x="435" y="895"/>
                  <a:pt x="408" y="864"/>
                </a:cubicBezTo>
                <a:cubicBezTo>
                  <a:pt x="382" y="834"/>
                  <a:pt x="358" y="823"/>
                  <a:pt x="336" y="784"/>
                </a:cubicBezTo>
                <a:cubicBezTo>
                  <a:pt x="284" y="693"/>
                  <a:pt x="236" y="596"/>
                  <a:pt x="160" y="520"/>
                </a:cubicBezTo>
                <a:cubicBezTo>
                  <a:pt x="139" y="456"/>
                  <a:pt x="171" y="531"/>
                  <a:pt x="128" y="488"/>
                </a:cubicBezTo>
                <a:cubicBezTo>
                  <a:pt x="114" y="474"/>
                  <a:pt x="96" y="440"/>
                  <a:pt x="96" y="440"/>
                </a:cubicBezTo>
                <a:cubicBezTo>
                  <a:pt x="87" y="405"/>
                  <a:pt x="70" y="378"/>
                  <a:pt x="56" y="344"/>
                </a:cubicBezTo>
                <a:cubicBezTo>
                  <a:pt x="45" y="230"/>
                  <a:pt x="0" y="88"/>
                  <a:pt x="88" y="0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28575" cmpd="sng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32" name="Line 60"/>
          <p:cNvSpPr>
            <a:spLocks noChangeShapeType="1"/>
          </p:cNvSpPr>
          <p:nvPr/>
        </p:nvSpPr>
        <p:spPr bwMode="auto">
          <a:xfrm>
            <a:off x="6565900" y="2232025"/>
            <a:ext cx="0" cy="22558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33" name="Text Box 61"/>
          <p:cNvSpPr txBox="1">
            <a:spLocks noChangeArrowheads="1"/>
          </p:cNvSpPr>
          <p:nvPr/>
        </p:nvSpPr>
        <p:spPr bwMode="auto">
          <a:xfrm>
            <a:off x="7070725" y="2879725"/>
            <a:ext cx="39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*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567488" y="2208213"/>
            <a:ext cx="725487" cy="854075"/>
            <a:chOff x="4033" y="1344"/>
            <a:chExt cx="524" cy="672"/>
          </a:xfrm>
        </p:grpSpPr>
        <p:sp>
          <p:nvSpPr>
            <p:cNvPr id="182335" name="Line 63"/>
            <p:cNvSpPr>
              <a:spLocks noChangeShapeType="1"/>
            </p:cNvSpPr>
            <p:nvPr/>
          </p:nvSpPr>
          <p:spPr bwMode="auto">
            <a:xfrm>
              <a:off x="4033" y="1344"/>
              <a:ext cx="48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336" name="Object 64"/>
            <p:cNvGraphicFramePr>
              <a:graphicFrameLocks noChangeAspect="1"/>
            </p:cNvGraphicFramePr>
            <p:nvPr/>
          </p:nvGraphicFramePr>
          <p:xfrm>
            <a:off x="4073" y="1700"/>
            <a:ext cx="197" cy="268"/>
          </p:xfrm>
          <a:graphic>
            <a:graphicData uri="http://schemas.openxmlformats.org/presentationml/2006/ole">
              <p:oleObj spid="_x0000_s3095" name="公式" r:id="rId6" imgW="131400" imgH="175680" progId="Equation.3">
                <p:embed/>
              </p:oleObj>
            </a:graphicData>
          </a:graphic>
        </p:graphicFrame>
        <p:graphicFrame>
          <p:nvGraphicFramePr>
            <p:cNvPr id="182337" name="Object 65"/>
            <p:cNvGraphicFramePr>
              <a:graphicFrameLocks noChangeAspect="1"/>
            </p:cNvGraphicFramePr>
            <p:nvPr/>
          </p:nvGraphicFramePr>
          <p:xfrm>
            <a:off x="4409" y="1536"/>
            <a:ext cx="148" cy="333"/>
          </p:xfrm>
          <a:graphic>
            <a:graphicData uri="http://schemas.openxmlformats.org/presentationml/2006/ole">
              <p:oleObj spid="_x0000_s3096" name="公式" r:id="rId7" imgW="80280" imgH="190080" progId="Equation.3">
                <p:embed/>
              </p:oleObj>
            </a:graphicData>
          </a:graphic>
        </p:graphicFrame>
        <p:sp>
          <p:nvSpPr>
            <p:cNvPr id="182338" name="Arc 66"/>
            <p:cNvSpPr>
              <a:spLocks/>
            </p:cNvSpPr>
            <p:nvPr/>
          </p:nvSpPr>
          <p:spPr bwMode="auto">
            <a:xfrm flipV="1">
              <a:off x="4038" y="1584"/>
              <a:ext cx="180" cy="96"/>
            </a:xfrm>
            <a:custGeom>
              <a:avLst/>
              <a:gdLst>
                <a:gd name="G0" fmla="+- 5366 0 0"/>
                <a:gd name="G1" fmla="+- 21600 0 0"/>
                <a:gd name="G2" fmla="+- 21600 0 0"/>
                <a:gd name="T0" fmla="*/ 0 w 26966"/>
                <a:gd name="T1" fmla="*/ 677 h 21600"/>
                <a:gd name="T2" fmla="*/ 26966 w 26966"/>
                <a:gd name="T3" fmla="*/ 21600 h 21600"/>
                <a:gd name="T4" fmla="*/ 5366 w 269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66" h="21600" fill="none" extrusionOk="0">
                  <a:moveTo>
                    <a:pt x="0" y="677"/>
                  </a:moveTo>
                  <a:cubicBezTo>
                    <a:pt x="1753" y="227"/>
                    <a:pt x="3556" y="-1"/>
                    <a:pt x="5366" y="0"/>
                  </a:cubicBezTo>
                  <a:cubicBezTo>
                    <a:pt x="17295" y="0"/>
                    <a:pt x="26966" y="9670"/>
                    <a:pt x="26966" y="21600"/>
                  </a:cubicBezTo>
                </a:path>
                <a:path w="26966" h="21600" stroke="0" extrusionOk="0">
                  <a:moveTo>
                    <a:pt x="0" y="677"/>
                  </a:moveTo>
                  <a:cubicBezTo>
                    <a:pt x="1753" y="227"/>
                    <a:pt x="3556" y="-1"/>
                    <a:pt x="5366" y="0"/>
                  </a:cubicBezTo>
                  <a:cubicBezTo>
                    <a:pt x="17295" y="0"/>
                    <a:pt x="26966" y="9670"/>
                    <a:pt x="26966" y="21600"/>
                  </a:cubicBezTo>
                  <a:lnTo>
                    <a:pt x="5366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7164388" y="3062288"/>
            <a:ext cx="454025" cy="1438275"/>
            <a:chOff x="4464" y="2016"/>
            <a:chExt cx="328" cy="1132"/>
          </a:xfrm>
        </p:grpSpPr>
        <p:sp>
          <p:nvSpPr>
            <p:cNvPr id="182340" name="Line 68"/>
            <p:cNvSpPr>
              <a:spLocks noChangeShapeType="1"/>
            </p:cNvSpPr>
            <p:nvPr/>
          </p:nvSpPr>
          <p:spPr bwMode="auto">
            <a:xfrm>
              <a:off x="4513" y="2016"/>
              <a:ext cx="0" cy="81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341" name="Object 69"/>
            <p:cNvGraphicFramePr>
              <a:graphicFrameLocks noChangeAspect="1"/>
            </p:cNvGraphicFramePr>
            <p:nvPr/>
          </p:nvGraphicFramePr>
          <p:xfrm>
            <a:off x="4464" y="2736"/>
            <a:ext cx="328" cy="412"/>
          </p:xfrm>
          <a:graphic>
            <a:graphicData uri="http://schemas.openxmlformats.org/presentationml/2006/ole">
              <p:oleObj spid="_x0000_s3097" name="Equation" r:id="rId8" imgW="109440" imgH="138960" progId="Equation.3">
                <p:embed/>
              </p:oleObj>
            </a:graphicData>
          </a:graphic>
        </p:graphicFrame>
      </p:grpSp>
      <p:sp>
        <p:nvSpPr>
          <p:cNvPr id="182342" name="Text Box 70"/>
          <p:cNvSpPr txBox="1">
            <a:spLocks noChangeArrowheads="1"/>
          </p:cNvSpPr>
          <p:nvPr/>
        </p:nvSpPr>
        <p:spPr bwMode="auto">
          <a:xfrm>
            <a:off x="5741988" y="4662488"/>
            <a:ext cx="256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800" i="1">
                <a:solidFill>
                  <a:srgbClr val="000000"/>
                </a:solidFill>
              </a:rPr>
              <a:t>C</a:t>
            </a:r>
            <a:r>
              <a:rPr lang="zh-CN" altLang="zh-CN" sz="2800">
                <a:solidFill>
                  <a:srgbClr val="000000"/>
                </a:solidFill>
                <a:latin typeface="宋体" pitchFamily="2" charset="-122"/>
              </a:rPr>
              <a:t>点为质心）</a:t>
            </a:r>
            <a:endParaRPr lang="zh-CN" altLang="en-US" sz="280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6951663" y="1162050"/>
            <a:ext cx="1860550" cy="1352550"/>
            <a:chOff x="4379" y="732"/>
            <a:chExt cx="1172" cy="852"/>
          </a:xfrm>
        </p:grpSpPr>
        <p:sp>
          <p:nvSpPr>
            <p:cNvPr id="182344" name="AutoShape 72"/>
            <p:cNvSpPr>
              <a:spLocks noChangeArrowheads="1"/>
            </p:cNvSpPr>
            <p:nvPr/>
          </p:nvSpPr>
          <p:spPr bwMode="auto">
            <a:xfrm flipV="1">
              <a:off x="4848" y="1200"/>
              <a:ext cx="167" cy="384"/>
            </a:xfrm>
            <a:prstGeom prst="curvedLeftArrow">
              <a:avLst>
                <a:gd name="adj1" fmla="val 29541"/>
                <a:gd name="adj2" fmla="val 91816"/>
                <a:gd name="adj3" fmla="val 37495"/>
              </a:avLst>
            </a:prstGeom>
            <a:solidFill>
              <a:srgbClr val="FF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45" name="Rectangle 73"/>
            <p:cNvSpPr>
              <a:spLocks noChangeArrowheads="1"/>
            </p:cNvSpPr>
            <p:nvPr/>
          </p:nvSpPr>
          <p:spPr bwMode="auto">
            <a:xfrm>
              <a:off x="4379" y="732"/>
              <a:ext cx="11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</a:rPr>
                <a:t>转动正向</a:t>
              </a:r>
            </a:p>
          </p:txBody>
        </p:sp>
      </p:grpSp>
      <p:sp>
        <p:nvSpPr>
          <p:cNvPr id="182346" name="Rectangle 74"/>
          <p:cNvSpPr>
            <a:spLocks noChangeArrowheads="1"/>
          </p:cNvSpPr>
          <p:nvPr/>
        </p:nvSpPr>
        <p:spPr bwMode="auto">
          <a:xfrm>
            <a:off x="7239000" y="29098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00"/>
                </a:solidFill>
              </a:rPr>
              <a:t>C</a:t>
            </a:r>
            <a:endParaRPr lang="zh-CN" altLang="en-US" sz="2800" i="1">
              <a:solidFill>
                <a:srgbClr val="000000"/>
              </a:solidFill>
            </a:endParaRPr>
          </a:p>
        </p:txBody>
      </p:sp>
      <p:sp>
        <p:nvSpPr>
          <p:cNvPr id="182347" name="Rectangle 75"/>
          <p:cNvSpPr>
            <a:spLocks noChangeArrowheads="1"/>
          </p:cNvSpPr>
          <p:nvPr/>
        </p:nvSpPr>
        <p:spPr bwMode="auto">
          <a:xfrm>
            <a:off x="6172200" y="1843088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00"/>
                </a:solidFill>
              </a:rPr>
              <a:t>O</a:t>
            </a:r>
            <a:endParaRPr lang="zh-CN" altLang="en-US" sz="2800" i="1">
              <a:solidFill>
                <a:srgbClr val="000000"/>
              </a:solidFill>
            </a:endParaRPr>
          </a:p>
        </p:txBody>
      </p:sp>
      <p:graphicFrame>
        <p:nvGraphicFramePr>
          <p:cNvPr id="182348" name="Object 76"/>
          <p:cNvGraphicFramePr>
            <a:graphicFrameLocks noChangeAspect="1"/>
          </p:cNvGraphicFramePr>
          <p:nvPr/>
        </p:nvGraphicFramePr>
        <p:xfrm>
          <a:off x="1142976" y="1071546"/>
          <a:ext cx="1828800" cy="571500"/>
        </p:xfrm>
        <a:graphic>
          <a:graphicData uri="http://schemas.openxmlformats.org/presentationml/2006/ole">
            <p:oleObj spid="_x0000_s3098" name="Equation" r:id="rId9" imgW="19507200" imgH="6096000" progId="Equation.3">
              <p:embed/>
            </p:oleObj>
          </a:graphicData>
        </a:graphic>
      </p:graphicFrame>
      <p:graphicFrame>
        <p:nvGraphicFramePr>
          <p:cNvPr id="182349" name="Object 77"/>
          <p:cNvGraphicFramePr>
            <a:graphicFrameLocks noChangeAspect="1"/>
          </p:cNvGraphicFramePr>
          <p:nvPr/>
        </p:nvGraphicFramePr>
        <p:xfrm>
          <a:off x="928662" y="2071678"/>
          <a:ext cx="2616200" cy="1576388"/>
        </p:xfrm>
        <a:graphic>
          <a:graphicData uri="http://schemas.openxmlformats.org/presentationml/2006/ole">
            <p:oleObj spid="_x0000_s3099" name="公式" r:id="rId10" imgW="25298400" imgH="15240000" progId="Equation.3">
              <p:embed/>
            </p:oleObj>
          </a:graphicData>
        </a:graphic>
      </p:graphicFrame>
      <p:graphicFrame>
        <p:nvGraphicFramePr>
          <p:cNvPr id="182351" name="Object 79"/>
          <p:cNvGraphicFramePr>
            <a:graphicFrameLocks noChangeAspect="1"/>
          </p:cNvGraphicFramePr>
          <p:nvPr/>
        </p:nvGraphicFramePr>
        <p:xfrm>
          <a:off x="3214678" y="5500702"/>
          <a:ext cx="2286000" cy="1047750"/>
        </p:xfrm>
        <a:graphic>
          <a:graphicData uri="http://schemas.openxmlformats.org/presentationml/2006/ole">
            <p:oleObj spid="_x0000_s3100" name="公式" r:id="rId11" imgW="21945600" imgH="10058400" progId="Equation.3">
              <p:embed/>
            </p:oleObj>
          </a:graphicData>
        </a:graphic>
      </p:graphicFrame>
      <p:sp>
        <p:nvSpPr>
          <p:cNvPr id="182352" name="AutoShape 80"/>
          <p:cNvSpPr>
            <a:spLocks noChangeArrowheads="1"/>
          </p:cNvSpPr>
          <p:nvPr/>
        </p:nvSpPr>
        <p:spPr bwMode="auto">
          <a:xfrm>
            <a:off x="1071538" y="5929330"/>
            <a:ext cx="1828800" cy="381000"/>
          </a:xfrm>
          <a:prstGeom prst="rightArrow">
            <a:avLst>
              <a:gd name="adj1" fmla="val 50000"/>
              <a:gd name="adj2" fmla="val 120000"/>
            </a:avLst>
          </a:prstGeom>
          <a:gradFill rotWithShape="0">
            <a:gsLst>
              <a:gs pos="0">
                <a:schemeClr val="tx1"/>
              </a:gs>
              <a:gs pos="50000">
                <a:srgbClr val="CC0000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1079500" y="806450"/>
          <a:ext cx="1866900" cy="1025525"/>
        </p:xfrm>
        <a:graphic>
          <a:graphicData uri="http://schemas.openxmlformats.org/presentationml/2006/ole">
            <p:oleObj spid="_x0000_s4106" name="Equation" r:id="rId3" imgW="22555200" imgH="11582400" progId="Equation.3">
              <p:embed/>
            </p:oleObj>
          </a:graphicData>
        </a:graphic>
      </p:graphicFrame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1071538" y="5643578"/>
          <a:ext cx="3124200" cy="565150"/>
        </p:xfrm>
        <a:graphic>
          <a:graphicData uri="http://schemas.openxmlformats.org/presentationml/2006/ole">
            <p:oleObj spid="_x0000_s4107" name="Equation" r:id="rId4" imgW="33832800" imgH="6096000" progId="Equation.3">
              <p:embed/>
            </p:oleObj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1066800" y="4248150"/>
          <a:ext cx="2330450" cy="1231900"/>
        </p:xfrm>
        <a:graphic>
          <a:graphicData uri="http://schemas.openxmlformats.org/presentationml/2006/ole">
            <p:oleObj spid="_x0000_s4108" name="Equation" r:id="rId5" imgW="25298400" imgH="13411200" progId="Equation.3">
              <p:embed/>
            </p:oleObj>
          </a:graphicData>
        </a:graphic>
      </p:graphicFrame>
      <p:sp>
        <p:nvSpPr>
          <p:cNvPr id="184348" name="Rectangle 28"/>
          <p:cNvSpPr>
            <a:spLocks noChangeArrowheads="1"/>
          </p:cNvSpPr>
          <p:nvPr/>
        </p:nvSpPr>
        <p:spPr bwMode="auto">
          <a:xfrm>
            <a:off x="4214810" y="5715016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200" b="1" dirty="0">
                <a:solidFill>
                  <a:srgbClr val="CC0000"/>
                </a:solidFill>
              </a:rPr>
              <a:t>角谐振动</a:t>
            </a:r>
          </a:p>
        </p:txBody>
      </p:sp>
      <p:graphicFrame>
        <p:nvGraphicFramePr>
          <p:cNvPr id="184373" name="Object 53"/>
          <p:cNvGraphicFramePr>
            <a:graphicFrameLocks noChangeAspect="1"/>
          </p:cNvGraphicFramePr>
          <p:nvPr/>
        </p:nvGraphicFramePr>
        <p:xfrm>
          <a:off x="958850" y="1797050"/>
          <a:ext cx="3503613" cy="2352675"/>
        </p:xfrm>
        <a:graphic>
          <a:graphicData uri="http://schemas.openxmlformats.org/presentationml/2006/ole">
            <p:oleObj spid="_x0000_s4109" name="Equation" r:id="rId6" imgW="39928800" imgH="26822400" progId="Equation.3">
              <p:embed/>
            </p:oleObj>
          </a:graphicData>
        </a:graphic>
      </p:graphicFrame>
      <p:pic>
        <p:nvPicPr>
          <p:cNvPr id="184393" name="Picture 73" descr="FB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725" y="1196975"/>
            <a:ext cx="3257550" cy="36353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429000" y="3505200"/>
            <a:ext cx="2046288" cy="1046163"/>
            <a:chOff x="2160" y="2323"/>
            <a:chExt cx="1289" cy="659"/>
          </a:xfrm>
        </p:grpSpPr>
        <p:graphicFrame>
          <p:nvGraphicFramePr>
            <p:cNvPr id="186372" name="Object 4"/>
            <p:cNvGraphicFramePr>
              <a:graphicFrameLocks noChangeAspect="1"/>
            </p:cNvGraphicFramePr>
            <p:nvPr/>
          </p:nvGraphicFramePr>
          <p:xfrm>
            <a:off x="2496" y="2323"/>
            <a:ext cx="953" cy="659"/>
          </p:xfrm>
          <a:graphic>
            <a:graphicData uri="http://schemas.openxmlformats.org/presentationml/2006/ole">
              <p:oleObj spid="_x0000_s5134" name="Equation" r:id="rId3" imgW="15240000" imgH="10363200" progId="Equation.3">
                <p:embed/>
              </p:oleObj>
            </a:graphicData>
          </a:graphic>
        </p:graphicFrame>
        <p:graphicFrame>
          <p:nvGraphicFramePr>
            <p:cNvPr id="186373" name="Object 5"/>
            <p:cNvGraphicFramePr>
              <a:graphicFrameLocks noChangeAspect="1"/>
            </p:cNvGraphicFramePr>
            <p:nvPr/>
          </p:nvGraphicFramePr>
          <p:xfrm>
            <a:off x="2160" y="2511"/>
            <a:ext cx="486" cy="228"/>
          </p:xfrm>
          <a:graphic>
            <a:graphicData uri="http://schemas.openxmlformats.org/presentationml/2006/ole">
              <p:oleObj spid="_x0000_s5135" name="Equation" r:id="rId4" imgW="7924800" imgH="3657600" progId="Equation.3">
                <p:embed/>
              </p:oleObj>
            </a:graphicData>
          </a:graphic>
        </p:graphicFrame>
      </p:grp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1535113" y="3598863"/>
            <a:ext cx="1905000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宋体" pitchFamily="2" charset="-122"/>
              </a:rPr>
              <a:t>复摆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425825" y="1166813"/>
            <a:ext cx="1698625" cy="674687"/>
            <a:chOff x="2158" y="735"/>
            <a:chExt cx="1070" cy="425"/>
          </a:xfrm>
        </p:grpSpPr>
        <p:graphicFrame>
          <p:nvGraphicFramePr>
            <p:cNvPr id="186377" name="Object 9"/>
            <p:cNvGraphicFramePr>
              <a:graphicFrameLocks noChangeAspect="1"/>
            </p:cNvGraphicFramePr>
            <p:nvPr/>
          </p:nvGraphicFramePr>
          <p:xfrm>
            <a:off x="2158" y="797"/>
            <a:ext cx="489" cy="226"/>
          </p:xfrm>
          <a:graphic>
            <a:graphicData uri="http://schemas.openxmlformats.org/presentationml/2006/ole">
              <p:oleObj spid="_x0000_s5136" name="Equation" r:id="rId5" imgW="7924800" imgH="3657600" progId="Equation.3">
                <p:embed/>
              </p:oleObj>
            </a:graphicData>
          </a:graphic>
        </p:graphicFrame>
        <p:graphicFrame>
          <p:nvGraphicFramePr>
            <p:cNvPr id="186378" name="Object 10"/>
            <p:cNvGraphicFramePr>
              <a:graphicFrameLocks noChangeAspect="1"/>
            </p:cNvGraphicFramePr>
            <p:nvPr/>
          </p:nvGraphicFramePr>
          <p:xfrm>
            <a:off x="2503" y="735"/>
            <a:ext cx="725" cy="425"/>
          </p:xfrm>
          <a:graphic>
            <a:graphicData uri="http://schemas.openxmlformats.org/presentationml/2006/ole">
              <p:oleObj spid="_x0000_s5137" name="Equation" r:id="rId6" imgW="11887200" imgH="7010400" progId="Equation.3">
                <p:embed/>
              </p:oleObj>
            </a:graphicData>
          </a:graphic>
        </p:graphicFrame>
      </p:grp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1535113" y="1066800"/>
            <a:ext cx="3421062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宋体" pitchFamily="2" charset="-122"/>
              </a:rPr>
              <a:t>弹簧振子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421063" y="2309813"/>
            <a:ext cx="1782762" cy="704850"/>
            <a:chOff x="2155" y="1455"/>
            <a:chExt cx="1123" cy="444"/>
          </a:xfrm>
        </p:grpSpPr>
        <p:graphicFrame>
          <p:nvGraphicFramePr>
            <p:cNvPr id="186382" name="Object 14"/>
            <p:cNvGraphicFramePr>
              <a:graphicFrameLocks noChangeAspect="1"/>
            </p:cNvGraphicFramePr>
            <p:nvPr/>
          </p:nvGraphicFramePr>
          <p:xfrm>
            <a:off x="2599" y="1455"/>
            <a:ext cx="679" cy="444"/>
          </p:xfrm>
          <a:graphic>
            <a:graphicData uri="http://schemas.openxmlformats.org/presentationml/2006/ole">
              <p:oleObj spid="_x0000_s5138" name="Equation" r:id="rId7" imgW="10668000" imgH="7010400" progId="Equation.3">
                <p:embed/>
              </p:oleObj>
            </a:graphicData>
          </a:graphic>
        </p:graphicFrame>
        <p:graphicFrame>
          <p:nvGraphicFramePr>
            <p:cNvPr id="186383" name="Object 15"/>
            <p:cNvGraphicFramePr>
              <a:graphicFrameLocks noChangeAspect="1"/>
            </p:cNvGraphicFramePr>
            <p:nvPr/>
          </p:nvGraphicFramePr>
          <p:xfrm>
            <a:off x="2155" y="1551"/>
            <a:ext cx="485" cy="224"/>
          </p:xfrm>
          <a:graphic>
            <a:graphicData uri="http://schemas.openxmlformats.org/presentationml/2006/ole">
              <p:oleObj spid="_x0000_s5139" name="Equation" r:id="rId8" imgW="7924800" imgH="3657600" progId="Equation.3">
                <p:embed/>
              </p:oleObj>
            </a:graphicData>
          </a:graphic>
        </p:graphicFrame>
      </p:grpSp>
      <p:sp>
        <p:nvSpPr>
          <p:cNvPr id="186384" name="Text Box 16"/>
          <p:cNvSpPr txBox="1">
            <a:spLocks noChangeArrowheads="1"/>
          </p:cNvSpPr>
          <p:nvPr/>
        </p:nvSpPr>
        <p:spPr bwMode="auto">
          <a:xfrm>
            <a:off x="1535113" y="2309813"/>
            <a:ext cx="1905000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宋体" pitchFamily="2" charset="-122"/>
              </a:rPr>
              <a:t>单摆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C3427931-4C5E-4C56-9770-4545A037E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467600" cy="762000"/>
          </a:xfrm>
        </p:spPr>
        <p:txBody>
          <a:bodyPr/>
          <a:lstStyle/>
          <a:p>
            <a:pPr algn="l"/>
            <a:r>
              <a:rPr lang="zh-CN" altLang="en-US" sz="3600" dirty="0"/>
              <a:t>观察和思考：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0350988D-4925-411E-95FA-53B63EB39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7543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 action="ppaction://program"/>
              </a:rPr>
              <a:t>单摆的振动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思考： 单摆静止时摆球受力情况怎样？</a:t>
            </a:r>
          </a:p>
          <a:p>
            <a:pPr lvl="3"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单摆振动时运动过程？</a:t>
            </a:r>
          </a:p>
          <a:p>
            <a:pPr lvl="3"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单摆振动的回复力由什么力提供？</a:t>
            </a:r>
          </a:p>
          <a:p>
            <a:pPr lvl="3"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单摆的振动是否属于简谐振动？</a:t>
            </a:r>
          </a:p>
        </p:txBody>
      </p:sp>
    </p:spTree>
  </p:cSld>
  <p:clrMapOvr>
    <a:masterClrMapping/>
  </p:clrMapOvr>
  <p:transition spd="med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688913E8-479E-4752-80B5-97DF48D55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472" y="928670"/>
            <a:ext cx="5686425" cy="585788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在某一位置受力如右图所示，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="" xmlns:a16="http://schemas.microsoft.com/office/drawing/2014/main" id="{A922EDB4-F783-4DD0-8A58-6E8C9DDE56A1}"/>
              </a:ext>
            </a:extLst>
          </p:cNvPr>
          <p:cNvGrpSpPr>
            <a:grpSpLocks/>
          </p:cNvGrpSpPr>
          <p:nvPr/>
        </p:nvGrpSpPr>
        <p:grpSpPr bwMode="auto">
          <a:xfrm>
            <a:off x="6228184" y="1219200"/>
            <a:ext cx="2284413" cy="3082925"/>
            <a:chOff x="3746" y="1541"/>
            <a:chExt cx="1439" cy="1942"/>
          </a:xfrm>
        </p:grpSpPr>
        <p:sp>
          <p:nvSpPr>
            <p:cNvPr id="63494" name="Rectangle 6" descr="浅色下对角线">
              <a:extLst>
                <a:ext uri="{FF2B5EF4-FFF2-40B4-BE49-F238E27FC236}">
                  <a16:creationId xmlns="" xmlns:a16="http://schemas.microsoft.com/office/drawing/2014/main" id="{4EB7765D-E779-4C01-98F1-4BA78BEC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1541"/>
              <a:ext cx="534" cy="4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495" name="Line 7">
              <a:extLst>
                <a:ext uri="{FF2B5EF4-FFF2-40B4-BE49-F238E27FC236}">
                  <a16:creationId xmlns="" xmlns:a16="http://schemas.microsoft.com/office/drawing/2014/main" id="{24AB2CAB-EC57-4ED3-95BB-08AACD504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" y="1581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496" name="Line 8">
              <a:extLst>
                <a:ext uri="{FF2B5EF4-FFF2-40B4-BE49-F238E27FC236}">
                  <a16:creationId xmlns="" xmlns:a16="http://schemas.microsoft.com/office/drawing/2014/main" id="{EB6251BB-409D-4143-BAA8-9FB0A0BDE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81"/>
              <a:ext cx="681" cy="1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497" name="Oval 9">
              <a:extLst>
                <a:ext uri="{FF2B5EF4-FFF2-40B4-BE49-F238E27FC236}">
                  <a16:creationId xmlns="" xmlns:a16="http://schemas.microsoft.com/office/drawing/2014/main" id="{F32AFD7D-C972-4AC6-A1DA-7EC65E2E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2668"/>
              <a:ext cx="173" cy="1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498" name="Oval 10">
              <a:extLst>
                <a:ext uri="{FF2B5EF4-FFF2-40B4-BE49-F238E27FC236}">
                  <a16:creationId xmlns="" xmlns:a16="http://schemas.microsoft.com/office/drawing/2014/main" id="{6EED2D87-352F-4227-8156-F31B1119A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3948" y="2838"/>
              <a:ext cx="173" cy="163"/>
            </a:xfrm>
            <a:prstGeom prst="ellipse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499" name="Text Box 11">
              <a:extLst>
                <a:ext uri="{FF2B5EF4-FFF2-40B4-BE49-F238E27FC236}">
                  <a16:creationId xmlns="" xmlns:a16="http://schemas.microsoft.com/office/drawing/2014/main" id="{407A9734-9CA2-4418-B274-A62A8A33F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2070"/>
              <a:ext cx="2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zh-CN" sz="1000"/>
            </a:p>
          </p:txBody>
        </p:sp>
        <p:sp>
          <p:nvSpPr>
            <p:cNvPr id="63500" name="Text Box 12">
              <a:extLst>
                <a:ext uri="{FF2B5EF4-FFF2-40B4-BE49-F238E27FC236}">
                  <a16:creationId xmlns="" xmlns:a16="http://schemas.microsoft.com/office/drawing/2014/main" id="{61DB2ACB-1698-456C-8F07-D182AA8C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2804"/>
              <a:ext cx="20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/>
                <a:t>M</a:t>
              </a:r>
            </a:p>
          </p:txBody>
        </p:sp>
        <p:sp>
          <p:nvSpPr>
            <p:cNvPr id="63501" name="Line 13">
              <a:extLst>
                <a:ext uri="{FF2B5EF4-FFF2-40B4-BE49-F238E27FC236}">
                  <a16:creationId xmlns="" xmlns:a16="http://schemas.microsoft.com/office/drawing/2014/main" id="{ECD0DA89-2E24-4CC5-821B-898502CD9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2749"/>
              <a:ext cx="0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502" name="Line 14">
              <a:extLst>
                <a:ext uri="{FF2B5EF4-FFF2-40B4-BE49-F238E27FC236}">
                  <a16:creationId xmlns="" xmlns:a16="http://schemas.microsoft.com/office/drawing/2014/main" id="{2E25C806-419D-4E31-BD0E-4FE1BCBC9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5" y="2070"/>
              <a:ext cx="415" cy="67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503" name="Line 15">
              <a:extLst>
                <a:ext uri="{FF2B5EF4-FFF2-40B4-BE49-F238E27FC236}">
                  <a16:creationId xmlns="" xmlns:a16="http://schemas.microsoft.com/office/drawing/2014/main" id="{194207AD-9CF3-4CE6-8A36-6C4DED052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1" y="2527"/>
              <a:ext cx="934" cy="5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504" name="Text Box 16">
              <a:extLst>
                <a:ext uri="{FF2B5EF4-FFF2-40B4-BE49-F238E27FC236}">
                  <a16:creationId xmlns="" xmlns:a16="http://schemas.microsoft.com/office/drawing/2014/main" id="{DC574969-BC82-40E1-8C6E-14B1C9B51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954"/>
              <a:ext cx="171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  <a:sym typeface="Symbol" panose="05050102010706020507" pitchFamily="18" charset="2"/>
                </a:rPr>
                <a:t>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3505" name="Line 17">
              <a:extLst>
                <a:ext uri="{FF2B5EF4-FFF2-40B4-BE49-F238E27FC236}">
                  <a16:creationId xmlns="" xmlns:a16="http://schemas.microsoft.com/office/drawing/2014/main" id="{A15F13BD-04E3-48B5-AE20-C3EB8DBA9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0" y="1839"/>
              <a:ext cx="964" cy="1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506" name="Text Box 18">
              <a:extLst>
                <a:ext uri="{FF2B5EF4-FFF2-40B4-BE49-F238E27FC236}">
                  <a16:creationId xmlns="" xmlns:a16="http://schemas.microsoft.com/office/drawing/2014/main" id="{D88257CC-A133-4B35-B7D3-46023F0F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1663"/>
              <a:ext cx="23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63507" name="Text Box 19">
              <a:extLst>
                <a:ext uri="{FF2B5EF4-FFF2-40B4-BE49-F238E27FC236}">
                  <a16:creationId xmlns="" xmlns:a16="http://schemas.microsoft.com/office/drawing/2014/main" id="{65E4AB9D-574E-41EC-921B-B40F8122B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" y="1989"/>
              <a:ext cx="17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63508" name="Text Box 20">
              <a:extLst>
                <a:ext uri="{FF2B5EF4-FFF2-40B4-BE49-F238E27FC236}">
                  <a16:creationId xmlns="" xmlns:a16="http://schemas.microsoft.com/office/drawing/2014/main" id="{4285F391-2573-4338-815F-CBD90805B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3238"/>
              <a:ext cx="21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63509" name="Arc 21">
              <a:extLst>
                <a:ext uri="{FF2B5EF4-FFF2-40B4-BE49-F238E27FC236}">
                  <a16:creationId xmlns="" xmlns:a16="http://schemas.microsoft.com/office/drawing/2014/main" id="{7D9A1771-6415-4BC3-93C2-8FD9EF6336C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22" y="1803"/>
              <a:ext cx="122" cy="72"/>
            </a:xfrm>
            <a:custGeom>
              <a:avLst/>
              <a:gdLst>
                <a:gd name="G0" fmla="+- 0 0 0"/>
                <a:gd name="G1" fmla="+- 21090 0 0"/>
                <a:gd name="G2" fmla="+- 21600 0 0"/>
                <a:gd name="T0" fmla="*/ 4667 w 21600"/>
                <a:gd name="T1" fmla="*/ 0 h 21090"/>
                <a:gd name="T2" fmla="*/ 21600 w 21600"/>
                <a:gd name="T3" fmla="*/ 21090 h 21090"/>
                <a:gd name="T4" fmla="*/ 0 w 21600"/>
                <a:gd name="T5" fmla="*/ 21090 h 2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090" fill="none" extrusionOk="0">
                  <a:moveTo>
                    <a:pt x="4666" y="0"/>
                  </a:moveTo>
                  <a:cubicBezTo>
                    <a:pt x="14558" y="2189"/>
                    <a:pt x="21600" y="10958"/>
                    <a:pt x="21600" y="21090"/>
                  </a:cubicBezTo>
                </a:path>
                <a:path w="21600" h="21090" stroke="0" extrusionOk="0">
                  <a:moveTo>
                    <a:pt x="4666" y="0"/>
                  </a:moveTo>
                  <a:cubicBezTo>
                    <a:pt x="14558" y="2189"/>
                    <a:pt x="21600" y="10958"/>
                    <a:pt x="21600" y="21090"/>
                  </a:cubicBezTo>
                  <a:lnTo>
                    <a:pt x="0" y="210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510" name="Text Box 22">
              <a:extLst>
                <a:ext uri="{FF2B5EF4-FFF2-40B4-BE49-F238E27FC236}">
                  <a16:creationId xmlns="" xmlns:a16="http://schemas.microsoft.com/office/drawing/2014/main" id="{C1BCBD5D-7AC4-41BB-BB76-E0769C02B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1861"/>
              <a:ext cx="11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000">
                  <a:sym typeface="Symbol" panose="05050102010706020507" pitchFamily="18" charset="2"/>
                </a:rPr>
                <a:t></a:t>
              </a:r>
              <a:endParaRPr lang="en-US" altLang="zh-CN" sz="2000"/>
            </a:p>
          </p:txBody>
        </p:sp>
        <p:sp>
          <p:nvSpPr>
            <p:cNvPr id="63511" name="Line 23">
              <a:extLst>
                <a:ext uri="{FF2B5EF4-FFF2-40B4-BE49-F238E27FC236}">
                  <a16:creationId xmlns="" xmlns:a16="http://schemas.microsoft.com/office/drawing/2014/main" id="{711C52E1-BFC9-47F1-9FCA-0C37A52D4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66"/>
              <a:ext cx="0" cy="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2" name="Arc 24">
              <a:extLst>
                <a:ext uri="{FF2B5EF4-FFF2-40B4-BE49-F238E27FC236}">
                  <a16:creationId xmlns="" xmlns:a16="http://schemas.microsoft.com/office/drawing/2014/main" id="{880CB241-6BEE-43E7-B1B5-C8B2065735E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21" y="2898"/>
              <a:ext cx="122" cy="72"/>
            </a:xfrm>
            <a:custGeom>
              <a:avLst/>
              <a:gdLst>
                <a:gd name="G0" fmla="+- 0 0 0"/>
                <a:gd name="G1" fmla="+- 21090 0 0"/>
                <a:gd name="G2" fmla="+- 21600 0 0"/>
                <a:gd name="T0" fmla="*/ 4667 w 21600"/>
                <a:gd name="T1" fmla="*/ 0 h 21090"/>
                <a:gd name="T2" fmla="*/ 21600 w 21600"/>
                <a:gd name="T3" fmla="*/ 21090 h 21090"/>
                <a:gd name="T4" fmla="*/ 0 w 21600"/>
                <a:gd name="T5" fmla="*/ 21090 h 2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090" fill="none" extrusionOk="0">
                  <a:moveTo>
                    <a:pt x="4666" y="0"/>
                  </a:moveTo>
                  <a:cubicBezTo>
                    <a:pt x="14558" y="2189"/>
                    <a:pt x="21600" y="10958"/>
                    <a:pt x="21600" y="21090"/>
                  </a:cubicBezTo>
                </a:path>
                <a:path w="21600" h="21090" stroke="0" extrusionOk="0">
                  <a:moveTo>
                    <a:pt x="4666" y="0"/>
                  </a:moveTo>
                  <a:cubicBezTo>
                    <a:pt x="14558" y="2189"/>
                    <a:pt x="21600" y="10958"/>
                    <a:pt x="21600" y="21090"/>
                  </a:cubicBezTo>
                  <a:lnTo>
                    <a:pt x="0" y="210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513" name="Text Box 25">
              <a:extLst>
                <a:ext uri="{FF2B5EF4-FFF2-40B4-BE49-F238E27FC236}">
                  <a16:creationId xmlns="" xmlns:a16="http://schemas.microsoft.com/office/drawing/2014/main" id="{807CB857-AB74-4B86-A510-A280D859C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929"/>
              <a:ext cx="11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000">
                  <a:sym typeface="Symbol" panose="05050102010706020507" pitchFamily="18" charset="2"/>
                </a:rPr>
                <a:t></a:t>
              </a:r>
              <a:endParaRPr lang="en-US" altLang="zh-CN" sz="2000"/>
            </a:p>
          </p:txBody>
        </p:sp>
      </p:grpSp>
      <p:grpSp>
        <p:nvGrpSpPr>
          <p:cNvPr id="3" name="Group 29">
            <a:extLst>
              <a:ext uri="{FF2B5EF4-FFF2-40B4-BE49-F238E27FC236}">
                <a16:creationId xmlns="" xmlns:a16="http://schemas.microsoft.com/office/drawing/2014/main" id="{B4BEE2AC-FA81-4FC7-9420-5DCE8FAC49CA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1692276"/>
            <a:ext cx="6229350" cy="2708274"/>
            <a:chOff x="289" y="777"/>
            <a:chExt cx="3924" cy="1706"/>
          </a:xfrm>
        </p:grpSpPr>
        <p:sp>
          <p:nvSpPr>
            <p:cNvPr id="63514" name="Text Box 26">
              <a:extLst>
                <a:ext uri="{FF2B5EF4-FFF2-40B4-BE49-F238E27FC236}">
                  <a16:creationId xmlns="" xmlns:a16="http://schemas.microsoft.com/office/drawing/2014/main" id="{0D5E78FD-F607-415A-B327-A0F212144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777"/>
              <a:ext cx="3924" cy="1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</a:pPr>
              <a:r>
                <a:rPr lang="en-US" altLang="zh-CN" sz="3200" dirty="0">
                  <a:solidFill>
                    <a:schemeClr val="tx2"/>
                  </a:solidFill>
                  <a:latin typeface="宋体" panose="02010600030101010101" pitchFamily="2" charset="-122"/>
                </a:rPr>
                <a:t>1.</a:t>
              </a:r>
              <a:r>
                <a:rPr lang="zh-CN" altLang="en-US" sz="3200" dirty="0">
                  <a:solidFill>
                    <a:schemeClr val="tx2"/>
                  </a:solidFill>
                  <a:latin typeface="宋体" panose="02010600030101010101" pitchFamily="2" charset="-122"/>
                </a:rPr>
                <a:t>变速</a:t>
              </a:r>
              <a:r>
                <a:rPr lang="zh-CN" altLang="en-US" sz="3200" dirty="0" smtClean="0">
                  <a:solidFill>
                    <a:schemeClr val="tx2"/>
                  </a:solidFill>
                  <a:latin typeface="宋体" panose="02010600030101010101" pitchFamily="2" charset="-122"/>
                </a:rPr>
                <a:t>圆周运动</a:t>
              </a:r>
              <a:endParaRPr lang="zh-CN" altLang="en-US" sz="32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i="1" dirty="0">
                  <a:solidFill>
                    <a:schemeClr val="tx2"/>
                  </a:solidFill>
                  <a:cs typeface="Times New Roman" pitchFamily="18" charset="0"/>
                  <a:sym typeface="Symbol" panose="05050102010706020507" pitchFamily="18" charset="2"/>
                </a:rPr>
                <a:t></a:t>
              </a:r>
              <a:r>
                <a:rPr lang="en-US" altLang="zh-CN" sz="3200" i="1" dirty="0">
                  <a:solidFill>
                    <a:schemeClr val="tx2"/>
                  </a:solidFill>
                  <a:cs typeface="Times New Roman" pitchFamily="18" charset="0"/>
                </a:rPr>
                <a:t>F</a:t>
              </a:r>
              <a:r>
                <a:rPr lang="en-US" altLang="zh-CN" sz="3200" i="1" baseline="-30000" dirty="0">
                  <a:solidFill>
                    <a:schemeClr val="tx2"/>
                  </a:solidFill>
                  <a:cs typeface="Times New Roman" pitchFamily="18" charset="0"/>
                </a:rPr>
                <a:t>n</a:t>
              </a:r>
              <a:r>
                <a:rPr lang="en-US" altLang="zh-CN" sz="3200" i="1" dirty="0">
                  <a:solidFill>
                    <a:schemeClr val="tx2"/>
                  </a:solidFill>
                  <a:cs typeface="Times New Roman" pitchFamily="18" charset="0"/>
                </a:rPr>
                <a:t> </a:t>
              </a:r>
              <a:r>
                <a:rPr lang="en-US" altLang="zh-CN" sz="3200" i="1" dirty="0" smtClean="0">
                  <a:solidFill>
                    <a:schemeClr val="tx2"/>
                  </a:solidFill>
                  <a:cs typeface="Times New Roman" pitchFamily="18" charset="0"/>
                </a:rPr>
                <a:t>= </a:t>
              </a:r>
              <a:r>
                <a:rPr lang="en-US" altLang="zh-CN" sz="3200" i="1" dirty="0">
                  <a:solidFill>
                    <a:schemeClr val="tx2"/>
                  </a:solidFill>
                  <a:cs typeface="Times New Roman" pitchFamily="18" charset="0"/>
                </a:rPr>
                <a:t>T - </a:t>
              </a:r>
              <a:r>
                <a:rPr lang="en-US" altLang="zh-CN" sz="3200" i="1" dirty="0" err="1">
                  <a:solidFill>
                    <a:schemeClr val="tx2"/>
                  </a:solidFill>
                  <a:cs typeface="Times New Roman" pitchFamily="18" charset="0"/>
                </a:rPr>
                <a:t>mgcos</a:t>
              </a:r>
              <a:r>
                <a:rPr lang="en-US" altLang="zh-CN" sz="3200" i="1" dirty="0">
                  <a:solidFill>
                    <a:schemeClr val="tx2"/>
                  </a:solidFill>
                  <a:cs typeface="Times New Roman" pitchFamily="18" charset="0"/>
                  <a:sym typeface="Symbol" panose="05050102010706020507" pitchFamily="18" charset="2"/>
                </a:rPr>
                <a:t></a:t>
              </a:r>
              <a:r>
                <a:rPr lang="en-US" altLang="zh-CN" sz="3200" i="1" dirty="0">
                  <a:solidFill>
                    <a:schemeClr val="tx2"/>
                  </a:solidFill>
                  <a:cs typeface="Times New Roman" pitchFamily="18" charset="0"/>
                </a:rPr>
                <a:t> =        </a:t>
              </a:r>
              <a:endParaRPr lang="en-US" altLang="zh-CN" sz="3200" i="1" dirty="0" smtClean="0">
                <a:solidFill>
                  <a:schemeClr val="tx2"/>
                </a:solidFill>
                <a:cs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宋体" panose="02010600030101010101" pitchFamily="2" charset="-122"/>
                </a:rPr>
                <a:t>提供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向心力，改变速度方向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/>
              </a:r>
              <a:br>
                <a:rPr lang="zh-CN" altLang="en-US" sz="2800" b="1" dirty="0">
                  <a:solidFill>
                    <a:schemeClr val="tx2"/>
                  </a:solidFill>
                </a:rPr>
              </a:br>
              <a:r>
                <a:rPr lang="zh-CN" altLang="en-US" dirty="0"/>
                <a:t/>
              </a:r>
              <a:br>
                <a:rPr lang="zh-CN" altLang="en-US" dirty="0"/>
              </a:br>
              <a:endParaRPr lang="zh-CN" altLang="en-US" dirty="0"/>
            </a:p>
          </p:txBody>
        </p:sp>
        <p:graphicFrame>
          <p:nvGraphicFramePr>
            <p:cNvPr id="63515" name="Object 27">
              <a:extLst>
                <a:ext uri="{FF2B5EF4-FFF2-40B4-BE49-F238E27FC236}">
                  <a16:creationId xmlns="" xmlns:a16="http://schemas.microsoft.com/office/drawing/2014/main" id="{3561ED62-1EAD-4F78-8742-A155E8D0A9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940543231"/>
                </p:ext>
              </p:extLst>
            </p:nvPr>
          </p:nvGraphicFramePr>
          <p:xfrm>
            <a:off x="2385" y="1106"/>
            <a:ext cx="471" cy="589"/>
          </p:xfrm>
          <a:graphic>
            <a:graphicData uri="http://schemas.openxmlformats.org/presentationml/2006/ole">
              <p:oleObj spid="_x0000_s25602" name="Equation" r:id="rId3" imgW="226440" imgH="285120" progId="Equation.3">
                <p:embed/>
              </p:oleObj>
            </a:graphicData>
          </a:graphic>
        </p:graphicFrame>
      </p:grpSp>
      <p:sp>
        <p:nvSpPr>
          <p:cNvPr id="63516" name="Rectangle 28">
            <a:extLst>
              <a:ext uri="{FF2B5EF4-FFF2-40B4-BE49-F238E27FC236}">
                <a16:creationId xmlns="" xmlns:a16="http://schemas.microsoft.com/office/drawing/2014/main" id="{A4630184-5523-4B8B-8F29-4C44B8649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67776"/>
            <a:ext cx="7467600" cy="762000"/>
          </a:xfrm>
        </p:spPr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单摆的运动特点：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="" xmlns:a16="http://schemas.microsoft.com/office/drawing/2014/main" id="{0550657B-1082-4879-8617-A02C02578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4000504"/>
            <a:ext cx="698658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3200" dirty="0"/>
              <a:t>2.</a:t>
            </a:r>
            <a:r>
              <a:rPr kumimoji="1" lang="zh-CN" altLang="en-US" sz="3200" dirty="0"/>
              <a:t>振动</a:t>
            </a:r>
          </a:p>
          <a:p>
            <a:pPr algn="l"/>
            <a:r>
              <a:rPr kumimoji="1" lang="zh-CN" altLang="en-US" sz="32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</a:t>
            </a:r>
            <a:r>
              <a:rPr kumimoji="1" lang="en-US" altLang="zh-CN" sz="3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3200" i="1" baseline="-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32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n-US" altLang="zh-CN" sz="3200" i="1" dirty="0" err="1">
                <a:latin typeface="Times New Roman" pitchFamily="18" charset="0"/>
                <a:cs typeface="Times New Roman" pitchFamily="18" charset="0"/>
              </a:rPr>
              <a:t>mgsin</a:t>
            </a:r>
            <a:r>
              <a:rPr kumimoji="1" lang="en-US" altLang="zh-CN" sz="3200" i="1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  </a:t>
            </a:r>
          </a:p>
          <a:p>
            <a:pPr algn="l"/>
            <a:r>
              <a:rPr kumimoji="1" lang="zh-CN" altLang="en-US" sz="2800" dirty="0" smtClean="0">
                <a:latin typeface="宋体" pitchFamily="2" charset="-122"/>
                <a:ea typeface="宋体" pitchFamily="2" charset="-122"/>
              </a:rPr>
              <a:t>沿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切线方向，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提供小球振动所需要的回复力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，改变速度大小。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28" grpId="0" build="p" autoUpdateAnimBg="0" advAuto="0"/>
    </p:bldLst>
  </p:timing>
</p:sld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391</TotalTime>
  <Words>264</Words>
  <Application>Microsoft Office PowerPoint</Application>
  <PresentationFormat>全屏显示(4:3)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主题4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观察和思考：</vt:lpstr>
      <vt:lpstr>单摆的运动特点：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微软用户</cp:lastModifiedBy>
  <cp:revision>28</cp:revision>
  <dcterms:created xsi:type="dcterms:W3CDTF">2014-09-10T08:18:42Z</dcterms:created>
  <dcterms:modified xsi:type="dcterms:W3CDTF">2020-09-18T02:37:40Z</dcterms:modified>
</cp:coreProperties>
</file>