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3"/>
    <p:sldId id="266" r:id="rId4"/>
    <p:sldId id="269" r:id="rId5"/>
    <p:sldId id="259" r:id="rId6"/>
    <p:sldId id="267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e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0557-D6E5-4708-9209-8DF45F43B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48709-1FDD-4A6D-B401-BB5377682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GI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3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/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wmf"/><Relationship Id="rId11" Type="http://schemas.openxmlformats.org/officeDocument/2006/relationships/control" Target="../activeX/activeX1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9" Type="http://schemas.openxmlformats.org/officeDocument/2006/relationships/vmlDrawing" Target="../drawings/vmlDrawing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30.bin"/><Relationship Id="rId25" Type="http://schemas.openxmlformats.org/officeDocument/2006/relationships/image" Target="../media/image29.wmf"/><Relationship Id="rId24" Type="http://schemas.openxmlformats.org/officeDocument/2006/relationships/oleObject" Target="../embeddings/oleObject29.bin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28.bin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27.bin"/><Relationship Id="rId2" Type="http://schemas.openxmlformats.org/officeDocument/2006/relationships/image" Target="../media/image19.wmf"/><Relationship Id="rId19" Type="http://schemas.openxmlformats.org/officeDocument/2006/relationships/oleObject" Target="../embeddings/oleObject26.bin"/><Relationship Id="rId18" Type="http://schemas.openxmlformats.org/officeDocument/2006/relationships/oleObject" Target="../embeddings/oleObject25.bin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2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2.w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40.wmf"/><Relationship Id="rId2" Type="http://schemas.openxmlformats.org/officeDocument/2006/relationships/image" Target="../media/image31.e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39.e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5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1643050"/>
            <a:ext cx="8280400" cy="280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25000"/>
              </a:spcBef>
            </a:pPr>
            <a:r>
              <a:rPr lang="en-US" altLang="zh-CN" sz="5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9-4  </a:t>
            </a:r>
            <a:r>
              <a:rPr lang="zh-CN" altLang="en-US" sz="5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简谐振动</a:t>
            </a:r>
            <a:r>
              <a:rPr lang="zh-CN" altLang="en-US" sz="5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的能量</a:t>
            </a:r>
            <a:endParaRPr lang="zh-CN" altLang="en-US" sz="5400" b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929058" y="214290"/>
            <a:ext cx="3895618" cy="604781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33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(以弹簧振子为例)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571604" y="928670"/>
            <a:ext cx="5048280" cy="2366322"/>
            <a:chOff x="3810000" y="3657600"/>
            <a:chExt cx="5048280" cy="2366322"/>
          </a:xfrm>
        </p:grpSpPr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6454775" y="4191000"/>
              <a:ext cx="1000125" cy="99060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3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3810000" y="3657600"/>
              <a:ext cx="4976842" cy="2362200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5572132" y="5500702"/>
              <a:ext cx="3286148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2800" i="1" dirty="0"/>
                <a:t>O</a:t>
              </a:r>
              <a:r>
                <a:rPr kumimoji="1" lang="en-US" altLang="zh-CN" sz="2800" b="0" i="1" dirty="0"/>
                <a:t>          </a:t>
              </a:r>
              <a:r>
                <a:rPr kumimoji="1" lang="en-US" altLang="zh-CN" sz="2800" i="1" dirty="0"/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 b="0" i="1" dirty="0"/>
                <a:t>       </a:t>
              </a:r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4191000" y="4052888"/>
              <a:ext cx="0" cy="1143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5791200" y="5424488"/>
              <a:ext cx="243840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flipH="1">
              <a:off x="3886200" y="4052888"/>
              <a:ext cx="228600" cy="2032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 flipH="1">
              <a:off x="3886200" y="4357688"/>
              <a:ext cx="228600" cy="20161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flipH="1">
              <a:off x="3886200" y="4662488"/>
              <a:ext cx="228600" cy="20161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 flipH="1">
              <a:off x="3886200" y="4967288"/>
              <a:ext cx="228600" cy="20161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17"/>
            <p:cNvSpPr>
              <a:spLocks noChangeShapeType="1"/>
            </p:cNvSpPr>
            <p:nvPr/>
          </p:nvSpPr>
          <p:spPr bwMode="auto">
            <a:xfrm>
              <a:off x="4191000" y="5195888"/>
              <a:ext cx="3810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AutoShape 19"/>
            <p:cNvSpPr>
              <a:spLocks noChangeArrowheads="1"/>
            </p:cNvSpPr>
            <p:nvPr/>
          </p:nvSpPr>
          <p:spPr bwMode="auto">
            <a:xfrm>
              <a:off x="5943600" y="3886200"/>
              <a:ext cx="685800" cy="304800"/>
            </a:xfrm>
            <a:prstGeom prst="leftArrow">
              <a:avLst>
                <a:gd name="adj1" fmla="val 50000"/>
                <a:gd name="adj2" fmla="val 56250"/>
              </a:avLst>
            </a:prstGeom>
            <a:gradFill rotWithShape="0">
              <a:gsLst>
                <a:gs pos="0">
                  <a:srgbClr val="FF0066">
                    <a:gamma/>
                    <a:shade val="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0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>
              <a:off x="6934200" y="3962400"/>
              <a:ext cx="0" cy="14620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5753100" y="51689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54" name="Object 30"/>
            <p:cNvGraphicFramePr>
              <a:graphicFrameLocks noChangeAspect="1"/>
            </p:cNvGraphicFramePr>
            <p:nvPr/>
          </p:nvGraphicFramePr>
          <p:xfrm>
            <a:off x="6705600" y="4495800"/>
            <a:ext cx="4603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1" imgW="7315200" imgH="6096000" progId="Equation.3">
                    <p:embed/>
                  </p:oleObj>
                </mc:Choice>
                <mc:Fallback>
                  <p:oleObj name="公式" r:id="rId1" imgW="7315200" imgH="60960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4495800"/>
                          <a:ext cx="4603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1"/>
            <p:cNvGrpSpPr/>
            <p:nvPr/>
          </p:nvGrpSpPr>
          <p:grpSpPr bwMode="auto">
            <a:xfrm>
              <a:off x="4191000" y="4343400"/>
              <a:ext cx="2286000" cy="609600"/>
              <a:chOff x="1104" y="2064"/>
              <a:chExt cx="2400" cy="384"/>
            </a:xfrm>
          </p:grpSpPr>
          <p:grpSp>
            <p:nvGrpSpPr>
              <p:cNvPr id="4" name="Group 32"/>
              <p:cNvGrpSpPr/>
              <p:nvPr/>
            </p:nvGrpSpPr>
            <p:grpSpPr bwMode="auto">
              <a:xfrm>
                <a:off x="1469" y="2064"/>
                <a:ext cx="208" cy="384"/>
                <a:chOff x="1632" y="2064"/>
                <a:chExt cx="336" cy="384"/>
              </a:xfrm>
            </p:grpSpPr>
            <p:sp>
              <p:nvSpPr>
                <p:cNvPr id="10345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58" name="Line 34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5"/>
              <p:cNvGrpSpPr/>
              <p:nvPr/>
            </p:nvGrpSpPr>
            <p:grpSpPr bwMode="auto">
              <a:xfrm>
                <a:off x="1677" y="2064"/>
                <a:ext cx="209" cy="384"/>
                <a:chOff x="1632" y="2064"/>
                <a:chExt cx="336" cy="384"/>
              </a:xfrm>
            </p:grpSpPr>
            <p:sp>
              <p:nvSpPr>
                <p:cNvPr id="10346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1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8"/>
              <p:cNvGrpSpPr/>
              <p:nvPr/>
            </p:nvGrpSpPr>
            <p:grpSpPr bwMode="auto">
              <a:xfrm>
                <a:off x="1886" y="2064"/>
                <a:ext cx="209" cy="384"/>
                <a:chOff x="1632" y="2064"/>
                <a:chExt cx="336" cy="384"/>
              </a:xfrm>
            </p:grpSpPr>
            <p:sp>
              <p:nvSpPr>
                <p:cNvPr id="10346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4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41"/>
              <p:cNvGrpSpPr/>
              <p:nvPr/>
            </p:nvGrpSpPr>
            <p:grpSpPr bwMode="auto">
              <a:xfrm>
                <a:off x="2095" y="2064"/>
                <a:ext cx="209" cy="384"/>
                <a:chOff x="1632" y="2064"/>
                <a:chExt cx="336" cy="384"/>
              </a:xfrm>
            </p:grpSpPr>
            <p:sp>
              <p:nvSpPr>
                <p:cNvPr id="10346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7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44"/>
              <p:cNvGrpSpPr/>
              <p:nvPr/>
            </p:nvGrpSpPr>
            <p:grpSpPr bwMode="auto">
              <a:xfrm>
                <a:off x="2304" y="2064"/>
                <a:ext cx="209" cy="384"/>
                <a:chOff x="1632" y="2064"/>
                <a:chExt cx="336" cy="384"/>
              </a:xfrm>
            </p:grpSpPr>
            <p:sp>
              <p:nvSpPr>
                <p:cNvPr id="10346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0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 bwMode="auto">
              <a:xfrm>
                <a:off x="2513" y="2064"/>
                <a:ext cx="209" cy="384"/>
                <a:chOff x="1632" y="2064"/>
                <a:chExt cx="336" cy="384"/>
              </a:xfrm>
            </p:grpSpPr>
            <p:sp>
              <p:nvSpPr>
                <p:cNvPr id="10347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3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 bwMode="auto">
              <a:xfrm>
                <a:off x="2722" y="2064"/>
                <a:ext cx="209" cy="384"/>
                <a:chOff x="1632" y="2064"/>
                <a:chExt cx="336" cy="384"/>
              </a:xfrm>
            </p:grpSpPr>
            <p:sp>
              <p:nvSpPr>
                <p:cNvPr id="10347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6" name="Line 52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3"/>
              <p:cNvGrpSpPr/>
              <p:nvPr/>
            </p:nvGrpSpPr>
            <p:grpSpPr bwMode="auto">
              <a:xfrm>
                <a:off x="2931" y="2064"/>
                <a:ext cx="208" cy="384"/>
                <a:chOff x="1632" y="2064"/>
                <a:chExt cx="336" cy="384"/>
              </a:xfrm>
            </p:grpSpPr>
            <p:sp>
              <p:nvSpPr>
                <p:cNvPr id="10347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9" name="Line 55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80" name="Line 56"/>
              <p:cNvSpPr>
                <a:spLocks noChangeShapeType="1"/>
              </p:cNvSpPr>
              <p:nvPr/>
            </p:nvSpPr>
            <p:spPr bwMode="auto">
              <a:xfrm flipH="1">
                <a:off x="1290" y="2064"/>
                <a:ext cx="59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1" name="Line 57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120" cy="3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2" name="Line 58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3" name="Line 59"/>
              <p:cNvSpPr>
                <a:spLocks noChangeShapeType="1"/>
              </p:cNvSpPr>
              <p:nvPr/>
            </p:nvSpPr>
            <p:spPr bwMode="auto">
              <a:xfrm flipH="1">
                <a:off x="3139" y="2064"/>
                <a:ext cx="90" cy="3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4" name="Line 60"/>
              <p:cNvSpPr>
                <a:spLocks noChangeShapeType="1"/>
              </p:cNvSpPr>
              <p:nvPr/>
            </p:nvSpPr>
            <p:spPr bwMode="auto">
              <a:xfrm>
                <a:off x="3229" y="2064"/>
                <a:ext cx="89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5" name="Line 61"/>
              <p:cNvSpPr>
                <a:spLocks noChangeShapeType="1"/>
              </p:cNvSpPr>
              <p:nvPr/>
            </p:nvSpPr>
            <p:spPr bwMode="auto">
              <a:xfrm>
                <a:off x="3318" y="2304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86" name="Line 62"/>
            <p:cNvSpPr>
              <a:spLocks noChangeShapeType="1"/>
            </p:cNvSpPr>
            <p:nvPr/>
          </p:nvSpPr>
          <p:spPr bwMode="auto">
            <a:xfrm>
              <a:off x="5803900" y="3987800"/>
              <a:ext cx="0" cy="14620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90" name="Text Box 66"/>
          <p:cNvSpPr txBox="1">
            <a:spLocks noChangeArrowheads="1"/>
          </p:cNvSpPr>
          <p:nvPr/>
        </p:nvSpPr>
        <p:spPr bwMode="auto">
          <a:xfrm>
            <a:off x="1000100" y="214290"/>
            <a:ext cx="3727465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简谐振动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的能量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071538" y="3500438"/>
            <a:ext cx="7429552" cy="523220"/>
            <a:chOff x="1071538" y="3500438"/>
            <a:chExt cx="7429552" cy="523220"/>
          </a:xfrm>
        </p:grpSpPr>
        <p:sp>
          <p:nvSpPr>
            <p:cNvPr id="103427" name="Rectangle 3"/>
            <p:cNvSpPr>
              <a:spLocks noChangeArrowheads="1"/>
            </p:cNvSpPr>
            <p:nvPr/>
          </p:nvSpPr>
          <p:spPr bwMode="auto">
            <a:xfrm>
              <a:off x="1071538" y="3500438"/>
              <a:ext cx="7429552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系统的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能量 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（物体动能）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 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（弹簧势能）</a:t>
              </a:r>
              <a:endPara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03447" name="Object 23"/>
            <p:cNvGraphicFramePr>
              <a:graphicFrameLocks noChangeAspect="1"/>
            </p:cNvGraphicFramePr>
            <p:nvPr/>
          </p:nvGraphicFramePr>
          <p:xfrm>
            <a:off x="5786446" y="3571876"/>
            <a:ext cx="4254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3" imgW="6502400" imgH="7721600" progId="Equation.3">
                    <p:embed/>
                  </p:oleObj>
                </mc:Choice>
                <mc:Fallback>
                  <p:oleObj name="Equation" r:id="rId3" imgW="6502400" imgH="7721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3571876"/>
                          <a:ext cx="425450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3286116" y="3571876"/>
            <a:ext cx="4254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5" imgW="6502400" imgH="7315200" progId="Equation.3">
                    <p:embed/>
                  </p:oleObj>
                </mc:Choice>
                <mc:Fallback>
                  <p:oleObj name="Equation" r:id="rId5" imgW="6502400" imgH="7315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3571876"/>
                          <a:ext cx="42545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4143380"/>
            <a:ext cx="550157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62293" y="799465"/>
            <a:ext cx="4572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>
                <a:solidFill>
                  <a:srgbClr val="CC0000"/>
                </a:solidFill>
              </a:rPr>
              <a:t>（1） </a:t>
            </a:r>
            <a:r>
              <a:rPr kumimoji="1" lang="zh-CN" altLang="en-US" sz="2800" b="1" dirty="0"/>
              <a:t>动能</a:t>
            </a:r>
            <a:endParaRPr kumimoji="1" lang="zh-CN" altLang="en-US" sz="2800" b="1" dirty="0"/>
          </a:p>
        </p:txBody>
      </p:sp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2670175" y="1065530"/>
          <a:ext cx="12515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" imgW="812800" imgH="622300" progId="Equation.3">
                  <p:embed/>
                </p:oleObj>
              </mc:Choice>
              <mc:Fallback>
                <p:oleObj name="Equation" r:id="rId1" imgW="812800" imgH="622300" progId="Equation.3">
                  <p:embed/>
                  <p:pic>
                    <p:nvPicPr>
                      <p:cNvPr id="0" name="图片 26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065530"/>
                        <a:ext cx="125158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966970" y="298450"/>
            <a:ext cx="3943470" cy="1904662"/>
            <a:chOff x="6692" y="1571"/>
            <a:chExt cx="7562" cy="3887"/>
          </a:xfrm>
        </p:grpSpPr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11219" y="2411"/>
              <a:ext cx="1575" cy="156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3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6692" y="1571"/>
              <a:ext cx="7562" cy="3600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9946" y="4393"/>
              <a:ext cx="4308" cy="1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2800" i="1" dirty="0"/>
                <a:t>O</a:t>
              </a:r>
              <a:r>
                <a:rPr kumimoji="1" lang="en-US" altLang="zh-CN" sz="2800" b="0" i="1" dirty="0"/>
                <a:t>     </a:t>
              </a:r>
              <a:r>
                <a:rPr kumimoji="1" lang="en-US" altLang="zh-CN" sz="2800" i="1" dirty="0"/>
                <a:t> x</a:t>
              </a:r>
              <a:r>
                <a:rPr kumimoji="1" lang="en-US" altLang="zh-CN" sz="2800" b="0" i="1" dirty="0"/>
                <a:t>      </a:t>
              </a:r>
              <a:r>
                <a:rPr kumimoji="1" lang="en-US" altLang="zh-CN" sz="2800" i="1" dirty="0" err="1"/>
                <a:t>X</a:t>
              </a:r>
              <a:endParaRPr kumimoji="1" lang="en-US" altLang="zh-CN" sz="2800" i="1" dirty="0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7654" y="2194"/>
              <a:ext cx="0" cy="18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10174" y="4354"/>
              <a:ext cx="384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flipH="1">
              <a:off x="7174" y="2194"/>
              <a:ext cx="360" cy="32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 flipH="1">
              <a:off x="7174" y="2674"/>
              <a:ext cx="360" cy="31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flipH="1">
              <a:off x="7174" y="3154"/>
              <a:ext cx="360" cy="31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 flipH="1">
              <a:off x="7174" y="3634"/>
              <a:ext cx="360" cy="31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17"/>
            <p:cNvSpPr>
              <a:spLocks noChangeShapeType="1"/>
            </p:cNvSpPr>
            <p:nvPr/>
          </p:nvSpPr>
          <p:spPr bwMode="auto">
            <a:xfrm>
              <a:off x="7654" y="3994"/>
              <a:ext cx="6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AutoShape 19"/>
            <p:cNvSpPr>
              <a:spLocks noChangeArrowheads="1"/>
            </p:cNvSpPr>
            <p:nvPr/>
          </p:nvSpPr>
          <p:spPr bwMode="auto">
            <a:xfrm>
              <a:off x="10414" y="1931"/>
              <a:ext cx="1080" cy="480"/>
            </a:xfrm>
            <a:prstGeom prst="leftArrow">
              <a:avLst>
                <a:gd name="adj1" fmla="val 50000"/>
                <a:gd name="adj2" fmla="val 56250"/>
              </a:avLst>
            </a:prstGeom>
            <a:gradFill rotWithShape="0">
              <a:gsLst>
                <a:gs pos="0">
                  <a:srgbClr val="FF0066">
                    <a:gamma/>
                    <a:shade val="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0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>
              <a:off x="11974" y="2051"/>
              <a:ext cx="0" cy="230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10114" y="3951"/>
              <a:ext cx="120" cy="12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54" name="Object 30"/>
            <p:cNvGraphicFramePr>
              <a:graphicFrameLocks noChangeAspect="1"/>
            </p:cNvGraphicFramePr>
            <p:nvPr/>
          </p:nvGraphicFramePr>
          <p:xfrm>
            <a:off x="11614" y="2891"/>
            <a:ext cx="72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公式" r:id="rId3" imgW="304800" imgH="254000" progId="Equation.3">
                    <p:embed/>
                  </p:oleObj>
                </mc:Choice>
                <mc:Fallback>
                  <p:oleObj name="公式" r:id="rId3" imgW="304800" imgH="254000" progId="Equation.3">
                    <p:embed/>
                    <p:pic>
                      <p:nvPicPr>
                        <p:cNvPr id="0" name="图片 26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4" y="2891"/>
                          <a:ext cx="725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55" name="Group 31"/>
            <p:cNvGrpSpPr/>
            <p:nvPr/>
          </p:nvGrpSpPr>
          <p:grpSpPr bwMode="auto">
            <a:xfrm>
              <a:off x="7654" y="2651"/>
              <a:ext cx="3600" cy="960"/>
              <a:chOff x="1104" y="2064"/>
              <a:chExt cx="2400" cy="384"/>
            </a:xfrm>
          </p:grpSpPr>
          <p:grpSp>
            <p:nvGrpSpPr>
              <p:cNvPr id="103456" name="Group 32"/>
              <p:cNvGrpSpPr/>
              <p:nvPr/>
            </p:nvGrpSpPr>
            <p:grpSpPr bwMode="auto">
              <a:xfrm>
                <a:off x="1469" y="2064"/>
                <a:ext cx="208" cy="384"/>
                <a:chOff x="1632" y="2064"/>
                <a:chExt cx="336" cy="384"/>
              </a:xfrm>
            </p:grpSpPr>
            <p:sp>
              <p:nvSpPr>
                <p:cNvPr id="10345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58" name="Line 34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59" name="Group 35"/>
              <p:cNvGrpSpPr/>
              <p:nvPr/>
            </p:nvGrpSpPr>
            <p:grpSpPr bwMode="auto">
              <a:xfrm>
                <a:off x="1677" y="2064"/>
                <a:ext cx="209" cy="384"/>
                <a:chOff x="1632" y="2064"/>
                <a:chExt cx="336" cy="384"/>
              </a:xfrm>
            </p:grpSpPr>
            <p:sp>
              <p:nvSpPr>
                <p:cNvPr id="10346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1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62" name="Group 38"/>
              <p:cNvGrpSpPr/>
              <p:nvPr/>
            </p:nvGrpSpPr>
            <p:grpSpPr bwMode="auto">
              <a:xfrm>
                <a:off x="1886" y="2064"/>
                <a:ext cx="209" cy="384"/>
                <a:chOff x="1632" y="2064"/>
                <a:chExt cx="336" cy="384"/>
              </a:xfrm>
            </p:grpSpPr>
            <p:sp>
              <p:nvSpPr>
                <p:cNvPr id="10346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4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65" name="Group 41"/>
              <p:cNvGrpSpPr/>
              <p:nvPr/>
            </p:nvGrpSpPr>
            <p:grpSpPr bwMode="auto">
              <a:xfrm>
                <a:off x="2095" y="2064"/>
                <a:ext cx="209" cy="384"/>
                <a:chOff x="1632" y="2064"/>
                <a:chExt cx="336" cy="384"/>
              </a:xfrm>
            </p:grpSpPr>
            <p:sp>
              <p:nvSpPr>
                <p:cNvPr id="10346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67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68" name="Group 44"/>
              <p:cNvGrpSpPr/>
              <p:nvPr/>
            </p:nvGrpSpPr>
            <p:grpSpPr bwMode="auto">
              <a:xfrm>
                <a:off x="2304" y="2064"/>
                <a:ext cx="209" cy="384"/>
                <a:chOff x="1632" y="2064"/>
                <a:chExt cx="336" cy="384"/>
              </a:xfrm>
            </p:grpSpPr>
            <p:sp>
              <p:nvSpPr>
                <p:cNvPr id="10346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0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71" name="Group 47"/>
              <p:cNvGrpSpPr/>
              <p:nvPr/>
            </p:nvGrpSpPr>
            <p:grpSpPr bwMode="auto">
              <a:xfrm>
                <a:off x="2513" y="2064"/>
                <a:ext cx="209" cy="384"/>
                <a:chOff x="1632" y="2064"/>
                <a:chExt cx="336" cy="384"/>
              </a:xfrm>
            </p:grpSpPr>
            <p:sp>
              <p:nvSpPr>
                <p:cNvPr id="10347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3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74" name="Group 50"/>
              <p:cNvGrpSpPr/>
              <p:nvPr/>
            </p:nvGrpSpPr>
            <p:grpSpPr bwMode="auto">
              <a:xfrm>
                <a:off x="2722" y="2064"/>
                <a:ext cx="209" cy="384"/>
                <a:chOff x="1632" y="2064"/>
                <a:chExt cx="336" cy="384"/>
              </a:xfrm>
            </p:grpSpPr>
            <p:sp>
              <p:nvSpPr>
                <p:cNvPr id="10347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6" name="Line 52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77" name="Group 53"/>
              <p:cNvGrpSpPr/>
              <p:nvPr/>
            </p:nvGrpSpPr>
            <p:grpSpPr bwMode="auto">
              <a:xfrm>
                <a:off x="2931" y="2064"/>
                <a:ext cx="208" cy="384"/>
                <a:chOff x="1632" y="2064"/>
                <a:chExt cx="336" cy="384"/>
              </a:xfrm>
            </p:grpSpPr>
            <p:sp>
              <p:nvSpPr>
                <p:cNvPr id="10347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79" name="Line 55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80" name="Line 56"/>
              <p:cNvSpPr>
                <a:spLocks noChangeShapeType="1"/>
              </p:cNvSpPr>
              <p:nvPr/>
            </p:nvSpPr>
            <p:spPr bwMode="auto">
              <a:xfrm flipH="1">
                <a:off x="1290" y="2064"/>
                <a:ext cx="59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1" name="Line 57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120" cy="3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2" name="Line 58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3" name="Line 59"/>
              <p:cNvSpPr>
                <a:spLocks noChangeShapeType="1"/>
              </p:cNvSpPr>
              <p:nvPr/>
            </p:nvSpPr>
            <p:spPr bwMode="auto">
              <a:xfrm flipH="1">
                <a:off x="3139" y="2064"/>
                <a:ext cx="90" cy="3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4" name="Line 60"/>
              <p:cNvSpPr>
                <a:spLocks noChangeShapeType="1"/>
              </p:cNvSpPr>
              <p:nvPr/>
            </p:nvSpPr>
            <p:spPr bwMode="auto">
              <a:xfrm>
                <a:off x="3229" y="2064"/>
                <a:ext cx="89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5" name="Line 61"/>
              <p:cNvSpPr>
                <a:spLocks noChangeShapeType="1"/>
              </p:cNvSpPr>
              <p:nvPr/>
            </p:nvSpPr>
            <p:spPr bwMode="auto">
              <a:xfrm>
                <a:off x="3318" y="2304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86" name="Line 62"/>
            <p:cNvSpPr>
              <a:spLocks noChangeShapeType="1"/>
            </p:cNvSpPr>
            <p:nvPr/>
          </p:nvSpPr>
          <p:spPr bwMode="auto">
            <a:xfrm>
              <a:off x="10194" y="2091"/>
              <a:ext cx="0" cy="230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488" name="Object 64"/>
          <p:cNvGraphicFramePr>
            <a:graphicFrameLocks noChangeAspect="1"/>
          </p:cNvGraphicFramePr>
          <p:nvPr/>
        </p:nvGraphicFramePr>
        <p:xfrm>
          <a:off x="562610" y="1297623"/>
          <a:ext cx="4242435" cy="246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1676400" imgH="1206500" progId="Equation.3">
                  <p:embed/>
                </p:oleObj>
              </mc:Choice>
              <mc:Fallback>
                <p:oleObj name="Equation" r:id="rId5" imgW="1676400" imgH="1206500" progId="Equation.3">
                  <p:embed/>
                  <p:pic>
                    <p:nvPicPr>
                      <p:cNvPr id="0" name="图片 26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" y="1297623"/>
                        <a:ext cx="4242435" cy="2463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9"/>
          <p:cNvGraphicFramePr>
            <a:graphicFrameLocks noChangeAspect="1"/>
          </p:cNvGraphicFramePr>
          <p:nvPr/>
        </p:nvGraphicFramePr>
        <p:xfrm>
          <a:off x="5171440" y="2537460"/>
          <a:ext cx="1736725" cy="122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7" imgW="952500" imgH="660400" progId="Equation.3">
                  <p:embed/>
                </p:oleObj>
              </mc:Choice>
              <mc:Fallback>
                <p:oleObj name="公式" r:id="rId7" imgW="952500" imgH="660400" progId="Equation.3">
                  <p:embed/>
                  <p:pic>
                    <p:nvPicPr>
                      <p:cNvPr id="0" name="图片 26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440" y="2537460"/>
                        <a:ext cx="1736725" cy="1223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10" name="Rectangle 78"/>
          <p:cNvSpPr>
            <a:spLocks noChangeArrowheads="1"/>
          </p:cNvSpPr>
          <p:nvPr/>
        </p:nvSpPr>
        <p:spPr bwMode="auto">
          <a:xfrm>
            <a:off x="203835" y="4057333"/>
            <a:ext cx="2049780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3200" dirty="0">
                <a:solidFill>
                  <a:srgbClr val="CC0000"/>
                </a:solidFill>
              </a:rPr>
              <a:t>（2） </a:t>
            </a:r>
            <a:r>
              <a:rPr kumimoji="1" lang="zh-CN" altLang="en-US" sz="2800" b="1" dirty="0"/>
              <a:t>势能</a:t>
            </a:r>
            <a:endParaRPr kumimoji="1" lang="zh-CN" altLang="en-US" sz="2800" b="1" dirty="0"/>
          </a:p>
        </p:txBody>
      </p:sp>
      <p:graphicFrame>
        <p:nvGraphicFramePr>
          <p:cNvPr id="44111" name="Object 79"/>
          <p:cNvGraphicFramePr>
            <a:graphicFrameLocks noChangeAspect="1"/>
          </p:cNvGraphicFramePr>
          <p:nvPr/>
        </p:nvGraphicFramePr>
        <p:xfrm>
          <a:off x="2312423" y="4057350"/>
          <a:ext cx="3771900" cy="78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9" imgW="1955800" imgH="393700" progId="Equation.3">
                  <p:embed/>
                </p:oleObj>
              </mc:Choice>
              <mc:Fallback>
                <p:oleObj name="Equation" r:id="rId9" imgW="1955800" imgH="393700" progId="Equation.3">
                  <p:embed/>
                  <p:pic>
                    <p:nvPicPr>
                      <p:cNvPr id="0" name="图片 27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423" y="4057350"/>
                        <a:ext cx="3771900" cy="783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9"/>
          <p:cNvGraphicFramePr>
            <a:graphicFrameLocks noChangeAspect="1"/>
          </p:cNvGraphicFramePr>
          <p:nvPr/>
        </p:nvGraphicFramePr>
        <p:xfrm>
          <a:off x="6313805" y="3964940"/>
          <a:ext cx="2186305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11" imgW="965200" imgH="660400" progId="Equation.3">
                  <p:embed/>
                </p:oleObj>
              </mc:Choice>
              <mc:Fallback>
                <p:oleObj name="公式" r:id="rId11" imgW="965200" imgH="660400" progId="Equation.3">
                  <p:embed/>
                  <p:pic>
                    <p:nvPicPr>
                      <p:cNvPr id="0" name="图片 27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805" y="3964940"/>
                        <a:ext cx="2186305" cy="1532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204039" y="4908050"/>
            <a:ext cx="2357755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3200" dirty="0">
                <a:solidFill>
                  <a:srgbClr val="CC0000"/>
                </a:solidFill>
              </a:rPr>
              <a:t>（3）</a:t>
            </a:r>
            <a:r>
              <a:rPr kumimoji="1" lang="en-US" altLang="zh-CN" dirty="0">
                <a:solidFill>
                  <a:srgbClr val="CC0000"/>
                </a:solidFill>
              </a:rPr>
              <a:t> </a:t>
            </a:r>
            <a:r>
              <a:rPr kumimoji="1" lang="zh-CN" altLang="en-US" sz="2800" b="1" dirty="0"/>
              <a:t>机械能</a:t>
            </a:r>
            <a:endParaRPr kumimoji="1" lang="zh-CN" altLang="en-US" sz="2800" b="1" dirty="0"/>
          </a:p>
        </p:txBody>
      </p:sp>
      <p:graphicFrame>
        <p:nvGraphicFramePr>
          <p:cNvPr id="86" name="Object 52"/>
          <p:cNvGraphicFramePr>
            <a:graphicFrameLocks noChangeAspect="1"/>
          </p:cNvGraphicFramePr>
          <p:nvPr/>
        </p:nvGraphicFramePr>
        <p:xfrm>
          <a:off x="2802255" y="4937125"/>
          <a:ext cx="279273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3" imgW="1257300" imgH="393700" progId="Equation.3">
                  <p:embed/>
                </p:oleObj>
              </mc:Choice>
              <mc:Fallback>
                <p:oleObj name="Equation" r:id="rId13" imgW="1257300" imgH="393700" progId="Equation.3">
                  <p:embed/>
                  <p:pic>
                    <p:nvPicPr>
                      <p:cNvPr id="0" name="图片 28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255" y="4937125"/>
                        <a:ext cx="2792730" cy="90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905510" y="5772150"/>
            <a:ext cx="6294755" cy="6819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</a:ln>
          <a:effectLst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简谐运动机械能守恒，振幅不变</a:t>
            </a:r>
            <a:r>
              <a:rPr lang="en-US" altLang="zh-CN" sz="3200" b="1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90" name="Text Box 66"/>
          <p:cNvSpPr txBox="1">
            <a:spLocks noChangeArrowheads="1"/>
          </p:cNvSpPr>
          <p:nvPr/>
        </p:nvSpPr>
        <p:spPr bwMode="auto">
          <a:xfrm>
            <a:off x="1000100" y="214290"/>
            <a:ext cx="3727465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简谐振动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的能量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 autoUpdateAnimBg="0"/>
      <p:bldP spid="44110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071538" y="5715016"/>
            <a:ext cx="756126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最大时，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最小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交替变化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32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331912" y="3435345"/>
            <a:ext cx="6069013" cy="1773237"/>
            <a:chOff x="975" y="2931"/>
            <a:chExt cx="3823" cy="1117"/>
          </a:xfrm>
        </p:grpSpPr>
        <p:grpSp>
          <p:nvGrpSpPr>
            <p:cNvPr id="3" name="Group 10"/>
            <p:cNvGrpSpPr/>
            <p:nvPr/>
          </p:nvGrpSpPr>
          <p:grpSpPr bwMode="auto">
            <a:xfrm>
              <a:off x="1280" y="2942"/>
              <a:ext cx="3518" cy="1106"/>
              <a:chOff x="672" y="960"/>
              <a:chExt cx="3518" cy="1106"/>
            </a:xfrm>
          </p:grpSpPr>
          <p:sp>
            <p:nvSpPr>
              <p:cNvPr id="115723" name="Line 11"/>
              <p:cNvSpPr>
                <a:spLocks noChangeShapeType="1"/>
              </p:cNvSpPr>
              <p:nvPr/>
            </p:nvSpPr>
            <p:spPr bwMode="auto">
              <a:xfrm>
                <a:off x="672" y="2063"/>
                <a:ext cx="351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15724" name="Object 12"/>
              <p:cNvGraphicFramePr>
                <a:graphicFrameLocks noChangeAspect="1"/>
              </p:cNvGraphicFramePr>
              <p:nvPr/>
            </p:nvGraphicFramePr>
            <p:xfrm>
              <a:off x="4028" y="1824"/>
              <a:ext cx="149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Equation" r:id="rId1" imgW="101600" imgH="165100" progId="Equation.3">
                      <p:embed/>
                    </p:oleObj>
                  </mc:Choice>
                  <mc:Fallback>
                    <p:oleObj name="Equation" r:id="rId1" imgW="101600" imgH="16510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8" y="1824"/>
                            <a:ext cx="149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25" name="Line 13"/>
              <p:cNvSpPr>
                <a:spLocks noChangeShapeType="1"/>
              </p:cNvSpPr>
              <p:nvPr/>
            </p:nvSpPr>
            <p:spPr bwMode="auto">
              <a:xfrm flipV="1">
                <a:off x="672" y="960"/>
                <a:ext cx="1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/>
            <p:nvPr/>
          </p:nvGrpSpPr>
          <p:grpSpPr bwMode="auto">
            <a:xfrm>
              <a:off x="1266" y="3107"/>
              <a:ext cx="2832" cy="939"/>
              <a:chOff x="672" y="1125"/>
              <a:chExt cx="2832" cy="939"/>
            </a:xfrm>
          </p:grpSpPr>
          <p:grpSp>
            <p:nvGrpSpPr>
              <p:cNvPr id="5" name="Group 15"/>
              <p:cNvGrpSpPr/>
              <p:nvPr/>
            </p:nvGrpSpPr>
            <p:grpSpPr bwMode="auto">
              <a:xfrm>
                <a:off x="672" y="1440"/>
                <a:ext cx="2832" cy="624"/>
                <a:chOff x="672" y="1440"/>
                <a:chExt cx="2832" cy="624"/>
              </a:xfrm>
            </p:grpSpPr>
            <p:grpSp>
              <p:nvGrpSpPr>
                <p:cNvPr id="6" name="Group 16"/>
                <p:cNvGrpSpPr/>
                <p:nvPr/>
              </p:nvGrpSpPr>
              <p:grpSpPr bwMode="auto">
                <a:xfrm>
                  <a:off x="920" y="1440"/>
                  <a:ext cx="2336" cy="602"/>
                  <a:chOff x="624" y="1440"/>
                  <a:chExt cx="3552" cy="602"/>
                </a:xfrm>
              </p:grpSpPr>
              <p:sp>
                <p:nvSpPr>
                  <p:cNvPr id="115729" name="Freeform 17"/>
                  <p:cNvSpPr/>
                  <p:nvPr/>
                </p:nvSpPr>
                <p:spPr bwMode="auto">
                  <a:xfrm>
                    <a:off x="2786" y="1728"/>
                    <a:ext cx="721" cy="313"/>
                  </a:xfrm>
                  <a:custGeom>
                    <a:avLst/>
                    <a:gdLst/>
                    <a:ahLst/>
                    <a:cxnLst>
                      <a:cxn ang="0">
                        <a:pos x="209" y="659"/>
                      </a:cxn>
                      <a:cxn ang="0">
                        <a:pos x="589" y="1856"/>
                      </a:cxn>
                      <a:cxn ang="0">
                        <a:pos x="988" y="3174"/>
                      </a:cxn>
                      <a:cxn ang="0">
                        <a:pos x="1387" y="4311"/>
                      </a:cxn>
                      <a:cxn ang="0">
                        <a:pos x="1785" y="5569"/>
                      </a:cxn>
                      <a:cxn ang="0">
                        <a:pos x="2165" y="6707"/>
                      </a:cxn>
                      <a:cxn ang="0">
                        <a:pos x="2583" y="7844"/>
                      </a:cxn>
                      <a:cxn ang="0">
                        <a:pos x="2963" y="9042"/>
                      </a:cxn>
                      <a:cxn ang="0">
                        <a:pos x="3362" y="10150"/>
                      </a:cxn>
                      <a:cxn ang="0">
                        <a:pos x="3742" y="11228"/>
                      </a:cxn>
                      <a:cxn ang="0">
                        <a:pos x="4179" y="12275"/>
                      </a:cxn>
                      <a:cxn ang="0">
                        <a:pos x="4577" y="13204"/>
                      </a:cxn>
                      <a:cxn ang="0">
                        <a:pos x="4976" y="14102"/>
                      </a:cxn>
                      <a:cxn ang="0">
                        <a:pos x="5375" y="15030"/>
                      </a:cxn>
                      <a:cxn ang="0">
                        <a:pos x="5793" y="15808"/>
                      </a:cxn>
                      <a:cxn ang="0">
                        <a:pos x="6192" y="16617"/>
                      </a:cxn>
                      <a:cxn ang="0">
                        <a:pos x="6572" y="17246"/>
                      </a:cxn>
                      <a:cxn ang="0">
                        <a:pos x="6990" y="17934"/>
                      </a:cxn>
                      <a:cxn ang="0">
                        <a:pos x="7388" y="18473"/>
                      </a:cxn>
                      <a:cxn ang="0">
                        <a:pos x="7806" y="18922"/>
                      </a:cxn>
                      <a:cxn ang="0">
                        <a:pos x="8262" y="19341"/>
                      </a:cxn>
                      <a:cxn ang="0">
                        <a:pos x="8642" y="19641"/>
                      </a:cxn>
                      <a:cxn ang="0">
                        <a:pos x="9041" y="19850"/>
                      </a:cxn>
                      <a:cxn ang="0">
                        <a:pos x="9478" y="19970"/>
                      </a:cxn>
                      <a:cxn ang="0">
                        <a:pos x="9896" y="19970"/>
                      </a:cxn>
                      <a:cxn ang="0">
                        <a:pos x="10332" y="19820"/>
                      </a:cxn>
                      <a:cxn ang="0">
                        <a:pos x="10788" y="19581"/>
                      </a:cxn>
                      <a:cxn ang="0">
                        <a:pos x="11244" y="19132"/>
                      </a:cxn>
                      <a:cxn ang="0">
                        <a:pos x="11700" y="18563"/>
                      </a:cxn>
                      <a:cxn ang="0">
                        <a:pos x="12213" y="17904"/>
                      </a:cxn>
                      <a:cxn ang="0">
                        <a:pos x="12726" y="17096"/>
                      </a:cxn>
                      <a:cxn ang="0">
                        <a:pos x="13200" y="16198"/>
                      </a:cxn>
                      <a:cxn ang="0">
                        <a:pos x="13713" y="15359"/>
                      </a:cxn>
                      <a:cxn ang="0">
                        <a:pos x="14207" y="14401"/>
                      </a:cxn>
                      <a:cxn ang="0">
                        <a:pos x="14682" y="13293"/>
                      </a:cxn>
                      <a:cxn ang="0">
                        <a:pos x="15195" y="12275"/>
                      </a:cxn>
                      <a:cxn ang="0">
                        <a:pos x="15689" y="11108"/>
                      </a:cxn>
                      <a:cxn ang="0">
                        <a:pos x="16144" y="10060"/>
                      </a:cxn>
                      <a:cxn ang="0">
                        <a:pos x="16619" y="8892"/>
                      </a:cxn>
                      <a:cxn ang="0">
                        <a:pos x="17075" y="7814"/>
                      </a:cxn>
                      <a:cxn ang="0">
                        <a:pos x="17493" y="6737"/>
                      </a:cxn>
                      <a:cxn ang="0">
                        <a:pos x="17930" y="5749"/>
                      </a:cxn>
                      <a:cxn ang="0">
                        <a:pos x="18291" y="4701"/>
                      </a:cxn>
                      <a:cxn ang="0">
                        <a:pos x="18670" y="3862"/>
                      </a:cxn>
                      <a:cxn ang="0">
                        <a:pos x="19012" y="2964"/>
                      </a:cxn>
                      <a:cxn ang="0">
                        <a:pos x="19335" y="2275"/>
                      </a:cxn>
                      <a:cxn ang="0">
                        <a:pos x="19620" y="1677"/>
                      </a:cxn>
                      <a:cxn ang="0">
                        <a:pos x="19886" y="107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09" y="659"/>
                        </a:lnTo>
                        <a:lnTo>
                          <a:pt x="399" y="1287"/>
                        </a:lnTo>
                        <a:lnTo>
                          <a:pt x="589" y="1856"/>
                        </a:lnTo>
                        <a:lnTo>
                          <a:pt x="798" y="2485"/>
                        </a:lnTo>
                        <a:lnTo>
                          <a:pt x="988" y="3174"/>
                        </a:lnTo>
                        <a:lnTo>
                          <a:pt x="1197" y="3802"/>
                        </a:lnTo>
                        <a:lnTo>
                          <a:pt x="1387" y="4311"/>
                        </a:lnTo>
                        <a:lnTo>
                          <a:pt x="1576" y="4940"/>
                        </a:lnTo>
                        <a:lnTo>
                          <a:pt x="1785" y="5569"/>
                        </a:lnTo>
                        <a:lnTo>
                          <a:pt x="1994" y="6198"/>
                        </a:lnTo>
                        <a:lnTo>
                          <a:pt x="2165" y="6707"/>
                        </a:lnTo>
                        <a:lnTo>
                          <a:pt x="2393" y="7275"/>
                        </a:lnTo>
                        <a:lnTo>
                          <a:pt x="2583" y="7844"/>
                        </a:lnTo>
                        <a:lnTo>
                          <a:pt x="2773" y="8503"/>
                        </a:lnTo>
                        <a:lnTo>
                          <a:pt x="2963" y="9042"/>
                        </a:lnTo>
                        <a:lnTo>
                          <a:pt x="3153" y="9611"/>
                        </a:lnTo>
                        <a:lnTo>
                          <a:pt x="3362" y="10150"/>
                        </a:lnTo>
                        <a:lnTo>
                          <a:pt x="3571" y="10629"/>
                        </a:lnTo>
                        <a:lnTo>
                          <a:pt x="3742" y="11228"/>
                        </a:lnTo>
                        <a:lnTo>
                          <a:pt x="3970" y="11707"/>
                        </a:lnTo>
                        <a:lnTo>
                          <a:pt x="4179" y="12275"/>
                        </a:lnTo>
                        <a:lnTo>
                          <a:pt x="4349" y="12725"/>
                        </a:lnTo>
                        <a:lnTo>
                          <a:pt x="4577" y="13204"/>
                        </a:lnTo>
                        <a:lnTo>
                          <a:pt x="4805" y="13683"/>
                        </a:lnTo>
                        <a:lnTo>
                          <a:pt x="4976" y="14102"/>
                        </a:lnTo>
                        <a:lnTo>
                          <a:pt x="5166" y="14551"/>
                        </a:lnTo>
                        <a:lnTo>
                          <a:pt x="5375" y="15030"/>
                        </a:lnTo>
                        <a:lnTo>
                          <a:pt x="5565" y="15389"/>
                        </a:lnTo>
                        <a:lnTo>
                          <a:pt x="5793" y="15808"/>
                        </a:lnTo>
                        <a:lnTo>
                          <a:pt x="5983" y="16168"/>
                        </a:lnTo>
                        <a:lnTo>
                          <a:pt x="6192" y="16617"/>
                        </a:lnTo>
                        <a:lnTo>
                          <a:pt x="6382" y="16976"/>
                        </a:lnTo>
                        <a:lnTo>
                          <a:pt x="6572" y="17246"/>
                        </a:lnTo>
                        <a:lnTo>
                          <a:pt x="6781" y="17605"/>
                        </a:lnTo>
                        <a:lnTo>
                          <a:pt x="6990" y="17934"/>
                        </a:lnTo>
                        <a:lnTo>
                          <a:pt x="7198" y="18204"/>
                        </a:lnTo>
                        <a:lnTo>
                          <a:pt x="7388" y="18473"/>
                        </a:lnTo>
                        <a:lnTo>
                          <a:pt x="7616" y="18713"/>
                        </a:lnTo>
                        <a:lnTo>
                          <a:pt x="7806" y="18922"/>
                        </a:lnTo>
                        <a:lnTo>
                          <a:pt x="8034" y="19162"/>
                        </a:lnTo>
                        <a:lnTo>
                          <a:pt x="8262" y="19341"/>
                        </a:lnTo>
                        <a:lnTo>
                          <a:pt x="8433" y="19521"/>
                        </a:lnTo>
                        <a:lnTo>
                          <a:pt x="8642" y="19641"/>
                        </a:lnTo>
                        <a:lnTo>
                          <a:pt x="8851" y="19760"/>
                        </a:lnTo>
                        <a:lnTo>
                          <a:pt x="9041" y="19850"/>
                        </a:lnTo>
                        <a:lnTo>
                          <a:pt x="9269" y="19850"/>
                        </a:lnTo>
                        <a:lnTo>
                          <a:pt x="9478" y="19970"/>
                        </a:lnTo>
                        <a:lnTo>
                          <a:pt x="9687" y="19970"/>
                        </a:lnTo>
                        <a:lnTo>
                          <a:pt x="9896" y="19970"/>
                        </a:lnTo>
                        <a:lnTo>
                          <a:pt x="10104" y="19940"/>
                        </a:lnTo>
                        <a:lnTo>
                          <a:pt x="10332" y="19820"/>
                        </a:lnTo>
                        <a:lnTo>
                          <a:pt x="10560" y="19731"/>
                        </a:lnTo>
                        <a:lnTo>
                          <a:pt x="10788" y="19581"/>
                        </a:lnTo>
                        <a:lnTo>
                          <a:pt x="11016" y="19341"/>
                        </a:lnTo>
                        <a:lnTo>
                          <a:pt x="11244" y="19132"/>
                        </a:lnTo>
                        <a:lnTo>
                          <a:pt x="11472" y="18862"/>
                        </a:lnTo>
                        <a:lnTo>
                          <a:pt x="11700" y="18563"/>
                        </a:lnTo>
                        <a:lnTo>
                          <a:pt x="11966" y="18234"/>
                        </a:lnTo>
                        <a:lnTo>
                          <a:pt x="12213" y="17904"/>
                        </a:lnTo>
                        <a:lnTo>
                          <a:pt x="12460" y="17515"/>
                        </a:lnTo>
                        <a:lnTo>
                          <a:pt x="12726" y="17096"/>
                        </a:lnTo>
                        <a:lnTo>
                          <a:pt x="12953" y="16766"/>
                        </a:lnTo>
                        <a:lnTo>
                          <a:pt x="13200" y="16198"/>
                        </a:lnTo>
                        <a:lnTo>
                          <a:pt x="13428" y="15778"/>
                        </a:lnTo>
                        <a:lnTo>
                          <a:pt x="13713" y="15359"/>
                        </a:lnTo>
                        <a:lnTo>
                          <a:pt x="13979" y="14850"/>
                        </a:lnTo>
                        <a:lnTo>
                          <a:pt x="14207" y="14401"/>
                        </a:lnTo>
                        <a:lnTo>
                          <a:pt x="14435" y="13802"/>
                        </a:lnTo>
                        <a:lnTo>
                          <a:pt x="14682" y="13293"/>
                        </a:lnTo>
                        <a:lnTo>
                          <a:pt x="14967" y="12754"/>
                        </a:lnTo>
                        <a:lnTo>
                          <a:pt x="15195" y="12275"/>
                        </a:lnTo>
                        <a:lnTo>
                          <a:pt x="15461" y="11647"/>
                        </a:lnTo>
                        <a:lnTo>
                          <a:pt x="15689" y="11108"/>
                        </a:lnTo>
                        <a:lnTo>
                          <a:pt x="15916" y="10599"/>
                        </a:lnTo>
                        <a:lnTo>
                          <a:pt x="16144" y="10060"/>
                        </a:lnTo>
                        <a:lnTo>
                          <a:pt x="16391" y="9491"/>
                        </a:lnTo>
                        <a:lnTo>
                          <a:pt x="16619" y="8892"/>
                        </a:lnTo>
                        <a:lnTo>
                          <a:pt x="16866" y="8353"/>
                        </a:lnTo>
                        <a:lnTo>
                          <a:pt x="17075" y="7814"/>
                        </a:lnTo>
                        <a:lnTo>
                          <a:pt x="17284" y="7275"/>
                        </a:lnTo>
                        <a:lnTo>
                          <a:pt x="17493" y="6737"/>
                        </a:lnTo>
                        <a:lnTo>
                          <a:pt x="17721" y="6257"/>
                        </a:lnTo>
                        <a:lnTo>
                          <a:pt x="17930" y="5749"/>
                        </a:lnTo>
                        <a:lnTo>
                          <a:pt x="18101" y="5240"/>
                        </a:lnTo>
                        <a:lnTo>
                          <a:pt x="18291" y="4701"/>
                        </a:lnTo>
                        <a:lnTo>
                          <a:pt x="18500" y="4281"/>
                        </a:lnTo>
                        <a:lnTo>
                          <a:pt x="18670" y="3862"/>
                        </a:lnTo>
                        <a:lnTo>
                          <a:pt x="18841" y="3383"/>
                        </a:lnTo>
                        <a:lnTo>
                          <a:pt x="19012" y="2964"/>
                        </a:lnTo>
                        <a:lnTo>
                          <a:pt x="19183" y="2605"/>
                        </a:lnTo>
                        <a:lnTo>
                          <a:pt x="19335" y="2275"/>
                        </a:lnTo>
                        <a:lnTo>
                          <a:pt x="19487" y="1886"/>
                        </a:lnTo>
                        <a:lnTo>
                          <a:pt x="19620" y="1677"/>
                        </a:lnTo>
                        <a:lnTo>
                          <a:pt x="19734" y="1347"/>
                        </a:lnTo>
                        <a:lnTo>
                          <a:pt x="19886" y="1078"/>
                        </a:lnTo>
                        <a:lnTo>
                          <a:pt x="19981" y="83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0" name="Freeform 18"/>
                  <p:cNvSpPr/>
                  <p:nvPr/>
                </p:nvSpPr>
                <p:spPr bwMode="auto">
                  <a:xfrm>
                    <a:off x="624" y="1440"/>
                    <a:ext cx="679" cy="324"/>
                  </a:xfrm>
                  <a:custGeom>
                    <a:avLst/>
                    <a:gdLst/>
                    <a:ahLst/>
                    <a:cxnLst>
                      <a:cxn ang="0">
                        <a:pos x="242" y="18466"/>
                      </a:cxn>
                      <a:cxn ang="0">
                        <a:pos x="666" y="17250"/>
                      </a:cxn>
                      <a:cxn ang="0">
                        <a:pos x="1090" y="16064"/>
                      </a:cxn>
                      <a:cxn ang="0">
                        <a:pos x="1554" y="14848"/>
                      </a:cxn>
                      <a:cxn ang="0">
                        <a:pos x="1998" y="13690"/>
                      </a:cxn>
                      <a:cxn ang="0">
                        <a:pos x="2442" y="12590"/>
                      </a:cxn>
                      <a:cxn ang="0">
                        <a:pos x="2886" y="11520"/>
                      </a:cxn>
                      <a:cxn ang="0">
                        <a:pos x="3330" y="10362"/>
                      </a:cxn>
                      <a:cxn ang="0">
                        <a:pos x="3774" y="9291"/>
                      </a:cxn>
                      <a:cxn ang="0">
                        <a:pos x="4218" y="8220"/>
                      </a:cxn>
                      <a:cxn ang="0">
                        <a:pos x="4662" y="7236"/>
                      </a:cxn>
                      <a:cxn ang="0">
                        <a:pos x="5126" y="6339"/>
                      </a:cxn>
                      <a:cxn ang="0">
                        <a:pos x="5550" y="5412"/>
                      </a:cxn>
                      <a:cxn ang="0">
                        <a:pos x="5974" y="4573"/>
                      </a:cxn>
                      <a:cxn ang="0">
                        <a:pos x="6418" y="3763"/>
                      </a:cxn>
                      <a:cxn ang="0">
                        <a:pos x="6862" y="3068"/>
                      </a:cxn>
                      <a:cxn ang="0">
                        <a:pos x="7286" y="2431"/>
                      </a:cxn>
                      <a:cxn ang="0">
                        <a:pos x="7730" y="1795"/>
                      </a:cxn>
                      <a:cxn ang="0">
                        <a:pos x="8153" y="1302"/>
                      </a:cxn>
                      <a:cxn ang="0">
                        <a:pos x="8577" y="839"/>
                      </a:cxn>
                      <a:cxn ang="0">
                        <a:pos x="9021" y="463"/>
                      </a:cxn>
                      <a:cxn ang="0">
                        <a:pos x="9445" y="260"/>
                      </a:cxn>
                      <a:cxn ang="0">
                        <a:pos x="9869" y="145"/>
                      </a:cxn>
                      <a:cxn ang="0">
                        <a:pos x="10293" y="0"/>
                      </a:cxn>
                      <a:cxn ang="0">
                        <a:pos x="10696" y="29"/>
                      </a:cxn>
                      <a:cxn ang="0">
                        <a:pos x="11140" y="203"/>
                      </a:cxn>
                      <a:cxn ang="0">
                        <a:pos x="11564" y="579"/>
                      </a:cxn>
                      <a:cxn ang="0">
                        <a:pos x="11988" y="984"/>
                      </a:cxn>
                      <a:cxn ang="0">
                        <a:pos x="12432" y="1621"/>
                      </a:cxn>
                      <a:cxn ang="0">
                        <a:pos x="12916" y="2287"/>
                      </a:cxn>
                      <a:cxn ang="0">
                        <a:pos x="13380" y="3097"/>
                      </a:cxn>
                      <a:cxn ang="0">
                        <a:pos x="13845" y="3936"/>
                      </a:cxn>
                      <a:cxn ang="0">
                        <a:pos x="14289" y="4949"/>
                      </a:cxn>
                      <a:cxn ang="0">
                        <a:pos x="14773" y="5962"/>
                      </a:cxn>
                      <a:cxn ang="0">
                        <a:pos x="15217" y="7033"/>
                      </a:cxn>
                      <a:cxn ang="0">
                        <a:pos x="15681" y="8191"/>
                      </a:cxn>
                      <a:cxn ang="0">
                        <a:pos x="16085" y="9320"/>
                      </a:cxn>
                      <a:cxn ang="0">
                        <a:pos x="16529" y="10420"/>
                      </a:cxn>
                      <a:cxn ang="0">
                        <a:pos x="16973" y="11606"/>
                      </a:cxn>
                      <a:cxn ang="0">
                        <a:pos x="17356" y="12735"/>
                      </a:cxn>
                      <a:cxn ang="0">
                        <a:pos x="17719" y="13835"/>
                      </a:cxn>
                      <a:cxn ang="0">
                        <a:pos x="18123" y="14906"/>
                      </a:cxn>
                      <a:cxn ang="0">
                        <a:pos x="18466" y="15919"/>
                      </a:cxn>
                      <a:cxn ang="0">
                        <a:pos x="18789" y="16874"/>
                      </a:cxn>
                      <a:cxn ang="0">
                        <a:pos x="19092" y="17713"/>
                      </a:cxn>
                      <a:cxn ang="0">
                        <a:pos x="19395" y="18524"/>
                      </a:cxn>
                      <a:cxn ang="0">
                        <a:pos x="19637" y="19190"/>
                      </a:cxn>
                      <a:cxn ang="0">
                        <a:pos x="19879" y="1976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74"/>
                        </a:moveTo>
                        <a:lnTo>
                          <a:pt x="242" y="18466"/>
                        </a:lnTo>
                        <a:lnTo>
                          <a:pt x="424" y="17887"/>
                        </a:lnTo>
                        <a:lnTo>
                          <a:pt x="666" y="17250"/>
                        </a:lnTo>
                        <a:lnTo>
                          <a:pt x="888" y="16700"/>
                        </a:lnTo>
                        <a:lnTo>
                          <a:pt x="1090" y="16064"/>
                        </a:lnTo>
                        <a:lnTo>
                          <a:pt x="1332" y="15456"/>
                        </a:lnTo>
                        <a:lnTo>
                          <a:pt x="1554" y="14848"/>
                        </a:lnTo>
                        <a:lnTo>
                          <a:pt x="1756" y="14269"/>
                        </a:lnTo>
                        <a:lnTo>
                          <a:pt x="1998" y="13690"/>
                        </a:lnTo>
                        <a:lnTo>
                          <a:pt x="2220" y="13140"/>
                        </a:lnTo>
                        <a:lnTo>
                          <a:pt x="2442" y="12590"/>
                        </a:lnTo>
                        <a:lnTo>
                          <a:pt x="2684" y="12012"/>
                        </a:lnTo>
                        <a:lnTo>
                          <a:pt x="2886" y="11520"/>
                        </a:lnTo>
                        <a:lnTo>
                          <a:pt x="3108" y="10854"/>
                        </a:lnTo>
                        <a:lnTo>
                          <a:pt x="3330" y="10362"/>
                        </a:lnTo>
                        <a:lnTo>
                          <a:pt x="3552" y="9783"/>
                        </a:lnTo>
                        <a:lnTo>
                          <a:pt x="3774" y="9291"/>
                        </a:lnTo>
                        <a:lnTo>
                          <a:pt x="3976" y="8770"/>
                        </a:lnTo>
                        <a:lnTo>
                          <a:pt x="4218" y="8220"/>
                        </a:lnTo>
                        <a:lnTo>
                          <a:pt x="4460" y="7699"/>
                        </a:lnTo>
                        <a:lnTo>
                          <a:pt x="4662" y="7236"/>
                        </a:lnTo>
                        <a:lnTo>
                          <a:pt x="4884" y="6773"/>
                        </a:lnTo>
                        <a:lnTo>
                          <a:pt x="5126" y="6339"/>
                        </a:lnTo>
                        <a:lnTo>
                          <a:pt x="5348" y="5904"/>
                        </a:lnTo>
                        <a:lnTo>
                          <a:pt x="5550" y="5412"/>
                        </a:lnTo>
                        <a:lnTo>
                          <a:pt x="5752" y="4978"/>
                        </a:lnTo>
                        <a:lnTo>
                          <a:pt x="5974" y="4573"/>
                        </a:lnTo>
                        <a:lnTo>
                          <a:pt x="6196" y="4139"/>
                        </a:lnTo>
                        <a:lnTo>
                          <a:pt x="6418" y="3763"/>
                        </a:lnTo>
                        <a:lnTo>
                          <a:pt x="6620" y="3386"/>
                        </a:lnTo>
                        <a:lnTo>
                          <a:pt x="6862" y="3068"/>
                        </a:lnTo>
                        <a:lnTo>
                          <a:pt x="7084" y="2692"/>
                        </a:lnTo>
                        <a:lnTo>
                          <a:pt x="7286" y="2431"/>
                        </a:lnTo>
                        <a:lnTo>
                          <a:pt x="7528" y="2113"/>
                        </a:lnTo>
                        <a:lnTo>
                          <a:pt x="7730" y="1795"/>
                        </a:lnTo>
                        <a:lnTo>
                          <a:pt x="7952" y="1621"/>
                        </a:lnTo>
                        <a:lnTo>
                          <a:pt x="8153" y="1302"/>
                        </a:lnTo>
                        <a:lnTo>
                          <a:pt x="8355" y="1071"/>
                        </a:lnTo>
                        <a:lnTo>
                          <a:pt x="8577" y="839"/>
                        </a:lnTo>
                        <a:lnTo>
                          <a:pt x="8799" y="666"/>
                        </a:lnTo>
                        <a:lnTo>
                          <a:pt x="9021" y="463"/>
                        </a:lnTo>
                        <a:lnTo>
                          <a:pt x="9243" y="376"/>
                        </a:lnTo>
                        <a:lnTo>
                          <a:pt x="9445" y="260"/>
                        </a:lnTo>
                        <a:lnTo>
                          <a:pt x="9647" y="145"/>
                        </a:lnTo>
                        <a:lnTo>
                          <a:pt x="9869" y="145"/>
                        </a:lnTo>
                        <a:lnTo>
                          <a:pt x="10071" y="29"/>
                        </a:lnTo>
                        <a:lnTo>
                          <a:pt x="10293" y="0"/>
                        </a:lnTo>
                        <a:lnTo>
                          <a:pt x="10494" y="29"/>
                        </a:lnTo>
                        <a:lnTo>
                          <a:pt x="10696" y="29"/>
                        </a:lnTo>
                        <a:lnTo>
                          <a:pt x="10918" y="145"/>
                        </a:lnTo>
                        <a:lnTo>
                          <a:pt x="11140" y="203"/>
                        </a:lnTo>
                        <a:lnTo>
                          <a:pt x="11342" y="260"/>
                        </a:lnTo>
                        <a:lnTo>
                          <a:pt x="11564" y="579"/>
                        </a:lnTo>
                        <a:lnTo>
                          <a:pt x="11786" y="781"/>
                        </a:lnTo>
                        <a:lnTo>
                          <a:pt x="11988" y="984"/>
                        </a:lnTo>
                        <a:lnTo>
                          <a:pt x="12230" y="1245"/>
                        </a:lnTo>
                        <a:lnTo>
                          <a:pt x="12432" y="1621"/>
                        </a:lnTo>
                        <a:lnTo>
                          <a:pt x="12674" y="1910"/>
                        </a:lnTo>
                        <a:lnTo>
                          <a:pt x="12916" y="2287"/>
                        </a:lnTo>
                        <a:lnTo>
                          <a:pt x="13138" y="2692"/>
                        </a:lnTo>
                        <a:lnTo>
                          <a:pt x="13380" y="3097"/>
                        </a:lnTo>
                        <a:lnTo>
                          <a:pt x="13623" y="3531"/>
                        </a:lnTo>
                        <a:lnTo>
                          <a:pt x="13845" y="3936"/>
                        </a:lnTo>
                        <a:lnTo>
                          <a:pt x="14067" y="4457"/>
                        </a:lnTo>
                        <a:lnTo>
                          <a:pt x="14289" y="4949"/>
                        </a:lnTo>
                        <a:lnTo>
                          <a:pt x="14531" y="5412"/>
                        </a:lnTo>
                        <a:lnTo>
                          <a:pt x="14773" y="5962"/>
                        </a:lnTo>
                        <a:lnTo>
                          <a:pt x="14995" y="6454"/>
                        </a:lnTo>
                        <a:lnTo>
                          <a:pt x="15217" y="7033"/>
                        </a:lnTo>
                        <a:lnTo>
                          <a:pt x="15459" y="7612"/>
                        </a:lnTo>
                        <a:lnTo>
                          <a:pt x="15681" y="8191"/>
                        </a:lnTo>
                        <a:lnTo>
                          <a:pt x="15903" y="8770"/>
                        </a:lnTo>
                        <a:lnTo>
                          <a:pt x="16085" y="9320"/>
                        </a:lnTo>
                        <a:lnTo>
                          <a:pt x="16307" y="9928"/>
                        </a:lnTo>
                        <a:lnTo>
                          <a:pt x="16529" y="10420"/>
                        </a:lnTo>
                        <a:lnTo>
                          <a:pt x="16731" y="11027"/>
                        </a:lnTo>
                        <a:lnTo>
                          <a:pt x="16973" y="11606"/>
                        </a:lnTo>
                        <a:lnTo>
                          <a:pt x="17175" y="12185"/>
                        </a:lnTo>
                        <a:lnTo>
                          <a:pt x="17356" y="12735"/>
                        </a:lnTo>
                        <a:lnTo>
                          <a:pt x="17558" y="13314"/>
                        </a:lnTo>
                        <a:lnTo>
                          <a:pt x="17719" y="13835"/>
                        </a:lnTo>
                        <a:lnTo>
                          <a:pt x="17941" y="14356"/>
                        </a:lnTo>
                        <a:lnTo>
                          <a:pt x="18123" y="14906"/>
                        </a:lnTo>
                        <a:lnTo>
                          <a:pt x="18285" y="15427"/>
                        </a:lnTo>
                        <a:lnTo>
                          <a:pt x="18466" y="15919"/>
                        </a:lnTo>
                        <a:lnTo>
                          <a:pt x="18648" y="16411"/>
                        </a:lnTo>
                        <a:lnTo>
                          <a:pt x="18789" y="16874"/>
                        </a:lnTo>
                        <a:lnTo>
                          <a:pt x="18951" y="17308"/>
                        </a:lnTo>
                        <a:lnTo>
                          <a:pt x="19092" y="17713"/>
                        </a:lnTo>
                        <a:lnTo>
                          <a:pt x="19253" y="18119"/>
                        </a:lnTo>
                        <a:lnTo>
                          <a:pt x="19395" y="18524"/>
                        </a:lnTo>
                        <a:lnTo>
                          <a:pt x="19536" y="18900"/>
                        </a:lnTo>
                        <a:lnTo>
                          <a:pt x="19637" y="19190"/>
                        </a:lnTo>
                        <a:lnTo>
                          <a:pt x="19758" y="19421"/>
                        </a:lnTo>
                        <a:lnTo>
                          <a:pt x="19879" y="19768"/>
                        </a:lnTo>
                        <a:lnTo>
                          <a:pt x="19980" y="1997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1" name="Freeform 19"/>
                  <p:cNvSpPr/>
                  <p:nvPr/>
                </p:nvSpPr>
                <p:spPr bwMode="auto">
                  <a:xfrm>
                    <a:off x="3503" y="1440"/>
                    <a:ext cx="673" cy="314"/>
                  </a:xfrm>
                  <a:custGeom>
                    <a:avLst/>
                    <a:gdLst/>
                    <a:ahLst/>
                    <a:cxnLst>
                      <a:cxn ang="0">
                        <a:pos x="204" y="19311"/>
                      </a:cxn>
                      <a:cxn ang="0">
                        <a:pos x="591" y="18114"/>
                      </a:cxn>
                      <a:cxn ang="0">
                        <a:pos x="979" y="16796"/>
                      </a:cxn>
                      <a:cxn ang="0">
                        <a:pos x="1386" y="15659"/>
                      </a:cxn>
                      <a:cxn ang="0">
                        <a:pos x="1794" y="14401"/>
                      </a:cxn>
                      <a:cxn ang="0">
                        <a:pos x="2161" y="13263"/>
                      </a:cxn>
                      <a:cxn ang="0">
                        <a:pos x="2589" y="12126"/>
                      </a:cxn>
                      <a:cxn ang="0">
                        <a:pos x="2956" y="10928"/>
                      </a:cxn>
                      <a:cxn ang="0">
                        <a:pos x="3364" y="9820"/>
                      </a:cxn>
                      <a:cxn ang="0">
                        <a:pos x="3751" y="8743"/>
                      </a:cxn>
                      <a:cxn ang="0">
                        <a:pos x="4179" y="7695"/>
                      </a:cxn>
                      <a:cxn ang="0">
                        <a:pos x="4587" y="6766"/>
                      </a:cxn>
                      <a:cxn ang="0">
                        <a:pos x="4975" y="5868"/>
                      </a:cxn>
                      <a:cxn ang="0">
                        <a:pos x="5382" y="4940"/>
                      </a:cxn>
                      <a:cxn ang="0">
                        <a:pos x="5790" y="4162"/>
                      </a:cxn>
                      <a:cxn ang="0">
                        <a:pos x="6198" y="3353"/>
                      </a:cxn>
                      <a:cxn ang="0">
                        <a:pos x="6565" y="2725"/>
                      </a:cxn>
                      <a:cxn ang="0">
                        <a:pos x="6993" y="2036"/>
                      </a:cxn>
                      <a:cxn ang="0">
                        <a:pos x="7380" y="1497"/>
                      </a:cxn>
                      <a:cxn ang="0">
                        <a:pos x="7808" y="1048"/>
                      </a:cxn>
                      <a:cxn ang="0">
                        <a:pos x="8257" y="629"/>
                      </a:cxn>
                      <a:cxn ang="0">
                        <a:pos x="8644" y="329"/>
                      </a:cxn>
                      <a:cxn ang="0">
                        <a:pos x="9032" y="120"/>
                      </a:cxn>
                      <a:cxn ang="0">
                        <a:pos x="9480" y="0"/>
                      </a:cxn>
                      <a:cxn ang="0">
                        <a:pos x="9888" y="0"/>
                      </a:cxn>
                      <a:cxn ang="0">
                        <a:pos x="10336" y="150"/>
                      </a:cxn>
                      <a:cxn ang="0">
                        <a:pos x="10785" y="389"/>
                      </a:cxn>
                      <a:cxn ang="0">
                        <a:pos x="11254" y="838"/>
                      </a:cxn>
                      <a:cxn ang="0">
                        <a:pos x="11702" y="1407"/>
                      </a:cxn>
                      <a:cxn ang="0">
                        <a:pos x="12212" y="2066"/>
                      </a:cxn>
                      <a:cxn ang="0">
                        <a:pos x="12722" y="2874"/>
                      </a:cxn>
                      <a:cxn ang="0">
                        <a:pos x="13191" y="3772"/>
                      </a:cxn>
                      <a:cxn ang="0">
                        <a:pos x="13721" y="4611"/>
                      </a:cxn>
                      <a:cxn ang="0">
                        <a:pos x="14210" y="5569"/>
                      </a:cxn>
                      <a:cxn ang="0">
                        <a:pos x="14679" y="6677"/>
                      </a:cxn>
                      <a:cxn ang="0">
                        <a:pos x="15189" y="7695"/>
                      </a:cxn>
                      <a:cxn ang="0">
                        <a:pos x="15698" y="8862"/>
                      </a:cxn>
                      <a:cxn ang="0">
                        <a:pos x="16147" y="9910"/>
                      </a:cxn>
                      <a:cxn ang="0">
                        <a:pos x="16616" y="11078"/>
                      </a:cxn>
                      <a:cxn ang="0">
                        <a:pos x="17085" y="12156"/>
                      </a:cxn>
                      <a:cxn ang="0">
                        <a:pos x="17492" y="13234"/>
                      </a:cxn>
                      <a:cxn ang="0">
                        <a:pos x="17920" y="14222"/>
                      </a:cxn>
                      <a:cxn ang="0">
                        <a:pos x="18287" y="15269"/>
                      </a:cxn>
                      <a:cxn ang="0">
                        <a:pos x="18675" y="16108"/>
                      </a:cxn>
                      <a:cxn ang="0">
                        <a:pos x="19021" y="17006"/>
                      </a:cxn>
                      <a:cxn ang="0">
                        <a:pos x="19327" y="17695"/>
                      </a:cxn>
                      <a:cxn ang="0">
                        <a:pos x="19613" y="18293"/>
                      </a:cxn>
                      <a:cxn ang="0">
                        <a:pos x="19878" y="18892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970"/>
                        </a:moveTo>
                        <a:lnTo>
                          <a:pt x="204" y="19311"/>
                        </a:lnTo>
                        <a:lnTo>
                          <a:pt x="408" y="18683"/>
                        </a:lnTo>
                        <a:lnTo>
                          <a:pt x="591" y="18114"/>
                        </a:lnTo>
                        <a:lnTo>
                          <a:pt x="795" y="17485"/>
                        </a:lnTo>
                        <a:lnTo>
                          <a:pt x="979" y="16796"/>
                        </a:lnTo>
                        <a:lnTo>
                          <a:pt x="1203" y="16168"/>
                        </a:lnTo>
                        <a:lnTo>
                          <a:pt x="1386" y="15659"/>
                        </a:lnTo>
                        <a:lnTo>
                          <a:pt x="1570" y="15030"/>
                        </a:lnTo>
                        <a:lnTo>
                          <a:pt x="1794" y="14401"/>
                        </a:lnTo>
                        <a:lnTo>
                          <a:pt x="1998" y="13772"/>
                        </a:lnTo>
                        <a:lnTo>
                          <a:pt x="2161" y="13263"/>
                        </a:lnTo>
                        <a:lnTo>
                          <a:pt x="2385" y="12695"/>
                        </a:lnTo>
                        <a:lnTo>
                          <a:pt x="2589" y="12126"/>
                        </a:lnTo>
                        <a:lnTo>
                          <a:pt x="2773" y="11467"/>
                        </a:lnTo>
                        <a:lnTo>
                          <a:pt x="2956" y="10928"/>
                        </a:lnTo>
                        <a:lnTo>
                          <a:pt x="3160" y="10359"/>
                        </a:lnTo>
                        <a:lnTo>
                          <a:pt x="3364" y="9820"/>
                        </a:lnTo>
                        <a:lnTo>
                          <a:pt x="3568" y="9341"/>
                        </a:lnTo>
                        <a:lnTo>
                          <a:pt x="3751" y="8743"/>
                        </a:lnTo>
                        <a:lnTo>
                          <a:pt x="3976" y="8263"/>
                        </a:lnTo>
                        <a:lnTo>
                          <a:pt x="4179" y="7695"/>
                        </a:lnTo>
                        <a:lnTo>
                          <a:pt x="4343" y="7246"/>
                        </a:lnTo>
                        <a:lnTo>
                          <a:pt x="4587" y="6766"/>
                        </a:lnTo>
                        <a:lnTo>
                          <a:pt x="4811" y="6287"/>
                        </a:lnTo>
                        <a:lnTo>
                          <a:pt x="4975" y="5868"/>
                        </a:lnTo>
                        <a:lnTo>
                          <a:pt x="5158" y="5419"/>
                        </a:lnTo>
                        <a:lnTo>
                          <a:pt x="5382" y="4940"/>
                        </a:lnTo>
                        <a:lnTo>
                          <a:pt x="5566" y="4581"/>
                        </a:lnTo>
                        <a:lnTo>
                          <a:pt x="5790" y="4162"/>
                        </a:lnTo>
                        <a:lnTo>
                          <a:pt x="5973" y="3802"/>
                        </a:lnTo>
                        <a:lnTo>
                          <a:pt x="6198" y="3353"/>
                        </a:lnTo>
                        <a:lnTo>
                          <a:pt x="6381" y="2994"/>
                        </a:lnTo>
                        <a:lnTo>
                          <a:pt x="6565" y="2725"/>
                        </a:lnTo>
                        <a:lnTo>
                          <a:pt x="6789" y="2365"/>
                        </a:lnTo>
                        <a:lnTo>
                          <a:pt x="6993" y="2036"/>
                        </a:lnTo>
                        <a:lnTo>
                          <a:pt x="7197" y="1766"/>
                        </a:lnTo>
                        <a:lnTo>
                          <a:pt x="7380" y="1497"/>
                        </a:lnTo>
                        <a:lnTo>
                          <a:pt x="7625" y="1257"/>
                        </a:lnTo>
                        <a:lnTo>
                          <a:pt x="7808" y="1048"/>
                        </a:lnTo>
                        <a:lnTo>
                          <a:pt x="8033" y="808"/>
                        </a:lnTo>
                        <a:lnTo>
                          <a:pt x="8257" y="629"/>
                        </a:lnTo>
                        <a:lnTo>
                          <a:pt x="8440" y="449"/>
                        </a:lnTo>
                        <a:lnTo>
                          <a:pt x="8644" y="329"/>
                        </a:lnTo>
                        <a:lnTo>
                          <a:pt x="8848" y="210"/>
                        </a:lnTo>
                        <a:lnTo>
                          <a:pt x="9032" y="120"/>
                        </a:lnTo>
                        <a:lnTo>
                          <a:pt x="9276" y="120"/>
                        </a:lnTo>
                        <a:lnTo>
                          <a:pt x="9480" y="0"/>
                        </a:lnTo>
                        <a:lnTo>
                          <a:pt x="9684" y="0"/>
                        </a:lnTo>
                        <a:lnTo>
                          <a:pt x="9888" y="0"/>
                        </a:lnTo>
                        <a:lnTo>
                          <a:pt x="10112" y="30"/>
                        </a:lnTo>
                        <a:lnTo>
                          <a:pt x="10336" y="150"/>
                        </a:lnTo>
                        <a:lnTo>
                          <a:pt x="10561" y="240"/>
                        </a:lnTo>
                        <a:lnTo>
                          <a:pt x="10785" y="389"/>
                        </a:lnTo>
                        <a:lnTo>
                          <a:pt x="11009" y="629"/>
                        </a:lnTo>
                        <a:lnTo>
                          <a:pt x="11254" y="838"/>
                        </a:lnTo>
                        <a:lnTo>
                          <a:pt x="11478" y="1108"/>
                        </a:lnTo>
                        <a:lnTo>
                          <a:pt x="11702" y="1407"/>
                        </a:lnTo>
                        <a:lnTo>
                          <a:pt x="11967" y="1737"/>
                        </a:lnTo>
                        <a:lnTo>
                          <a:pt x="12212" y="2066"/>
                        </a:lnTo>
                        <a:lnTo>
                          <a:pt x="12457" y="2455"/>
                        </a:lnTo>
                        <a:lnTo>
                          <a:pt x="12722" y="2874"/>
                        </a:lnTo>
                        <a:lnTo>
                          <a:pt x="12946" y="3204"/>
                        </a:lnTo>
                        <a:lnTo>
                          <a:pt x="13191" y="3772"/>
                        </a:lnTo>
                        <a:lnTo>
                          <a:pt x="13435" y="4192"/>
                        </a:lnTo>
                        <a:lnTo>
                          <a:pt x="13721" y="4611"/>
                        </a:lnTo>
                        <a:lnTo>
                          <a:pt x="13986" y="5120"/>
                        </a:lnTo>
                        <a:lnTo>
                          <a:pt x="14210" y="5569"/>
                        </a:lnTo>
                        <a:lnTo>
                          <a:pt x="14434" y="6168"/>
                        </a:lnTo>
                        <a:lnTo>
                          <a:pt x="14679" y="6677"/>
                        </a:lnTo>
                        <a:lnTo>
                          <a:pt x="14964" y="7216"/>
                        </a:lnTo>
                        <a:lnTo>
                          <a:pt x="15189" y="7695"/>
                        </a:lnTo>
                        <a:lnTo>
                          <a:pt x="15454" y="8323"/>
                        </a:lnTo>
                        <a:lnTo>
                          <a:pt x="15698" y="8862"/>
                        </a:lnTo>
                        <a:lnTo>
                          <a:pt x="15923" y="9371"/>
                        </a:lnTo>
                        <a:lnTo>
                          <a:pt x="16147" y="9910"/>
                        </a:lnTo>
                        <a:lnTo>
                          <a:pt x="16391" y="10479"/>
                        </a:lnTo>
                        <a:lnTo>
                          <a:pt x="16616" y="11078"/>
                        </a:lnTo>
                        <a:lnTo>
                          <a:pt x="16860" y="11617"/>
                        </a:lnTo>
                        <a:lnTo>
                          <a:pt x="17085" y="12156"/>
                        </a:lnTo>
                        <a:lnTo>
                          <a:pt x="17288" y="12695"/>
                        </a:lnTo>
                        <a:lnTo>
                          <a:pt x="17492" y="13234"/>
                        </a:lnTo>
                        <a:lnTo>
                          <a:pt x="17717" y="13713"/>
                        </a:lnTo>
                        <a:lnTo>
                          <a:pt x="17920" y="14222"/>
                        </a:lnTo>
                        <a:lnTo>
                          <a:pt x="18104" y="14731"/>
                        </a:lnTo>
                        <a:lnTo>
                          <a:pt x="18287" y="15269"/>
                        </a:lnTo>
                        <a:lnTo>
                          <a:pt x="18491" y="15689"/>
                        </a:lnTo>
                        <a:lnTo>
                          <a:pt x="18675" y="16108"/>
                        </a:lnTo>
                        <a:lnTo>
                          <a:pt x="18838" y="16587"/>
                        </a:lnTo>
                        <a:lnTo>
                          <a:pt x="19021" y="17006"/>
                        </a:lnTo>
                        <a:lnTo>
                          <a:pt x="19185" y="17365"/>
                        </a:lnTo>
                        <a:lnTo>
                          <a:pt x="19327" y="17695"/>
                        </a:lnTo>
                        <a:lnTo>
                          <a:pt x="19490" y="18084"/>
                        </a:lnTo>
                        <a:lnTo>
                          <a:pt x="19613" y="18293"/>
                        </a:lnTo>
                        <a:lnTo>
                          <a:pt x="19735" y="18623"/>
                        </a:lnTo>
                        <a:lnTo>
                          <a:pt x="19878" y="18892"/>
                        </a:lnTo>
                        <a:lnTo>
                          <a:pt x="19980" y="19132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2" name="Freeform 20"/>
                  <p:cNvSpPr/>
                  <p:nvPr/>
                </p:nvSpPr>
                <p:spPr bwMode="auto">
                  <a:xfrm>
                    <a:off x="2045" y="1440"/>
                    <a:ext cx="738" cy="325"/>
                  </a:xfrm>
                  <a:custGeom>
                    <a:avLst/>
                    <a:gdLst/>
                    <a:ahLst/>
                    <a:cxnLst>
                      <a:cxn ang="0">
                        <a:pos x="19758" y="18466"/>
                      </a:cxn>
                      <a:cxn ang="0">
                        <a:pos x="19330" y="17250"/>
                      </a:cxn>
                      <a:cxn ang="0">
                        <a:pos x="18883" y="16064"/>
                      </a:cxn>
                      <a:cxn ang="0">
                        <a:pos x="18454" y="14848"/>
                      </a:cxn>
                      <a:cxn ang="0">
                        <a:pos x="17989" y="13690"/>
                      </a:cxn>
                      <a:cxn ang="0">
                        <a:pos x="17523" y="12590"/>
                      </a:cxn>
                      <a:cxn ang="0">
                        <a:pos x="17095" y="11520"/>
                      </a:cxn>
                      <a:cxn ang="0">
                        <a:pos x="16648" y="10362"/>
                      </a:cxn>
                      <a:cxn ang="0">
                        <a:pos x="16201" y="9291"/>
                      </a:cxn>
                      <a:cxn ang="0">
                        <a:pos x="15754" y="8220"/>
                      </a:cxn>
                      <a:cxn ang="0">
                        <a:pos x="15326" y="7236"/>
                      </a:cxn>
                      <a:cxn ang="0">
                        <a:pos x="14879" y="6339"/>
                      </a:cxn>
                      <a:cxn ang="0">
                        <a:pos x="14432" y="5412"/>
                      </a:cxn>
                      <a:cxn ang="0">
                        <a:pos x="14022" y="4573"/>
                      </a:cxn>
                      <a:cxn ang="0">
                        <a:pos x="13575" y="3763"/>
                      </a:cxn>
                      <a:cxn ang="0">
                        <a:pos x="13128" y="3068"/>
                      </a:cxn>
                      <a:cxn ang="0">
                        <a:pos x="12700" y="2431"/>
                      </a:cxn>
                      <a:cxn ang="0">
                        <a:pos x="12253" y="1795"/>
                      </a:cxn>
                      <a:cxn ang="0">
                        <a:pos x="11825" y="1302"/>
                      </a:cxn>
                      <a:cxn ang="0">
                        <a:pos x="11397" y="839"/>
                      </a:cxn>
                      <a:cxn ang="0">
                        <a:pos x="10968" y="463"/>
                      </a:cxn>
                      <a:cxn ang="0">
                        <a:pos x="10559" y="260"/>
                      </a:cxn>
                      <a:cxn ang="0">
                        <a:pos x="10130" y="145"/>
                      </a:cxn>
                      <a:cxn ang="0">
                        <a:pos x="9702" y="0"/>
                      </a:cxn>
                      <a:cxn ang="0">
                        <a:pos x="9292" y="29"/>
                      </a:cxn>
                      <a:cxn ang="0">
                        <a:pos x="8845" y="203"/>
                      </a:cxn>
                      <a:cxn ang="0">
                        <a:pos x="8417" y="579"/>
                      </a:cxn>
                      <a:cxn ang="0">
                        <a:pos x="7989" y="984"/>
                      </a:cxn>
                      <a:cxn ang="0">
                        <a:pos x="7542" y="1621"/>
                      </a:cxn>
                      <a:cxn ang="0">
                        <a:pos x="7058" y="2287"/>
                      </a:cxn>
                      <a:cxn ang="0">
                        <a:pos x="6611" y="3097"/>
                      </a:cxn>
                      <a:cxn ang="0">
                        <a:pos x="6145" y="3936"/>
                      </a:cxn>
                      <a:cxn ang="0">
                        <a:pos x="5698" y="4949"/>
                      </a:cxn>
                      <a:cxn ang="0">
                        <a:pos x="5233" y="5962"/>
                      </a:cxn>
                      <a:cxn ang="0">
                        <a:pos x="4767" y="7033"/>
                      </a:cxn>
                      <a:cxn ang="0">
                        <a:pos x="4302" y="8191"/>
                      </a:cxn>
                      <a:cxn ang="0">
                        <a:pos x="3892" y="9320"/>
                      </a:cxn>
                      <a:cxn ang="0">
                        <a:pos x="3464" y="10420"/>
                      </a:cxn>
                      <a:cxn ang="0">
                        <a:pos x="3035" y="11606"/>
                      </a:cxn>
                      <a:cxn ang="0">
                        <a:pos x="2644" y="12735"/>
                      </a:cxn>
                      <a:cxn ang="0">
                        <a:pos x="2235" y="13835"/>
                      </a:cxn>
                      <a:cxn ang="0">
                        <a:pos x="1862" y="14906"/>
                      </a:cxn>
                      <a:cxn ang="0">
                        <a:pos x="1508" y="15919"/>
                      </a:cxn>
                      <a:cxn ang="0">
                        <a:pos x="1192" y="16874"/>
                      </a:cxn>
                      <a:cxn ang="0">
                        <a:pos x="894" y="17713"/>
                      </a:cxn>
                      <a:cxn ang="0">
                        <a:pos x="596" y="18524"/>
                      </a:cxn>
                      <a:cxn ang="0">
                        <a:pos x="335" y="19190"/>
                      </a:cxn>
                      <a:cxn ang="0">
                        <a:pos x="112" y="19768"/>
                      </a:cxn>
                    </a:cxnLst>
                    <a:rect l="0" t="0" r="r" b="b"/>
                    <a:pathLst>
                      <a:path w="20000" h="20000">
                        <a:moveTo>
                          <a:pt x="19981" y="19074"/>
                        </a:moveTo>
                        <a:lnTo>
                          <a:pt x="19758" y="18466"/>
                        </a:lnTo>
                        <a:lnTo>
                          <a:pt x="19553" y="17887"/>
                        </a:lnTo>
                        <a:lnTo>
                          <a:pt x="19330" y="17250"/>
                        </a:lnTo>
                        <a:lnTo>
                          <a:pt x="19088" y="16700"/>
                        </a:lnTo>
                        <a:lnTo>
                          <a:pt x="18883" y="16064"/>
                        </a:lnTo>
                        <a:lnTo>
                          <a:pt x="18659" y="15456"/>
                        </a:lnTo>
                        <a:lnTo>
                          <a:pt x="18454" y="14848"/>
                        </a:lnTo>
                        <a:lnTo>
                          <a:pt x="18231" y="14269"/>
                        </a:lnTo>
                        <a:lnTo>
                          <a:pt x="17989" y="13690"/>
                        </a:lnTo>
                        <a:lnTo>
                          <a:pt x="17765" y="13140"/>
                        </a:lnTo>
                        <a:lnTo>
                          <a:pt x="17523" y="12590"/>
                        </a:lnTo>
                        <a:lnTo>
                          <a:pt x="17300" y="12012"/>
                        </a:lnTo>
                        <a:lnTo>
                          <a:pt x="17095" y="11520"/>
                        </a:lnTo>
                        <a:lnTo>
                          <a:pt x="16872" y="10854"/>
                        </a:lnTo>
                        <a:lnTo>
                          <a:pt x="16648" y="10362"/>
                        </a:lnTo>
                        <a:lnTo>
                          <a:pt x="16443" y="9783"/>
                        </a:lnTo>
                        <a:lnTo>
                          <a:pt x="16201" y="9291"/>
                        </a:lnTo>
                        <a:lnTo>
                          <a:pt x="15996" y="8770"/>
                        </a:lnTo>
                        <a:lnTo>
                          <a:pt x="15754" y="8220"/>
                        </a:lnTo>
                        <a:lnTo>
                          <a:pt x="15549" y="7699"/>
                        </a:lnTo>
                        <a:lnTo>
                          <a:pt x="15326" y="7236"/>
                        </a:lnTo>
                        <a:lnTo>
                          <a:pt x="15102" y="6773"/>
                        </a:lnTo>
                        <a:lnTo>
                          <a:pt x="14879" y="6339"/>
                        </a:lnTo>
                        <a:lnTo>
                          <a:pt x="14655" y="5904"/>
                        </a:lnTo>
                        <a:lnTo>
                          <a:pt x="14432" y="5412"/>
                        </a:lnTo>
                        <a:lnTo>
                          <a:pt x="14227" y="4978"/>
                        </a:lnTo>
                        <a:lnTo>
                          <a:pt x="14022" y="4573"/>
                        </a:lnTo>
                        <a:lnTo>
                          <a:pt x="13780" y="4139"/>
                        </a:lnTo>
                        <a:lnTo>
                          <a:pt x="13575" y="3763"/>
                        </a:lnTo>
                        <a:lnTo>
                          <a:pt x="13352" y="3386"/>
                        </a:lnTo>
                        <a:lnTo>
                          <a:pt x="13128" y="3068"/>
                        </a:lnTo>
                        <a:lnTo>
                          <a:pt x="12905" y="2692"/>
                        </a:lnTo>
                        <a:lnTo>
                          <a:pt x="12700" y="2431"/>
                        </a:lnTo>
                        <a:lnTo>
                          <a:pt x="12477" y="2113"/>
                        </a:lnTo>
                        <a:lnTo>
                          <a:pt x="12253" y="1795"/>
                        </a:lnTo>
                        <a:lnTo>
                          <a:pt x="12030" y="1621"/>
                        </a:lnTo>
                        <a:lnTo>
                          <a:pt x="11825" y="1302"/>
                        </a:lnTo>
                        <a:lnTo>
                          <a:pt x="11620" y="1071"/>
                        </a:lnTo>
                        <a:lnTo>
                          <a:pt x="11397" y="839"/>
                        </a:lnTo>
                        <a:lnTo>
                          <a:pt x="11192" y="666"/>
                        </a:lnTo>
                        <a:lnTo>
                          <a:pt x="10968" y="463"/>
                        </a:lnTo>
                        <a:lnTo>
                          <a:pt x="10745" y="376"/>
                        </a:lnTo>
                        <a:lnTo>
                          <a:pt x="10559" y="260"/>
                        </a:lnTo>
                        <a:lnTo>
                          <a:pt x="10335" y="145"/>
                        </a:lnTo>
                        <a:lnTo>
                          <a:pt x="10130" y="145"/>
                        </a:lnTo>
                        <a:lnTo>
                          <a:pt x="9907" y="29"/>
                        </a:lnTo>
                        <a:lnTo>
                          <a:pt x="9702" y="0"/>
                        </a:lnTo>
                        <a:lnTo>
                          <a:pt x="9479" y="29"/>
                        </a:lnTo>
                        <a:lnTo>
                          <a:pt x="9292" y="29"/>
                        </a:lnTo>
                        <a:lnTo>
                          <a:pt x="9069" y="145"/>
                        </a:lnTo>
                        <a:lnTo>
                          <a:pt x="8845" y="203"/>
                        </a:lnTo>
                        <a:lnTo>
                          <a:pt x="8659" y="260"/>
                        </a:lnTo>
                        <a:lnTo>
                          <a:pt x="8417" y="579"/>
                        </a:lnTo>
                        <a:lnTo>
                          <a:pt x="8194" y="781"/>
                        </a:lnTo>
                        <a:lnTo>
                          <a:pt x="7989" y="984"/>
                        </a:lnTo>
                        <a:lnTo>
                          <a:pt x="7747" y="1245"/>
                        </a:lnTo>
                        <a:lnTo>
                          <a:pt x="7542" y="1621"/>
                        </a:lnTo>
                        <a:lnTo>
                          <a:pt x="7300" y="1910"/>
                        </a:lnTo>
                        <a:lnTo>
                          <a:pt x="7058" y="2287"/>
                        </a:lnTo>
                        <a:lnTo>
                          <a:pt x="6834" y="2692"/>
                        </a:lnTo>
                        <a:lnTo>
                          <a:pt x="6611" y="3097"/>
                        </a:lnTo>
                        <a:lnTo>
                          <a:pt x="6369" y="3531"/>
                        </a:lnTo>
                        <a:lnTo>
                          <a:pt x="6145" y="3936"/>
                        </a:lnTo>
                        <a:lnTo>
                          <a:pt x="5922" y="4457"/>
                        </a:lnTo>
                        <a:lnTo>
                          <a:pt x="5698" y="4949"/>
                        </a:lnTo>
                        <a:lnTo>
                          <a:pt x="5456" y="5412"/>
                        </a:lnTo>
                        <a:lnTo>
                          <a:pt x="5233" y="5962"/>
                        </a:lnTo>
                        <a:lnTo>
                          <a:pt x="4991" y="6454"/>
                        </a:lnTo>
                        <a:lnTo>
                          <a:pt x="4767" y="7033"/>
                        </a:lnTo>
                        <a:lnTo>
                          <a:pt x="4544" y="7612"/>
                        </a:lnTo>
                        <a:lnTo>
                          <a:pt x="4302" y="8191"/>
                        </a:lnTo>
                        <a:lnTo>
                          <a:pt x="4097" y="8770"/>
                        </a:lnTo>
                        <a:lnTo>
                          <a:pt x="3892" y="9320"/>
                        </a:lnTo>
                        <a:lnTo>
                          <a:pt x="3669" y="9928"/>
                        </a:lnTo>
                        <a:lnTo>
                          <a:pt x="3464" y="10420"/>
                        </a:lnTo>
                        <a:lnTo>
                          <a:pt x="3240" y="11027"/>
                        </a:lnTo>
                        <a:lnTo>
                          <a:pt x="3035" y="11606"/>
                        </a:lnTo>
                        <a:lnTo>
                          <a:pt x="2831" y="12185"/>
                        </a:lnTo>
                        <a:lnTo>
                          <a:pt x="2644" y="12735"/>
                        </a:lnTo>
                        <a:lnTo>
                          <a:pt x="2439" y="13314"/>
                        </a:lnTo>
                        <a:lnTo>
                          <a:pt x="2235" y="13835"/>
                        </a:lnTo>
                        <a:lnTo>
                          <a:pt x="2048" y="14356"/>
                        </a:lnTo>
                        <a:lnTo>
                          <a:pt x="1862" y="14906"/>
                        </a:lnTo>
                        <a:lnTo>
                          <a:pt x="1695" y="15427"/>
                        </a:lnTo>
                        <a:lnTo>
                          <a:pt x="1508" y="15919"/>
                        </a:lnTo>
                        <a:lnTo>
                          <a:pt x="1359" y="16411"/>
                        </a:lnTo>
                        <a:lnTo>
                          <a:pt x="1192" y="16874"/>
                        </a:lnTo>
                        <a:lnTo>
                          <a:pt x="1024" y="17308"/>
                        </a:lnTo>
                        <a:lnTo>
                          <a:pt x="894" y="17713"/>
                        </a:lnTo>
                        <a:lnTo>
                          <a:pt x="726" y="18119"/>
                        </a:lnTo>
                        <a:lnTo>
                          <a:pt x="596" y="18524"/>
                        </a:lnTo>
                        <a:lnTo>
                          <a:pt x="466" y="18900"/>
                        </a:lnTo>
                        <a:lnTo>
                          <a:pt x="335" y="19190"/>
                        </a:lnTo>
                        <a:lnTo>
                          <a:pt x="223" y="19421"/>
                        </a:lnTo>
                        <a:lnTo>
                          <a:pt x="112" y="19768"/>
                        </a:lnTo>
                        <a:lnTo>
                          <a:pt x="0" y="1997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3" name="Freeform 21"/>
                  <p:cNvSpPr/>
                  <p:nvPr/>
                </p:nvSpPr>
                <p:spPr bwMode="auto">
                  <a:xfrm>
                    <a:off x="1293" y="1728"/>
                    <a:ext cx="781" cy="314"/>
                  </a:xfrm>
                  <a:custGeom>
                    <a:avLst/>
                    <a:gdLst/>
                    <a:ahLst/>
                    <a:cxnLst>
                      <a:cxn ang="0">
                        <a:pos x="210" y="659"/>
                      </a:cxn>
                      <a:cxn ang="0">
                        <a:pos x="596" y="1856"/>
                      </a:cxn>
                      <a:cxn ang="0">
                        <a:pos x="982" y="3174"/>
                      </a:cxn>
                      <a:cxn ang="0">
                        <a:pos x="1385" y="4311"/>
                      </a:cxn>
                      <a:cxn ang="0">
                        <a:pos x="1788" y="5569"/>
                      </a:cxn>
                      <a:cxn ang="0">
                        <a:pos x="2174" y="6707"/>
                      </a:cxn>
                      <a:cxn ang="0">
                        <a:pos x="2577" y="7844"/>
                      </a:cxn>
                      <a:cxn ang="0">
                        <a:pos x="2962" y="9042"/>
                      </a:cxn>
                      <a:cxn ang="0">
                        <a:pos x="3365" y="10150"/>
                      </a:cxn>
                      <a:cxn ang="0">
                        <a:pos x="3751" y="11228"/>
                      </a:cxn>
                      <a:cxn ang="0">
                        <a:pos x="4172" y="12275"/>
                      </a:cxn>
                      <a:cxn ang="0">
                        <a:pos x="4575" y="13204"/>
                      </a:cxn>
                      <a:cxn ang="0">
                        <a:pos x="4978" y="14102"/>
                      </a:cxn>
                      <a:cxn ang="0">
                        <a:pos x="5381" y="15030"/>
                      </a:cxn>
                      <a:cxn ang="0">
                        <a:pos x="5784" y="15808"/>
                      </a:cxn>
                      <a:cxn ang="0">
                        <a:pos x="6188" y="16617"/>
                      </a:cxn>
                      <a:cxn ang="0">
                        <a:pos x="6573" y="17246"/>
                      </a:cxn>
                      <a:cxn ang="0">
                        <a:pos x="6994" y="17934"/>
                      </a:cxn>
                      <a:cxn ang="0">
                        <a:pos x="7397" y="18473"/>
                      </a:cxn>
                      <a:cxn ang="0">
                        <a:pos x="7800" y="18922"/>
                      </a:cxn>
                      <a:cxn ang="0">
                        <a:pos x="8256" y="19341"/>
                      </a:cxn>
                      <a:cxn ang="0">
                        <a:pos x="8642" y="19641"/>
                      </a:cxn>
                      <a:cxn ang="0">
                        <a:pos x="9045" y="19850"/>
                      </a:cxn>
                      <a:cxn ang="0">
                        <a:pos x="9483" y="19970"/>
                      </a:cxn>
                      <a:cxn ang="0">
                        <a:pos x="9904" y="19970"/>
                      </a:cxn>
                      <a:cxn ang="0">
                        <a:pos x="10324" y="19820"/>
                      </a:cxn>
                      <a:cxn ang="0">
                        <a:pos x="10798" y="19581"/>
                      </a:cxn>
                      <a:cxn ang="0">
                        <a:pos x="11236" y="19132"/>
                      </a:cxn>
                      <a:cxn ang="0">
                        <a:pos x="11709" y="18563"/>
                      </a:cxn>
                      <a:cxn ang="0">
                        <a:pos x="12217" y="17904"/>
                      </a:cxn>
                      <a:cxn ang="0">
                        <a:pos x="12726" y="17096"/>
                      </a:cxn>
                      <a:cxn ang="0">
                        <a:pos x="13199" y="16198"/>
                      </a:cxn>
                      <a:cxn ang="0">
                        <a:pos x="13707" y="15359"/>
                      </a:cxn>
                      <a:cxn ang="0">
                        <a:pos x="14216" y="14401"/>
                      </a:cxn>
                      <a:cxn ang="0">
                        <a:pos x="14689" y="13293"/>
                      </a:cxn>
                      <a:cxn ang="0">
                        <a:pos x="15197" y="12275"/>
                      </a:cxn>
                      <a:cxn ang="0">
                        <a:pos x="15688" y="11108"/>
                      </a:cxn>
                      <a:cxn ang="0">
                        <a:pos x="16144" y="10060"/>
                      </a:cxn>
                      <a:cxn ang="0">
                        <a:pos x="16617" y="8892"/>
                      </a:cxn>
                      <a:cxn ang="0">
                        <a:pos x="17073" y="7814"/>
                      </a:cxn>
                      <a:cxn ang="0">
                        <a:pos x="17493" y="6737"/>
                      </a:cxn>
                      <a:cxn ang="0">
                        <a:pos x="17932" y="5749"/>
                      </a:cxn>
                      <a:cxn ang="0">
                        <a:pos x="18300" y="4701"/>
                      </a:cxn>
                      <a:cxn ang="0">
                        <a:pos x="18668" y="3862"/>
                      </a:cxn>
                      <a:cxn ang="0">
                        <a:pos x="19018" y="2964"/>
                      </a:cxn>
                      <a:cxn ang="0">
                        <a:pos x="19334" y="2275"/>
                      </a:cxn>
                      <a:cxn ang="0">
                        <a:pos x="19614" y="1677"/>
                      </a:cxn>
                      <a:cxn ang="0">
                        <a:pos x="19877" y="107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10" y="659"/>
                        </a:lnTo>
                        <a:lnTo>
                          <a:pt x="403" y="1287"/>
                        </a:lnTo>
                        <a:lnTo>
                          <a:pt x="596" y="1856"/>
                        </a:lnTo>
                        <a:lnTo>
                          <a:pt x="806" y="2485"/>
                        </a:lnTo>
                        <a:lnTo>
                          <a:pt x="982" y="3174"/>
                        </a:lnTo>
                        <a:lnTo>
                          <a:pt x="1192" y="3802"/>
                        </a:lnTo>
                        <a:lnTo>
                          <a:pt x="1385" y="4311"/>
                        </a:lnTo>
                        <a:lnTo>
                          <a:pt x="1578" y="4940"/>
                        </a:lnTo>
                        <a:lnTo>
                          <a:pt x="1788" y="5569"/>
                        </a:lnTo>
                        <a:lnTo>
                          <a:pt x="1998" y="6198"/>
                        </a:lnTo>
                        <a:lnTo>
                          <a:pt x="2174" y="6707"/>
                        </a:lnTo>
                        <a:lnTo>
                          <a:pt x="2384" y="7275"/>
                        </a:lnTo>
                        <a:lnTo>
                          <a:pt x="2577" y="7844"/>
                        </a:lnTo>
                        <a:lnTo>
                          <a:pt x="2770" y="8503"/>
                        </a:lnTo>
                        <a:lnTo>
                          <a:pt x="2962" y="9042"/>
                        </a:lnTo>
                        <a:lnTo>
                          <a:pt x="3155" y="9611"/>
                        </a:lnTo>
                        <a:lnTo>
                          <a:pt x="3365" y="10150"/>
                        </a:lnTo>
                        <a:lnTo>
                          <a:pt x="3576" y="10629"/>
                        </a:lnTo>
                        <a:lnTo>
                          <a:pt x="3751" y="11228"/>
                        </a:lnTo>
                        <a:lnTo>
                          <a:pt x="3961" y="11707"/>
                        </a:lnTo>
                        <a:lnTo>
                          <a:pt x="4172" y="12275"/>
                        </a:lnTo>
                        <a:lnTo>
                          <a:pt x="4347" y="12725"/>
                        </a:lnTo>
                        <a:lnTo>
                          <a:pt x="4575" y="13204"/>
                        </a:lnTo>
                        <a:lnTo>
                          <a:pt x="4803" y="13683"/>
                        </a:lnTo>
                        <a:lnTo>
                          <a:pt x="4978" y="14102"/>
                        </a:lnTo>
                        <a:lnTo>
                          <a:pt x="5171" y="14551"/>
                        </a:lnTo>
                        <a:lnTo>
                          <a:pt x="5381" y="15030"/>
                        </a:lnTo>
                        <a:lnTo>
                          <a:pt x="5557" y="15389"/>
                        </a:lnTo>
                        <a:lnTo>
                          <a:pt x="5784" y="15808"/>
                        </a:lnTo>
                        <a:lnTo>
                          <a:pt x="5977" y="16168"/>
                        </a:lnTo>
                        <a:lnTo>
                          <a:pt x="6188" y="16617"/>
                        </a:lnTo>
                        <a:lnTo>
                          <a:pt x="6380" y="16976"/>
                        </a:lnTo>
                        <a:lnTo>
                          <a:pt x="6573" y="17246"/>
                        </a:lnTo>
                        <a:lnTo>
                          <a:pt x="6784" y="17605"/>
                        </a:lnTo>
                        <a:lnTo>
                          <a:pt x="6994" y="17934"/>
                        </a:lnTo>
                        <a:lnTo>
                          <a:pt x="7204" y="18204"/>
                        </a:lnTo>
                        <a:lnTo>
                          <a:pt x="7397" y="18473"/>
                        </a:lnTo>
                        <a:lnTo>
                          <a:pt x="7625" y="18713"/>
                        </a:lnTo>
                        <a:lnTo>
                          <a:pt x="7800" y="18922"/>
                        </a:lnTo>
                        <a:lnTo>
                          <a:pt x="8028" y="19162"/>
                        </a:lnTo>
                        <a:lnTo>
                          <a:pt x="8256" y="19341"/>
                        </a:lnTo>
                        <a:lnTo>
                          <a:pt x="8431" y="19521"/>
                        </a:lnTo>
                        <a:lnTo>
                          <a:pt x="8642" y="19641"/>
                        </a:lnTo>
                        <a:lnTo>
                          <a:pt x="8852" y="19760"/>
                        </a:lnTo>
                        <a:lnTo>
                          <a:pt x="9045" y="19850"/>
                        </a:lnTo>
                        <a:lnTo>
                          <a:pt x="9273" y="19850"/>
                        </a:lnTo>
                        <a:lnTo>
                          <a:pt x="9483" y="19970"/>
                        </a:lnTo>
                        <a:lnTo>
                          <a:pt x="9693" y="19970"/>
                        </a:lnTo>
                        <a:lnTo>
                          <a:pt x="9904" y="19970"/>
                        </a:lnTo>
                        <a:lnTo>
                          <a:pt x="10114" y="19940"/>
                        </a:lnTo>
                        <a:lnTo>
                          <a:pt x="10324" y="19820"/>
                        </a:lnTo>
                        <a:lnTo>
                          <a:pt x="10552" y="19731"/>
                        </a:lnTo>
                        <a:lnTo>
                          <a:pt x="10798" y="19581"/>
                        </a:lnTo>
                        <a:lnTo>
                          <a:pt x="11025" y="19341"/>
                        </a:lnTo>
                        <a:lnTo>
                          <a:pt x="11236" y="19132"/>
                        </a:lnTo>
                        <a:lnTo>
                          <a:pt x="11481" y="18862"/>
                        </a:lnTo>
                        <a:lnTo>
                          <a:pt x="11709" y="18563"/>
                        </a:lnTo>
                        <a:lnTo>
                          <a:pt x="11972" y="18234"/>
                        </a:lnTo>
                        <a:lnTo>
                          <a:pt x="12217" y="17904"/>
                        </a:lnTo>
                        <a:lnTo>
                          <a:pt x="12463" y="17515"/>
                        </a:lnTo>
                        <a:lnTo>
                          <a:pt x="12726" y="17096"/>
                        </a:lnTo>
                        <a:lnTo>
                          <a:pt x="12954" y="16766"/>
                        </a:lnTo>
                        <a:lnTo>
                          <a:pt x="13199" y="16198"/>
                        </a:lnTo>
                        <a:lnTo>
                          <a:pt x="13427" y="15778"/>
                        </a:lnTo>
                        <a:lnTo>
                          <a:pt x="13707" y="15359"/>
                        </a:lnTo>
                        <a:lnTo>
                          <a:pt x="13970" y="14850"/>
                        </a:lnTo>
                        <a:lnTo>
                          <a:pt x="14216" y="14401"/>
                        </a:lnTo>
                        <a:lnTo>
                          <a:pt x="14443" y="13802"/>
                        </a:lnTo>
                        <a:lnTo>
                          <a:pt x="14689" y="13293"/>
                        </a:lnTo>
                        <a:lnTo>
                          <a:pt x="14969" y="12754"/>
                        </a:lnTo>
                        <a:lnTo>
                          <a:pt x="15197" y="12275"/>
                        </a:lnTo>
                        <a:lnTo>
                          <a:pt x="15460" y="11647"/>
                        </a:lnTo>
                        <a:lnTo>
                          <a:pt x="15688" y="11108"/>
                        </a:lnTo>
                        <a:lnTo>
                          <a:pt x="15916" y="10599"/>
                        </a:lnTo>
                        <a:lnTo>
                          <a:pt x="16144" y="10060"/>
                        </a:lnTo>
                        <a:lnTo>
                          <a:pt x="16389" y="9491"/>
                        </a:lnTo>
                        <a:lnTo>
                          <a:pt x="16617" y="8892"/>
                        </a:lnTo>
                        <a:lnTo>
                          <a:pt x="16862" y="8353"/>
                        </a:lnTo>
                        <a:lnTo>
                          <a:pt x="17073" y="7814"/>
                        </a:lnTo>
                        <a:lnTo>
                          <a:pt x="17283" y="7275"/>
                        </a:lnTo>
                        <a:lnTo>
                          <a:pt x="17493" y="6737"/>
                        </a:lnTo>
                        <a:lnTo>
                          <a:pt x="17721" y="6257"/>
                        </a:lnTo>
                        <a:lnTo>
                          <a:pt x="17932" y="5749"/>
                        </a:lnTo>
                        <a:lnTo>
                          <a:pt x="18107" y="5240"/>
                        </a:lnTo>
                        <a:lnTo>
                          <a:pt x="18300" y="4701"/>
                        </a:lnTo>
                        <a:lnTo>
                          <a:pt x="18493" y="4281"/>
                        </a:lnTo>
                        <a:lnTo>
                          <a:pt x="18668" y="3862"/>
                        </a:lnTo>
                        <a:lnTo>
                          <a:pt x="18843" y="3383"/>
                        </a:lnTo>
                        <a:lnTo>
                          <a:pt x="19018" y="2964"/>
                        </a:lnTo>
                        <a:lnTo>
                          <a:pt x="19176" y="2605"/>
                        </a:lnTo>
                        <a:lnTo>
                          <a:pt x="19334" y="2275"/>
                        </a:lnTo>
                        <a:lnTo>
                          <a:pt x="19492" y="1886"/>
                        </a:lnTo>
                        <a:lnTo>
                          <a:pt x="19614" y="1677"/>
                        </a:lnTo>
                        <a:lnTo>
                          <a:pt x="19737" y="1347"/>
                        </a:lnTo>
                        <a:lnTo>
                          <a:pt x="19877" y="1078"/>
                        </a:lnTo>
                        <a:lnTo>
                          <a:pt x="19982" y="83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734" name="Freeform 22"/>
                <p:cNvSpPr/>
                <p:nvPr/>
              </p:nvSpPr>
              <p:spPr bwMode="auto">
                <a:xfrm>
                  <a:off x="3256" y="1728"/>
                  <a:ext cx="248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192"/>
                    </a:cxn>
                    <a:cxn ang="0">
                      <a:pos x="240" y="288"/>
                    </a:cxn>
                    <a:cxn ang="0">
                      <a:pos x="336" y="336"/>
                    </a:cxn>
                  </a:cxnLst>
                  <a:rect l="0" t="0" r="r" b="b"/>
                  <a:pathLst>
                    <a:path w="336" h="336">
                      <a:moveTo>
                        <a:pt x="0" y="0"/>
                      </a:moveTo>
                      <a:cubicBezTo>
                        <a:pt x="52" y="72"/>
                        <a:pt x="104" y="144"/>
                        <a:pt x="144" y="192"/>
                      </a:cubicBezTo>
                      <a:cubicBezTo>
                        <a:pt x="184" y="240"/>
                        <a:pt x="208" y="264"/>
                        <a:pt x="240" y="288"/>
                      </a:cubicBezTo>
                      <a:cubicBezTo>
                        <a:pt x="272" y="312"/>
                        <a:pt x="304" y="324"/>
                        <a:pt x="336" y="33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miter lim="800000"/>
                  <a:headEnd type="none" w="med" len="med"/>
                  <a:tailEnd type="none" w="med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735" name="Freeform 23"/>
                <p:cNvSpPr/>
                <p:nvPr/>
              </p:nvSpPr>
              <p:spPr bwMode="auto">
                <a:xfrm flipH="1">
                  <a:off x="672" y="1728"/>
                  <a:ext cx="248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192"/>
                    </a:cxn>
                    <a:cxn ang="0">
                      <a:pos x="240" y="288"/>
                    </a:cxn>
                    <a:cxn ang="0">
                      <a:pos x="336" y="336"/>
                    </a:cxn>
                  </a:cxnLst>
                  <a:rect l="0" t="0" r="r" b="b"/>
                  <a:pathLst>
                    <a:path w="336" h="336">
                      <a:moveTo>
                        <a:pt x="0" y="0"/>
                      </a:moveTo>
                      <a:cubicBezTo>
                        <a:pt x="52" y="72"/>
                        <a:pt x="104" y="144"/>
                        <a:pt x="144" y="192"/>
                      </a:cubicBezTo>
                      <a:cubicBezTo>
                        <a:pt x="184" y="240"/>
                        <a:pt x="208" y="264"/>
                        <a:pt x="240" y="288"/>
                      </a:cubicBezTo>
                      <a:cubicBezTo>
                        <a:pt x="272" y="312"/>
                        <a:pt x="304" y="324"/>
                        <a:pt x="336" y="33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miter lim="800000"/>
                  <a:headEnd type="none" w="med" len="med"/>
                  <a:tailEnd type="none" w="med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5736" name="Object 24"/>
              <p:cNvGraphicFramePr>
                <a:graphicFrameLocks noChangeAspect="1"/>
              </p:cNvGraphicFramePr>
              <p:nvPr/>
            </p:nvGraphicFramePr>
            <p:xfrm>
              <a:off x="2917" y="1125"/>
              <a:ext cx="31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1" name="Equation" r:id="rId3" imgW="7315200" imgH="7721600" progId="Equation.3">
                      <p:embed/>
                    </p:oleObj>
                  </mc:Choice>
                  <mc:Fallback>
                    <p:oleObj name="Equation" r:id="rId3" imgW="7315200" imgH="772160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7" y="1125"/>
                            <a:ext cx="318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5"/>
            <p:cNvGrpSpPr/>
            <p:nvPr/>
          </p:nvGrpSpPr>
          <p:grpSpPr bwMode="auto">
            <a:xfrm>
              <a:off x="1282" y="3107"/>
              <a:ext cx="3041" cy="939"/>
              <a:chOff x="672" y="1461"/>
              <a:chExt cx="3041" cy="939"/>
            </a:xfrm>
          </p:grpSpPr>
          <p:grpSp>
            <p:nvGrpSpPr>
              <p:cNvPr id="8" name="Group 26"/>
              <p:cNvGrpSpPr/>
              <p:nvPr/>
            </p:nvGrpSpPr>
            <p:grpSpPr bwMode="auto">
              <a:xfrm flipV="1">
                <a:off x="672" y="1776"/>
                <a:ext cx="2832" cy="624"/>
                <a:chOff x="672" y="1440"/>
                <a:chExt cx="2832" cy="624"/>
              </a:xfrm>
            </p:grpSpPr>
            <p:grpSp>
              <p:nvGrpSpPr>
                <p:cNvPr id="9" name="Group 27"/>
                <p:cNvGrpSpPr/>
                <p:nvPr/>
              </p:nvGrpSpPr>
              <p:grpSpPr bwMode="auto">
                <a:xfrm>
                  <a:off x="920" y="1440"/>
                  <a:ext cx="2336" cy="602"/>
                  <a:chOff x="624" y="1440"/>
                  <a:chExt cx="3552" cy="602"/>
                </a:xfrm>
              </p:grpSpPr>
              <p:sp>
                <p:nvSpPr>
                  <p:cNvPr id="115740" name="Freeform 28"/>
                  <p:cNvSpPr/>
                  <p:nvPr/>
                </p:nvSpPr>
                <p:spPr bwMode="auto">
                  <a:xfrm>
                    <a:off x="2786" y="1728"/>
                    <a:ext cx="721" cy="313"/>
                  </a:xfrm>
                  <a:custGeom>
                    <a:avLst/>
                    <a:gdLst/>
                    <a:ahLst/>
                    <a:cxnLst>
                      <a:cxn ang="0">
                        <a:pos x="209" y="659"/>
                      </a:cxn>
                      <a:cxn ang="0">
                        <a:pos x="589" y="1856"/>
                      </a:cxn>
                      <a:cxn ang="0">
                        <a:pos x="988" y="3174"/>
                      </a:cxn>
                      <a:cxn ang="0">
                        <a:pos x="1387" y="4311"/>
                      </a:cxn>
                      <a:cxn ang="0">
                        <a:pos x="1785" y="5569"/>
                      </a:cxn>
                      <a:cxn ang="0">
                        <a:pos x="2165" y="6707"/>
                      </a:cxn>
                      <a:cxn ang="0">
                        <a:pos x="2583" y="7844"/>
                      </a:cxn>
                      <a:cxn ang="0">
                        <a:pos x="2963" y="9042"/>
                      </a:cxn>
                      <a:cxn ang="0">
                        <a:pos x="3362" y="10150"/>
                      </a:cxn>
                      <a:cxn ang="0">
                        <a:pos x="3742" y="11228"/>
                      </a:cxn>
                      <a:cxn ang="0">
                        <a:pos x="4179" y="12275"/>
                      </a:cxn>
                      <a:cxn ang="0">
                        <a:pos x="4577" y="13204"/>
                      </a:cxn>
                      <a:cxn ang="0">
                        <a:pos x="4976" y="14102"/>
                      </a:cxn>
                      <a:cxn ang="0">
                        <a:pos x="5375" y="15030"/>
                      </a:cxn>
                      <a:cxn ang="0">
                        <a:pos x="5793" y="15808"/>
                      </a:cxn>
                      <a:cxn ang="0">
                        <a:pos x="6192" y="16617"/>
                      </a:cxn>
                      <a:cxn ang="0">
                        <a:pos x="6572" y="17246"/>
                      </a:cxn>
                      <a:cxn ang="0">
                        <a:pos x="6990" y="17934"/>
                      </a:cxn>
                      <a:cxn ang="0">
                        <a:pos x="7388" y="18473"/>
                      </a:cxn>
                      <a:cxn ang="0">
                        <a:pos x="7806" y="18922"/>
                      </a:cxn>
                      <a:cxn ang="0">
                        <a:pos x="8262" y="19341"/>
                      </a:cxn>
                      <a:cxn ang="0">
                        <a:pos x="8642" y="19641"/>
                      </a:cxn>
                      <a:cxn ang="0">
                        <a:pos x="9041" y="19850"/>
                      </a:cxn>
                      <a:cxn ang="0">
                        <a:pos x="9478" y="19970"/>
                      </a:cxn>
                      <a:cxn ang="0">
                        <a:pos x="9896" y="19970"/>
                      </a:cxn>
                      <a:cxn ang="0">
                        <a:pos x="10332" y="19820"/>
                      </a:cxn>
                      <a:cxn ang="0">
                        <a:pos x="10788" y="19581"/>
                      </a:cxn>
                      <a:cxn ang="0">
                        <a:pos x="11244" y="19132"/>
                      </a:cxn>
                      <a:cxn ang="0">
                        <a:pos x="11700" y="18563"/>
                      </a:cxn>
                      <a:cxn ang="0">
                        <a:pos x="12213" y="17904"/>
                      </a:cxn>
                      <a:cxn ang="0">
                        <a:pos x="12726" y="17096"/>
                      </a:cxn>
                      <a:cxn ang="0">
                        <a:pos x="13200" y="16198"/>
                      </a:cxn>
                      <a:cxn ang="0">
                        <a:pos x="13713" y="15359"/>
                      </a:cxn>
                      <a:cxn ang="0">
                        <a:pos x="14207" y="14401"/>
                      </a:cxn>
                      <a:cxn ang="0">
                        <a:pos x="14682" y="13293"/>
                      </a:cxn>
                      <a:cxn ang="0">
                        <a:pos x="15195" y="12275"/>
                      </a:cxn>
                      <a:cxn ang="0">
                        <a:pos x="15689" y="11108"/>
                      </a:cxn>
                      <a:cxn ang="0">
                        <a:pos x="16144" y="10060"/>
                      </a:cxn>
                      <a:cxn ang="0">
                        <a:pos x="16619" y="8892"/>
                      </a:cxn>
                      <a:cxn ang="0">
                        <a:pos x="17075" y="7814"/>
                      </a:cxn>
                      <a:cxn ang="0">
                        <a:pos x="17493" y="6737"/>
                      </a:cxn>
                      <a:cxn ang="0">
                        <a:pos x="17930" y="5749"/>
                      </a:cxn>
                      <a:cxn ang="0">
                        <a:pos x="18291" y="4701"/>
                      </a:cxn>
                      <a:cxn ang="0">
                        <a:pos x="18670" y="3862"/>
                      </a:cxn>
                      <a:cxn ang="0">
                        <a:pos x="19012" y="2964"/>
                      </a:cxn>
                      <a:cxn ang="0">
                        <a:pos x="19335" y="2275"/>
                      </a:cxn>
                      <a:cxn ang="0">
                        <a:pos x="19620" y="1677"/>
                      </a:cxn>
                      <a:cxn ang="0">
                        <a:pos x="19886" y="107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09" y="659"/>
                        </a:lnTo>
                        <a:lnTo>
                          <a:pt x="399" y="1287"/>
                        </a:lnTo>
                        <a:lnTo>
                          <a:pt x="589" y="1856"/>
                        </a:lnTo>
                        <a:lnTo>
                          <a:pt x="798" y="2485"/>
                        </a:lnTo>
                        <a:lnTo>
                          <a:pt x="988" y="3174"/>
                        </a:lnTo>
                        <a:lnTo>
                          <a:pt x="1197" y="3802"/>
                        </a:lnTo>
                        <a:lnTo>
                          <a:pt x="1387" y="4311"/>
                        </a:lnTo>
                        <a:lnTo>
                          <a:pt x="1576" y="4940"/>
                        </a:lnTo>
                        <a:lnTo>
                          <a:pt x="1785" y="5569"/>
                        </a:lnTo>
                        <a:lnTo>
                          <a:pt x="1994" y="6198"/>
                        </a:lnTo>
                        <a:lnTo>
                          <a:pt x="2165" y="6707"/>
                        </a:lnTo>
                        <a:lnTo>
                          <a:pt x="2393" y="7275"/>
                        </a:lnTo>
                        <a:lnTo>
                          <a:pt x="2583" y="7844"/>
                        </a:lnTo>
                        <a:lnTo>
                          <a:pt x="2773" y="8503"/>
                        </a:lnTo>
                        <a:lnTo>
                          <a:pt x="2963" y="9042"/>
                        </a:lnTo>
                        <a:lnTo>
                          <a:pt x="3153" y="9611"/>
                        </a:lnTo>
                        <a:lnTo>
                          <a:pt x="3362" y="10150"/>
                        </a:lnTo>
                        <a:lnTo>
                          <a:pt x="3571" y="10629"/>
                        </a:lnTo>
                        <a:lnTo>
                          <a:pt x="3742" y="11228"/>
                        </a:lnTo>
                        <a:lnTo>
                          <a:pt x="3970" y="11707"/>
                        </a:lnTo>
                        <a:lnTo>
                          <a:pt x="4179" y="12275"/>
                        </a:lnTo>
                        <a:lnTo>
                          <a:pt x="4349" y="12725"/>
                        </a:lnTo>
                        <a:lnTo>
                          <a:pt x="4577" y="13204"/>
                        </a:lnTo>
                        <a:lnTo>
                          <a:pt x="4805" y="13683"/>
                        </a:lnTo>
                        <a:lnTo>
                          <a:pt x="4976" y="14102"/>
                        </a:lnTo>
                        <a:lnTo>
                          <a:pt x="5166" y="14551"/>
                        </a:lnTo>
                        <a:lnTo>
                          <a:pt x="5375" y="15030"/>
                        </a:lnTo>
                        <a:lnTo>
                          <a:pt x="5565" y="15389"/>
                        </a:lnTo>
                        <a:lnTo>
                          <a:pt x="5793" y="15808"/>
                        </a:lnTo>
                        <a:lnTo>
                          <a:pt x="5983" y="16168"/>
                        </a:lnTo>
                        <a:lnTo>
                          <a:pt x="6192" y="16617"/>
                        </a:lnTo>
                        <a:lnTo>
                          <a:pt x="6382" y="16976"/>
                        </a:lnTo>
                        <a:lnTo>
                          <a:pt x="6572" y="17246"/>
                        </a:lnTo>
                        <a:lnTo>
                          <a:pt x="6781" y="17605"/>
                        </a:lnTo>
                        <a:lnTo>
                          <a:pt x="6990" y="17934"/>
                        </a:lnTo>
                        <a:lnTo>
                          <a:pt x="7198" y="18204"/>
                        </a:lnTo>
                        <a:lnTo>
                          <a:pt x="7388" y="18473"/>
                        </a:lnTo>
                        <a:lnTo>
                          <a:pt x="7616" y="18713"/>
                        </a:lnTo>
                        <a:lnTo>
                          <a:pt x="7806" y="18922"/>
                        </a:lnTo>
                        <a:lnTo>
                          <a:pt x="8034" y="19162"/>
                        </a:lnTo>
                        <a:lnTo>
                          <a:pt x="8262" y="19341"/>
                        </a:lnTo>
                        <a:lnTo>
                          <a:pt x="8433" y="19521"/>
                        </a:lnTo>
                        <a:lnTo>
                          <a:pt x="8642" y="19641"/>
                        </a:lnTo>
                        <a:lnTo>
                          <a:pt x="8851" y="19760"/>
                        </a:lnTo>
                        <a:lnTo>
                          <a:pt x="9041" y="19850"/>
                        </a:lnTo>
                        <a:lnTo>
                          <a:pt x="9269" y="19850"/>
                        </a:lnTo>
                        <a:lnTo>
                          <a:pt x="9478" y="19970"/>
                        </a:lnTo>
                        <a:lnTo>
                          <a:pt x="9687" y="19970"/>
                        </a:lnTo>
                        <a:lnTo>
                          <a:pt x="9896" y="19970"/>
                        </a:lnTo>
                        <a:lnTo>
                          <a:pt x="10104" y="19940"/>
                        </a:lnTo>
                        <a:lnTo>
                          <a:pt x="10332" y="19820"/>
                        </a:lnTo>
                        <a:lnTo>
                          <a:pt x="10560" y="19731"/>
                        </a:lnTo>
                        <a:lnTo>
                          <a:pt x="10788" y="19581"/>
                        </a:lnTo>
                        <a:lnTo>
                          <a:pt x="11016" y="19341"/>
                        </a:lnTo>
                        <a:lnTo>
                          <a:pt x="11244" y="19132"/>
                        </a:lnTo>
                        <a:lnTo>
                          <a:pt x="11472" y="18862"/>
                        </a:lnTo>
                        <a:lnTo>
                          <a:pt x="11700" y="18563"/>
                        </a:lnTo>
                        <a:lnTo>
                          <a:pt x="11966" y="18234"/>
                        </a:lnTo>
                        <a:lnTo>
                          <a:pt x="12213" y="17904"/>
                        </a:lnTo>
                        <a:lnTo>
                          <a:pt x="12460" y="17515"/>
                        </a:lnTo>
                        <a:lnTo>
                          <a:pt x="12726" y="17096"/>
                        </a:lnTo>
                        <a:lnTo>
                          <a:pt x="12953" y="16766"/>
                        </a:lnTo>
                        <a:lnTo>
                          <a:pt x="13200" y="16198"/>
                        </a:lnTo>
                        <a:lnTo>
                          <a:pt x="13428" y="15778"/>
                        </a:lnTo>
                        <a:lnTo>
                          <a:pt x="13713" y="15359"/>
                        </a:lnTo>
                        <a:lnTo>
                          <a:pt x="13979" y="14850"/>
                        </a:lnTo>
                        <a:lnTo>
                          <a:pt x="14207" y="14401"/>
                        </a:lnTo>
                        <a:lnTo>
                          <a:pt x="14435" y="13802"/>
                        </a:lnTo>
                        <a:lnTo>
                          <a:pt x="14682" y="13293"/>
                        </a:lnTo>
                        <a:lnTo>
                          <a:pt x="14967" y="12754"/>
                        </a:lnTo>
                        <a:lnTo>
                          <a:pt x="15195" y="12275"/>
                        </a:lnTo>
                        <a:lnTo>
                          <a:pt x="15461" y="11647"/>
                        </a:lnTo>
                        <a:lnTo>
                          <a:pt x="15689" y="11108"/>
                        </a:lnTo>
                        <a:lnTo>
                          <a:pt x="15916" y="10599"/>
                        </a:lnTo>
                        <a:lnTo>
                          <a:pt x="16144" y="10060"/>
                        </a:lnTo>
                        <a:lnTo>
                          <a:pt x="16391" y="9491"/>
                        </a:lnTo>
                        <a:lnTo>
                          <a:pt x="16619" y="8892"/>
                        </a:lnTo>
                        <a:lnTo>
                          <a:pt x="16866" y="8353"/>
                        </a:lnTo>
                        <a:lnTo>
                          <a:pt x="17075" y="7814"/>
                        </a:lnTo>
                        <a:lnTo>
                          <a:pt x="17284" y="7275"/>
                        </a:lnTo>
                        <a:lnTo>
                          <a:pt x="17493" y="6737"/>
                        </a:lnTo>
                        <a:lnTo>
                          <a:pt x="17721" y="6257"/>
                        </a:lnTo>
                        <a:lnTo>
                          <a:pt x="17930" y="5749"/>
                        </a:lnTo>
                        <a:lnTo>
                          <a:pt x="18101" y="5240"/>
                        </a:lnTo>
                        <a:lnTo>
                          <a:pt x="18291" y="4701"/>
                        </a:lnTo>
                        <a:lnTo>
                          <a:pt x="18500" y="4281"/>
                        </a:lnTo>
                        <a:lnTo>
                          <a:pt x="18670" y="3862"/>
                        </a:lnTo>
                        <a:lnTo>
                          <a:pt x="18841" y="3383"/>
                        </a:lnTo>
                        <a:lnTo>
                          <a:pt x="19012" y="2964"/>
                        </a:lnTo>
                        <a:lnTo>
                          <a:pt x="19183" y="2605"/>
                        </a:lnTo>
                        <a:lnTo>
                          <a:pt x="19335" y="2275"/>
                        </a:lnTo>
                        <a:lnTo>
                          <a:pt x="19487" y="1886"/>
                        </a:lnTo>
                        <a:lnTo>
                          <a:pt x="19620" y="1677"/>
                        </a:lnTo>
                        <a:lnTo>
                          <a:pt x="19734" y="1347"/>
                        </a:lnTo>
                        <a:lnTo>
                          <a:pt x="19886" y="1078"/>
                        </a:lnTo>
                        <a:lnTo>
                          <a:pt x="19981" y="838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41" name="Freeform 29"/>
                  <p:cNvSpPr/>
                  <p:nvPr/>
                </p:nvSpPr>
                <p:spPr bwMode="auto">
                  <a:xfrm>
                    <a:off x="624" y="1440"/>
                    <a:ext cx="679" cy="324"/>
                  </a:xfrm>
                  <a:custGeom>
                    <a:avLst/>
                    <a:gdLst/>
                    <a:ahLst/>
                    <a:cxnLst>
                      <a:cxn ang="0">
                        <a:pos x="242" y="18466"/>
                      </a:cxn>
                      <a:cxn ang="0">
                        <a:pos x="666" y="17250"/>
                      </a:cxn>
                      <a:cxn ang="0">
                        <a:pos x="1090" y="16064"/>
                      </a:cxn>
                      <a:cxn ang="0">
                        <a:pos x="1554" y="14848"/>
                      </a:cxn>
                      <a:cxn ang="0">
                        <a:pos x="1998" y="13690"/>
                      </a:cxn>
                      <a:cxn ang="0">
                        <a:pos x="2442" y="12590"/>
                      </a:cxn>
                      <a:cxn ang="0">
                        <a:pos x="2886" y="11520"/>
                      </a:cxn>
                      <a:cxn ang="0">
                        <a:pos x="3330" y="10362"/>
                      </a:cxn>
                      <a:cxn ang="0">
                        <a:pos x="3774" y="9291"/>
                      </a:cxn>
                      <a:cxn ang="0">
                        <a:pos x="4218" y="8220"/>
                      </a:cxn>
                      <a:cxn ang="0">
                        <a:pos x="4662" y="7236"/>
                      </a:cxn>
                      <a:cxn ang="0">
                        <a:pos x="5126" y="6339"/>
                      </a:cxn>
                      <a:cxn ang="0">
                        <a:pos x="5550" y="5412"/>
                      </a:cxn>
                      <a:cxn ang="0">
                        <a:pos x="5974" y="4573"/>
                      </a:cxn>
                      <a:cxn ang="0">
                        <a:pos x="6418" y="3763"/>
                      </a:cxn>
                      <a:cxn ang="0">
                        <a:pos x="6862" y="3068"/>
                      </a:cxn>
                      <a:cxn ang="0">
                        <a:pos x="7286" y="2431"/>
                      </a:cxn>
                      <a:cxn ang="0">
                        <a:pos x="7730" y="1795"/>
                      </a:cxn>
                      <a:cxn ang="0">
                        <a:pos x="8153" y="1302"/>
                      </a:cxn>
                      <a:cxn ang="0">
                        <a:pos x="8577" y="839"/>
                      </a:cxn>
                      <a:cxn ang="0">
                        <a:pos x="9021" y="463"/>
                      </a:cxn>
                      <a:cxn ang="0">
                        <a:pos x="9445" y="260"/>
                      </a:cxn>
                      <a:cxn ang="0">
                        <a:pos x="9869" y="145"/>
                      </a:cxn>
                      <a:cxn ang="0">
                        <a:pos x="10293" y="0"/>
                      </a:cxn>
                      <a:cxn ang="0">
                        <a:pos x="10696" y="29"/>
                      </a:cxn>
                      <a:cxn ang="0">
                        <a:pos x="11140" y="203"/>
                      </a:cxn>
                      <a:cxn ang="0">
                        <a:pos x="11564" y="579"/>
                      </a:cxn>
                      <a:cxn ang="0">
                        <a:pos x="11988" y="984"/>
                      </a:cxn>
                      <a:cxn ang="0">
                        <a:pos x="12432" y="1621"/>
                      </a:cxn>
                      <a:cxn ang="0">
                        <a:pos x="12916" y="2287"/>
                      </a:cxn>
                      <a:cxn ang="0">
                        <a:pos x="13380" y="3097"/>
                      </a:cxn>
                      <a:cxn ang="0">
                        <a:pos x="13845" y="3936"/>
                      </a:cxn>
                      <a:cxn ang="0">
                        <a:pos x="14289" y="4949"/>
                      </a:cxn>
                      <a:cxn ang="0">
                        <a:pos x="14773" y="5962"/>
                      </a:cxn>
                      <a:cxn ang="0">
                        <a:pos x="15217" y="7033"/>
                      </a:cxn>
                      <a:cxn ang="0">
                        <a:pos x="15681" y="8191"/>
                      </a:cxn>
                      <a:cxn ang="0">
                        <a:pos x="16085" y="9320"/>
                      </a:cxn>
                      <a:cxn ang="0">
                        <a:pos x="16529" y="10420"/>
                      </a:cxn>
                      <a:cxn ang="0">
                        <a:pos x="16973" y="11606"/>
                      </a:cxn>
                      <a:cxn ang="0">
                        <a:pos x="17356" y="12735"/>
                      </a:cxn>
                      <a:cxn ang="0">
                        <a:pos x="17719" y="13835"/>
                      </a:cxn>
                      <a:cxn ang="0">
                        <a:pos x="18123" y="14906"/>
                      </a:cxn>
                      <a:cxn ang="0">
                        <a:pos x="18466" y="15919"/>
                      </a:cxn>
                      <a:cxn ang="0">
                        <a:pos x="18789" y="16874"/>
                      </a:cxn>
                      <a:cxn ang="0">
                        <a:pos x="19092" y="17713"/>
                      </a:cxn>
                      <a:cxn ang="0">
                        <a:pos x="19395" y="18524"/>
                      </a:cxn>
                      <a:cxn ang="0">
                        <a:pos x="19637" y="19190"/>
                      </a:cxn>
                      <a:cxn ang="0">
                        <a:pos x="19879" y="1976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074"/>
                        </a:moveTo>
                        <a:lnTo>
                          <a:pt x="242" y="18466"/>
                        </a:lnTo>
                        <a:lnTo>
                          <a:pt x="424" y="17887"/>
                        </a:lnTo>
                        <a:lnTo>
                          <a:pt x="666" y="17250"/>
                        </a:lnTo>
                        <a:lnTo>
                          <a:pt x="888" y="16700"/>
                        </a:lnTo>
                        <a:lnTo>
                          <a:pt x="1090" y="16064"/>
                        </a:lnTo>
                        <a:lnTo>
                          <a:pt x="1332" y="15456"/>
                        </a:lnTo>
                        <a:lnTo>
                          <a:pt x="1554" y="14848"/>
                        </a:lnTo>
                        <a:lnTo>
                          <a:pt x="1756" y="14269"/>
                        </a:lnTo>
                        <a:lnTo>
                          <a:pt x="1998" y="13690"/>
                        </a:lnTo>
                        <a:lnTo>
                          <a:pt x="2220" y="13140"/>
                        </a:lnTo>
                        <a:lnTo>
                          <a:pt x="2442" y="12590"/>
                        </a:lnTo>
                        <a:lnTo>
                          <a:pt x="2684" y="12012"/>
                        </a:lnTo>
                        <a:lnTo>
                          <a:pt x="2886" y="11520"/>
                        </a:lnTo>
                        <a:lnTo>
                          <a:pt x="3108" y="10854"/>
                        </a:lnTo>
                        <a:lnTo>
                          <a:pt x="3330" y="10362"/>
                        </a:lnTo>
                        <a:lnTo>
                          <a:pt x="3552" y="9783"/>
                        </a:lnTo>
                        <a:lnTo>
                          <a:pt x="3774" y="9291"/>
                        </a:lnTo>
                        <a:lnTo>
                          <a:pt x="3976" y="8770"/>
                        </a:lnTo>
                        <a:lnTo>
                          <a:pt x="4218" y="8220"/>
                        </a:lnTo>
                        <a:lnTo>
                          <a:pt x="4460" y="7699"/>
                        </a:lnTo>
                        <a:lnTo>
                          <a:pt x="4662" y="7236"/>
                        </a:lnTo>
                        <a:lnTo>
                          <a:pt x="4884" y="6773"/>
                        </a:lnTo>
                        <a:lnTo>
                          <a:pt x="5126" y="6339"/>
                        </a:lnTo>
                        <a:lnTo>
                          <a:pt x="5348" y="5904"/>
                        </a:lnTo>
                        <a:lnTo>
                          <a:pt x="5550" y="5412"/>
                        </a:lnTo>
                        <a:lnTo>
                          <a:pt x="5752" y="4978"/>
                        </a:lnTo>
                        <a:lnTo>
                          <a:pt x="5974" y="4573"/>
                        </a:lnTo>
                        <a:lnTo>
                          <a:pt x="6196" y="4139"/>
                        </a:lnTo>
                        <a:lnTo>
                          <a:pt x="6418" y="3763"/>
                        </a:lnTo>
                        <a:lnTo>
                          <a:pt x="6620" y="3386"/>
                        </a:lnTo>
                        <a:lnTo>
                          <a:pt x="6862" y="3068"/>
                        </a:lnTo>
                        <a:lnTo>
                          <a:pt x="7084" y="2692"/>
                        </a:lnTo>
                        <a:lnTo>
                          <a:pt x="7286" y="2431"/>
                        </a:lnTo>
                        <a:lnTo>
                          <a:pt x="7528" y="2113"/>
                        </a:lnTo>
                        <a:lnTo>
                          <a:pt x="7730" y="1795"/>
                        </a:lnTo>
                        <a:lnTo>
                          <a:pt x="7952" y="1621"/>
                        </a:lnTo>
                        <a:lnTo>
                          <a:pt x="8153" y="1302"/>
                        </a:lnTo>
                        <a:lnTo>
                          <a:pt x="8355" y="1071"/>
                        </a:lnTo>
                        <a:lnTo>
                          <a:pt x="8577" y="839"/>
                        </a:lnTo>
                        <a:lnTo>
                          <a:pt x="8799" y="666"/>
                        </a:lnTo>
                        <a:lnTo>
                          <a:pt x="9021" y="463"/>
                        </a:lnTo>
                        <a:lnTo>
                          <a:pt x="9243" y="376"/>
                        </a:lnTo>
                        <a:lnTo>
                          <a:pt x="9445" y="260"/>
                        </a:lnTo>
                        <a:lnTo>
                          <a:pt x="9647" y="145"/>
                        </a:lnTo>
                        <a:lnTo>
                          <a:pt x="9869" y="145"/>
                        </a:lnTo>
                        <a:lnTo>
                          <a:pt x="10071" y="29"/>
                        </a:lnTo>
                        <a:lnTo>
                          <a:pt x="10293" y="0"/>
                        </a:lnTo>
                        <a:lnTo>
                          <a:pt x="10494" y="29"/>
                        </a:lnTo>
                        <a:lnTo>
                          <a:pt x="10696" y="29"/>
                        </a:lnTo>
                        <a:lnTo>
                          <a:pt x="10918" y="145"/>
                        </a:lnTo>
                        <a:lnTo>
                          <a:pt x="11140" y="203"/>
                        </a:lnTo>
                        <a:lnTo>
                          <a:pt x="11342" y="260"/>
                        </a:lnTo>
                        <a:lnTo>
                          <a:pt x="11564" y="579"/>
                        </a:lnTo>
                        <a:lnTo>
                          <a:pt x="11786" y="781"/>
                        </a:lnTo>
                        <a:lnTo>
                          <a:pt x="11988" y="984"/>
                        </a:lnTo>
                        <a:lnTo>
                          <a:pt x="12230" y="1245"/>
                        </a:lnTo>
                        <a:lnTo>
                          <a:pt x="12432" y="1621"/>
                        </a:lnTo>
                        <a:lnTo>
                          <a:pt x="12674" y="1910"/>
                        </a:lnTo>
                        <a:lnTo>
                          <a:pt x="12916" y="2287"/>
                        </a:lnTo>
                        <a:lnTo>
                          <a:pt x="13138" y="2692"/>
                        </a:lnTo>
                        <a:lnTo>
                          <a:pt x="13380" y="3097"/>
                        </a:lnTo>
                        <a:lnTo>
                          <a:pt x="13623" y="3531"/>
                        </a:lnTo>
                        <a:lnTo>
                          <a:pt x="13845" y="3936"/>
                        </a:lnTo>
                        <a:lnTo>
                          <a:pt x="14067" y="4457"/>
                        </a:lnTo>
                        <a:lnTo>
                          <a:pt x="14289" y="4949"/>
                        </a:lnTo>
                        <a:lnTo>
                          <a:pt x="14531" y="5412"/>
                        </a:lnTo>
                        <a:lnTo>
                          <a:pt x="14773" y="5962"/>
                        </a:lnTo>
                        <a:lnTo>
                          <a:pt x="14995" y="6454"/>
                        </a:lnTo>
                        <a:lnTo>
                          <a:pt x="15217" y="7033"/>
                        </a:lnTo>
                        <a:lnTo>
                          <a:pt x="15459" y="7612"/>
                        </a:lnTo>
                        <a:lnTo>
                          <a:pt x="15681" y="8191"/>
                        </a:lnTo>
                        <a:lnTo>
                          <a:pt x="15903" y="8770"/>
                        </a:lnTo>
                        <a:lnTo>
                          <a:pt x="16085" y="9320"/>
                        </a:lnTo>
                        <a:lnTo>
                          <a:pt x="16307" y="9928"/>
                        </a:lnTo>
                        <a:lnTo>
                          <a:pt x="16529" y="10420"/>
                        </a:lnTo>
                        <a:lnTo>
                          <a:pt x="16731" y="11027"/>
                        </a:lnTo>
                        <a:lnTo>
                          <a:pt x="16973" y="11606"/>
                        </a:lnTo>
                        <a:lnTo>
                          <a:pt x="17175" y="12185"/>
                        </a:lnTo>
                        <a:lnTo>
                          <a:pt x="17356" y="12735"/>
                        </a:lnTo>
                        <a:lnTo>
                          <a:pt x="17558" y="13314"/>
                        </a:lnTo>
                        <a:lnTo>
                          <a:pt x="17719" y="13835"/>
                        </a:lnTo>
                        <a:lnTo>
                          <a:pt x="17941" y="14356"/>
                        </a:lnTo>
                        <a:lnTo>
                          <a:pt x="18123" y="14906"/>
                        </a:lnTo>
                        <a:lnTo>
                          <a:pt x="18285" y="15427"/>
                        </a:lnTo>
                        <a:lnTo>
                          <a:pt x="18466" y="15919"/>
                        </a:lnTo>
                        <a:lnTo>
                          <a:pt x="18648" y="16411"/>
                        </a:lnTo>
                        <a:lnTo>
                          <a:pt x="18789" y="16874"/>
                        </a:lnTo>
                        <a:lnTo>
                          <a:pt x="18951" y="17308"/>
                        </a:lnTo>
                        <a:lnTo>
                          <a:pt x="19092" y="17713"/>
                        </a:lnTo>
                        <a:lnTo>
                          <a:pt x="19253" y="18119"/>
                        </a:lnTo>
                        <a:lnTo>
                          <a:pt x="19395" y="18524"/>
                        </a:lnTo>
                        <a:lnTo>
                          <a:pt x="19536" y="18900"/>
                        </a:lnTo>
                        <a:lnTo>
                          <a:pt x="19637" y="19190"/>
                        </a:lnTo>
                        <a:lnTo>
                          <a:pt x="19758" y="19421"/>
                        </a:lnTo>
                        <a:lnTo>
                          <a:pt x="19879" y="19768"/>
                        </a:lnTo>
                        <a:lnTo>
                          <a:pt x="19980" y="19971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42" name="Freeform 30"/>
                  <p:cNvSpPr/>
                  <p:nvPr/>
                </p:nvSpPr>
                <p:spPr bwMode="auto">
                  <a:xfrm>
                    <a:off x="3503" y="1440"/>
                    <a:ext cx="673" cy="314"/>
                  </a:xfrm>
                  <a:custGeom>
                    <a:avLst/>
                    <a:gdLst/>
                    <a:ahLst/>
                    <a:cxnLst>
                      <a:cxn ang="0">
                        <a:pos x="204" y="19311"/>
                      </a:cxn>
                      <a:cxn ang="0">
                        <a:pos x="591" y="18114"/>
                      </a:cxn>
                      <a:cxn ang="0">
                        <a:pos x="979" y="16796"/>
                      </a:cxn>
                      <a:cxn ang="0">
                        <a:pos x="1386" y="15659"/>
                      </a:cxn>
                      <a:cxn ang="0">
                        <a:pos x="1794" y="14401"/>
                      </a:cxn>
                      <a:cxn ang="0">
                        <a:pos x="2161" y="13263"/>
                      </a:cxn>
                      <a:cxn ang="0">
                        <a:pos x="2589" y="12126"/>
                      </a:cxn>
                      <a:cxn ang="0">
                        <a:pos x="2956" y="10928"/>
                      </a:cxn>
                      <a:cxn ang="0">
                        <a:pos x="3364" y="9820"/>
                      </a:cxn>
                      <a:cxn ang="0">
                        <a:pos x="3751" y="8743"/>
                      </a:cxn>
                      <a:cxn ang="0">
                        <a:pos x="4179" y="7695"/>
                      </a:cxn>
                      <a:cxn ang="0">
                        <a:pos x="4587" y="6766"/>
                      </a:cxn>
                      <a:cxn ang="0">
                        <a:pos x="4975" y="5868"/>
                      </a:cxn>
                      <a:cxn ang="0">
                        <a:pos x="5382" y="4940"/>
                      </a:cxn>
                      <a:cxn ang="0">
                        <a:pos x="5790" y="4162"/>
                      </a:cxn>
                      <a:cxn ang="0">
                        <a:pos x="6198" y="3353"/>
                      </a:cxn>
                      <a:cxn ang="0">
                        <a:pos x="6565" y="2725"/>
                      </a:cxn>
                      <a:cxn ang="0">
                        <a:pos x="6993" y="2036"/>
                      </a:cxn>
                      <a:cxn ang="0">
                        <a:pos x="7380" y="1497"/>
                      </a:cxn>
                      <a:cxn ang="0">
                        <a:pos x="7808" y="1048"/>
                      </a:cxn>
                      <a:cxn ang="0">
                        <a:pos x="8257" y="629"/>
                      </a:cxn>
                      <a:cxn ang="0">
                        <a:pos x="8644" y="329"/>
                      </a:cxn>
                      <a:cxn ang="0">
                        <a:pos x="9032" y="120"/>
                      </a:cxn>
                      <a:cxn ang="0">
                        <a:pos x="9480" y="0"/>
                      </a:cxn>
                      <a:cxn ang="0">
                        <a:pos x="9888" y="0"/>
                      </a:cxn>
                      <a:cxn ang="0">
                        <a:pos x="10336" y="150"/>
                      </a:cxn>
                      <a:cxn ang="0">
                        <a:pos x="10785" y="389"/>
                      </a:cxn>
                      <a:cxn ang="0">
                        <a:pos x="11254" y="838"/>
                      </a:cxn>
                      <a:cxn ang="0">
                        <a:pos x="11702" y="1407"/>
                      </a:cxn>
                      <a:cxn ang="0">
                        <a:pos x="12212" y="2066"/>
                      </a:cxn>
                      <a:cxn ang="0">
                        <a:pos x="12722" y="2874"/>
                      </a:cxn>
                      <a:cxn ang="0">
                        <a:pos x="13191" y="3772"/>
                      </a:cxn>
                      <a:cxn ang="0">
                        <a:pos x="13721" y="4611"/>
                      </a:cxn>
                      <a:cxn ang="0">
                        <a:pos x="14210" y="5569"/>
                      </a:cxn>
                      <a:cxn ang="0">
                        <a:pos x="14679" y="6677"/>
                      </a:cxn>
                      <a:cxn ang="0">
                        <a:pos x="15189" y="7695"/>
                      </a:cxn>
                      <a:cxn ang="0">
                        <a:pos x="15698" y="8862"/>
                      </a:cxn>
                      <a:cxn ang="0">
                        <a:pos x="16147" y="9910"/>
                      </a:cxn>
                      <a:cxn ang="0">
                        <a:pos x="16616" y="11078"/>
                      </a:cxn>
                      <a:cxn ang="0">
                        <a:pos x="17085" y="12156"/>
                      </a:cxn>
                      <a:cxn ang="0">
                        <a:pos x="17492" y="13234"/>
                      </a:cxn>
                      <a:cxn ang="0">
                        <a:pos x="17920" y="14222"/>
                      </a:cxn>
                      <a:cxn ang="0">
                        <a:pos x="18287" y="15269"/>
                      </a:cxn>
                      <a:cxn ang="0">
                        <a:pos x="18675" y="16108"/>
                      </a:cxn>
                      <a:cxn ang="0">
                        <a:pos x="19021" y="17006"/>
                      </a:cxn>
                      <a:cxn ang="0">
                        <a:pos x="19327" y="17695"/>
                      </a:cxn>
                      <a:cxn ang="0">
                        <a:pos x="19613" y="18293"/>
                      </a:cxn>
                      <a:cxn ang="0">
                        <a:pos x="19878" y="18892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970"/>
                        </a:moveTo>
                        <a:lnTo>
                          <a:pt x="204" y="19311"/>
                        </a:lnTo>
                        <a:lnTo>
                          <a:pt x="408" y="18683"/>
                        </a:lnTo>
                        <a:lnTo>
                          <a:pt x="591" y="18114"/>
                        </a:lnTo>
                        <a:lnTo>
                          <a:pt x="795" y="17485"/>
                        </a:lnTo>
                        <a:lnTo>
                          <a:pt x="979" y="16796"/>
                        </a:lnTo>
                        <a:lnTo>
                          <a:pt x="1203" y="16168"/>
                        </a:lnTo>
                        <a:lnTo>
                          <a:pt x="1386" y="15659"/>
                        </a:lnTo>
                        <a:lnTo>
                          <a:pt x="1570" y="15030"/>
                        </a:lnTo>
                        <a:lnTo>
                          <a:pt x="1794" y="14401"/>
                        </a:lnTo>
                        <a:lnTo>
                          <a:pt x="1998" y="13772"/>
                        </a:lnTo>
                        <a:lnTo>
                          <a:pt x="2161" y="13263"/>
                        </a:lnTo>
                        <a:lnTo>
                          <a:pt x="2385" y="12695"/>
                        </a:lnTo>
                        <a:lnTo>
                          <a:pt x="2589" y="12126"/>
                        </a:lnTo>
                        <a:lnTo>
                          <a:pt x="2773" y="11467"/>
                        </a:lnTo>
                        <a:lnTo>
                          <a:pt x="2956" y="10928"/>
                        </a:lnTo>
                        <a:lnTo>
                          <a:pt x="3160" y="10359"/>
                        </a:lnTo>
                        <a:lnTo>
                          <a:pt x="3364" y="9820"/>
                        </a:lnTo>
                        <a:lnTo>
                          <a:pt x="3568" y="9341"/>
                        </a:lnTo>
                        <a:lnTo>
                          <a:pt x="3751" y="8743"/>
                        </a:lnTo>
                        <a:lnTo>
                          <a:pt x="3976" y="8263"/>
                        </a:lnTo>
                        <a:lnTo>
                          <a:pt x="4179" y="7695"/>
                        </a:lnTo>
                        <a:lnTo>
                          <a:pt x="4343" y="7246"/>
                        </a:lnTo>
                        <a:lnTo>
                          <a:pt x="4587" y="6766"/>
                        </a:lnTo>
                        <a:lnTo>
                          <a:pt x="4811" y="6287"/>
                        </a:lnTo>
                        <a:lnTo>
                          <a:pt x="4975" y="5868"/>
                        </a:lnTo>
                        <a:lnTo>
                          <a:pt x="5158" y="5419"/>
                        </a:lnTo>
                        <a:lnTo>
                          <a:pt x="5382" y="4940"/>
                        </a:lnTo>
                        <a:lnTo>
                          <a:pt x="5566" y="4581"/>
                        </a:lnTo>
                        <a:lnTo>
                          <a:pt x="5790" y="4162"/>
                        </a:lnTo>
                        <a:lnTo>
                          <a:pt x="5973" y="3802"/>
                        </a:lnTo>
                        <a:lnTo>
                          <a:pt x="6198" y="3353"/>
                        </a:lnTo>
                        <a:lnTo>
                          <a:pt x="6381" y="2994"/>
                        </a:lnTo>
                        <a:lnTo>
                          <a:pt x="6565" y="2725"/>
                        </a:lnTo>
                        <a:lnTo>
                          <a:pt x="6789" y="2365"/>
                        </a:lnTo>
                        <a:lnTo>
                          <a:pt x="6993" y="2036"/>
                        </a:lnTo>
                        <a:lnTo>
                          <a:pt x="7197" y="1766"/>
                        </a:lnTo>
                        <a:lnTo>
                          <a:pt x="7380" y="1497"/>
                        </a:lnTo>
                        <a:lnTo>
                          <a:pt x="7625" y="1257"/>
                        </a:lnTo>
                        <a:lnTo>
                          <a:pt x="7808" y="1048"/>
                        </a:lnTo>
                        <a:lnTo>
                          <a:pt x="8033" y="808"/>
                        </a:lnTo>
                        <a:lnTo>
                          <a:pt x="8257" y="629"/>
                        </a:lnTo>
                        <a:lnTo>
                          <a:pt x="8440" y="449"/>
                        </a:lnTo>
                        <a:lnTo>
                          <a:pt x="8644" y="329"/>
                        </a:lnTo>
                        <a:lnTo>
                          <a:pt x="8848" y="210"/>
                        </a:lnTo>
                        <a:lnTo>
                          <a:pt x="9032" y="120"/>
                        </a:lnTo>
                        <a:lnTo>
                          <a:pt x="9276" y="120"/>
                        </a:lnTo>
                        <a:lnTo>
                          <a:pt x="9480" y="0"/>
                        </a:lnTo>
                        <a:lnTo>
                          <a:pt x="9684" y="0"/>
                        </a:lnTo>
                        <a:lnTo>
                          <a:pt x="9888" y="0"/>
                        </a:lnTo>
                        <a:lnTo>
                          <a:pt x="10112" y="30"/>
                        </a:lnTo>
                        <a:lnTo>
                          <a:pt x="10336" y="150"/>
                        </a:lnTo>
                        <a:lnTo>
                          <a:pt x="10561" y="240"/>
                        </a:lnTo>
                        <a:lnTo>
                          <a:pt x="10785" y="389"/>
                        </a:lnTo>
                        <a:lnTo>
                          <a:pt x="11009" y="629"/>
                        </a:lnTo>
                        <a:lnTo>
                          <a:pt x="11254" y="838"/>
                        </a:lnTo>
                        <a:lnTo>
                          <a:pt x="11478" y="1108"/>
                        </a:lnTo>
                        <a:lnTo>
                          <a:pt x="11702" y="1407"/>
                        </a:lnTo>
                        <a:lnTo>
                          <a:pt x="11967" y="1737"/>
                        </a:lnTo>
                        <a:lnTo>
                          <a:pt x="12212" y="2066"/>
                        </a:lnTo>
                        <a:lnTo>
                          <a:pt x="12457" y="2455"/>
                        </a:lnTo>
                        <a:lnTo>
                          <a:pt x="12722" y="2874"/>
                        </a:lnTo>
                        <a:lnTo>
                          <a:pt x="12946" y="3204"/>
                        </a:lnTo>
                        <a:lnTo>
                          <a:pt x="13191" y="3772"/>
                        </a:lnTo>
                        <a:lnTo>
                          <a:pt x="13435" y="4192"/>
                        </a:lnTo>
                        <a:lnTo>
                          <a:pt x="13721" y="4611"/>
                        </a:lnTo>
                        <a:lnTo>
                          <a:pt x="13986" y="5120"/>
                        </a:lnTo>
                        <a:lnTo>
                          <a:pt x="14210" y="5569"/>
                        </a:lnTo>
                        <a:lnTo>
                          <a:pt x="14434" y="6168"/>
                        </a:lnTo>
                        <a:lnTo>
                          <a:pt x="14679" y="6677"/>
                        </a:lnTo>
                        <a:lnTo>
                          <a:pt x="14964" y="7216"/>
                        </a:lnTo>
                        <a:lnTo>
                          <a:pt x="15189" y="7695"/>
                        </a:lnTo>
                        <a:lnTo>
                          <a:pt x="15454" y="8323"/>
                        </a:lnTo>
                        <a:lnTo>
                          <a:pt x="15698" y="8862"/>
                        </a:lnTo>
                        <a:lnTo>
                          <a:pt x="15923" y="9371"/>
                        </a:lnTo>
                        <a:lnTo>
                          <a:pt x="16147" y="9910"/>
                        </a:lnTo>
                        <a:lnTo>
                          <a:pt x="16391" y="10479"/>
                        </a:lnTo>
                        <a:lnTo>
                          <a:pt x="16616" y="11078"/>
                        </a:lnTo>
                        <a:lnTo>
                          <a:pt x="16860" y="11617"/>
                        </a:lnTo>
                        <a:lnTo>
                          <a:pt x="17085" y="12156"/>
                        </a:lnTo>
                        <a:lnTo>
                          <a:pt x="17288" y="12695"/>
                        </a:lnTo>
                        <a:lnTo>
                          <a:pt x="17492" y="13234"/>
                        </a:lnTo>
                        <a:lnTo>
                          <a:pt x="17717" y="13713"/>
                        </a:lnTo>
                        <a:lnTo>
                          <a:pt x="17920" y="14222"/>
                        </a:lnTo>
                        <a:lnTo>
                          <a:pt x="18104" y="14731"/>
                        </a:lnTo>
                        <a:lnTo>
                          <a:pt x="18287" y="15269"/>
                        </a:lnTo>
                        <a:lnTo>
                          <a:pt x="18491" y="15689"/>
                        </a:lnTo>
                        <a:lnTo>
                          <a:pt x="18675" y="16108"/>
                        </a:lnTo>
                        <a:lnTo>
                          <a:pt x="18838" y="16587"/>
                        </a:lnTo>
                        <a:lnTo>
                          <a:pt x="19021" y="17006"/>
                        </a:lnTo>
                        <a:lnTo>
                          <a:pt x="19185" y="17365"/>
                        </a:lnTo>
                        <a:lnTo>
                          <a:pt x="19327" y="17695"/>
                        </a:lnTo>
                        <a:lnTo>
                          <a:pt x="19490" y="18084"/>
                        </a:lnTo>
                        <a:lnTo>
                          <a:pt x="19613" y="18293"/>
                        </a:lnTo>
                        <a:lnTo>
                          <a:pt x="19735" y="18623"/>
                        </a:lnTo>
                        <a:lnTo>
                          <a:pt x="19878" y="18892"/>
                        </a:lnTo>
                        <a:lnTo>
                          <a:pt x="19980" y="19132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43" name="Freeform 31"/>
                  <p:cNvSpPr/>
                  <p:nvPr/>
                </p:nvSpPr>
                <p:spPr bwMode="auto">
                  <a:xfrm>
                    <a:off x="2045" y="1440"/>
                    <a:ext cx="738" cy="325"/>
                  </a:xfrm>
                  <a:custGeom>
                    <a:avLst/>
                    <a:gdLst/>
                    <a:ahLst/>
                    <a:cxnLst>
                      <a:cxn ang="0">
                        <a:pos x="19758" y="18466"/>
                      </a:cxn>
                      <a:cxn ang="0">
                        <a:pos x="19330" y="17250"/>
                      </a:cxn>
                      <a:cxn ang="0">
                        <a:pos x="18883" y="16064"/>
                      </a:cxn>
                      <a:cxn ang="0">
                        <a:pos x="18454" y="14848"/>
                      </a:cxn>
                      <a:cxn ang="0">
                        <a:pos x="17989" y="13690"/>
                      </a:cxn>
                      <a:cxn ang="0">
                        <a:pos x="17523" y="12590"/>
                      </a:cxn>
                      <a:cxn ang="0">
                        <a:pos x="17095" y="11520"/>
                      </a:cxn>
                      <a:cxn ang="0">
                        <a:pos x="16648" y="10362"/>
                      </a:cxn>
                      <a:cxn ang="0">
                        <a:pos x="16201" y="9291"/>
                      </a:cxn>
                      <a:cxn ang="0">
                        <a:pos x="15754" y="8220"/>
                      </a:cxn>
                      <a:cxn ang="0">
                        <a:pos x="15326" y="7236"/>
                      </a:cxn>
                      <a:cxn ang="0">
                        <a:pos x="14879" y="6339"/>
                      </a:cxn>
                      <a:cxn ang="0">
                        <a:pos x="14432" y="5412"/>
                      </a:cxn>
                      <a:cxn ang="0">
                        <a:pos x="14022" y="4573"/>
                      </a:cxn>
                      <a:cxn ang="0">
                        <a:pos x="13575" y="3763"/>
                      </a:cxn>
                      <a:cxn ang="0">
                        <a:pos x="13128" y="3068"/>
                      </a:cxn>
                      <a:cxn ang="0">
                        <a:pos x="12700" y="2431"/>
                      </a:cxn>
                      <a:cxn ang="0">
                        <a:pos x="12253" y="1795"/>
                      </a:cxn>
                      <a:cxn ang="0">
                        <a:pos x="11825" y="1302"/>
                      </a:cxn>
                      <a:cxn ang="0">
                        <a:pos x="11397" y="839"/>
                      </a:cxn>
                      <a:cxn ang="0">
                        <a:pos x="10968" y="463"/>
                      </a:cxn>
                      <a:cxn ang="0">
                        <a:pos x="10559" y="260"/>
                      </a:cxn>
                      <a:cxn ang="0">
                        <a:pos x="10130" y="145"/>
                      </a:cxn>
                      <a:cxn ang="0">
                        <a:pos x="9702" y="0"/>
                      </a:cxn>
                      <a:cxn ang="0">
                        <a:pos x="9292" y="29"/>
                      </a:cxn>
                      <a:cxn ang="0">
                        <a:pos x="8845" y="203"/>
                      </a:cxn>
                      <a:cxn ang="0">
                        <a:pos x="8417" y="579"/>
                      </a:cxn>
                      <a:cxn ang="0">
                        <a:pos x="7989" y="984"/>
                      </a:cxn>
                      <a:cxn ang="0">
                        <a:pos x="7542" y="1621"/>
                      </a:cxn>
                      <a:cxn ang="0">
                        <a:pos x="7058" y="2287"/>
                      </a:cxn>
                      <a:cxn ang="0">
                        <a:pos x="6611" y="3097"/>
                      </a:cxn>
                      <a:cxn ang="0">
                        <a:pos x="6145" y="3936"/>
                      </a:cxn>
                      <a:cxn ang="0">
                        <a:pos x="5698" y="4949"/>
                      </a:cxn>
                      <a:cxn ang="0">
                        <a:pos x="5233" y="5962"/>
                      </a:cxn>
                      <a:cxn ang="0">
                        <a:pos x="4767" y="7033"/>
                      </a:cxn>
                      <a:cxn ang="0">
                        <a:pos x="4302" y="8191"/>
                      </a:cxn>
                      <a:cxn ang="0">
                        <a:pos x="3892" y="9320"/>
                      </a:cxn>
                      <a:cxn ang="0">
                        <a:pos x="3464" y="10420"/>
                      </a:cxn>
                      <a:cxn ang="0">
                        <a:pos x="3035" y="11606"/>
                      </a:cxn>
                      <a:cxn ang="0">
                        <a:pos x="2644" y="12735"/>
                      </a:cxn>
                      <a:cxn ang="0">
                        <a:pos x="2235" y="13835"/>
                      </a:cxn>
                      <a:cxn ang="0">
                        <a:pos x="1862" y="14906"/>
                      </a:cxn>
                      <a:cxn ang="0">
                        <a:pos x="1508" y="15919"/>
                      </a:cxn>
                      <a:cxn ang="0">
                        <a:pos x="1192" y="16874"/>
                      </a:cxn>
                      <a:cxn ang="0">
                        <a:pos x="894" y="17713"/>
                      </a:cxn>
                      <a:cxn ang="0">
                        <a:pos x="596" y="18524"/>
                      </a:cxn>
                      <a:cxn ang="0">
                        <a:pos x="335" y="19190"/>
                      </a:cxn>
                      <a:cxn ang="0">
                        <a:pos x="112" y="19768"/>
                      </a:cxn>
                    </a:cxnLst>
                    <a:rect l="0" t="0" r="r" b="b"/>
                    <a:pathLst>
                      <a:path w="20000" h="20000">
                        <a:moveTo>
                          <a:pt x="19981" y="19074"/>
                        </a:moveTo>
                        <a:lnTo>
                          <a:pt x="19758" y="18466"/>
                        </a:lnTo>
                        <a:lnTo>
                          <a:pt x="19553" y="17887"/>
                        </a:lnTo>
                        <a:lnTo>
                          <a:pt x="19330" y="17250"/>
                        </a:lnTo>
                        <a:lnTo>
                          <a:pt x="19088" y="16700"/>
                        </a:lnTo>
                        <a:lnTo>
                          <a:pt x="18883" y="16064"/>
                        </a:lnTo>
                        <a:lnTo>
                          <a:pt x="18659" y="15456"/>
                        </a:lnTo>
                        <a:lnTo>
                          <a:pt x="18454" y="14848"/>
                        </a:lnTo>
                        <a:lnTo>
                          <a:pt x="18231" y="14269"/>
                        </a:lnTo>
                        <a:lnTo>
                          <a:pt x="17989" y="13690"/>
                        </a:lnTo>
                        <a:lnTo>
                          <a:pt x="17765" y="13140"/>
                        </a:lnTo>
                        <a:lnTo>
                          <a:pt x="17523" y="12590"/>
                        </a:lnTo>
                        <a:lnTo>
                          <a:pt x="17300" y="12012"/>
                        </a:lnTo>
                        <a:lnTo>
                          <a:pt x="17095" y="11520"/>
                        </a:lnTo>
                        <a:lnTo>
                          <a:pt x="16872" y="10854"/>
                        </a:lnTo>
                        <a:lnTo>
                          <a:pt x="16648" y="10362"/>
                        </a:lnTo>
                        <a:lnTo>
                          <a:pt x="16443" y="9783"/>
                        </a:lnTo>
                        <a:lnTo>
                          <a:pt x="16201" y="9291"/>
                        </a:lnTo>
                        <a:lnTo>
                          <a:pt x="15996" y="8770"/>
                        </a:lnTo>
                        <a:lnTo>
                          <a:pt x="15754" y="8220"/>
                        </a:lnTo>
                        <a:lnTo>
                          <a:pt x="15549" y="7699"/>
                        </a:lnTo>
                        <a:lnTo>
                          <a:pt x="15326" y="7236"/>
                        </a:lnTo>
                        <a:lnTo>
                          <a:pt x="15102" y="6773"/>
                        </a:lnTo>
                        <a:lnTo>
                          <a:pt x="14879" y="6339"/>
                        </a:lnTo>
                        <a:lnTo>
                          <a:pt x="14655" y="5904"/>
                        </a:lnTo>
                        <a:lnTo>
                          <a:pt x="14432" y="5412"/>
                        </a:lnTo>
                        <a:lnTo>
                          <a:pt x="14227" y="4978"/>
                        </a:lnTo>
                        <a:lnTo>
                          <a:pt x="14022" y="4573"/>
                        </a:lnTo>
                        <a:lnTo>
                          <a:pt x="13780" y="4139"/>
                        </a:lnTo>
                        <a:lnTo>
                          <a:pt x="13575" y="3763"/>
                        </a:lnTo>
                        <a:lnTo>
                          <a:pt x="13352" y="3386"/>
                        </a:lnTo>
                        <a:lnTo>
                          <a:pt x="13128" y="3068"/>
                        </a:lnTo>
                        <a:lnTo>
                          <a:pt x="12905" y="2692"/>
                        </a:lnTo>
                        <a:lnTo>
                          <a:pt x="12700" y="2431"/>
                        </a:lnTo>
                        <a:lnTo>
                          <a:pt x="12477" y="2113"/>
                        </a:lnTo>
                        <a:lnTo>
                          <a:pt x="12253" y="1795"/>
                        </a:lnTo>
                        <a:lnTo>
                          <a:pt x="12030" y="1621"/>
                        </a:lnTo>
                        <a:lnTo>
                          <a:pt x="11825" y="1302"/>
                        </a:lnTo>
                        <a:lnTo>
                          <a:pt x="11620" y="1071"/>
                        </a:lnTo>
                        <a:lnTo>
                          <a:pt x="11397" y="839"/>
                        </a:lnTo>
                        <a:lnTo>
                          <a:pt x="11192" y="666"/>
                        </a:lnTo>
                        <a:lnTo>
                          <a:pt x="10968" y="463"/>
                        </a:lnTo>
                        <a:lnTo>
                          <a:pt x="10745" y="376"/>
                        </a:lnTo>
                        <a:lnTo>
                          <a:pt x="10559" y="260"/>
                        </a:lnTo>
                        <a:lnTo>
                          <a:pt x="10335" y="145"/>
                        </a:lnTo>
                        <a:lnTo>
                          <a:pt x="10130" y="145"/>
                        </a:lnTo>
                        <a:lnTo>
                          <a:pt x="9907" y="29"/>
                        </a:lnTo>
                        <a:lnTo>
                          <a:pt x="9702" y="0"/>
                        </a:lnTo>
                        <a:lnTo>
                          <a:pt x="9479" y="29"/>
                        </a:lnTo>
                        <a:lnTo>
                          <a:pt x="9292" y="29"/>
                        </a:lnTo>
                        <a:lnTo>
                          <a:pt x="9069" y="145"/>
                        </a:lnTo>
                        <a:lnTo>
                          <a:pt x="8845" y="203"/>
                        </a:lnTo>
                        <a:lnTo>
                          <a:pt x="8659" y="260"/>
                        </a:lnTo>
                        <a:lnTo>
                          <a:pt x="8417" y="579"/>
                        </a:lnTo>
                        <a:lnTo>
                          <a:pt x="8194" y="781"/>
                        </a:lnTo>
                        <a:lnTo>
                          <a:pt x="7989" y="984"/>
                        </a:lnTo>
                        <a:lnTo>
                          <a:pt x="7747" y="1245"/>
                        </a:lnTo>
                        <a:lnTo>
                          <a:pt x="7542" y="1621"/>
                        </a:lnTo>
                        <a:lnTo>
                          <a:pt x="7300" y="1910"/>
                        </a:lnTo>
                        <a:lnTo>
                          <a:pt x="7058" y="2287"/>
                        </a:lnTo>
                        <a:lnTo>
                          <a:pt x="6834" y="2692"/>
                        </a:lnTo>
                        <a:lnTo>
                          <a:pt x="6611" y="3097"/>
                        </a:lnTo>
                        <a:lnTo>
                          <a:pt x="6369" y="3531"/>
                        </a:lnTo>
                        <a:lnTo>
                          <a:pt x="6145" y="3936"/>
                        </a:lnTo>
                        <a:lnTo>
                          <a:pt x="5922" y="4457"/>
                        </a:lnTo>
                        <a:lnTo>
                          <a:pt x="5698" y="4949"/>
                        </a:lnTo>
                        <a:lnTo>
                          <a:pt x="5456" y="5412"/>
                        </a:lnTo>
                        <a:lnTo>
                          <a:pt x="5233" y="5962"/>
                        </a:lnTo>
                        <a:lnTo>
                          <a:pt x="4991" y="6454"/>
                        </a:lnTo>
                        <a:lnTo>
                          <a:pt x="4767" y="7033"/>
                        </a:lnTo>
                        <a:lnTo>
                          <a:pt x="4544" y="7612"/>
                        </a:lnTo>
                        <a:lnTo>
                          <a:pt x="4302" y="8191"/>
                        </a:lnTo>
                        <a:lnTo>
                          <a:pt x="4097" y="8770"/>
                        </a:lnTo>
                        <a:lnTo>
                          <a:pt x="3892" y="9320"/>
                        </a:lnTo>
                        <a:lnTo>
                          <a:pt x="3669" y="9928"/>
                        </a:lnTo>
                        <a:lnTo>
                          <a:pt x="3464" y="10420"/>
                        </a:lnTo>
                        <a:lnTo>
                          <a:pt x="3240" y="11027"/>
                        </a:lnTo>
                        <a:lnTo>
                          <a:pt x="3035" y="11606"/>
                        </a:lnTo>
                        <a:lnTo>
                          <a:pt x="2831" y="12185"/>
                        </a:lnTo>
                        <a:lnTo>
                          <a:pt x="2644" y="12735"/>
                        </a:lnTo>
                        <a:lnTo>
                          <a:pt x="2439" y="13314"/>
                        </a:lnTo>
                        <a:lnTo>
                          <a:pt x="2235" y="13835"/>
                        </a:lnTo>
                        <a:lnTo>
                          <a:pt x="2048" y="14356"/>
                        </a:lnTo>
                        <a:lnTo>
                          <a:pt x="1862" y="14906"/>
                        </a:lnTo>
                        <a:lnTo>
                          <a:pt x="1695" y="15427"/>
                        </a:lnTo>
                        <a:lnTo>
                          <a:pt x="1508" y="15919"/>
                        </a:lnTo>
                        <a:lnTo>
                          <a:pt x="1359" y="16411"/>
                        </a:lnTo>
                        <a:lnTo>
                          <a:pt x="1192" y="16874"/>
                        </a:lnTo>
                        <a:lnTo>
                          <a:pt x="1024" y="17308"/>
                        </a:lnTo>
                        <a:lnTo>
                          <a:pt x="894" y="17713"/>
                        </a:lnTo>
                        <a:lnTo>
                          <a:pt x="726" y="18119"/>
                        </a:lnTo>
                        <a:lnTo>
                          <a:pt x="596" y="18524"/>
                        </a:lnTo>
                        <a:lnTo>
                          <a:pt x="466" y="18900"/>
                        </a:lnTo>
                        <a:lnTo>
                          <a:pt x="335" y="19190"/>
                        </a:lnTo>
                        <a:lnTo>
                          <a:pt x="223" y="19421"/>
                        </a:lnTo>
                        <a:lnTo>
                          <a:pt x="112" y="19768"/>
                        </a:lnTo>
                        <a:lnTo>
                          <a:pt x="0" y="19971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44" name="Freeform 32"/>
                  <p:cNvSpPr/>
                  <p:nvPr/>
                </p:nvSpPr>
                <p:spPr bwMode="auto">
                  <a:xfrm>
                    <a:off x="1293" y="1728"/>
                    <a:ext cx="781" cy="314"/>
                  </a:xfrm>
                  <a:custGeom>
                    <a:avLst/>
                    <a:gdLst/>
                    <a:ahLst/>
                    <a:cxnLst>
                      <a:cxn ang="0">
                        <a:pos x="210" y="659"/>
                      </a:cxn>
                      <a:cxn ang="0">
                        <a:pos x="596" y="1856"/>
                      </a:cxn>
                      <a:cxn ang="0">
                        <a:pos x="982" y="3174"/>
                      </a:cxn>
                      <a:cxn ang="0">
                        <a:pos x="1385" y="4311"/>
                      </a:cxn>
                      <a:cxn ang="0">
                        <a:pos x="1788" y="5569"/>
                      </a:cxn>
                      <a:cxn ang="0">
                        <a:pos x="2174" y="6707"/>
                      </a:cxn>
                      <a:cxn ang="0">
                        <a:pos x="2577" y="7844"/>
                      </a:cxn>
                      <a:cxn ang="0">
                        <a:pos x="2962" y="9042"/>
                      </a:cxn>
                      <a:cxn ang="0">
                        <a:pos x="3365" y="10150"/>
                      </a:cxn>
                      <a:cxn ang="0">
                        <a:pos x="3751" y="11228"/>
                      </a:cxn>
                      <a:cxn ang="0">
                        <a:pos x="4172" y="12275"/>
                      </a:cxn>
                      <a:cxn ang="0">
                        <a:pos x="4575" y="13204"/>
                      </a:cxn>
                      <a:cxn ang="0">
                        <a:pos x="4978" y="14102"/>
                      </a:cxn>
                      <a:cxn ang="0">
                        <a:pos x="5381" y="15030"/>
                      </a:cxn>
                      <a:cxn ang="0">
                        <a:pos x="5784" y="15808"/>
                      </a:cxn>
                      <a:cxn ang="0">
                        <a:pos x="6188" y="16617"/>
                      </a:cxn>
                      <a:cxn ang="0">
                        <a:pos x="6573" y="17246"/>
                      </a:cxn>
                      <a:cxn ang="0">
                        <a:pos x="6994" y="17934"/>
                      </a:cxn>
                      <a:cxn ang="0">
                        <a:pos x="7397" y="18473"/>
                      </a:cxn>
                      <a:cxn ang="0">
                        <a:pos x="7800" y="18922"/>
                      </a:cxn>
                      <a:cxn ang="0">
                        <a:pos x="8256" y="19341"/>
                      </a:cxn>
                      <a:cxn ang="0">
                        <a:pos x="8642" y="19641"/>
                      </a:cxn>
                      <a:cxn ang="0">
                        <a:pos x="9045" y="19850"/>
                      </a:cxn>
                      <a:cxn ang="0">
                        <a:pos x="9483" y="19970"/>
                      </a:cxn>
                      <a:cxn ang="0">
                        <a:pos x="9904" y="19970"/>
                      </a:cxn>
                      <a:cxn ang="0">
                        <a:pos x="10324" y="19820"/>
                      </a:cxn>
                      <a:cxn ang="0">
                        <a:pos x="10798" y="19581"/>
                      </a:cxn>
                      <a:cxn ang="0">
                        <a:pos x="11236" y="19132"/>
                      </a:cxn>
                      <a:cxn ang="0">
                        <a:pos x="11709" y="18563"/>
                      </a:cxn>
                      <a:cxn ang="0">
                        <a:pos x="12217" y="17904"/>
                      </a:cxn>
                      <a:cxn ang="0">
                        <a:pos x="12726" y="17096"/>
                      </a:cxn>
                      <a:cxn ang="0">
                        <a:pos x="13199" y="16198"/>
                      </a:cxn>
                      <a:cxn ang="0">
                        <a:pos x="13707" y="15359"/>
                      </a:cxn>
                      <a:cxn ang="0">
                        <a:pos x="14216" y="14401"/>
                      </a:cxn>
                      <a:cxn ang="0">
                        <a:pos x="14689" y="13293"/>
                      </a:cxn>
                      <a:cxn ang="0">
                        <a:pos x="15197" y="12275"/>
                      </a:cxn>
                      <a:cxn ang="0">
                        <a:pos x="15688" y="11108"/>
                      </a:cxn>
                      <a:cxn ang="0">
                        <a:pos x="16144" y="10060"/>
                      </a:cxn>
                      <a:cxn ang="0">
                        <a:pos x="16617" y="8892"/>
                      </a:cxn>
                      <a:cxn ang="0">
                        <a:pos x="17073" y="7814"/>
                      </a:cxn>
                      <a:cxn ang="0">
                        <a:pos x="17493" y="6737"/>
                      </a:cxn>
                      <a:cxn ang="0">
                        <a:pos x="17932" y="5749"/>
                      </a:cxn>
                      <a:cxn ang="0">
                        <a:pos x="18300" y="4701"/>
                      </a:cxn>
                      <a:cxn ang="0">
                        <a:pos x="18668" y="3862"/>
                      </a:cxn>
                      <a:cxn ang="0">
                        <a:pos x="19018" y="2964"/>
                      </a:cxn>
                      <a:cxn ang="0">
                        <a:pos x="19334" y="2275"/>
                      </a:cxn>
                      <a:cxn ang="0">
                        <a:pos x="19614" y="1677"/>
                      </a:cxn>
                      <a:cxn ang="0">
                        <a:pos x="19877" y="1078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10" y="659"/>
                        </a:lnTo>
                        <a:lnTo>
                          <a:pt x="403" y="1287"/>
                        </a:lnTo>
                        <a:lnTo>
                          <a:pt x="596" y="1856"/>
                        </a:lnTo>
                        <a:lnTo>
                          <a:pt x="806" y="2485"/>
                        </a:lnTo>
                        <a:lnTo>
                          <a:pt x="982" y="3174"/>
                        </a:lnTo>
                        <a:lnTo>
                          <a:pt x="1192" y="3802"/>
                        </a:lnTo>
                        <a:lnTo>
                          <a:pt x="1385" y="4311"/>
                        </a:lnTo>
                        <a:lnTo>
                          <a:pt x="1578" y="4940"/>
                        </a:lnTo>
                        <a:lnTo>
                          <a:pt x="1788" y="5569"/>
                        </a:lnTo>
                        <a:lnTo>
                          <a:pt x="1998" y="6198"/>
                        </a:lnTo>
                        <a:lnTo>
                          <a:pt x="2174" y="6707"/>
                        </a:lnTo>
                        <a:lnTo>
                          <a:pt x="2384" y="7275"/>
                        </a:lnTo>
                        <a:lnTo>
                          <a:pt x="2577" y="7844"/>
                        </a:lnTo>
                        <a:lnTo>
                          <a:pt x="2770" y="8503"/>
                        </a:lnTo>
                        <a:lnTo>
                          <a:pt x="2962" y="9042"/>
                        </a:lnTo>
                        <a:lnTo>
                          <a:pt x="3155" y="9611"/>
                        </a:lnTo>
                        <a:lnTo>
                          <a:pt x="3365" y="10150"/>
                        </a:lnTo>
                        <a:lnTo>
                          <a:pt x="3576" y="10629"/>
                        </a:lnTo>
                        <a:lnTo>
                          <a:pt x="3751" y="11228"/>
                        </a:lnTo>
                        <a:lnTo>
                          <a:pt x="3961" y="11707"/>
                        </a:lnTo>
                        <a:lnTo>
                          <a:pt x="4172" y="12275"/>
                        </a:lnTo>
                        <a:lnTo>
                          <a:pt x="4347" y="12725"/>
                        </a:lnTo>
                        <a:lnTo>
                          <a:pt x="4575" y="13204"/>
                        </a:lnTo>
                        <a:lnTo>
                          <a:pt x="4803" y="13683"/>
                        </a:lnTo>
                        <a:lnTo>
                          <a:pt x="4978" y="14102"/>
                        </a:lnTo>
                        <a:lnTo>
                          <a:pt x="5171" y="14551"/>
                        </a:lnTo>
                        <a:lnTo>
                          <a:pt x="5381" y="15030"/>
                        </a:lnTo>
                        <a:lnTo>
                          <a:pt x="5557" y="15389"/>
                        </a:lnTo>
                        <a:lnTo>
                          <a:pt x="5784" y="15808"/>
                        </a:lnTo>
                        <a:lnTo>
                          <a:pt x="5977" y="16168"/>
                        </a:lnTo>
                        <a:lnTo>
                          <a:pt x="6188" y="16617"/>
                        </a:lnTo>
                        <a:lnTo>
                          <a:pt x="6380" y="16976"/>
                        </a:lnTo>
                        <a:lnTo>
                          <a:pt x="6573" y="17246"/>
                        </a:lnTo>
                        <a:lnTo>
                          <a:pt x="6784" y="17605"/>
                        </a:lnTo>
                        <a:lnTo>
                          <a:pt x="6994" y="17934"/>
                        </a:lnTo>
                        <a:lnTo>
                          <a:pt x="7204" y="18204"/>
                        </a:lnTo>
                        <a:lnTo>
                          <a:pt x="7397" y="18473"/>
                        </a:lnTo>
                        <a:lnTo>
                          <a:pt x="7625" y="18713"/>
                        </a:lnTo>
                        <a:lnTo>
                          <a:pt x="7800" y="18922"/>
                        </a:lnTo>
                        <a:lnTo>
                          <a:pt x="8028" y="19162"/>
                        </a:lnTo>
                        <a:lnTo>
                          <a:pt x="8256" y="19341"/>
                        </a:lnTo>
                        <a:lnTo>
                          <a:pt x="8431" y="19521"/>
                        </a:lnTo>
                        <a:lnTo>
                          <a:pt x="8642" y="19641"/>
                        </a:lnTo>
                        <a:lnTo>
                          <a:pt x="8852" y="19760"/>
                        </a:lnTo>
                        <a:lnTo>
                          <a:pt x="9045" y="19850"/>
                        </a:lnTo>
                        <a:lnTo>
                          <a:pt x="9273" y="19850"/>
                        </a:lnTo>
                        <a:lnTo>
                          <a:pt x="9483" y="19970"/>
                        </a:lnTo>
                        <a:lnTo>
                          <a:pt x="9693" y="19970"/>
                        </a:lnTo>
                        <a:lnTo>
                          <a:pt x="9904" y="19970"/>
                        </a:lnTo>
                        <a:lnTo>
                          <a:pt x="10114" y="19940"/>
                        </a:lnTo>
                        <a:lnTo>
                          <a:pt x="10324" y="19820"/>
                        </a:lnTo>
                        <a:lnTo>
                          <a:pt x="10552" y="19731"/>
                        </a:lnTo>
                        <a:lnTo>
                          <a:pt x="10798" y="19581"/>
                        </a:lnTo>
                        <a:lnTo>
                          <a:pt x="11025" y="19341"/>
                        </a:lnTo>
                        <a:lnTo>
                          <a:pt x="11236" y="19132"/>
                        </a:lnTo>
                        <a:lnTo>
                          <a:pt x="11481" y="18862"/>
                        </a:lnTo>
                        <a:lnTo>
                          <a:pt x="11709" y="18563"/>
                        </a:lnTo>
                        <a:lnTo>
                          <a:pt x="11972" y="18234"/>
                        </a:lnTo>
                        <a:lnTo>
                          <a:pt x="12217" y="17904"/>
                        </a:lnTo>
                        <a:lnTo>
                          <a:pt x="12463" y="17515"/>
                        </a:lnTo>
                        <a:lnTo>
                          <a:pt x="12726" y="17096"/>
                        </a:lnTo>
                        <a:lnTo>
                          <a:pt x="12954" y="16766"/>
                        </a:lnTo>
                        <a:lnTo>
                          <a:pt x="13199" y="16198"/>
                        </a:lnTo>
                        <a:lnTo>
                          <a:pt x="13427" y="15778"/>
                        </a:lnTo>
                        <a:lnTo>
                          <a:pt x="13707" y="15359"/>
                        </a:lnTo>
                        <a:lnTo>
                          <a:pt x="13970" y="14850"/>
                        </a:lnTo>
                        <a:lnTo>
                          <a:pt x="14216" y="14401"/>
                        </a:lnTo>
                        <a:lnTo>
                          <a:pt x="14443" y="13802"/>
                        </a:lnTo>
                        <a:lnTo>
                          <a:pt x="14689" y="13293"/>
                        </a:lnTo>
                        <a:lnTo>
                          <a:pt x="14969" y="12754"/>
                        </a:lnTo>
                        <a:lnTo>
                          <a:pt x="15197" y="12275"/>
                        </a:lnTo>
                        <a:lnTo>
                          <a:pt x="15460" y="11647"/>
                        </a:lnTo>
                        <a:lnTo>
                          <a:pt x="15688" y="11108"/>
                        </a:lnTo>
                        <a:lnTo>
                          <a:pt x="15916" y="10599"/>
                        </a:lnTo>
                        <a:lnTo>
                          <a:pt x="16144" y="10060"/>
                        </a:lnTo>
                        <a:lnTo>
                          <a:pt x="16389" y="9491"/>
                        </a:lnTo>
                        <a:lnTo>
                          <a:pt x="16617" y="8892"/>
                        </a:lnTo>
                        <a:lnTo>
                          <a:pt x="16862" y="8353"/>
                        </a:lnTo>
                        <a:lnTo>
                          <a:pt x="17073" y="7814"/>
                        </a:lnTo>
                        <a:lnTo>
                          <a:pt x="17283" y="7275"/>
                        </a:lnTo>
                        <a:lnTo>
                          <a:pt x="17493" y="6737"/>
                        </a:lnTo>
                        <a:lnTo>
                          <a:pt x="17721" y="6257"/>
                        </a:lnTo>
                        <a:lnTo>
                          <a:pt x="17932" y="5749"/>
                        </a:lnTo>
                        <a:lnTo>
                          <a:pt x="18107" y="5240"/>
                        </a:lnTo>
                        <a:lnTo>
                          <a:pt x="18300" y="4701"/>
                        </a:lnTo>
                        <a:lnTo>
                          <a:pt x="18493" y="4281"/>
                        </a:lnTo>
                        <a:lnTo>
                          <a:pt x="18668" y="3862"/>
                        </a:lnTo>
                        <a:lnTo>
                          <a:pt x="18843" y="3383"/>
                        </a:lnTo>
                        <a:lnTo>
                          <a:pt x="19018" y="2964"/>
                        </a:lnTo>
                        <a:lnTo>
                          <a:pt x="19176" y="2605"/>
                        </a:lnTo>
                        <a:lnTo>
                          <a:pt x="19334" y="2275"/>
                        </a:lnTo>
                        <a:lnTo>
                          <a:pt x="19492" y="1886"/>
                        </a:lnTo>
                        <a:lnTo>
                          <a:pt x="19614" y="1677"/>
                        </a:lnTo>
                        <a:lnTo>
                          <a:pt x="19737" y="1347"/>
                        </a:lnTo>
                        <a:lnTo>
                          <a:pt x="19877" y="1078"/>
                        </a:lnTo>
                        <a:lnTo>
                          <a:pt x="19982" y="838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745" name="Freeform 33"/>
                <p:cNvSpPr/>
                <p:nvPr/>
              </p:nvSpPr>
              <p:spPr bwMode="auto">
                <a:xfrm>
                  <a:off x="3256" y="1728"/>
                  <a:ext cx="248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192"/>
                    </a:cxn>
                    <a:cxn ang="0">
                      <a:pos x="240" y="288"/>
                    </a:cxn>
                    <a:cxn ang="0">
                      <a:pos x="336" y="336"/>
                    </a:cxn>
                  </a:cxnLst>
                  <a:rect l="0" t="0" r="r" b="b"/>
                  <a:pathLst>
                    <a:path w="336" h="336">
                      <a:moveTo>
                        <a:pt x="0" y="0"/>
                      </a:moveTo>
                      <a:cubicBezTo>
                        <a:pt x="52" y="72"/>
                        <a:pt x="104" y="144"/>
                        <a:pt x="144" y="192"/>
                      </a:cubicBezTo>
                      <a:cubicBezTo>
                        <a:pt x="184" y="240"/>
                        <a:pt x="208" y="264"/>
                        <a:pt x="240" y="288"/>
                      </a:cubicBezTo>
                      <a:cubicBezTo>
                        <a:pt x="272" y="312"/>
                        <a:pt x="304" y="324"/>
                        <a:pt x="336" y="336"/>
                      </a:cubicBezTo>
                    </a:path>
                  </a:pathLst>
                </a:custGeom>
                <a:noFill/>
                <a:ln w="22225" cap="flat" cmpd="sng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746" name="Freeform 34"/>
                <p:cNvSpPr/>
                <p:nvPr/>
              </p:nvSpPr>
              <p:spPr bwMode="auto">
                <a:xfrm flipH="1">
                  <a:off x="672" y="1728"/>
                  <a:ext cx="248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192"/>
                    </a:cxn>
                    <a:cxn ang="0">
                      <a:pos x="240" y="288"/>
                    </a:cxn>
                    <a:cxn ang="0">
                      <a:pos x="336" y="336"/>
                    </a:cxn>
                  </a:cxnLst>
                  <a:rect l="0" t="0" r="r" b="b"/>
                  <a:pathLst>
                    <a:path w="336" h="336">
                      <a:moveTo>
                        <a:pt x="0" y="0"/>
                      </a:moveTo>
                      <a:cubicBezTo>
                        <a:pt x="52" y="72"/>
                        <a:pt x="104" y="144"/>
                        <a:pt x="144" y="192"/>
                      </a:cubicBezTo>
                      <a:cubicBezTo>
                        <a:pt x="184" y="240"/>
                        <a:pt x="208" y="264"/>
                        <a:pt x="240" y="288"/>
                      </a:cubicBezTo>
                      <a:cubicBezTo>
                        <a:pt x="272" y="312"/>
                        <a:pt x="304" y="324"/>
                        <a:pt x="336" y="336"/>
                      </a:cubicBezTo>
                    </a:path>
                  </a:pathLst>
                </a:custGeom>
                <a:noFill/>
                <a:ln w="22225" cap="flat" cmpd="sng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5747" name="Object 35"/>
              <p:cNvGraphicFramePr>
                <a:graphicFrameLocks noChangeAspect="1"/>
              </p:cNvGraphicFramePr>
              <p:nvPr/>
            </p:nvGraphicFramePr>
            <p:xfrm>
              <a:off x="3441" y="1461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" name="Equation" r:id="rId5" imgW="6908800" imgH="7315200" progId="Equation.3">
                      <p:embed/>
                    </p:oleObj>
                  </mc:Choice>
                  <mc:Fallback>
                    <p:oleObj name="Equation" r:id="rId5" imgW="6908800" imgH="73152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1" y="1461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5748" name="Object 36"/>
            <p:cNvGraphicFramePr>
              <a:graphicFrameLocks noChangeAspect="1"/>
            </p:cNvGraphicFramePr>
            <p:nvPr/>
          </p:nvGraphicFramePr>
          <p:xfrm>
            <a:off x="975" y="2931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7" imgW="5283200" imgH="5283200" progId="Equation.3">
                    <p:embed/>
                  </p:oleObj>
                </mc:Choice>
                <mc:Fallback>
                  <p:oleObj name="Equation" r:id="rId7" imgW="5283200" imgH="5283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931"/>
                          <a:ext cx="2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53" name="Line 41"/>
          <p:cNvSpPr>
            <a:spLocks noChangeShapeType="1"/>
          </p:cNvSpPr>
          <p:nvPr/>
        </p:nvSpPr>
        <p:spPr bwMode="auto">
          <a:xfrm>
            <a:off x="1785918" y="4214818"/>
            <a:ext cx="49688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none" w="sm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5755" name="Object 43"/>
          <p:cNvGraphicFramePr>
            <a:graphicFrameLocks noChangeAspect="1"/>
          </p:cNvGraphicFramePr>
          <p:nvPr/>
        </p:nvGraphicFramePr>
        <p:xfrm>
          <a:off x="6877050" y="3938582"/>
          <a:ext cx="1655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9" imgW="761365" imgH="241300" progId="Equation.3">
                  <p:embed/>
                </p:oleObj>
              </mc:Choice>
              <mc:Fallback>
                <p:oleObj name="公式" r:id="rId9" imgW="761365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938582"/>
                        <a:ext cx="16557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66"/>
          <p:cNvSpPr txBox="1">
            <a:spLocks noChangeArrowheads="1"/>
          </p:cNvSpPr>
          <p:nvPr/>
        </p:nvSpPr>
        <p:spPr bwMode="auto">
          <a:xfrm>
            <a:off x="1000100" y="214290"/>
            <a:ext cx="6858048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简谐振动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的动能势能交替变化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85" name="ShockwaveFlash1" r:id="rId11" imgW="5003800" imgH="2087562"/>
        </mc:Choice>
        <mc:Fallback>
          <p:control name="ShockwaveFlash1" r:id="rId11" imgW="5003800" imgH="208756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908175" y="1052513"/>
                  <a:ext cx="5003800" cy="2087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09600" y="842963"/>
            <a:ext cx="7848600" cy="525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1409700" y="3597275"/>
            <a:ext cx="2646363" cy="1588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Freeform 12"/>
          <p:cNvSpPr/>
          <p:nvPr/>
        </p:nvSpPr>
        <p:spPr bwMode="auto">
          <a:xfrm>
            <a:off x="1143000" y="3605213"/>
            <a:ext cx="2692400" cy="139065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92" y="0"/>
              </a:cxn>
              <a:cxn ang="0">
                <a:pos x="384" y="528"/>
              </a:cxn>
              <a:cxn ang="0">
                <a:pos x="576" y="1056"/>
              </a:cxn>
              <a:cxn ang="0">
                <a:pos x="768" y="528"/>
              </a:cxn>
              <a:cxn ang="0">
                <a:pos x="960" y="0"/>
              </a:cxn>
              <a:cxn ang="0">
                <a:pos x="1152" y="528"/>
              </a:cxn>
              <a:cxn ang="0">
                <a:pos x="1344" y="1056"/>
              </a:cxn>
              <a:cxn ang="0">
                <a:pos x="1536" y="528"/>
              </a:cxn>
              <a:cxn ang="0">
                <a:pos x="1728" y="0"/>
              </a:cxn>
              <a:cxn ang="0">
                <a:pos x="1920" y="528"/>
              </a:cxn>
              <a:cxn ang="0">
                <a:pos x="1968" y="672"/>
              </a:cxn>
            </a:cxnLst>
            <a:rect l="0" t="0" r="r" b="b"/>
            <a:pathLst>
              <a:path w="1968" h="1056">
                <a:moveTo>
                  <a:pt x="0" y="528"/>
                </a:moveTo>
                <a:cubicBezTo>
                  <a:pt x="64" y="264"/>
                  <a:pt x="128" y="0"/>
                  <a:pt x="192" y="0"/>
                </a:cubicBezTo>
                <a:cubicBezTo>
                  <a:pt x="256" y="0"/>
                  <a:pt x="320" y="352"/>
                  <a:pt x="384" y="528"/>
                </a:cubicBezTo>
                <a:cubicBezTo>
                  <a:pt x="448" y="704"/>
                  <a:pt x="512" y="1056"/>
                  <a:pt x="576" y="1056"/>
                </a:cubicBezTo>
                <a:cubicBezTo>
                  <a:pt x="640" y="1056"/>
                  <a:pt x="704" y="704"/>
                  <a:pt x="768" y="528"/>
                </a:cubicBezTo>
                <a:cubicBezTo>
                  <a:pt x="832" y="352"/>
                  <a:pt x="896" y="0"/>
                  <a:pt x="960" y="0"/>
                </a:cubicBezTo>
                <a:cubicBezTo>
                  <a:pt x="1024" y="0"/>
                  <a:pt x="1088" y="352"/>
                  <a:pt x="1152" y="528"/>
                </a:cubicBezTo>
                <a:cubicBezTo>
                  <a:pt x="1216" y="704"/>
                  <a:pt x="1280" y="1056"/>
                  <a:pt x="1344" y="1056"/>
                </a:cubicBezTo>
                <a:cubicBezTo>
                  <a:pt x="1408" y="1056"/>
                  <a:pt x="1472" y="704"/>
                  <a:pt x="1536" y="528"/>
                </a:cubicBezTo>
                <a:cubicBezTo>
                  <a:pt x="1600" y="352"/>
                  <a:pt x="1664" y="0"/>
                  <a:pt x="1728" y="0"/>
                </a:cubicBezTo>
                <a:cubicBezTo>
                  <a:pt x="1792" y="0"/>
                  <a:pt x="1880" y="416"/>
                  <a:pt x="1920" y="528"/>
                </a:cubicBezTo>
                <a:cubicBezTo>
                  <a:pt x="1960" y="640"/>
                  <a:pt x="1960" y="648"/>
                  <a:pt x="1968" y="67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Freeform 13"/>
          <p:cNvSpPr/>
          <p:nvPr/>
        </p:nvSpPr>
        <p:spPr bwMode="auto">
          <a:xfrm>
            <a:off x="1143000" y="3605213"/>
            <a:ext cx="2692400" cy="139065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92" y="1056"/>
              </a:cxn>
              <a:cxn ang="0">
                <a:pos x="384" y="528"/>
              </a:cxn>
              <a:cxn ang="0">
                <a:pos x="576" y="0"/>
              </a:cxn>
              <a:cxn ang="0">
                <a:pos x="768" y="528"/>
              </a:cxn>
              <a:cxn ang="0">
                <a:pos x="960" y="1056"/>
              </a:cxn>
              <a:cxn ang="0">
                <a:pos x="1152" y="528"/>
              </a:cxn>
              <a:cxn ang="0">
                <a:pos x="1344" y="0"/>
              </a:cxn>
              <a:cxn ang="0">
                <a:pos x="1536" y="528"/>
              </a:cxn>
              <a:cxn ang="0">
                <a:pos x="1728" y="1056"/>
              </a:cxn>
              <a:cxn ang="0">
                <a:pos x="1920" y="528"/>
              </a:cxn>
              <a:cxn ang="0">
                <a:pos x="1968" y="384"/>
              </a:cxn>
            </a:cxnLst>
            <a:rect l="0" t="0" r="r" b="b"/>
            <a:pathLst>
              <a:path w="1968" h="1056">
                <a:moveTo>
                  <a:pt x="0" y="528"/>
                </a:moveTo>
                <a:cubicBezTo>
                  <a:pt x="64" y="792"/>
                  <a:pt x="128" y="1056"/>
                  <a:pt x="192" y="1056"/>
                </a:cubicBezTo>
                <a:cubicBezTo>
                  <a:pt x="256" y="1056"/>
                  <a:pt x="320" y="704"/>
                  <a:pt x="384" y="528"/>
                </a:cubicBezTo>
                <a:cubicBezTo>
                  <a:pt x="448" y="352"/>
                  <a:pt x="512" y="0"/>
                  <a:pt x="576" y="0"/>
                </a:cubicBezTo>
                <a:cubicBezTo>
                  <a:pt x="640" y="0"/>
                  <a:pt x="704" y="352"/>
                  <a:pt x="768" y="528"/>
                </a:cubicBezTo>
                <a:cubicBezTo>
                  <a:pt x="832" y="704"/>
                  <a:pt x="896" y="1056"/>
                  <a:pt x="960" y="1056"/>
                </a:cubicBezTo>
                <a:cubicBezTo>
                  <a:pt x="1024" y="1056"/>
                  <a:pt x="1088" y="704"/>
                  <a:pt x="1152" y="528"/>
                </a:cubicBezTo>
                <a:cubicBezTo>
                  <a:pt x="1216" y="352"/>
                  <a:pt x="1280" y="0"/>
                  <a:pt x="1344" y="0"/>
                </a:cubicBezTo>
                <a:cubicBezTo>
                  <a:pt x="1408" y="0"/>
                  <a:pt x="1472" y="352"/>
                  <a:pt x="1536" y="528"/>
                </a:cubicBezTo>
                <a:cubicBezTo>
                  <a:pt x="1600" y="704"/>
                  <a:pt x="1664" y="1056"/>
                  <a:pt x="1728" y="1056"/>
                </a:cubicBezTo>
                <a:cubicBezTo>
                  <a:pt x="1792" y="1056"/>
                  <a:pt x="1880" y="640"/>
                  <a:pt x="1920" y="528"/>
                </a:cubicBezTo>
                <a:cubicBezTo>
                  <a:pt x="1960" y="416"/>
                  <a:pt x="1960" y="408"/>
                  <a:pt x="1968" y="38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1069975" y="3608388"/>
            <a:ext cx="328613" cy="1455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0"/>
          <p:cNvGrpSpPr/>
          <p:nvPr/>
        </p:nvGrpSpPr>
        <p:grpSpPr bwMode="auto">
          <a:xfrm>
            <a:off x="3714744" y="3929068"/>
            <a:ext cx="3571875" cy="738188"/>
            <a:chOff x="2331" y="2416"/>
            <a:chExt cx="2250" cy="465"/>
          </a:xfrm>
        </p:grpSpPr>
        <p:graphicFrame>
          <p:nvGraphicFramePr>
            <p:cNvPr id="101429" name="Object 53"/>
            <p:cNvGraphicFramePr>
              <a:graphicFrameLocks noChangeAspect="1"/>
            </p:cNvGraphicFramePr>
            <p:nvPr/>
          </p:nvGraphicFramePr>
          <p:xfrm>
            <a:off x="2978" y="2416"/>
            <a:ext cx="1603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3" name="Equation" r:id="rId1" imgW="1397000" imgH="469900" progId="Equation.3">
                    <p:embed/>
                  </p:oleObj>
                </mc:Choice>
                <mc:Fallback>
                  <p:oleObj name="Equation" r:id="rId1" imgW="1397000" imgH="469900" progId="Equation.3">
                    <p:embed/>
                    <p:pic>
                      <p:nvPicPr>
                        <p:cNvPr id="0" name="Picture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2416"/>
                          <a:ext cx="1603" cy="46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CC"/>
                            </a:gs>
                            <a:gs pos="50000">
                              <a:srgbClr val="FFCCCC">
                                <a:gamma/>
                                <a:tint val="0"/>
                                <a:invGamma/>
                              </a:srgbClr>
                            </a:gs>
                            <a:gs pos="100000">
                              <a:srgbClr val="FFCCCC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30" name="Line 54"/>
            <p:cNvSpPr>
              <a:spLocks noChangeShapeType="1"/>
            </p:cNvSpPr>
            <p:nvPr/>
          </p:nvSpPr>
          <p:spPr bwMode="auto">
            <a:xfrm>
              <a:off x="2331" y="2487"/>
              <a:ext cx="687" cy="1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2"/>
          <p:cNvGrpSpPr/>
          <p:nvPr/>
        </p:nvGrpSpPr>
        <p:grpSpPr bwMode="auto">
          <a:xfrm>
            <a:off x="3733800" y="4576763"/>
            <a:ext cx="3767138" cy="1127125"/>
            <a:chOff x="2352" y="2928"/>
            <a:chExt cx="2373" cy="710"/>
          </a:xfrm>
        </p:grpSpPr>
        <p:graphicFrame>
          <p:nvGraphicFramePr>
            <p:cNvPr id="101432" name="Object 56"/>
            <p:cNvGraphicFramePr>
              <a:graphicFrameLocks noChangeAspect="1"/>
            </p:cNvGraphicFramePr>
            <p:nvPr/>
          </p:nvGraphicFramePr>
          <p:xfrm>
            <a:off x="2978" y="3155"/>
            <a:ext cx="1747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name="Equation" r:id="rId3" imgW="1651000" imgH="469900" progId="Equation.3">
                    <p:embed/>
                  </p:oleObj>
                </mc:Choice>
                <mc:Fallback>
                  <p:oleObj name="Equation" r:id="rId3" imgW="1651000" imgH="469900" progId="Equation.3">
                    <p:embed/>
                    <p:pic>
                      <p:nvPicPr>
                        <p:cNvPr id="0" name="Picture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3155"/>
                          <a:ext cx="1747" cy="483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ECFF"/>
                            </a:gs>
                            <a:gs pos="50000">
                              <a:srgbClr val="CCECFF">
                                <a:gamma/>
                                <a:tint val="0"/>
                                <a:invGamma/>
                              </a:srgbClr>
                            </a:gs>
                            <a:gs pos="100000">
                              <a:srgbClr val="CCECFF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33" name="Line 57"/>
            <p:cNvSpPr>
              <a:spLocks noChangeShapeType="1"/>
            </p:cNvSpPr>
            <p:nvPr/>
          </p:nvSpPr>
          <p:spPr bwMode="auto">
            <a:xfrm>
              <a:off x="2352" y="2928"/>
              <a:ext cx="62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/>
          <p:nvPr/>
        </p:nvGrpSpPr>
        <p:grpSpPr bwMode="auto">
          <a:xfrm>
            <a:off x="584200" y="1457325"/>
            <a:ext cx="3832225" cy="4262438"/>
            <a:chOff x="368" y="963"/>
            <a:chExt cx="2414" cy="2685"/>
          </a:xfrm>
        </p:grpSpPr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 flipV="1">
              <a:off x="1543" y="963"/>
              <a:ext cx="0" cy="2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 flipV="1">
              <a:off x="2205" y="963"/>
              <a:ext cx="0" cy="2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7" name="Line 31"/>
            <p:cNvSpPr>
              <a:spLocks noChangeShapeType="1"/>
            </p:cNvSpPr>
            <p:nvPr/>
          </p:nvSpPr>
          <p:spPr bwMode="auto">
            <a:xfrm flipV="1">
              <a:off x="1874" y="963"/>
              <a:ext cx="0" cy="2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 flipV="1">
              <a:off x="1212" y="963"/>
              <a:ext cx="0" cy="2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>
              <a:off x="881" y="3195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4"/>
            <p:cNvGrpSpPr/>
            <p:nvPr/>
          </p:nvGrpSpPr>
          <p:grpSpPr bwMode="auto">
            <a:xfrm>
              <a:off x="1129" y="3196"/>
              <a:ext cx="165" cy="452"/>
              <a:chOff x="1455" y="1538"/>
              <a:chExt cx="124" cy="485"/>
            </a:xfrm>
          </p:grpSpPr>
          <p:sp>
            <p:nvSpPr>
              <p:cNvPr id="101411" name="Line 35"/>
              <p:cNvSpPr>
                <a:spLocks noChangeShapeType="1"/>
              </p:cNvSpPr>
              <p:nvPr/>
            </p:nvSpPr>
            <p:spPr bwMode="auto">
              <a:xfrm>
                <a:off x="1460" y="1763"/>
                <a:ext cx="11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2" name="Rectangle 36"/>
              <p:cNvSpPr>
                <a:spLocks noChangeArrowheads="1"/>
              </p:cNvSpPr>
              <p:nvPr/>
            </p:nvSpPr>
            <p:spPr bwMode="auto">
              <a:xfrm>
                <a:off x="1477" y="1786"/>
                <a:ext cx="69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300" b="0">
                    <a:solidFill>
                      <a:srgbClr val="000000"/>
                    </a:solidFill>
                  </a:rPr>
                  <a:t>4</a:t>
                </a:r>
                <a:endParaRPr lang="zh-CN" altLang="en-US" sz="2400"/>
              </a:p>
            </p:txBody>
          </p:sp>
          <p:sp>
            <p:nvSpPr>
              <p:cNvPr id="101413" name="Rectangle 37"/>
              <p:cNvSpPr>
                <a:spLocks noChangeArrowheads="1"/>
              </p:cNvSpPr>
              <p:nvPr/>
            </p:nvSpPr>
            <p:spPr bwMode="auto">
              <a:xfrm>
                <a:off x="1455" y="1538"/>
                <a:ext cx="77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00" b="0" i="1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</p:grpSp>
        <p:grpSp>
          <p:nvGrpSpPr>
            <p:cNvPr id="6" name="Group 38"/>
            <p:cNvGrpSpPr/>
            <p:nvPr/>
          </p:nvGrpSpPr>
          <p:grpSpPr bwMode="auto">
            <a:xfrm>
              <a:off x="1460" y="3195"/>
              <a:ext cx="165" cy="452"/>
              <a:chOff x="1887" y="1201"/>
              <a:chExt cx="124" cy="485"/>
            </a:xfrm>
          </p:grpSpPr>
          <p:sp>
            <p:nvSpPr>
              <p:cNvPr id="101415" name="Line 39"/>
              <p:cNvSpPr>
                <a:spLocks noChangeShapeType="1"/>
              </p:cNvSpPr>
              <p:nvPr/>
            </p:nvSpPr>
            <p:spPr bwMode="auto">
              <a:xfrm>
                <a:off x="1892" y="1427"/>
                <a:ext cx="11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6" name="Rectangle 40"/>
              <p:cNvSpPr>
                <a:spLocks noChangeArrowheads="1"/>
              </p:cNvSpPr>
              <p:nvPr/>
            </p:nvSpPr>
            <p:spPr bwMode="auto">
              <a:xfrm>
                <a:off x="1909" y="1449"/>
                <a:ext cx="69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300" b="0">
                    <a:solidFill>
                      <a:srgbClr val="000000"/>
                    </a:solidFill>
                  </a:rPr>
                  <a:t>2</a:t>
                </a:r>
                <a:endParaRPr lang="zh-CN" altLang="en-US" sz="2400"/>
              </a:p>
            </p:txBody>
          </p:sp>
          <p:sp>
            <p:nvSpPr>
              <p:cNvPr id="101417" name="Rectangle 41"/>
              <p:cNvSpPr>
                <a:spLocks noChangeArrowheads="1"/>
              </p:cNvSpPr>
              <p:nvPr/>
            </p:nvSpPr>
            <p:spPr bwMode="auto">
              <a:xfrm>
                <a:off x="1887" y="1201"/>
                <a:ext cx="77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00" b="0" i="1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</p:grpSp>
        <p:grpSp>
          <p:nvGrpSpPr>
            <p:cNvPr id="7" name="Group 42"/>
            <p:cNvGrpSpPr/>
            <p:nvPr/>
          </p:nvGrpSpPr>
          <p:grpSpPr bwMode="auto">
            <a:xfrm>
              <a:off x="1791" y="3195"/>
              <a:ext cx="207" cy="451"/>
              <a:chOff x="2236" y="1537"/>
              <a:chExt cx="200" cy="484"/>
            </a:xfrm>
          </p:grpSpPr>
          <p:sp>
            <p:nvSpPr>
              <p:cNvPr id="101419" name="Line 43"/>
              <p:cNvSpPr>
                <a:spLocks noChangeShapeType="1"/>
              </p:cNvSpPr>
              <p:nvPr/>
            </p:nvSpPr>
            <p:spPr bwMode="auto">
              <a:xfrm>
                <a:off x="2236" y="1763"/>
                <a:ext cx="20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0" name="Rectangle 44"/>
              <p:cNvSpPr>
                <a:spLocks noChangeArrowheads="1"/>
              </p:cNvSpPr>
              <p:nvPr/>
            </p:nvSpPr>
            <p:spPr bwMode="auto">
              <a:xfrm>
                <a:off x="2294" y="1784"/>
                <a:ext cx="90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300" b="0">
                    <a:solidFill>
                      <a:srgbClr val="000000"/>
                    </a:solidFill>
                  </a:rPr>
                  <a:t>4</a:t>
                </a:r>
                <a:endParaRPr lang="zh-CN" altLang="en-US" sz="2400"/>
              </a:p>
            </p:txBody>
          </p:sp>
          <p:sp>
            <p:nvSpPr>
              <p:cNvPr id="101421" name="Rectangle 45"/>
              <p:cNvSpPr>
                <a:spLocks noChangeArrowheads="1"/>
              </p:cNvSpPr>
              <p:nvPr/>
            </p:nvSpPr>
            <p:spPr bwMode="auto">
              <a:xfrm>
                <a:off x="2236" y="1537"/>
                <a:ext cx="89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300" b="0">
                    <a:solidFill>
                      <a:srgbClr val="000000"/>
                    </a:solidFill>
                  </a:rPr>
                  <a:t>3</a:t>
                </a:r>
                <a:endParaRPr lang="zh-CN" altLang="en-US" sz="2400"/>
              </a:p>
            </p:txBody>
          </p:sp>
          <p:sp>
            <p:nvSpPr>
              <p:cNvPr id="101422" name="Rectangle 46"/>
              <p:cNvSpPr>
                <a:spLocks noChangeArrowheads="1"/>
              </p:cNvSpPr>
              <p:nvPr/>
            </p:nvSpPr>
            <p:spPr bwMode="auto">
              <a:xfrm>
                <a:off x="2314" y="1537"/>
                <a:ext cx="98" cy="2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300" b="0" i="1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</p:grpSp>
        <p:sp>
          <p:nvSpPr>
            <p:cNvPr id="101423" name="Text Box 47"/>
            <p:cNvSpPr txBox="1">
              <a:spLocks noChangeArrowheads="1"/>
            </p:cNvSpPr>
            <p:nvPr/>
          </p:nvSpPr>
          <p:spPr bwMode="auto">
            <a:xfrm>
              <a:off x="368" y="2039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能量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 flipV="1">
              <a:off x="881" y="2039"/>
              <a:ext cx="0" cy="1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441" name="Object 65"/>
            <p:cNvGraphicFramePr>
              <a:graphicFrameLocks noChangeAspect="1"/>
            </p:cNvGraphicFramePr>
            <p:nvPr/>
          </p:nvGraphicFramePr>
          <p:xfrm>
            <a:off x="768" y="3216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" name="Equation" r:id="rId5" imgW="127000" imgH="139700" progId="Equation.3">
                    <p:embed/>
                  </p:oleObj>
                </mc:Choice>
                <mc:Fallback>
                  <p:oleObj name="Equation" r:id="rId5" imgW="127000" imgH="1397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16"/>
                          <a:ext cx="19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2" name="Object 66"/>
            <p:cNvGraphicFramePr>
              <a:graphicFrameLocks noChangeAspect="1"/>
            </p:cNvGraphicFramePr>
            <p:nvPr/>
          </p:nvGraphicFramePr>
          <p:xfrm>
            <a:off x="2592" y="3216"/>
            <a:ext cx="19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公式" r:id="rId7" imgW="114300" imgH="215900" progId="Equation.3">
                    <p:embed/>
                  </p:oleObj>
                </mc:Choice>
                <mc:Fallback>
                  <p:oleObj name="公式" r:id="rId7" imgW="114300" imgH="215900" progId="Equation.3">
                    <p:embed/>
                    <p:pic>
                      <p:nvPicPr>
                        <p:cNvPr id="0" name="Picture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216"/>
                          <a:ext cx="190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4" name="Object 68"/>
            <p:cNvGraphicFramePr>
              <a:graphicFrameLocks noChangeAspect="1"/>
            </p:cNvGraphicFramePr>
            <p:nvPr/>
          </p:nvGraphicFramePr>
          <p:xfrm>
            <a:off x="2128" y="3216"/>
            <a:ext cx="22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9" imgW="139700" imgH="165100" progId="Equation.3">
                    <p:embed/>
                  </p:oleObj>
                </mc:Choice>
                <mc:Fallback>
                  <p:oleObj name="Equation" r:id="rId9" imgW="139700" imgH="1651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3216"/>
                          <a:ext cx="22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8"/>
          <p:cNvGrpSpPr/>
          <p:nvPr/>
        </p:nvGrpSpPr>
        <p:grpSpPr bwMode="auto">
          <a:xfrm>
            <a:off x="644525" y="1185863"/>
            <a:ext cx="6480175" cy="1866900"/>
            <a:chOff x="406" y="792"/>
            <a:chExt cx="4082" cy="1176"/>
          </a:xfrm>
        </p:grpSpPr>
        <p:sp>
          <p:nvSpPr>
            <p:cNvPr id="101392" name="Rectangle 16"/>
            <p:cNvSpPr>
              <a:spLocks noChangeArrowheads="1"/>
            </p:cNvSpPr>
            <p:nvPr/>
          </p:nvSpPr>
          <p:spPr bwMode="auto">
            <a:xfrm>
              <a:off x="1821" y="894"/>
              <a:ext cx="260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696" y="1053"/>
              <a:ext cx="215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737" y="1332"/>
              <a:ext cx="178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50" name="Freeform 74"/>
            <p:cNvSpPr/>
            <p:nvPr/>
          </p:nvSpPr>
          <p:spPr bwMode="auto">
            <a:xfrm>
              <a:off x="888" y="1008"/>
              <a:ext cx="3456" cy="8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92" y="1056"/>
                </a:cxn>
                <a:cxn ang="0">
                  <a:pos x="384" y="528"/>
                </a:cxn>
                <a:cxn ang="0">
                  <a:pos x="576" y="0"/>
                </a:cxn>
                <a:cxn ang="0">
                  <a:pos x="768" y="528"/>
                </a:cxn>
                <a:cxn ang="0">
                  <a:pos x="960" y="1056"/>
                </a:cxn>
                <a:cxn ang="0">
                  <a:pos x="1152" y="528"/>
                </a:cxn>
                <a:cxn ang="0">
                  <a:pos x="1344" y="0"/>
                </a:cxn>
                <a:cxn ang="0">
                  <a:pos x="1536" y="528"/>
                </a:cxn>
                <a:cxn ang="0">
                  <a:pos x="1728" y="1056"/>
                </a:cxn>
                <a:cxn ang="0">
                  <a:pos x="1920" y="528"/>
                </a:cxn>
                <a:cxn ang="0">
                  <a:pos x="1968" y="384"/>
                </a:cxn>
              </a:cxnLst>
              <a:rect l="0" t="0" r="r" b="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2" name="Freeform 76"/>
            <p:cNvSpPr/>
            <p:nvPr/>
          </p:nvSpPr>
          <p:spPr bwMode="auto">
            <a:xfrm rot="-10800000">
              <a:off x="496" y="1184"/>
              <a:ext cx="3312" cy="5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92" y="1056"/>
                </a:cxn>
                <a:cxn ang="0">
                  <a:pos x="384" y="528"/>
                </a:cxn>
                <a:cxn ang="0">
                  <a:pos x="576" y="0"/>
                </a:cxn>
                <a:cxn ang="0">
                  <a:pos x="768" y="528"/>
                </a:cxn>
                <a:cxn ang="0">
                  <a:pos x="960" y="1056"/>
                </a:cxn>
                <a:cxn ang="0">
                  <a:pos x="1152" y="528"/>
                </a:cxn>
                <a:cxn ang="0">
                  <a:pos x="1344" y="0"/>
                </a:cxn>
                <a:cxn ang="0">
                  <a:pos x="1536" y="528"/>
                </a:cxn>
                <a:cxn ang="0">
                  <a:pos x="1728" y="1056"/>
                </a:cxn>
                <a:cxn ang="0">
                  <a:pos x="1920" y="528"/>
                </a:cxn>
                <a:cxn ang="0">
                  <a:pos x="1968" y="384"/>
                </a:cxn>
              </a:cxnLst>
              <a:rect l="0" t="0" r="r" b="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1" name="Rectangle 75"/>
            <p:cNvSpPr>
              <a:spLocks noChangeArrowheads="1"/>
            </p:cNvSpPr>
            <p:nvPr/>
          </p:nvSpPr>
          <p:spPr bwMode="auto">
            <a:xfrm>
              <a:off x="2424" y="960"/>
              <a:ext cx="2064" cy="10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3" name="Rectangle 77"/>
            <p:cNvSpPr>
              <a:spLocks noChangeArrowheads="1"/>
            </p:cNvSpPr>
            <p:nvPr/>
          </p:nvSpPr>
          <p:spPr bwMode="auto">
            <a:xfrm>
              <a:off x="2520" y="1296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4" name="Rectangle 78"/>
            <p:cNvSpPr>
              <a:spLocks noChangeArrowheads="1"/>
            </p:cNvSpPr>
            <p:nvPr/>
          </p:nvSpPr>
          <p:spPr bwMode="auto">
            <a:xfrm>
              <a:off x="406" y="1056"/>
              <a:ext cx="490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455" name="Object 79"/>
            <p:cNvGraphicFramePr>
              <a:graphicFrameLocks noChangeAspect="1"/>
            </p:cNvGraphicFramePr>
            <p:nvPr/>
          </p:nvGraphicFramePr>
          <p:xfrm>
            <a:off x="2424" y="1104"/>
            <a:ext cx="5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11" imgW="368300" imgH="177800" progId="Equation.3">
                    <p:embed/>
                  </p:oleObj>
                </mc:Choice>
                <mc:Fallback>
                  <p:oleObj name="Equation" r:id="rId11" imgW="368300" imgH="17780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1104"/>
                          <a:ext cx="523" cy="24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CC"/>
                            </a:gs>
                            <a:gs pos="50000">
                              <a:srgbClr val="FFCCCC">
                                <a:gamma/>
                                <a:tint val="0"/>
                                <a:invGamma/>
                              </a:srgbClr>
                            </a:gs>
                            <a:gs pos="100000">
                              <a:srgbClr val="FFCCCC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56" name="Object 80"/>
            <p:cNvGraphicFramePr>
              <a:graphicFrameLocks noChangeAspect="1"/>
            </p:cNvGraphicFramePr>
            <p:nvPr/>
          </p:nvGraphicFramePr>
          <p:xfrm>
            <a:off x="2448" y="1680"/>
            <a:ext cx="4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13" imgW="380365" imgH="177800" progId="Equation.3">
                    <p:embed/>
                  </p:oleObj>
                </mc:Choice>
                <mc:Fallback>
                  <p:oleObj name="Equation" r:id="rId13" imgW="380365" imgH="177800" progId="Equation.3">
                    <p:embed/>
                    <p:pic>
                      <p:nvPicPr>
                        <p:cNvPr id="0" name="Picture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80"/>
                          <a:ext cx="480" cy="21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ECFF">
                                <a:alpha val="50000"/>
                              </a:srgbClr>
                            </a:gs>
                            <a:gs pos="50000">
                              <a:srgbClr val="CCECFF">
                                <a:gamma/>
                                <a:tint val="0"/>
                                <a:invGamma/>
                              </a:srgbClr>
                            </a:gs>
                            <a:gs pos="100000">
                              <a:srgbClr val="CCECFF">
                                <a:alpha val="50000"/>
                              </a:srgbClr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57" name="Object 81"/>
            <p:cNvGraphicFramePr>
              <a:graphicFrameLocks noChangeAspect="1"/>
            </p:cNvGraphicFramePr>
            <p:nvPr/>
          </p:nvGraphicFramePr>
          <p:xfrm>
            <a:off x="456" y="792"/>
            <a:ext cx="43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Equation" r:id="rId15" imgW="266065" imgH="165100" progId="Equation.3">
                    <p:embed/>
                  </p:oleObj>
                </mc:Choice>
                <mc:Fallback>
                  <p:oleObj name="Equation" r:id="rId15" imgW="266065" imgH="165100" progId="Equation.3">
                    <p:embed/>
                    <p:pic>
                      <p:nvPicPr>
                        <p:cNvPr id="0" name="Picture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792"/>
                          <a:ext cx="432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58" name="Object 82"/>
            <p:cNvGraphicFramePr>
              <a:graphicFrameLocks noChangeAspect="1"/>
            </p:cNvGraphicFramePr>
            <p:nvPr/>
          </p:nvGraphicFramePr>
          <p:xfrm>
            <a:off x="2624" y="1439"/>
            <a:ext cx="19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公式" r:id="rId17" imgW="114300" imgH="215900" progId="Equation.3">
                    <p:embed/>
                  </p:oleObj>
                </mc:Choice>
                <mc:Fallback>
                  <p:oleObj name="公式" r:id="rId17" imgW="114300" imgH="21590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1439"/>
                          <a:ext cx="190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59" name="Line 83"/>
            <p:cNvSpPr>
              <a:spLocks noChangeShapeType="1"/>
            </p:cNvSpPr>
            <p:nvPr/>
          </p:nvSpPr>
          <p:spPr bwMode="auto">
            <a:xfrm flipV="1">
              <a:off x="888" y="932"/>
              <a:ext cx="0" cy="1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460" name="Object 84"/>
            <p:cNvGraphicFramePr>
              <a:graphicFrameLocks noChangeAspect="1"/>
            </p:cNvGraphicFramePr>
            <p:nvPr/>
          </p:nvGraphicFramePr>
          <p:xfrm>
            <a:off x="684" y="1367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name="Equation" r:id="rId18" imgW="127000" imgH="139700" progId="Equation.3">
                    <p:embed/>
                  </p:oleObj>
                </mc:Choice>
                <mc:Fallback>
                  <p:oleObj name="Equation" r:id="rId18" imgW="127000" imgH="1397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367"/>
                          <a:ext cx="19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61" name="Line 85"/>
            <p:cNvSpPr>
              <a:spLocks noChangeShapeType="1"/>
            </p:cNvSpPr>
            <p:nvPr/>
          </p:nvSpPr>
          <p:spPr bwMode="auto">
            <a:xfrm>
              <a:off x="888" y="144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1462" name="Object 86"/>
            <p:cNvGraphicFramePr>
              <a:graphicFrameLocks noChangeAspect="1"/>
            </p:cNvGraphicFramePr>
            <p:nvPr/>
          </p:nvGraphicFramePr>
          <p:xfrm>
            <a:off x="2016" y="1432"/>
            <a:ext cx="22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Equation" r:id="rId19" imgW="139700" imgH="165100" progId="Equation.3">
                    <p:embed/>
                  </p:oleObj>
                </mc:Choice>
                <mc:Fallback>
                  <p:oleObj name="Equation" r:id="rId19" imgW="139700" imgH="1651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32"/>
                          <a:ext cx="22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5410200" y="1806575"/>
          <a:ext cx="2063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20" imgW="939165" imgH="203200" progId="Equation.3">
                  <p:embed/>
                </p:oleObj>
              </mc:Choice>
              <mc:Fallback>
                <p:oleObj name="Equation" r:id="rId20" imgW="939165" imgH="20320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06575"/>
                        <a:ext cx="20637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5410200" y="2314575"/>
          <a:ext cx="2678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22" imgW="1180465" imgH="203200" progId="Equation.3">
                  <p:embed/>
                </p:oleObj>
              </mc:Choice>
              <mc:Fallback>
                <p:oleObj name="Equation" r:id="rId22" imgW="1180465" imgH="20320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14575"/>
                        <a:ext cx="26781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4357686" y="3143248"/>
          <a:ext cx="1428760" cy="66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24" imgW="761365" imgH="469900" progId="Equation.3">
                  <p:embed/>
                </p:oleObj>
              </mc:Choice>
              <mc:Fallback>
                <p:oleObj name="Equation" r:id="rId24" imgW="761365" imgH="46990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143248"/>
                        <a:ext cx="1428760" cy="66605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410200" y="1333500"/>
          <a:ext cx="10080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26" imgW="444500" imgH="241300" progId="Equation.3">
                  <p:embed/>
                </p:oleObj>
              </mc:Choice>
              <mc:Fallback>
                <p:oleObj name="Equation" r:id="rId26" imgW="444500" imgH="24130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33500"/>
                        <a:ext cx="10080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65" name="Text Box 89"/>
          <p:cNvSpPr txBox="1">
            <a:spLocks noChangeArrowheads="1"/>
          </p:cNvSpPr>
          <p:nvPr/>
        </p:nvSpPr>
        <p:spPr bwMode="auto">
          <a:xfrm>
            <a:off x="2133600" y="188913"/>
            <a:ext cx="4038600" cy="51911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简 谐 运 动 能 量 图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1071538" y="214290"/>
            <a:ext cx="5715040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简谐振动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的动能势能变化频率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785786" y="6000768"/>
            <a:ext cx="756126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变化频率是质点振动频率的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32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  <p:bldP spid="101388" grpId="0" animBg="1"/>
      <p:bldP spid="101389" grpId="0" animBg="1"/>
      <p:bldP spid="6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1000100" y="1214422"/>
            <a:ext cx="67818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Freeform 23"/>
          <p:cNvSpPr/>
          <p:nvPr/>
        </p:nvSpPr>
        <p:spPr bwMode="auto">
          <a:xfrm>
            <a:off x="2452663" y="2586022"/>
            <a:ext cx="3124200" cy="207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720"/>
              </a:cxn>
              <a:cxn ang="0">
                <a:pos x="1152" y="0"/>
              </a:cxn>
            </a:cxnLst>
            <a:rect l="0" t="0" r="r" b="b"/>
            <a:pathLst>
              <a:path w="1152" h="720">
                <a:moveTo>
                  <a:pt x="0" y="0"/>
                </a:moveTo>
                <a:cubicBezTo>
                  <a:pt x="192" y="360"/>
                  <a:pt x="384" y="720"/>
                  <a:pt x="576" y="720"/>
                </a:cubicBezTo>
                <a:cubicBezTo>
                  <a:pt x="768" y="720"/>
                  <a:pt x="1056" y="120"/>
                  <a:pt x="1152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5"/>
          <p:cNvGrpSpPr/>
          <p:nvPr/>
        </p:nvGrpSpPr>
        <p:grpSpPr bwMode="auto">
          <a:xfrm>
            <a:off x="4200500" y="2586022"/>
            <a:ext cx="533400" cy="1249363"/>
            <a:chOff x="2688" y="2160"/>
            <a:chExt cx="336" cy="787"/>
          </a:xfrm>
        </p:grpSpPr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2976" y="2160"/>
              <a:ext cx="0" cy="7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9" name="Object 37"/>
            <p:cNvGraphicFramePr>
              <a:graphicFrameLocks noChangeAspect="1"/>
            </p:cNvGraphicFramePr>
            <p:nvPr/>
          </p:nvGraphicFramePr>
          <p:xfrm>
            <a:off x="2688" y="2450"/>
            <a:ext cx="33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1" imgW="6502400" imgH="6908800" progId="Equation.3">
                    <p:embed/>
                  </p:oleObj>
                </mc:Choice>
                <mc:Fallback>
                  <p:oleObj name="Equation" r:id="rId1" imgW="6502400" imgH="6908800" progId="Equation.3">
                    <p:embed/>
                    <p:pic>
                      <p:nvPicPr>
                        <p:cNvPr id="0" name="Picture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50"/>
                          <a:ext cx="336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6"/>
          <p:cNvGrpSpPr/>
          <p:nvPr/>
        </p:nvGrpSpPr>
        <p:grpSpPr bwMode="auto">
          <a:xfrm>
            <a:off x="5038700" y="3805222"/>
            <a:ext cx="523875" cy="838200"/>
            <a:chOff x="3216" y="2928"/>
            <a:chExt cx="330" cy="528"/>
          </a:xfrm>
        </p:grpSpPr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>
              <a:off x="3216" y="2928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0" name="Object 38"/>
            <p:cNvGraphicFramePr>
              <a:graphicFrameLocks noChangeAspect="1"/>
            </p:cNvGraphicFramePr>
            <p:nvPr/>
          </p:nvGraphicFramePr>
          <p:xfrm>
            <a:off x="3264" y="3024"/>
            <a:ext cx="28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3" imgW="6096000" imgH="7721600" progId="Equation.3">
                    <p:embed/>
                  </p:oleObj>
                </mc:Choice>
                <mc:Fallback>
                  <p:oleObj name="Equation" r:id="rId3" imgW="6096000" imgH="7721600" progId="Equation.3">
                    <p:embed/>
                    <p:pic>
                      <p:nvPicPr>
                        <p:cNvPr id="0" name="Picture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24"/>
                          <a:ext cx="28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4"/>
          <p:cNvGrpSpPr/>
          <p:nvPr/>
        </p:nvGrpSpPr>
        <p:grpSpPr bwMode="auto">
          <a:xfrm>
            <a:off x="3995713" y="2586022"/>
            <a:ext cx="1347787" cy="2667000"/>
            <a:chOff x="2559" y="2160"/>
            <a:chExt cx="849" cy="1680"/>
          </a:xfrm>
        </p:grpSpPr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559" y="3552"/>
              <a:ext cx="561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3104" y="2160"/>
              <a:ext cx="0" cy="168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 flipH="1">
              <a:off x="2559" y="2928"/>
              <a:ext cx="849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5" name="Object 43"/>
            <p:cNvGraphicFramePr>
              <a:graphicFrameLocks noChangeAspect="1"/>
            </p:cNvGraphicFramePr>
            <p:nvPr/>
          </p:nvGraphicFramePr>
          <p:xfrm>
            <a:off x="2736" y="3552"/>
            <a:ext cx="19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公式" r:id="rId5" imgW="5689600" imgH="6096000" progId="Equation.3">
                    <p:embed/>
                  </p:oleObj>
                </mc:Choice>
                <mc:Fallback>
                  <p:oleObj name="公式" r:id="rId5" imgW="5689600" imgH="6096000" progId="Equation.3">
                    <p:embed/>
                    <p:pic>
                      <p:nvPicPr>
                        <p:cNvPr id="0" name="Picture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552"/>
                          <a:ext cx="19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3"/>
          <p:cNvGrpSpPr/>
          <p:nvPr/>
        </p:nvGrpSpPr>
        <p:grpSpPr bwMode="auto">
          <a:xfrm>
            <a:off x="1604938" y="1824022"/>
            <a:ext cx="5018087" cy="3429000"/>
            <a:chOff x="1053" y="1680"/>
            <a:chExt cx="3161" cy="2160"/>
          </a:xfrm>
        </p:grpSpPr>
        <p:graphicFrame>
          <p:nvGraphicFramePr>
            <p:cNvPr id="44080" name="Object 48"/>
            <p:cNvGraphicFramePr>
              <a:graphicFrameLocks noChangeAspect="1"/>
            </p:cNvGraphicFramePr>
            <p:nvPr/>
          </p:nvGraphicFramePr>
          <p:xfrm>
            <a:off x="3408" y="3496"/>
            <a:ext cx="28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公式" r:id="rId7" imgW="393700" imgH="228600" progId="Equation.3">
                    <p:embed/>
                  </p:oleObj>
                </mc:Choice>
                <mc:Fallback>
                  <p:oleObj name="公式" r:id="rId7" imgW="393700" imgH="22860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96"/>
                          <a:ext cx="288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1" name="Object 49"/>
            <p:cNvGraphicFramePr>
              <a:graphicFrameLocks noChangeAspect="1"/>
            </p:cNvGraphicFramePr>
            <p:nvPr/>
          </p:nvGraphicFramePr>
          <p:xfrm>
            <a:off x="1392" y="3491"/>
            <a:ext cx="28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公式" r:id="rId9" imgW="393700" imgH="228600" progId="Equation.3">
                    <p:embed/>
                  </p:oleObj>
                </mc:Choice>
                <mc:Fallback>
                  <p:oleObj name="公式" r:id="rId9" imgW="393700" imgH="228600" progId="Equation.3">
                    <p:embed/>
                    <p:pic>
                      <p:nvPicPr>
                        <p:cNvPr id="0" name="Picture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91"/>
                          <a:ext cx="288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1053" y="3456"/>
              <a:ext cx="3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1" name="Object 39"/>
            <p:cNvGraphicFramePr>
              <a:graphicFrameLocks noChangeAspect="1"/>
            </p:cNvGraphicFramePr>
            <p:nvPr/>
          </p:nvGraphicFramePr>
          <p:xfrm>
            <a:off x="2597" y="1680"/>
            <a:ext cx="37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Equation" r:id="rId11" imgW="190500" imgH="241300" progId="Equation.3">
                    <p:embed/>
                  </p:oleObj>
                </mc:Choice>
                <mc:Fallback>
                  <p:oleObj name="Equation" r:id="rId11" imgW="190500" imgH="241300" progId="Equation.3">
                    <p:embed/>
                    <p:pic>
                      <p:nvPicPr>
                        <p:cNvPr id="0" name="Picture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680"/>
                          <a:ext cx="379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4" name="Object 42"/>
            <p:cNvGraphicFramePr>
              <a:graphicFrameLocks noChangeAspect="1"/>
            </p:cNvGraphicFramePr>
            <p:nvPr/>
          </p:nvGraphicFramePr>
          <p:xfrm>
            <a:off x="4023" y="3504"/>
            <a:ext cx="19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公式" r:id="rId13" imgW="177800" imgH="190500" progId="Equation.3">
                    <p:embed/>
                  </p:oleObj>
                </mc:Choice>
                <mc:Fallback>
                  <p:oleObj name="公式" r:id="rId13" imgW="177800" imgH="19050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504"/>
                          <a:ext cx="19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flipV="1">
              <a:off x="2571" y="1776"/>
              <a:ext cx="0" cy="2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87" name="Object 55"/>
            <p:cNvGraphicFramePr>
              <a:graphicFrameLocks noChangeAspect="1"/>
            </p:cNvGraphicFramePr>
            <p:nvPr/>
          </p:nvGraphicFramePr>
          <p:xfrm>
            <a:off x="2386" y="3504"/>
            <a:ext cx="20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3504"/>
                          <a:ext cx="20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7"/>
          <p:cNvGrpSpPr/>
          <p:nvPr/>
        </p:nvGrpSpPr>
        <p:grpSpPr bwMode="auto">
          <a:xfrm>
            <a:off x="2068488" y="2389172"/>
            <a:ext cx="4189412" cy="2266950"/>
            <a:chOff x="1345" y="2036"/>
            <a:chExt cx="2639" cy="1428"/>
          </a:xfrm>
        </p:grpSpPr>
        <p:graphicFrame>
          <p:nvGraphicFramePr>
            <p:cNvPr id="44079" name="Object 47"/>
            <p:cNvGraphicFramePr>
              <a:graphicFrameLocks noChangeAspect="1"/>
            </p:cNvGraphicFramePr>
            <p:nvPr/>
          </p:nvGraphicFramePr>
          <p:xfrm>
            <a:off x="2352" y="2186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公式" r:id="rId17" imgW="6908800" imgH="7315200" progId="Equation.3">
                    <p:embed/>
                  </p:oleObj>
                </mc:Choice>
                <mc:Fallback>
                  <p:oleObj name="公式" r:id="rId17" imgW="6908800" imgH="7315200" progId="Equation.3">
                    <p:embed/>
                    <p:pic>
                      <p:nvPicPr>
                        <p:cNvPr id="0" name="Picture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186"/>
                          <a:ext cx="240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2"/>
            <p:cNvGrpSpPr/>
            <p:nvPr/>
          </p:nvGrpSpPr>
          <p:grpSpPr bwMode="auto">
            <a:xfrm>
              <a:off x="1345" y="2036"/>
              <a:ext cx="2639" cy="1428"/>
              <a:chOff x="1345" y="2036"/>
              <a:chExt cx="2639" cy="1428"/>
            </a:xfrm>
          </p:grpSpPr>
          <p:sp>
            <p:nvSpPr>
              <p:cNvPr id="44052" name="Line 20"/>
              <p:cNvSpPr>
                <a:spLocks noChangeShapeType="1"/>
              </p:cNvSpPr>
              <p:nvPr/>
            </p:nvSpPr>
            <p:spPr bwMode="auto">
              <a:xfrm flipV="1">
                <a:off x="1607" y="2160"/>
                <a:ext cx="0" cy="130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 flipV="1">
                <a:off x="3555" y="2160"/>
                <a:ext cx="0" cy="130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22"/>
              <p:cNvSpPr>
                <a:spLocks noChangeShapeType="1"/>
              </p:cNvSpPr>
              <p:nvPr/>
            </p:nvSpPr>
            <p:spPr bwMode="auto">
              <a:xfrm>
                <a:off x="1587" y="2176"/>
                <a:ext cx="1965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Oval 24"/>
              <p:cNvSpPr>
                <a:spLocks noChangeArrowheads="1"/>
              </p:cNvSpPr>
              <p:nvPr/>
            </p:nvSpPr>
            <p:spPr bwMode="auto">
              <a:xfrm>
                <a:off x="1572" y="2152"/>
                <a:ext cx="60" cy="56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85" name="Object 53"/>
              <p:cNvGraphicFramePr>
                <a:graphicFrameLocks noChangeAspect="1"/>
              </p:cNvGraphicFramePr>
              <p:nvPr/>
            </p:nvGraphicFramePr>
            <p:xfrm>
              <a:off x="3696" y="2036"/>
              <a:ext cx="2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Equation" r:id="rId19" imgW="152400" imgH="165100" progId="Equation.3">
                      <p:embed/>
                    </p:oleObj>
                  </mc:Choice>
                  <mc:Fallback>
                    <p:oleObj name="Equation" r:id="rId19" imgW="152400" imgH="1651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036"/>
                            <a:ext cx="288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6" name="Object 54"/>
              <p:cNvGraphicFramePr>
                <a:graphicFrameLocks noChangeAspect="1"/>
              </p:cNvGraphicFramePr>
              <p:nvPr/>
            </p:nvGraphicFramePr>
            <p:xfrm>
              <a:off x="1345" y="2064"/>
              <a:ext cx="191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Equation" r:id="rId21" imgW="152400" imgH="177800" progId="Equation.3">
                      <p:embed/>
                    </p:oleObj>
                  </mc:Choice>
                  <mc:Fallback>
                    <p:oleObj name="Equation" r:id="rId21" imgW="152400" imgH="1778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5" y="2064"/>
                            <a:ext cx="191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7" name="Oval 25"/>
              <p:cNvSpPr>
                <a:spLocks noChangeArrowheads="1"/>
              </p:cNvSpPr>
              <p:nvPr/>
            </p:nvSpPr>
            <p:spPr bwMode="auto">
              <a:xfrm>
                <a:off x="3507" y="2152"/>
                <a:ext cx="60" cy="56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6148374" y="2871774"/>
            <a:ext cx="1943100" cy="954107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能量随空间变化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000100" y="214290"/>
            <a:ext cx="5214974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简谐振动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的势能曲线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086" name="Object 7"/>
          <p:cNvGraphicFramePr>
            <a:graphicFrameLocks noChangeAspect="1"/>
          </p:cNvGraphicFramePr>
          <p:nvPr/>
        </p:nvGraphicFramePr>
        <p:xfrm>
          <a:off x="1643042" y="5429264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23" imgW="2387600" imgH="469900" progId="Equation.3">
                  <p:embed/>
                </p:oleObj>
              </mc:Choice>
              <mc:Fallback>
                <p:oleObj name="Equation" r:id="rId23" imgW="23876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429264"/>
                        <a:ext cx="5029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 animBg="1"/>
      <p:bldP spid="441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14282" y="857232"/>
            <a:ext cx="8286808" cy="127419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质量为       的物体，以振幅                                              作简谐运动，其最大加速度为         ，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428860" y="928670"/>
          <a:ext cx="1381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" imgW="609600" imgH="241300" progId="Equation.3">
                  <p:embed/>
                </p:oleObj>
              </mc:Choice>
              <mc:Fallback>
                <p:oleObj name="Equation" r:id="rId1" imgW="6096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928670"/>
                        <a:ext cx="1381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6929454" y="1000108"/>
          <a:ext cx="1431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901065" imgH="228600" progId="Equation.3">
                  <p:embed/>
                </p:oleObj>
              </mc:Choice>
              <mc:Fallback>
                <p:oleObj name="Equation" r:id="rId3" imgW="901065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1000108"/>
                        <a:ext cx="14319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667250" y="4006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0068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219200" y="2362200"/>
            <a:ext cx="6781800" cy="61799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振动的周期；   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219200" y="3209925"/>
            <a:ext cx="5791200" cy="61799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通过平衡位置的动能；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219200" y="3971925"/>
            <a:ext cx="4572000" cy="604781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（3）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总能量；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219200" y="4724400"/>
            <a:ext cx="6629400" cy="61799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（4）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物体在何处其动能和势能相等？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5715008" y="1500174"/>
          <a:ext cx="16065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749300" imgH="228600" progId="Equation.3">
                  <p:embed/>
                </p:oleObj>
              </mc:Choice>
              <mc:Fallback>
                <p:oleObj name="Equation" r:id="rId7" imgW="7493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1500174"/>
                        <a:ext cx="16065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419600" y="2286000"/>
          <a:ext cx="17875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" imgW="812165" imgH="520700" progId="Equation.3">
                  <p:embed/>
                </p:oleObj>
              </mc:Choice>
              <mc:Fallback>
                <p:oleObj name="Equation" r:id="rId1" imgW="812165" imgH="520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1787525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459038" y="3490913"/>
          <a:ext cx="29940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" imgW="1320165" imgH="469900" progId="Equation.3">
                  <p:embed/>
                </p:oleObj>
              </mc:Choice>
              <mc:Fallback>
                <p:oleObj name="Equation" r:id="rId3" imgW="1320165" imgH="469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490913"/>
                        <a:ext cx="299402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6283325" y="2590800"/>
          <a:ext cx="1366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584200" imgH="228600" progId="Equation.3">
                  <p:embed/>
                </p:oleObj>
              </mc:Choice>
              <mc:Fallback>
                <p:oleObj name="Equation" r:id="rId5" imgW="5842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590800"/>
                        <a:ext cx="13668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3375025" y="5638800"/>
          <a:ext cx="2774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7" imgW="990600" imgH="228600" progId="Equation.3">
                  <p:embed/>
                </p:oleObj>
              </mc:Choice>
              <mc:Fallback>
                <p:oleObj name="Equation" r:id="rId7" imgW="990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638800"/>
                        <a:ext cx="27749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142976" y="4500570"/>
            <a:ext cx="5570538" cy="992188"/>
            <a:chOff x="317" y="2640"/>
            <a:chExt cx="3509" cy="625"/>
          </a:xfrm>
        </p:grpSpPr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317" y="2691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rgbClr val="CC0000"/>
                  </a:solidFill>
                </a:rPr>
                <a:t>（2）</a:t>
              </a:r>
              <a:endParaRPr lang="zh-CN" altLang="en-US" sz="3200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105481" name="Object 9"/>
            <p:cNvGraphicFramePr>
              <a:graphicFrameLocks noChangeAspect="1"/>
            </p:cNvGraphicFramePr>
            <p:nvPr/>
          </p:nvGraphicFramePr>
          <p:xfrm>
            <a:off x="1104" y="2640"/>
            <a:ext cx="272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9" imgW="2044700" imgH="469900" progId="Equation.3">
                    <p:embed/>
                  </p:oleObj>
                </mc:Choice>
                <mc:Fallback>
                  <p:oleObj name="Equation" r:id="rId9" imgW="2044700" imgH="4699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40"/>
                          <a:ext cx="2722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/>
          <p:nvPr/>
        </p:nvGrpSpPr>
        <p:grpSpPr bwMode="auto">
          <a:xfrm>
            <a:off x="990600" y="2590800"/>
            <a:ext cx="3263900" cy="619125"/>
            <a:chOff x="624" y="1632"/>
            <a:chExt cx="2056" cy="390"/>
          </a:xfrm>
        </p:grpSpPr>
        <p:sp>
          <p:nvSpPr>
            <p:cNvPr id="105474" name="Text Box 2"/>
            <p:cNvSpPr txBox="1">
              <a:spLocks noChangeArrowheads="1"/>
            </p:cNvSpPr>
            <p:nvPr/>
          </p:nvSpPr>
          <p:spPr bwMode="auto">
            <a:xfrm>
              <a:off x="624" y="1632"/>
              <a:ext cx="1536" cy="34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CC0000"/>
                  </a:solidFill>
                </a:rPr>
                <a:t>解（1）</a:t>
              </a:r>
              <a:endParaRPr lang="zh-CN" altLang="en-US" sz="2800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105484" name="Object 12"/>
            <p:cNvGraphicFramePr>
              <a:graphicFrameLocks noChangeAspect="1"/>
            </p:cNvGraphicFramePr>
            <p:nvPr/>
          </p:nvGraphicFramePr>
          <p:xfrm>
            <a:off x="1519" y="1658"/>
            <a:ext cx="116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11" imgW="850265" imgH="266700" progId="Equation.3">
                    <p:embed/>
                  </p:oleObj>
                </mc:Choice>
                <mc:Fallback>
                  <p:oleObj name="Equation" r:id="rId11" imgW="850265" imgH="2667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658"/>
                          <a:ext cx="1161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914400" y="990600"/>
            <a:ext cx="902811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</a:rPr>
              <a:t>已知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1836738" y="990600"/>
          <a:ext cx="50323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3" imgW="2324100" imgH="558800" progId="Equation.3">
                  <p:embed/>
                </p:oleObj>
              </mc:Choice>
              <mc:Fallback>
                <p:oleObj name="Equation" r:id="rId13" imgW="2324100" imgH="558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990600"/>
                        <a:ext cx="5032375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5715000" y="16764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5" imgW="165100" imgH="190500" progId="Equation.3">
                  <p:embed/>
                </p:oleObj>
              </mc:Choice>
              <mc:Fallback>
                <p:oleObj name="Equation" r:id="rId15" imgW="1651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76400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019800" y="1600200"/>
            <a:ext cx="1002197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；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</a:rPr>
              <a:t>2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endParaRPr lang="zh-CN" altLang="en-US" sz="28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7072330" y="1566139"/>
          <a:ext cx="933433" cy="61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7" imgW="405765" imgH="266700" progId="Equation.3">
                  <p:embed/>
                </p:oleObj>
              </mc:Choice>
              <mc:Fallback>
                <p:oleObj name="Equation" r:id="rId17" imgW="405765" imgH="266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1566139"/>
                        <a:ext cx="933433" cy="613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495800" y="1554163"/>
            <a:ext cx="1293944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</a:rPr>
              <a:t>求: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</a:rPr>
              <a:t>1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endParaRPr lang="zh-CN" altLang="en-US" sz="28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 bwMode="auto">
          <a:xfrm>
            <a:off x="1374775" y="3505200"/>
            <a:ext cx="3016250" cy="631825"/>
            <a:chOff x="480" y="2208"/>
            <a:chExt cx="1900" cy="398"/>
          </a:xfrm>
        </p:grpSpPr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480" y="2208"/>
              <a:ext cx="1367" cy="33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</a:rPr>
                <a:t>（4）</a:t>
              </a:r>
              <a:endParaRPr lang="zh-CN" altLang="en-US" sz="2800" dirty="0">
                <a:solidFill>
                  <a:srgbClr val="CC0000"/>
                </a:solidFill>
              </a:endParaRPr>
            </a:p>
          </p:txBody>
        </p:sp>
        <p:grpSp>
          <p:nvGrpSpPr>
            <p:cNvPr id="3" name="Group 31"/>
            <p:cNvGrpSpPr/>
            <p:nvPr/>
          </p:nvGrpSpPr>
          <p:grpSpPr bwMode="auto">
            <a:xfrm>
              <a:off x="1104" y="2208"/>
              <a:ext cx="1276" cy="398"/>
              <a:chOff x="1488" y="1993"/>
              <a:chExt cx="1276" cy="398"/>
            </a:xfrm>
          </p:grpSpPr>
          <p:graphicFrame>
            <p:nvGraphicFramePr>
              <p:cNvPr id="100362" name="Object 10"/>
              <p:cNvGraphicFramePr>
                <a:graphicFrameLocks noChangeAspect="1"/>
              </p:cNvGraphicFramePr>
              <p:nvPr/>
            </p:nvGraphicFramePr>
            <p:xfrm>
              <a:off x="1488" y="2016"/>
              <a:ext cx="806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" name="Equation" r:id="rId1" imgW="609600" imgH="279400" progId="Equation.3">
                      <p:embed/>
                    </p:oleObj>
                  </mc:Choice>
                  <mc:Fallback>
                    <p:oleObj name="Equation" r:id="rId1" imgW="609600" imgH="2794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016"/>
                            <a:ext cx="806" cy="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auto">
              <a:xfrm>
                <a:off x="2304" y="1993"/>
                <a:ext cx="460" cy="365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3200" dirty="0"/>
                  <a:t>时</a:t>
                </a:r>
                <a:endParaRPr lang="zh-CN" altLang="en-US" sz="3200" dirty="0"/>
              </a:p>
            </p:txBody>
          </p:sp>
        </p:grpSp>
      </p:grp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4575175" y="3541713"/>
          <a:ext cx="26606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257300" imgH="292100" progId="Equation.3">
                  <p:embed/>
                </p:oleObj>
              </mc:Choice>
              <mc:Fallback>
                <p:oleObj name="Equation" r:id="rId3" imgW="1257300" imgH="292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3541713"/>
                        <a:ext cx="266065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/>
          <p:nvPr/>
        </p:nvGrpSpPr>
        <p:grpSpPr bwMode="auto">
          <a:xfrm>
            <a:off x="3046413" y="4149725"/>
            <a:ext cx="3524250" cy="838200"/>
            <a:chOff x="1520" y="2580"/>
            <a:chExt cx="2220" cy="528"/>
          </a:xfrm>
        </p:grpSpPr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1520" y="2649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dirty="0"/>
                <a:t>由</a:t>
              </a:r>
              <a:endParaRPr lang="zh-CN" altLang="en-US" sz="3200" dirty="0"/>
            </a:p>
          </p:txBody>
        </p:sp>
        <p:graphicFrame>
          <p:nvGraphicFramePr>
            <p:cNvPr id="100366" name="Object 14"/>
            <p:cNvGraphicFramePr>
              <a:graphicFrameLocks noChangeAspect="1"/>
            </p:cNvGraphicFramePr>
            <p:nvPr/>
          </p:nvGraphicFramePr>
          <p:xfrm>
            <a:off x="1898" y="2580"/>
            <a:ext cx="184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公式" r:id="rId5" imgW="1371600" imgH="393700" progId="Equation.3">
                    <p:embed/>
                  </p:oleObj>
                </mc:Choice>
                <mc:Fallback>
                  <p:oleObj name="公式" r:id="rId5" imgW="1371600" imgH="3937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580"/>
                          <a:ext cx="184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1727200" y="5067300"/>
          <a:ext cx="16589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799465" imgH="495300" progId="Equation.3">
                  <p:embed/>
                </p:oleObj>
              </mc:Choice>
              <mc:Fallback>
                <p:oleObj name="Equation" r:id="rId7" imgW="799465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067300"/>
                        <a:ext cx="16589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6"/>
          <p:cNvGraphicFramePr>
            <a:graphicFrameLocks noChangeAspect="1"/>
          </p:cNvGraphicFramePr>
          <p:nvPr/>
        </p:nvGraphicFramePr>
        <p:xfrm>
          <a:off x="3389313" y="5334000"/>
          <a:ext cx="23590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334000"/>
                        <a:ext cx="23590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6103938" y="5367338"/>
          <a:ext cx="23558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1" imgW="1129665" imgH="203200" progId="Equation.3">
                  <p:embed/>
                </p:oleObj>
              </mc:Choice>
              <mc:Fallback>
                <p:oleObj name="Equation" r:id="rId11" imgW="1129665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5367338"/>
                        <a:ext cx="235585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914400" y="990600"/>
            <a:ext cx="902811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</a:rPr>
              <a:t>已知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100380" name="Object 28"/>
          <p:cNvGraphicFramePr>
            <a:graphicFrameLocks noChangeAspect="1"/>
          </p:cNvGraphicFramePr>
          <p:nvPr/>
        </p:nvGraphicFramePr>
        <p:xfrm>
          <a:off x="5715000" y="1612900"/>
          <a:ext cx="63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3" imgW="317500" imgH="254000" progId="Equation.3">
                  <p:embed/>
                </p:oleObj>
              </mc:Choice>
              <mc:Fallback>
                <p:oleObj name="Equation" r:id="rId13" imgW="317500" imgH="254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12900"/>
                        <a:ext cx="635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415088" y="1516063"/>
            <a:ext cx="592137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；</a:t>
            </a:r>
            <a:endParaRPr lang="en-US" altLang="zh-CN">
              <a:latin typeface="宋体" panose="02010600030101010101" pitchFamily="2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973138" y="2552700"/>
            <a:ext cx="4914900" cy="717550"/>
            <a:chOff x="613" y="1608"/>
            <a:chExt cx="3096" cy="452"/>
          </a:xfrm>
        </p:grpSpPr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864" y="1680"/>
              <a:ext cx="1269" cy="33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</a:rPr>
                <a:t>（3）</a:t>
              </a:r>
              <a:endParaRPr lang="zh-CN" altLang="en-US" sz="2800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100359" name="Object 7"/>
            <p:cNvGraphicFramePr>
              <a:graphicFrameLocks noChangeAspect="1"/>
            </p:cNvGraphicFramePr>
            <p:nvPr/>
          </p:nvGraphicFramePr>
          <p:xfrm>
            <a:off x="1519" y="1706"/>
            <a:ext cx="111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Equation" r:id="rId15" imgW="901065" imgH="266700" progId="Equation.3">
                    <p:embed/>
                  </p:oleObj>
                </mc:Choice>
                <mc:Fallback>
                  <p:oleObj name="Equation" r:id="rId15" imgW="901065" imgH="2667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706"/>
                          <a:ext cx="111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0" name="Object 8"/>
            <p:cNvGraphicFramePr>
              <a:graphicFrameLocks noChangeAspect="1"/>
            </p:cNvGraphicFramePr>
            <p:nvPr/>
          </p:nvGraphicFramePr>
          <p:xfrm>
            <a:off x="2461" y="1688"/>
            <a:ext cx="1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17" imgW="990600" imgH="228600" progId="Equation.3">
                    <p:embed/>
                  </p:oleObj>
                </mc:Choice>
                <mc:Fallback>
                  <p:oleObj name="Equation" r:id="rId17" imgW="9906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1688"/>
                          <a:ext cx="124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6" name="Text Box 34"/>
            <p:cNvSpPr txBox="1">
              <a:spLocks noChangeArrowheads="1"/>
            </p:cNvSpPr>
            <p:nvPr/>
          </p:nvSpPr>
          <p:spPr bwMode="auto">
            <a:xfrm>
              <a:off x="613" y="1608"/>
              <a:ext cx="384" cy="34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CC0000"/>
                  </a:solidFill>
                </a:rPr>
                <a:t>解</a:t>
              </a:r>
              <a:endParaRPr lang="zh-CN" altLang="en-US" sz="2800" dirty="0">
                <a:solidFill>
                  <a:srgbClr val="CC0000"/>
                </a:solidFill>
              </a:endParaRPr>
            </a:p>
          </p:txBody>
        </p:sp>
      </p:grp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029200" y="2057400"/>
            <a:ext cx="3464410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</a:rPr>
              <a:t>4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何处动势能相等?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0394" name="Object 42"/>
          <p:cNvGraphicFramePr>
            <a:graphicFrameLocks noChangeAspect="1"/>
          </p:cNvGraphicFramePr>
          <p:nvPr/>
        </p:nvGraphicFramePr>
        <p:xfrm>
          <a:off x="1836738" y="990600"/>
          <a:ext cx="50323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9" imgW="2324100" imgH="558800" progId="Equation.3">
                  <p:embed/>
                </p:oleObj>
              </mc:Choice>
              <mc:Fallback>
                <p:oleObj name="Equation" r:id="rId19" imgW="2324100" imgH="558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990600"/>
                        <a:ext cx="5032375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4495800" y="1554163"/>
            <a:ext cx="1293944" cy="52322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求:(3)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426</Words>
  <Application>WPS 演示</Application>
  <PresentationFormat>全屏显示(4:3)</PresentationFormat>
  <Paragraphs>90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9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楷体_GB2312</vt:lpstr>
      <vt:lpstr>Verdana</vt:lpstr>
      <vt:lpstr>黑体</vt:lpstr>
      <vt:lpstr>隶书</vt:lpstr>
      <vt:lpstr>微软雅黑</vt:lpstr>
      <vt:lpstr>Arial Unicode MS</vt:lpstr>
      <vt:lpstr>新宋体</vt:lpstr>
      <vt:lpstr>Calibri</vt:lpstr>
      <vt:lpstr>楷体_GB2312</vt:lpstr>
      <vt:lpstr>主题4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井华</cp:lastModifiedBy>
  <cp:revision>70</cp:revision>
  <dcterms:created xsi:type="dcterms:W3CDTF">2014-09-15T07:26:00Z</dcterms:created>
  <dcterms:modified xsi:type="dcterms:W3CDTF">2019-09-04T03:19:14Z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