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activeX/activeX2.bin" ContentType="application/vnd.ms-office.activeX"/>
  <Override PartName="/ppt/activeX/activeX3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activeX/activeX1.xml" ContentType="application/vnd.ms-office.activeX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94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5" r:id="rId15"/>
    <p:sldId id="300" r:id="rId16"/>
    <p:sldId id="286" r:id="rId17"/>
    <p:sldId id="273" r:id="rId18"/>
    <p:sldId id="288" r:id="rId19"/>
    <p:sldId id="289" r:id="rId20"/>
    <p:sldId id="280" r:id="rId21"/>
    <p:sldId id="301" r:id="rId22"/>
    <p:sldId id="281" r:id="rId23"/>
    <p:sldId id="302" r:id="rId24"/>
    <p:sldId id="317" r:id="rId25"/>
    <p:sldId id="318" r:id="rId26"/>
    <p:sldId id="320" r:id="rId27"/>
    <p:sldId id="292" r:id="rId28"/>
    <p:sldId id="319" r:id="rId29"/>
    <p:sldId id="29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>
      <p:cViewPr varScale="1">
        <p:scale>
          <a:sx n="87" d="100"/>
          <a:sy n="87" d="100"/>
        </p:scale>
        <p:origin x="-135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73.wmf"/><Relationship Id="rId7" Type="http://schemas.openxmlformats.org/officeDocument/2006/relationships/image" Target="../media/image6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68.wmf"/><Relationship Id="rId5" Type="http://schemas.openxmlformats.org/officeDocument/2006/relationships/image" Target="../media/image70.wmf"/><Relationship Id="rId10" Type="http://schemas.openxmlformats.org/officeDocument/2006/relationships/image" Target="../media/image61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99.wmf"/><Relationship Id="rId7" Type="http://schemas.openxmlformats.org/officeDocument/2006/relationships/image" Target="../media/image9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68.w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6.wmf"/><Relationship Id="rId3" Type="http://schemas.openxmlformats.org/officeDocument/2006/relationships/image" Target="../media/image18.w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0.wmf"/><Relationship Id="rId2" Type="http://schemas.openxmlformats.org/officeDocument/2006/relationships/image" Target="../media/image112.wmf"/><Relationship Id="rId16" Type="http://schemas.openxmlformats.org/officeDocument/2006/relationships/image" Target="../media/image115.wmf"/><Relationship Id="rId1" Type="http://schemas.openxmlformats.org/officeDocument/2006/relationships/image" Target="../media/image111.w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5" Type="http://schemas.openxmlformats.org/officeDocument/2006/relationships/image" Target="../media/image114.wmf"/><Relationship Id="rId10" Type="http://schemas.openxmlformats.org/officeDocument/2006/relationships/image" Target="../media/image106.emf"/><Relationship Id="rId4" Type="http://schemas.openxmlformats.org/officeDocument/2006/relationships/image" Target="../media/image68.wmf"/><Relationship Id="rId9" Type="http://schemas.openxmlformats.org/officeDocument/2006/relationships/image" Target="../media/image105.emf"/><Relationship Id="rId1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119.emf"/><Relationship Id="rId7" Type="http://schemas.openxmlformats.org/officeDocument/2006/relationships/image" Target="../media/image18.wmf"/><Relationship Id="rId12" Type="http://schemas.openxmlformats.org/officeDocument/2006/relationships/image" Target="../media/image110.wmf"/><Relationship Id="rId17" Type="http://schemas.openxmlformats.org/officeDocument/2006/relationships/image" Target="../media/image130.wmf"/><Relationship Id="rId2" Type="http://schemas.openxmlformats.org/officeDocument/2006/relationships/image" Target="../media/image118.emf"/><Relationship Id="rId16" Type="http://schemas.openxmlformats.org/officeDocument/2006/relationships/image" Target="../media/image129.wmf"/><Relationship Id="rId20" Type="http://schemas.openxmlformats.org/officeDocument/2006/relationships/image" Target="../media/image133.w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5.emf"/><Relationship Id="rId5" Type="http://schemas.openxmlformats.org/officeDocument/2006/relationships/image" Target="../media/image121.emf"/><Relationship Id="rId15" Type="http://schemas.openxmlformats.org/officeDocument/2006/relationships/image" Target="../media/image128.wmf"/><Relationship Id="rId10" Type="http://schemas.openxmlformats.org/officeDocument/2006/relationships/image" Target="../media/image124.emf"/><Relationship Id="rId19" Type="http://schemas.openxmlformats.org/officeDocument/2006/relationships/image" Target="../media/image132.wmf"/><Relationship Id="rId4" Type="http://schemas.openxmlformats.org/officeDocument/2006/relationships/image" Target="../media/image120.emf"/><Relationship Id="rId9" Type="http://schemas.openxmlformats.org/officeDocument/2006/relationships/image" Target="../media/image123.emf"/><Relationship Id="rId1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5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12" Type="http://schemas.openxmlformats.org/officeDocument/2006/relationships/image" Target="../media/image144.wmf"/><Relationship Id="rId17" Type="http://schemas.openxmlformats.org/officeDocument/2006/relationships/image" Target="../media/image149.wmf"/><Relationship Id="rId2" Type="http://schemas.openxmlformats.org/officeDocument/2006/relationships/image" Target="../media/image135.emf"/><Relationship Id="rId16" Type="http://schemas.openxmlformats.org/officeDocument/2006/relationships/image" Target="../media/image148.w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20.wmf"/><Relationship Id="rId5" Type="http://schemas.openxmlformats.org/officeDocument/2006/relationships/image" Target="../media/image138.emf"/><Relationship Id="rId15" Type="http://schemas.openxmlformats.org/officeDocument/2006/relationships/image" Target="../media/image147.wmf"/><Relationship Id="rId10" Type="http://schemas.openxmlformats.org/officeDocument/2006/relationships/image" Target="../media/image143.emf"/><Relationship Id="rId4" Type="http://schemas.openxmlformats.org/officeDocument/2006/relationships/image" Target="../media/image137.wmf"/><Relationship Id="rId9" Type="http://schemas.openxmlformats.org/officeDocument/2006/relationships/image" Target="../media/image142.emf"/><Relationship Id="rId1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18" Type="http://schemas.openxmlformats.org/officeDocument/2006/relationships/image" Target="../media/image165.emf"/><Relationship Id="rId26" Type="http://schemas.openxmlformats.org/officeDocument/2006/relationships/image" Target="../media/image173.wmf"/><Relationship Id="rId3" Type="http://schemas.openxmlformats.org/officeDocument/2006/relationships/image" Target="../media/image152.emf"/><Relationship Id="rId21" Type="http://schemas.openxmlformats.org/officeDocument/2006/relationships/image" Target="../media/image168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17" Type="http://schemas.openxmlformats.org/officeDocument/2006/relationships/image" Target="../media/image164.emf"/><Relationship Id="rId25" Type="http://schemas.openxmlformats.org/officeDocument/2006/relationships/image" Target="../media/image172.wmf"/><Relationship Id="rId2" Type="http://schemas.openxmlformats.org/officeDocument/2006/relationships/image" Target="../media/image151.emf"/><Relationship Id="rId16" Type="http://schemas.openxmlformats.org/officeDocument/2006/relationships/image" Target="../media/image163.emf"/><Relationship Id="rId20" Type="http://schemas.openxmlformats.org/officeDocument/2006/relationships/image" Target="../media/image167.emf"/><Relationship Id="rId29" Type="http://schemas.openxmlformats.org/officeDocument/2006/relationships/image" Target="../media/image176.wmf"/><Relationship Id="rId1" Type="http://schemas.openxmlformats.org/officeDocument/2006/relationships/image" Target="../media/image150.emf"/><Relationship Id="rId6" Type="http://schemas.openxmlformats.org/officeDocument/2006/relationships/image" Target="../media/image68.wmf"/><Relationship Id="rId11" Type="http://schemas.openxmlformats.org/officeDocument/2006/relationships/image" Target="../media/image158.emf"/><Relationship Id="rId24" Type="http://schemas.openxmlformats.org/officeDocument/2006/relationships/image" Target="../media/image171.wmf"/><Relationship Id="rId32" Type="http://schemas.openxmlformats.org/officeDocument/2006/relationships/image" Target="../media/image179.wmf"/><Relationship Id="rId5" Type="http://schemas.openxmlformats.org/officeDocument/2006/relationships/image" Target="../media/image136.wmf"/><Relationship Id="rId15" Type="http://schemas.openxmlformats.org/officeDocument/2006/relationships/image" Target="../media/image162.wmf"/><Relationship Id="rId23" Type="http://schemas.openxmlformats.org/officeDocument/2006/relationships/image" Target="../media/image170.wmf"/><Relationship Id="rId28" Type="http://schemas.openxmlformats.org/officeDocument/2006/relationships/image" Target="../media/image175.wmf"/><Relationship Id="rId10" Type="http://schemas.openxmlformats.org/officeDocument/2006/relationships/image" Target="../media/image157.emf"/><Relationship Id="rId19" Type="http://schemas.openxmlformats.org/officeDocument/2006/relationships/image" Target="../media/image166.emf"/><Relationship Id="rId31" Type="http://schemas.openxmlformats.org/officeDocument/2006/relationships/image" Target="../media/image178.wmf"/><Relationship Id="rId4" Type="http://schemas.openxmlformats.org/officeDocument/2006/relationships/image" Target="../media/image153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Relationship Id="rId22" Type="http://schemas.openxmlformats.org/officeDocument/2006/relationships/image" Target="../media/image169.wmf"/><Relationship Id="rId27" Type="http://schemas.openxmlformats.org/officeDocument/2006/relationships/image" Target="../media/image174.wmf"/><Relationship Id="rId30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6" Type="http://schemas.openxmlformats.org/officeDocument/2006/relationships/image" Target="../media/image13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11.w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5" Type="http://schemas.openxmlformats.org/officeDocument/2006/relationships/image" Target="../media/image11.wmf"/><Relationship Id="rId10" Type="http://schemas.openxmlformats.org/officeDocument/2006/relationships/image" Target="../media/image37.emf"/><Relationship Id="rId4" Type="http://schemas.openxmlformats.org/officeDocument/2006/relationships/image" Target="../media/image31.wmf"/><Relationship Id="rId9" Type="http://schemas.openxmlformats.org/officeDocument/2006/relationships/image" Target="../media/image36.emf"/><Relationship Id="rId1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wmf"/><Relationship Id="rId3" Type="http://schemas.openxmlformats.org/officeDocument/2006/relationships/image" Target="../media/image41.wmf"/><Relationship Id="rId7" Type="http://schemas.openxmlformats.org/officeDocument/2006/relationships/image" Target="../media/image43.emf"/><Relationship Id="rId12" Type="http://schemas.openxmlformats.org/officeDocument/2006/relationships/image" Target="../media/image48.wmf"/><Relationship Id="rId2" Type="http://schemas.openxmlformats.org/officeDocument/2006/relationships/image" Target="../media/image28.wmf"/><Relationship Id="rId1" Type="http://schemas.openxmlformats.org/officeDocument/2006/relationships/image" Target="../media/image18.wmf"/><Relationship Id="rId6" Type="http://schemas.openxmlformats.org/officeDocument/2006/relationships/image" Target="../media/image38.wmf"/><Relationship Id="rId11" Type="http://schemas.openxmlformats.org/officeDocument/2006/relationships/image" Target="../media/image47.wmf"/><Relationship Id="rId5" Type="http://schemas.openxmlformats.org/officeDocument/2006/relationships/image" Target="../media/image20.wmf"/><Relationship Id="rId15" Type="http://schemas.openxmlformats.org/officeDocument/2006/relationships/image" Target="../media/image11.wmf"/><Relationship Id="rId10" Type="http://schemas.openxmlformats.org/officeDocument/2006/relationships/image" Target="../media/image46.emf"/><Relationship Id="rId4" Type="http://schemas.openxmlformats.org/officeDocument/2006/relationships/image" Target="../media/image42.wmf"/><Relationship Id="rId9" Type="http://schemas.openxmlformats.org/officeDocument/2006/relationships/image" Target="../media/image45.emf"/><Relationship Id="rId1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85FF6-C033-493B-961E-4C1496B9CFF5}" type="datetimeFigureOut">
              <a:rPr lang="zh-CN" altLang="en-US" smtClean="0"/>
              <a:pPr/>
              <a:t>2020/9/18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721C-8405-4168-8C40-EEEA9052C1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5721C-8405-4168-8C40-EEEA9052C1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7A9944-9577-4DED-A613-DD5E280E8DD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联系刚开始上课引入的音叉实验：当其中的一个音叉加上小铁环后频率有一微小的改变，即成为两个频率相差很近简谐振动的合成，其振幅有缓慢的周期性的变化，听来就是声音有周期性的强弱的变化，形象地称为“拍”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A50B471-0483-412E-9419-19F9F45A4FA1}" type="slidenum">
              <a:rPr lang="zh-CN" altLang="en-US" smtClean="0">
                <a:ea typeface="宋体" panose="02010600030101010101" pitchFamily="2" charset="-122"/>
              </a:rPr>
              <a:pPr/>
              <a:t>27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A50B471-0483-412E-9419-19F9F45A4FA1}" type="slidenum">
              <a:rPr lang="zh-CN" altLang="en-US" smtClean="0">
                <a:ea typeface="宋体" panose="02010600030101010101" pitchFamily="2" charset="-122"/>
              </a:rPr>
              <a:pPr/>
              <a:t>28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/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8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50.bin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83.png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60.bin"/><Relationship Id="rId18" Type="http://schemas.openxmlformats.org/officeDocument/2006/relationships/oleObject" Target="../embeddings/oleObject165.bin"/><Relationship Id="rId3" Type="http://schemas.openxmlformats.org/officeDocument/2006/relationships/image" Target="../media/image83.png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9.bin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62.bin"/><Relationship Id="rId10" Type="http://schemas.openxmlformats.org/officeDocument/2006/relationships/oleObject" Target="../embeddings/oleObject157.bin"/><Relationship Id="rId19" Type="http://schemas.openxmlformats.org/officeDocument/2006/relationships/oleObject" Target="../embeddings/oleObject166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6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4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81.bin"/><Relationship Id="rId10" Type="http://schemas.openxmlformats.org/officeDocument/2006/relationships/oleObject" Target="../embeddings/oleObject176.bin"/><Relationship Id="rId19" Type="http://schemas.openxmlformats.org/officeDocument/2006/relationships/oleObject" Target="../embeddings/oleObject185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201.bin"/><Relationship Id="rId10" Type="http://schemas.openxmlformats.org/officeDocument/2006/relationships/oleObject" Target="../embeddings/oleObject196.bin"/><Relationship Id="rId19" Type="http://schemas.openxmlformats.org/officeDocument/2006/relationships/oleObject" Target="../embeddings/oleObject205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Relationship Id="rId14" Type="http://schemas.openxmlformats.org/officeDocument/2006/relationships/oleObject" Target="../embeddings/oleObject2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6.bin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9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24.bin"/><Relationship Id="rId34" Type="http://schemas.openxmlformats.org/officeDocument/2006/relationships/oleObject" Target="../embeddings/oleObject237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3.bin"/><Relationship Id="rId29" Type="http://schemas.openxmlformats.org/officeDocument/2006/relationships/oleObject" Target="../embeddings/oleObject23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24" Type="http://schemas.openxmlformats.org/officeDocument/2006/relationships/oleObject" Target="../embeddings/oleObject227.bin"/><Relationship Id="rId32" Type="http://schemas.openxmlformats.org/officeDocument/2006/relationships/oleObject" Target="../embeddings/oleObject235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6.bin"/><Relationship Id="rId28" Type="http://schemas.openxmlformats.org/officeDocument/2006/relationships/oleObject" Target="../embeddings/oleObject231.bin"/><Relationship Id="rId10" Type="http://schemas.openxmlformats.org/officeDocument/2006/relationships/oleObject" Target="../embeddings/oleObject213.bin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34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5.bin"/><Relationship Id="rId27" Type="http://schemas.openxmlformats.org/officeDocument/2006/relationships/oleObject" Target="../embeddings/oleObject230.bin"/><Relationship Id="rId30" Type="http://schemas.openxmlformats.org/officeDocument/2006/relationships/oleObject" Target="../embeddings/oleObject233.bin"/><Relationship Id="rId35" Type="http://schemas.openxmlformats.org/officeDocument/2006/relationships/oleObject" Target="../embeddings/oleObject23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jpeg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42.bin"/><Relationship Id="rId4" Type="http://schemas.openxmlformats.org/officeDocument/2006/relationships/oleObject" Target="../embeddings/oleObject24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9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00034" y="714356"/>
            <a:ext cx="8280400" cy="280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25000"/>
              </a:spcBef>
            </a:pPr>
            <a:r>
              <a:rPr lang="en-US" altLang="zh-CN" sz="5400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9-5  </a:t>
            </a:r>
            <a:r>
              <a:rPr lang="zh-CN" altLang="en-US" sz="5400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简谐运动的合成</a:t>
            </a:r>
            <a:endParaRPr lang="en-US" altLang="zh-CN" sz="5400" b="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/>
          <p:nvPr/>
        </p:nvGrpSpPr>
        <p:grpSpPr bwMode="auto">
          <a:xfrm>
            <a:off x="928662" y="2428868"/>
            <a:ext cx="4724400" cy="592138"/>
            <a:chOff x="576" y="1595"/>
            <a:chExt cx="2976" cy="373"/>
          </a:xfrm>
        </p:grpSpPr>
        <p:sp>
          <p:nvSpPr>
            <p:cNvPr id="105475" name="Text Box 3"/>
            <p:cNvSpPr txBox="1">
              <a:spLocks noChangeArrowheads="1"/>
            </p:cNvSpPr>
            <p:nvPr/>
          </p:nvSpPr>
          <p:spPr bwMode="auto">
            <a:xfrm>
              <a:off x="576" y="1600"/>
              <a:ext cx="297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（</a:t>
              </a:r>
              <a:r>
                <a:rPr lang="zh-CN" altLang="en-US" sz="3200">
                  <a:solidFill>
                    <a:srgbClr val="CC0000"/>
                  </a:solidFill>
                </a:rPr>
                <a:t>1</a:t>
              </a:r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）       </a:t>
              </a:r>
              <a:r>
                <a:rPr lang="zh-CN" altLang="en-US" sz="3200">
                  <a:latin typeface="宋体" panose="02010600030101010101" pitchFamily="2" charset="-122"/>
                </a:rPr>
                <a:t>或</a:t>
              </a:r>
            </a:p>
          </p:txBody>
        </p:sp>
        <p:graphicFrame>
          <p:nvGraphicFramePr>
            <p:cNvPr id="135182" name="Object 1038"/>
            <p:cNvGraphicFramePr>
              <a:graphicFrameLocks noChangeAspect="1"/>
            </p:cNvGraphicFramePr>
            <p:nvPr/>
          </p:nvGraphicFramePr>
          <p:xfrm>
            <a:off x="1125" y="1595"/>
            <a:ext cx="1707" cy="373"/>
          </p:xfrm>
          <a:graphic>
            <a:graphicData uri="http://schemas.openxmlformats.org/presentationml/2006/ole">
              <p:oleObj spid="_x0000_s25615" name="Equation" r:id="rId3" imgW="32308800" imgH="6096000" progId="Equation.3">
                <p:embed/>
              </p:oleObj>
            </a:graphicData>
          </a:graphic>
        </p:graphicFrame>
      </p:grpSp>
      <p:graphicFrame>
        <p:nvGraphicFramePr>
          <p:cNvPr id="135168" name="Object 1024"/>
          <p:cNvGraphicFramePr>
            <a:graphicFrameLocks noChangeAspect="1"/>
          </p:cNvGraphicFramePr>
          <p:nvPr/>
        </p:nvGraphicFramePr>
        <p:xfrm>
          <a:off x="1955800" y="3005138"/>
          <a:ext cx="1473200" cy="1136650"/>
        </p:xfrm>
        <a:graphic>
          <a:graphicData uri="http://schemas.openxmlformats.org/presentationml/2006/ole">
            <p:oleObj spid="_x0000_s25614" name="Equation" r:id="rId4" imgW="16154400" imgH="12496800" progId="Equation.3">
              <p:embed/>
            </p:oleObj>
          </a:graphicData>
        </a:graphic>
      </p:graphicFrame>
      <p:grpSp>
        <p:nvGrpSpPr>
          <p:cNvPr id="3" name="Group 20"/>
          <p:cNvGrpSpPr/>
          <p:nvPr/>
        </p:nvGrpSpPr>
        <p:grpSpPr bwMode="auto">
          <a:xfrm>
            <a:off x="1142976" y="1"/>
            <a:ext cx="1500198" cy="713469"/>
            <a:chOff x="384" y="432"/>
            <a:chExt cx="960" cy="266"/>
          </a:xfrm>
        </p:grpSpPr>
        <p:sp>
          <p:nvSpPr>
            <p:cNvPr id="105493" name="AutoShape 21"/>
            <p:cNvSpPr>
              <a:spLocks noChangeArrowheads="1"/>
            </p:cNvSpPr>
            <p:nvPr/>
          </p:nvSpPr>
          <p:spPr bwMode="auto">
            <a:xfrm>
              <a:off x="384" y="432"/>
              <a:ext cx="960" cy="26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384" y="432"/>
              <a:ext cx="960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3200" dirty="0">
                  <a:solidFill>
                    <a:srgbClr val="CC0000"/>
                  </a:solidFill>
                </a:rPr>
                <a:t> 讨论</a:t>
              </a:r>
            </a:p>
          </p:txBody>
        </p:sp>
      </p:grpSp>
      <p:grpSp>
        <p:nvGrpSpPr>
          <p:cNvPr id="4" name="Group 89"/>
          <p:cNvGrpSpPr/>
          <p:nvPr/>
        </p:nvGrpSpPr>
        <p:grpSpPr bwMode="auto">
          <a:xfrm>
            <a:off x="1066800" y="4176713"/>
            <a:ext cx="2819400" cy="611187"/>
            <a:chOff x="576" y="2631"/>
            <a:chExt cx="1776" cy="385"/>
          </a:xfrm>
        </p:grpSpPr>
        <p:sp>
          <p:nvSpPr>
            <p:cNvPr id="105496" name="Text Box 24"/>
            <p:cNvSpPr txBox="1">
              <a:spLocks noChangeArrowheads="1"/>
            </p:cNvSpPr>
            <p:nvPr/>
          </p:nvSpPr>
          <p:spPr bwMode="auto">
            <a:xfrm>
              <a:off x="576" y="2651"/>
              <a:ext cx="111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（</a:t>
              </a:r>
              <a:r>
                <a:rPr lang="zh-CN" altLang="en-US" sz="3200">
                  <a:solidFill>
                    <a:srgbClr val="CC0000"/>
                  </a:solidFill>
                </a:rPr>
                <a:t>2</a:t>
              </a:r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） </a:t>
              </a:r>
              <a:r>
                <a:rPr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  </a:t>
              </a:r>
            </a:p>
          </p:txBody>
        </p:sp>
        <p:graphicFrame>
          <p:nvGraphicFramePr>
            <p:cNvPr id="135181" name="Object 1037"/>
            <p:cNvGraphicFramePr>
              <a:graphicFrameLocks noChangeAspect="1"/>
            </p:cNvGraphicFramePr>
            <p:nvPr/>
          </p:nvGraphicFramePr>
          <p:xfrm>
            <a:off x="1188" y="2631"/>
            <a:ext cx="1164" cy="377"/>
          </p:xfrm>
          <a:graphic>
            <a:graphicData uri="http://schemas.openxmlformats.org/presentationml/2006/ole">
              <p:oleObj spid="_x0000_s25613" name="Equation" r:id="rId5" imgW="20421600" imgH="6096000" progId="Equation.3">
                <p:embed/>
              </p:oleObj>
            </a:graphicData>
          </a:graphic>
        </p:graphicFrame>
      </p:grpSp>
      <p:graphicFrame>
        <p:nvGraphicFramePr>
          <p:cNvPr id="135169" name="Object 1025"/>
          <p:cNvGraphicFramePr>
            <a:graphicFrameLocks noChangeAspect="1"/>
          </p:cNvGraphicFramePr>
          <p:nvPr/>
        </p:nvGraphicFramePr>
        <p:xfrm>
          <a:off x="2014538" y="4800600"/>
          <a:ext cx="1719262" cy="1114425"/>
        </p:xfrm>
        <a:graphic>
          <a:graphicData uri="http://schemas.openxmlformats.org/presentationml/2006/ole">
            <p:oleObj spid="_x0000_s25612" name="Equation" r:id="rId6" imgW="19202400" imgH="12496800" progId="Equation.3">
              <p:embed/>
            </p:oleObj>
          </a:graphicData>
        </a:graphic>
      </p:graphicFrame>
      <p:grpSp>
        <p:nvGrpSpPr>
          <p:cNvPr id="5" name="Group 92"/>
          <p:cNvGrpSpPr/>
          <p:nvPr/>
        </p:nvGrpSpPr>
        <p:grpSpPr bwMode="auto">
          <a:xfrm>
            <a:off x="5867400" y="1905000"/>
            <a:ext cx="1905000" cy="2133600"/>
            <a:chOff x="3696" y="1200"/>
            <a:chExt cx="1200" cy="1344"/>
          </a:xfrm>
        </p:grpSpPr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3696" y="1200"/>
              <a:ext cx="12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3862" y="1976"/>
              <a:ext cx="1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 flipH="1" flipV="1">
              <a:off x="4270" y="1232"/>
              <a:ext cx="3" cy="1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961" y="1421"/>
              <a:ext cx="639" cy="96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 flipV="1">
              <a:off x="3961" y="1421"/>
              <a:ext cx="639" cy="9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V="1">
              <a:off x="3985" y="2025"/>
              <a:ext cx="224" cy="3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 flipV="1">
              <a:off x="4334" y="1496"/>
              <a:ext cx="236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4121" y="172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5176" name="Object 1032"/>
            <p:cNvGraphicFramePr>
              <a:graphicFrameLocks noChangeAspect="1"/>
            </p:cNvGraphicFramePr>
            <p:nvPr/>
          </p:nvGraphicFramePr>
          <p:xfrm>
            <a:off x="4112" y="1248"/>
            <a:ext cx="123" cy="192"/>
          </p:xfrm>
          <a:graphic>
            <a:graphicData uri="http://schemas.openxmlformats.org/presentationml/2006/ole">
              <p:oleObj spid="_x0000_s25611" name="公式" r:id="rId7" imgW="4572000" imgH="5791200" progId="Equation.3">
                <p:embed/>
              </p:oleObj>
            </a:graphicData>
          </a:graphic>
        </p:graphicFrame>
        <p:graphicFrame>
          <p:nvGraphicFramePr>
            <p:cNvPr id="135177" name="Object 1033"/>
            <p:cNvGraphicFramePr>
              <a:graphicFrameLocks noChangeAspect="1"/>
            </p:cNvGraphicFramePr>
            <p:nvPr/>
          </p:nvGraphicFramePr>
          <p:xfrm>
            <a:off x="4728" y="2025"/>
            <a:ext cx="143" cy="191"/>
          </p:xfrm>
          <a:graphic>
            <a:graphicData uri="http://schemas.openxmlformats.org/presentationml/2006/ole">
              <p:oleObj spid="_x0000_s25610" name="公式" r:id="rId8" imgW="4267200" imgH="4572000" progId="Equation.3">
                <p:embed/>
              </p:oleObj>
            </a:graphicData>
          </a:graphic>
        </p:graphicFrame>
        <p:graphicFrame>
          <p:nvGraphicFramePr>
            <p:cNvPr id="135178" name="Object 1034"/>
            <p:cNvGraphicFramePr>
              <a:graphicFrameLocks noChangeAspect="1"/>
            </p:cNvGraphicFramePr>
            <p:nvPr/>
          </p:nvGraphicFramePr>
          <p:xfrm>
            <a:off x="4295" y="1976"/>
            <a:ext cx="121" cy="165"/>
          </p:xfrm>
          <a:graphic>
            <a:graphicData uri="http://schemas.openxmlformats.org/presentationml/2006/ole">
              <p:oleObj spid="_x0000_s25609" name="Equation" r:id="rId9" imgW="3048000" imgH="3352800" progId="Equation.3">
                <p:embed/>
              </p:oleObj>
            </a:graphicData>
          </a:graphic>
        </p:graphicFrame>
        <p:graphicFrame>
          <p:nvGraphicFramePr>
            <p:cNvPr id="135179" name="Object 1035"/>
            <p:cNvGraphicFramePr>
              <a:graphicFrameLocks noChangeAspect="1"/>
            </p:cNvGraphicFramePr>
            <p:nvPr/>
          </p:nvGraphicFramePr>
          <p:xfrm>
            <a:off x="4634" y="1775"/>
            <a:ext cx="151" cy="209"/>
          </p:xfrm>
          <a:graphic>
            <a:graphicData uri="http://schemas.openxmlformats.org/presentationml/2006/ole">
              <p:oleObj spid="_x0000_s25608" name="公式" r:id="rId10" imgW="6096000" imgH="7620000" progId="Equation.3">
                <p:embed/>
              </p:oleObj>
            </a:graphicData>
          </a:graphic>
        </p:graphicFrame>
        <p:graphicFrame>
          <p:nvGraphicFramePr>
            <p:cNvPr id="135180" name="Object 1036"/>
            <p:cNvGraphicFramePr>
              <a:graphicFrameLocks noChangeAspect="1"/>
            </p:cNvGraphicFramePr>
            <p:nvPr/>
          </p:nvGraphicFramePr>
          <p:xfrm>
            <a:off x="4093" y="1416"/>
            <a:ext cx="173" cy="216"/>
          </p:xfrm>
          <a:graphic>
            <a:graphicData uri="http://schemas.openxmlformats.org/presentationml/2006/ole">
              <p:oleObj spid="_x0000_s25607" name="公式" r:id="rId11" imgW="6705600" imgH="7620000" progId="Equation.3">
                <p:embed/>
              </p:oleObj>
            </a:graphicData>
          </a:graphic>
        </p:graphicFrame>
      </p:grpSp>
      <p:grpSp>
        <p:nvGrpSpPr>
          <p:cNvPr id="6" name="Group 91"/>
          <p:cNvGrpSpPr/>
          <p:nvPr/>
        </p:nvGrpSpPr>
        <p:grpSpPr bwMode="auto">
          <a:xfrm>
            <a:off x="5867400" y="4038600"/>
            <a:ext cx="1905000" cy="2209800"/>
            <a:chOff x="3696" y="2544"/>
            <a:chExt cx="1200" cy="1392"/>
          </a:xfrm>
        </p:grpSpPr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>
              <a:off x="3834" y="3323"/>
              <a:ext cx="9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296" y="2577"/>
              <a:ext cx="0" cy="1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3949" y="2837"/>
              <a:ext cx="680" cy="95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 flipH="1" flipV="1">
              <a:off x="3949" y="2837"/>
              <a:ext cx="680" cy="9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 flipH="1" flipV="1">
              <a:off x="4419" y="3472"/>
              <a:ext cx="189" cy="2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 flipH="1" flipV="1">
              <a:off x="3986" y="2881"/>
              <a:ext cx="218" cy="3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5171" name="Object 1027"/>
            <p:cNvGraphicFramePr>
              <a:graphicFrameLocks noChangeAspect="1"/>
            </p:cNvGraphicFramePr>
            <p:nvPr/>
          </p:nvGraphicFramePr>
          <p:xfrm>
            <a:off x="4476" y="3305"/>
            <a:ext cx="151" cy="217"/>
          </p:xfrm>
          <a:graphic>
            <a:graphicData uri="http://schemas.openxmlformats.org/presentationml/2006/ole">
              <p:oleObj spid="_x0000_s25606" name="公式" r:id="rId12" imgW="6096000" imgH="7620000" progId="Equation.3">
                <p:embed/>
              </p:oleObj>
            </a:graphicData>
          </a:graphic>
        </p:graphicFrame>
        <p:graphicFrame>
          <p:nvGraphicFramePr>
            <p:cNvPr id="135172" name="Object 1028"/>
            <p:cNvGraphicFramePr>
              <a:graphicFrameLocks noChangeAspect="1"/>
            </p:cNvGraphicFramePr>
            <p:nvPr/>
          </p:nvGraphicFramePr>
          <p:xfrm>
            <a:off x="4115" y="2851"/>
            <a:ext cx="173" cy="223"/>
          </p:xfrm>
          <a:graphic>
            <a:graphicData uri="http://schemas.openxmlformats.org/presentationml/2006/ole">
              <p:oleObj spid="_x0000_s25605" name="公式" r:id="rId13" imgW="6705600" imgH="7620000" progId="Equation.3">
                <p:embed/>
              </p:oleObj>
            </a:graphicData>
          </a:graphic>
        </p:graphicFrame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3696" y="2544"/>
              <a:ext cx="1200" cy="139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5173" name="Object 1029"/>
            <p:cNvGraphicFramePr>
              <a:graphicFrameLocks noChangeAspect="1"/>
            </p:cNvGraphicFramePr>
            <p:nvPr/>
          </p:nvGraphicFramePr>
          <p:xfrm>
            <a:off x="4159" y="3323"/>
            <a:ext cx="122" cy="171"/>
          </p:xfrm>
          <a:graphic>
            <a:graphicData uri="http://schemas.openxmlformats.org/presentationml/2006/ole">
              <p:oleObj spid="_x0000_s25604" name="Equation" r:id="rId14" imgW="3048000" imgH="3352800" progId="Equation.3">
                <p:embed/>
              </p:oleObj>
            </a:graphicData>
          </a:graphic>
        </p:graphicFrame>
        <p:graphicFrame>
          <p:nvGraphicFramePr>
            <p:cNvPr id="135174" name="Object 1030"/>
            <p:cNvGraphicFramePr>
              <a:graphicFrameLocks noChangeAspect="1"/>
            </p:cNvGraphicFramePr>
            <p:nvPr/>
          </p:nvGraphicFramePr>
          <p:xfrm>
            <a:off x="4656" y="3312"/>
            <a:ext cx="142" cy="198"/>
          </p:xfrm>
          <a:graphic>
            <a:graphicData uri="http://schemas.openxmlformats.org/presentationml/2006/ole">
              <p:oleObj spid="_x0000_s25603" name="公式" r:id="rId15" imgW="4267200" imgH="4572000" progId="Equation.3">
                <p:embed/>
              </p:oleObj>
            </a:graphicData>
          </a:graphic>
        </p:graphicFrame>
        <p:graphicFrame>
          <p:nvGraphicFramePr>
            <p:cNvPr id="135175" name="Object 1031"/>
            <p:cNvGraphicFramePr>
              <a:graphicFrameLocks noChangeAspect="1"/>
            </p:cNvGraphicFramePr>
            <p:nvPr/>
          </p:nvGraphicFramePr>
          <p:xfrm>
            <a:off x="4128" y="2577"/>
            <a:ext cx="122" cy="199"/>
          </p:xfrm>
          <a:graphic>
            <a:graphicData uri="http://schemas.openxmlformats.org/presentationml/2006/ole">
              <p:oleObj spid="_x0000_s25602" name="公式" r:id="rId16" imgW="4572000" imgH="5791200" progId="Equation.3">
                <p:embed/>
              </p:oleObj>
            </a:graphicData>
          </a:graphic>
        </p:graphicFrame>
      </p:grpSp>
      <p:graphicFrame>
        <p:nvGraphicFramePr>
          <p:cNvPr id="135170" name="Object 1026"/>
          <p:cNvGraphicFramePr>
            <a:graphicFrameLocks noChangeAspect="1"/>
          </p:cNvGraphicFramePr>
          <p:nvPr/>
        </p:nvGraphicFramePr>
        <p:xfrm>
          <a:off x="1071538" y="857232"/>
          <a:ext cx="7086600" cy="1204913"/>
        </p:xfrm>
        <a:graphic>
          <a:graphicData uri="http://schemas.openxmlformats.org/presentationml/2006/ole">
            <p:oleObj spid="_x0000_s25601" name="Equation" r:id="rId17" imgW="64617600" imgH="109728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/>
          <p:nvPr/>
        </p:nvGrpSpPr>
        <p:grpSpPr bwMode="auto">
          <a:xfrm>
            <a:off x="1673225" y="4400550"/>
            <a:ext cx="3203575" cy="1320800"/>
            <a:chOff x="910" y="2772"/>
            <a:chExt cx="2018" cy="832"/>
          </a:xfrm>
        </p:grpSpPr>
        <p:graphicFrame>
          <p:nvGraphicFramePr>
            <p:cNvPr id="136200" name="Object 1032"/>
            <p:cNvGraphicFramePr>
              <a:graphicFrameLocks noChangeAspect="1"/>
            </p:cNvGraphicFramePr>
            <p:nvPr/>
          </p:nvGraphicFramePr>
          <p:xfrm>
            <a:off x="1149" y="2772"/>
            <a:ext cx="1251" cy="348"/>
          </p:xfrm>
          <a:graphic>
            <a:graphicData uri="http://schemas.openxmlformats.org/presentationml/2006/ole">
              <p:oleObj spid="_x0000_s26634" name="Equation" r:id="rId3" imgW="23469600" imgH="6096000" progId="Equation.3">
                <p:embed/>
              </p:oleObj>
            </a:graphicData>
          </a:graphic>
        </p:graphicFrame>
        <p:graphicFrame>
          <p:nvGraphicFramePr>
            <p:cNvPr id="136201" name="Object 1033"/>
            <p:cNvGraphicFramePr>
              <a:graphicFrameLocks noChangeAspect="1"/>
            </p:cNvGraphicFramePr>
            <p:nvPr/>
          </p:nvGraphicFramePr>
          <p:xfrm>
            <a:off x="1131" y="2976"/>
            <a:ext cx="1797" cy="628"/>
          </p:xfrm>
          <a:graphic>
            <a:graphicData uri="http://schemas.openxmlformats.org/presentationml/2006/ole">
              <p:oleObj spid="_x0000_s26633" name="Equation" r:id="rId4" imgW="34137600" imgH="11277600" progId="Equation.3">
                <p:embed/>
              </p:oleObj>
            </a:graphicData>
          </a:graphic>
        </p:graphicFrame>
        <p:sp>
          <p:nvSpPr>
            <p:cNvPr id="55408" name="AutoShape 112"/>
            <p:cNvSpPr/>
            <p:nvPr/>
          </p:nvSpPr>
          <p:spPr bwMode="auto">
            <a:xfrm>
              <a:off x="910" y="2928"/>
              <a:ext cx="146" cy="432"/>
            </a:xfrm>
            <a:prstGeom prst="leftBrace">
              <a:avLst>
                <a:gd name="adj1" fmla="val 2465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4"/>
          <p:cNvGrpSpPr/>
          <p:nvPr/>
        </p:nvGrpSpPr>
        <p:grpSpPr bwMode="auto">
          <a:xfrm>
            <a:off x="1111250" y="2411413"/>
            <a:ext cx="3308350" cy="593725"/>
            <a:chOff x="556" y="1519"/>
            <a:chExt cx="2084" cy="374"/>
          </a:xfrm>
        </p:grpSpPr>
        <p:sp>
          <p:nvSpPr>
            <p:cNvPr id="55440" name="Text Box 144"/>
            <p:cNvSpPr txBox="1">
              <a:spLocks noChangeArrowheads="1"/>
            </p:cNvSpPr>
            <p:nvPr/>
          </p:nvSpPr>
          <p:spPr bwMode="auto">
            <a:xfrm>
              <a:off x="556" y="1528"/>
              <a:ext cx="75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（</a:t>
              </a:r>
              <a:r>
                <a:rPr lang="zh-CN" altLang="en-US" sz="3200">
                  <a:solidFill>
                    <a:srgbClr val="CC0000"/>
                  </a:solidFill>
                </a:rPr>
                <a:t>3</a:t>
              </a:r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）</a:t>
              </a:r>
            </a:p>
          </p:txBody>
        </p:sp>
        <p:graphicFrame>
          <p:nvGraphicFramePr>
            <p:cNvPr id="136199" name="Object 1031"/>
            <p:cNvGraphicFramePr>
              <a:graphicFrameLocks noChangeAspect="1"/>
            </p:cNvGraphicFramePr>
            <p:nvPr/>
          </p:nvGraphicFramePr>
          <p:xfrm>
            <a:off x="1200" y="1519"/>
            <a:ext cx="1440" cy="353"/>
          </p:xfrm>
          <a:graphic>
            <a:graphicData uri="http://schemas.openxmlformats.org/presentationml/2006/ole">
              <p:oleObj spid="_x0000_s26632" name="Equation" r:id="rId5" imgW="27736800" imgH="6096000" progId="Equation.3">
                <p:embed/>
              </p:oleObj>
            </a:graphicData>
          </a:graphic>
        </p:graphicFrame>
      </p:grpSp>
      <p:grpSp>
        <p:nvGrpSpPr>
          <p:cNvPr id="4" name="Group 157"/>
          <p:cNvGrpSpPr/>
          <p:nvPr/>
        </p:nvGrpSpPr>
        <p:grpSpPr bwMode="auto">
          <a:xfrm>
            <a:off x="5181600" y="2438400"/>
            <a:ext cx="2286000" cy="2819400"/>
            <a:chOff x="4032" y="1104"/>
            <a:chExt cx="1152" cy="1344"/>
          </a:xfrm>
        </p:grpSpPr>
        <p:sp>
          <p:nvSpPr>
            <p:cNvPr id="55454" name="Rectangle 158"/>
            <p:cNvSpPr>
              <a:spLocks noChangeArrowheads="1"/>
            </p:cNvSpPr>
            <p:nvPr/>
          </p:nvSpPr>
          <p:spPr bwMode="auto">
            <a:xfrm>
              <a:off x="4032" y="1104"/>
              <a:ext cx="115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55" name="Rectangle 159"/>
            <p:cNvSpPr>
              <a:spLocks noChangeArrowheads="1"/>
            </p:cNvSpPr>
            <p:nvPr/>
          </p:nvSpPr>
          <p:spPr bwMode="auto">
            <a:xfrm>
              <a:off x="4256" y="1344"/>
              <a:ext cx="640" cy="100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0"/>
            <p:cNvGrpSpPr/>
            <p:nvPr/>
          </p:nvGrpSpPr>
          <p:grpSpPr bwMode="auto">
            <a:xfrm>
              <a:off x="4272" y="1344"/>
              <a:ext cx="624" cy="1008"/>
              <a:chOff x="4416" y="2016"/>
              <a:chExt cx="672" cy="1056"/>
            </a:xfrm>
          </p:grpSpPr>
          <p:sp>
            <p:nvSpPr>
              <p:cNvPr id="55457" name="Freeform 161"/>
              <p:cNvSpPr/>
              <p:nvPr/>
            </p:nvSpPr>
            <p:spPr bwMode="auto">
              <a:xfrm>
                <a:off x="4416" y="2016"/>
                <a:ext cx="672" cy="1056"/>
              </a:xfrm>
              <a:custGeom>
                <a:avLst/>
                <a:gdLst/>
                <a:ahLst/>
                <a:cxnLst>
                  <a:cxn ang="0">
                    <a:pos x="672" y="528"/>
                  </a:cxn>
                  <a:cxn ang="0">
                    <a:pos x="576" y="864"/>
                  </a:cxn>
                  <a:cxn ang="0">
                    <a:pos x="336" y="1056"/>
                  </a:cxn>
                  <a:cxn ang="0">
                    <a:pos x="96" y="864"/>
                  </a:cxn>
                  <a:cxn ang="0">
                    <a:pos x="0" y="528"/>
                  </a:cxn>
                  <a:cxn ang="0">
                    <a:pos x="96" y="192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672" y="528"/>
                  </a:cxn>
                </a:cxnLst>
                <a:rect l="0" t="0" r="r" b="b"/>
                <a:pathLst>
                  <a:path w="672" h="1056">
                    <a:moveTo>
                      <a:pt x="672" y="528"/>
                    </a:moveTo>
                    <a:cubicBezTo>
                      <a:pt x="672" y="640"/>
                      <a:pt x="632" y="776"/>
                      <a:pt x="576" y="864"/>
                    </a:cubicBezTo>
                    <a:cubicBezTo>
                      <a:pt x="520" y="952"/>
                      <a:pt x="416" y="1056"/>
                      <a:pt x="336" y="1056"/>
                    </a:cubicBezTo>
                    <a:cubicBezTo>
                      <a:pt x="256" y="1056"/>
                      <a:pt x="152" y="952"/>
                      <a:pt x="96" y="864"/>
                    </a:cubicBezTo>
                    <a:cubicBezTo>
                      <a:pt x="40" y="776"/>
                      <a:pt x="0" y="640"/>
                      <a:pt x="0" y="528"/>
                    </a:cubicBezTo>
                    <a:cubicBezTo>
                      <a:pt x="0" y="416"/>
                      <a:pt x="40" y="280"/>
                      <a:pt x="96" y="192"/>
                    </a:cubicBezTo>
                    <a:cubicBezTo>
                      <a:pt x="152" y="104"/>
                      <a:pt x="256" y="0"/>
                      <a:pt x="336" y="0"/>
                    </a:cubicBezTo>
                    <a:cubicBezTo>
                      <a:pt x="416" y="0"/>
                      <a:pt x="520" y="104"/>
                      <a:pt x="576" y="192"/>
                    </a:cubicBezTo>
                    <a:cubicBezTo>
                      <a:pt x="632" y="280"/>
                      <a:pt x="672" y="416"/>
                      <a:pt x="672" y="528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58" name="Line 162"/>
              <p:cNvSpPr>
                <a:spLocks noChangeShapeType="1"/>
              </p:cNvSpPr>
              <p:nvPr/>
            </p:nvSpPr>
            <p:spPr bwMode="auto">
              <a:xfrm flipV="1">
                <a:off x="4416" y="2304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459" name="Line 163"/>
            <p:cNvSpPr>
              <a:spLocks noChangeShapeType="1"/>
            </p:cNvSpPr>
            <p:nvPr/>
          </p:nvSpPr>
          <p:spPr bwMode="auto">
            <a:xfrm>
              <a:off x="4176" y="18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6194" name="Object 1026"/>
            <p:cNvGraphicFramePr>
              <a:graphicFrameLocks noChangeAspect="1"/>
            </p:cNvGraphicFramePr>
            <p:nvPr/>
          </p:nvGraphicFramePr>
          <p:xfrm>
            <a:off x="4704" y="1615"/>
            <a:ext cx="157" cy="209"/>
          </p:xfrm>
          <a:graphic>
            <a:graphicData uri="http://schemas.openxmlformats.org/presentationml/2006/ole">
              <p:oleObj spid="_x0000_s26631" name="公式" r:id="rId6" imgW="6096000" imgH="7620000" progId="Equation.3">
                <p:embed/>
              </p:oleObj>
            </a:graphicData>
          </a:graphic>
        </p:graphicFrame>
        <p:graphicFrame>
          <p:nvGraphicFramePr>
            <p:cNvPr id="136195" name="Object 1027"/>
            <p:cNvGraphicFramePr>
              <a:graphicFrameLocks noChangeAspect="1"/>
            </p:cNvGraphicFramePr>
            <p:nvPr/>
          </p:nvGraphicFramePr>
          <p:xfrm>
            <a:off x="4416" y="1392"/>
            <a:ext cx="180" cy="216"/>
          </p:xfrm>
          <a:graphic>
            <a:graphicData uri="http://schemas.openxmlformats.org/presentationml/2006/ole">
              <p:oleObj spid="_x0000_s26630" name="公式" r:id="rId7" imgW="6705600" imgH="7620000" progId="Equation.3">
                <p:embed/>
              </p:oleObj>
            </a:graphicData>
          </a:graphic>
        </p:graphicFrame>
        <p:graphicFrame>
          <p:nvGraphicFramePr>
            <p:cNvPr id="136196" name="Object 1028"/>
            <p:cNvGraphicFramePr>
              <a:graphicFrameLocks noChangeAspect="1"/>
            </p:cNvGraphicFramePr>
            <p:nvPr/>
          </p:nvGraphicFramePr>
          <p:xfrm>
            <a:off x="4462" y="1803"/>
            <a:ext cx="126" cy="165"/>
          </p:xfrm>
          <a:graphic>
            <a:graphicData uri="http://schemas.openxmlformats.org/presentationml/2006/ole">
              <p:oleObj spid="_x0000_s26629" name="Equation" r:id="rId8" imgW="3048000" imgH="3352800" progId="Equation.3">
                <p:embed/>
              </p:oleObj>
            </a:graphicData>
          </a:graphic>
        </p:graphicFrame>
        <p:graphicFrame>
          <p:nvGraphicFramePr>
            <p:cNvPr id="136197" name="Object 1029"/>
            <p:cNvGraphicFramePr>
              <a:graphicFrameLocks noChangeAspect="1"/>
            </p:cNvGraphicFramePr>
            <p:nvPr/>
          </p:nvGraphicFramePr>
          <p:xfrm>
            <a:off x="4992" y="1729"/>
            <a:ext cx="148" cy="191"/>
          </p:xfrm>
          <a:graphic>
            <a:graphicData uri="http://schemas.openxmlformats.org/presentationml/2006/ole">
              <p:oleObj spid="_x0000_s26628" name="公式" r:id="rId9" imgW="4267200" imgH="4572000" progId="Equation.3">
                <p:embed/>
              </p:oleObj>
            </a:graphicData>
          </a:graphic>
        </p:graphicFrame>
        <p:graphicFrame>
          <p:nvGraphicFramePr>
            <p:cNvPr id="136198" name="Object 1030"/>
            <p:cNvGraphicFramePr>
              <a:graphicFrameLocks noChangeAspect="1"/>
            </p:cNvGraphicFramePr>
            <p:nvPr/>
          </p:nvGraphicFramePr>
          <p:xfrm>
            <a:off x="4608" y="1104"/>
            <a:ext cx="127" cy="192"/>
          </p:xfrm>
          <a:graphic>
            <a:graphicData uri="http://schemas.openxmlformats.org/presentationml/2006/ole">
              <p:oleObj spid="_x0000_s26627" name="公式" r:id="rId10" imgW="4572000" imgH="5791200" progId="Equation.3">
                <p:embed/>
              </p:oleObj>
            </a:graphicData>
          </a:graphic>
        </p:graphicFrame>
        <p:sp>
          <p:nvSpPr>
            <p:cNvPr id="55465" name="Line 169"/>
            <p:cNvSpPr>
              <a:spLocks noChangeShapeType="1"/>
            </p:cNvSpPr>
            <p:nvPr/>
          </p:nvSpPr>
          <p:spPr bwMode="auto">
            <a:xfrm flipV="1">
              <a:off x="4584" y="1128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6192" name="Object 1024"/>
          <p:cNvGraphicFramePr>
            <a:graphicFrameLocks noChangeAspect="1"/>
          </p:cNvGraphicFramePr>
          <p:nvPr/>
        </p:nvGraphicFramePr>
        <p:xfrm>
          <a:off x="2057400" y="3124200"/>
          <a:ext cx="1981200" cy="1155700"/>
        </p:xfrm>
        <a:graphic>
          <a:graphicData uri="http://schemas.openxmlformats.org/presentationml/2006/ole">
            <p:oleObj spid="_x0000_s26626" name="公式" r:id="rId11" imgW="29260800" imgH="17068800" progId="Equation.3">
              <p:embed/>
            </p:oleObj>
          </a:graphicData>
        </a:graphic>
      </p:graphicFrame>
      <p:graphicFrame>
        <p:nvGraphicFramePr>
          <p:cNvPr id="136193" name="Object 1025"/>
          <p:cNvGraphicFramePr>
            <a:graphicFrameLocks noChangeAspect="1"/>
          </p:cNvGraphicFramePr>
          <p:nvPr/>
        </p:nvGraphicFramePr>
        <p:xfrm>
          <a:off x="1447800" y="914400"/>
          <a:ext cx="7086600" cy="1204913"/>
        </p:xfrm>
        <a:graphic>
          <a:graphicData uri="http://schemas.openxmlformats.org/presentationml/2006/ole">
            <p:oleObj spid="_x0000_s26625" name="Equation" r:id="rId12" imgW="64617600" imgH="10972800" progId="Equation.3">
              <p:embed/>
            </p:oleObj>
          </a:graphicData>
        </a:graphic>
      </p:graphicFrame>
      <p:grpSp>
        <p:nvGrpSpPr>
          <p:cNvPr id="27" name="Group 20"/>
          <p:cNvGrpSpPr/>
          <p:nvPr/>
        </p:nvGrpSpPr>
        <p:grpSpPr bwMode="auto">
          <a:xfrm>
            <a:off x="1142976" y="1"/>
            <a:ext cx="1500198" cy="713469"/>
            <a:chOff x="384" y="432"/>
            <a:chExt cx="960" cy="266"/>
          </a:xfrm>
        </p:grpSpPr>
        <p:sp>
          <p:nvSpPr>
            <p:cNvPr id="28" name="AutoShape 21"/>
            <p:cNvSpPr>
              <a:spLocks noChangeArrowheads="1"/>
            </p:cNvSpPr>
            <p:nvPr/>
          </p:nvSpPr>
          <p:spPr bwMode="auto">
            <a:xfrm>
              <a:off x="384" y="432"/>
              <a:ext cx="960" cy="26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84" y="432"/>
              <a:ext cx="960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3200" dirty="0">
                  <a:solidFill>
                    <a:srgbClr val="CC0000"/>
                  </a:solidFill>
                </a:rPr>
                <a:t> 讨论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9" name="Text Box 77"/>
          <p:cNvSpPr txBox="1">
            <a:spLocks noChangeArrowheads="1"/>
          </p:cNvSpPr>
          <p:nvPr/>
        </p:nvSpPr>
        <p:spPr bwMode="auto">
          <a:xfrm>
            <a:off x="1447800" y="914400"/>
            <a:ext cx="5715000" cy="624595"/>
          </a:xfrm>
          <a:prstGeom prst="rect">
            <a:avLst/>
          </a:prstGeom>
          <a:gradFill rotWithShape="0">
            <a:gsLst>
              <a:gs pos="0">
                <a:srgbClr val="F9F0FE"/>
              </a:gs>
              <a:gs pos="50000">
                <a:srgbClr val="F9F0FE">
                  <a:gamma/>
                  <a:tint val="9020"/>
                  <a:invGamma/>
                </a:srgbClr>
              </a:gs>
              <a:gs pos="100000">
                <a:srgbClr val="F9F0FE"/>
              </a:gs>
            </a:gsLst>
            <a:lin ang="0" scaled="1"/>
          </a:gradFill>
          <a:ln w="1905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用旋转矢量描绘振动合成图</a:t>
            </a:r>
          </a:p>
        </p:txBody>
      </p:sp>
    </p:spTree>
    <p:controls>
      <p:control spid="27649" name="ShockwaveFlash1" r:id="rId2" imgW="5638095" imgH="4572396"/>
    </p:controls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755650" y="990600"/>
            <a:ext cx="1905000" cy="4800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863600" y="1374775"/>
            <a:ext cx="1947863" cy="4819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两相互垂直同频率不同相位差简谐运动的合成图</a:t>
            </a:r>
          </a:p>
          <a:p>
            <a:pPr>
              <a:lnSpc>
                <a:spcPct val="120000"/>
              </a:lnSpc>
            </a:pPr>
            <a:endParaRPr lang="zh-CN" altLang="en-US" sz="3200" dirty="0"/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</p:spTree>
    <p:controls>
      <p:control spid="28673" name="ShockwaveFlash1" r:id="rId2" imgW="5715495" imgH="5334462"/>
    </p:controls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00034" y="894527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为了简单起见，设初相位均为零，在同方向上以不同频率振动的合成。其振动表达式分别为：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223914" y="229110"/>
            <a:ext cx="6929486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个同方向不同频率简谐运动的合成</a:t>
            </a:r>
          </a:p>
        </p:txBody>
      </p:sp>
      <p:grpSp>
        <p:nvGrpSpPr>
          <p:cNvPr id="16" name="Group 22"/>
          <p:cNvGrpSpPr/>
          <p:nvPr/>
        </p:nvGrpSpPr>
        <p:grpSpPr bwMode="auto">
          <a:xfrm>
            <a:off x="1558206" y="1960555"/>
            <a:ext cx="5105400" cy="1225550"/>
            <a:chOff x="624" y="2014"/>
            <a:chExt cx="3216" cy="772"/>
          </a:xfrm>
        </p:grpSpPr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816" y="2014"/>
            <a:ext cx="2976" cy="344"/>
          </p:xfrm>
          <a:graphic>
            <a:graphicData uri="http://schemas.openxmlformats.org/presentationml/2006/ole">
              <p:oleObj spid="_x0000_s29702" name="Equation" r:id="rId3" imgW="52120800" imgH="6096000" progId="Equation.3">
                <p:embed/>
              </p:oleObj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816" y="2446"/>
            <a:ext cx="3024" cy="340"/>
          </p:xfrm>
          <a:graphic>
            <a:graphicData uri="http://schemas.openxmlformats.org/presentationml/2006/ole">
              <p:oleObj spid="_x0000_s29701" name="Equation" r:id="rId4" imgW="53949600" imgH="6096000" progId="Equation.3">
                <p:embed/>
              </p:oleObj>
            </a:graphicData>
          </a:graphic>
        </p:graphicFrame>
        <p:sp>
          <p:nvSpPr>
            <p:cNvPr id="19" name="AutoShape 25"/>
            <p:cNvSpPr/>
            <p:nvPr/>
          </p:nvSpPr>
          <p:spPr bwMode="auto">
            <a:xfrm>
              <a:off x="624" y="2136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27"/>
          <p:cNvGrpSpPr/>
          <p:nvPr/>
        </p:nvGrpSpPr>
        <p:grpSpPr bwMode="auto">
          <a:xfrm>
            <a:off x="762000" y="3254684"/>
            <a:ext cx="7620000" cy="635000"/>
            <a:chOff x="384" y="3552"/>
            <a:chExt cx="4800" cy="400"/>
          </a:xfrm>
        </p:grpSpPr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384" y="3552"/>
              <a:ext cx="4800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讨论   </a:t>
              </a:r>
              <a:r>
                <a:rPr lang="zh-CN" altLang="en-US" sz="2800" dirty="0">
                  <a:latin typeface="宋体" panose="02010600030101010101" pitchFamily="2" charset="-122"/>
                </a:rPr>
                <a:t>        ,               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的情况 </a:t>
              </a: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962" y="3584"/>
            <a:ext cx="1289" cy="368"/>
          </p:xfrm>
          <a:graphic>
            <a:graphicData uri="http://schemas.openxmlformats.org/presentationml/2006/ole">
              <p:oleObj spid="_x0000_s29700" name="Equation" r:id="rId5" imgW="749160" imgH="215640" progId="Equation.3">
                <p:embed/>
              </p:oleObj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2359" y="3584"/>
            <a:ext cx="1632" cy="344"/>
          </p:xfrm>
          <a:graphic>
            <a:graphicData uri="http://schemas.openxmlformats.org/presentationml/2006/ole">
              <p:oleObj spid="_x0000_s29699" name="Equation" r:id="rId6" imgW="31699200" imgH="6705600" progId="Equation.3">
                <p:embed/>
              </p:oleObj>
            </a:graphicData>
          </a:graphic>
        </p:graphicFrame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453306" y="3981310"/>
            <a:ext cx="22098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7"/>
              </a:buBlip>
            </a:pPr>
            <a:r>
              <a:rPr lang="zh-CN" altLang="en-US" sz="2800" dirty="0">
                <a:solidFill>
                  <a:srgbClr val="1C1C1C"/>
                </a:solidFill>
              </a:rPr>
              <a:t>   </a:t>
            </a:r>
            <a:r>
              <a:rPr lang="zh-CN" altLang="en-US" sz="3200" dirty="0">
                <a:solidFill>
                  <a:srgbClr val="CC0000"/>
                </a:solidFill>
              </a:rPr>
              <a:t>方法一</a:t>
            </a:r>
          </a:p>
        </p:txBody>
      </p:sp>
      <p:graphicFrame>
        <p:nvGraphicFramePr>
          <p:cNvPr id="25" name="Object 0"/>
          <p:cNvGraphicFramePr>
            <a:graphicFrameLocks noChangeAspect="1"/>
          </p:cNvGraphicFramePr>
          <p:nvPr/>
        </p:nvGraphicFramePr>
        <p:xfrm>
          <a:off x="1352550" y="4777444"/>
          <a:ext cx="6800850" cy="541337"/>
        </p:xfrm>
        <a:graphic>
          <a:graphicData uri="http://schemas.openxmlformats.org/presentationml/2006/ole">
            <p:oleObj spid="_x0000_s29698" name="Equation" r:id="rId8" imgW="72542400" imgH="6096000" progId="Equation.3">
              <p:embed/>
            </p:oleObj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4079872" y="5581035"/>
          <a:ext cx="4558460" cy="785818"/>
        </p:xfrm>
        <a:graphic>
          <a:graphicData uri="http://schemas.openxmlformats.org/presentationml/2006/ole">
            <p:oleObj spid="_x0000_s29697" name="公式" r:id="rId9" imgW="54559200" imgH="9448800" progId="Equation.3">
              <p:embed/>
            </p:oleObj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0034" y="5749671"/>
            <a:ext cx="37753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利用三角函数关系式：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utoUpdateAnimBg="0"/>
      <p:bldP spid="24" grpId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80492" y="855887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solidFill>
                  <a:schemeClr val="accent2"/>
                </a:solidFill>
              </a:rPr>
              <a:t>合成振动表达式</a:t>
            </a:r>
            <a:r>
              <a:rPr kumimoji="0" lang="zh-CN" altLang="en-US" dirty="0">
                <a:solidFill>
                  <a:schemeClr val="accent2"/>
                </a:solidFill>
              </a:rPr>
              <a:t>：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37931" y="328099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随</a:t>
            </a:r>
            <a:r>
              <a:rPr lang="en-US" altLang="zh-CN" sz="28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t</a:t>
            </a:r>
            <a:r>
              <a:rPr lang="zh-CN" altLang="en-US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变化缓慢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803087" y="339549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随</a:t>
            </a:r>
            <a:r>
              <a:rPr lang="en-US" altLang="zh-CN" sz="2800" i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t</a:t>
            </a:r>
            <a:r>
              <a:rPr lang="zh-CN" altLang="en-US" sz="28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变化较快</a:t>
            </a:r>
          </a:p>
        </p:txBody>
      </p:sp>
      <p:grpSp>
        <p:nvGrpSpPr>
          <p:cNvPr id="26" name="Group 2"/>
          <p:cNvGrpSpPr/>
          <p:nvPr/>
        </p:nvGrpSpPr>
        <p:grpSpPr bwMode="auto">
          <a:xfrm>
            <a:off x="5523274" y="1625020"/>
            <a:ext cx="2819400" cy="1648679"/>
            <a:chOff x="3936" y="2736"/>
            <a:chExt cx="1680" cy="1453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464" y="2736"/>
              <a:ext cx="684" cy="720"/>
            </a:xfrm>
            <a:prstGeom prst="wedgeRectCallout">
              <a:avLst>
                <a:gd name="adj1" fmla="val -51157"/>
                <a:gd name="adj2" fmla="val 8194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13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>
              <a:solidFill>
                <a:srgbClr val="008000"/>
              </a:solidFill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936" y="3656"/>
              <a:ext cx="1680" cy="5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313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合振动频率</a:t>
              </a:r>
            </a:p>
          </p:txBody>
        </p:sp>
      </p:grpSp>
      <p:grpSp>
        <p:nvGrpSpPr>
          <p:cNvPr id="29" name="Group 5"/>
          <p:cNvGrpSpPr/>
          <p:nvPr/>
        </p:nvGrpSpPr>
        <p:grpSpPr bwMode="auto">
          <a:xfrm>
            <a:off x="1586274" y="1548820"/>
            <a:ext cx="3581400" cy="1732488"/>
            <a:chOff x="1056" y="2736"/>
            <a:chExt cx="2544" cy="1400"/>
          </a:xfrm>
        </p:grpSpPr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1056" y="2736"/>
              <a:ext cx="2544" cy="720"/>
            </a:xfrm>
            <a:prstGeom prst="wedgeRectCallout">
              <a:avLst>
                <a:gd name="adj1" fmla="val 2199"/>
                <a:gd name="adj2" fmla="val 7472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>
              <a:solidFill>
                <a:srgbClr val="008000"/>
              </a:solidFill>
              <a:miter lim="800000"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825" y="3647"/>
              <a:ext cx="1390" cy="4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振幅部分</a:t>
              </a:r>
            </a:p>
          </p:txBody>
        </p:sp>
      </p:grpSp>
      <p:grpSp>
        <p:nvGrpSpPr>
          <p:cNvPr id="32" name="Group 9"/>
          <p:cNvGrpSpPr/>
          <p:nvPr/>
        </p:nvGrpSpPr>
        <p:grpSpPr bwMode="auto">
          <a:xfrm>
            <a:off x="673866" y="4265512"/>
            <a:ext cx="3478213" cy="1441450"/>
            <a:chOff x="378" y="2589"/>
            <a:chExt cx="2191" cy="908"/>
          </a:xfrm>
        </p:grpSpPr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521" y="3067"/>
              <a:ext cx="1248" cy="4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522" y="2589"/>
              <a:ext cx="2047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振动频率</a:t>
              </a:r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12"/>
            <p:cNvSpPr/>
            <p:nvPr/>
          </p:nvSpPr>
          <p:spPr bwMode="auto">
            <a:xfrm>
              <a:off x="378" y="2787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" name="Object 1"/>
          <p:cNvGraphicFramePr>
            <a:graphicFrameLocks noChangeAspect="1"/>
          </p:cNvGraphicFramePr>
          <p:nvPr/>
        </p:nvGraphicFramePr>
        <p:xfrm>
          <a:off x="1586230" y="1470025"/>
          <a:ext cx="5975985" cy="1127125"/>
        </p:xfrm>
        <a:graphic>
          <a:graphicData uri="http://schemas.openxmlformats.org/presentationml/2006/ole">
            <p:oleObj spid="_x0000_s30725" name="Equation" r:id="rId3" imgW="2400120" imgH="393480" progId="Equation.3">
              <p:embed/>
            </p:oleObj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1959750" y="4837016"/>
          <a:ext cx="3843337" cy="1087438"/>
        </p:xfrm>
        <a:graphic>
          <a:graphicData uri="http://schemas.openxmlformats.org/presentationml/2006/ole">
            <p:oleObj spid="_x0000_s30724" name="Equation" r:id="rId4" imgW="43281600" imgH="12496800" progId="Equation.3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2730748" y="4349547"/>
          <a:ext cx="2424112" cy="541337"/>
        </p:xfrm>
        <a:graphic>
          <a:graphicData uri="http://schemas.openxmlformats.org/presentationml/2006/ole">
            <p:oleObj spid="_x0000_s30723" name="Equation" r:id="rId5" imgW="27127200" imgH="6096000" progId="Equation.3">
              <p:embed/>
            </p:oleObj>
          </a:graphicData>
        </a:graphic>
      </p:graphicFrame>
      <p:grpSp>
        <p:nvGrpSpPr>
          <p:cNvPr id="39" name="Group 17"/>
          <p:cNvGrpSpPr/>
          <p:nvPr/>
        </p:nvGrpSpPr>
        <p:grpSpPr bwMode="auto">
          <a:xfrm>
            <a:off x="6053903" y="4691999"/>
            <a:ext cx="1828800" cy="1312863"/>
            <a:chOff x="4272" y="2921"/>
            <a:chExt cx="1152" cy="827"/>
          </a:xfrm>
        </p:grpSpPr>
        <p:graphicFrame>
          <p:nvGraphicFramePr>
            <p:cNvPr id="40" name="Object 8"/>
            <p:cNvGraphicFramePr>
              <a:graphicFrameLocks noChangeAspect="1"/>
            </p:cNvGraphicFramePr>
            <p:nvPr/>
          </p:nvGraphicFramePr>
          <p:xfrm>
            <a:off x="4358" y="2921"/>
            <a:ext cx="1066" cy="343"/>
          </p:xfrm>
          <a:graphic>
            <a:graphicData uri="http://schemas.openxmlformats.org/presentationml/2006/ole">
              <p:oleObj spid="_x0000_s30722" name="Equation" r:id="rId6" imgW="18897600" imgH="6096000" progId="Equation.3">
                <p:embed/>
              </p:oleObj>
            </a:graphicData>
          </a:graphic>
        </p:graphicFrame>
        <p:graphicFrame>
          <p:nvGraphicFramePr>
            <p:cNvPr id="41" name="Object 9"/>
            <p:cNvGraphicFramePr>
              <a:graphicFrameLocks noChangeAspect="1"/>
            </p:cNvGraphicFramePr>
            <p:nvPr/>
          </p:nvGraphicFramePr>
          <p:xfrm>
            <a:off x="4416" y="3408"/>
            <a:ext cx="816" cy="340"/>
          </p:xfrm>
          <a:graphic>
            <a:graphicData uri="http://schemas.openxmlformats.org/presentationml/2006/ole">
              <p:oleObj spid="_x0000_s30721" name="Equation" r:id="rId7" imgW="14630400" imgH="6096000" progId="Equation.3">
                <p:embed/>
              </p:oleObj>
            </a:graphicData>
          </a:graphic>
        </p:graphicFrame>
        <p:sp>
          <p:nvSpPr>
            <p:cNvPr id="42" name="AutoShape 20"/>
            <p:cNvSpPr/>
            <p:nvPr/>
          </p:nvSpPr>
          <p:spPr bwMode="auto">
            <a:xfrm>
              <a:off x="4272" y="3044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 autoUpdateAnimBg="0"/>
      <p:bldP spid="13" grpId="0" bldLvl="0" animBg="1" autoUpdateAnimBg="0"/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 noChangeAspect="1"/>
          </p:cNvGrpSpPr>
          <p:nvPr/>
        </p:nvGrpSpPr>
        <p:grpSpPr bwMode="auto">
          <a:xfrm>
            <a:off x="-142908" y="1142984"/>
            <a:ext cx="9287525" cy="2095500"/>
            <a:chOff x="526" y="2453"/>
            <a:chExt cx="5318" cy="1200"/>
          </a:xfrm>
        </p:grpSpPr>
        <p:sp>
          <p:nvSpPr>
            <p:cNvPr id="44035" name="Line 3"/>
            <p:cNvSpPr>
              <a:spLocks noChangeAspect="1" noChangeShapeType="1"/>
            </p:cNvSpPr>
            <p:nvPr/>
          </p:nvSpPr>
          <p:spPr bwMode="auto">
            <a:xfrm>
              <a:off x="720" y="2501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6" name="Line 4"/>
            <p:cNvSpPr>
              <a:spLocks noChangeAspect="1" noChangeShapeType="1"/>
            </p:cNvSpPr>
            <p:nvPr/>
          </p:nvSpPr>
          <p:spPr bwMode="auto">
            <a:xfrm>
              <a:off x="711" y="3141"/>
              <a:ext cx="5010" cy="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7" name="Text Box 5"/>
            <p:cNvSpPr txBox="1">
              <a:spLocks noChangeAspect="1" noChangeArrowheads="1"/>
            </p:cNvSpPr>
            <p:nvPr/>
          </p:nvSpPr>
          <p:spPr bwMode="auto">
            <a:xfrm>
              <a:off x="5612" y="3189"/>
              <a:ext cx="232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44038" name="Text Box 6"/>
            <p:cNvSpPr txBox="1">
              <a:spLocks noChangeAspect="1" noChangeArrowheads="1"/>
            </p:cNvSpPr>
            <p:nvPr/>
          </p:nvSpPr>
          <p:spPr bwMode="auto">
            <a:xfrm>
              <a:off x="526" y="3080"/>
              <a:ext cx="28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a typeface="宋体" panose="02010600030101010101" pitchFamily="2" charset="-122"/>
                </a:rPr>
                <a:t>o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649" y="2453"/>
            <a:ext cx="441" cy="228"/>
          </p:xfrm>
          <a:graphic>
            <a:graphicData uri="http://schemas.openxmlformats.org/presentationml/2006/ole">
              <p:oleObj spid="_x0000_s31746" name="公式" r:id="rId5" imgW="3352800" imgH="3352800" progId="Equation.3">
                <p:embed/>
              </p:oleObj>
            </a:graphicData>
          </a:graphic>
        </p:graphicFrame>
      </p:grpSp>
      <p:grpSp>
        <p:nvGrpSpPr>
          <p:cNvPr id="44040" name="Group 8"/>
          <p:cNvGrpSpPr/>
          <p:nvPr/>
        </p:nvGrpSpPr>
        <p:grpSpPr bwMode="auto">
          <a:xfrm>
            <a:off x="785783" y="1596802"/>
            <a:ext cx="76200" cy="1601788"/>
            <a:chOff x="1056" y="2656"/>
            <a:chExt cx="48" cy="1009"/>
          </a:xfrm>
        </p:grpSpPr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V="1">
              <a:off x="1075" y="2656"/>
              <a:ext cx="14" cy="1009"/>
            </a:xfrm>
            <a:prstGeom prst="line">
              <a:avLst/>
            </a:prstGeom>
            <a:noFill/>
            <a:ln w="28575">
              <a:solidFill>
                <a:srgbClr val="0CA66F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1056" y="3122"/>
              <a:ext cx="48" cy="51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3" name="Group 11"/>
          <p:cNvGrpSpPr/>
          <p:nvPr/>
        </p:nvGrpSpPr>
        <p:grpSpPr bwMode="auto">
          <a:xfrm>
            <a:off x="3316258" y="1615852"/>
            <a:ext cx="76200" cy="1566863"/>
            <a:chOff x="2507" y="2657"/>
            <a:chExt cx="48" cy="987"/>
          </a:xfrm>
        </p:grpSpPr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V="1">
              <a:off x="2523" y="2657"/>
              <a:ext cx="15" cy="987"/>
            </a:xfrm>
            <a:prstGeom prst="line">
              <a:avLst/>
            </a:prstGeom>
            <a:noFill/>
            <a:ln w="28575">
              <a:solidFill>
                <a:srgbClr val="0CA66F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507" y="3120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6" name="Group 14"/>
          <p:cNvGrpSpPr/>
          <p:nvPr/>
        </p:nvGrpSpPr>
        <p:grpSpPr bwMode="auto">
          <a:xfrm>
            <a:off x="5878483" y="1650777"/>
            <a:ext cx="76200" cy="1563688"/>
            <a:chOff x="3525" y="807"/>
            <a:chExt cx="48" cy="985"/>
          </a:xfrm>
        </p:grpSpPr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V="1">
              <a:off x="3539" y="807"/>
              <a:ext cx="14" cy="985"/>
            </a:xfrm>
            <a:prstGeom prst="line">
              <a:avLst/>
            </a:prstGeom>
            <a:noFill/>
            <a:ln w="28575">
              <a:solidFill>
                <a:srgbClr val="0CA66F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25" y="1241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9" name="Group 17"/>
          <p:cNvGrpSpPr/>
          <p:nvPr/>
        </p:nvGrpSpPr>
        <p:grpSpPr bwMode="auto">
          <a:xfrm>
            <a:off x="8421658" y="1652365"/>
            <a:ext cx="76200" cy="1565275"/>
            <a:chOff x="5006" y="808"/>
            <a:chExt cx="48" cy="986"/>
          </a:xfrm>
        </p:grpSpPr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5024" y="808"/>
              <a:ext cx="14" cy="986"/>
            </a:xfrm>
            <a:prstGeom prst="line">
              <a:avLst/>
            </a:prstGeom>
            <a:noFill/>
            <a:ln w="28575">
              <a:solidFill>
                <a:srgbClr val="0CA66F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Oval 19"/>
            <p:cNvSpPr>
              <a:spLocks noChangeArrowheads="1"/>
            </p:cNvSpPr>
            <p:nvPr/>
          </p:nvSpPr>
          <p:spPr bwMode="auto">
            <a:xfrm>
              <a:off x="5006" y="1248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2" name="Group 20"/>
          <p:cNvGrpSpPr/>
          <p:nvPr/>
        </p:nvGrpSpPr>
        <p:grpSpPr bwMode="auto">
          <a:xfrm>
            <a:off x="2036733" y="1561877"/>
            <a:ext cx="76200" cy="1633538"/>
            <a:chOff x="1772" y="2643"/>
            <a:chExt cx="48" cy="1029"/>
          </a:xfrm>
        </p:grpSpPr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V="1">
              <a:off x="1794" y="2643"/>
              <a:ext cx="14" cy="102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1772" y="3124"/>
              <a:ext cx="48" cy="50"/>
            </a:xfrm>
            <a:prstGeom prst="ellipse">
              <a:avLst/>
            </a:prstGeom>
            <a:solidFill>
              <a:srgbClr val="F4FB5F"/>
            </a:solidFill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5" name="Group 23"/>
          <p:cNvGrpSpPr/>
          <p:nvPr/>
        </p:nvGrpSpPr>
        <p:grpSpPr bwMode="auto">
          <a:xfrm>
            <a:off x="4579908" y="1688877"/>
            <a:ext cx="76200" cy="1563688"/>
            <a:chOff x="2804" y="821"/>
            <a:chExt cx="48" cy="985"/>
          </a:xfrm>
        </p:grpSpPr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V="1">
              <a:off x="2823" y="821"/>
              <a:ext cx="14" cy="9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Oval 25"/>
            <p:cNvSpPr>
              <a:spLocks noChangeArrowheads="1"/>
            </p:cNvSpPr>
            <p:nvPr/>
          </p:nvSpPr>
          <p:spPr bwMode="auto">
            <a:xfrm>
              <a:off x="2804" y="1248"/>
              <a:ext cx="48" cy="48"/>
            </a:xfrm>
            <a:prstGeom prst="ellipse">
              <a:avLst/>
            </a:prstGeom>
            <a:solidFill>
              <a:srgbClr val="F4FB5F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58" name="Group 26"/>
          <p:cNvGrpSpPr/>
          <p:nvPr/>
        </p:nvGrpSpPr>
        <p:grpSpPr bwMode="auto">
          <a:xfrm>
            <a:off x="7142133" y="1690465"/>
            <a:ext cx="76200" cy="1566862"/>
            <a:chOff x="4272" y="822"/>
            <a:chExt cx="48" cy="987"/>
          </a:xfrm>
        </p:grpSpPr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V="1">
              <a:off x="4283" y="822"/>
              <a:ext cx="15" cy="9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4272" y="1248"/>
              <a:ext cx="48" cy="48"/>
            </a:xfrm>
            <a:prstGeom prst="ellipse">
              <a:avLst/>
            </a:prstGeom>
            <a:solidFill>
              <a:srgbClr val="F4FB5F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61" name="Group 29"/>
          <p:cNvGrpSpPr>
            <a:grpSpLocks noChangeAspect="1"/>
          </p:cNvGrpSpPr>
          <p:nvPr/>
        </p:nvGrpSpPr>
        <p:grpSpPr bwMode="auto">
          <a:xfrm>
            <a:off x="893733" y="1741265"/>
            <a:ext cx="7546975" cy="1203325"/>
            <a:chOff x="676" y="924"/>
            <a:chExt cx="4351" cy="690"/>
          </a:xfrm>
        </p:grpSpPr>
        <p:grpSp>
          <p:nvGrpSpPr>
            <p:cNvPr id="44062" name="Group 30"/>
            <p:cNvGrpSpPr>
              <a:grpSpLocks noChangeAspect="1"/>
            </p:cNvGrpSpPr>
            <p:nvPr/>
          </p:nvGrpSpPr>
          <p:grpSpPr bwMode="auto">
            <a:xfrm>
              <a:off x="676" y="924"/>
              <a:ext cx="1402" cy="683"/>
              <a:chOff x="676" y="924"/>
              <a:chExt cx="1402" cy="683"/>
            </a:xfrm>
          </p:grpSpPr>
          <p:grpSp>
            <p:nvGrpSpPr>
              <p:cNvPr id="44063" name="Group 31"/>
              <p:cNvGrpSpPr>
                <a:grpSpLocks noChangeAspect="1"/>
              </p:cNvGrpSpPr>
              <p:nvPr/>
            </p:nvGrpSpPr>
            <p:grpSpPr bwMode="auto">
              <a:xfrm>
                <a:off x="676" y="924"/>
                <a:ext cx="796" cy="683"/>
                <a:chOff x="1222" y="1684"/>
                <a:chExt cx="574" cy="668"/>
              </a:xfrm>
            </p:grpSpPr>
            <p:sp>
              <p:nvSpPr>
                <p:cNvPr id="44064" name="Freeform 32"/>
                <p:cNvSpPr>
                  <a:spLocks noChangeAspect="1"/>
                </p:cNvSpPr>
                <p:nvPr/>
              </p:nvSpPr>
              <p:spPr bwMode="auto">
                <a:xfrm rot="-10806758">
                  <a:off x="1652" y="1684"/>
                  <a:ext cx="144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5" name="Freeform 33"/>
                <p:cNvSpPr>
                  <a:spLocks noChangeAspect="1"/>
                </p:cNvSpPr>
                <p:nvPr/>
              </p:nvSpPr>
              <p:spPr bwMode="auto">
                <a:xfrm rot="2303">
                  <a:off x="1566" y="2016"/>
                  <a:ext cx="79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6" name="Freeform 34"/>
                <p:cNvSpPr>
                  <a:spLocks noChangeAspect="1"/>
                </p:cNvSpPr>
                <p:nvPr/>
              </p:nvSpPr>
              <p:spPr bwMode="auto">
                <a:xfrm rot="-10806758">
                  <a:off x="1445" y="1731"/>
                  <a:ext cx="116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7" name="Freeform 35"/>
                <p:cNvSpPr>
                  <a:spLocks noChangeAspect="1"/>
                </p:cNvSpPr>
                <p:nvPr/>
              </p:nvSpPr>
              <p:spPr bwMode="auto">
                <a:xfrm rot="2303">
                  <a:off x="1341" y="2019"/>
                  <a:ext cx="102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8" name="Freeform 36"/>
                <p:cNvSpPr>
                  <a:spLocks noChangeAspect="1"/>
                </p:cNvSpPr>
                <p:nvPr/>
              </p:nvSpPr>
              <p:spPr bwMode="auto">
                <a:xfrm rot="-10806758">
                  <a:off x="1281" y="1923"/>
                  <a:ext cx="53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9" name="Freeform 37"/>
                <p:cNvSpPr>
                  <a:spLocks noChangeAspect="1"/>
                </p:cNvSpPr>
                <p:nvPr/>
              </p:nvSpPr>
              <p:spPr bwMode="auto">
                <a:xfrm rot="2303">
                  <a:off x="1222" y="2023"/>
                  <a:ext cx="57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70" name="Group 38"/>
              <p:cNvGrpSpPr>
                <a:grpSpLocks noChangeAspect="1"/>
              </p:cNvGrpSpPr>
              <p:nvPr/>
            </p:nvGrpSpPr>
            <p:grpSpPr bwMode="auto">
              <a:xfrm>
                <a:off x="1463" y="982"/>
                <a:ext cx="615" cy="620"/>
                <a:chOff x="1789" y="1125"/>
                <a:chExt cx="385" cy="606"/>
              </a:xfrm>
            </p:grpSpPr>
            <p:sp>
              <p:nvSpPr>
                <p:cNvPr id="44071" name="Freeform 39"/>
                <p:cNvSpPr>
                  <a:spLocks noChangeAspect="1"/>
                </p:cNvSpPr>
                <p:nvPr/>
              </p:nvSpPr>
              <p:spPr bwMode="auto">
                <a:xfrm rot="21597697" flipH="1">
                  <a:off x="1789" y="1395"/>
                  <a:ext cx="75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2" name="Freeform 40"/>
                <p:cNvSpPr>
                  <a:spLocks noChangeAspect="1"/>
                </p:cNvSpPr>
                <p:nvPr/>
              </p:nvSpPr>
              <p:spPr bwMode="auto">
                <a:xfrm rot="10806758" flipH="1">
                  <a:off x="1868" y="1125"/>
                  <a:ext cx="110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3" name="Freeform 41"/>
                <p:cNvSpPr>
                  <a:spLocks noChangeAspect="1"/>
                </p:cNvSpPr>
                <p:nvPr/>
              </p:nvSpPr>
              <p:spPr bwMode="auto">
                <a:xfrm rot="21597697" flipH="1">
                  <a:off x="1975" y="1403"/>
                  <a:ext cx="96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4" name="Freeform 42"/>
                <p:cNvSpPr>
                  <a:spLocks noChangeAspect="1"/>
                </p:cNvSpPr>
                <p:nvPr/>
              </p:nvSpPr>
              <p:spPr bwMode="auto">
                <a:xfrm rot="10806758" flipH="1">
                  <a:off x="2073" y="1307"/>
                  <a:ext cx="50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5" name="Freeform 43"/>
                <p:cNvSpPr>
                  <a:spLocks noChangeAspect="1"/>
                </p:cNvSpPr>
                <p:nvPr/>
              </p:nvSpPr>
              <p:spPr bwMode="auto">
                <a:xfrm rot="21597697" flipH="1">
                  <a:off x="2120" y="1407"/>
                  <a:ext cx="54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076" name="Group 44"/>
            <p:cNvGrpSpPr>
              <a:grpSpLocks noChangeAspect="1"/>
            </p:cNvGrpSpPr>
            <p:nvPr/>
          </p:nvGrpSpPr>
          <p:grpSpPr bwMode="auto">
            <a:xfrm>
              <a:off x="2114" y="931"/>
              <a:ext cx="1436" cy="683"/>
              <a:chOff x="2114" y="931"/>
              <a:chExt cx="1436" cy="683"/>
            </a:xfrm>
          </p:grpSpPr>
          <p:grpSp>
            <p:nvGrpSpPr>
              <p:cNvPr id="44077" name="Group 45"/>
              <p:cNvGrpSpPr>
                <a:grpSpLocks noChangeAspect="1"/>
              </p:cNvGrpSpPr>
              <p:nvPr/>
            </p:nvGrpSpPr>
            <p:grpSpPr bwMode="auto">
              <a:xfrm>
                <a:off x="2114" y="931"/>
                <a:ext cx="815" cy="683"/>
                <a:chOff x="1222" y="1684"/>
                <a:chExt cx="574" cy="668"/>
              </a:xfrm>
            </p:grpSpPr>
            <p:sp>
              <p:nvSpPr>
                <p:cNvPr id="44078" name="Freeform 46"/>
                <p:cNvSpPr>
                  <a:spLocks noChangeAspect="1"/>
                </p:cNvSpPr>
                <p:nvPr/>
              </p:nvSpPr>
              <p:spPr bwMode="auto">
                <a:xfrm rot="-10806758">
                  <a:off x="1652" y="1684"/>
                  <a:ext cx="144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9" name="Freeform 47"/>
                <p:cNvSpPr>
                  <a:spLocks noChangeAspect="1"/>
                </p:cNvSpPr>
                <p:nvPr/>
              </p:nvSpPr>
              <p:spPr bwMode="auto">
                <a:xfrm rot="2303">
                  <a:off x="1566" y="2016"/>
                  <a:ext cx="79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0" name="Freeform 48"/>
                <p:cNvSpPr>
                  <a:spLocks noChangeAspect="1"/>
                </p:cNvSpPr>
                <p:nvPr/>
              </p:nvSpPr>
              <p:spPr bwMode="auto">
                <a:xfrm rot="-10806758">
                  <a:off x="1445" y="1731"/>
                  <a:ext cx="116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1" name="Freeform 49"/>
                <p:cNvSpPr>
                  <a:spLocks noChangeAspect="1"/>
                </p:cNvSpPr>
                <p:nvPr/>
              </p:nvSpPr>
              <p:spPr bwMode="auto">
                <a:xfrm rot="2303">
                  <a:off x="1341" y="2019"/>
                  <a:ext cx="102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2" name="Freeform 50"/>
                <p:cNvSpPr>
                  <a:spLocks noChangeAspect="1"/>
                </p:cNvSpPr>
                <p:nvPr/>
              </p:nvSpPr>
              <p:spPr bwMode="auto">
                <a:xfrm rot="-10806758">
                  <a:off x="1281" y="1923"/>
                  <a:ext cx="53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3" name="Freeform 51"/>
                <p:cNvSpPr>
                  <a:spLocks noChangeAspect="1"/>
                </p:cNvSpPr>
                <p:nvPr/>
              </p:nvSpPr>
              <p:spPr bwMode="auto">
                <a:xfrm rot="2303">
                  <a:off x="1222" y="2023"/>
                  <a:ext cx="57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84" name="Group 52"/>
              <p:cNvGrpSpPr>
                <a:grpSpLocks noChangeAspect="1"/>
              </p:cNvGrpSpPr>
              <p:nvPr/>
            </p:nvGrpSpPr>
            <p:grpSpPr bwMode="auto">
              <a:xfrm>
                <a:off x="2920" y="989"/>
                <a:ext cx="630" cy="620"/>
                <a:chOff x="1789" y="1125"/>
                <a:chExt cx="385" cy="606"/>
              </a:xfrm>
            </p:grpSpPr>
            <p:sp>
              <p:nvSpPr>
                <p:cNvPr id="44085" name="Freeform 53"/>
                <p:cNvSpPr>
                  <a:spLocks noChangeAspect="1"/>
                </p:cNvSpPr>
                <p:nvPr/>
              </p:nvSpPr>
              <p:spPr bwMode="auto">
                <a:xfrm rot="21597697" flipH="1">
                  <a:off x="1789" y="1395"/>
                  <a:ext cx="75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6" name="Freeform 54"/>
                <p:cNvSpPr>
                  <a:spLocks noChangeAspect="1"/>
                </p:cNvSpPr>
                <p:nvPr/>
              </p:nvSpPr>
              <p:spPr bwMode="auto">
                <a:xfrm rot="10806758" flipH="1">
                  <a:off x="1868" y="1125"/>
                  <a:ext cx="110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7" name="Freeform 55"/>
                <p:cNvSpPr>
                  <a:spLocks noChangeAspect="1"/>
                </p:cNvSpPr>
                <p:nvPr/>
              </p:nvSpPr>
              <p:spPr bwMode="auto">
                <a:xfrm rot="21597697" flipH="1">
                  <a:off x="1975" y="1403"/>
                  <a:ext cx="96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8" name="Freeform 56"/>
                <p:cNvSpPr>
                  <a:spLocks noChangeAspect="1"/>
                </p:cNvSpPr>
                <p:nvPr/>
              </p:nvSpPr>
              <p:spPr bwMode="auto">
                <a:xfrm rot="10806758" flipH="1">
                  <a:off x="2073" y="1307"/>
                  <a:ext cx="50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89" name="Freeform 57"/>
                <p:cNvSpPr>
                  <a:spLocks noChangeAspect="1"/>
                </p:cNvSpPr>
                <p:nvPr/>
              </p:nvSpPr>
              <p:spPr bwMode="auto">
                <a:xfrm rot="21597697" flipH="1">
                  <a:off x="2120" y="1407"/>
                  <a:ext cx="54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090" name="Group 58"/>
            <p:cNvGrpSpPr>
              <a:grpSpLocks noChangeAspect="1"/>
            </p:cNvGrpSpPr>
            <p:nvPr/>
          </p:nvGrpSpPr>
          <p:grpSpPr bwMode="auto">
            <a:xfrm>
              <a:off x="3572" y="924"/>
              <a:ext cx="1455" cy="682"/>
              <a:chOff x="1205" y="1068"/>
              <a:chExt cx="1032" cy="668"/>
            </a:xfrm>
          </p:grpSpPr>
          <p:grpSp>
            <p:nvGrpSpPr>
              <p:cNvPr id="44091" name="Group 59"/>
              <p:cNvGrpSpPr>
                <a:grpSpLocks noChangeAspect="1"/>
              </p:cNvGrpSpPr>
              <p:nvPr/>
            </p:nvGrpSpPr>
            <p:grpSpPr bwMode="auto">
              <a:xfrm>
                <a:off x="1205" y="1068"/>
                <a:ext cx="586" cy="668"/>
                <a:chOff x="1222" y="1684"/>
                <a:chExt cx="574" cy="668"/>
              </a:xfrm>
            </p:grpSpPr>
            <p:sp>
              <p:nvSpPr>
                <p:cNvPr id="44092" name="Freeform 60"/>
                <p:cNvSpPr>
                  <a:spLocks noChangeAspect="1"/>
                </p:cNvSpPr>
                <p:nvPr/>
              </p:nvSpPr>
              <p:spPr bwMode="auto">
                <a:xfrm rot="-10806758">
                  <a:off x="1652" y="1684"/>
                  <a:ext cx="144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3" name="Freeform 61"/>
                <p:cNvSpPr>
                  <a:spLocks noChangeAspect="1"/>
                </p:cNvSpPr>
                <p:nvPr/>
              </p:nvSpPr>
              <p:spPr bwMode="auto">
                <a:xfrm rot="2303">
                  <a:off x="1566" y="2016"/>
                  <a:ext cx="79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4" name="Freeform 62"/>
                <p:cNvSpPr>
                  <a:spLocks noChangeAspect="1"/>
                </p:cNvSpPr>
                <p:nvPr/>
              </p:nvSpPr>
              <p:spPr bwMode="auto">
                <a:xfrm rot="-10806758">
                  <a:off x="1445" y="1731"/>
                  <a:ext cx="116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5" name="Freeform 63"/>
                <p:cNvSpPr>
                  <a:spLocks noChangeAspect="1"/>
                </p:cNvSpPr>
                <p:nvPr/>
              </p:nvSpPr>
              <p:spPr bwMode="auto">
                <a:xfrm rot="2303">
                  <a:off x="1341" y="2019"/>
                  <a:ext cx="102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6" name="Freeform 64"/>
                <p:cNvSpPr>
                  <a:spLocks noChangeAspect="1"/>
                </p:cNvSpPr>
                <p:nvPr/>
              </p:nvSpPr>
              <p:spPr bwMode="auto">
                <a:xfrm rot="-10806758">
                  <a:off x="1281" y="1923"/>
                  <a:ext cx="53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97" name="Freeform 65"/>
                <p:cNvSpPr>
                  <a:spLocks noChangeAspect="1"/>
                </p:cNvSpPr>
                <p:nvPr/>
              </p:nvSpPr>
              <p:spPr bwMode="auto">
                <a:xfrm rot="2303">
                  <a:off x="1222" y="2023"/>
                  <a:ext cx="57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98" name="Group 66"/>
              <p:cNvGrpSpPr>
                <a:grpSpLocks noChangeAspect="1"/>
              </p:cNvGrpSpPr>
              <p:nvPr/>
            </p:nvGrpSpPr>
            <p:grpSpPr bwMode="auto">
              <a:xfrm>
                <a:off x="1784" y="1125"/>
                <a:ext cx="453" cy="606"/>
                <a:chOff x="1789" y="1125"/>
                <a:chExt cx="385" cy="606"/>
              </a:xfrm>
            </p:grpSpPr>
            <p:sp>
              <p:nvSpPr>
                <p:cNvPr id="44099" name="Freeform 67"/>
                <p:cNvSpPr>
                  <a:spLocks noChangeAspect="1"/>
                </p:cNvSpPr>
                <p:nvPr/>
              </p:nvSpPr>
              <p:spPr bwMode="auto">
                <a:xfrm rot="21597697" flipH="1">
                  <a:off x="1789" y="1395"/>
                  <a:ext cx="75" cy="336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00" name="Freeform 68"/>
                <p:cNvSpPr>
                  <a:spLocks noChangeAspect="1"/>
                </p:cNvSpPr>
                <p:nvPr/>
              </p:nvSpPr>
              <p:spPr bwMode="auto">
                <a:xfrm rot="10806758" flipH="1">
                  <a:off x="1868" y="1125"/>
                  <a:ext cx="110" cy="288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01" name="Freeform 69"/>
                <p:cNvSpPr>
                  <a:spLocks noChangeAspect="1"/>
                </p:cNvSpPr>
                <p:nvPr/>
              </p:nvSpPr>
              <p:spPr bwMode="auto">
                <a:xfrm rot="21597697" flipH="1">
                  <a:off x="1975" y="1403"/>
                  <a:ext cx="96" cy="181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02" name="Freeform 70"/>
                <p:cNvSpPr>
                  <a:spLocks noChangeAspect="1"/>
                </p:cNvSpPr>
                <p:nvPr/>
              </p:nvSpPr>
              <p:spPr bwMode="auto">
                <a:xfrm rot="10806758" flipH="1">
                  <a:off x="2073" y="1307"/>
                  <a:ext cx="50" cy="10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03" name="Freeform 71"/>
                <p:cNvSpPr>
                  <a:spLocks noChangeAspect="1"/>
                </p:cNvSpPr>
                <p:nvPr/>
              </p:nvSpPr>
              <p:spPr bwMode="auto">
                <a:xfrm rot="21597697" flipH="1">
                  <a:off x="2120" y="1407"/>
                  <a:ext cx="54" cy="97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4104" name="Group 72"/>
          <p:cNvGrpSpPr>
            <a:grpSpLocks noChangeAspect="1"/>
          </p:cNvGrpSpPr>
          <p:nvPr/>
        </p:nvGrpSpPr>
        <p:grpSpPr bwMode="auto">
          <a:xfrm>
            <a:off x="815946" y="1725390"/>
            <a:ext cx="7666037" cy="1265237"/>
            <a:chOff x="652" y="905"/>
            <a:chExt cx="4388" cy="724"/>
          </a:xfrm>
        </p:grpSpPr>
        <p:grpSp>
          <p:nvGrpSpPr>
            <p:cNvPr id="44105" name="Group 73"/>
            <p:cNvGrpSpPr>
              <a:grpSpLocks noChangeAspect="1"/>
            </p:cNvGrpSpPr>
            <p:nvPr/>
          </p:nvGrpSpPr>
          <p:grpSpPr bwMode="auto">
            <a:xfrm>
              <a:off x="652" y="905"/>
              <a:ext cx="1438" cy="717"/>
              <a:chOff x="1187" y="1761"/>
              <a:chExt cx="1059" cy="702"/>
            </a:xfrm>
          </p:grpSpPr>
          <p:sp>
            <p:nvSpPr>
              <p:cNvPr id="44106" name="Freeform 74"/>
              <p:cNvSpPr>
                <a:spLocks noChangeAspect="1"/>
              </p:cNvSpPr>
              <p:nvPr/>
            </p:nvSpPr>
            <p:spPr bwMode="auto">
              <a:xfrm>
                <a:off x="1190" y="1761"/>
                <a:ext cx="1056" cy="336"/>
              </a:xfrm>
              <a:custGeom>
                <a:avLst/>
                <a:gdLst>
                  <a:gd name="T0" fmla="*/ 0 w 1056"/>
                  <a:gd name="T1" fmla="*/ 336 h 336"/>
                  <a:gd name="T2" fmla="*/ 528 w 1056"/>
                  <a:gd name="T3" fmla="*/ 0 h 336"/>
                  <a:gd name="T4" fmla="*/ 1056 w 105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36">
                    <a:moveTo>
                      <a:pt x="0" y="336"/>
                    </a:moveTo>
                    <a:cubicBezTo>
                      <a:pt x="176" y="168"/>
                      <a:pt x="352" y="0"/>
                      <a:pt x="528" y="0"/>
                    </a:cubicBezTo>
                    <a:cubicBezTo>
                      <a:pt x="704" y="0"/>
                      <a:pt x="968" y="280"/>
                      <a:pt x="1056" y="33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7" name="Freeform 75"/>
              <p:cNvSpPr>
                <a:spLocks noChangeAspect="1"/>
              </p:cNvSpPr>
              <p:nvPr/>
            </p:nvSpPr>
            <p:spPr bwMode="auto">
              <a:xfrm flipV="1">
                <a:off x="1187" y="2127"/>
                <a:ext cx="1056" cy="336"/>
              </a:xfrm>
              <a:custGeom>
                <a:avLst/>
                <a:gdLst>
                  <a:gd name="T0" fmla="*/ 0 w 1056"/>
                  <a:gd name="T1" fmla="*/ 336 h 336"/>
                  <a:gd name="T2" fmla="*/ 528 w 1056"/>
                  <a:gd name="T3" fmla="*/ 0 h 336"/>
                  <a:gd name="T4" fmla="*/ 1056 w 105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36">
                    <a:moveTo>
                      <a:pt x="0" y="336"/>
                    </a:moveTo>
                    <a:cubicBezTo>
                      <a:pt x="176" y="168"/>
                      <a:pt x="352" y="0"/>
                      <a:pt x="528" y="0"/>
                    </a:cubicBezTo>
                    <a:cubicBezTo>
                      <a:pt x="704" y="0"/>
                      <a:pt x="968" y="280"/>
                      <a:pt x="1056" y="33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108" name="Group 76"/>
            <p:cNvGrpSpPr>
              <a:grpSpLocks noChangeAspect="1"/>
            </p:cNvGrpSpPr>
            <p:nvPr/>
          </p:nvGrpSpPr>
          <p:grpSpPr bwMode="auto">
            <a:xfrm>
              <a:off x="2089" y="912"/>
              <a:ext cx="1474" cy="717"/>
              <a:chOff x="1187" y="1761"/>
              <a:chExt cx="1059" cy="702"/>
            </a:xfrm>
          </p:grpSpPr>
          <p:sp>
            <p:nvSpPr>
              <p:cNvPr id="44109" name="Freeform 77"/>
              <p:cNvSpPr>
                <a:spLocks noChangeAspect="1"/>
              </p:cNvSpPr>
              <p:nvPr/>
            </p:nvSpPr>
            <p:spPr bwMode="auto">
              <a:xfrm>
                <a:off x="1190" y="1761"/>
                <a:ext cx="1056" cy="336"/>
              </a:xfrm>
              <a:custGeom>
                <a:avLst/>
                <a:gdLst>
                  <a:gd name="T0" fmla="*/ 0 w 1056"/>
                  <a:gd name="T1" fmla="*/ 336 h 336"/>
                  <a:gd name="T2" fmla="*/ 528 w 1056"/>
                  <a:gd name="T3" fmla="*/ 0 h 336"/>
                  <a:gd name="T4" fmla="*/ 1056 w 105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36">
                    <a:moveTo>
                      <a:pt x="0" y="336"/>
                    </a:moveTo>
                    <a:cubicBezTo>
                      <a:pt x="176" y="168"/>
                      <a:pt x="352" y="0"/>
                      <a:pt x="528" y="0"/>
                    </a:cubicBezTo>
                    <a:cubicBezTo>
                      <a:pt x="704" y="0"/>
                      <a:pt x="968" y="280"/>
                      <a:pt x="1056" y="33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10" name="Freeform 78"/>
              <p:cNvSpPr>
                <a:spLocks noChangeAspect="1"/>
              </p:cNvSpPr>
              <p:nvPr/>
            </p:nvSpPr>
            <p:spPr bwMode="auto">
              <a:xfrm flipV="1">
                <a:off x="1187" y="2127"/>
                <a:ext cx="1056" cy="336"/>
              </a:xfrm>
              <a:custGeom>
                <a:avLst/>
                <a:gdLst>
                  <a:gd name="T0" fmla="*/ 0 w 1056"/>
                  <a:gd name="T1" fmla="*/ 336 h 336"/>
                  <a:gd name="T2" fmla="*/ 528 w 1056"/>
                  <a:gd name="T3" fmla="*/ 0 h 336"/>
                  <a:gd name="T4" fmla="*/ 1056 w 1056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36">
                    <a:moveTo>
                      <a:pt x="0" y="336"/>
                    </a:moveTo>
                    <a:cubicBezTo>
                      <a:pt x="176" y="168"/>
                      <a:pt x="352" y="0"/>
                      <a:pt x="528" y="0"/>
                    </a:cubicBezTo>
                    <a:cubicBezTo>
                      <a:pt x="704" y="0"/>
                      <a:pt x="968" y="280"/>
                      <a:pt x="1056" y="336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11" name="Freeform 79"/>
            <p:cNvSpPr>
              <a:spLocks noChangeAspect="1"/>
            </p:cNvSpPr>
            <p:nvPr/>
          </p:nvSpPr>
          <p:spPr bwMode="auto">
            <a:xfrm>
              <a:off x="3551" y="905"/>
              <a:ext cx="1489" cy="343"/>
            </a:xfrm>
            <a:custGeom>
              <a:avLst/>
              <a:gdLst>
                <a:gd name="T0" fmla="*/ 0 w 1056"/>
                <a:gd name="T1" fmla="*/ 336 h 336"/>
                <a:gd name="T2" fmla="*/ 528 w 1056"/>
                <a:gd name="T3" fmla="*/ 0 h 336"/>
                <a:gd name="T4" fmla="*/ 1056 w 105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36">
                  <a:moveTo>
                    <a:pt x="0" y="336"/>
                  </a:moveTo>
                  <a:cubicBezTo>
                    <a:pt x="176" y="168"/>
                    <a:pt x="352" y="0"/>
                    <a:pt x="528" y="0"/>
                  </a:cubicBezTo>
                  <a:cubicBezTo>
                    <a:pt x="704" y="0"/>
                    <a:pt x="968" y="280"/>
                    <a:pt x="1056" y="3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2" name="Freeform 80"/>
            <p:cNvSpPr>
              <a:spLocks noChangeAspect="1"/>
            </p:cNvSpPr>
            <p:nvPr/>
          </p:nvSpPr>
          <p:spPr bwMode="auto">
            <a:xfrm flipV="1">
              <a:off x="3547" y="1278"/>
              <a:ext cx="1489" cy="343"/>
            </a:xfrm>
            <a:custGeom>
              <a:avLst/>
              <a:gdLst>
                <a:gd name="T0" fmla="*/ 0 w 1056"/>
                <a:gd name="T1" fmla="*/ 336 h 336"/>
                <a:gd name="T2" fmla="*/ 528 w 1056"/>
                <a:gd name="T3" fmla="*/ 0 h 336"/>
                <a:gd name="T4" fmla="*/ 1056 w 105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336">
                  <a:moveTo>
                    <a:pt x="0" y="336"/>
                  </a:moveTo>
                  <a:cubicBezTo>
                    <a:pt x="176" y="168"/>
                    <a:pt x="352" y="0"/>
                    <a:pt x="528" y="0"/>
                  </a:cubicBezTo>
                  <a:cubicBezTo>
                    <a:pt x="704" y="0"/>
                    <a:pt x="968" y="280"/>
                    <a:pt x="1056" y="3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114" name="Group 82"/>
          <p:cNvGrpSpPr>
            <a:grpSpLocks noChangeAspect="1"/>
          </p:cNvGrpSpPr>
          <p:nvPr/>
        </p:nvGrpSpPr>
        <p:grpSpPr bwMode="auto">
          <a:xfrm>
            <a:off x="665133" y="2071465"/>
            <a:ext cx="7950200" cy="615950"/>
            <a:chOff x="994" y="2944"/>
            <a:chExt cx="4548" cy="352"/>
          </a:xfrm>
        </p:grpSpPr>
        <p:grpSp>
          <p:nvGrpSpPr>
            <p:cNvPr id="44115" name="Group 83"/>
            <p:cNvGrpSpPr>
              <a:grpSpLocks noChangeAspect="1"/>
            </p:cNvGrpSpPr>
            <p:nvPr/>
          </p:nvGrpSpPr>
          <p:grpSpPr bwMode="auto">
            <a:xfrm>
              <a:off x="994" y="2944"/>
              <a:ext cx="2909" cy="334"/>
              <a:chOff x="1914" y="744"/>
              <a:chExt cx="2130" cy="327"/>
            </a:xfrm>
          </p:grpSpPr>
          <p:grpSp>
            <p:nvGrpSpPr>
              <p:cNvPr id="44116" name="Group 84"/>
              <p:cNvGrpSpPr>
                <a:grpSpLocks noChangeAspect="1"/>
              </p:cNvGrpSpPr>
              <p:nvPr/>
            </p:nvGrpSpPr>
            <p:grpSpPr bwMode="auto">
              <a:xfrm flipV="1">
                <a:off x="1914" y="750"/>
                <a:ext cx="534" cy="321"/>
                <a:chOff x="600" y="767"/>
                <a:chExt cx="1918" cy="860"/>
              </a:xfrm>
            </p:grpSpPr>
            <p:sp>
              <p:nvSpPr>
                <p:cNvPr id="44117" name="Freeform 85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18" name="Freeform 86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19" name="Freeform 87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0" name="Freeform 88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21" name="Group 89"/>
              <p:cNvGrpSpPr>
                <a:grpSpLocks noChangeAspect="1"/>
              </p:cNvGrpSpPr>
              <p:nvPr/>
            </p:nvGrpSpPr>
            <p:grpSpPr bwMode="auto">
              <a:xfrm flipV="1">
                <a:off x="2448" y="744"/>
                <a:ext cx="534" cy="321"/>
                <a:chOff x="600" y="767"/>
                <a:chExt cx="1918" cy="860"/>
              </a:xfrm>
            </p:grpSpPr>
            <p:sp>
              <p:nvSpPr>
                <p:cNvPr id="44122" name="Freeform 90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3" name="Freeform 91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4" name="Freeform 92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5" name="Freeform 93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26" name="Group 94"/>
              <p:cNvGrpSpPr>
                <a:grpSpLocks noChangeAspect="1"/>
              </p:cNvGrpSpPr>
              <p:nvPr/>
            </p:nvGrpSpPr>
            <p:grpSpPr bwMode="auto">
              <a:xfrm flipV="1">
                <a:off x="2979" y="750"/>
                <a:ext cx="534" cy="321"/>
                <a:chOff x="600" y="767"/>
                <a:chExt cx="1918" cy="860"/>
              </a:xfrm>
            </p:grpSpPr>
            <p:sp>
              <p:nvSpPr>
                <p:cNvPr id="44127" name="Freeform 95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8" name="Freeform 96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29" name="Freeform 97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0" name="Freeform 98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31" name="Group 99"/>
              <p:cNvGrpSpPr>
                <a:grpSpLocks noChangeAspect="1"/>
              </p:cNvGrpSpPr>
              <p:nvPr/>
            </p:nvGrpSpPr>
            <p:grpSpPr bwMode="auto">
              <a:xfrm flipV="1">
                <a:off x="3510" y="747"/>
                <a:ext cx="534" cy="321"/>
                <a:chOff x="600" y="767"/>
                <a:chExt cx="1918" cy="860"/>
              </a:xfrm>
            </p:grpSpPr>
            <p:sp>
              <p:nvSpPr>
                <p:cNvPr id="44132" name="Freeform 100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3" name="Freeform 101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4" name="Freeform 102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5" name="Freeform 103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A50021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36" name="Group 104"/>
            <p:cNvGrpSpPr>
              <a:grpSpLocks noChangeAspect="1"/>
            </p:cNvGrpSpPr>
            <p:nvPr/>
          </p:nvGrpSpPr>
          <p:grpSpPr bwMode="auto">
            <a:xfrm flipV="1">
              <a:off x="3899" y="2968"/>
              <a:ext cx="728" cy="328"/>
              <a:chOff x="600" y="767"/>
              <a:chExt cx="1918" cy="860"/>
            </a:xfrm>
          </p:grpSpPr>
          <p:sp>
            <p:nvSpPr>
              <p:cNvPr id="44137" name="Freeform 105"/>
              <p:cNvSpPr>
                <a:spLocks noChangeAspect="1"/>
              </p:cNvSpPr>
              <p:nvPr/>
            </p:nvSpPr>
            <p:spPr bwMode="auto">
              <a:xfrm rot="-10806758">
                <a:off x="1081" y="767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38" name="Freeform 106"/>
              <p:cNvSpPr>
                <a:spLocks noChangeAspect="1"/>
              </p:cNvSpPr>
              <p:nvPr/>
            </p:nvSpPr>
            <p:spPr bwMode="auto">
              <a:xfrm rot="2303">
                <a:off x="600" y="1190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39" name="Freeform 107"/>
              <p:cNvSpPr>
                <a:spLocks noChangeAspect="1"/>
              </p:cNvSpPr>
              <p:nvPr/>
            </p:nvSpPr>
            <p:spPr bwMode="auto">
              <a:xfrm rot="-21611147">
                <a:off x="1559" y="1195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0" name="Freeform 108"/>
              <p:cNvSpPr>
                <a:spLocks noChangeAspect="1"/>
              </p:cNvSpPr>
              <p:nvPr/>
            </p:nvSpPr>
            <p:spPr bwMode="auto">
              <a:xfrm rot="-10819138">
                <a:off x="2038" y="768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141" name="Group 109"/>
            <p:cNvGrpSpPr>
              <a:grpSpLocks noChangeAspect="1"/>
            </p:cNvGrpSpPr>
            <p:nvPr/>
          </p:nvGrpSpPr>
          <p:grpSpPr bwMode="auto">
            <a:xfrm flipV="1">
              <a:off x="4634" y="2962"/>
              <a:ext cx="730" cy="328"/>
              <a:chOff x="600" y="767"/>
              <a:chExt cx="1918" cy="860"/>
            </a:xfrm>
          </p:grpSpPr>
          <p:sp>
            <p:nvSpPr>
              <p:cNvPr id="44142" name="Freeform 110"/>
              <p:cNvSpPr>
                <a:spLocks noChangeAspect="1"/>
              </p:cNvSpPr>
              <p:nvPr/>
            </p:nvSpPr>
            <p:spPr bwMode="auto">
              <a:xfrm rot="-10806758">
                <a:off x="1081" y="767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3" name="Freeform 111"/>
              <p:cNvSpPr>
                <a:spLocks noChangeAspect="1"/>
              </p:cNvSpPr>
              <p:nvPr/>
            </p:nvSpPr>
            <p:spPr bwMode="auto">
              <a:xfrm rot="2303">
                <a:off x="600" y="1190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4" name="Freeform 112"/>
              <p:cNvSpPr>
                <a:spLocks noChangeAspect="1"/>
              </p:cNvSpPr>
              <p:nvPr/>
            </p:nvSpPr>
            <p:spPr bwMode="auto">
              <a:xfrm rot="-21611147">
                <a:off x="1559" y="1195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5" name="Freeform 113"/>
              <p:cNvSpPr>
                <a:spLocks noChangeAspect="1"/>
              </p:cNvSpPr>
              <p:nvPr/>
            </p:nvSpPr>
            <p:spPr bwMode="auto">
              <a:xfrm rot="-10819138">
                <a:off x="2038" y="768"/>
                <a:ext cx="480" cy="432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46" name="Freeform 114"/>
            <p:cNvSpPr>
              <a:spLocks noChangeAspect="1"/>
            </p:cNvSpPr>
            <p:nvPr/>
          </p:nvSpPr>
          <p:spPr bwMode="auto">
            <a:xfrm rot="21597697" flipV="1">
              <a:off x="5360" y="2970"/>
              <a:ext cx="182" cy="165"/>
            </a:xfrm>
            <a:custGeom>
              <a:avLst/>
              <a:gdLst>
                <a:gd name="T0" fmla="*/ 0 w 480"/>
                <a:gd name="T1" fmla="*/ 0 h 432"/>
                <a:gd name="T2" fmla="*/ 240 w 480"/>
                <a:gd name="T3" fmla="*/ 432 h 432"/>
                <a:gd name="T4" fmla="*/ 480 w 480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432">
                  <a:moveTo>
                    <a:pt x="0" y="0"/>
                  </a:moveTo>
                  <a:cubicBezTo>
                    <a:pt x="80" y="216"/>
                    <a:pt x="160" y="432"/>
                    <a:pt x="240" y="432"/>
                  </a:cubicBezTo>
                  <a:cubicBezTo>
                    <a:pt x="320" y="432"/>
                    <a:pt x="400" y="216"/>
                    <a:pt x="480" y="0"/>
                  </a:cubicBezTo>
                </a:path>
              </a:pathLst>
            </a:custGeom>
            <a:noFill/>
            <a:ln w="19050" cmpd="sng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47" name="Text Box 115"/>
          <p:cNvSpPr txBox="1">
            <a:spLocks noChangeArrowheads="1"/>
          </p:cNvSpPr>
          <p:nvPr/>
        </p:nvSpPr>
        <p:spPr bwMode="auto">
          <a:xfrm>
            <a:off x="833408" y="1465040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A50021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A50021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grpSp>
        <p:nvGrpSpPr>
          <p:cNvPr id="44148" name="Group 116"/>
          <p:cNvGrpSpPr/>
          <p:nvPr/>
        </p:nvGrpSpPr>
        <p:grpSpPr bwMode="auto">
          <a:xfrm>
            <a:off x="428596" y="1541240"/>
            <a:ext cx="8162925" cy="1165225"/>
            <a:chOff x="319" y="2833"/>
            <a:chExt cx="5142" cy="734"/>
          </a:xfrm>
        </p:grpSpPr>
        <p:grpSp>
          <p:nvGrpSpPr>
            <p:cNvPr id="44149" name="Group 117"/>
            <p:cNvGrpSpPr>
              <a:grpSpLocks noChangeAspect="1"/>
            </p:cNvGrpSpPr>
            <p:nvPr/>
          </p:nvGrpSpPr>
          <p:grpSpPr bwMode="auto">
            <a:xfrm>
              <a:off x="319" y="3194"/>
              <a:ext cx="5142" cy="373"/>
              <a:chOff x="865" y="2946"/>
              <a:chExt cx="4668" cy="339"/>
            </a:xfrm>
          </p:grpSpPr>
          <p:grpSp>
            <p:nvGrpSpPr>
              <p:cNvPr id="44150" name="Group 118"/>
              <p:cNvGrpSpPr>
                <a:grpSpLocks noChangeAspect="1"/>
              </p:cNvGrpSpPr>
              <p:nvPr/>
            </p:nvGrpSpPr>
            <p:grpSpPr bwMode="auto">
              <a:xfrm>
                <a:off x="865" y="2946"/>
                <a:ext cx="2322" cy="334"/>
                <a:chOff x="1914" y="744"/>
                <a:chExt cx="2130" cy="327"/>
              </a:xfrm>
            </p:grpSpPr>
            <p:grpSp>
              <p:nvGrpSpPr>
                <p:cNvPr id="44151" name="Group 119"/>
                <p:cNvGrpSpPr>
                  <a:grpSpLocks noChangeAspect="1"/>
                </p:cNvGrpSpPr>
                <p:nvPr/>
              </p:nvGrpSpPr>
              <p:grpSpPr bwMode="auto">
                <a:xfrm flipV="1">
                  <a:off x="1914" y="750"/>
                  <a:ext cx="534" cy="321"/>
                  <a:chOff x="600" y="767"/>
                  <a:chExt cx="1918" cy="860"/>
                </a:xfrm>
              </p:grpSpPr>
              <p:sp>
                <p:nvSpPr>
                  <p:cNvPr id="44152" name="Freeform 120"/>
                  <p:cNvSpPr>
                    <a:spLocks noChangeAspect="1"/>
                  </p:cNvSpPr>
                  <p:nvPr/>
                </p:nvSpPr>
                <p:spPr bwMode="auto">
                  <a:xfrm rot="-10806758">
                    <a:off x="1081" y="767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53" name="Freeform 121"/>
                  <p:cNvSpPr>
                    <a:spLocks noChangeAspect="1"/>
                  </p:cNvSpPr>
                  <p:nvPr/>
                </p:nvSpPr>
                <p:spPr bwMode="auto">
                  <a:xfrm rot="2303">
                    <a:off x="600" y="1190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54" name="Freeform 122"/>
                  <p:cNvSpPr>
                    <a:spLocks noChangeAspect="1"/>
                  </p:cNvSpPr>
                  <p:nvPr/>
                </p:nvSpPr>
                <p:spPr bwMode="auto">
                  <a:xfrm rot="-21611147">
                    <a:off x="1559" y="1195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55" name="Freeform 123"/>
                  <p:cNvSpPr>
                    <a:spLocks noChangeAspect="1"/>
                  </p:cNvSpPr>
                  <p:nvPr/>
                </p:nvSpPr>
                <p:spPr bwMode="auto">
                  <a:xfrm rot="-10819138">
                    <a:off x="2038" y="768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156" name="Group 124"/>
                <p:cNvGrpSpPr>
                  <a:grpSpLocks noChangeAspect="1"/>
                </p:cNvGrpSpPr>
                <p:nvPr/>
              </p:nvGrpSpPr>
              <p:grpSpPr bwMode="auto">
                <a:xfrm flipV="1">
                  <a:off x="2448" y="744"/>
                  <a:ext cx="534" cy="321"/>
                  <a:chOff x="600" y="767"/>
                  <a:chExt cx="1918" cy="860"/>
                </a:xfrm>
              </p:grpSpPr>
              <p:sp>
                <p:nvSpPr>
                  <p:cNvPr id="44157" name="Freeform 125"/>
                  <p:cNvSpPr>
                    <a:spLocks noChangeAspect="1"/>
                  </p:cNvSpPr>
                  <p:nvPr/>
                </p:nvSpPr>
                <p:spPr bwMode="auto">
                  <a:xfrm rot="-10806758">
                    <a:off x="1081" y="767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58" name="Freeform 126"/>
                  <p:cNvSpPr>
                    <a:spLocks noChangeAspect="1"/>
                  </p:cNvSpPr>
                  <p:nvPr/>
                </p:nvSpPr>
                <p:spPr bwMode="auto">
                  <a:xfrm rot="2303">
                    <a:off x="600" y="1190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59" name="Freeform 127"/>
                  <p:cNvSpPr>
                    <a:spLocks noChangeAspect="1"/>
                  </p:cNvSpPr>
                  <p:nvPr/>
                </p:nvSpPr>
                <p:spPr bwMode="auto">
                  <a:xfrm rot="-21611147">
                    <a:off x="1559" y="1195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0" name="Freeform 128"/>
                  <p:cNvSpPr>
                    <a:spLocks noChangeAspect="1"/>
                  </p:cNvSpPr>
                  <p:nvPr/>
                </p:nvSpPr>
                <p:spPr bwMode="auto">
                  <a:xfrm rot="-10819138">
                    <a:off x="2038" y="768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161" name="Group 129"/>
                <p:cNvGrpSpPr>
                  <a:grpSpLocks noChangeAspect="1"/>
                </p:cNvGrpSpPr>
                <p:nvPr/>
              </p:nvGrpSpPr>
              <p:grpSpPr bwMode="auto">
                <a:xfrm flipV="1">
                  <a:off x="2979" y="750"/>
                  <a:ext cx="534" cy="321"/>
                  <a:chOff x="600" y="767"/>
                  <a:chExt cx="1918" cy="860"/>
                </a:xfrm>
              </p:grpSpPr>
              <p:sp>
                <p:nvSpPr>
                  <p:cNvPr id="44162" name="Freeform 130"/>
                  <p:cNvSpPr>
                    <a:spLocks noChangeAspect="1"/>
                  </p:cNvSpPr>
                  <p:nvPr/>
                </p:nvSpPr>
                <p:spPr bwMode="auto">
                  <a:xfrm rot="-10806758">
                    <a:off x="1081" y="767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3" name="Freeform 131"/>
                  <p:cNvSpPr>
                    <a:spLocks noChangeAspect="1"/>
                  </p:cNvSpPr>
                  <p:nvPr/>
                </p:nvSpPr>
                <p:spPr bwMode="auto">
                  <a:xfrm rot="2303">
                    <a:off x="600" y="1190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4" name="Freeform 132"/>
                  <p:cNvSpPr>
                    <a:spLocks noChangeAspect="1"/>
                  </p:cNvSpPr>
                  <p:nvPr/>
                </p:nvSpPr>
                <p:spPr bwMode="auto">
                  <a:xfrm rot="-21611147">
                    <a:off x="1559" y="1195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5" name="Freeform 133"/>
                  <p:cNvSpPr>
                    <a:spLocks noChangeAspect="1"/>
                  </p:cNvSpPr>
                  <p:nvPr/>
                </p:nvSpPr>
                <p:spPr bwMode="auto">
                  <a:xfrm rot="-10819138">
                    <a:off x="2038" y="768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166" name="Group 134"/>
                <p:cNvGrpSpPr>
                  <a:grpSpLocks noChangeAspect="1"/>
                </p:cNvGrpSpPr>
                <p:nvPr/>
              </p:nvGrpSpPr>
              <p:grpSpPr bwMode="auto">
                <a:xfrm flipV="1">
                  <a:off x="3510" y="747"/>
                  <a:ext cx="534" cy="321"/>
                  <a:chOff x="600" y="767"/>
                  <a:chExt cx="1918" cy="860"/>
                </a:xfrm>
              </p:grpSpPr>
              <p:sp>
                <p:nvSpPr>
                  <p:cNvPr id="44167" name="Freeform 135"/>
                  <p:cNvSpPr>
                    <a:spLocks noChangeAspect="1"/>
                  </p:cNvSpPr>
                  <p:nvPr/>
                </p:nvSpPr>
                <p:spPr bwMode="auto">
                  <a:xfrm rot="-10806758">
                    <a:off x="1081" y="767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8" name="Freeform 136"/>
                  <p:cNvSpPr>
                    <a:spLocks noChangeAspect="1"/>
                  </p:cNvSpPr>
                  <p:nvPr/>
                </p:nvSpPr>
                <p:spPr bwMode="auto">
                  <a:xfrm rot="2303">
                    <a:off x="600" y="1190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9" name="Freeform 137"/>
                  <p:cNvSpPr>
                    <a:spLocks noChangeAspect="1"/>
                  </p:cNvSpPr>
                  <p:nvPr/>
                </p:nvSpPr>
                <p:spPr bwMode="auto">
                  <a:xfrm rot="-21611147">
                    <a:off x="1559" y="1195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70" name="Freeform 138"/>
                  <p:cNvSpPr>
                    <a:spLocks noChangeAspect="1"/>
                  </p:cNvSpPr>
                  <p:nvPr/>
                </p:nvSpPr>
                <p:spPr bwMode="auto">
                  <a:xfrm rot="-10819138">
                    <a:off x="2038" y="768"/>
                    <a:ext cx="480" cy="432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240 w 480"/>
                      <a:gd name="T3" fmla="*/ 432 h 432"/>
                      <a:gd name="T4" fmla="*/ 480 w 480"/>
                      <a:gd name="T5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0" h="432">
                        <a:moveTo>
                          <a:pt x="0" y="0"/>
                        </a:moveTo>
                        <a:cubicBezTo>
                          <a:pt x="80" y="216"/>
                          <a:pt x="160" y="432"/>
                          <a:pt x="240" y="432"/>
                        </a:cubicBezTo>
                        <a:cubicBezTo>
                          <a:pt x="320" y="432"/>
                          <a:pt x="400" y="216"/>
                          <a:pt x="480" y="0"/>
                        </a:cubicBezTo>
                      </a:path>
                    </a:pathLst>
                  </a:custGeom>
                  <a:noFill/>
                  <a:ln w="19050" cmpd="sng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71" name="Group 139"/>
              <p:cNvGrpSpPr>
                <a:grpSpLocks noChangeAspect="1"/>
              </p:cNvGrpSpPr>
              <p:nvPr/>
            </p:nvGrpSpPr>
            <p:grpSpPr bwMode="auto">
              <a:xfrm flipV="1">
                <a:off x="3191" y="2958"/>
                <a:ext cx="582" cy="327"/>
                <a:chOff x="600" y="767"/>
                <a:chExt cx="1918" cy="860"/>
              </a:xfrm>
            </p:grpSpPr>
            <p:sp>
              <p:nvSpPr>
                <p:cNvPr id="44172" name="Freeform 140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3" name="Freeform 141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4" name="Freeform 142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5" name="Freeform 143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76" name="Group 144"/>
              <p:cNvGrpSpPr>
                <a:grpSpLocks noChangeAspect="1"/>
              </p:cNvGrpSpPr>
              <p:nvPr/>
            </p:nvGrpSpPr>
            <p:grpSpPr bwMode="auto">
              <a:xfrm flipV="1">
                <a:off x="3773" y="2952"/>
                <a:ext cx="582" cy="327"/>
                <a:chOff x="600" y="767"/>
                <a:chExt cx="1918" cy="860"/>
              </a:xfrm>
            </p:grpSpPr>
            <p:sp>
              <p:nvSpPr>
                <p:cNvPr id="44177" name="Freeform 145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8" name="Freeform 146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9" name="Freeform 147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0" name="Freeform 148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181" name="Freeform 149"/>
              <p:cNvSpPr>
                <a:spLocks noChangeAspect="1"/>
              </p:cNvSpPr>
              <p:nvPr/>
            </p:nvSpPr>
            <p:spPr bwMode="auto">
              <a:xfrm rot="10806758" flipV="1">
                <a:off x="4498" y="3121"/>
                <a:ext cx="145" cy="164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2" name="Freeform 150"/>
              <p:cNvSpPr>
                <a:spLocks noChangeAspect="1"/>
              </p:cNvSpPr>
              <p:nvPr/>
            </p:nvSpPr>
            <p:spPr bwMode="auto">
              <a:xfrm rot="21597697" flipV="1">
                <a:off x="4352" y="2960"/>
                <a:ext cx="145" cy="164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3" name="Freeform 151"/>
              <p:cNvSpPr>
                <a:spLocks noChangeAspect="1"/>
              </p:cNvSpPr>
              <p:nvPr/>
            </p:nvSpPr>
            <p:spPr bwMode="auto">
              <a:xfrm rot="11147" flipV="1">
                <a:off x="4650" y="2958"/>
                <a:ext cx="145" cy="164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4" name="Freeform 152"/>
              <p:cNvSpPr>
                <a:spLocks noChangeAspect="1"/>
              </p:cNvSpPr>
              <p:nvPr/>
            </p:nvSpPr>
            <p:spPr bwMode="auto">
              <a:xfrm rot="10819138" flipV="1">
                <a:off x="4802" y="3120"/>
                <a:ext cx="145" cy="165"/>
              </a:xfrm>
              <a:custGeom>
                <a:avLst/>
                <a:gdLst>
                  <a:gd name="T0" fmla="*/ 0 w 480"/>
                  <a:gd name="T1" fmla="*/ 0 h 432"/>
                  <a:gd name="T2" fmla="*/ 240 w 480"/>
                  <a:gd name="T3" fmla="*/ 432 h 432"/>
                  <a:gd name="T4" fmla="*/ 480 w 480"/>
                  <a:gd name="T5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80" y="216"/>
                      <a:pt x="160" y="432"/>
                      <a:pt x="240" y="432"/>
                    </a:cubicBezTo>
                    <a:cubicBezTo>
                      <a:pt x="320" y="432"/>
                      <a:pt x="400" y="216"/>
                      <a:pt x="480" y="0"/>
                    </a:cubicBezTo>
                  </a:path>
                </a:pathLst>
              </a:custGeom>
              <a:noFill/>
              <a:ln w="19050" cmpd="sng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185" name="Group 153"/>
              <p:cNvGrpSpPr>
                <a:grpSpLocks noChangeAspect="1"/>
              </p:cNvGrpSpPr>
              <p:nvPr/>
            </p:nvGrpSpPr>
            <p:grpSpPr bwMode="auto">
              <a:xfrm flipV="1">
                <a:off x="4951" y="2955"/>
                <a:ext cx="582" cy="327"/>
                <a:chOff x="600" y="767"/>
                <a:chExt cx="1918" cy="860"/>
              </a:xfrm>
            </p:grpSpPr>
            <p:sp>
              <p:nvSpPr>
                <p:cNvPr id="44186" name="Freeform 154"/>
                <p:cNvSpPr>
                  <a:spLocks noChangeAspect="1"/>
                </p:cNvSpPr>
                <p:nvPr/>
              </p:nvSpPr>
              <p:spPr bwMode="auto">
                <a:xfrm rot="-10806758">
                  <a:off x="1081" y="767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7" name="Freeform 155"/>
                <p:cNvSpPr>
                  <a:spLocks noChangeAspect="1"/>
                </p:cNvSpPr>
                <p:nvPr/>
              </p:nvSpPr>
              <p:spPr bwMode="auto">
                <a:xfrm rot="2303">
                  <a:off x="600" y="1190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8" name="Freeform 156"/>
                <p:cNvSpPr>
                  <a:spLocks noChangeAspect="1"/>
                </p:cNvSpPr>
                <p:nvPr/>
              </p:nvSpPr>
              <p:spPr bwMode="auto">
                <a:xfrm rot="-21611147">
                  <a:off x="1559" y="1195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9" name="Freeform 157"/>
                <p:cNvSpPr>
                  <a:spLocks noChangeAspect="1"/>
                </p:cNvSpPr>
                <p:nvPr/>
              </p:nvSpPr>
              <p:spPr bwMode="auto">
                <a:xfrm rot="-10819138">
                  <a:off x="2038" y="768"/>
                  <a:ext cx="480" cy="432"/>
                </a:xfrm>
                <a:custGeom>
                  <a:avLst/>
                  <a:gdLst>
                    <a:gd name="T0" fmla="*/ 0 w 480"/>
                    <a:gd name="T1" fmla="*/ 0 h 432"/>
                    <a:gd name="T2" fmla="*/ 240 w 480"/>
                    <a:gd name="T3" fmla="*/ 432 h 432"/>
                    <a:gd name="T4" fmla="*/ 480 w 480"/>
                    <a:gd name="T5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80" y="216"/>
                        <a:pt x="160" y="432"/>
                        <a:pt x="240" y="432"/>
                      </a:cubicBezTo>
                      <a:cubicBezTo>
                        <a:pt x="320" y="432"/>
                        <a:pt x="400" y="216"/>
                        <a:pt x="48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90" name="Text Box 158"/>
            <p:cNvSpPr txBox="1">
              <a:spLocks noChangeArrowheads="1"/>
            </p:cNvSpPr>
            <p:nvPr/>
          </p:nvSpPr>
          <p:spPr bwMode="auto">
            <a:xfrm>
              <a:off x="1742" y="283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66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 i="1" baseline="-25000">
                  <a:solidFill>
                    <a:srgbClr val="006600"/>
                  </a:solidFill>
                  <a:ea typeface="宋体" panose="02010600030101010101" pitchFamily="2" charset="-122"/>
                </a:rPr>
                <a:t>2</a:t>
              </a:r>
              <a:endParaRPr lang="en-US" altLang="zh-CN" b="1" i="1">
                <a:solidFill>
                  <a:srgbClr val="0066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4195" name="Text Box 163"/>
          <p:cNvSpPr txBox="1">
            <a:spLocks noChangeArrowheads="1"/>
          </p:cNvSpPr>
          <p:nvPr/>
        </p:nvSpPr>
        <p:spPr bwMode="auto">
          <a:xfrm>
            <a:off x="1313615" y="139699"/>
            <a:ext cx="365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拍现象（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Beat)</a:t>
            </a:r>
          </a:p>
        </p:txBody>
      </p:sp>
      <p:graphicFrame>
        <p:nvGraphicFramePr>
          <p:cNvPr id="44207" name="Object 175"/>
          <p:cNvGraphicFramePr>
            <a:graphicFrameLocks noChangeAspect="1"/>
          </p:cNvGraphicFramePr>
          <p:nvPr/>
        </p:nvGraphicFramePr>
        <p:xfrm>
          <a:off x="3929307" y="2983680"/>
          <a:ext cx="1481137" cy="381000"/>
        </p:xfrm>
        <a:graphic>
          <a:graphicData uri="http://schemas.openxmlformats.org/presentationml/2006/ole">
            <p:oleObj spid="_x0000_s31745" name="Equation" r:id="rId6" imgW="17373600" imgH="5181600" progId="Equation.3">
              <p:embed/>
            </p:oleObj>
          </a:graphicData>
        </a:graphic>
      </p:graphicFrame>
      <p:sp>
        <p:nvSpPr>
          <p:cNvPr id="173" name="Rectangle 10"/>
          <p:cNvSpPr>
            <a:spLocks noChangeArrowheads="1"/>
          </p:cNvSpPr>
          <p:nvPr/>
        </p:nvSpPr>
        <p:spPr bwMode="auto">
          <a:xfrm>
            <a:off x="322002" y="3404300"/>
            <a:ext cx="8229600" cy="219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当两个振动频率接近时，合成中由于频率的微小差别而造成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合振幅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随时间作周期性变化，振动时而加强时而减弱的现象称为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74" name="Text Box 2"/>
          <p:cNvSpPr txBox="1">
            <a:spLocks noChangeArrowheads="1"/>
          </p:cNvSpPr>
          <p:nvPr/>
        </p:nvSpPr>
        <p:spPr bwMode="auto">
          <a:xfrm>
            <a:off x="655538" y="5877272"/>
            <a:ext cx="4021945" cy="584775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合振动不是简谐振动</a:t>
            </a:r>
          </a:p>
        </p:txBody>
      </p:sp>
      <p:grpSp>
        <p:nvGrpSpPr>
          <p:cNvPr id="176" name="Group 1040"/>
          <p:cNvGrpSpPr/>
          <p:nvPr/>
        </p:nvGrpSpPr>
        <p:grpSpPr bwMode="auto">
          <a:xfrm>
            <a:off x="3306338" y="1008904"/>
            <a:ext cx="2590800" cy="396875"/>
            <a:chOff x="1824" y="2404"/>
            <a:chExt cx="1440" cy="250"/>
          </a:xfrm>
        </p:grpSpPr>
        <p:sp>
          <p:nvSpPr>
            <p:cNvPr id="177" name="Line 1041" descr="信纸"/>
            <p:cNvSpPr>
              <a:spLocks noChangeShapeType="1"/>
            </p:cNvSpPr>
            <p:nvPr/>
          </p:nvSpPr>
          <p:spPr bwMode="auto">
            <a:xfrm>
              <a:off x="1824" y="2544"/>
              <a:ext cx="144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1042"/>
            <p:cNvSpPr txBox="1">
              <a:spLocks noChangeArrowheads="1"/>
            </p:cNvSpPr>
            <p:nvPr/>
          </p:nvSpPr>
          <p:spPr bwMode="auto">
            <a:xfrm>
              <a:off x="2256" y="2404"/>
              <a:ext cx="672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一个拍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7" grpId="0" build="p" autoUpdateAnimBg="0"/>
      <p:bldP spid="173" grpId="0" autoUpdateAnimBg="0"/>
      <p:bldP spid="1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57158" y="1071546"/>
            <a:ext cx="7391400" cy="519113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两谐振动的频率</a:t>
            </a:r>
            <a:r>
              <a:rPr kumimoji="1"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</a:t>
            </a:r>
            <a:r>
              <a:rPr kumimoji="1"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kumimoji="1"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</a:t>
            </a:r>
            <a:r>
              <a:rPr kumimoji="1"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比较大；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28596" y="1714488"/>
            <a:ext cx="7391400" cy="519113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频率相差比较小</a:t>
            </a:r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5500694" y="1714488"/>
          <a:ext cx="2927350" cy="619125"/>
        </p:xfrm>
        <a:graphic>
          <a:graphicData uri="http://schemas.openxmlformats.org/presentationml/2006/ole">
            <p:oleObj spid="_x0000_s32771" name="公式" r:id="rId4" imgW="28651200" imgH="6096000" progId="Equation.3">
              <p:embed/>
            </p:oleObj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3857620" y="1714488"/>
          <a:ext cx="1089025" cy="525463"/>
        </p:xfrm>
        <a:graphic>
          <a:graphicData uri="http://schemas.openxmlformats.org/presentationml/2006/ole">
            <p:oleObj spid="_x0000_s32770" name="公式" r:id="rId5" imgW="10668000" imgH="5181600" progId="Equation.3">
              <p:embed/>
            </p:oleObj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00100" y="2428868"/>
            <a:ext cx="7358114" cy="41195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23914" y="229110"/>
            <a:ext cx="6929486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C.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个同方向不同频率简谐运动的合成</a:t>
            </a:r>
          </a:p>
        </p:txBody>
      </p:sp>
    </p:spTree>
    <p:controls>
      <p:control spid="32769" name="ShockwaveFlash1" r:id="rId2" imgW="7239627" imgH="4343776"/>
    </p:controls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99592" y="890564"/>
            <a:ext cx="6448425" cy="2538436"/>
            <a:chOff x="609600" y="142852"/>
            <a:chExt cx="6448425" cy="2538436"/>
          </a:xfrm>
        </p:grpSpPr>
        <p:grpSp>
          <p:nvGrpSpPr>
            <p:cNvPr id="2" name="Group 47"/>
            <p:cNvGrpSpPr/>
            <p:nvPr/>
          </p:nvGrpSpPr>
          <p:grpSpPr bwMode="auto">
            <a:xfrm>
              <a:off x="609600" y="228600"/>
              <a:ext cx="6448425" cy="2452688"/>
              <a:chOff x="336" y="144"/>
              <a:chExt cx="4062" cy="1545"/>
            </a:xfrm>
          </p:grpSpPr>
          <p:grpSp>
            <p:nvGrpSpPr>
              <p:cNvPr id="3" name="Group 20"/>
              <p:cNvGrpSpPr/>
              <p:nvPr/>
            </p:nvGrpSpPr>
            <p:grpSpPr bwMode="auto">
              <a:xfrm>
                <a:off x="384" y="144"/>
                <a:ext cx="4014" cy="1488"/>
                <a:chOff x="864" y="2688"/>
                <a:chExt cx="4014" cy="1488"/>
              </a:xfrm>
            </p:grpSpPr>
            <p:grpSp>
              <p:nvGrpSpPr>
                <p:cNvPr id="4" name="Group 21"/>
                <p:cNvGrpSpPr/>
                <p:nvPr/>
              </p:nvGrpSpPr>
              <p:grpSpPr bwMode="auto">
                <a:xfrm>
                  <a:off x="1152" y="3033"/>
                  <a:ext cx="2933" cy="1143"/>
                  <a:chOff x="1296" y="2889"/>
                  <a:chExt cx="2933" cy="1143"/>
                </a:xfrm>
              </p:grpSpPr>
              <p:grpSp>
                <p:nvGrpSpPr>
                  <p:cNvPr id="5" name="Group 22"/>
                  <p:cNvGrpSpPr/>
                  <p:nvPr/>
                </p:nvGrpSpPr>
                <p:grpSpPr bwMode="auto">
                  <a:xfrm>
                    <a:off x="1296" y="2889"/>
                    <a:ext cx="1469" cy="1018"/>
                    <a:chOff x="1288" y="1010"/>
                    <a:chExt cx="1469" cy="1018"/>
                  </a:xfrm>
                </p:grpSpPr>
                <p:sp>
                  <p:nvSpPr>
                    <p:cNvPr id="117783" name="Freeform 23"/>
                    <p:cNvSpPr/>
                    <p:nvPr/>
                  </p:nvSpPr>
                  <p:spPr bwMode="auto">
                    <a:xfrm>
                      <a:off x="1586" y="1010"/>
                      <a:ext cx="770" cy="10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47"/>
                        </a:cxn>
                        <a:cxn ang="0">
                          <a:pos x="101" y="123"/>
                        </a:cxn>
                        <a:cxn ang="0">
                          <a:pos x="263" y="998"/>
                        </a:cxn>
                        <a:cxn ang="0">
                          <a:pos x="375" y="0"/>
                        </a:cxn>
                        <a:cxn ang="0">
                          <a:pos x="506" y="998"/>
                        </a:cxn>
                        <a:cxn ang="0">
                          <a:pos x="647" y="108"/>
                        </a:cxn>
                        <a:cxn ang="0">
                          <a:pos x="697" y="512"/>
                        </a:cxn>
                        <a:cxn ang="0">
                          <a:pos x="770" y="878"/>
                        </a:cxn>
                      </a:cxnLst>
                      <a:rect l="0" t="0" r="r" b="b"/>
                      <a:pathLst>
                        <a:path w="770" h="1018">
                          <a:moveTo>
                            <a:pt x="0" y="847"/>
                          </a:moveTo>
                          <a:cubicBezTo>
                            <a:pt x="140" y="845"/>
                            <a:pt x="57" y="99"/>
                            <a:pt x="101" y="123"/>
                          </a:cubicBezTo>
                          <a:cubicBezTo>
                            <a:pt x="145" y="148"/>
                            <a:pt x="217" y="1018"/>
                            <a:pt x="263" y="998"/>
                          </a:cubicBezTo>
                          <a:cubicBezTo>
                            <a:pt x="309" y="978"/>
                            <a:pt x="335" y="0"/>
                            <a:pt x="375" y="0"/>
                          </a:cubicBezTo>
                          <a:cubicBezTo>
                            <a:pt x="415" y="0"/>
                            <a:pt x="461" y="980"/>
                            <a:pt x="506" y="998"/>
                          </a:cubicBezTo>
                          <a:cubicBezTo>
                            <a:pt x="551" y="1016"/>
                            <a:pt x="615" y="189"/>
                            <a:pt x="647" y="108"/>
                          </a:cubicBezTo>
                          <a:cubicBezTo>
                            <a:pt x="679" y="27"/>
                            <a:pt x="676" y="384"/>
                            <a:pt x="697" y="512"/>
                          </a:cubicBezTo>
                          <a:cubicBezTo>
                            <a:pt x="718" y="640"/>
                            <a:pt x="755" y="802"/>
                            <a:pt x="770" y="878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784" name="Freeform 24"/>
                    <p:cNvSpPr/>
                    <p:nvPr/>
                  </p:nvSpPr>
                  <p:spPr bwMode="auto">
                    <a:xfrm>
                      <a:off x="1288" y="1259"/>
                      <a:ext cx="335" cy="58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8"/>
                        </a:cxn>
                        <a:cxn ang="0">
                          <a:pos x="58" y="146"/>
                        </a:cxn>
                        <a:cxn ang="0">
                          <a:pos x="117" y="409"/>
                        </a:cxn>
                        <a:cxn ang="0">
                          <a:pos x="219" y="14"/>
                        </a:cxn>
                        <a:cxn ang="0">
                          <a:pos x="234" y="322"/>
                        </a:cxn>
                        <a:cxn ang="0">
                          <a:pos x="335" y="587"/>
                        </a:cxn>
                      </a:cxnLst>
                      <a:rect l="0" t="0" r="r" b="b"/>
                      <a:pathLst>
                        <a:path w="335" h="587">
                          <a:moveTo>
                            <a:pt x="0" y="278"/>
                          </a:moveTo>
                          <a:cubicBezTo>
                            <a:pt x="12" y="256"/>
                            <a:pt x="39" y="124"/>
                            <a:pt x="58" y="146"/>
                          </a:cubicBezTo>
                          <a:cubicBezTo>
                            <a:pt x="77" y="168"/>
                            <a:pt x="90" y="431"/>
                            <a:pt x="117" y="409"/>
                          </a:cubicBezTo>
                          <a:cubicBezTo>
                            <a:pt x="144" y="387"/>
                            <a:pt x="200" y="28"/>
                            <a:pt x="219" y="14"/>
                          </a:cubicBezTo>
                          <a:cubicBezTo>
                            <a:pt x="238" y="0"/>
                            <a:pt x="215" y="227"/>
                            <a:pt x="234" y="322"/>
                          </a:cubicBezTo>
                          <a:cubicBezTo>
                            <a:pt x="259" y="405"/>
                            <a:pt x="253" y="572"/>
                            <a:pt x="335" y="587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785" name="Freeform 25"/>
                    <p:cNvSpPr/>
                    <p:nvPr/>
                  </p:nvSpPr>
                  <p:spPr bwMode="auto">
                    <a:xfrm>
                      <a:off x="2341" y="1236"/>
                      <a:ext cx="416" cy="681"/>
                    </a:xfrm>
                    <a:custGeom>
                      <a:avLst/>
                      <a:gdLst/>
                      <a:ahLst/>
                      <a:cxnLst>
                        <a:cxn ang="0">
                          <a:pos x="416" y="336"/>
                        </a:cxn>
                        <a:cxn ang="0">
                          <a:pos x="325" y="226"/>
                        </a:cxn>
                        <a:cxn ang="0">
                          <a:pos x="205" y="529"/>
                        </a:cxn>
                        <a:cxn ang="0">
                          <a:pos x="102" y="23"/>
                        </a:cxn>
                        <a:cxn ang="0">
                          <a:pos x="59" y="389"/>
                        </a:cxn>
                        <a:cxn ang="0">
                          <a:pos x="0" y="681"/>
                        </a:cxn>
                      </a:cxnLst>
                      <a:rect l="0" t="0" r="r" b="b"/>
                      <a:pathLst>
                        <a:path w="416" h="681">
                          <a:moveTo>
                            <a:pt x="416" y="336"/>
                          </a:moveTo>
                          <a:cubicBezTo>
                            <a:pt x="401" y="320"/>
                            <a:pt x="360" y="194"/>
                            <a:pt x="325" y="226"/>
                          </a:cubicBezTo>
                          <a:cubicBezTo>
                            <a:pt x="290" y="258"/>
                            <a:pt x="242" y="563"/>
                            <a:pt x="205" y="529"/>
                          </a:cubicBezTo>
                          <a:cubicBezTo>
                            <a:pt x="168" y="495"/>
                            <a:pt x="126" y="46"/>
                            <a:pt x="102" y="23"/>
                          </a:cubicBezTo>
                          <a:cubicBezTo>
                            <a:pt x="78" y="0"/>
                            <a:pt x="76" y="279"/>
                            <a:pt x="59" y="389"/>
                          </a:cubicBezTo>
                          <a:cubicBezTo>
                            <a:pt x="42" y="499"/>
                            <a:pt x="82" y="666"/>
                            <a:pt x="0" y="681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" name="Group 26"/>
                  <p:cNvGrpSpPr/>
                  <p:nvPr/>
                </p:nvGrpSpPr>
                <p:grpSpPr bwMode="auto">
                  <a:xfrm>
                    <a:off x="2853" y="2927"/>
                    <a:ext cx="1376" cy="1105"/>
                    <a:chOff x="2853" y="1046"/>
                    <a:chExt cx="1376" cy="1105"/>
                  </a:xfrm>
                </p:grpSpPr>
                <p:sp>
                  <p:nvSpPr>
                    <p:cNvPr id="117787" name="Freeform 27"/>
                    <p:cNvSpPr/>
                    <p:nvPr/>
                  </p:nvSpPr>
                  <p:spPr bwMode="auto">
                    <a:xfrm>
                      <a:off x="3204" y="1046"/>
                      <a:ext cx="673" cy="110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3"/>
                        </a:cxn>
                        <a:cxn ang="0">
                          <a:pos x="147" y="974"/>
                        </a:cxn>
                        <a:cxn ang="0">
                          <a:pos x="249" y="22"/>
                        </a:cxn>
                        <a:cxn ang="0">
                          <a:pos x="366" y="1105"/>
                        </a:cxn>
                        <a:cxn ang="0">
                          <a:pos x="498" y="22"/>
                        </a:cxn>
                        <a:cxn ang="0">
                          <a:pos x="586" y="988"/>
                        </a:cxn>
                        <a:cxn ang="0">
                          <a:pos x="673" y="198"/>
                        </a:cxn>
                      </a:cxnLst>
                      <a:rect l="0" t="0" r="r" b="b"/>
                      <a:pathLst>
                        <a:path w="673" h="1105">
                          <a:moveTo>
                            <a:pt x="0" y="183"/>
                          </a:moveTo>
                          <a:cubicBezTo>
                            <a:pt x="130" y="185"/>
                            <a:pt x="106" y="993"/>
                            <a:pt x="147" y="974"/>
                          </a:cubicBezTo>
                          <a:cubicBezTo>
                            <a:pt x="188" y="947"/>
                            <a:pt x="213" y="0"/>
                            <a:pt x="249" y="22"/>
                          </a:cubicBezTo>
                          <a:cubicBezTo>
                            <a:pt x="285" y="44"/>
                            <a:pt x="325" y="1105"/>
                            <a:pt x="366" y="1105"/>
                          </a:cubicBezTo>
                          <a:cubicBezTo>
                            <a:pt x="407" y="1105"/>
                            <a:pt x="461" y="41"/>
                            <a:pt x="498" y="22"/>
                          </a:cubicBezTo>
                          <a:cubicBezTo>
                            <a:pt x="535" y="3"/>
                            <a:pt x="557" y="959"/>
                            <a:pt x="586" y="988"/>
                          </a:cubicBezTo>
                          <a:cubicBezTo>
                            <a:pt x="615" y="1017"/>
                            <a:pt x="655" y="363"/>
                            <a:pt x="673" y="198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788" name="Freeform 28"/>
                    <p:cNvSpPr/>
                    <p:nvPr/>
                  </p:nvSpPr>
                  <p:spPr bwMode="auto">
                    <a:xfrm>
                      <a:off x="2853" y="1229"/>
                      <a:ext cx="381" cy="64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8"/>
                        </a:cxn>
                        <a:cxn ang="0">
                          <a:pos x="117" y="439"/>
                        </a:cxn>
                        <a:cxn ang="0">
                          <a:pos x="176" y="161"/>
                        </a:cxn>
                        <a:cxn ang="0">
                          <a:pos x="264" y="615"/>
                        </a:cxn>
                        <a:cxn ang="0">
                          <a:pos x="337" y="322"/>
                        </a:cxn>
                        <a:cxn ang="0">
                          <a:pos x="381" y="0"/>
                        </a:cxn>
                      </a:cxnLst>
                      <a:rect l="0" t="0" r="r" b="b"/>
                      <a:pathLst>
                        <a:path w="381" h="642">
                          <a:moveTo>
                            <a:pt x="0" y="278"/>
                          </a:moveTo>
                          <a:cubicBezTo>
                            <a:pt x="19" y="307"/>
                            <a:pt x="88" y="459"/>
                            <a:pt x="117" y="439"/>
                          </a:cubicBezTo>
                          <a:cubicBezTo>
                            <a:pt x="146" y="419"/>
                            <a:pt x="152" y="132"/>
                            <a:pt x="176" y="161"/>
                          </a:cubicBezTo>
                          <a:cubicBezTo>
                            <a:pt x="200" y="190"/>
                            <a:pt x="237" y="588"/>
                            <a:pt x="264" y="615"/>
                          </a:cubicBezTo>
                          <a:cubicBezTo>
                            <a:pt x="291" y="642"/>
                            <a:pt x="318" y="424"/>
                            <a:pt x="337" y="322"/>
                          </a:cubicBezTo>
                          <a:cubicBezTo>
                            <a:pt x="360" y="239"/>
                            <a:pt x="304" y="15"/>
                            <a:pt x="381" y="0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789" name="Freeform 29"/>
                    <p:cNvSpPr/>
                    <p:nvPr/>
                  </p:nvSpPr>
                  <p:spPr bwMode="auto">
                    <a:xfrm>
                      <a:off x="3907" y="1244"/>
                      <a:ext cx="322" cy="645"/>
                    </a:xfrm>
                    <a:custGeom>
                      <a:avLst/>
                      <a:gdLst/>
                      <a:ahLst/>
                      <a:cxnLst>
                        <a:cxn ang="0">
                          <a:pos x="322" y="278"/>
                        </a:cxn>
                        <a:cxn ang="0">
                          <a:pos x="248" y="424"/>
                        </a:cxn>
                        <a:cxn ang="0">
                          <a:pos x="144" y="115"/>
                        </a:cxn>
                        <a:cxn ang="0">
                          <a:pos x="102" y="615"/>
                        </a:cxn>
                        <a:cxn ang="0">
                          <a:pos x="29" y="29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22" h="645">
                          <a:moveTo>
                            <a:pt x="322" y="278"/>
                          </a:moveTo>
                          <a:cubicBezTo>
                            <a:pt x="307" y="302"/>
                            <a:pt x="278" y="451"/>
                            <a:pt x="248" y="424"/>
                          </a:cubicBezTo>
                          <a:cubicBezTo>
                            <a:pt x="218" y="397"/>
                            <a:pt x="168" y="83"/>
                            <a:pt x="144" y="115"/>
                          </a:cubicBezTo>
                          <a:cubicBezTo>
                            <a:pt x="120" y="147"/>
                            <a:pt x="121" y="585"/>
                            <a:pt x="102" y="615"/>
                          </a:cubicBezTo>
                          <a:cubicBezTo>
                            <a:pt x="83" y="645"/>
                            <a:pt x="46" y="395"/>
                            <a:pt x="29" y="293"/>
                          </a:cubicBezTo>
                          <a:cubicBezTo>
                            <a:pt x="6" y="210"/>
                            <a:pt x="77" y="15"/>
                            <a:pt x="0" y="0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" name="Group 30"/>
                <p:cNvGrpSpPr/>
                <p:nvPr/>
              </p:nvGrpSpPr>
              <p:grpSpPr bwMode="auto">
                <a:xfrm>
                  <a:off x="864" y="2688"/>
                  <a:ext cx="4014" cy="1312"/>
                  <a:chOff x="864" y="2688"/>
                  <a:chExt cx="4014" cy="1312"/>
                </a:xfrm>
              </p:grpSpPr>
              <p:grpSp>
                <p:nvGrpSpPr>
                  <p:cNvPr id="8" name="Group 31"/>
                  <p:cNvGrpSpPr/>
                  <p:nvPr/>
                </p:nvGrpSpPr>
                <p:grpSpPr bwMode="auto">
                  <a:xfrm>
                    <a:off x="960" y="2688"/>
                    <a:ext cx="624" cy="1312"/>
                    <a:chOff x="960" y="2688"/>
                    <a:chExt cx="624" cy="1312"/>
                  </a:xfrm>
                </p:grpSpPr>
                <p:graphicFrame>
                  <p:nvGraphicFramePr>
                    <p:cNvPr id="117792" name="Object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56" y="2688"/>
                    <a:ext cx="528" cy="381"/>
                  </p:xfrm>
                  <a:graphic>
                    <a:graphicData uri="http://schemas.openxmlformats.org/presentationml/2006/ole">
                      <p:oleObj spid="_x0000_s34819" name="公式" r:id="rId3" imgW="6705600" imgH="487680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117793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736"/>
                      <a:ext cx="0" cy="12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" name="Group 34"/>
                  <p:cNvGrpSpPr/>
                  <p:nvPr/>
                </p:nvGrpSpPr>
                <p:grpSpPr bwMode="auto">
                  <a:xfrm>
                    <a:off x="864" y="3351"/>
                    <a:ext cx="4014" cy="384"/>
                    <a:chOff x="1008" y="2208"/>
                    <a:chExt cx="4014" cy="384"/>
                  </a:xfrm>
                </p:grpSpPr>
                <p:graphicFrame>
                  <p:nvGraphicFramePr>
                    <p:cNvPr id="117795" name="Object 3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" y="2208"/>
                    <a:ext cx="222" cy="384"/>
                  </p:xfrm>
                  <a:graphic>
                    <a:graphicData uri="http://schemas.openxmlformats.org/presentationml/2006/ole">
                      <p:oleObj spid="_x0000_s34818" name="公式" r:id="rId4" imgW="2133600" imgH="365760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117796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2448"/>
                      <a:ext cx="3677" cy="0"/>
                    </a:xfrm>
                    <a:prstGeom prst="line">
                      <a:avLst/>
                    </a:prstGeom>
                    <a:noFill/>
                    <a:ln w="53975">
                      <a:solidFill>
                        <a:schemeClr val="tx1"/>
                      </a:solidFill>
                      <a:round/>
                      <a:tailEnd type="arrow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7798" name="Freeform 38"/>
              <p:cNvSpPr/>
              <p:nvPr/>
            </p:nvSpPr>
            <p:spPr bwMode="auto">
              <a:xfrm>
                <a:off x="336" y="912"/>
                <a:ext cx="1697" cy="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" y="249"/>
                  </a:cxn>
                  <a:cxn ang="0">
                    <a:pos x="1030" y="666"/>
                  </a:cxn>
                  <a:cxn ang="0">
                    <a:pos x="1697" y="205"/>
                  </a:cxn>
                </a:cxnLst>
                <a:rect l="0" t="0" r="r" b="b"/>
                <a:pathLst>
                  <a:path w="1697" h="673">
                    <a:moveTo>
                      <a:pt x="0" y="0"/>
                    </a:moveTo>
                    <a:cubicBezTo>
                      <a:pt x="51" y="41"/>
                      <a:pt x="135" y="138"/>
                      <a:pt x="307" y="249"/>
                    </a:cubicBezTo>
                    <a:cubicBezTo>
                      <a:pt x="483" y="410"/>
                      <a:pt x="798" y="673"/>
                      <a:pt x="1030" y="666"/>
                    </a:cubicBezTo>
                    <a:cubicBezTo>
                      <a:pt x="1262" y="659"/>
                      <a:pt x="1586" y="282"/>
                      <a:pt x="1697" y="205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99" name="Freeform 39"/>
              <p:cNvSpPr/>
              <p:nvPr/>
            </p:nvSpPr>
            <p:spPr bwMode="auto">
              <a:xfrm>
                <a:off x="2112" y="557"/>
                <a:ext cx="1782" cy="739"/>
              </a:xfrm>
              <a:custGeom>
                <a:avLst/>
                <a:gdLst/>
                <a:ahLst/>
                <a:cxnLst>
                  <a:cxn ang="0">
                    <a:pos x="1782" y="739"/>
                  </a:cxn>
                  <a:cxn ang="0">
                    <a:pos x="1461" y="505"/>
                  </a:cxn>
                  <a:cxn ang="0">
                    <a:pos x="758" y="8"/>
                  </a:cxn>
                  <a:cxn ang="0">
                    <a:pos x="0" y="556"/>
                  </a:cxn>
                </a:cxnLst>
                <a:rect l="0" t="0" r="r" b="b"/>
                <a:pathLst>
                  <a:path w="1782" h="739">
                    <a:moveTo>
                      <a:pt x="1782" y="739"/>
                    </a:moveTo>
                    <a:cubicBezTo>
                      <a:pt x="1731" y="700"/>
                      <a:pt x="1632" y="627"/>
                      <a:pt x="1461" y="505"/>
                    </a:cubicBezTo>
                    <a:cubicBezTo>
                      <a:pt x="1285" y="344"/>
                      <a:pt x="1001" y="0"/>
                      <a:pt x="758" y="8"/>
                    </a:cubicBezTo>
                    <a:cubicBezTo>
                      <a:pt x="515" y="16"/>
                      <a:pt x="158" y="442"/>
                      <a:pt x="0" y="556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00" name="Freeform 40"/>
              <p:cNvSpPr/>
              <p:nvPr/>
            </p:nvSpPr>
            <p:spPr bwMode="auto">
              <a:xfrm>
                <a:off x="2030" y="720"/>
                <a:ext cx="1790" cy="969"/>
              </a:xfrm>
              <a:custGeom>
                <a:avLst/>
                <a:gdLst/>
                <a:ahLst/>
                <a:cxnLst>
                  <a:cxn ang="0">
                    <a:pos x="1790" y="0"/>
                  </a:cxn>
                  <a:cxn ang="0">
                    <a:pos x="1468" y="468"/>
                  </a:cxn>
                  <a:cxn ang="0">
                    <a:pos x="853" y="936"/>
                  </a:cxn>
                  <a:cxn ang="0">
                    <a:pos x="0" y="269"/>
                  </a:cxn>
                </a:cxnLst>
                <a:rect l="0" t="0" r="r" b="b"/>
                <a:pathLst>
                  <a:path w="1790" h="969">
                    <a:moveTo>
                      <a:pt x="1790" y="0"/>
                    </a:moveTo>
                    <a:cubicBezTo>
                      <a:pt x="1736" y="78"/>
                      <a:pt x="1624" y="312"/>
                      <a:pt x="1468" y="468"/>
                    </a:cubicBezTo>
                    <a:cubicBezTo>
                      <a:pt x="1312" y="624"/>
                      <a:pt x="1098" y="969"/>
                      <a:pt x="853" y="936"/>
                    </a:cubicBezTo>
                    <a:cubicBezTo>
                      <a:pt x="608" y="903"/>
                      <a:pt x="178" y="408"/>
                      <a:pt x="0" y="269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01" name="Freeform 41"/>
              <p:cNvSpPr/>
              <p:nvPr/>
            </p:nvSpPr>
            <p:spPr bwMode="auto">
              <a:xfrm flipV="1">
                <a:off x="336" y="480"/>
                <a:ext cx="1697" cy="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" y="249"/>
                  </a:cxn>
                  <a:cxn ang="0">
                    <a:pos x="1030" y="666"/>
                  </a:cxn>
                  <a:cxn ang="0">
                    <a:pos x="1697" y="205"/>
                  </a:cxn>
                </a:cxnLst>
                <a:rect l="0" t="0" r="r" b="b"/>
                <a:pathLst>
                  <a:path w="1697" h="673">
                    <a:moveTo>
                      <a:pt x="0" y="0"/>
                    </a:moveTo>
                    <a:cubicBezTo>
                      <a:pt x="51" y="41"/>
                      <a:pt x="135" y="138"/>
                      <a:pt x="307" y="249"/>
                    </a:cubicBezTo>
                    <a:cubicBezTo>
                      <a:pt x="483" y="410"/>
                      <a:pt x="798" y="673"/>
                      <a:pt x="1030" y="666"/>
                    </a:cubicBezTo>
                    <a:cubicBezTo>
                      <a:pt x="1262" y="659"/>
                      <a:pt x="1586" y="282"/>
                      <a:pt x="1697" y="205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 rot="5400000">
              <a:off x="1928794" y="500042"/>
              <a:ext cx="571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rot="5400000">
              <a:off x="4357686" y="500042"/>
              <a:ext cx="571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285984" y="642918"/>
              <a:ext cx="235745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>
              <a:outerShdw dist="107763" dir="13500000" algn="ctr" rotWithShape="0">
                <a:schemeClr val="bg1"/>
              </a:outerShdw>
            </a:effectLst>
          </p:spPr>
        </p:cxn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3214678" y="142852"/>
            <a:ext cx="357190" cy="452045"/>
          </p:xfrm>
          <a:graphic>
            <a:graphicData uri="http://schemas.openxmlformats.org/presentationml/2006/ole">
              <p:oleObj spid="_x0000_s34817" name="公式" r:id="rId5" imgW="3352800" imgH="3962400" progId="Equation.3">
                <p:embed/>
              </p:oleObj>
            </a:graphicData>
          </a:graphic>
        </p:graphicFrame>
      </p:grpSp>
      <p:sp>
        <p:nvSpPr>
          <p:cNvPr id="32" name="Text Box 1193"/>
          <p:cNvSpPr txBox="1">
            <a:spLocks noChangeArrowheads="1"/>
          </p:cNvSpPr>
          <p:nvPr/>
        </p:nvSpPr>
        <p:spPr bwMode="auto">
          <a:xfrm>
            <a:off x="1076122" y="4082769"/>
            <a:ext cx="6261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合振幅变化的频率</a:t>
            </a:r>
            <a:r>
              <a:rPr lang="en-US" altLang="zh-CN" sz="3200" b="1" dirty="0">
                <a:solidFill>
                  <a:schemeClr val="tx1"/>
                </a:solidFill>
              </a:rPr>
              <a:t>:</a:t>
            </a:r>
            <a:r>
              <a:rPr lang="zh-CN" altLang="en-US" sz="3200" b="1" dirty="0">
                <a:solidFill>
                  <a:srgbClr val="FF0000"/>
                </a:solidFill>
              </a:rPr>
              <a:t>拍频</a:t>
            </a:r>
            <a:endParaRPr lang="zh-CN" altLang="en-US" sz="32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000100" y="0"/>
            <a:ext cx="56388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拍频</a:t>
            </a:r>
          </a:p>
        </p:txBody>
      </p:sp>
      <p:grpSp>
        <p:nvGrpSpPr>
          <p:cNvPr id="6" name="Group 2"/>
          <p:cNvGrpSpPr/>
          <p:nvPr/>
        </p:nvGrpSpPr>
        <p:grpSpPr bwMode="auto">
          <a:xfrm>
            <a:off x="2567163" y="4938939"/>
            <a:ext cx="5592764" cy="819150"/>
            <a:chOff x="2016" y="3175"/>
            <a:chExt cx="3523" cy="516"/>
          </a:xfrm>
        </p:grpSpPr>
        <p:sp>
          <p:nvSpPr>
            <p:cNvPr id="29" name="AutoShape 3"/>
            <p:cNvSpPr>
              <a:spLocks noChangeArrowheads="1"/>
            </p:cNvSpPr>
            <p:nvPr/>
          </p:nvSpPr>
          <p:spPr bwMode="auto">
            <a:xfrm>
              <a:off x="2016" y="3198"/>
              <a:ext cx="3424" cy="493"/>
            </a:xfrm>
            <a:prstGeom prst="leftArrowCallout">
              <a:avLst>
                <a:gd name="adj1" fmla="val 20833"/>
                <a:gd name="adj2" fmla="val 25000"/>
                <a:gd name="adj3" fmla="val 54597"/>
                <a:gd name="adj4" fmla="val 84306"/>
              </a:avLst>
            </a:prstGeom>
            <a:solidFill>
              <a:srgbClr val="FAF4FE"/>
            </a:solidFill>
            <a:ln w="1905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2568" y="3175"/>
              <a:ext cx="2971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拍频</a:t>
              </a: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（振幅变化的频率）</a:t>
              </a:r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357554" y="4000504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785786" y="3714752"/>
          <a:ext cx="2330450" cy="992188"/>
        </p:xfrm>
        <a:graphic>
          <a:graphicData uri="http://schemas.openxmlformats.org/presentationml/2006/ole">
            <p:oleObj spid="_x0000_s35848" name="Equation" r:id="rId4" imgW="29260800" imgH="11277600" progId="Equation.3">
              <p:embed/>
            </p:oleObj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4357686" y="3714752"/>
          <a:ext cx="1681163" cy="1133475"/>
        </p:xfrm>
        <a:graphic>
          <a:graphicData uri="http://schemas.openxmlformats.org/presentationml/2006/ole">
            <p:oleObj spid="_x0000_s35847" name="Equation" r:id="rId5" imgW="20421600" imgH="12496800" progId="Equation.3">
              <p:embed/>
            </p:oleObj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1010279" y="5128555"/>
          <a:ext cx="1514475" cy="547688"/>
        </p:xfrm>
        <a:graphic>
          <a:graphicData uri="http://schemas.openxmlformats.org/presentationml/2006/ole">
            <p:oleObj spid="_x0000_s35846" name="Equation" r:id="rId6" imgW="19202400" imgH="6096000" progId="Equation.3">
              <p:embed/>
            </p:oleObj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386516" y="888252"/>
          <a:ext cx="6188069" cy="877038"/>
        </p:xfrm>
        <a:graphic>
          <a:graphicData uri="http://schemas.openxmlformats.org/presentationml/2006/ole">
            <p:oleObj spid="_x0000_s35845" name="Equation" r:id="rId7" imgW="71628000" imgH="11277600" progId="Equation.3">
              <p:embed/>
            </p:oleObj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4000496" y="1857364"/>
            <a:ext cx="4929190" cy="1928826"/>
            <a:chOff x="609600" y="142852"/>
            <a:chExt cx="6448425" cy="2538436"/>
          </a:xfrm>
        </p:grpSpPr>
        <p:grpSp>
          <p:nvGrpSpPr>
            <p:cNvPr id="58" name="Group 47"/>
            <p:cNvGrpSpPr/>
            <p:nvPr/>
          </p:nvGrpSpPr>
          <p:grpSpPr bwMode="auto">
            <a:xfrm>
              <a:off x="609600" y="228600"/>
              <a:ext cx="6448425" cy="2452688"/>
              <a:chOff x="336" y="144"/>
              <a:chExt cx="4062" cy="1545"/>
            </a:xfrm>
          </p:grpSpPr>
          <p:grpSp>
            <p:nvGrpSpPr>
              <p:cNvPr id="63" name="Group 20"/>
              <p:cNvGrpSpPr/>
              <p:nvPr/>
            </p:nvGrpSpPr>
            <p:grpSpPr bwMode="auto">
              <a:xfrm>
                <a:off x="384" y="144"/>
                <a:ext cx="4014" cy="1488"/>
                <a:chOff x="864" y="2688"/>
                <a:chExt cx="4014" cy="1488"/>
              </a:xfrm>
            </p:grpSpPr>
            <p:grpSp>
              <p:nvGrpSpPr>
                <p:cNvPr id="68" name="Group 21"/>
                <p:cNvGrpSpPr/>
                <p:nvPr/>
              </p:nvGrpSpPr>
              <p:grpSpPr bwMode="auto">
                <a:xfrm>
                  <a:off x="1152" y="3033"/>
                  <a:ext cx="2933" cy="1143"/>
                  <a:chOff x="1296" y="2889"/>
                  <a:chExt cx="2933" cy="1143"/>
                </a:xfrm>
              </p:grpSpPr>
              <p:grpSp>
                <p:nvGrpSpPr>
                  <p:cNvPr id="76" name="Group 22"/>
                  <p:cNvGrpSpPr/>
                  <p:nvPr/>
                </p:nvGrpSpPr>
                <p:grpSpPr bwMode="auto">
                  <a:xfrm>
                    <a:off x="1296" y="2889"/>
                    <a:ext cx="1469" cy="1018"/>
                    <a:chOff x="1288" y="1010"/>
                    <a:chExt cx="1469" cy="1018"/>
                  </a:xfrm>
                </p:grpSpPr>
                <p:sp>
                  <p:nvSpPr>
                    <p:cNvPr id="81" name="Freeform 23"/>
                    <p:cNvSpPr/>
                    <p:nvPr/>
                  </p:nvSpPr>
                  <p:spPr bwMode="auto">
                    <a:xfrm>
                      <a:off x="1586" y="1010"/>
                      <a:ext cx="770" cy="10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47"/>
                        </a:cxn>
                        <a:cxn ang="0">
                          <a:pos x="101" y="123"/>
                        </a:cxn>
                        <a:cxn ang="0">
                          <a:pos x="263" y="998"/>
                        </a:cxn>
                        <a:cxn ang="0">
                          <a:pos x="375" y="0"/>
                        </a:cxn>
                        <a:cxn ang="0">
                          <a:pos x="506" y="998"/>
                        </a:cxn>
                        <a:cxn ang="0">
                          <a:pos x="647" y="108"/>
                        </a:cxn>
                        <a:cxn ang="0">
                          <a:pos x="697" y="512"/>
                        </a:cxn>
                        <a:cxn ang="0">
                          <a:pos x="770" y="878"/>
                        </a:cxn>
                      </a:cxnLst>
                      <a:rect l="0" t="0" r="r" b="b"/>
                      <a:pathLst>
                        <a:path w="770" h="1018">
                          <a:moveTo>
                            <a:pt x="0" y="847"/>
                          </a:moveTo>
                          <a:cubicBezTo>
                            <a:pt x="140" y="845"/>
                            <a:pt x="57" y="99"/>
                            <a:pt x="101" y="123"/>
                          </a:cubicBezTo>
                          <a:cubicBezTo>
                            <a:pt x="145" y="148"/>
                            <a:pt x="217" y="1018"/>
                            <a:pt x="263" y="998"/>
                          </a:cubicBezTo>
                          <a:cubicBezTo>
                            <a:pt x="309" y="978"/>
                            <a:pt x="335" y="0"/>
                            <a:pt x="375" y="0"/>
                          </a:cubicBezTo>
                          <a:cubicBezTo>
                            <a:pt x="415" y="0"/>
                            <a:pt x="461" y="980"/>
                            <a:pt x="506" y="998"/>
                          </a:cubicBezTo>
                          <a:cubicBezTo>
                            <a:pt x="551" y="1016"/>
                            <a:pt x="615" y="189"/>
                            <a:pt x="647" y="108"/>
                          </a:cubicBezTo>
                          <a:cubicBezTo>
                            <a:pt x="679" y="27"/>
                            <a:pt x="676" y="384"/>
                            <a:pt x="697" y="512"/>
                          </a:cubicBezTo>
                          <a:cubicBezTo>
                            <a:pt x="718" y="640"/>
                            <a:pt x="755" y="802"/>
                            <a:pt x="770" y="878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Freeform 24"/>
                    <p:cNvSpPr/>
                    <p:nvPr/>
                  </p:nvSpPr>
                  <p:spPr bwMode="auto">
                    <a:xfrm>
                      <a:off x="1288" y="1259"/>
                      <a:ext cx="335" cy="58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8"/>
                        </a:cxn>
                        <a:cxn ang="0">
                          <a:pos x="58" y="146"/>
                        </a:cxn>
                        <a:cxn ang="0">
                          <a:pos x="117" y="409"/>
                        </a:cxn>
                        <a:cxn ang="0">
                          <a:pos x="219" y="14"/>
                        </a:cxn>
                        <a:cxn ang="0">
                          <a:pos x="234" y="322"/>
                        </a:cxn>
                        <a:cxn ang="0">
                          <a:pos x="335" y="587"/>
                        </a:cxn>
                      </a:cxnLst>
                      <a:rect l="0" t="0" r="r" b="b"/>
                      <a:pathLst>
                        <a:path w="335" h="587">
                          <a:moveTo>
                            <a:pt x="0" y="278"/>
                          </a:moveTo>
                          <a:cubicBezTo>
                            <a:pt x="12" y="256"/>
                            <a:pt x="39" y="124"/>
                            <a:pt x="58" y="146"/>
                          </a:cubicBezTo>
                          <a:cubicBezTo>
                            <a:pt x="77" y="168"/>
                            <a:pt x="90" y="431"/>
                            <a:pt x="117" y="409"/>
                          </a:cubicBezTo>
                          <a:cubicBezTo>
                            <a:pt x="144" y="387"/>
                            <a:pt x="200" y="28"/>
                            <a:pt x="219" y="14"/>
                          </a:cubicBezTo>
                          <a:cubicBezTo>
                            <a:pt x="238" y="0"/>
                            <a:pt x="215" y="227"/>
                            <a:pt x="234" y="322"/>
                          </a:cubicBezTo>
                          <a:cubicBezTo>
                            <a:pt x="259" y="405"/>
                            <a:pt x="253" y="572"/>
                            <a:pt x="335" y="587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Freeform 25"/>
                    <p:cNvSpPr/>
                    <p:nvPr/>
                  </p:nvSpPr>
                  <p:spPr bwMode="auto">
                    <a:xfrm>
                      <a:off x="2341" y="1236"/>
                      <a:ext cx="416" cy="681"/>
                    </a:xfrm>
                    <a:custGeom>
                      <a:avLst/>
                      <a:gdLst/>
                      <a:ahLst/>
                      <a:cxnLst>
                        <a:cxn ang="0">
                          <a:pos x="416" y="336"/>
                        </a:cxn>
                        <a:cxn ang="0">
                          <a:pos x="325" y="226"/>
                        </a:cxn>
                        <a:cxn ang="0">
                          <a:pos x="205" y="529"/>
                        </a:cxn>
                        <a:cxn ang="0">
                          <a:pos x="102" y="23"/>
                        </a:cxn>
                        <a:cxn ang="0">
                          <a:pos x="59" y="389"/>
                        </a:cxn>
                        <a:cxn ang="0">
                          <a:pos x="0" y="681"/>
                        </a:cxn>
                      </a:cxnLst>
                      <a:rect l="0" t="0" r="r" b="b"/>
                      <a:pathLst>
                        <a:path w="416" h="681">
                          <a:moveTo>
                            <a:pt x="416" y="336"/>
                          </a:moveTo>
                          <a:cubicBezTo>
                            <a:pt x="401" y="320"/>
                            <a:pt x="360" y="194"/>
                            <a:pt x="325" y="226"/>
                          </a:cubicBezTo>
                          <a:cubicBezTo>
                            <a:pt x="290" y="258"/>
                            <a:pt x="242" y="563"/>
                            <a:pt x="205" y="529"/>
                          </a:cubicBezTo>
                          <a:cubicBezTo>
                            <a:pt x="168" y="495"/>
                            <a:pt x="126" y="46"/>
                            <a:pt x="102" y="23"/>
                          </a:cubicBezTo>
                          <a:cubicBezTo>
                            <a:pt x="78" y="0"/>
                            <a:pt x="76" y="279"/>
                            <a:pt x="59" y="389"/>
                          </a:cubicBezTo>
                          <a:cubicBezTo>
                            <a:pt x="42" y="499"/>
                            <a:pt x="82" y="666"/>
                            <a:pt x="0" y="681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7" name="Group 26"/>
                  <p:cNvGrpSpPr/>
                  <p:nvPr/>
                </p:nvGrpSpPr>
                <p:grpSpPr bwMode="auto">
                  <a:xfrm>
                    <a:off x="2853" y="2927"/>
                    <a:ext cx="1376" cy="1105"/>
                    <a:chOff x="2853" y="1046"/>
                    <a:chExt cx="1376" cy="1105"/>
                  </a:xfrm>
                </p:grpSpPr>
                <p:sp>
                  <p:nvSpPr>
                    <p:cNvPr id="78" name="Freeform 27"/>
                    <p:cNvSpPr/>
                    <p:nvPr/>
                  </p:nvSpPr>
                  <p:spPr bwMode="auto">
                    <a:xfrm>
                      <a:off x="3204" y="1046"/>
                      <a:ext cx="673" cy="110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3"/>
                        </a:cxn>
                        <a:cxn ang="0">
                          <a:pos x="147" y="974"/>
                        </a:cxn>
                        <a:cxn ang="0">
                          <a:pos x="249" y="22"/>
                        </a:cxn>
                        <a:cxn ang="0">
                          <a:pos x="366" y="1105"/>
                        </a:cxn>
                        <a:cxn ang="0">
                          <a:pos x="498" y="22"/>
                        </a:cxn>
                        <a:cxn ang="0">
                          <a:pos x="586" y="988"/>
                        </a:cxn>
                        <a:cxn ang="0">
                          <a:pos x="673" y="198"/>
                        </a:cxn>
                      </a:cxnLst>
                      <a:rect l="0" t="0" r="r" b="b"/>
                      <a:pathLst>
                        <a:path w="673" h="1105">
                          <a:moveTo>
                            <a:pt x="0" y="183"/>
                          </a:moveTo>
                          <a:cubicBezTo>
                            <a:pt x="130" y="185"/>
                            <a:pt x="106" y="993"/>
                            <a:pt x="147" y="974"/>
                          </a:cubicBezTo>
                          <a:cubicBezTo>
                            <a:pt x="188" y="947"/>
                            <a:pt x="213" y="0"/>
                            <a:pt x="249" y="22"/>
                          </a:cubicBezTo>
                          <a:cubicBezTo>
                            <a:pt x="285" y="44"/>
                            <a:pt x="325" y="1105"/>
                            <a:pt x="366" y="1105"/>
                          </a:cubicBezTo>
                          <a:cubicBezTo>
                            <a:pt x="407" y="1105"/>
                            <a:pt x="461" y="41"/>
                            <a:pt x="498" y="22"/>
                          </a:cubicBezTo>
                          <a:cubicBezTo>
                            <a:pt x="535" y="3"/>
                            <a:pt x="557" y="959"/>
                            <a:pt x="586" y="988"/>
                          </a:cubicBezTo>
                          <a:cubicBezTo>
                            <a:pt x="615" y="1017"/>
                            <a:pt x="655" y="363"/>
                            <a:pt x="673" y="198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" name="Freeform 28"/>
                    <p:cNvSpPr/>
                    <p:nvPr/>
                  </p:nvSpPr>
                  <p:spPr bwMode="auto">
                    <a:xfrm>
                      <a:off x="2853" y="1229"/>
                      <a:ext cx="381" cy="64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8"/>
                        </a:cxn>
                        <a:cxn ang="0">
                          <a:pos x="117" y="439"/>
                        </a:cxn>
                        <a:cxn ang="0">
                          <a:pos x="176" y="161"/>
                        </a:cxn>
                        <a:cxn ang="0">
                          <a:pos x="264" y="615"/>
                        </a:cxn>
                        <a:cxn ang="0">
                          <a:pos x="337" y="322"/>
                        </a:cxn>
                        <a:cxn ang="0">
                          <a:pos x="381" y="0"/>
                        </a:cxn>
                      </a:cxnLst>
                      <a:rect l="0" t="0" r="r" b="b"/>
                      <a:pathLst>
                        <a:path w="381" h="642">
                          <a:moveTo>
                            <a:pt x="0" y="278"/>
                          </a:moveTo>
                          <a:cubicBezTo>
                            <a:pt x="19" y="307"/>
                            <a:pt x="88" y="459"/>
                            <a:pt x="117" y="439"/>
                          </a:cubicBezTo>
                          <a:cubicBezTo>
                            <a:pt x="146" y="419"/>
                            <a:pt x="152" y="132"/>
                            <a:pt x="176" y="161"/>
                          </a:cubicBezTo>
                          <a:cubicBezTo>
                            <a:pt x="200" y="190"/>
                            <a:pt x="237" y="588"/>
                            <a:pt x="264" y="615"/>
                          </a:cubicBezTo>
                          <a:cubicBezTo>
                            <a:pt x="291" y="642"/>
                            <a:pt x="318" y="424"/>
                            <a:pt x="337" y="322"/>
                          </a:cubicBezTo>
                          <a:cubicBezTo>
                            <a:pt x="360" y="239"/>
                            <a:pt x="304" y="15"/>
                            <a:pt x="381" y="0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Freeform 29"/>
                    <p:cNvSpPr/>
                    <p:nvPr/>
                  </p:nvSpPr>
                  <p:spPr bwMode="auto">
                    <a:xfrm>
                      <a:off x="3907" y="1244"/>
                      <a:ext cx="322" cy="645"/>
                    </a:xfrm>
                    <a:custGeom>
                      <a:avLst/>
                      <a:gdLst/>
                      <a:ahLst/>
                      <a:cxnLst>
                        <a:cxn ang="0">
                          <a:pos x="322" y="278"/>
                        </a:cxn>
                        <a:cxn ang="0">
                          <a:pos x="248" y="424"/>
                        </a:cxn>
                        <a:cxn ang="0">
                          <a:pos x="144" y="115"/>
                        </a:cxn>
                        <a:cxn ang="0">
                          <a:pos x="102" y="615"/>
                        </a:cxn>
                        <a:cxn ang="0">
                          <a:pos x="29" y="29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22" h="645">
                          <a:moveTo>
                            <a:pt x="322" y="278"/>
                          </a:moveTo>
                          <a:cubicBezTo>
                            <a:pt x="307" y="302"/>
                            <a:pt x="278" y="451"/>
                            <a:pt x="248" y="424"/>
                          </a:cubicBezTo>
                          <a:cubicBezTo>
                            <a:pt x="218" y="397"/>
                            <a:pt x="168" y="83"/>
                            <a:pt x="144" y="115"/>
                          </a:cubicBezTo>
                          <a:cubicBezTo>
                            <a:pt x="120" y="147"/>
                            <a:pt x="121" y="585"/>
                            <a:pt x="102" y="615"/>
                          </a:cubicBezTo>
                          <a:cubicBezTo>
                            <a:pt x="83" y="645"/>
                            <a:pt x="46" y="395"/>
                            <a:pt x="29" y="293"/>
                          </a:cubicBezTo>
                          <a:cubicBezTo>
                            <a:pt x="6" y="210"/>
                            <a:pt x="77" y="15"/>
                            <a:pt x="0" y="0"/>
                          </a:cubicBezTo>
                        </a:path>
                      </a:pathLst>
                    </a:custGeom>
                    <a:noFill/>
                    <a:ln w="47625">
                      <a:solidFill>
                        <a:srgbClr val="0000FF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" name="Group 30"/>
                <p:cNvGrpSpPr/>
                <p:nvPr/>
              </p:nvGrpSpPr>
              <p:grpSpPr bwMode="auto">
                <a:xfrm>
                  <a:off x="864" y="2688"/>
                  <a:ext cx="4014" cy="1312"/>
                  <a:chOff x="864" y="2688"/>
                  <a:chExt cx="4014" cy="1312"/>
                </a:xfrm>
              </p:grpSpPr>
              <p:grpSp>
                <p:nvGrpSpPr>
                  <p:cNvPr id="70" name="Group 31"/>
                  <p:cNvGrpSpPr/>
                  <p:nvPr/>
                </p:nvGrpSpPr>
                <p:grpSpPr bwMode="auto">
                  <a:xfrm>
                    <a:off x="960" y="2688"/>
                    <a:ext cx="624" cy="1312"/>
                    <a:chOff x="960" y="2688"/>
                    <a:chExt cx="624" cy="1312"/>
                  </a:xfrm>
                </p:grpSpPr>
                <p:graphicFrame>
                  <p:nvGraphicFramePr>
                    <p:cNvPr id="74" name="Object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056" y="2688"/>
                    <a:ext cx="528" cy="381"/>
                  </p:xfrm>
                  <a:graphic>
                    <a:graphicData uri="http://schemas.openxmlformats.org/presentationml/2006/ole">
                      <p:oleObj spid="_x0000_s35844" name="公式" r:id="rId8" imgW="6705600" imgH="487680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75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736"/>
                      <a:ext cx="0" cy="12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1" name="Group 34"/>
                  <p:cNvGrpSpPr/>
                  <p:nvPr/>
                </p:nvGrpSpPr>
                <p:grpSpPr bwMode="auto">
                  <a:xfrm>
                    <a:off x="864" y="3351"/>
                    <a:ext cx="4014" cy="384"/>
                    <a:chOff x="1008" y="2208"/>
                    <a:chExt cx="4014" cy="384"/>
                  </a:xfrm>
                </p:grpSpPr>
                <p:graphicFrame>
                  <p:nvGraphicFramePr>
                    <p:cNvPr id="72" name="Object 3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00" y="2208"/>
                    <a:ext cx="222" cy="384"/>
                  </p:xfrm>
                  <a:graphic>
                    <a:graphicData uri="http://schemas.openxmlformats.org/presentationml/2006/ole">
                      <p:oleObj spid="_x0000_s35843" name="公式" r:id="rId9" imgW="2133600" imgH="3657600" progId="Equation.3">
                        <p:embed/>
                      </p:oleObj>
                    </a:graphicData>
                  </a:graphic>
                </p:graphicFrame>
                <p:sp>
                  <p:nvSpPr>
                    <p:cNvPr id="73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2448"/>
                      <a:ext cx="3677" cy="0"/>
                    </a:xfrm>
                    <a:prstGeom prst="line">
                      <a:avLst/>
                    </a:prstGeom>
                    <a:noFill/>
                    <a:ln w="53975">
                      <a:solidFill>
                        <a:schemeClr val="tx1"/>
                      </a:solidFill>
                      <a:round/>
                      <a:tailEnd type="arrow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64" name="Freeform 38"/>
              <p:cNvSpPr/>
              <p:nvPr/>
            </p:nvSpPr>
            <p:spPr bwMode="auto">
              <a:xfrm>
                <a:off x="336" y="912"/>
                <a:ext cx="1697" cy="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" y="249"/>
                  </a:cxn>
                  <a:cxn ang="0">
                    <a:pos x="1030" y="666"/>
                  </a:cxn>
                  <a:cxn ang="0">
                    <a:pos x="1697" y="205"/>
                  </a:cxn>
                </a:cxnLst>
                <a:rect l="0" t="0" r="r" b="b"/>
                <a:pathLst>
                  <a:path w="1697" h="673">
                    <a:moveTo>
                      <a:pt x="0" y="0"/>
                    </a:moveTo>
                    <a:cubicBezTo>
                      <a:pt x="51" y="41"/>
                      <a:pt x="135" y="138"/>
                      <a:pt x="307" y="249"/>
                    </a:cubicBezTo>
                    <a:cubicBezTo>
                      <a:pt x="483" y="410"/>
                      <a:pt x="798" y="673"/>
                      <a:pt x="1030" y="666"/>
                    </a:cubicBezTo>
                    <a:cubicBezTo>
                      <a:pt x="1262" y="659"/>
                      <a:pt x="1586" y="282"/>
                      <a:pt x="1697" y="205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112" y="557"/>
                <a:ext cx="1782" cy="739"/>
              </a:xfrm>
              <a:custGeom>
                <a:avLst/>
                <a:gdLst/>
                <a:ahLst/>
                <a:cxnLst>
                  <a:cxn ang="0">
                    <a:pos x="1782" y="739"/>
                  </a:cxn>
                  <a:cxn ang="0">
                    <a:pos x="1461" y="505"/>
                  </a:cxn>
                  <a:cxn ang="0">
                    <a:pos x="758" y="8"/>
                  </a:cxn>
                  <a:cxn ang="0">
                    <a:pos x="0" y="556"/>
                  </a:cxn>
                </a:cxnLst>
                <a:rect l="0" t="0" r="r" b="b"/>
                <a:pathLst>
                  <a:path w="1782" h="739">
                    <a:moveTo>
                      <a:pt x="1782" y="739"/>
                    </a:moveTo>
                    <a:cubicBezTo>
                      <a:pt x="1731" y="700"/>
                      <a:pt x="1632" y="627"/>
                      <a:pt x="1461" y="505"/>
                    </a:cubicBezTo>
                    <a:cubicBezTo>
                      <a:pt x="1285" y="344"/>
                      <a:pt x="1001" y="0"/>
                      <a:pt x="758" y="8"/>
                    </a:cubicBezTo>
                    <a:cubicBezTo>
                      <a:pt x="515" y="16"/>
                      <a:pt x="158" y="442"/>
                      <a:pt x="0" y="556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2030" y="720"/>
                <a:ext cx="1790" cy="969"/>
              </a:xfrm>
              <a:custGeom>
                <a:avLst/>
                <a:gdLst/>
                <a:ahLst/>
                <a:cxnLst>
                  <a:cxn ang="0">
                    <a:pos x="1790" y="0"/>
                  </a:cxn>
                  <a:cxn ang="0">
                    <a:pos x="1468" y="468"/>
                  </a:cxn>
                  <a:cxn ang="0">
                    <a:pos x="853" y="936"/>
                  </a:cxn>
                  <a:cxn ang="0">
                    <a:pos x="0" y="269"/>
                  </a:cxn>
                </a:cxnLst>
                <a:rect l="0" t="0" r="r" b="b"/>
                <a:pathLst>
                  <a:path w="1790" h="969">
                    <a:moveTo>
                      <a:pt x="1790" y="0"/>
                    </a:moveTo>
                    <a:cubicBezTo>
                      <a:pt x="1736" y="78"/>
                      <a:pt x="1624" y="312"/>
                      <a:pt x="1468" y="468"/>
                    </a:cubicBezTo>
                    <a:cubicBezTo>
                      <a:pt x="1312" y="624"/>
                      <a:pt x="1098" y="969"/>
                      <a:pt x="853" y="936"/>
                    </a:cubicBezTo>
                    <a:cubicBezTo>
                      <a:pt x="608" y="903"/>
                      <a:pt x="178" y="408"/>
                      <a:pt x="0" y="269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 flipV="1">
                <a:off x="336" y="480"/>
                <a:ext cx="1697" cy="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" y="249"/>
                  </a:cxn>
                  <a:cxn ang="0">
                    <a:pos x="1030" y="666"/>
                  </a:cxn>
                  <a:cxn ang="0">
                    <a:pos x="1697" y="205"/>
                  </a:cxn>
                </a:cxnLst>
                <a:rect l="0" t="0" r="r" b="b"/>
                <a:pathLst>
                  <a:path w="1697" h="673">
                    <a:moveTo>
                      <a:pt x="0" y="0"/>
                    </a:moveTo>
                    <a:cubicBezTo>
                      <a:pt x="51" y="41"/>
                      <a:pt x="135" y="138"/>
                      <a:pt x="307" y="249"/>
                    </a:cubicBezTo>
                    <a:cubicBezTo>
                      <a:pt x="483" y="410"/>
                      <a:pt x="798" y="673"/>
                      <a:pt x="1030" y="666"/>
                    </a:cubicBezTo>
                    <a:cubicBezTo>
                      <a:pt x="1262" y="659"/>
                      <a:pt x="1586" y="282"/>
                      <a:pt x="1697" y="205"/>
                    </a:cubicBezTo>
                  </a:path>
                </a:pathLst>
              </a:custGeom>
              <a:noFill/>
              <a:ln w="44450" cap="flat">
                <a:solidFill>
                  <a:srgbClr val="FF66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 bwMode="auto">
            <a:xfrm rot="5400000">
              <a:off x="1928794" y="500042"/>
              <a:ext cx="571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4357686" y="500042"/>
              <a:ext cx="5715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2285984" y="642918"/>
              <a:ext cx="2357454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>
              <a:outerShdw dist="107763" dir="13500000" algn="ctr" rotWithShape="0">
                <a:schemeClr val="bg1"/>
              </a:outerShdw>
            </a:effectLst>
          </p:spPr>
        </p:cxn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3214678" y="142852"/>
            <a:ext cx="357190" cy="452045"/>
          </p:xfrm>
          <a:graphic>
            <a:graphicData uri="http://schemas.openxmlformats.org/presentationml/2006/ole">
              <p:oleObj spid="_x0000_s35842" name="公式" r:id="rId10" imgW="3352800" imgH="3962400" progId="Equation.3">
                <p:embed/>
              </p:oleObj>
            </a:graphicData>
          </a:graphic>
        </p:graphicFrame>
      </p:grp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241743" y="2070617"/>
          <a:ext cx="3557585" cy="1006586"/>
        </p:xfrm>
        <a:graphic>
          <a:graphicData uri="http://schemas.openxmlformats.org/presentationml/2006/ole">
            <p:oleObj spid="_x0000_s35841" name="Equation" r:id="rId11" imgW="43281600" imgH="12496800" progId="Equation.3">
              <p:embed/>
            </p:oleObj>
          </a:graphicData>
        </a:graphic>
      </p:graphicFrame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856006" y="1047921"/>
            <a:ext cx="2031326" cy="46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2"/>
                </a:solidFill>
              </a:rPr>
              <a:t>拍振动表达式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65389" y="5832619"/>
            <a:ext cx="8229600" cy="110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合振动在单位时间内加强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或减弱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的次数称为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拍频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utoUpdateAnimBg="0"/>
      <p:bldP spid="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00034" y="1071546"/>
            <a:ext cx="457200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3200" dirty="0"/>
              <a:t>        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设一质点同时参与两独立的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同方向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同频率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的简谐振动：</a:t>
            </a:r>
          </a:p>
        </p:txBody>
      </p:sp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1214414" y="3000372"/>
          <a:ext cx="3465513" cy="571500"/>
        </p:xfrm>
        <a:graphic>
          <a:graphicData uri="http://schemas.openxmlformats.org/presentationml/2006/ole">
            <p:oleObj spid="_x0000_s1025" name="Equation" r:id="rId4" imgW="35356800" imgH="6096000" progId="Equation.3">
              <p:embed/>
            </p:oleObj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1285852" y="3857628"/>
          <a:ext cx="3513138" cy="558800"/>
        </p:xfrm>
        <a:graphic>
          <a:graphicData uri="http://schemas.openxmlformats.org/presentationml/2006/ole">
            <p:oleObj spid="_x0000_s1060" name="Equation" r:id="rId5" imgW="36576000" imgH="6096000" progId="Equation.3">
              <p:embed/>
            </p:oleObj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642910" y="4643446"/>
            <a:ext cx="6858000" cy="757130"/>
            <a:chOff x="642910" y="4643446"/>
            <a:chExt cx="6858000" cy="757130"/>
          </a:xfrm>
        </p:grpSpPr>
        <p:sp>
          <p:nvSpPr>
            <p:cNvPr id="123931" name="Rectangle 27"/>
            <p:cNvSpPr>
              <a:spLocks noChangeArrowheads="1"/>
            </p:cNvSpPr>
            <p:nvPr/>
          </p:nvSpPr>
          <p:spPr bwMode="auto">
            <a:xfrm>
              <a:off x="642910" y="4643446"/>
              <a:ext cx="6858000" cy="7571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两振动的位相差            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常数</a:t>
              </a:r>
            </a:p>
          </p:txBody>
        </p:sp>
        <p:graphicFrame>
          <p:nvGraphicFramePr>
            <p:cNvPr id="123932" name="Object 28"/>
            <p:cNvGraphicFramePr>
              <a:graphicFrameLocks noChangeAspect="1"/>
            </p:cNvGraphicFramePr>
            <p:nvPr/>
          </p:nvGraphicFramePr>
          <p:xfrm>
            <a:off x="3786182" y="4786322"/>
            <a:ext cx="2089150" cy="542925"/>
          </p:xfrm>
          <a:graphic>
            <a:graphicData uri="http://schemas.openxmlformats.org/presentationml/2006/ole">
              <p:oleObj spid="_x0000_s1061" name="Equation" r:id="rId6" imgW="23469600" imgH="6096000" progId="Equation.3">
                <p:embed/>
              </p:oleObj>
            </a:graphicData>
          </a:graphic>
        </p:graphicFrame>
      </p:grpSp>
      <p:sp>
        <p:nvSpPr>
          <p:cNvPr id="123934" name="Rectangle 30"/>
          <p:cNvSpPr>
            <a:spLocks noChangeArrowheads="1"/>
          </p:cNvSpPr>
          <p:nvPr/>
        </p:nvSpPr>
        <p:spPr bwMode="auto">
          <a:xfrm>
            <a:off x="1000101" y="214290"/>
            <a:ext cx="65722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个同方向同频率简谐运动的合成</a:t>
            </a:r>
          </a:p>
        </p:txBody>
      </p:sp>
      <p:grpSp>
        <p:nvGrpSpPr>
          <p:cNvPr id="3" name="Group 98"/>
          <p:cNvGrpSpPr/>
          <p:nvPr/>
        </p:nvGrpSpPr>
        <p:grpSpPr bwMode="auto">
          <a:xfrm>
            <a:off x="5786446" y="1142984"/>
            <a:ext cx="2806700" cy="3095625"/>
            <a:chOff x="3424" y="1117"/>
            <a:chExt cx="1995" cy="2313"/>
          </a:xfrm>
        </p:grpSpPr>
        <p:sp>
          <p:nvSpPr>
            <p:cNvPr id="123935" name="Rectangle 31"/>
            <p:cNvSpPr>
              <a:spLocks noChangeArrowheads="1"/>
            </p:cNvSpPr>
            <p:nvPr/>
          </p:nvSpPr>
          <p:spPr bwMode="auto">
            <a:xfrm>
              <a:off x="3560" y="2296"/>
              <a:ext cx="1543" cy="1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2"/>
            <p:cNvGrpSpPr/>
            <p:nvPr/>
          </p:nvGrpSpPr>
          <p:grpSpPr bwMode="auto">
            <a:xfrm rot="5400000">
              <a:off x="3760" y="1552"/>
              <a:ext cx="1088" cy="217"/>
              <a:chOff x="1066" y="2704"/>
              <a:chExt cx="2414" cy="490"/>
            </a:xfrm>
          </p:grpSpPr>
          <p:sp>
            <p:nvSpPr>
              <p:cNvPr id="123937" name="Oval 33"/>
              <p:cNvSpPr>
                <a:spLocks noChangeArrowheads="1"/>
              </p:cNvSpPr>
              <p:nvPr/>
            </p:nvSpPr>
            <p:spPr bwMode="auto">
              <a:xfrm>
                <a:off x="2971" y="2704"/>
                <a:ext cx="509" cy="490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3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34"/>
              <p:cNvGrpSpPr/>
              <p:nvPr/>
            </p:nvGrpSpPr>
            <p:grpSpPr bwMode="auto">
              <a:xfrm>
                <a:off x="1066" y="2795"/>
                <a:ext cx="1884" cy="301"/>
                <a:chOff x="1104" y="2064"/>
                <a:chExt cx="2400" cy="384"/>
              </a:xfrm>
            </p:grpSpPr>
            <p:grpSp>
              <p:nvGrpSpPr>
                <p:cNvPr id="6" name="Group 35"/>
                <p:cNvGrpSpPr/>
                <p:nvPr/>
              </p:nvGrpSpPr>
              <p:grpSpPr bwMode="auto">
                <a:xfrm>
                  <a:off x="1469" y="2064"/>
                  <a:ext cx="208" cy="384"/>
                  <a:chOff x="1632" y="2064"/>
                  <a:chExt cx="336" cy="384"/>
                </a:xfrm>
              </p:grpSpPr>
              <p:sp>
                <p:nvSpPr>
                  <p:cNvPr id="12394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4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38"/>
                <p:cNvGrpSpPr/>
                <p:nvPr/>
              </p:nvGrpSpPr>
              <p:grpSpPr bwMode="auto">
                <a:xfrm>
                  <a:off x="1677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4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41"/>
                <p:cNvGrpSpPr/>
                <p:nvPr/>
              </p:nvGrpSpPr>
              <p:grpSpPr bwMode="auto">
                <a:xfrm>
                  <a:off x="1886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4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4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44"/>
                <p:cNvGrpSpPr/>
                <p:nvPr/>
              </p:nvGrpSpPr>
              <p:grpSpPr bwMode="auto">
                <a:xfrm>
                  <a:off x="2095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49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47"/>
                <p:cNvGrpSpPr/>
                <p:nvPr/>
              </p:nvGrpSpPr>
              <p:grpSpPr bwMode="auto">
                <a:xfrm>
                  <a:off x="2304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52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5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50"/>
                <p:cNvGrpSpPr/>
                <p:nvPr/>
              </p:nvGrpSpPr>
              <p:grpSpPr bwMode="auto">
                <a:xfrm>
                  <a:off x="2513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55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53"/>
                <p:cNvGrpSpPr/>
                <p:nvPr/>
              </p:nvGrpSpPr>
              <p:grpSpPr bwMode="auto">
                <a:xfrm>
                  <a:off x="2722" y="2064"/>
                  <a:ext cx="209" cy="384"/>
                  <a:chOff x="1632" y="2064"/>
                  <a:chExt cx="336" cy="384"/>
                </a:xfrm>
              </p:grpSpPr>
              <p:sp>
                <p:nvSpPr>
                  <p:cNvPr id="123958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5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56"/>
                <p:cNvGrpSpPr/>
                <p:nvPr/>
              </p:nvGrpSpPr>
              <p:grpSpPr bwMode="auto">
                <a:xfrm>
                  <a:off x="2931" y="2064"/>
                  <a:ext cx="208" cy="384"/>
                  <a:chOff x="1632" y="2064"/>
                  <a:chExt cx="336" cy="384"/>
                </a:xfrm>
              </p:grpSpPr>
              <p:sp>
                <p:nvSpPr>
                  <p:cNvPr id="123961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064"/>
                    <a:ext cx="144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6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064"/>
                    <a:ext cx="192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96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290" y="2064"/>
                  <a:ext cx="59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4" name="Line 60"/>
                <p:cNvSpPr>
                  <a:spLocks noChangeShapeType="1"/>
                </p:cNvSpPr>
                <p:nvPr/>
              </p:nvSpPr>
              <p:spPr bwMode="auto">
                <a:xfrm>
                  <a:off x="1349" y="2064"/>
                  <a:ext cx="12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5" name="Line 61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6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139" y="2064"/>
                  <a:ext cx="9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7" name="Line 63"/>
                <p:cNvSpPr>
                  <a:spLocks noChangeShapeType="1"/>
                </p:cNvSpPr>
                <p:nvPr/>
              </p:nvSpPr>
              <p:spPr bwMode="auto">
                <a:xfrm>
                  <a:off x="3229" y="2064"/>
                  <a:ext cx="89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8" name="Line 64"/>
                <p:cNvSpPr>
                  <a:spLocks noChangeShapeType="1"/>
                </p:cNvSpPr>
                <p:nvPr/>
              </p:nvSpPr>
              <p:spPr bwMode="auto">
                <a:xfrm>
                  <a:off x="3318" y="2304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65"/>
            <p:cNvGrpSpPr/>
            <p:nvPr/>
          </p:nvGrpSpPr>
          <p:grpSpPr bwMode="auto">
            <a:xfrm rot="5400000">
              <a:off x="3881" y="2837"/>
              <a:ext cx="953" cy="144"/>
              <a:chOff x="1104" y="2064"/>
              <a:chExt cx="2400" cy="384"/>
            </a:xfrm>
          </p:grpSpPr>
          <p:grpSp>
            <p:nvGrpSpPr>
              <p:cNvPr id="15" name="Group 66"/>
              <p:cNvGrpSpPr/>
              <p:nvPr/>
            </p:nvGrpSpPr>
            <p:grpSpPr bwMode="auto">
              <a:xfrm>
                <a:off x="1469" y="2064"/>
                <a:ext cx="208" cy="384"/>
                <a:chOff x="1632" y="2064"/>
                <a:chExt cx="336" cy="384"/>
              </a:xfrm>
            </p:grpSpPr>
            <p:sp>
              <p:nvSpPr>
                <p:cNvPr id="123971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72" name="Line 68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9"/>
              <p:cNvGrpSpPr/>
              <p:nvPr/>
            </p:nvGrpSpPr>
            <p:grpSpPr bwMode="auto">
              <a:xfrm>
                <a:off x="1677" y="2064"/>
                <a:ext cx="209" cy="384"/>
                <a:chOff x="1632" y="2064"/>
                <a:chExt cx="336" cy="384"/>
              </a:xfrm>
            </p:grpSpPr>
            <p:sp>
              <p:nvSpPr>
                <p:cNvPr id="123974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75" name="Line 71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72"/>
              <p:cNvGrpSpPr/>
              <p:nvPr/>
            </p:nvGrpSpPr>
            <p:grpSpPr bwMode="auto">
              <a:xfrm>
                <a:off x="1886" y="2064"/>
                <a:ext cx="209" cy="384"/>
                <a:chOff x="1632" y="2064"/>
                <a:chExt cx="336" cy="384"/>
              </a:xfrm>
            </p:grpSpPr>
            <p:sp>
              <p:nvSpPr>
                <p:cNvPr id="12397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78" name="Line 74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75"/>
              <p:cNvGrpSpPr/>
              <p:nvPr/>
            </p:nvGrpSpPr>
            <p:grpSpPr bwMode="auto">
              <a:xfrm>
                <a:off x="2095" y="2064"/>
                <a:ext cx="209" cy="384"/>
                <a:chOff x="1632" y="2064"/>
                <a:chExt cx="336" cy="384"/>
              </a:xfrm>
            </p:grpSpPr>
            <p:sp>
              <p:nvSpPr>
                <p:cNvPr id="12398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81" name="Line 77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78"/>
              <p:cNvGrpSpPr/>
              <p:nvPr/>
            </p:nvGrpSpPr>
            <p:grpSpPr bwMode="auto">
              <a:xfrm>
                <a:off x="2304" y="2064"/>
                <a:ext cx="209" cy="384"/>
                <a:chOff x="1632" y="2064"/>
                <a:chExt cx="336" cy="384"/>
              </a:xfrm>
            </p:grpSpPr>
            <p:sp>
              <p:nvSpPr>
                <p:cNvPr id="12398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84" name="Line 80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81"/>
              <p:cNvGrpSpPr/>
              <p:nvPr/>
            </p:nvGrpSpPr>
            <p:grpSpPr bwMode="auto">
              <a:xfrm>
                <a:off x="2513" y="2064"/>
                <a:ext cx="209" cy="384"/>
                <a:chOff x="1632" y="2064"/>
                <a:chExt cx="336" cy="384"/>
              </a:xfrm>
            </p:grpSpPr>
            <p:sp>
              <p:nvSpPr>
                <p:cNvPr id="123986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87" name="Line 83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84"/>
              <p:cNvGrpSpPr/>
              <p:nvPr/>
            </p:nvGrpSpPr>
            <p:grpSpPr bwMode="auto">
              <a:xfrm>
                <a:off x="2722" y="2064"/>
                <a:ext cx="209" cy="384"/>
                <a:chOff x="1632" y="2064"/>
                <a:chExt cx="336" cy="384"/>
              </a:xfrm>
            </p:grpSpPr>
            <p:sp>
              <p:nvSpPr>
                <p:cNvPr id="123989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90" name="Line 86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87"/>
              <p:cNvGrpSpPr/>
              <p:nvPr/>
            </p:nvGrpSpPr>
            <p:grpSpPr bwMode="auto">
              <a:xfrm>
                <a:off x="2931" y="2064"/>
                <a:ext cx="208" cy="384"/>
                <a:chOff x="1632" y="2064"/>
                <a:chExt cx="336" cy="384"/>
              </a:xfrm>
            </p:grpSpPr>
            <p:sp>
              <p:nvSpPr>
                <p:cNvPr id="123992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1632" y="2064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93" name="Line 89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9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994" name="Line 90"/>
              <p:cNvSpPr>
                <a:spLocks noChangeShapeType="1"/>
              </p:cNvSpPr>
              <p:nvPr/>
            </p:nvSpPr>
            <p:spPr bwMode="auto">
              <a:xfrm flipH="1">
                <a:off x="1290" y="2064"/>
                <a:ext cx="59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5" name="Line 91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12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6" name="Line 92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7" name="Line 93"/>
              <p:cNvSpPr>
                <a:spLocks noChangeShapeType="1"/>
              </p:cNvSpPr>
              <p:nvPr/>
            </p:nvSpPr>
            <p:spPr bwMode="auto">
              <a:xfrm flipH="1">
                <a:off x="3139" y="2064"/>
                <a:ext cx="9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8" name="Line 94"/>
              <p:cNvSpPr>
                <a:spLocks noChangeShapeType="1"/>
              </p:cNvSpPr>
              <p:nvPr/>
            </p:nvSpPr>
            <p:spPr bwMode="auto">
              <a:xfrm>
                <a:off x="3229" y="2064"/>
                <a:ext cx="89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99" name="Line 95"/>
              <p:cNvSpPr>
                <a:spLocks noChangeShapeType="1"/>
              </p:cNvSpPr>
              <p:nvPr/>
            </p:nvSpPr>
            <p:spPr bwMode="auto">
              <a:xfrm>
                <a:off x="3318" y="2304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4000" name="Rectangle 96"/>
            <p:cNvSpPr>
              <a:spLocks noChangeArrowheads="1"/>
            </p:cNvSpPr>
            <p:nvPr/>
          </p:nvSpPr>
          <p:spPr bwMode="auto">
            <a:xfrm>
              <a:off x="3742" y="1117"/>
              <a:ext cx="1088" cy="11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01" name="Rectangle 97"/>
            <p:cNvSpPr>
              <a:spLocks noChangeArrowheads="1"/>
            </p:cNvSpPr>
            <p:nvPr/>
          </p:nvSpPr>
          <p:spPr bwMode="auto">
            <a:xfrm>
              <a:off x="3424" y="3385"/>
              <a:ext cx="19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56388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方法二：旋转矢量合成法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135601" y="861933"/>
            <a:ext cx="4436399" cy="335226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buSzPct val="120000"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从图可看出，因两旋转矢量的角速度</a:t>
            </a:r>
            <a:r>
              <a:rPr lang="zh-CN" altLang="en-US" sz="28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，不相同，所以由两矢量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合成的平行四边形的形状要发生变化，矢量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的大小也随之而变，出现了振幅有周期性的变化。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161639" y="1034744"/>
            <a:ext cx="4896500" cy="2915927"/>
            <a:chOff x="3081329" y="3073784"/>
            <a:chExt cx="5739099" cy="3559175"/>
          </a:xfrm>
        </p:grpSpPr>
        <p:grpSp>
          <p:nvGrpSpPr>
            <p:cNvPr id="92" name="Group 11"/>
            <p:cNvGrpSpPr/>
            <p:nvPr/>
          </p:nvGrpSpPr>
          <p:grpSpPr bwMode="auto">
            <a:xfrm>
              <a:off x="3341966" y="3813559"/>
              <a:ext cx="1585912" cy="2819400"/>
              <a:chOff x="1609" y="1296"/>
              <a:chExt cx="999" cy="1776"/>
            </a:xfrm>
          </p:grpSpPr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 flipV="1">
                <a:off x="1609" y="1742"/>
                <a:ext cx="757" cy="9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4" name="Object 13"/>
              <p:cNvGraphicFramePr>
                <a:graphicFrameLocks noChangeAspect="1"/>
              </p:cNvGraphicFramePr>
              <p:nvPr/>
            </p:nvGraphicFramePr>
            <p:xfrm>
              <a:off x="2304" y="1296"/>
              <a:ext cx="304" cy="397"/>
            </p:xfrm>
            <a:graphic>
              <a:graphicData uri="http://schemas.openxmlformats.org/presentationml/2006/ole">
                <p:oleObj spid="_x0000_s36875" name="公式" r:id="rId5" imgW="4898520" imgH="6076800" progId="Equation.3">
                  <p:embed/>
                </p:oleObj>
              </a:graphicData>
            </a:graphic>
          </p:graphicFrame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366" y="1812"/>
                <a:ext cx="0" cy="88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6" name="Object 15"/>
              <p:cNvGraphicFramePr>
                <a:graphicFrameLocks noChangeAspect="1"/>
              </p:cNvGraphicFramePr>
              <p:nvPr/>
            </p:nvGraphicFramePr>
            <p:xfrm>
              <a:off x="2219" y="2592"/>
              <a:ext cx="368" cy="480"/>
            </p:xfrm>
            <a:graphic>
              <a:graphicData uri="http://schemas.openxmlformats.org/presentationml/2006/ole">
                <p:oleObj spid="_x0000_s36874" name="公式" r:id="rId6" imgW="4664880" imgH="5842800" progId="Equation.3">
                  <p:embed/>
                </p:oleObj>
              </a:graphicData>
            </a:graphic>
          </p:graphicFrame>
          <p:sp>
            <p:nvSpPr>
              <p:cNvPr id="97" name="Arc 16"/>
              <p:cNvSpPr/>
              <p:nvPr/>
            </p:nvSpPr>
            <p:spPr bwMode="auto">
              <a:xfrm rot="-895938">
                <a:off x="1959" y="1488"/>
                <a:ext cx="356" cy="298"/>
              </a:xfrm>
              <a:custGeom>
                <a:avLst/>
                <a:gdLst>
                  <a:gd name="G0" fmla="+- 0 0 0"/>
                  <a:gd name="G1" fmla="+- 18342 0 0"/>
                  <a:gd name="G2" fmla="+- 21600 0 0"/>
                  <a:gd name="T0" fmla="*/ 11407 w 21600"/>
                  <a:gd name="T1" fmla="*/ 0 h 18342"/>
                  <a:gd name="T2" fmla="*/ 21600 w 21600"/>
                  <a:gd name="T3" fmla="*/ 18342 h 18342"/>
                  <a:gd name="T4" fmla="*/ 0 w 21600"/>
                  <a:gd name="T5" fmla="*/ 18342 h 18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342" fill="none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</a:path>
                  <a:path w="21600" h="18342" stroke="0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lnTo>
                      <a:pt x="0" y="18342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8" name="Object 17"/>
              <p:cNvGraphicFramePr>
                <a:graphicFrameLocks noChangeAspect="1"/>
              </p:cNvGraphicFramePr>
              <p:nvPr/>
            </p:nvGraphicFramePr>
            <p:xfrm>
              <a:off x="1872" y="1440"/>
              <a:ext cx="345" cy="384"/>
            </p:xfrm>
            <a:graphic>
              <a:graphicData uri="http://schemas.openxmlformats.org/presentationml/2006/ole">
                <p:oleObj spid="_x0000_s36873" name="公式" r:id="rId7" imgW="5365440" imgH="5842800" progId="Equation.3">
                  <p:embed/>
                </p:oleObj>
              </a:graphicData>
            </a:graphic>
          </p:graphicFrame>
        </p:grpSp>
        <p:grpSp>
          <p:nvGrpSpPr>
            <p:cNvPr id="99" name="Group 18"/>
            <p:cNvGrpSpPr/>
            <p:nvPr/>
          </p:nvGrpSpPr>
          <p:grpSpPr bwMode="auto">
            <a:xfrm>
              <a:off x="3388003" y="3073784"/>
              <a:ext cx="4381500" cy="3502025"/>
              <a:chOff x="1686" y="1070"/>
              <a:chExt cx="2760" cy="2206"/>
            </a:xfrm>
          </p:grpSpPr>
          <p:graphicFrame>
            <p:nvGraphicFramePr>
              <p:cNvPr id="100" name="Object 19"/>
              <p:cNvGraphicFramePr>
                <a:graphicFrameLocks noChangeAspect="1"/>
              </p:cNvGraphicFramePr>
              <p:nvPr/>
            </p:nvGraphicFramePr>
            <p:xfrm>
              <a:off x="3981" y="2982"/>
              <a:ext cx="262" cy="294"/>
            </p:xfrm>
            <a:graphic>
              <a:graphicData uri="http://schemas.openxmlformats.org/presentationml/2006/ole">
                <p:oleObj spid="_x0000_s36872" name="公式" r:id="rId8" imgW="131400" imgH="138960" progId="Equation.3">
                  <p:embed/>
                </p:oleObj>
              </a:graphicData>
            </a:graphic>
          </p:graphicFrame>
          <p:grpSp>
            <p:nvGrpSpPr>
              <p:cNvPr id="101" name="Group 20"/>
              <p:cNvGrpSpPr/>
              <p:nvPr/>
            </p:nvGrpSpPr>
            <p:grpSpPr bwMode="auto">
              <a:xfrm>
                <a:off x="1686" y="1070"/>
                <a:ext cx="2760" cy="1865"/>
                <a:chOff x="1686" y="1070"/>
                <a:chExt cx="2760" cy="1865"/>
              </a:xfrm>
            </p:grpSpPr>
            <p:sp>
              <p:nvSpPr>
                <p:cNvPr id="102" name="Line 21"/>
                <p:cNvSpPr>
                  <a:spLocks noChangeShapeType="1"/>
                </p:cNvSpPr>
                <p:nvPr/>
              </p:nvSpPr>
              <p:spPr bwMode="auto">
                <a:xfrm>
                  <a:off x="4111" y="1441"/>
                  <a:ext cx="0" cy="149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98" y="1441"/>
                  <a:ext cx="1713" cy="58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375" y="1441"/>
                  <a:ext cx="736" cy="89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86" y="1435"/>
                  <a:ext cx="2422" cy="146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6" name="Object 25"/>
                <p:cNvGraphicFramePr>
                  <a:graphicFrameLocks noChangeAspect="1"/>
                </p:cNvGraphicFramePr>
                <p:nvPr/>
              </p:nvGraphicFramePr>
              <p:xfrm>
                <a:off x="3552" y="1109"/>
                <a:ext cx="272" cy="247"/>
              </p:xfrm>
              <a:graphic>
                <a:graphicData uri="http://schemas.openxmlformats.org/presentationml/2006/ole">
                  <p:oleObj spid="_x0000_s36871" name="公式" r:id="rId9" imgW="3963960" imgH="3502800" progId="Equation.3">
                    <p:embed/>
                  </p:oleObj>
                </a:graphicData>
              </a:graphic>
            </p:graphicFrame>
            <p:sp>
              <p:nvSpPr>
                <p:cNvPr id="107" name="Arc 26"/>
                <p:cNvSpPr/>
                <p:nvPr/>
              </p:nvSpPr>
              <p:spPr bwMode="auto">
                <a:xfrm rot="-1186085">
                  <a:off x="3682" y="1070"/>
                  <a:ext cx="357" cy="351"/>
                </a:xfrm>
                <a:custGeom>
                  <a:avLst/>
                  <a:gdLst>
                    <a:gd name="G0" fmla="+- 0 0 0"/>
                    <a:gd name="G1" fmla="+- 18342 0 0"/>
                    <a:gd name="G2" fmla="+- 21600 0 0"/>
                    <a:gd name="T0" fmla="*/ 11407 w 21600"/>
                    <a:gd name="T1" fmla="*/ 0 h 21693"/>
                    <a:gd name="T2" fmla="*/ 21339 w 21600"/>
                    <a:gd name="T3" fmla="*/ 21693 h 21693"/>
                    <a:gd name="T4" fmla="*/ 0 w 21600"/>
                    <a:gd name="T5" fmla="*/ 18342 h 216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93" fill="none" extrusionOk="0">
                      <a:moveTo>
                        <a:pt x="11407" y="-1"/>
                      </a:moveTo>
                      <a:cubicBezTo>
                        <a:pt x="17745" y="3941"/>
                        <a:pt x="21600" y="10877"/>
                        <a:pt x="21600" y="18342"/>
                      </a:cubicBezTo>
                      <a:cubicBezTo>
                        <a:pt x="21600" y="19464"/>
                        <a:pt x="21512" y="20584"/>
                        <a:pt x="21338" y="21692"/>
                      </a:cubicBezTo>
                    </a:path>
                    <a:path w="21600" h="21693" stroke="0" extrusionOk="0">
                      <a:moveTo>
                        <a:pt x="11407" y="-1"/>
                      </a:moveTo>
                      <a:cubicBezTo>
                        <a:pt x="17745" y="3941"/>
                        <a:pt x="21600" y="10877"/>
                        <a:pt x="21600" y="18342"/>
                      </a:cubicBezTo>
                      <a:cubicBezTo>
                        <a:pt x="21600" y="19464"/>
                        <a:pt x="21512" y="20584"/>
                        <a:pt x="21338" y="21692"/>
                      </a:cubicBezTo>
                      <a:lnTo>
                        <a:pt x="0" y="1834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66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8" name="Object 27"/>
                <p:cNvGraphicFramePr>
                  <a:graphicFrameLocks noChangeAspect="1"/>
                </p:cNvGraphicFramePr>
                <p:nvPr/>
              </p:nvGraphicFramePr>
              <p:xfrm>
                <a:off x="4176" y="1296"/>
                <a:ext cx="270" cy="336"/>
              </p:xfrm>
              <a:graphic>
                <a:graphicData uri="http://schemas.openxmlformats.org/presentationml/2006/ole">
                  <p:oleObj spid="_x0000_s36870" name="公式" r:id="rId10" imgW="3963960" imgH="4906800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109" name="Group 28"/>
            <p:cNvGrpSpPr/>
            <p:nvPr/>
          </p:nvGrpSpPr>
          <p:grpSpPr bwMode="auto">
            <a:xfrm>
              <a:off x="3337203" y="4570797"/>
              <a:ext cx="3267075" cy="2062162"/>
              <a:chOff x="1582" y="1773"/>
              <a:chExt cx="2058" cy="1299"/>
            </a:xfrm>
          </p:grpSpPr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 flipV="1">
                <a:off x="1582" y="2092"/>
                <a:ext cx="1755" cy="59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" name="Object 30"/>
              <p:cNvGraphicFramePr>
                <a:graphicFrameLocks noChangeAspect="1"/>
              </p:cNvGraphicFramePr>
              <p:nvPr/>
            </p:nvGraphicFramePr>
            <p:xfrm>
              <a:off x="3373" y="2016"/>
              <a:ext cx="267" cy="384"/>
            </p:xfrm>
            <a:graphic>
              <a:graphicData uri="http://schemas.openxmlformats.org/presentationml/2006/ole">
                <p:oleObj spid="_x0000_s36869" name="公式" r:id="rId11" imgW="4431240" imgH="6076800" progId="Equation.3">
                  <p:embed/>
                </p:oleObj>
              </a:graphicData>
            </a:graphic>
          </p:graphicFrame>
          <p:graphicFrame>
            <p:nvGraphicFramePr>
              <p:cNvPr id="112" name="Object 31"/>
              <p:cNvGraphicFramePr>
                <a:graphicFrameLocks noChangeAspect="1"/>
              </p:cNvGraphicFramePr>
              <p:nvPr/>
            </p:nvGraphicFramePr>
            <p:xfrm>
              <a:off x="3168" y="2592"/>
              <a:ext cx="313" cy="480"/>
            </p:xfrm>
            <a:graphic>
              <a:graphicData uri="http://schemas.openxmlformats.org/presentationml/2006/ole">
                <p:oleObj spid="_x0000_s36868" name="公式" r:id="rId12" imgW="3963960" imgH="5842800" progId="Equation.3">
                  <p:embed/>
                </p:oleObj>
              </a:graphicData>
            </a:graphic>
          </p:graphicFrame>
          <p:sp>
            <p:nvSpPr>
              <p:cNvPr id="113" name="Arc 32"/>
              <p:cNvSpPr/>
              <p:nvPr/>
            </p:nvSpPr>
            <p:spPr bwMode="auto">
              <a:xfrm>
                <a:off x="2928" y="1773"/>
                <a:ext cx="356" cy="297"/>
              </a:xfrm>
              <a:custGeom>
                <a:avLst/>
                <a:gdLst>
                  <a:gd name="G0" fmla="+- 0 0 0"/>
                  <a:gd name="G1" fmla="+- 18342 0 0"/>
                  <a:gd name="G2" fmla="+- 21600 0 0"/>
                  <a:gd name="T0" fmla="*/ 11407 w 21600"/>
                  <a:gd name="T1" fmla="*/ 0 h 18342"/>
                  <a:gd name="T2" fmla="*/ 21600 w 21600"/>
                  <a:gd name="T3" fmla="*/ 18342 h 18342"/>
                  <a:gd name="T4" fmla="*/ 0 w 21600"/>
                  <a:gd name="T5" fmla="*/ 18342 h 18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8342" fill="none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</a:path>
                  <a:path w="21600" h="18342" stroke="0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lnTo>
                      <a:pt x="0" y="18342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4" name="Object 33"/>
              <p:cNvGraphicFramePr>
                <a:graphicFrameLocks noChangeAspect="1"/>
              </p:cNvGraphicFramePr>
              <p:nvPr/>
            </p:nvGraphicFramePr>
            <p:xfrm>
              <a:off x="2936" y="1819"/>
              <a:ext cx="280" cy="341"/>
            </p:xfrm>
            <a:graphic>
              <a:graphicData uri="http://schemas.openxmlformats.org/presentationml/2006/ole">
                <p:oleObj spid="_x0000_s36867" name="公式" r:id="rId13" imgW="4898520" imgH="5842800" progId="Equation.3">
                  <p:embed/>
                </p:oleObj>
              </a:graphicData>
            </a:graphic>
          </p:graphicFrame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3312" y="2112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6" name="Object 50"/>
            <p:cNvGraphicFramePr>
              <a:graphicFrameLocks noChangeAspect="1"/>
            </p:cNvGraphicFramePr>
            <p:nvPr/>
          </p:nvGraphicFramePr>
          <p:xfrm>
            <a:off x="4643716" y="3228951"/>
            <a:ext cx="1371600" cy="560387"/>
          </p:xfrm>
          <a:graphic>
            <a:graphicData uri="http://schemas.openxmlformats.org/presentationml/2006/ole">
              <p:oleObj spid="_x0000_s36866" name="公式" r:id="rId14" imgW="18592800" imgH="7620000" progId="Equation.3">
                <p:embed/>
              </p:oleObj>
            </a:graphicData>
          </a:graphic>
        </p:graphicFrame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3360071" y="6013835"/>
              <a:ext cx="5460357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" name="Object 10"/>
            <p:cNvGraphicFramePr>
              <a:graphicFrameLocks noChangeAspect="1"/>
            </p:cNvGraphicFramePr>
            <p:nvPr/>
          </p:nvGraphicFramePr>
          <p:xfrm>
            <a:off x="3081329" y="6037577"/>
            <a:ext cx="476451" cy="514350"/>
          </p:xfrm>
          <a:graphic>
            <a:graphicData uri="http://schemas.openxmlformats.org/presentationml/2006/ole">
              <p:oleObj spid="_x0000_s36865" name="Equation" r:id="rId15" imgW="3048000" imgH="3352800" progId="Equation.3">
                <p:embed/>
              </p:oleObj>
            </a:graphicData>
          </a:graphic>
        </p:graphicFrame>
      </p:grpSp>
      <p:grpSp>
        <p:nvGrpSpPr>
          <p:cNvPr id="120" name="Group 31"/>
          <p:cNvGrpSpPr/>
          <p:nvPr/>
        </p:nvGrpSpPr>
        <p:grpSpPr bwMode="auto">
          <a:xfrm>
            <a:off x="836613" y="4329113"/>
            <a:ext cx="7772400" cy="1981200"/>
            <a:chOff x="336" y="2784"/>
            <a:chExt cx="5040" cy="1344"/>
          </a:xfrm>
        </p:grpSpPr>
        <p:sp>
          <p:nvSpPr>
            <p:cNvPr id="121" name="Rectangle 32"/>
            <p:cNvSpPr>
              <a:spLocks noChangeArrowheads="1"/>
            </p:cNvSpPr>
            <p:nvPr/>
          </p:nvSpPr>
          <p:spPr bwMode="auto">
            <a:xfrm>
              <a:off x="336" y="2784"/>
              <a:ext cx="504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" name="Group 33"/>
            <p:cNvGrpSpPr/>
            <p:nvPr/>
          </p:nvGrpSpPr>
          <p:grpSpPr bwMode="auto">
            <a:xfrm>
              <a:off x="624" y="2880"/>
              <a:ext cx="4608" cy="1200"/>
              <a:chOff x="240" y="2928"/>
              <a:chExt cx="5328" cy="1200"/>
            </a:xfrm>
          </p:grpSpPr>
          <p:grpSp>
            <p:nvGrpSpPr>
              <p:cNvPr id="123" name="Group 34"/>
              <p:cNvGrpSpPr/>
              <p:nvPr/>
            </p:nvGrpSpPr>
            <p:grpSpPr bwMode="auto">
              <a:xfrm>
                <a:off x="240" y="2928"/>
                <a:ext cx="720" cy="1200"/>
                <a:chOff x="432" y="0"/>
                <a:chExt cx="720" cy="1200"/>
              </a:xfrm>
            </p:grpSpPr>
            <p:sp>
              <p:nvSpPr>
                <p:cNvPr id="140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432" y="0"/>
                  <a:ext cx="672" cy="120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1" name="Group 36"/>
                <p:cNvGrpSpPr/>
                <p:nvPr/>
              </p:nvGrpSpPr>
              <p:grpSpPr bwMode="auto">
                <a:xfrm>
                  <a:off x="661" y="295"/>
                  <a:ext cx="491" cy="883"/>
                  <a:chOff x="768" y="432"/>
                  <a:chExt cx="720" cy="720"/>
                </a:xfrm>
              </p:grpSpPr>
              <p:sp>
                <p:nvSpPr>
                  <p:cNvPr id="142" name="Line 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432"/>
                    <a:ext cx="720" cy="72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Line 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56" y="720"/>
                    <a:ext cx="432" cy="43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4" name="Group 39"/>
              <p:cNvGrpSpPr/>
              <p:nvPr/>
            </p:nvGrpSpPr>
            <p:grpSpPr bwMode="auto">
              <a:xfrm>
                <a:off x="4080" y="3120"/>
                <a:ext cx="1488" cy="816"/>
                <a:chOff x="3696" y="672"/>
                <a:chExt cx="1824" cy="720"/>
              </a:xfrm>
            </p:grpSpPr>
            <p:sp>
              <p:nvSpPr>
                <p:cNvPr id="137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912"/>
                  <a:ext cx="1248" cy="48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3696" y="672"/>
                  <a:ext cx="576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Line 42"/>
                <p:cNvSpPr>
                  <a:spLocks noChangeShapeType="1"/>
                </p:cNvSpPr>
                <p:nvPr/>
              </p:nvSpPr>
              <p:spPr bwMode="auto">
                <a:xfrm>
                  <a:off x="4272" y="912"/>
                  <a:ext cx="624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43"/>
              <p:cNvGrpSpPr/>
              <p:nvPr/>
            </p:nvGrpSpPr>
            <p:grpSpPr bwMode="auto">
              <a:xfrm>
                <a:off x="1440" y="3024"/>
                <a:ext cx="816" cy="1056"/>
                <a:chOff x="1440" y="3024"/>
                <a:chExt cx="816" cy="1056"/>
              </a:xfrm>
            </p:grpSpPr>
            <p:sp>
              <p:nvSpPr>
                <p:cNvPr id="13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440" y="3120"/>
                  <a:ext cx="144" cy="96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440" y="3888"/>
                  <a:ext cx="672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440" y="3024"/>
                  <a:ext cx="768" cy="1056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584" y="3024"/>
                  <a:ext cx="67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064" y="3024"/>
                  <a:ext cx="144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" name="Group 49"/>
              <p:cNvGrpSpPr/>
              <p:nvPr/>
            </p:nvGrpSpPr>
            <p:grpSpPr bwMode="auto">
              <a:xfrm>
                <a:off x="2400" y="3216"/>
                <a:ext cx="1392" cy="912"/>
                <a:chOff x="2400" y="3216"/>
                <a:chExt cx="1392" cy="912"/>
              </a:xfrm>
            </p:grpSpPr>
            <p:sp>
              <p:nvSpPr>
                <p:cNvPr id="12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736" y="3216"/>
                  <a:ext cx="1056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400" y="3600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52"/>
                <p:cNvSpPr>
                  <a:spLocks noChangeShapeType="1"/>
                </p:cNvSpPr>
                <p:nvPr/>
              </p:nvSpPr>
              <p:spPr bwMode="auto">
                <a:xfrm>
                  <a:off x="2736" y="3600"/>
                  <a:ext cx="720" cy="192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448" y="3744"/>
                  <a:ext cx="100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08" y="3216"/>
                  <a:ext cx="38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56388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方法二：旋转矢量合成法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988378" y="5086668"/>
          <a:ext cx="1976437" cy="579437"/>
        </p:xfrm>
        <a:graphic>
          <a:graphicData uri="http://schemas.openxmlformats.org/presentationml/2006/ole">
            <p:oleObj spid="_x0000_s37906" name="Equation" r:id="rId4" imgW="20726400" imgH="6096000" progId="Equation.3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829625" y="5666119"/>
          <a:ext cx="2904426" cy="673119"/>
        </p:xfrm>
        <a:graphic>
          <a:graphicData uri="http://schemas.openxmlformats.org/presentationml/2006/ole">
            <p:oleObj spid="_x0000_s37905" name="公式" r:id="rId5" imgW="23774400" imgH="5181600" progId="Equation.3">
              <p:embed/>
            </p:oleObj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685800" y="1165225"/>
            <a:ext cx="8077200" cy="3733800"/>
            <a:chOff x="432" y="864"/>
            <a:chExt cx="5088" cy="2352"/>
          </a:xfrm>
        </p:grpSpPr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432" y="864"/>
              <a:ext cx="508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1392" y="2533"/>
              <a:ext cx="3716" cy="575"/>
              <a:chOff x="1341" y="2389"/>
              <a:chExt cx="3603" cy="575"/>
            </a:xfrm>
          </p:grpSpPr>
          <p:sp>
            <p:nvSpPr>
              <p:cNvPr id="116744" name="Line 8"/>
              <p:cNvSpPr>
                <a:spLocks noChangeShapeType="1"/>
              </p:cNvSpPr>
              <p:nvPr/>
            </p:nvSpPr>
            <p:spPr bwMode="auto">
              <a:xfrm>
                <a:off x="1609" y="2682"/>
                <a:ext cx="33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45" name="Object 9"/>
              <p:cNvGraphicFramePr>
                <a:graphicFrameLocks noChangeAspect="1"/>
              </p:cNvGraphicFramePr>
              <p:nvPr/>
            </p:nvGraphicFramePr>
            <p:xfrm>
              <a:off x="4661" y="2389"/>
              <a:ext cx="267" cy="299"/>
            </p:xfrm>
            <a:graphic>
              <a:graphicData uri="http://schemas.openxmlformats.org/presentationml/2006/ole">
                <p:oleObj spid="_x0000_s37904" name="公式" r:id="rId6" imgW="4267200" imgH="4572000" progId="Equation.3">
                  <p:embed/>
                </p:oleObj>
              </a:graphicData>
            </a:graphic>
          </p:graphicFrame>
          <p:graphicFrame>
            <p:nvGraphicFramePr>
              <p:cNvPr id="116746" name="Object 10"/>
              <p:cNvGraphicFramePr>
                <a:graphicFrameLocks noChangeAspect="1"/>
              </p:cNvGraphicFramePr>
              <p:nvPr/>
            </p:nvGraphicFramePr>
            <p:xfrm>
              <a:off x="1341" y="2640"/>
              <a:ext cx="291" cy="324"/>
            </p:xfrm>
            <a:graphic>
              <a:graphicData uri="http://schemas.openxmlformats.org/presentationml/2006/ole">
                <p:oleObj spid="_x0000_s37903" name="Equation" r:id="rId7" imgW="3048000" imgH="3352800" progId="Equation.3">
                  <p:embed/>
                </p:oleObj>
              </a:graphicData>
            </a:graphic>
          </p:graphicFrame>
        </p:grpSp>
      </p:grpSp>
      <p:grpSp>
        <p:nvGrpSpPr>
          <p:cNvPr id="4" name="Group 11"/>
          <p:cNvGrpSpPr/>
          <p:nvPr/>
        </p:nvGrpSpPr>
        <p:grpSpPr bwMode="auto">
          <a:xfrm>
            <a:off x="2630488" y="2079625"/>
            <a:ext cx="1585912" cy="2819400"/>
            <a:chOff x="1609" y="1296"/>
            <a:chExt cx="999" cy="1776"/>
          </a:xfrm>
        </p:grpSpPr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 flipV="1">
              <a:off x="1609" y="1742"/>
              <a:ext cx="757" cy="9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49" name="Object 13"/>
            <p:cNvGraphicFramePr>
              <a:graphicFrameLocks noChangeAspect="1"/>
            </p:cNvGraphicFramePr>
            <p:nvPr/>
          </p:nvGraphicFramePr>
          <p:xfrm>
            <a:off x="2304" y="1296"/>
            <a:ext cx="304" cy="397"/>
          </p:xfrm>
          <a:graphic>
            <a:graphicData uri="http://schemas.openxmlformats.org/presentationml/2006/ole">
              <p:oleObj spid="_x0000_s37902" name="公式" r:id="rId8" imgW="4898520" imgH="6076800" progId="Equation.3">
                <p:embed/>
              </p:oleObj>
            </a:graphicData>
          </a:graphic>
        </p:graphicFrame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2366" y="1812"/>
              <a:ext cx="0" cy="8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51" name="Object 15"/>
            <p:cNvGraphicFramePr>
              <a:graphicFrameLocks noChangeAspect="1"/>
            </p:cNvGraphicFramePr>
            <p:nvPr/>
          </p:nvGraphicFramePr>
          <p:xfrm>
            <a:off x="2219" y="2592"/>
            <a:ext cx="368" cy="480"/>
          </p:xfrm>
          <a:graphic>
            <a:graphicData uri="http://schemas.openxmlformats.org/presentationml/2006/ole">
              <p:oleObj spid="_x0000_s37901" name="公式" r:id="rId9" imgW="4664880" imgH="5842800" progId="Equation.3">
                <p:embed/>
              </p:oleObj>
            </a:graphicData>
          </a:graphic>
        </p:graphicFrame>
        <p:sp>
          <p:nvSpPr>
            <p:cNvPr id="116752" name="Arc 16"/>
            <p:cNvSpPr/>
            <p:nvPr/>
          </p:nvSpPr>
          <p:spPr bwMode="auto">
            <a:xfrm rot="-895938">
              <a:off x="1959" y="1488"/>
              <a:ext cx="356" cy="298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53" name="Object 17"/>
            <p:cNvGraphicFramePr>
              <a:graphicFrameLocks noChangeAspect="1"/>
            </p:cNvGraphicFramePr>
            <p:nvPr/>
          </p:nvGraphicFramePr>
          <p:xfrm>
            <a:off x="1872" y="1440"/>
            <a:ext cx="345" cy="384"/>
          </p:xfrm>
          <a:graphic>
            <a:graphicData uri="http://schemas.openxmlformats.org/presentationml/2006/ole">
              <p:oleObj spid="_x0000_s37900" name="公式" r:id="rId10" imgW="5365440" imgH="5842800" progId="Equation.3">
                <p:embed/>
              </p:oleObj>
            </a:graphicData>
          </a:graphic>
        </p:graphicFrame>
      </p:grpSp>
      <p:grpSp>
        <p:nvGrpSpPr>
          <p:cNvPr id="5" name="Group 18"/>
          <p:cNvGrpSpPr/>
          <p:nvPr/>
        </p:nvGrpSpPr>
        <p:grpSpPr bwMode="auto">
          <a:xfrm>
            <a:off x="2676525" y="1339850"/>
            <a:ext cx="4381500" cy="3502025"/>
            <a:chOff x="1686" y="1070"/>
            <a:chExt cx="2760" cy="2206"/>
          </a:xfrm>
        </p:grpSpPr>
        <p:graphicFrame>
          <p:nvGraphicFramePr>
            <p:cNvPr id="116755" name="Object 19"/>
            <p:cNvGraphicFramePr>
              <a:graphicFrameLocks noChangeAspect="1"/>
            </p:cNvGraphicFramePr>
            <p:nvPr/>
          </p:nvGraphicFramePr>
          <p:xfrm>
            <a:off x="3981" y="2982"/>
            <a:ext cx="262" cy="294"/>
          </p:xfrm>
          <a:graphic>
            <a:graphicData uri="http://schemas.openxmlformats.org/presentationml/2006/ole">
              <p:oleObj spid="_x0000_s37899" name="公式" r:id="rId11" imgW="131400" imgH="138960" progId="Equation.3">
                <p:embed/>
              </p:oleObj>
            </a:graphicData>
          </a:graphic>
        </p:graphicFrame>
        <p:grpSp>
          <p:nvGrpSpPr>
            <p:cNvPr id="6" name="Group 20"/>
            <p:cNvGrpSpPr/>
            <p:nvPr/>
          </p:nvGrpSpPr>
          <p:grpSpPr bwMode="auto">
            <a:xfrm>
              <a:off x="1686" y="1070"/>
              <a:ext cx="2760" cy="1865"/>
              <a:chOff x="1686" y="1070"/>
              <a:chExt cx="2760" cy="1865"/>
            </a:xfrm>
          </p:grpSpPr>
          <p:sp>
            <p:nvSpPr>
              <p:cNvPr id="116757" name="Line 21"/>
              <p:cNvSpPr>
                <a:spLocks noChangeShapeType="1"/>
              </p:cNvSpPr>
              <p:nvPr/>
            </p:nvSpPr>
            <p:spPr bwMode="auto">
              <a:xfrm>
                <a:off x="4111" y="1441"/>
                <a:ext cx="0" cy="14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8" name="Line 22"/>
              <p:cNvSpPr>
                <a:spLocks noChangeShapeType="1"/>
              </p:cNvSpPr>
              <p:nvPr/>
            </p:nvSpPr>
            <p:spPr bwMode="auto">
              <a:xfrm flipV="1">
                <a:off x="2398" y="1441"/>
                <a:ext cx="1713" cy="5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9" name="Line 23"/>
              <p:cNvSpPr>
                <a:spLocks noChangeShapeType="1"/>
              </p:cNvSpPr>
              <p:nvPr/>
            </p:nvSpPr>
            <p:spPr bwMode="auto">
              <a:xfrm flipV="1">
                <a:off x="3375" y="1441"/>
                <a:ext cx="736" cy="89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0" name="Line 24"/>
              <p:cNvSpPr>
                <a:spLocks noChangeShapeType="1"/>
              </p:cNvSpPr>
              <p:nvPr/>
            </p:nvSpPr>
            <p:spPr bwMode="auto">
              <a:xfrm flipV="1">
                <a:off x="1686" y="1435"/>
                <a:ext cx="2422" cy="146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61" name="Object 25"/>
              <p:cNvGraphicFramePr>
                <a:graphicFrameLocks noChangeAspect="1"/>
              </p:cNvGraphicFramePr>
              <p:nvPr/>
            </p:nvGraphicFramePr>
            <p:xfrm>
              <a:off x="3552" y="1109"/>
              <a:ext cx="272" cy="247"/>
            </p:xfrm>
            <a:graphic>
              <a:graphicData uri="http://schemas.openxmlformats.org/presentationml/2006/ole">
                <p:oleObj spid="_x0000_s37898" name="公式" r:id="rId12" imgW="3963960" imgH="3502800" progId="Equation.3">
                  <p:embed/>
                </p:oleObj>
              </a:graphicData>
            </a:graphic>
          </p:graphicFrame>
          <p:sp>
            <p:nvSpPr>
              <p:cNvPr id="116762" name="Arc 26"/>
              <p:cNvSpPr/>
              <p:nvPr/>
            </p:nvSpPr>
            <p:spPr bwMode="auto">
              <a:xfrm rot="-1186085">
                <a:off x="3682" y="1070"/>
                <a:ext cx="357" cy="351"/>
              </a:xfrm>
              <a:custGeom>
                <a:avLst/>
                <a:gdLst>
                  <a:gd name="G0" fmla="+- 0 0 0"/>
                  <a:gd name="G1" fmla="+- 18342 0 0"/>
                  <a:gd name="G2" fmla="+- 21600 0 0"/>
                  <a:gd name="T0" fmla="*/ 11407 w 21600"/>
                  <a:gd name="T1" fmla="*/ 0 h 21693"/>
                  <a:gd name="T2" fmla="*/ 21339 w 21600"/>
                  <a:gd name="T3" fmla="*/ 21693 h 21693"/>
                  <a:gd name="T4" fmla="*/ 0 w 21600"/>
                  <a:gd name="T5" fmla="*/ 18342 h 21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3" fill="none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</a:path>
                  <a:path w="21600" h="21693" stroke="0" extrusionOk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  <a:lnTo>
                      <a:pt x="0" y="18342"/>
                    </a:lnTo>
                    <a:close/>
                  </a:path>
                </a:pathLst>
              </a:custGeom>
              <a:noFill/>
              <a:ln w="28575">
                <a:solidFill>
                  <a:srgbClr val="FF0066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63" name="Object 27"/>
              <p:cNvGraphicFramePr>
                <a:graphicFrameLocks noChangeAspect="1"/>
              </p:cNvGraphicFramePr>
              <p:nvPr/>
            </p:nvGraphicFramePr>
            <p:xfrm>
              <a:off x="4176" y="1296"/>
              <a:ext cx="270" cy="336"/>
            </p:xfrm>
            <a:graphic>
              <a:graphicData uri="http://schemas.openxmlformats.org/presentationml/2006/ole">
                <p:oleObj spid="_x0000_s37897" name="公式" r:id="rId13" imgW="3963960" imgH="4906800" progId="Equation.3">
                  <p:embed/>
                </p:oleObj>
              </a:graphicData>
            </a:graphic>
          </p:graphicFrame>
        </p:grpSp>
      </p:grpSp>
      <p:grpSp>
        <p:nvGrpSpPr>
          <p:cNvPr id="7" name="Group 28"/>
          <p:cNvGrpSpPr/>
          <p:nvPr/>
        </p:nvGrpSpPr>
        <p:grpSpPr bwMode="auto">
          <a:xfrm>
            <a:off x="2625725" y="2836863"/>
            <a:ext cx="3267075" cy="2062162"/>
            <a:chOff x="1582" y="1773"/>
            <a:chExt cx="2058" cy="1299"/>
          </a:xfrm>
        </p:grpSpPr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 flipV="1">
              <a:off x="1582" y="2092"/>
              <a:ext cx="1755" cy="59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66" name="Object 30"/>
            <p:cNvGraphicFramePr>
              <a:graphicFrameLocks noChangeAspect="1"/>
            </p:cNvGraphicFramePr>
            <p:nvPr/>
          </p:nvGraphicFramePr>
          <p:xfrm>
            <a:off x="3373" y="2016"/>
            <a:ext cx="267" cy="384"/>
          </p:xfrm>
          <a:graphic>
            <a:graphicData uri="http://schemas.openxmlformats.org/presentationml/2006/ole">
              <p:oleObj spid="_x0000_s37896" name="公式" r:id="rId14" imgW="4431240" imgH="6076800" progId="Equation.3">
                <p:embed/>
              </p:oleObj>
            </a:graphicData>
          </a:graphic>
        </p:graphicFrame>
        <p:graphicFrame>
          <p:nvGraphicFramePr>
            <p:cNvPr id="116767" name="Object 31"/>
            <p:cNvGraphicFramePr>
              <a:graphicFrameLocks noChangeAspect="1"/>
            </p:cNvGraphicFramePr>
            <p:nvPr/>
          </p:nvGraphicFramePr>
          <p:xfrm>
            <a:off x="3168" y="2592"/>
            <a:ext cx="313" cy="480"/>
          </p:xfrm>
          <a:graphic>
            <a:graphicData uri="http://schemas.openxmlformats.org/presentationml/2006/ole">
              <p:oleObj spid="_x0000_s37895" name="公式" r:id="rId15" imgW="3963960" imgH="5842800" progId="Equation.3">
                <p:embed/>
              </p:oleObj>
            </a:graphicData>
          </a:graphic>
        </p:graphicFrame>
        <p:sp>
          <p:nvSpPr>
            <p:cNvPr id="116768" name="Arc 32"/>
            <p:cNvSpPr/>
            <p:nvPr/>
          </p:nvSpPr>
          <p:spPr bwMode="auto">
            <a:xfrm>
              <a:off x="2928" y="1773"/>
              <a:ext cx="356" cy="297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69" name="Object 33"/>
            <p:cNvGraphicFramePr>
              <a:graphicFrameLocks noChangeAspect="1"/>
            </p:cNvGraphicFramePr>
            <p:nvPr/>
          </p:nvGraphicFramePr>
          <p:xfrm>
            <a:off x="2936" y="1819"/>
            <a:ext cx="280" cy="341"/>
          </p:xfrm>
          <a:graphic>
            <a:graphicData uri="http://schemas.openxmlformats.org/presentationml/2006/ole">
              <p:oleObj spid="_x0000_s37894" name="公式" r:id="rId16" imgW="4898520" imgH="5842800" progId="Equation.3">
                <p:embed/>
              </p:oleObj>
            </a:graphicData>
          </a:graphic>
        </p:graphicFrame>
        <p:sp>
          <p:nvSpPr>
            <p:cNvPr id="116770" name="Line 34"/>
            <p:cNvSpPr>
              <a:spLocks noChangeShapeType="1"/>
            </p:cNvSpPr>
            <p:nvPr/>
          </p:nvSpPr>
          <p:spPr bwMode="auto">
            <a:xfrm>
              <a:off x="3312" y="2112"/>
              <a:ext cx="0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762000" y="3843338"/>
            <a:ext cx="2868613" cy="534987"/>
            <a:chOff x="480" y="2455"/>
            <a:chExt cx="1807" cy="337"/>
          </a:xfrm>
        </p:grpSpPr>
        <p:sp>
          <p:nvSpPr>
            <p:cNvPr id="116772" name="Arc 36"/>
            <p:cNvSpPr/>
            <p:nvPr/>
          </p:nvSpPr>
          <p:spPr bwMode="auto">
            <a:xfrm rot="1869666">
              <a:off x="2146" y="2567"/>
              <a:ext cx="141" cy="1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312"/>
                <a:gd name="T2" fmla="*/ 21588 w 21600"/>
                <a:gd name="T3" fmla="*/ 22312 h 22312"/>
                <a:gd name="T4" fmla="*/ 0 w 21600"/>
                <a:gd name="T5" fmla="*/ 21600 h 22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1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</a:path>
                <a:path w="21600" h="2231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37"/>
            <p:cNvGrpSpPr/>
            <p:nvPr/>
          </p:nvGrpSpPr>
          <p:grpSpPr bwMode="auto">
            <a:xfrm>
              <a:off x="480" y="2455"/>
              <a:ext cx="1728" cy="337"/>
              <a:chOff x="432" y="2407"/>
              <a:chExt cx="1728" cy="337"/>
            </a:xfrm>
          </p:grpSpPr>
          <p:graphicFrame>
            <p:nvGraphicFramePr>
              <p:cNvPr id="116774" name="Object 38"/>
              <p:cNvGraphicFramePr>
                <a:graphicFrameLocks noChangeAspect="1"/>
              </p:cNvGraphicFramePr>
              <p:nvPr/>
            </p:nvGraphicFramePr>
            <p:xfrm>
              <a:off x="432" y="2407"/>
              <a:ext cx="786" cy="337"/>
            </p:xfrm>
            <a:graphic>
              <a:graphicData uri="http://schemas.openxmlformats.org/presentationml/2006/ole">
                <p:oleObj spid="_x0000_s37893" name="公式" r:id="rId17" imgW="18592800" imgH="7620000" progId="Equation.3">
                  <p:embed/>
                </p:oleObj>
              </a:graphicData>
            </a:graphic>
          </p:graphicFrame>
          <p:sp>
            <p:nvSpPr>
              <p:cNvPr id="116775" name="Line 39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0"/>
          <p:cNvGrpSpPr/>
          <p:nvPr/>
        </p:nvGrpSpPr>
        <p:grpSpPr bwMode="auto">
          <a:xfrm>
            <a:off x="762000" y="1455738"/>
            <a:ext cx="3276600" cy="2470150"/>
            <a:chOff x="480" y="951"/>
            <a:chExt cx="2064" cy="1556"/>
          </a:xfrm>
        </p:grpSpPr>
        <p:sp>
          <p:nvSpPr>
            <p:cNvPr id="116777" name="Freeform 41"/>
            <p:cNvSpPr/>
            <p:nvPr/>
          </p:nvSpPr>
          <p:spPr bwMode="auto">
            <a:xfrm>
              <a:off x="2112" y="2160"/>
              <a:ext cx="199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0" t="0" r="r" b="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2"/>
            <p:cNvGrpSpPr/>
            <p:nvPr/>
          </p:nvGrpSpPr>
          <p:grpSpPr bwMode="auto">
            <a:xfrm>
              <a:off x="480" y="951"/>
              <a:ext cx="2064" cy="1449"/>
              <a:chOff x="432" y="903"/>
              <a:chExt cx="2064" cy="1449"/>
            </a:xfrm>
          </p:grpSpPr>
          <p:graphicFrame>
            <p:nvGraphicFramePr>
              <p:cNvPr id="116779" name="Object 43"/>
              <p:cNvGraphicFramePr>
                <a:graphicFrameLocks noChangeAspect="1"/>
              </p:cNvGraphicFramePr>
              <p:nvPr/>
            </p:nvGraphicFramePr>
            <p:xfrm>
              <a:off x="432" y="903"/>
              <a:ext cx="2064" cy="345"/>
            </p:xfrm>
            <a:graphic>
              <a:graphicData uri="http://schemas.openxmlformats.org/presentationml/2006/ole">
                <p:oleObj spid="_x0000_s37892" name="公式" r:id="rId18" imgW="50901600" imgH="7620000" progId="Equation.3">
                  <p:embed/>
                </p:oleObj>
              </a:graphicData>
            </a:graphic>
          </p:graphicFrame>
          <p:sp>
            <p:nvSpPr>
              <p:cNvPr id="116780" name="Line 44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816" cy="110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5"/>
          <p:cNvGrpSpPr/>
          <p:nvPr/>
        </p:nvGrpSpPr>
        <p:grpSpPr bwMode="auto">
          <a:xfrm>
            <a:off x="762000" y="2765425"/>
            <a:ext cx="2655888" cy="1677988"/>
            <a:chOff x="480" y="1872"/>
            <a:chExt cx="1673" cy="1057"/>
          </a:xfrm>
        </p:grpSpPr>
        <p:sp>
          <p:nvSpPr>
            <p:cNvPr id="116782" name="Arc 46"/>
            <p:cNvSpPr/>
            <p:nvPr/>
          </p:nvSpPr>
          <p:spPr bwMode="auto">
            <a:xfrm>
              <a:off x="1915" y="2448"/>
              <a:ext cx="238" cy="481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78 w 21022"/>
                <a:gd name="T1" fmla="*/ 0 h 21109"/>
                <a:gd name="T2" fmla="*/ 21022 w 21022"/>
                <a:gd name="T3" fmla="*/ 16147 h 21109"/>
                <a:gd name="T4" fmla="*/ 0 w 21022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22" h="21109" fill="none" extrusionOk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</a:path>
                <a:path w="21022" h="21109" stroke="0" extrusionOk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47"/>
            <p:cNvGrpSpPr/>
            <p:nvPr/>
          </p:nvGrpSpPr>
          <p:grpSpPr bwMode="auto">
            <a:xfrm>
              <a:off x="480" y="1872"/>
              <a:ext cx="1584" cy="767"/>
              <a:chOff x="432" y="1729"/>
              <a:chExt cx="1584" cy="767"/>
            </a:xfrm>
          </p:grpSpPr>
          <p:graphicFrame>
            <p:nvGraphicFramePr>
              <p:cNvPr id="116784" name="Object 48"/>
              <p:cNvGraphicFramePr>
                <a:graphicFrameLocks noChangeAspect="1"/>
              </p:cNvGraphicFramePr>
              <p:nvPr/>
            </p:nvGraphicFramePr>
            <p:xfrm>
              <a:off x="432" y="1729"/>
              <a:ext cx="822" cy="335"/>
            </p:xfrm>
            <a:graphic>
              <a:graphicData uri="http://schemas.openxmlformats.org/presentationml/2006/ole">
                <p:oleObj spid="_x0000_s37891" name="公式" r:id="rId19" imgW="19507200" imgH="7620000" progId="Equation.3">
                  <p:embed/>
                </p:oleObj>
              </a:graphicData>
            </a:graphic>
          </p:graphicFrame>
          <p:sp>
            <p:nvSpPr>
              <p:cNvPr id="116785" name="Line 49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768" cy="432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6786" name="Object 50"/>
          <p:cNvGraphicFramePr>
            <a:graphicFrameLocks noChangeAspect="1"/>
          </p:cNvGraphicFramePr>
          <p:nvPr/>
        </p:nvGraphicFramePr>
        <p:xfrm>
          <a:off x="6934200" y="2859088"/>
          <a:ext cx="1371600" cy="560387"/>
        </p:xfrm>
        <a:graphic>
          <a:graphicData uri="http://schemas.openxmlformats.org/presentationml/2006/ole">
            <p:oleObj spid="_x0000_s37890" name="公式" r:id="rId20" imgW="18592800" imgH="7620000" progId="Equation.3">
              <p:embed/>
            </p:oleObj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4528820" y="5231765"/>
          <a:ext cx="2827020" cy="1013460"/>
        </p:xfrm>
        <a:graphic>
          <a:graphicData uri="http://schemas.openxmlformats.org/presentationml/2006/ole">
            <p:oleObj spid="_x0000_s37889" name="Equation" r:id="rId21" imgW="1320480" imgH="4316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7325" y="1066800"/>
            <a:ext cx="3648075" cy="4495800"/>
            <a:chOff x="118" y="672"/>
            <a:chExt cx="2298" cy="2832"/>
          </a:xfrm>
        </p:grpSpPr>
        <p:sp>
          <p:nvSpPr>
            <p:cNvPr id="117763" name="Text Box 3"/>
            <p:cNvSpPr txBox="1">
              <a:spLocks noChangeArrowheads="1"/>
            </p:cNvSpPr>
            <p:nvPr/>
          </p:nvSpPr>
          <p:spPr bwMode="auto">
            <a:xfrm>
              <a:off x="223" y="672"/>
              <a:ext cx="1019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</a:endParaRPr>
            </a:p>
          </p:txBody>
        </p:sp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336" y="2736"/>
              <a:ext cx="208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振动圆频率</a:t>
              </a:r>
              <a:endPara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7765" name="AutoShape 5"/>
            <p:cNvSpPr/>
            <p:nvPr/>
          </p:nvSpPr>
          <p:spPr bwMode="auto">
            <a:xfrm>
              <a:off x="118" y="889"/>
              <a:ext cx="170" cy="2615"/>
            </a:xfrm>
            <a:prstGeom prst="leftBrace">
              <a:avLst>
                <a:gd name="adj1" fmla="val 12818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5207000" y="914400"/>
            <a:ext cx="3657600" cy="3810000"/>
            <a:chOff x="3264" y="576"/>
            <a:chExt cx="2304" cy="2400"/>
          </a:xfrm>
        </p:grpSpPr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3264" y="576"/>
              <a:ext cx="2304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8" name="Arc 8"/>
            <p:cNvSpPr/>
            <p:nvPr/>
          </p:nvSpPr>
          <p:spPr bwMode="auto">
            <a:xfrm rot="1869666">
              <a:off x="3792" y="2069"/>
              <a:ext cx="75" cy="67"/>
            </a:xfrm>
            <a:custGeom>
              <a:avLst/>
              <a:gdLst>
                <a:gd name="G0" fmla="+- 0 0 0"/>
                <a:gd name="G1" fmla="+- 19808 0 0"/>
                <a:gd name="G2" fmla="+- 21600 0 0"/>
                <a:gd name="T0" fmla="*/ 8614 w 21600"/>
                <a:gd name="T1" fmla="*/ 0 h 20520"/>
                <a:gd name="T2" fmla="*/ 21588 w 21600"/>
                <a:gd name="T3" fmla="*/ 20520 h 20520"/>
                <a:gd name="T4" fmla="*/ 0 w 21600"/>
                <a:gd name="T5" fmla="*/ 19808 h 20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20" fill="none" extrusionOk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</a:path>
                <a:path w="21600" h="20520" stroke="0" extrusionOk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  <a:lnTo>
                    <a:pt x="0" y="19808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9" name="Arc 9"/>
            <p:cNvSpPr/>
            <p:nvPr/>
          </p:nvSpPr>
          <p:spPr bwMode="auto">
            <a:xfrm>
              <a:off x="3792" y="1872"/>
              <a:ext cx="144" cy="432"/>
            </a:xfrm>
            <a:custGeom>
              <a:avLst/>
              <a:gdLst>
                <a:gd name="G0" fmla="+- 0 0 0"/>
                <a:gd name="G1" fmla="+- 21109 0 0"/>
                <a:gd name="G2" fmla="+- 21600 0 0"/>
                <a:gd name="T0" fmla="*/ 4578 w 20594"/>
                <a:gd name="T1" fmla="*/ 0 h 21109"/>
                <a:gd name="T2" fmla="*/ 20594 w 20594"/>
                <a:gd name="T3" fmla="*/ 14594 h 21109"/>
                <a:gd name="T4" fmla="*/ 0 w 20594"/>
                <a:gd name="T5" fmla="*/ 21109 h 2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4" h="21109" fill="none" extrusionOk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</a:path>
                <a:path w="20594" h="21109" stroke="0" extrusionOk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  <a:lnTo>
                    <a:pt x="0" y="2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 flipV="1">
              <a:off x="3577" y="1632"/>
              <a:ext cx="455" cy="5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71" name="Object 11"/>
            <p:cNvGraphicFramePr>
              <a:graphicFrameLocks noChangeAspect="1"/>
            </p:cNvGraphicFramePr>
            <p:nvPr/>
          </p:nvGraphicFramePr>
          <p:xfrm>
            <a:off x="3588" y="1632"/>
            <a:ext cx="220" cy="288"/>
          </p:xfrm>
          <a:graphic>
            <a:graphicData uri="http://schemas.openxmlformats.org/presentationml/2006/ole">
              <p:oleObj spid="_x0000_s38932" name="公式" r:id="rId3" imgW="197280" imgH="248760" progId="Equation.3">
                <p:embed/>
              </p:oleObj>
            </a:graphicData>
          </a:graphic>
        </p:graphicFrame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4032" y="1632"/>
              <a:ext cx="0" cy="5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73" name="Object 13"/>
            <p:cNvGraphicFramePr>
              <a:graphicFrameLocks noChangeAspect="1"/>
            </p:cNvGraphicFramePr>
            <p:nvPr/>
          </p:nvGraphicFramePr>
          <p:xfrm>
            <a:off x="4048" y="2064"/>
            <a:ext cx="257" cy="336"/>
          </p:xfrm>
          <a:graphic>
            <a:graphicData uri="http://schemas.openxmlformats.org/presentationml/2006/ole">
              <p:oleObj spid="_x0000_s38931" name="公式" r:id="rId4" imgW="189720" imgH="234000" progId="Equation.3">
                <p:embed/>
              </p:oleObj>
            </a:graphicData>
          </a:graphic>
        </p:graphicFrame>
        <p:sp>
          <p:nvSpPr>
            <p:cNvPr id="117774" name="Arc 14"/>
            <p:cNvSpPr/>
            <p:nvPr/>
          </p:nvSpPr>
          <p:spPr bwMode="auto">
            <a:xfrm rot="-895938">
              <a:off x="3600" y="1382"/>
              <a:ext cx="356" cy="298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75" name="Object 15"/>
            <p:cNvGraphicFramePr>
              <a:graphicFrameLocks noChangeAspect="1"/>
            </p:cNvGraphicFramePr>
            <p:nvPr/>
          </p:nvGraphicFramePr>
          <p:xfrm>
            <a:off x="3586" y="1056"/>
            <a:ext cx="302" cy="336"/>
          </p:xfrm>
          <a:graphic>
            <a:graphicData uri="http://schemas.openxmlformats.org/presentationml/2006/ole">
              <p:oleObj spid="_x0000_s38930" name="公式" r:id="rId5" imgW="218880" imgH="234000" progId="Equation.3">
                <p:embed/>
              </p:oleObj>
            </a:graphicData>
          </a:graphic>
        </p:graphicFrame>
        <p:sp>
          <p:nvSpPr>
            <p:cNvPr id="117776" name="Freeform 16"/>
            <p:cNvSpPr/>
            <p:nvPr/>
          </p:nvSpPr>
          <p:spPr bwMode="auto">
            <a:xfrm>
              <a:off x="3920" y="1752"/>
              <a:ext cx="1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0" t="0" r="r" b="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77" name="Object 17"/>
            <p:cNvGraphicFramePr>
              <a:graphicFrameLocks noChangeAspect="1"/>
            </p:cNvGraphicFramePr>
            <p:nvPr/>
          </p:nvGraphicFramePr>
          <p:xfrm>
            <a:off x="5040" y="2160"/>
            <a:ext cx="214" cy="240"/>
          </p:xfrm>
          <a:graphic>
            <a:graphicData uri="http://schemas.openxmlformats.org/presentationml/2006/ole">
              <p:oleObj spid="_x0000_s38929" name="公式" r:id="rId6" imgW="131400" imgH="138960" progId="Equation.3">
                <p:embed/>
              </p:oleObj>
            </a:graphicData>
          </a:graphic>
        </p:graphicFrame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5184" y="1200"/>
              <a:ext cx="0" cy="9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 flipV="1">
              <a:off x="4032" y="1200"/>
              <a:ext cx="115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 flipV="1">
              <a:off x="4704" y="1200"/>
              <a:ext cx="48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 flipV="1">
              <a:off x="3622" y="1200"/>
              <a:ext cx="1562" cy="9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2" name="Object 22"/>
            <p:cNvGraphicFramePr>
              <a:graphicFrameLocks noChangeAspect="1"/>
            </p:cNvGraphicFramePr>
            <p:nvPr/>
          </p:nvGraphicFramePr>
          <p:xfrm>
            <a:off x="5088" y="797"/>
            <a:ext cx="240" cy="218"/>
          </p:xfrm>
          <a:graphic>
            <a:graphicData uri="http://schemas.openxmlformats.org/presentationml/2006/ole">
              <p:oleObj spid="_x0000_s38928" name="公式" r:id="rId7" imgW="160560" imgH="138960" progId="Equation.3">
                <p:embed/>
              </p:oleObj>
            </a:graphicData>
          </a:graphic>
        </p:graphicFrame>
        <p:sp>
          <p:nvSpPr>
            <p:cNvPr id="117783" name="Arc 23"/>
            <p:cNvSpPr/>
            <p:nvPr/>
          </p:nvSpPr>
          <p:spPr bwMode="auto">
            <a:xfrm rot="-1186085">
              <a:off x="4800" y="912"/>
              <a:ext cx="357" cy="351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21693"/>
                <a:gd name="T2" fmla="*/ 21339 w 21600"/>
                <a:gd name="T3" fmla="*/ 21693 h 21693"/>
                <a:gd name="T4" fmla="*/ 0 w 21600"/>
                <a:gd name="T5" fmla="*/ 18342 h 2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3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</a:path>
                <a:path w="21600" h="21693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4" name="Object 24"/>
            <p:cNvGraphicFramePr>
              <a:graphicFrameLocks noChangeAspect="1"/>
            </p:cNvGraphicFramePr>
            <p:nvPr/>
          </p:nvGraphicFramePr>
          <p:xfrm>
            <a:off x="5239" y="1200"/>
            <a:ext cx="194" cy="240"/>
          </p:xfrm>
          <a:graphic>
            <a:graphicData uri="http://schemas.openxmlformats.org/presentationml/2006/ole">
              <p:oleObj spid="_x0000_s38927" name="公式" r:id="rId8" imgW="160560" imgH="197280" progId="Equation.3">
                <p:embed/>
              </p:oleObj>
            </a:graphicData>
          </a:graphic>
        </p:graphicFrame>
        <p:graphicFrame>
          <p:nvGraphicFramePr>
            <p:cNvPr id="117785" name="Object 25"/>
            <p:cNvGraphicFramePr>
              <a:graphicFrameLocks noChangeAspect="1"/>
            </p:cNvGraphicFramePr>
            <p:nvPr/>
          </p:nvGraphicFramePr>
          <p:xfrm>
            <a:off x="5371" y="2053"/>
            <a:ext cx="197" cy="203"/>
          </p:xfrm>
          <a:graphic>
            <a:graphicData uri="http://schemas.openxmlformats.org/presentationml/2006/ole">
              <p:oleObj spid="_x0000_s38926" name="公式" r:id="rId9" imgW="4267200" imgH="4572000" progId="Equation.3">
                <p:embed/>
              </p:oleObj>
            </a:graphicData>
          </a:graphic>
        </p:graphicFrame>
        <p:graphicFrame>
          <p:nvGraphicFramePr>
            <p:cNvPr id="117786" name="Object 26"/>
            <p:cNvGraphicFramePr>
              <a:graphicFrameLocks noChangeAspect="1"/>
            </p:cNvGraphicFramePr>
            <p:nvPr/>
          </p:nvGraphicFramePr>
          <p:xfrm>
            <a:off x="3361" y="2112"/>
            <a:ext cx="233" cy="240"/>
          </p:xfrm>
          <a:graphic>
            <a:graphicData uri="http://schemas.openxmlformats.org/presentationml/2006/ole">
              <p:oleObj spid="_x0000_s38925" name="Equation" r:id="rId10" imgW="3048000" imgH="3352800" progId="Equation.3">
                <p:embed/>
              </p:oleObj>
            </a:graphicData>
          </a:graphic>
        </p:graphicFrame>
        <p:sp>
          <p:nvSpPr>
            <p:cNvPr id="117787" name="Line 27"/>
            <p:cNvSpPr>
              <a:spLocks noChangeShapeType="1"/>
            </p:cNvSpPr>
            <p:nvPr/>
          </p:nvSpPr>
          <p:spPr bwMode="auto">
            <a:xfrm flipV="1">
              <a:off x="3550" y="1776"/>
              <a:ext cx="1154" cy="37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8" name="Object 28"/>
            <p:cNvGraphicFramePr>
              <a:graphicFrameLocks noChangeAspect="1"/>
            </p:cNvGraphicFramePr>
            <p:nvPr/>
          </p:nvGraphicFramePr>
          <p:xfrm>
            <a:off x="4416" y="1872"/>
            <a:ext cx="201" cy="240"/>
          </p:xfrm>
          <a:graphic>
            <a:graphicData uri="http://schemas.openxmlformats.org/presentationml/2006/ole">
              <p:oleObj spid="_x0000_s38924" name="公式" r:id="rId11" imgW="175320" imgH="248760" progId="Equation.3">
                <p:embed/>
              </p:oleObj>
            </a:graphicData>
          </a:graphic>
        </p:graphicFrame>
        <p:graphicFrame>
          <p:nvGraphicFramePr>
            <p:cNvPr id="117789" name="Object 29"/>
            <p:cNvGraphicFramePr>
              <a:graphicFrameLocks noChangeAspect="1"/>
            </p:cNvGraphicFramePr>
            <p:nvPr/>
          </p:nvGraphicFramePr>
          <p:xfrm>
            <a:off x="4566" y="2064"/>
            <a:ext cx="219" cy="336"/>
          </p:xfrm>
          <a:graphic>
            <a:graphicData uri="http://schemas.openxmlformats.org/presentationml/2006/ole">
              <p:oleObj spid="_x0000_s38923" name="公式" r:id="rId12" imgW="160560" imgH="234000" progId="Equation.3">
                <p:embed/>
              </p:oleObj>
            </a:graphicData>
          </a:graphic>
        </p:graphicFrame>
        <p:sp>
          <p:nvSpPr>
            <p:cNvPr id="117790" name="Arc 30"/>
            <p:cNvSpPr/>
            <p:nvPr/>
          </p:nvSpPr>
          <p:spPr bwMode="auto">
            <a:xfrm>
              <a:off x="4348" y="1575"/>
              <a:ext cx="356" cy="297"/>
            </a:xfrm>
            <a:custGeom>
              <a:avLst/>
              <a:gdLst>
                <a:gd name="G0" fmla="+- 0 0 0"/>
                <a:gd name="G1" fmla="+- 18342 0 0"/>
                <a:gd name="G2" fmla="+- 21600 0 0"/>
                <a:gd name="T0" fmla="*/ 11407 w 21600"/>
                <a:gd name="T1" fmla="*/ 0 h 18342"/>
                <a:gd name="T2" fmla="*/ 21600 w 21600"/>
                <a:gd name="T3" fmla="*/ 18342 h 18342"/>
                <a:gd name="T4" fmla="*/ 0 w 21600"/>
                <a:gd name="T5" fmla="*/ 18342 h 18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42" fill="none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 extrusionOk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91" name="Object 31"/>
            <p:cNvGraphicFramePr>
              <a:graphicFrameLocks noChangeAspect="1"/>
            </p:cNvGraphicFramePr>
            <p:nvPr/>
          </p:nvGraphicFramePr>
          <p:xfrm>
            <a:off x="4752" y="1776"/>
            <a:ext cx="197" cy="240"/>
          </p:xfrm>
          <a:graphic>
            <a:graphicData uri="http://schemas.openxmlformats.org/presentationml/2006/ole">
              <p:oleObj spid="_x0000_s38922" name="公式" r:id="rId13" imgW="197280" imgH="234000" progId="Equation.3">
                <p:embed/>
              </p:oleObj>
            </a:graphicData>
          </a:graphic>
        </p:graphicFrame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4656" y="1776"/>
              <a:ext cx="0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93" name="Object 33"/>
            <p:cNvGraphicFramePr>
              <a:graphicFrameLocks noChangeAspect="1"/>
            </p:cNvGraphicFramePr>
            <p:nvPr/>
          </p:nvGraphicFramePr>
          <p:xfrm>
            <a:off x="4656" y="2544"/>
            <a:ext cx="768" cy="314"/>
          </p:xfrm>
          <a:graphic>
            <a:graphicData uri="http://schemas.openxmlformats.org/presentationml/2006/ole">
              <p:oleObj spid="_x0000_s38921" name="公式" r:id="rId14" imgW="18592800" imgH="7620000" progId="Equation.3">
                <p:embed/>
              </p:oleObj>
            </a:graphicData>
          </a:graphic>
        </p:graphicFrame>
        <p:grpSp>
          <p:nvGrpSpPr>
            <p:cNvPr id="4" name="Group 34"/>
            <p:cNvGrpSpPr/>
            <p:nvPr/>
          </p:nvGrpSpPr>
          <p:grpSpPr bwMode="auto">
            <a:xfrm>
              <a:off x="3360" y="2112"/>
              <a:ext cx="432" cy="786"/>
              <a:chOff x="3456" y="2016"/>
              <a:chExt cx="432" cy="786"/>
            </a:xfrm>
          </p:grpSpPr>
          <p:graphicFrame>
            <p:nvGraphicFramePr>
              <p:cNvPr id="117795" name="Object 35"/>
              <p:cNvGraphicFramePr>
                <a:graphicFrameLocks noChangeAspect="1"/>
              </p:cNvGraphicFramePr>
              <p:nvPr/>
            </p:nvGraphicFramePr>
            <p:xfrm>
              <a:off x="3456" y="2423"/>
              <a:ext cx="384" cy="379"/>
            </p:xfrm>
            <a:graphic>
              <a:graphicData uri="http://schemas.openxmlformats.org/presentationml/2006/ole">
                <p:oleObj spid="_x0000_s38920" name="Equation" r:id="rId15" imgW="5486400" imgH="5181600" progId="Equation.3">
                  <p:embed/>
                </p:oleObj>
              </a:graphicData>
            </a:graphic>
          </p:graphicFrame>
          <p:sp>
            <p:nvSpPr>
              <p:cNvPr id="117796" name="Line 36"/>
              <p:cNvSpPr>
                <a:spLocks noChangeShapeType="1"/>
              </p:cNvSpPr>
              <p:nvPr/>
            </p:nvSpPr>
            <p:spPr bwMode="auto">
              <a:xfrm flipV="1">
                <a:off x="3552" y="2016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7"/>
            <p:cNvGrpSpPr/>
            <p:nvPr/>
          </p:nvGrpSpPr>
          <p:grpSpPr bwMode="auto">
            <a:xfrm>
              <a:off x="3888" y="698"/>
              <a:ext cx="960" cy="1174"/>
              <a:chOff x="3984" y="602"/>
              <a:chExt cx="960" cy="1174"/>
            </a:xfrm>
          </p:grpSpPr>
          <p:graphicFrame>
            <p:nvGraphicFramePr>
              <p:cNvPr id="117798" name="Object 38"/>
              <p:cNvGraphicFramePr>
                <a:graphicFrameLocks noChangeAspect="1"/>
              </p:cNvGraphicFramePr>
              <p:nvPr/>
            </p:nvGraphicFramePr>
            <p:xfrm>
              <a:off x="3984" y="602"/>
              <a:ext cx="960" cy="358"/>
            </p:xfrm>
            <a:graphic>
              <a:graphicData uri="http://schemas.openxmlformats.org/presentationml/2006/ole">
                <p:oleObj spid="_x0000_s38919" name="Equation" r:id="rId16" imgW="15544800" imgH="5181600" progId="Equation.3">
                  <p:embed/>
                </p:oleObj>
              </a:graphicData>
            </a:graphic>
          </p:graphicFrame>
          <p:sp>
            <p:nvSpPr>
              <p:cNvPr id="117799" name="Line 39"/>
              <p:cNvSpPr>
                <a:spLocks noChangeShapeType="1"/>
              </p:cNvSpPr>
              <p:nvPr/>
            </p:nvSpPr>
            <p:spPr bwMode="auto">
              <a:xfrm flipH="1">
                <a:off x="4080" y="960"/>
                <a:ext cx="432" cy="81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sysDot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7800" name="Object 40"/>
            <p:cNvGraphicFramePr>
              <a:graphicFrameLocks noChangeAspect="1"/>
            </p:cNvGraphicFramePr>
            <p:nvPr/>
          </p:nvGraphicFramePr>
          <p:xfrm>
            <a:off x="3864" y="2530"/>
            <a:ext cx="432" cy="381"/>
          </p:xfrm>
          <a:graphic>
            <a:graphicData uri="http://schemas.openxmlformats.org/presentationml/2006/ole">
              <p:oleObj spid="_x0000_s38918" name="Equation" r:id="rId17" imgW="6096000" imgH="5181600" progId="Equation.3">
                <p:embed/>
              </p:oleObj>
            </a:graphicData>
          </a:graphic>
        </p:graphicFrame>
        <p:sp>
          <p:nvSpPr>
            <p:cNvPr id="117801" name="Line 41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192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2" name="Line 42"/>
            <p:cNvSpPr>
              <a:spLocks noChangeShapeType="1"/>
            </p:cNvSpPr>
            <p:nvPr/>
          </p:nvSpPr>
          <p:spPr bwMode="auto">
            <a:xfrm>
              <a:off x="3568" y="21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1306513" y="1795463"/>
          <a:ext cx="3494087" cy="1087437"/>
        </p:xfrm>
        <a:graphic>
          <a:graphicData uri="http://schemas.openxmlformats.org/presentationml/2006/ole">
            <p:oleObj spid="_x0000_s38917" name="Equation" r:id="rId18" imgW="37795200" imgH="12496800" progId="Equation.3">
              <p:embed/>
            </p:oleObj>
          </a:graphicData>
        </a:graphic>
      </p:graphicFrame>
      <p:graphicFrame>
        <p:nvGraphicFramePr>
          <p:cNvPr id="117804" name="Object 44"/>
          <p:cNvGraphicFramePr>
            <a:graphicFrameLocks noChangeAspect="1"/>
          </p:cNvGraphicFramePr>
          <p:nvPr/>
        </p:nvGraphicFramePr>
        <p:xfrm>
          <a:off x="762000" y="5105400"/>
          <a:ext cx="2603500" cy="974725"/>
        </p:xfrm>
        <a:graphic>
          <a:graphicData uri="http://schemas.openxmlformats.org/presentationml/2006/ole">
            <p:oleObj spid="_x0000_s38916" name="Equation" r:id="rId19" imgW="28651200" imgH="11277600" progId="Equation.3">
              <p:embed/>
            </p:oleObj>
          </a:graphicData>
        </a:graphic>
      </p:graphicFrame>
      <p:graphicFrame>
        <p:nvGraphicFramePr>
          <p:cNvPr id="117805" name="Object 45"/>
          <p:cNvGraphicFramePr>
            <a:graphicFrameLocks noChangeAspect="1"/>
          </p:cNvGraphicFramePr>
          <p:nvPr/>
        </p:nvGraphicFramePr>
        <p:xfrm>
          <a:off x="3962400" y="5105400"/>
          <a:ext cx="2024063" cy="1012825"/>
        </p:xfrm>
        <a:graphic>
          <a:graphicData uri="http://schemas.openxmlformats.org/presentationml/2006/ole">
            <p:oleObj spid="_x0000_s38915" name="Equation" r:id="rId20" imgW="22555200" imgH="11277600" progId="Equation.3">
              <p:embed/>
            </p:oleObj>
          </a:graphicData>
        </a:graphic>
      </p:graphicFrame>
      <p:grpSp>
        <p:nvGrpSpPr>
          <p:cNvPr id="6" name="Group 46"/>
          <p:cNvGrpSpPr/>
          <p:nvPr/>
        </p:nvGrpSpPr>
        <p:grpSpPr bwMode="auto">
          <a:xfrm>
            <a:off x="838200" y="3275013"/>
            <a:ext cx="3109913" cy="687387"/>
            <a:chOff x="528" y="2063"/>
            <a:chExt cx="1959" cy="433"/>
          </a:xfrm>
        </p:grpSpPr>
        <p:sp>
          <p:nvSpPr>
            <p:cNvPr id="117807" name="AutoShape 47"/>
            <p:cNvSpPr>
              <a:spLocks noChangeArrowheads="1"/>
            </p:cNvSpPr>
            <p:nvPr/>
          </p:nvSpPr>
          <p:spPr bwMode="auto">
            <a:xfrm flipH="1">
              <a:off x="528" y="2063"/>
              <a:ext cx="883" cy="433"/>
            </a:xfrm>
            <a:prstGeom prst="leftArrowCallout">
              <a:avLst>
                <a:gd name="adj1" fmla="val 19056"/>
                <a:gd name="adj2" fmla="val 22921"/>
                <a:gd name="adj3" fmla="val 33044"/>
                <a:gd name="adj4" fmla="val 70023"/>
              </a:avLst>
            </a:prstGeom>
            <a:solidFill>
              <a:srgbClr val="FAF4FE"/>
            </a:solidFill>
            <a:ln w="1905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17808" name="Rectangle 48"/>
            <p:cNvSpPr>
              <a:spLocks noChangeArrowheads="1"/>
            </p:cNvSpPr>
            <p:nvPr/>
          </p:nvSpPr>
          <p:spPr bwMode="auto">
            <a:xfrm>
              <a:off x="528" y="2063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拍频</a:t>
              </a:r>
            </a:p>
          </p:txBody>
        </p:sp>
        <p:graphicFrame>
          <p:nvGraphicFramePr>
            <p:cNvPr id="117809" name="Object 49"/>
            <p:cNvGraphicFramePr>
              <a:graphicFrameLocks noChangeAspect="1"/>
            </p:cNvGraphicFramePr>
            <p:nvPr/>
          </p:nvGraphicFramePr>
          <p:xfrm>
            <a:off x="1488" y="2112"/>
            <a:ext cx="999" cy="352"/>
          </p:xfrm>
          <a:graphic>
            <a:graphicData uri="http://schemas.openxmlformats.org/presentationml/2006/ole">
              <p:oleObj spid="_x0000_s38914" name="Equation" r:id="rId21" imgW="19202400" imgH="6096000" progId="Equation.3">
                <p:embed/>
              </p:oleObj>
            </a:graphicData>
          </a:graphic>
        </p:graphicFrame>
      </p:grpSp>
      <p:graphicFrame>
        <p:nvGraphicFramePr>
          <p:cNvPr id="117810" name="Object 50"/>
          <p:cNvGraphicFramePr>
            <a:graphicFrameLocks noChangeAspect="1"/>
          </p:cNvGraphicFramePr>
          <p:nvPr/>
        </p:nvGraphicFramePr>
        <p:xfrm>
          <a:off x="1312863" y="1143000"/>
          <a:ext cx="3716337" cy="608013"/>
        </p:xfrm>
        <a:graphic>
          <a:graphicData uri="http://schemas.openxmlformats.org/presentationml/2006/ole">
            <p:oleObj spid="_x0000_s38913" name="Equation" r:id="rId22" imgW="39928800" imgH="70104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27584" y="1412776"/>
            <a:ext cx="7772400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利用拍频测速</a:t>
            </a:r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</a:rPr>
              <a:t>从运动物体反射回来的波的频率由于多普勒效应要发生微小的变化，通过测量反射波与入射波所形成的拍频，可以算出物体的运动速度。这种方法广泛应用于对卫星、各种交通工具的雷达测速装置中。 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08901" y="106362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&amp;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</a:rPr>
              <a:t>拍现象是一种很重要的物理现象。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 advAuto="700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105400" y="1371600"/>
            <a:ext cx="3505200" cy="3810000"/>
            <a:chOff x="3216" y="864"/>
            <a:chExt cx="2208" cy="2400"/>
          </a:xfrm>
        </p:grpSpPr>
        <p:sp>
          <p:nvSpPr>
            <p:cNvPr id="110595" name="Rectangle 3"/>
            <p:cNvSpPr>
              <a:spLocks noChangeArrowheads="1"/>
            </p:cNvSpPr>
            <p:nvPr/>
          </p:nvSpPr>
          <p:spPr bwMode="auto">
            <a:xfrm>
              <a:off x="3216" y="864"/>
              <a:ext cx="2208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6" name="Line 4"/>
            <p:cNvSpPr>
              <a:spLocks noChangeShapeType="1"/>
            </p:cNvSpPr>
            <p:nvPr/>
          </p:nvSpPr>
          <p:spPr bwMode="auto">
            <a:xfrm>
              <a:off x="3489" y="3079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 flipV="1">
              <a:off x="3489" y="2640"/>
              <a:ext cx="735" cy="439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8" name="Arc 6"/>
            <p:cNvSpPr/>
            <p:nvPr/>
          </p:nvSpPr>
          <p:spPr bwMode="auto">
            <a:xfrm>
              <a:off x="3744" y="2912"/>
              <a:ext cx="81" cy="1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5360"/>
                <a:gd name="T2" fmla="*/ 16650 w 21600"/>
                <a:gd name="T3" fmla="*/ 35360 h 35360"/>
                <a:gd name="T4" fmla="*/ 0 w 21600"/>
                <a:gd name="T5" fmla="*/ 21600 h 35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3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</a:path>
                <a:path w="21600" h="353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9" name="Object 1037"/>
            <p:cNvGraphicFramePr>
              <a:graphicFrameLocks noChangeAspect="1"/>
            </p:cNvGraphicFramePr>
            <p:nvPr/>
          </p:nvGraphicFramePr>
          <p:xfrm>
            <a:off x="3840" y="2784"/>
            <a:ext cx="265" cy="288"/>
          </p:xfrm>
          <a:graphic>
            <a:graphicData uri="http://schemas.openxmlformats.org/presentationml/2006/ole">
              <p:oleObj spid="_x0000_s39953" name="公式" r:id="rId3" imgW="4431240" imgH="5842800" progId="Equation.3">
                <p:embed/>
              </p:oleObj>
            </a:graphicData>
          </a:graphic>
        </p:graphicFrame>
        <p:graphicFrame>
          <p:nvGraphicFramePr>
            <p:cNvPr id="137230" name="Object 1038"/>
            <p:cNvGraphicFramePr>
              <a:graphicFrameLocks noChangeAspect="1"/>
            </p:cNvGraphicFramePr>
            <p:nvPr/>
          </p:nvGraphicFramePr>
          <p:xfrm>
            <a:off x="4128" y="2688"/>
            <a:ext cx="256" cy="288"/>
          </p:xfrm>
          <a:graphic>
            <a:graphicData uri="http://schemas.openxmlformats.org/presentationml/2006/ole">
              <p:oleObj spid="_x0000_s39952" name="公式" r:id="rId4" imgW="4431240" imgH="6076800" progId="Equation.3">
                <p:embed/>
              </p:oleObj>
            </a:graphicData>
          </a:graphic>
        </p:graphicFrame>
        <p:graphicFrame>
          <p:nvGraphicFramePr>
            <p:cNvPr id="137231" name="Object 1039"/>
            <p:cNvGraphicFramePr>
              <a:graphicFrameLocks noChangeAspect="1"/>
            </p:cNvGraphicFramePr>
            <p:nvPr/>
          </p:nvGraphicFramePr>
          <p:xfrm>
            <a:off x="5107" y="2864"/>
            <a:ext cx="221" cy="240"/>
          </p:xfrm>
          <a:graphic>
            <a:graphicData uri="http://schemas.openxmlformats.org/presentationml/2006/ole">
              <p:oleObj spid="_x0000_s39951" name="公式" r:id="rId5" imgW="177646" imgH="190335" progId="Equation.3">
                <p:embed/>
              </p:oleObj>
            </a:graphicData>
          </a:graphic>
        </p:graphicFrame>
        <p:graphicFrame>
          <p:nvGraphicFramePr>
            <p:cNvPr id="137232" name="Object 1040"/>
            <p:cNvGraphicFramePr>
              <a:graphicFrameLocks noChangeAspect="1"/>
            </p:cNvGraphicFramePr>
            <p:nvPr/>
          </p:nvGraphicFramePr>
          <p:xfrm>
            <a:off x="3289" y="2928"/>
            <a:ext cx="215" cy="240"/>
          </p:xfrm>
          <a:graphic>
            <a:graphicData uri="http://schemas.openxmlformats.org/presentationml/2006/ole">
              <p:oleObj spid="_x0000_s39950" name="Equation" r:id="rId6" imgW="126835" imgH="139518" progId="Equation.3">
                <p:embed/>
              </p:oleObj>
            </a:graphicData>
          </a:graphic>
        </p:graphicFrame>
      </p:grp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19100" y="142852"/>
            <a:ext cx="8724900" cy="668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rgbClr val="CC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600" baseline="30000" dirty="0">
                <a:latin typeface="黑体" panose="02010609060101010101" pitchFamily="2" charset="-122"/>
                <a:ea typeface="黑体" panose="02010609060101010101" pitchFamily="2" charset="-122"/>
              </a:rPr>
              <a:t>*</a:t>
            </a:r>
            <a:r>
              <a:rPr lang="zh-CN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多个同方向同频率简谐运动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合成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6705600" y="3276600"/>
            <a:ext cx="1066800" cy="925513"/>
            <a:chOff x="4224" y="2064"/>
            <a:chExt cx="672" cy="583"/>
          </a:xfrm>
        </p:grpSpPr>
        <p:graphicFrame>
          <p:nvGraphicFramePr>
            <p:cNvPr id="137227" name="Object 1035"/>
            <p:cNvGraphicFramePr>
              <a:graphicFrameLocks noChangeAspect="1"/>
            </p:cNvGraphicFramePr>
            <p:nvPr/>
          </p:nvGraphicFramePr>
          <p:xfrm>
            <a:off x="4608" y="2092"/>
            <a:ext cx="288" cy="308"/>
          </p:xfrm>
          <a:graphic>
            <a:graphicData uri="http://schemas.openxmlformats.org/presentationml/2006/ole">
              <p:oleObj spid="_x0000_s39949" name="公式" r:id="rId7" imgW="4898520" imgH="6076800" progId="Equation.3">
                <p:embed/>
              </p:oleObj>
            </a:graphicData>
          </a:graphic>
        </p:graphicFrame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 flipV="1">
              <a:off x="4224" y="2064"/>
              <a:ext cx="432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 flipV="1">
              <a:off x="4224" y="2640"/>
              <a:ext cx="576" cy="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8" name="Arc 16"/>
            <p:cNvSpPr/>
            <p:nvPr/>
          </p:nvSpPr>
          <p:spPr bwMode="auto">
            <a:xfrm>
              <a:off x="4320" y="2506"/>
              <a:ext cx="96" cy="141"/>
            </a:xfrm>
            <a:custGeom>
              <a:avLst/>
              <a:gdLst>
                <a:gd name="G0" fmla="+- 0 0 0"/>
                <a:gd name="G1" fmla="+- 21215 0 0"/>
                <a:gd name="G2" fmla="+- 21600 0 0"/>
                <a:gd name="T0" fmla="*/ 4062 w 21600"/>
                <a:gd name="T1" fmla="*/ 0 h 21215"/>
                <a:gd name="T2" fmla="*/ 21600 w 21600"/>
                <a:gd name="T3" fmla="*/ 21215 h 21215"/>
                <a:gd name="T4" fmla="*/ 0 w 21600"/>
                <a:gd name="T5" fmla="*/ 21215 h 2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15" fill="none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</a:path>
                <a:path w="21600" h="21215" stroke="0" extrusionOk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lnTo>
                    <a:pt x="0" y="2121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8" name="Object 1036"/>
            <p:cNvGraphicFramePr>
              <a:graphicFrameLocks noChangeAspect="1"/>
            </p:cNvGraphicFramePr>
            <p:nvPr/>
          </p:nvGraphicFramePr>
          <p:xfrm>
            <a:off x="4416" y="2351"/>
            <a:ext cx="288" cy="283"/>
          </p:xfrm>
          <a:graphic>
            <a:graphicData uri="http://schemas.openxmlformats.org/presentationml/2006/ole">
              <p:oleObj spid="_x0000_s39948" name="公式" r:id="rId8" imgW="4898520" imgH="5842800" progId="Equation.3">
                <p:embed/>
              </p:oleObj>
            </a:graphicData>
          </a:graphic>
        </p:graphicFrame>
      </p:grpSp>
      <p:grpSp>
        <p:nvGrpSpPr>
          <p:cNvPr id="4" name="Group 18"/>
          <p:cNvGrpSpPr/>
          <p:nvPr/>
        </p:nvGrpSpPr>
        <p:grpSpPr bwMode="auto">
          <a:xfrm>
            <a:off x="7239000" y="2133600"/>
            <a:ext cx="915988" cy="1144588"/>
            <a:chOff x="4560" y="1344"/>
            <a:chExt cx="577" cy="721"/>
          </a:xfrm>
        </p:grpSpPr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 flipH="1" flipV="1">
              <a:off x="4560" y="1392"/>
              <a:ext cx="96" cy="67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4656" y="2064"/>
              <a:ext cx="480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5" name="Object 1033"/>
            <p:cNvGraphicFramePr>
              <a:graphicFrameLocks noChangeAspect="1"/>
            </p:cNvGraphicFramePr>
            <p:nvPr/>
          </p:nvGraphicFramePr>
          <p:xfrm>
            <a:off x="4608" y="1344"/>
            <a:ext cx="277" cy="336"/>
          </p:xfrm>
          <a:graphic>
            <a:graphicData uri="http://schemas.openxmlformats.org/presentationml/2006/ole">
              <p:oleObj spid="_x0000_s39947" name="公式" r:id="rId9" imgW="4898520" imgH="6310800" progId="Equation.3">
                <p:embed/>
              </p:oleObj>
            </a:graphicData>
          </a:graphic>
        </p:graphicFrame>
        <p:graphicFrame>
          <p:nvGraphicFramePr>
            <p:cNvPr id="137226" name="Object 1034"/>
            <p:cNvGraphicFramePr>
              <a:graphicFrameLocks noChangeAspect="1"/>
            </p:cNvGraphicFramePr>
            <p:nvPr/>
          </p:nvGraphicFramePr>
          <p:xfrm>
            <a:off x="4856" y="1776"/>
            <a:ext cx="281" cy="288"/>
          </p:xfrm>
          <a:graphic>
            <a:graphicData uri="http://schemas.openxmlformats.org/presentationml/2006/ole">
              <p:oleObj spid="_x0000_s39946" name="公式" r:id="rId10" imgW="4898520" imgH="6076800" progId="Equation.3">
                <p:embed/>
              </p:oleObj>
            </a:graphicData>
          </a:graphic>
        </p:graphicFrame>
        <p:sp>
          <p:nvSpPr>
            <p:cNvPr id="110615" name="Arc 23"/>
            <p:cNvSpPr/>
            <p:nvPr/>
          </p:nvSpPr>
          <p:spPr bwMode="auto">
            <a:xfrm>
              <a:off x="4634" y="1921"/>
              <a:ext cx="214" cy="144"/>
            </a:xfrm>
            <a:custGeom>
              <a:avLst/>
              <a:gdLst>
                <a:gd name="G0" fmla="+- 2476 0 0"/>
                <a:gd name="G1" fmla="+- 21600 0 0"/>
                <a:gd name="G2" fmla="+- 21600 0 0"/>
                <a:gd name="T0" fmla="*/ 0 w 24076"/>
                <a:gd name="T1" fmla="*/ 142 h 21600"/>
                <a:gd name="T2" fmla="*/ 24076 w 24076"/>
                <a:gd name="T3" fmla="*/ 21600 h 21600"/>
                <a:gd name="T4" fmla="*/ 2476 w 240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76" h="21600" fill="none" extrusionOk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</a:path>
                <a:path w="24076" h="21600" stroke="0" extrusionOk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  <a:lnTo>
                    <a:pt x="2476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6096000" y="3722688"/>
            <a:ext cx="533400" cy="1166812"/>
            <a:chOff x="3840" y="2345"/>
            <a:chExt cx="336" cy="735"/>
          </a:xfrm>
        </p:grpSpPr>
        <p:sp>
          <p:nvSpPr>
            <p:cNvPr id="110617" name="Arc 25"/>
            <p:cNvSpPr/>
            <p:nvPr/>
          </p:nvSpPr>
          <p:spPr bwMode="auto">
            <a:xfrm>
              <a:off x="3840" y="2546"/>
              <a:ext cx="288" cy="5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845"/>
                <a:gd name="T2" fmla="*/ 21599 w 21600"/>
                <a:gd name="T3" fmla="*/ 21845 h 21845"/>
                <a:gd name="T4" fmla="*/ 0 w 21600"/>
                <a:gd name="T5" fmla="*/ 21600 h 2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</a:path>
                <a:path w="21600" h="218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4" name="Object 1032"/>
            <p:cNvGraphicFramePr>
              <a:graphicFrameLocks noChangeAspect="1"/>
            </p:cNvGraphicFramePr>
            <p:nvPr/>
          </p:nvGraphicFramePr>
          <p:xfrm>
            <a:off x="3936" y="2345"/>
            <a:ext cx="240" cy="235"/>
          </p:xfrm>
          <a:graphic>
            <a:graphicData uri="http://schemas.openxmlformats.org/presentationml/2006/ole">
              <p:oleObj spid="_x0000_s39945" name="公式" r:id="rId11" imgW="3730320" imgH="4438800" progId="Equation.3">
                <p:embed/>
              </p:oleObj>
            </a:graphicData>
          </a:graphic>
        </p:graphicFrame>
      </p:grpSp>
      <p:sp>
        <p:nvSpPr>
          <p:cNvPr id="110619" name="Line 27"/>
          <p:cNvSpPr>
            <a:spLocks noChangeShapeType="1"/>
          </p:cNvSpPr>
          <p:nvPr/>
        </p:nvSpPr>
        <p:spPr bwMode="auto">
          <a:xfrm flipV="1">
            <a:off x="5562600" y="3276600"/>
            <a:ext cx="1828800" cy="160020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 type="non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8"/>
          <p:cNvGrpSpPr/>
          <p:nvPr/>
        </p:nvGrpSpPr>
        <p:grpSpPr bwMode="auto">
          <a:xfrm>
            <a:off x="5562600" y="2209800"/>
            <a:ext cx="1676400" cy="2667000"/>
            <a:chOff x="3504" y="1392"/>
            <a:chExt cx="1056" cy="1680"/>
          </a:xfrm>
        </p:grpSpPr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 flipV="1">
              <a:off x="3504" y="1392"/>
              <a:ext cx="1056" cy="1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3" name="Object 1031"/>
            <p:cNvGraphicFramePr>
              <a:graphicFrameLocks noChangeAspect="1"/>
            </p:cNvGraphicFramePr>
            <p:nvPr/>
          </p:nvGraphicFramePr>
          <p:xfrm>
            <a:off x="4080" y="1488"/>
            <a:ext cx="233" cy="288"/>
          </p:xfrm>
          <a:graphic>
            <a:graphicData uri="http://schemas.openxmlformats.org/presentationml/2006/ole">
              <p:oleObj spid="_x0000_s39944" name="公式" r:id="rId12" imgW="3963960" imgH="4906800" progId="Equation.3">
                <p:embed/>
              </p:oleObj>
            </a:graphicData>
          </a:graphic>
        </p:graphicFrame>
      </p:grpSp>
      <p:grpSp>
        <p:nvGrpSpPr>
          <p:cNvPr id="7" name="Group 31"/>
          <p:cNvGrpSpPr/>
          <p:nvPr/>
        </p:nvGrpSpPr>
        <p:grpSpPr bwMode="auto">
          <a:xfrm>
            <a:off x="6705600" y="1600200"/>
            <a:ext cx="685800" cy="533400"/>
            <a:chOff x="4080" y="960"/>
            <a:chExt cx="528" cy="384"/>
          </a:xfrm>
        </p:grpSpPr>
        <p:sp>
          <p:nvSpPr>
            <p:cNvPr id="110624" name="Arc 32"/>
            <p:cNvSpPr/>
            <p:nvPr/>
          </p:nvSpPr>
          <p:spPr bwMode="auto">
            <a:xfrm>
              <a:off x="4176" y="1099"/>
              <a:ext cx="432" cy="245"/>
            </a:xfrm>
            <a:custGeom>
              <a:avLst/>
              <a:gdLst>
                <a:gd name="G0" fmla="+- 0 0 0"/>
                <a:gd name="G1" fmla="+- 19050 0 0"/>
                <a:gd name="G2" fmla="+- 21600 0 0"/>
                <a:gd name="T0" fmla="*/ 10180 w 20899"/>
                <a:gd name="T1" fmla="*/ 0 h 19050"/>
                <a:gd name="T2" fmla="*/ 20899 w 20899"/>
                <a:gd name="T3" fmla="*/ 13594 h 19050"/>
                <a:gd name="T4" fmla="*/ 0 w 20899"/>
                <a:gd name="T5" fmla="*/ 1905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99" h="19050" fill="none" extrusionOk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</a:path>
                <a:path w="20899" h="19050" stroke="0" extrusionOk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  <a:lnTo>
                    <a:pt x="0" y="1905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22" name="Object 1030"/>
            <p:cNvGraphicFramePr>
              <a:graphicFrameLocks noChangeAspect="1"/>
            </p:cNvGraphicFramePr>
            <p:nvPr/>
          </p:nvGraphicFramePr>
          <p:xfrm>
            <a:off x="4080" y="960"/>
            <a:ext cx="277" cy="245"/>
          </p:xfrm>
          <a:graphic>
            <a:graphicData uri="http://schemas.openxmlformats.org/presentationml/2006/ole">
              <p:oleObj spid="_x0000_s39943" name="公式" r:id="rId13" imgW="5181600" imgH="4572000" progId="Equation.3">
                <p:embed/>
              </p:oleObj>
            </a:graphicData>
          </a:graphic>
        </p:graphicFrame>
      </p:grpSp>
      <p:sp>
        <p:nvSpPr>
          <p:cNvPr id="110626" name="Rectangle 34"/>
          <p:cNvSpPr>
            <a:spLocks noChangeArrowheads="1"/>
          </p:cNvSpPr>
          <p:nvPr/>
        </p:nvSpPr>
        <p:spPr bwMode="auto">
          <a:xfrm>
            <a:off x="685800" y="5181600"/>
            <a:ext cx="7772400" cy="119571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        </a:t>
            </a:r>
            <a:r>
              <a:rPr lang="zh-CN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  <a:r>
              <a:rPr lang="zh-CN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频率简谐运动</a:t>
            </a:r>
            <a:r>
              <a:rPr lang="zh-CN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仍为</a:t>
            </a:r>
            <a:r>
              <a:rPr lang="zh-CN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简谐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运动</a:t>
            </a: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7216" name="Object 1024"/>
          <p:cNvGraphicFramePr>
            <a:graphicFrameLocks noChangeAspect="1"/>
          </p:cNvGraphicFramePr>
          <p:nvPr/>
        </p:nvGraphicFramePr>
        <p:xfrm>
          <a:off x="1055688" y="4648200"/>
          <a:ext cx="3135312" cy="508000"/>
        </p:xfrm>
        <a:graphic>
          <a:graphicData uri="http://schemas.openxmlformats.org/presentationml/2006/ole">
            <p:oleObj spid="_x0000_s39942" name="Equation" r:id="rId14" imgW="32004000" imgH="5791200" progId="Equation.3">
              <p:embed/>
            </p:oleObj>
          </a:graphicData>
        </a:graphic>
      </p:graphicFrame>
      <p:graphicFrame>
        <p:nvGraphicFramePr>
          <p:cNvPr id="137217" name="Object 1025"/>
          <p:cNvGraphicFramePr>
            <a:graphicFrameLocks noChangeAspect="1"/>
          </p:cNvGraphicFramePr>
          <p:nvPr/>
        </p:nvGraphicFramePr>
        <p:xfrm>
          <a:off x="990600" y="3886200"/>
          <a:ext cx="3292475" cy="565150"/>
        </p:xfrm>
        <a:graphic>
          <a:graphicData uri="http://schemas.openxmlformats.org/presentationml/2006/ole">
            <p:oleObj spid="_x0000_s39941" name="Equation" r:id="rId15" imgW="35356800" imgH="6096000" progId="Equation.3">
              <p:embed/>
            </p:oleObj>
          </a:graphicData>
        </a:graphic>
      </p:graphicFrame>
      <p:grpSp>
        <p:nvGrpSpPr>
          <p:cNvPr id="8" name="Group 44"/>
          <p:cNvGrpSpPr/>
          <p:nvPr/>
        </p:nvGrpSpPr>
        <p:grpSpPr bwMode="auto">
          <a:xfrm>
            <a:off x="762000" y="1504950"/>
            <a:ext cx="3679825" cy="2236788"/>
            <a:chOff x="480" y="948"/>
            <a:chExt cx="2318" cy="1409"/>
          </a:xfrm>
        </p:grpSpPr>
        <p:graphicFrame>
          <p:nvGraphicFramePr>
            <p:cNvPr id="137218" name="Object 1026"/>
            <p:cNvGraphicFramePr>
              <a:graphicFrameLocks noChangeAspect="1"/>
            </p:cNvGraphicFramePr>
            <p:nvPr/>
          </p:nvGraphicFramePr>
          <p:xfrm>
            <a:off x="662" y="1831"/>
            <a:ext cx="826" cy="89"/>
          </p:xfrm>
          <a:graphic>
            <a:graphicData uri="http://schemas.openxmlformats.org/presentationml/2006/ole">
              <p:oleObj spid="_x0000_s39940" name="Equation" r:id="rId16" imgW="17983200" imgH="1828800" progId="Equation.3">
                <p:embed/>
              </p:oleObj>
            </a:graphicData>
          </a:graphic>
        </p:graphicFrame>
        <p:graphicFrame>
          <p:nvGraphicFramePr>
            <p:cNvPr id="137219" name="Object 1027"/>
            <p:cNvGraphicFramePr>
              <a:graphicFrameLocks noChangeAspect="1"/>
            </p:cNvGraphicFramePr>
            <p:nvPr/>
          </p:nvGraphicFramePr>
          <p:xfrm>
            <a:off x="624" y="948"/>
            <a:ext cx="2090" cy="335"/>
          </p:xfrm>
          <a:graphic>
            <a:graphicData uri="http://schemas.openxmlformats.org/presentationml/2006/ole">
              <p:oleObj spid="_x0000_s39939" name="Equation" r:id="rId17" imgW="35356800" imgH="6096000" progId="Equation.3">
                <p:embed/>
              </p:oleObj>
            </a:graphicData>
          </a:graphic>
        </p:graphicFrame>
        <p:graphicFrame>
          <p:nvGraphicFramePr>
            <p:cNvPr id="137220" name="Object 1028"/>
            <p:cNvGraphicFramePr>
              <a:graphicFrameLocks noChangeAspect="1"/>
            </p:cNvGraphicFramePr>
            <p:nvPr/>
          </p:nvGraphicFramePr>
          <p:xfrm>
            <a:off x="606" y="1344"/>
            <a:ext cx="2178" cy="337"/>
          </p:xfrm>
          <a:graphic>
            <a:graphicData uri="http://schemas.openxmlformats.org/presentationml/2006/ole">
              <p:oleObj spid="_x0000_s39938" name="Equation" r:id="rId18" imgW="36576000" imgH="6096000" progId="Equation.3">
                <p:embed/>
              </p:oleObj>
            </a:graphicData>
          </a:graphic>
        </p:graphicFrame>
        <p:graphicFrame>
          <p:nvGraphicFramePr>
            <p:cNvPr id="137221" name="Object 1029"/>
            <p:cNvGraphicFramePr>
              <a:graphicFrameLocks noChangeAspect="1"/>
            </p:cNvGraphicFramePr>
            <p:nvPr/>
          </p:nvGraphicFramePr>
          <p:xfrm>
            <a:off x="624" y="2020"/>
            <a:ext cx="2174" cy="337"/>
          </p:xfrm>
          <a:graphic>
            <a:graphicData uri="http://schemas.openxmlformats.org/presentationml/2006/ole">
              <p:oleObj spid="_x0000_s39937" name="Equation" r:id="rId19" imgW="36880800" imgH="6096000" progId="Equation.3">
                <p:embed/>
              </p:oleObj>
            </a:graphicData>
          </a:graphic>
        </p:graphicFrame>
        <p:sp>
          <p:nvSpPr>
            <p:cNvPr id="110635" name="AutoShape 43"/>
            <p:cNvSpPr/>
            <p:nvPr/>
          </p:nvSpPr>
          <p:spPr bwMode="auto">
            <a:xfrm>
              <a:off x="480" y="1125"/>
              <a:ext cx="149" cy="1012"/>
            </a:xfrm>
            <a:prstGeom prst="leftBrace">
              <a:avLst>
                <a:gd name="adj1" fmla="val 566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9" grpId="0" bldLvl="0" animBg="1"/>
      <p:bldP spid="11062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34000" y="914400"/>
            <a:ext cx="3505200" cy="4953000"/>
            <a:chOff x="3360" y="384"/>
            <a:chExt cx="2257" cy="3744"/>
          </a:xfrm>
        </p:grpSpPr>
        <p:sp>
          <p:nvSpPr>
            <p:cNvPr id="111619" name="Rectangle 3"/>
            <p:cNvSpPr>
              <a:spLocks noChangeArrowheads="1"/>
            </p:cNvSpPr>
            <p:nvPr/>
          </p:nvSpPr>
          <p:spPr bwMode="auto">
            <a:xfrm>
              <a:off x="3361" y="384"/>
              <a:ext cx="2256" cy="37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/>
            <p:nvPr/>
          </p:nvGrpSpPr>
          <p:grpSpPr bwMode="auto">
            <a:xfrm>
              <a:off x="3360" y="768"/>
              <a:ext cx="2161" cy="480"/>
              <a:chOff x="3360" y="768"/>
              <a:chExt cx="2161" cy="480"/>
            </a:xfrm>
          </p:grpSpPr>
          <p:sp>
            <p:nvSpPr>
              <p:cNvPr id="111621" name="Line 5"/>
              <p:cNvSpPr>
                <a:spLocks noChangeShapeType="1"/>
              </p:cNvSpPr>
              <p:nvPr/>
            </p:nvSpPr>
            <p:spPr bwMode="auto">
              <a:xfrm>
                <a:off x="3505" y="853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8266" name="Object 1050"/>
              <p:cNvGraphicFramePr>
                <a:graphicFrameLocks noChangeAspect="1"/>
              </p:cNvGraphicFramePr>
              <p:nvPr/>
            </p:nvGraphicFramePr>
            <p:xfrm>
              <a:off x="3649" y="901"/>
              <a:ext cx="269" cy="347"/>
            </p:xfrm>
            <a:graphic>
              <a:graphicData uri="http://schemas.openxmlformats.org/presentationml/2006/ole">
                <p:oleObj spid="_x0000_s42017" name="公式" r:id="rId3" imgW="175320" imgH="248760" progId="Equation.3">
                  <p:embed/>
                </p:oleObj>
              </a:graphicData>
            </a:graphic>
          </p:graphicFrame>
          <p:graphicFrame>
            <p:nvGraphicFramePr>
              <p:cNvPr id="138267" name="Object 1051"/>
              <p:cNvGraphicFramePr>
                <a:graphicFrameLocks noChangeAspect="1"/>
              </p:cNvGraphicFramePr>
              <p:nvPr/>
            </p:nvGraphicFramePr>
            <p:xfrm>
              <a:off x="3985" y="901"/>
              <a:ext cx="280" cy="347"/>
            </p:xfrm>
            <a:graphic>
              <a:graphicData uri="http://schemas.openxmlformats.org/presentationml/2006/ole">
                <p:oleObj spid="_x0000_s42016" name="公式" r:id="rId4" imgW="197280" imgH="248760" progId="Equation.3">
                  <p:embed/>
                </p:oleObj>
              </a:graphicData>
            </a:graphic>
          </p:graphicFrame>
          <p:graphicFrame>
            <p:nvGraphicFramePr>
              <p:cNvPr id="138268" name="Object 1052"/>
              <p:cNvGraphicFramePr>
                <a:graphicFrameLocks noChangeAspect="1"/>
              </p:cNvGraphicFramePr>
              <p:nvPr/>
            </p:nvGraphicFramePr>
            <p:xfrm>
              <a:off x="4338" y="901"/>
              <a:ext cx="271" cy="347"/>
            </p:xfrm>
            <a:graphic>
              <a:graphicData uri="http://schemas.openxmlformats.org/presentationml/2006/ole">
                <p:oleObj spid="_x0000_s42015" name="公式" r:id="rId5" imgW="197280" imgH="255960" progId="Equation.3">
                  <p:embed/>
                </p:oleObj>
              </a:graphicData>
            </a:graphic>
          </p:graphicFrame>
          <p:graphicFrame>
            <p:nvGraphicFramePr>
              <p:cNvPr id="138269" name="Object 1053"/>
              <p:cNvGraphicFramePr>
                <a:graphicFrameLocks noChangeAspect="1"/>
              </p:cNvGraphicFramePr>
              <p:nvPr/>
            </p:nvGraphicFramePr>
            <p:xfrm>
              <a:off x="4665" y="901"/>
              <a:ext cx="280" cy="347"/>
            </p:xfrm>
            <a:graphic>
              <a:graphicData uri="http://schemas.openxmlformats.org/presentationml/2006/ole">
                <p:oleObj spid="_x0000_s42014" name="公式" r:id="rId6" imgW="4898520" imgH="6076800" progId="Equation.3">
                  <p:embed/>
                </p:oleObj>
              </a:graphicData>
            </a:graphic>
          </p:graphicFrame>
          <p:graphicFrame>
            <p:nvGraphicFramePr>
              <p:cNvPr id="138270" name="Object 1054"/>
              <p:cNvGraphicFramePr>
                <a:graphicFrameLocks noChangeAspect="1"/>
              </p:cNvGraphicFramePr>
              <p:nvPr/>
            </p:nvGraphicFramePr>
            <p:xfrm>
              <a:off x="5281" y="901"/>
              <a:ext cx="223" cy="240"/>
            </p:xfrm>
            <a:graphic>
              <a:graphicData uri="http://schemas.openxmlformats.org/presentationml/2006/ole">
                <p:oleObj spid="_x0000_s42013" name="公式" r:id="rId7" imgW="177646" imgH="190335" progId="Equation.3">
                  <p:embed/>
                </p:oleObj>
              </a:graphicData>
            </a:graphic>
          </p:graphicFrame>
          <p:graphicFrame>
            <p:nvGraphicFramePr>
              <p:cNvPr id="138271" name="Object 1055"/>
              <p:cNvGraphicFramePr>
                <a:graphicFrameLocks noChangeAspect="1"/>
              </p:cNvGraphicFramePr>
              <p:nvPr/>
            </p:nvGraphicFramePr>
            <p:xfrm>
              <a:off x="3360" y="864"/>
              <a:ext cx="261" cy="288"/>
            </p:xfrm>
            <a:graphic>
              <a:graphicData uri="http://schemas.openxmlformats.org/presentationml/2006/ole">
                <p:oleObj spid="_x0000_s42012" name="Equation" r:id="rId8" imgW="3048000" imgH="3352800" progId="Equation.3">
                  <p:embed/>
                </p:oleObj>
              </a:graphicData>
            </a:graphic>
          </p:graphicFrame>
          <p:sp>
            <p:nvSpPr>
              <p:cNvPr id="111628" name="Line 12"/>
              <p:cNvSpPr>
                <a:spLocks noChangeShapeType="1"/>
              </p:cNvSpPr>
              <p:nvPr/>
            </p:nvSpPr>
            <p:spPr bwMode="auto">
              <a:xfrm>
                <a:off x="3505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29" name="Line 13"/>
              <p:cNvSpPr>
                <a:spLocks noChangeShapeType="1"/>
              </p:cNvSpPr>
              <p:nvPr/>
            </p:nvSpPr>
            <p:spPr bwMode="auto">
              <a:xfrm>
                <a:off x="4849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30" name="Line 14"/>
              <p:cNvSpPr>
                <a:spLocks noChangeShapeType="1"/>
              </p:cNvSpPr>
              <p:nvPr/>
            </p:nvSpPr>
            <p:spPr bwMode="auto">
              <a:xfrm>
                <a:off x="4177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31" name="Line 15"/>
              <p:cNvSpPr>
                <a:spLocks noChangeShapeType="1"/>
              </p:cNvSpPr>
              <p:nvPr/>
            </p:nvSpPr>
            <p:spPr bwMode="auto">
              <a:xfrm>
                <a:off x="4513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32" name="Line 16"/>
              <p:cNvSpPr>
                <a:spLocks noChangeShapeType="1"/>
              </p:cNvSpPr>
              <p:nvPr/>
            </p:nvSpPr>
            <p:spPr bwMode="auto">
              <a:xfrm>
                <a:off x="3841" y="7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8272" name="Object 1056"/>
              <p:cNvGraphicFramePr>
                <a:graphicFrameLocks noChangeAspect="1"/>
              </p:cNvGraphicFramePr>
              <p:nvPr/>
            </p:nvGraphicFramePr>
            <p:xfrm>
              <a:off x="5010" y="901"/>
              <a:ext cx="271" cy="347"/>
            </p:xfrm>
            <a:graphic>
              <a:graphicData uri="http://schemas.openxmlformats.org/presentationml/2006/ole">
                <p:oleObj spid="_x0000_s42011" name="公式" r:id="rId9" imgW="4898520" imgH="6310800" progId="Equation.3">
                  <p:embed/>
                </p:oleObj>
              </a:graphicData>
            </a:graphic>
          </p:graphicFrame>
        </p:grpSp>
      </p:grpSp>
      <p:grpSp>
        <p:nvGrpSpPr>
          <p:cNvPr id="4" name="Group 18"/>
          <p:cNvGrpSpPr/>
          <p:nvPr/>
        </p:nvGrpSpPr>
        <p:grpSpPr bwMode="auto">
          <a:xfrm>
            <a:off x="5675313" y="2895600"/>
            <a:ext cx="2820987" cy="2778125"/>
            <a:chOff x="3504" y="1824"/>
            <a:chExt cx="1825" cy="1872"/>
          </a:xfrm>
        </p:grpSpPr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 flipV="1">
              <a:off x="3504" y="2711"/>
              <a:ext cx="288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flipH="1" flipV="1">
              <a:off x="4513" y="1824"/>
              <a:ext cx="24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 flipH="1">
              <a:off x="3601" y="2208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H="1">
              <a:off x="5041" y="2400"/>
              <a:ext cx="28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4081" y="3312"/>
              <a:ext cx="24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60" name="Object 1044"/>
            <p:cNvGraphicFramePr>
              <a:graphicFrameLocks noChangeAspect="1"/>
            </p:cNvGraphicFramePr>
            <p:nvPr/>
          </p:nvGraphicFramePr>
          <p:xfrm>
            <a:off x="4896" y="2304"/>
            <a:ext cx="337" cy="266"/>
          </p:xfrm>
          <a:graphic>
            <a:graphicData uri="http://schemas.openxmlformats.org/presentationml/2006/ole">
              <p:oleObj spid="_x0000_s42010" name="公式" r:id="rId10" imgW="6767280" imgH="5374800" progId="Equation.3">
                <p:embed/>
              </p:oleObj>
            </a:graphicData>
          </a:graphic>
        </p:graphicFrame>
        <p:graphicFrame>
          <p:nvGraphicFramePr>
            <p:cNvPr id="138261" name="Object 1045"/>
            <p:cNvGraphicFramePr>
              <a:graphicFrameLocks noChangeAspect="1"/>
            </p:cNvGraphicFramePr>
            <p:nvPr/>
          </p:nvGraphicFramePr>
          <p:xfrm>
            <a:off x="4223" y="3312"/>
            <a:ext cx="337" cy="266"/>
          </p:xfrm>
          <a:graphic>
            <a:graphicData uri="http://schemas.openxmlformats.org/presentationml/2006/ole">
              <p:oleObj spid="_x0000_s42009" name="公式" r:id="rId11" imgW="277560" imgH="219240" progId="Equation.3">
                <p:embed/>
              </p:oleObj>
            </a:graphicData>
          </a:graphic>
        </p:graphicFrame>
        <p:graphicFrame>
          <p:nvGraphicFramePr>
            <p:cNvPr id="138262" name="Object 1046"/>
            <p:cNvGraphicFramePr>
              <a:graphicFrameLocks noChangeAspect="1"/>
            </p:cNvGraphicFramePr>
            <p:nvPr/>
          </p:nvGraphicFramePr>
          <p:xfrm>
            <a:off x="3599" y="2902"/>
            <a:ext cx="337" cy="266"/>
          </p:xfrm>
          <a:graphic>
            <a:graphicData uri="http://schemas.openxmlformats.org/presentationml/2006/ole">
              <p:oleObj spid="_x0000_s42008" name="Equation" r:id="rId12" imgW="277560" imgH="219240" progId="Equation.3">
                <p:embed/>
              </p:oleObj>
            </a:graphicData>
          </a:graphic>
        </p:graphicFrame>
        <p:graphicFrame>
          <p:nvGraphicFramePr>
            <p:cNvPr id="138263" name="Object 1047"/>
            <p:cNvGraphicFramePr>
              <a:graphicFrameLocks noChangeAspect="1"/>
            </p:cNvGraphicFramePr>
            <p:nvPr/>
          </p:nvGraphicFramePr>
          <p:xfrm>
            <a:off x="3648" y="2208"/>
            <a:ext cx="337" cy="266"/>
          </p:xfrm>
          <a:graphic>
            <a:graphicData uri="http://schemas.openxmlformats.org/presentationml/2006/ole">
              <p:oleObj spid="_x0000_s42007" name="公式" r:id="rId13" imgW="277560" imgH="219240" progId="Equation.3">
                <p:embed/>
              </p:oleObj>
            </a:graphicData>
          </a:graphic>
        </p:graphicFrame>
        <p:graphicFrame>
          <p:nvGraphicFramePr>
            <p:cNvPr id="138264" name="Object 1048"/>
            <p:cNvGraphicFramePr>
              <a:graphicFrameLocks noChangeAspect="1"/>
            </p:cNvGraphicFramePr>
            <p:nvPr/>
          </p:nvGraphicFramePr>
          <p:xfrm>
            <a:off x="4272" y="1920"/>
            <a:ext cx="337" cy="266"/>
          </p:xfrm>
          <a:graphic>
            <a:graphicData uri="http://schemas.openxmlformats.org/presentationml/2006/ole">
              <p:oleObj spid="_x0000_s42006" name="公式" r:id="rId14" imgW="277560" imgH="219240" progId="Equation.3">
                <p:embed/>
              </p:oleObj>
            </a:graphicData>
          </a:graphic>
        </p:graphicFrame>
        <p:graphicFrame>
          <p:nvGraphicFramePr>
            <p:cNvPr id="138265" name="Object 1049"/>
            <p:cNvGraphicFramePr>
              <a:graphicFrameLocks noChangeAspect="1"/>
            </p:cNvGraphicFramePr>
            <p:nvPr/>
          </p:nvGraphicFramePr>
          <p:xfrm>
            <a:off x="4847" y="3046"/>
            <a:ext cx="337" cy="266"/>
          </p:xfrm>
          <a:graphic>
            <a:graphicData uri="http://schemas.openxmlformats.org/presentationml/2006/ole">
              <p:oleObj spid="_x0000_s42005" name="公式" r:id="rId15" imgW="277560" imgH="219240" progId="Equation.3">
                <p:embed/>
              </p:oleObj>
            </a:graphicData>
          </a:graphic>
        </p:graphicFrame>
      </p:grpSp>
      <p:grpSp>
        <p:nvGrpSpPr>
          <p:cNvPr id="5" name="Group 30"/>
          <p:cNvGrpSpPr/>
          <p:nvPr/>
        </p:nvGrpSpPr>
        <p:grpSpPr bwMode="auto">
          <a:xfrm>
            <a:off x="5562600" y="990600"/>
            <a:ext cx="3200400" cy="457200"/>
            <a:chOff x="3505" y="432"/>
            <a:chExt cx="1991" cy="384"/>
          </a:xfrm>
        </p:grpSpPr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 flipV="1">
              <a:off x="3505" y="624"/>
              <a:ext cx="1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59" name="Object 1043"/>
            <p:cNvGraphicFramePr>
              <a:graphicFrameLocks noChangeAspect="1"/>
            </p:cNvGraphicFramePr>
            <p:nvPr/>
          </p:nvGraphicFramePr>
          <p:xfrm>
            <a:off x="5185" y="432"/>
            <a:ext cx="311" cy="384"/>
          </p:xfrm>
          <a:graphic>
            <a:graphicData uri="http://schemas.openxmlformats.org/presentationml/2006/ole">
              <p:oleObj spid="_x0000_s42004" name="公式" r:id="rId16" imgW="160560" imgH="197280" progId="Equation.3">
                <p:embed/>
              </p:oleObj>
            </a:graphicData>
          </a:graphic>
        </p:graphicFrame>
      </p:grp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7577138" y="5056188"/>
            <a:ext cx="74136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5675313" y="2971800"/>
            <a:ext cx="3011487" cy="2571750"/>
            <a:chOff x="3575" y="1872"/>
            <a:chExt cx="1897" cy="1620"/>
          </a:xfrm>
        </p:grpSpPr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>
              <a:off x="4120" y="3185"/>
              <a:ext cx="11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51" name="Object 1035"/>
            <p:cNvGraphicFramePr>
              <a:graphicFrameLocks noChangeAspect="1"/>
            </p:cNvGraphicFramePr>
            <p:nvPr/>
          </p:nvGraphicFramePr>
          <p:xfrm>
            <a:off x="5255" y="3228"/>
            <a:ext cx="217" cy="216"/>
          </p:xfrm>
          <a:graphic>
            <a:graphicData uri="http://schemas.openxmlformats.org/presentationml/2006/ole">
              <p:oleObj spid="_x0000_s42003" name="公式" r:id="rId17" imgW="177646" imgH="190335" progId="Equation.3">
                <p:embed/>
              </p:oleObj>
            </a:graphicData>
          </a:graphic>
        </p:graphicFrame>
        <p:graphicFrame>
          <p:nvGraphicFramePr>
            <p:cNvPr id="138252" name="Object 1036"/>
            <p:cNvGraphicFramePr>
              <a:graphicFrameLocks noChangeAspect="1"/>
            </p:cNvGraphicFramePr>
            <p:nvPr/>
          </p:nvGraphicFramePr>
          <p:xfrm>
            <a:off x="4119" y="2928"/>
            <a:ext cx="195" cy="213"/>
          </p:xfrm>
          <a:graphic>
            <a:graphicData uri="http://schemas.openxmlformats.org/presentationml/2006/ole">
              <p:oleObj spid="_x0000_s42002" name="Equation" r:id="rId18" imgW="3657600" imgH="4267200" progId="Equation.3">
                <p:embed/>
              </p:oleObj>
            </a:graphicData>
          </a:graphic>
        </p:graphicFrame>
        <p:grpSp>
          <p:nvGrpSpPr>
            <p:cNvPr id="7" name="Group 38"/>
            <p:cNvGrpSpPr/>
            <p:nvPr/>
          </p:nvGrpSpPr>
          <p:grpSpPr bwMode="auto">
            <a:xfrm>
              <a:off x="3575" y="1872"/>
              <a:ext cx="1731" cy="1620"/>
              <a:chOff x="3575" y="1872"/>
              <a:chExt cx="1731" cy="1620"/>
            </a:xfrm>
          </p:grpSpPr>
          <p:sp>
            <p:nvSpPr>
              <p:cNvPr id="111655" name="Line 39"/>
              <p:cNvSpPr>
                <a:spLocks noChangeShapeType="1"/>
              </p:cNvSpPr>
              <p:nvPr/>
            </p:nvSpPr>
            <p:spPr bwMode="auto">
              <a:xfrm>
                <a:off x="4120" y="2190"/>
                <a:ext cx="65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6" name="Line 40"/>
              <p:cNvSpPr>
                <a:spLocks noChangeShapeType="1"/>
              </p:cNvSpPr>
              <p:nvPr/>
            </p:nvSpPr>
            <p:spPr bwMode="auto">
              <a:xfrm rot="-7194714">
                <a:off x="4611" y="2449"/>
                <a:ext cx="605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7" name="Line 41"/>
              <p:cNvSpPr>
                <a:spLocks noChangeShapeType="1"/>
              </p:cNvSpPr>
              <p:nvPr/>
            </p:nvSpPr>
            <p:spPr bwMode="auto">
              <a:xfrm rot="-7194714">
                <a:off x="3678" y="2924"/>
                <a:ext cx="606" cy="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8" name="Line 42"/>
              <p:cNvSpPr>
                <a:spLocks noChangeShapeType="1"/>
              </p:cNvSpPr>
              <p:nvPr/>
            </p:nvSpPr>
            <p:spPr bwMode="auto">
              <a:xfrm rot="-3377451">
                <a:off x="3678" y="2449"/>
                <a:ext cx="605" cy="1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9" name="Line 43"/>
              <p:cNvSpPr>
                <a:spLocks noChangeShapeType="1"/>
              </p:cNvSpPr>
              <p:nvPr/>
            </p:nvSpPr>
            <p:spPr bwMode="auto">
              <a:xfrm rot="-3377451">
                <a:off x="4611" y="2924"/>
                <a:ext cx="606" cy="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60" name="Line 44"/>
              <p:cNvSpPr>
                <a:spLocks noChangeShapeType="1"/>
              </p:cNvSpPr>
              <p:nvPr/>
            </p:nvSpPr>
            <p:spPr bwMode="auto">
              <a:xfrm>
                <a:off x="4120" y="3185"/>
                <a:ext cx="65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8253" name="Object 1037"/>
              <p:cNvGraphicFramePr>
                <a:graphicFrameLocks noChangeAspect="1"/>
              </p:cNvGraphicFramePr>
              <p:nvPr/>
            </p:nvGraphicFramePr>
            <p:xfrm>
              <a:off x="4665" y="3216"/>
              <a:ext cx="231" cy="276"/>
            </p:xfrm>
            <a:graphic>
              <a:graphicData uri="http://schemas.openxmlformats.org/presentationml/2006/ole">
                <p:oleObj spid="_x0000_s42001" name="公式" r:id="rId19" imgW="175320" imgH="248760" progId="Equation.3">
                  <p:embed/>
                </p:oleObj>
              </a:graphicData>
            </a:graphic>
          </p:graphicFrame>
          <p:graphicFrame>
            <p:nvGraphicFramePr>
              <p:cNvPr id="138254" name="Object 1038"/>
              <p:cNvGraphicFramePr>
                <a:graphicFrameLocks noChangeAspect="1"/>
              </p:cNvGraphicFramePr>
              <p:nvPr/>
            </p:nvGraphicFramePr>
            <p:xfrm>
              <a:off x="5056" y="2688"/>
              <a:ext cx="250" cy="288"/>
            </p:xfrm>
            <a:graphic>
              <a:graphicData uri="http://schemas.openxmlformats.org/presentationml/2006/ole">
                <p:oleObj spid="_x0000_s42000" name="公式" r:id="rId20" imgW="197280" imgH="248760" progId="Equation.3">
                  <p:embed/>
                </p:oleObj>
              </a:graphicData>
            </a:graphic>
          </p:graphicFrame>
          <p:graphicFrame>
            <p:nvGraphicFramePr>
              <p:cNvPr id="138255" name="Object 1039"/>
              <p:cNvGraphicFramePr>
                <a:graphicFrameLocks noChangeAspect="1"/>
              </p:cNvGraphicFramePr>
              <p:nvPr/>
            </p:nvGraphicFramePr>
            <p:xfrm>
              <a:off x="4773" y="2016"/>
              <a:ext cx="256" cy="304"/>
            </p:xfrm>
            <a:graphic>
              <a:graphicData uri="http://schemas.openxmlformats.org/presentationml/2006/ole">
                <p:oleObj spid="_x0000_s41999" name="公式" r:id="rId21" imgW="197280" imgH="255960" progId="Equation.3">
                  <p:embed/>
                </p:oleObj>
              </a:graphicData>
            </a:graphic>
          </p:graphicFrame>
          <p:graphicFrame>
            <p:nvGraphicFramePr>
              <p:cNvPr id="138256" name="Object 1040"/>
              <p:cNvGraphicFramePr>
                <a:graphicFrameLocks noChangeAspect="1"/>
              </p:cNvGraphicFramePr>
              <p:nvPr/>
            </p:nvGraphicFramePr>
            <p:xfrm>
              <a:off x="4032" y="1872"/>
              <a:ext cx="259" cy="298"/>
            </p:xfrm>
            <a:graphic>
              <a:graphicData uri="http://schemas.openxmlformats.org/presentationml/2006/ole">
                <p:oleObj spid="_x0000_s41998" name="公式" r:id="rId22" imgW="197280" imgH="248760" progId="Equation.3">
                  <p:embed/>
                </p:oleObj>
              </a:graphicData>
            </a:graphic>
          </p:graphicFrame>
          <p:graphicFrame>
            <p:nvGraphicFramePr>
              <p:cNvPr id="138257" name="Object 1041"/>
              <p:cNvGraphicFramePr>
                <a:graphicFrameLocks noChangeAspect="1"/>
              </p:cNvGraphicFramePr>
              <p:nvPr/>
            </p:nvGraphicFramePr>
            <p:xfrm>
              <a:off x="3575" y="2448"/>
              <a:ext cx="264" cy="314"/>
            </p:xfrm>
            <a:graphic>
              <a:graphicData uri="http://schemas.openxmlformats.org/presentationml/2006/ole">
                <p:oleObj spid="_x0000_s41997" name="公式" r:id="rId23" imgW="197280" imgH="255960" progId="Equation.3">
                  <p:embed/>
                </p:oleObj>
              </a:graphicData>
            </a:graphic>
          </p:graphicFrame>
          <p:graphicFrame>
            <p:nvGraphicFramePr>
              <p:cNvPr id="138258" name="Object 1042"/>
              <p:cNvGraphicFramePr>
                <a:graphicFrameLocks noChangeAspect="1"/>
              </p:cNvGraphicFramePr>
              <p:nvPr/>
            </p:nvGraphicFramePr>
            <p:xfrm>
              <a:off x="3940" y="3120"/>
              <a:ext cx="236" cy="281"/>
            </p:xfrm>
            <a:graphic>
              <a:graphicData uri="http://schemas.openxmlformats.org/presentationml/2006/ole">
                <p:oleObj spid="_x0000_s41996" name="公式" r:id="rId24" imgW="4898520" imgH="6310800" progId="Equation.3">
                  <p:embed/>
                </p:oleObj>
              </a:graphicData>
            </a:graphic>
          </p:graphicFrame>
        </p:grpSp>
      </p:grpSp>
      <p:grpSp>
        <p:nvGrpSpPr>
          <p:cNvPr id="8" name="Group 51"/>
          <p:cNvGrpSpPr/>
          <p:nvPr/>
        </p:nvGrpSpPr>
        <p:grpSpPr bwMode="auto">
          <a:xfrm>
            <a:off x="838200" y="3581400"/>
            <a:ext cx="914400" cy="1257300"/>
            <a:chOff x="144" y="2064"/>
            <a:chExt cx="672" cy="912"/>
          </a:xfrm>
        </p:grpSpPr>
        <p:sp>
          <p:nvSpPr>
            <p:cNvPr id="111668" name="AutoShape 52"/>
            <p:cNvSpPr>
              <a:spLocks noChangeArrowheads="1"/>
            </p:cNvSpPr>
            <p:nvPr/>
          </p:nvSpPr>
          <p:spPr bwMode="auto">
            <a:xfrm>
              <a:off x="144" y="2064"/>
              <a:ext cx="432" cy="91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9" name="Text Box 53"/>
            <p:cNvSpPr txBox="1">
              <a:spLocks noChangeArrowheads="1"/>
            </p:cNvSpPr>
            <p:nvPr/>
          </p:nvSpPr>
          <p:spPr bwMode="auto">
            <a:xfrm>
              <a:off x="192" y="2161"/>
              <a:ext cx="624" cy="7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3200">
                  <a:solidFill>
                    <a:srgbClr val="CC0000"/>
                  </a:solidFill>
                </a:rPr>
                <a:t>讨论</a:t>
              </a:r>
            </a:p>
          </p:txBody>
        </p:sp>
      </p:grpSp>
      <p:graphicFrame>
        <p:nvGraphicFramePr>
          <p:cNvPr id="138240" name="Object 1024"/>
          <p:cNvGraphicFramePr>
            <a:graphicFrameLocks noChangeAspect="1"/>
          </p:cNvGraphicFramePr>
          <p:nvPr/>
        </p:nvGraphicFramePr>
        <p:xfrm>
          <a:off x="709613" y="2338388"/>
          <a:ext cx="1576387" cy="157162"/>
        </p:xfrm>
        <a:graphic>
          <a:graphicData uri="http://schemas.openxmlformats.org/presentationml/2006/ole">
            <p:oleObj spid="_x0000_s41995" name="Equation" r:id="rId25" imgW="17983200" imgH="1828800" progId="Equation.3">
              <p:embed/>
            </p:oleObj>
          </a:graphicData>
        </a:graphic>
      </p:graphicFrame>
      <p:graphicFrame>
        <p:nvGraphicFramePr>
          <p:cNvPr id="138241" name="Object 1025"/>
          <p:cNvGraphicFramePr>
            <a:graphicFrameLocks noChangeAspect="1"/>
          </p:cNvGraphicFramePr>
          <p:nvPr/>
        </p:nvGraphicFramePr>
        <p:xfrm>
          <a:off x="635000" y="676275"/>
          <a:ext cx="2565400" cy="549275"/>
        </p:xfrm>
        <a:graphic>
          <a:graphicData uri="http://schemas.openxmlformats.org/presentationml/2006/ole">
            <p:oleObj spid="_x0000_s41994" name="Equation" r:id="rId26" imgW="24993600" imgH="6096000" progId="Equation.3">
              <p:embed/>
            </p:oleObj>
          </a:graphicData>
        </a:graphic>
      </p:graphicFrame>
      <p:graphicFrame>
        <p:nvGraphicFramePr>
          <p:cNvPr id="138242" name="Object 1026"/>
          <p:cNvGraphicFramePr>
            <a:graphicFrameLocks noChangeAspect="1"/>
          </p:cNvGraphicFramePr>
          <p:nvPr/>
        </p:nvGraphicFramePr>
        <p:xfrm>
          <a:off x="666750" y="1219200"/>
          <a:ext cx="3854450" cy="542925"/>
        </p:xfrm>
        <a:graphic>
          <a:graphicData uri="http://schemas.openxmlformats.org/presentationml/2006/ole">
            <p:oleObj spid="_x0000_s41993" name="Equation" r:id="rId27" imgW="38100000" imgH="6096000" progId="Equation.3">
              <p:embed/>
            </p:oleObj>
          </a:graphicData>
        </a:graphic>
      </p:graphicFrame>
      <p:graphicFrame>
        <p:nvGraphicFramePr>
          <p:cNvPr id="138243" name="Object 1027"/>
          <p:cNvGraphicFramePr>
            <a:graphicFrameLocks noChangeAspect="1"/>
          </p:cNvGraphicFramePr>
          <p:nvPr/>
        </p:nvGraphicFramePr>
        <p:xfrm>
          <a:off x="647700" y="2533650"/>
          <a:ext cx="4743450" cy="536575"/>
        </p:xfrm>
        <a:graphic>
          <a:graphicData uri="http://schemas.openxmlformats.org/presentationml/2006/ole">
            <p:oleObj spid="_x0000_s41992" name="Equation" r:id="rId28" imgW="51206400" imgH="6096000" progId="Equation.3">
              <p:embed/>
            </p:oleObj>
          </a:graphicData>
        </a:graphic>
      </p:graphicFrame>
      <p:sp>
        <p:nvSpPr>
          <p:cNvPr id="111675" name="AutoShape 59"/>
          <p:cNvSpPr/>
          <p:nvPr/>
        </p:nvSpPr>
        <p:spPr bwMode="auto">
          <a:xfrm>
            <a:off x="406400" y="955675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44" name="Object 1028"/>
          <p:cNvGraphicFramePr>
            <a:graphicFrameLocks noChangeAspect="1"/>
          </p:cNvGraphicFramePr>
          <p:nvPr/>
        </p:nvGraphicFramePr>
        <p:xfrm>
          <a:off x="635000" y="1779588"/>
          <a:ext cx="4137025" cy="544512"/>
        </p:xfrm>
        <a:graphic>
          <a:graphicData uri="http://schemas.openxmlformats.org/presentationml/2006/ole">
            <p:oleObj spid="_x0000_s41991" name="Equation" r:id="rId29" imgW="40538400" imgH="6096000" progId="Equation.3">
              <p:embed/>
            </p:oleObj>
          </a:graphicData>
        </a:graphic>
      </p:graphicFrame>
      <p:grpSp>
        <p:nvGrpSpPr>
          <p:cNvPr id="9" name="Group 61"/>
          <p:cNvGrpSpPr/>
          <p:nvPr/>
        </p:nvGrpSpPr>
        <p:grpSpPr bwMode="auto">
          <a:xfrm>
            <a:off x="914400" y="4419600"/>
            <a:ext cx="4343400" cy="1257300"/>
            <a:chOff x="576" y="2784"/>
            <a:chExt cx="2736" cy="792"/>
          </a:xfrm>
        </p:grpSpPr>
        <p:graphicFrame>
          <p:nvGraphicFramePr>
            <p:cNvPr id="138249" name="Object 1033"/>
            <p:cNvGraphicFramePr>
              <a:graphicFrameLocks noChangeAspect="1"/>
            </p:cNvGraphicFramePr>
            <p:nvPr/>
          </p:nvGraphicFramePr>
          <p:xfrm>
            <a:off x="576" y="3264"/>
            <a:ext cx="2736" cy="312"/>
          </p:xfrm>
          <a:graphic>
            <a:graphicData uri="http://schemas.openxmlformats.org/presentationml/2006/ole">
              <p:oleObj spid="_x0000_s41990" name="Equation" r:id="rId30" imgW="41757600" imgH="5791200" progId="Equation.3">
                <p:embed/>
              </p:oleObj>
            </a:graphicData>
          </a:graphic>
        </p:graphicFrame>
        <p:grpSp>
          <p:nvGrpSpPr>
            <p:cNvPr id="10" name="Group 63"/>
            <p:cNvGrpSpPr/>
            <p:nvPr/>
          </p:nvGrpSpPr>
          <p:grpSpPr bwMode="auto">
            <a:xfrm>
              <a:off x="993" y="2784"/>
              <a:ext cx="2185" cy="384"/>
              <a:chOff x="802" y="2736"/>
              <a:chExt cx="2185" cy="384"/>
            </a:xfrm>
          </p:grpSpPr>
          <p:sp>
            <p:nvSpPr>
              <p:cNvPr id="111680" name="Text Box 64"/>
              <p:cNvSpPr txBox="1">
                <a:spLocks noChangeArrowheads="1"/>
              </p:cNvSpPr>
              <p:nvPr/>
            </p:nvSpPr>
            <p:spPr bwMode="auto">
              <a:xfrm>
                <a:off x="802" y="2736"/>
                <a:ext cx="460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320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3200">
                    <a:solidFill>
                      <a:srgbClr val="CC0000"/>
                    </a:solidFill>
                  </a:rPr>
                  <a:t>2</a:t>
                </a:r>
                <a:r>
                  <a:rPr lang="zh-CN" altLang="en-US" sz="320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)</a:t>
                </a:r>
                <a:endParaRPr lang="zh-CN" altLang="en-US" sz="32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38250" name="Object 1034"/>
              <p:cNvGraphicFramePr>
                <a:graphicFrameLocks noChangeAspect="1"/>
              </p:cNvGraphicFramePr>
              <p:nvPr/>
            </p:nvGraphicFramePr>
            <p:xfrm>
              <a:off x="1296" y="2808"/>
              <a:ext cx="1691" cy="312"/>
            </p:xfrm>
            <a:graphic>
              <a:graphicData uri="http://schemas.openxmlformats.org/presentationml/2006/ole">
                <p:oleObj spid="_x0000_s41989" name="Equation" r:id="rId31" imgW="23469600" imgH="5791200" progId="Equation.3">
                  <p:embed/>
                </p:oleObj>
              </a:graphicData>
            </a:graphic>
          </p:graphicFrame>
        </p:grpSp>
      </p:grpSp>
      <p:grpSp>
        <p:nvGrpSpPr>
          <p:cNvPr id="11" name="Group 66"/>
          <p:cNvGrpSpPr/>
          <p:nvPr/>
        </p:nvGrpSpPr>
        <p:grpSpPr bwMode="auto">
          <a:xfrm>
            <a:off x="1638300" y="3200400"/>
            <a:ext cx="3543300" cy="1185863"/>
            <a:chOff x="841" y="1968"/>
            <a:chExt cx="2232" cy="747"/>
          </a:xfrm>
        </p:grpSpPr>
        <p:sp>
          <p:nvSpPr>
            <p:cNvPr id="111683" name="Text Box 67"/>
            <p:cNvSpPr txBox="1">
              <a:spLocks noChangeArrowheads="1"/>
            </p:cNvSpPr>
            <p:nvPr/>
          </p:nvSpPr>
          <p:spPr bwMode="auto">
            <a:xfrm>
              <a:off x="841" y="1968"/>
              <a:ext cx="50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3200">
                  <a:solidFill>
                    <a:srgbClr val="CC0000"/>
                  </a:solidFill>
                </a:rPr>
                <a:t>1</a:t>
              </a:r>
              <a:r>
                <a:rPr lang="zh-CN" altLang="en-US" sz="3200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138247" name="Object 1031"/>
            <p:cNvGraphicFramePr>
              <a:graphicFrameLocks noChangeAspect="1"/>
            </p:cNvGraphicFramePr>
            <p:nvPr/>
          </p:nvGraphicFramePr>
          <p:xfrm>
            <a:off x="1344" y="1992"/>
            <a:ext cx="1440" cy="326"/>
          </p:xfrm>
          <a:graphic>
            <a:graphicData uri="http://schemas.openxmlformats.org/presentationml/2006/ole">
              <p:oleObj spid="_x0000_s41988" name="Equation" r:id="rId32" imgW="18288000" imgH="5791200" progId="Equation.3">
                <p:embed/>
              </p:oleObj>
            </a:graphicData>
          </a:graphic>
        </p:graphicFrame>
        <p:graphicFrame>
          <p:nvGraphicFramePr>
            <p:cNvPr id="138248" name="Object 1032"/>
            <p:cNvGraphicFramePr>
              <a:graphicFrameLocks noChangeAspect="1"/>
            </p:cNvGraphicFramePr>
            <p:nvPr/>
          </p:nvGraphicFramePr>
          <p:xfrm>
            <a:off x="1104" y="2400"/>
            <a:ext cx="1969" cy="315"/>
          </p:xfrm>
          <a:graphic>
            <a:graphicData uri="http://schemas.openxmlformats.org/presentationml/2006/ole">
              <p:oleObj spid="_x0000_s41987" name="Equation" r:id="rId33" imgW="30480000" imgH="5791200" progId="Equation.3">
                <p:embed/>
              </p:oleObj>
            </a:graphicData>
          </a:graphic>
        </p:graphicFrame>
      </p:grpSp>
      <p:graphicFrame>
        <p:nvGraphicFramePr>
          <p:cNvPr id="138245" name="Object 1029"/>
          <p:cNvGraphicFramePr>
            <a:graphicFrameLocks noChangeAspect="1"/>
          </p:cNvGraphicFramePr>
          <p:nvPr/>
        </p:nvGraphicFramePr>
        <p:xfrm>
          <a:off x="5486400" y="2116138"/>
          <a:ext cx="2438400" cy="719137"/>
        </p:xfrm>
        <a:graphic>
          <a:graphicData uri="http://schemas.openxmlformats.org/presentationml/2006/ole">
            <p:oleObj spid="_x0000_s41986" name="Equation" r:id="rId34" imgW="28651200" imgH="8229600" progId="Equation.3">
              <p:embed/>
            </p:oleObj>
          </a:graphicData>
        </a:graphic>
      </p:graphicFrame>
      <p:graphicFrame>
        <p:nvGraphicFramePr>
          <p:cNvPr id="138246" name="Object 1030"/>
          <p:cNvGraphicFramePr>
            <a:graphicFrameLocks noChangeAspect="1"/>
          </p:cNvGraphicFramePr>
          <p:nvPr/>
        </p:nvGraphicFramePr>
        <p:xfrm>
          <a:off x="5407025" y="5399088"/>
          <a:ext cx="1146175" cy="430212"/>
        </p:xfrm>
        <a:graphic>
          <a:graphicData uri="http://schemas.openxmlformats.org/presentationml/2006/ole">
            <p:oleObj spid="_x0000_s41985" name="Equation" r:id="rId35" imgW="10972800" imgH="48768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42910" y="2786058"/>
            <a:ext cx="5400675" cy="16573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275" name="Picture 3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1477963"/>
            <a:ext cx="1814512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9388" y="5334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u="none" dirty="0">
                <a:solidFill>
                  <a:srgbClr val="FFFF66"/>
                </a:solidFill>
                <a:latin typeface="宋体" charset="-122"/>
              </a:rPr>
              <a:t>四</a:t>
            </a:r>
            <a:r>
              <a:rPr lang="en-US" altLang="zh-CN" sz="2800" b="1" u="none" dirty="0">
                <a:solidFill>
                  <a:srgbClr val="FFFF66"/>
                </a:solidFill>
                <a:latin typeface="宋体" charset="-122"/>
              </a:rPr>
              <a:t>.</a:t>
            </a:r>
            <a:r>
              <a:rPr lang="zh-CN" altLang="en-US" sz="2800" b="1" u="none" dirty="0">
                <a:solidFill>
                  <a:srgbClr val="FFFF66"/>
                </a:solidFill>
                <a:latin typeface="宋体" charset="-122"/>
              </a:rPr>
              <a:t>两个垂直方向不同频率简谐振动的合成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06438" y="3500438"/>
            <a:ext cx="1417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有理数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452688" y="35004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闭合曲线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467225" y="3502025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周期性运动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06438" y="4067175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无理数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452688" y="4067175"/>
            <a:ext cx="161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非闭合曲线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427538" y="406876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非周期性运动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65163" y="2924175"/>
            <a:ext cx="1603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频率之比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700338" y="29305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轨迹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611188" y="3355975"/>
            <a:ext cx="540067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611188" y="3932238"/>
            <a:ext cx="540067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2124075" y="2851150"/>
            <a:ext cx="0" cy="16573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140200" y="2851150"/>
            <a:ext cx="0" cy="16573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716463" y="29241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周期性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150100" y="471805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 u="none" dirty="0">
                <a:solidFill>
                  <a:srgbClr val="FF0000"/>
                </a:solidFill>
              </a:rPr>
              <a:t>李萨如图形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7" grpId="0"/>
      <p:bldP spid="54278" grpId="0"/>
      <p:bldP spid="54279" grpId="0"/>
      <p:bldP spid="54280" grpId="0"/>
      <p:bldP spid="54281" grpId="0"/>
      <p:bldP spid="54282" grpId="0"/>
      <p:bldP spid="54283" grpId="0"/>
      <p:bldP spid="54284" grpId="0"/>
      <p:bldP spid="54285" grpId="0" animBg="1"/>
      <p:bldP spid="54286" grpId="0" animBg="1"/>
      <p:bldP spid="54287" grpId="0" animBg="1"/>
      <p:bldP spid="54288" grpId="0" animBg="1"/>
      <p:bldP spid="542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071506" y="142852"/>
            <a:ext cx="8072494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D.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个相互垂直的不同频率的简谐运动的合成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5786" y="2571744"/>
            <a:ext cx="4413388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简谐振动频率之比为整数时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合成振动是稳定的闭合曲线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4348" y="3429000"/>
            <a:ext cx="637386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两个相互垂直的谐振动的频率比</a:t>
            </a:r>
          </a:p>
          <a:p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不为整数时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合成运动的轨迹是不闭合的曲线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14348" y="928670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 b="1" u="none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b="1" u="none" dirty="0">
                <a:latin typeface="宋体" pitchFamily="2" charset="-122"/>
                <a:ea typeface="宋体" pitchFamily="2" charset="-122"/>
              </a:rPr>
              <a:t>分振动</a:t>
            </a:r>
            <a:endParaRPr lang="zh-CN" altLang="en-US" sz="2800" u="none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2" name="Object 20"/>
          <p:cNvGraphicFramePr>
            <a:graphicFrameLocks/>
          </p:cNvGraphicFramePr>
          <p:nvPr/>
        </p:nvGraphicFramePr>
        <p:xfrm>
          <a:off x="1714480" y="1357298"/>
          <a:ext cx="2808288" cy="503237"/>
        </p:xfrm>
        <a:graphic>
          <a:graphicData uri="http://schemas.openxmlformats.org/presentationml/2006/ole">
            <p:oleObj spid="_x0000_s43011" name="公式" r:id="rId4" imgW="1193760" imgH="215640" progId="Equation.3">
              <p:embed/>
            </p:oleObj>
          </a:graphicData>
        </a:graphic>
      </p:graphicFrame>
      <p:graphicFrame>
        <p:nvGraphicFramePr>
          <p:cNvPr id="13" name="Object 21"/>
          <p:cNvGraphicFramePr>
            <a:graphicFrameLocks/>
          </p:cNvGraphicFramePr>
          <p:nvPr/>
        </p:nvGraphicFramePr>
        <p:xfrm>
          <a:off x="1643042" y="1928802"/>
          <a:ext cx="2957512" cy="503237"/>
        </p:xfrm>
        <a:graphic>
          <a:graphicData uri="http://schemas.openxmlformats.org/presentationml/2006/ole">
            <p:oleObj spid="_x0000_s43012" name="公式" r:id="rId5" imgW="1257120" imgH="215640" progId="Equation.3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14348" y="4500570"/>
            <a:ext cx="540067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7876" y="5214950"/>
            <a:ext cx="1417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有理数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524126" y="5214950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闭合曲线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538663" y="5216537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周期性运动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77876" y="5781687"/>
            <a:ext cx="127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无理数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524126" y="5781687"/>
            <a:ext cx="161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非闭合曲线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498976" y="5783275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>
                <a:solidFill>
                  <a:srgbClr val="0000FF"/>
                </a:solidFill>
              </a:rPr>
              <a:t>非周期性运动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36601" y="4638687"/>
            <a:ext cx="1603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频率之比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771776" y="4645037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轨迹</a:t>
            </a: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82626" y="5070487"/>
            <a:ext cx="540067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82626" y="5646750"/>
            <a:ext cx="540067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195513" y="4565662"/>
            <a:ext cx="0" cy="16573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211638" y="4565662"/>
            <a:ext cx="0" cy="16573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787901" y="4638687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u="none" dirty="0"/>
              <a:t>周期性</a:t>
            </a:r>
          </a:p>
        </p:txBody>
      </p:sp>
      <p:pic>
        <p:nvPicPr>
          <p:cNvPr id="28" name="Picture 3" descr="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928670"/>
            <a:ext cx="1814512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7131066" y="4168757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 u="none" dirty="0">
                <a:solidFill>
                  <a:srgbClr val="FF0000"/>
                </a:solidFill>
              </a:rPr>
              <a:t>李萨如图形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785786" y="142852"/>
            <a:ext cx="8072494" cy="604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两个相互垂直的不同频率的简谐运动的合成</a:t>
            </a: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1785918" y="1142984"/>
            <a:ext cx="4206875" cy="1292225"/>
            <a:chOff x="1348" y="1301"/>
            <a:chExt cx="2650" cy="814"/>
          </a:xfrm>
        </p:grpSpPr>
        <p:graphicFrame>
          <p:nvGraphicFramePr>
            <p:cNvPr id="64514" name="Object 3"/>
            <p:cNvGraphicFramePr>
              <a:graphicFrameLocks noChangeAspect="1"/>
            </p:cNvGraphicFramePr>
            <p:nvPr/>
          </p:nvGraphicFramePr>
          <p:xfrm>
            <a:off x="1764" y="1301"/>
            <a:ext cx="1768" cy="409"/>
          </p:xfrm>
          <a:graphic>
            <a:graphicData uri="http://schemas.openxmlformats.org/presentationml/2006/ole">
              <p:oleObj spid="_x0000_s44034" name="Equation" r:id="rId4" imgW="22250400" imgH="5181600" progId="Equation.3">
                <p:embed/>
              </p:oleObj>
            </a:graphicData>
          </a:graphic>
        </p:graphicFrame>
        <p:graphicFrame>
          <p:nvGraphicFramePr>
            <p:cNvPr id="64515" name="Object 4"/>
            <p:cNvGraphicFramePr>
              <a:graphicFrameLocks noChangeAspect="1"/>
            </p:cNvGraphicFramePr>
            <p:nvPr/>
          </p:nvGraphicFramePr>
          <p:xfrm>
            <a:off x="1754" y="1710"/>
            <a:ext cx="2244" cy="405"/>
          </p:xfrm>
          <a:graphic>
            <a:graphicData uri="http://schemas.openxmlformats.org/presentationml/2006/ole">
              <p:oleObj spid="_x0000_s44035" name="Equation" r:id="rId5" imgW="28651200" imgH="5181600" progId="Equation.3">
                <p:embed/>
              </p:oleObj>
            </a:graphicData>
          </a:graphic>
        </p:graphicFrame>
        <p:sp>
          <p:nvSpPr>
            <p:cNvPr id="64520" name="AutoShape 43"/>
            <p:cNvSpPr/>
            <p:nvPr/>
          </p:nvSpPr>
          <p:spPr bwMode="auto">
            <a:xfrm>
              <a:off x="1348" y="1387"/>
              <a:ext cx="188" cy="581"/>
            </a:xfrm>
            <a:prstGeom prst="leftBrace">
              <a:avLst>
                <a:gd name="adj1" fmla="val 2575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728" y="2571744"/>
            <a:ext cx="5032147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两简谐振动频率之比为整数时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合成振动是稳定的闭合曲线</a:t>
            </a:r>
            <a:endParaRPr kumimoji="1"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57290" y="4071942"/>
            <a:ext cx="7399783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两个相互垂直的谐振动的频率比</a:t>
            </a: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不为整数时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合成运动的轨迹是不闭合的曲线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125538"/>
            <a:ext cx="6048375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2" name="Rectangle 42"/>
          <p:cNvSpPr>
            <a:spLocks noChangeArrowheads="1"/>
          </p:cNvSpPr>
          <p:nvPr/>
        </p:nvSpPr>
        <p:spPr bwMode="auto">
          <a:xfrm>
            <a:off x="500034" y="857232"/>
            <a:ext cx="7777163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代数法求合振动：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71538" y="2571743"/>
            <a:ext cx="2643206" cy="45719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214942" y="2571744"/>
            <a:ext cx="2643206" cy="45719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571604" y="2643182"/>
          <a:ext cx="1296987" cy="546100"/>
        </p:xfrm>
        <a:graphic>
          <a:graphicData uri="http://schemas.openxmlformats.org/presentationml/2006/ole">
            <p:oleObj spid="_x0000_s17417" name="Equation" r:id="rId4" imgW="11582400" imgH="4876800" progId="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6000760" y="2643182"/>
          <a:ext cx="1152525" cy="512763"/>
        </p:xfrm>
        <a:graphic>
          <a:graphicData uri="http://schemas.openxmlformats.org/presentationml/2006/ole">
            <p:oleObj spid="_x0000_s17416" name="Equation" r:id="rId5" imgW="10972800" imgH="4876800" progId="">
              <p:embed/>
            </p:oleObj>
          </a:graphicData>
        </a:graphic>
      </p:graphicFrame>
      <p:graphicFrame>
        <p:nvGraphicFramePr>
          <p:cNvPr id="2059" name="Object 3"/>
          <p:cNvGraphicFramePr>
            <a:graphicFrameLocks noChangeAspect="1"/>
          </p:cNvGraphicFramePr>
          <p:nvPr/>
        </p:nvGraphicFramePr>
        <p:xfrm>
          <a:off x="714348" y="1285860"/>
          <a:ext cx="2071702" cy="709613"/>
        </p:xfrm>
        <a:graphic>
          <a:graphicData uri="http://schemas.openxmlformats.org/presentationml/2006/ole">
            <p:oleObj spid="_x0000_s17415" name="Equation" r:id="rId6" imgW="16154400" imgH="5181600" progId="Equation.3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786050" y="1357298"/>
          <a:ext cx="5130800" cy="496888"/>
        </p:xfrm>
        <a:graphic>
          <a:graphicData uri="http://schemas.openxmlformats.org/presentationml/2006/ole">
            <p:oleObj spid="_x0000_s17414" name="Equation" r:id="rId7" imgW="50292000" imgH="5181600" progId="Equation.3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00034" y="2000240"/>
          <a:ext cx="8380412" cy="512762"/>
        </p:xfrm>
        <a:graphic>
          <a:graphicData uri="http://schemas.openxmlformats.org/presentationml/2006/ole">
            <p:oleObj spid="_x0000_s17413" name="Equation" r:id="rId8" imgW="85039200" imgH="5181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25450" y="3214686"/>
          <a:ext cx="8718550" cy="549275"/>
        </p:xfrm>
        <a:graphic>
          <a:graphicData uri="http://schemas.openxmlformats.org/presentationml/2006/ole">
            <p:oleObj spid="_x0000_s17412" name="Equation" r:id="rId9" imgW="75590400" imgH="48768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928662" y="4572008"/>
          <a:ext cx="4429156" cy="590263"/>
        </p:xfrm>
        <a:graphic>
          <a:graphicData uri="http://schemas.openxmlformats.org/presentationml/2006/ole">
            <p:oleObj spid="_x0000_s17411" name="Equation" r:id="rId10" imgW="63093600" imgH="731520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428728" y="3929066"/>
          <a:ext cx="4071966" cy="500066"/>
        </p:xfrm>
        <a:graphic>
          <a:graphicData uri="http://schemas.openxmlformats.org/presentationml/2006/ole">
            <p:oleObj spid="_x0000_s17410" name="Equation" r:id="rId11" imgW="39624000" imgH="5181600" progId="Equation.3">
              <p:embed/>
            </p:oleObj>
          </a:graphicData>
        </a:graphic>
      </p:graphicFrame>
      <p:sp>
        <p:nvSpPr>
          <p:cNvPr id="19" name="AutoShape 5"/>
          <p:cNvSpPr/>
          <p:nvPr/>
        </p:nvSpPr>
        <p:spPr bwMode="auto">
          <a:xfrm>
            <a:off x="571472" y="4714884"/>
            <a:ext cx="228600" cy="1190625"/>
          </a:xfrm>
          <a:prstGeom prst="leftBrace">
            <a:avLst>
              <a:gd name="adj1" fmla="val 4340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40"/>
          <p:cNvGraphicFramePr>
            <a:graphicFrameLocks noChangeAspect="1"/>
          </p:cNvGraphicFramePr>
          <p:nvPr/>
        </p:nvGraphicFramePr>
        <p:xfrm>
          <a:off x="928662" y="5357826"/>
          <a:ext cx="4429560" cy="1000132"/>
        </p:xfrm>
        <a:graphic>
          <a:graphicData uri="http://schemas.openxmlformats.org/presentationml/2006/ole">
            <p:oleObj spid="_x0000_s17409" name="Equation" r:id="rId12" imgW="50292000" imgH="12496800" progId="Equation.3">
              <p:embed/>
            </p:oleObj>
          </a:graphicData>
        </a:graphic>
      </p:graphicFrame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249226" y="3873510"/>
            <a:ext cx="1500197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643570" y="4214818"/>
            <a:ext cx="3357586" cy="2160591"/>
          </a:xfrm>
          <a:prstGeom prst="rect">
            <a:avLst/>
          </a:prstGeom>
          <a:solidFill>
            <a:srgbClr val="FCF7FF"/>
          </a:solidFill>
          <a:ln w="12700">
            <a:solidFill>
              <a:srgbClr val="CC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频率简谐运动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后仍为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频率的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运动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000101" y="214290"/>
            <a:ext cx="65722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个同方向同频率简谐运动的合成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2" grpId="0" autoUpdateAnimBg="0"/>
      <p:bldP spid="9" grpId="0" animBg="1"/>
      <p:bldP spid="10" grpId="0" animBg="1"/>
      <p:bldP spid="19" grpId="0" animBg="1"/>
      <p:bldP spid="21" grpId="0" autoUpdateAnimBg="0"/>
      <p:bldP spid="2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57158" y="928670"/>
            <a:ext cx="4572000" cy="617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、旋转矢量法求合振动</a:t>
            </a:r>
          </a:p>
        </p:txBody>
      </p:sp>
      <p:graphicFrame>
        <p:nvGraphicFramePr>
          <p:cNvPr id="128030" name="Object 30"/>
          <p:cNvGraphicFramePr>
            <a:graphicFrameLocks noChangeAspect="1"/>
          </p:cNvGraphicFramePr>
          <p:nvPr/>
        </p:nvGraphicFramePr>
        <p:xfrm>
          <a:off x="791491" y="5454864"/>
          <a:ext cx="4062142" cy="625842"/>
        </p:xfrm>
        <a:graphic>
          <a:graphicData uri="http://schemas.openxmlformats.org/presentationml/2006/ole">
            <p:oleObj spid="_x0000_s19470" name="Equation" r:id="rId3" imgW="32004000" imgH="5791200" progId="Equation.3">
              <p:embed/>
            </p:oleObj>
          </a:graphicData>
        </a:graphic>
      </p:graphicFrame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5757883" y="1009078"/>
            <a:ext cx="3200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7"/>
          <p:cNvGrpSpPr/>
          <p:nvPr/>
        </p:nvGrpSpPr>
        <p:grpSpPr bwMode="auto">
          <a:xfrm>
            <a:off x="6062683" y="2837878"/>
            <a:ext cx="2289175" cy="1066800"/>
            <a:chOff x="3324" y="1497"/>
            <a:chExt cx="1442" cy="672"/>
          </a:xfrm>
        </p:grpSpPr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 flipV="1">
              <a:off x="3324" y="1497"/>
              <a:ext cx="1091" cy="38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Arc 33"/>
            <p:cNvSpPr/>
            <p:nvPr/>
          </p:nvSpPr>
          <p:spPr bwMode="auto">
            <a:xfrm>
              <a:off x="3708" y="1737"/>
              <a:ext cx="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34" name="Object 34"/>
            <p:cNvGraphicFramePr>
              <a:graphicFrameLocks noChangeAspect="1"/>
            </p:cNvGraphicFramePr>
            <p:nvPr/>
          </p:nvGraphicFramePr>
          <p:xfrm>
            <a:off x="3852" y="1593"/>
            <a:ext cx="209" cy="296"/>
          </p:xfrm>
          <a:graphic>
            <a:graphicData uri="http://schemas.openxmlformats.org/presentationml/2006/ole">
              <p:oleObj spid="_x0000_s19469" name="公式" r:id="rId4" imgW="4431240" imgH="5842800" progId="Equation.3">
                <p:embed/>
              </p:oleObj>
            </a:graphicData>
          </a:graphic>
        </p:graphicFrame>
        <p:graphicFrame>
          <p:nvGraphicFramePr>
            <p:cNvPr id="128035" name="Object 35"/>
            <p:cNvGraphicFramePr>
              <a:graphicFrameLocks noChangeAspect="1"/>
            </p:cNvGraphicFramePr>
            <p:nvPr/>
          </p:nvGraphicFramePr>
          <p:xfrm>
            <a:off x="4477" y="1545"/>
            <a:ext cx="289" cy="336"/>
          </p:xfrm>
          <a:graphic>
            <a:graphicData uri="http://schemas.openxmlformats.org/presentationml/2006/ole">
              <p:oleObj spid="_x0000_s19468" name="公式" r:id="rId5" imgW="4431240" imgH="6076800" progId="Equation.3">
                <p:embed/>
              </p:oleObj>
            </a:graphicData>
          </a:graphic>
        </p:graphicFrame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>
              <a:off x="4415" y="1497"/>
              <a:ext cx="0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37" name="Object 37"/>
            <p:cNvGraphicFramePr>
              <a:graphicFrameLocks noChangeAspect="1"/>
            </p:cNvGraphicFramePr>
            <p:nvPr/>
          </p:nvGraphicFramePr>
          <p:xfrm>
            <a:off x="4270" y="1833"/>
            <a:ext cx="254" cy="336"/>
          </p:xfrm>
          <a:graphic>
            <a:graphicData uri="http://schemas.openxmlformats.org/presentationml/2006/ole">
              <p:oleObj spid="_x0000_s19467" name="公式" r:id="rId6" imgW="3963960" imgH="5842800" progId="Equation.3">
                <p:embed/>
              </p:oleObj>
            </a:graphicData>
          </a:graphic>
        </p:graphicFrame>
      </p:grp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6062683" y="344747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39" name="Object 39"/>
          <p:cNvGraphicFramePr>
            <a:graphicFrameLocks noChangeAspect="1"/>
          </p:cNvGraphicFramePr>
          <p:nvPr/>
        </p:nvGraphicFramePr>
        <p:xfrm>
          <a:off x="8577283" y="3485578"/>
          <a:ext cx="327025" cy="381000"/>
        </p:xfrm>
        <a:graphic>
          <a:graphicData uri="http://schemas.openxmlformats.org/presentationml/2006/ole">
            <p:oleObj spid="_x0000_s19466" name="公式" r:id="rId7" imgW="4267200" imgH="4572000" progId="Equation.3">
              <p:embed/>
            </p:oleObj>
          </a:graphicData>
        </a:graphic>
      </p:graphicFrame>
      <p:graphicFrame>
        <p:nvGraphicFramePr>
          <p:cNvPr id="128040" name="Object 40"/>
          <p:cNvGraphicFramePr>
            <a:graphicFrameLocks noChangeAspect="1"/>
          </p:cNvGraphicFramePr>
          <p:nvPr/>
        </p:nvGraphicFramePr>
        <p:xfrm>
          <a:off x="5818208" y="3401440"/>
          <a:ext cx="265113" cy="330200"/>
        </p:xfrm>
        <a:graphic>
          <a:graphicData uri="http://schemas.openxmlformats.org/presentationml/2006/ole">
            <p:oleObj spid="_x0000_s19465" name="Equation" r:id="rId8" imgW="4267200" imgH="4876800" progId="Equation.3">
              <p:embed/>
            </p:oleObj>
          </a:graphicData>
        </a:graphic>
      </p:graphicFrame>
      <p:grpSp>
        <p:nvGrpSpPr>
          <p:cNvPr id="3" name="Group 41"/>
          <p:cNvGrpSpPr/>
          <p:nvPr/>
        </p:nvGrpSpPr>
        <p:grpSpPr bwMode="auto">
          <a:xfrm>
            <a:off x="6100783" y="1161478"/>
            <a:ext cx="2738438" cy="2241550"/>
            <a:chOff x="3672" y="1152"/>
            <a:chExt cx="1725" cy="1412"/>
          </a:xfrm>
        </p:grpSpPr>
        <p:grpSp>
          <p:nvGrpSpPr>
            <p:cNvPr id="4" name="Group 42"/>
            <p:cNvGrpSpPr/>
            <p:nvPr/>
          </p:nvGrpSpPr>
          <p:grpSpPr bwMode="auto">
            <a:xfrm>
              <a:off x="4800" y="1152"/>
              <a:ext cx="467" cy="265"/>
              <a:chOff x="4560" y="955"/>
              <a:chExt cx="576" cy="293"/>
            </a:xfrm>
          </p:grpSpPr>
          <p:sp>
            <p:nvSpPr>
              <p:cNvPr id="128043" name="Arc 43"/>
              <p:cNvSpPr/>
              <p:nvPr/>
            </p:nvSpPr>
            <p:spPr bwMode="auto">
              <a:xfrm rot="584142">
                <a:off x="4704" y="985"/>
                <a:ext cx="432" cy="263"/>
              </a:xfrm>
              <a:custGeom>
                <a:avLst/>
                <a:gdLst>
                  <a:gd name="G0" fmla="+- 0 0 0"/>
                  <a:gd name="G1" fmla="+- 20486 0 0"/>
                  <a:gd name="G2" fmla="+- 21600 0 0"/>
                  <a:gd name="T0" fmla="*/ 6848 w 20899"/>
                  <a:gd name="T1" fmla="*/ 0 h 20486"/>
                  <a:gd name="T2" fmla="*/ 20899 w 20899"/>
                  <a:gd name="T3" fmla="*/ 15030 h 20486"/>
                  <a:gd name="T4" fmla="*/ 0 w 20899"/>
                  <a:gd name="T5" fmla="*/ 20486 h 20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99" h="20486" fill="none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8044" name="Object 44"/>
              <p:cNvGraphicFramePr>
                <a:graphicFrameLocks noChangeAspect="1"/>
              </p:cNvGraphicFramePr>
              <p:nvPr/>
            </p:nvGraphicFramePr>
            <p:xfrm>
              <a:off x="4560" y="955"/>
              <a:ext cx="277" cy="245"/>
            </p:xfrm>
            <a:graphic>
              <a:graphicData uri="http://schemas.openxmlformats.org/presentationml/2006/ole">
                <p:oleObj spid="_x0000_s19464" name="公式" r:id="rId9" imgW="5181600" imgH="4572000" progId="Equation.3">
                  <p:embed/>
                </p:oleObj>
              </a:graphicData>
            </a:graphic>
          </p:graphicFrame>
        </p:grpSp>
        <p:sp>
          <p:nvSpPr>
            <p:cNvPr id="128045" name="Line 45"/>
            <p:cNvSpPr>
              <a:spLocks noChangeShapeType="1"/>
            </p:cNvSpPr>
            <p:nvPr/>
          </p:nvSpPr>
          <p:spPr bwMode="auto">
            <a:xfrm flipV="1">
              <a:off x="4734" y="1440"/>
              <a:ext cx="402" cy="76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6" name="Line 46"/>
            <p:cNvSpPr>
              <a:spLocks noChangeShapeType="1"/>
            </p:cNvSpPr>
            <p:nvPr/>
          </p:nvSpPr>
          <p:spPr bwMode="auto">
            <a:xfrm flipV="1">
              <a:off x="3672" y="1440"/>
              <a:ext cx="1464" cy="11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7" name="Line 47"/>
            <p:cNvSpPr>
              <a:spLocks noChangeShapeType="1"/>
            </p:cNvSpPr>
            <p:nvPr/>
          </p:nvSpPr>
          <p:spPr bwMode="auto">
            <a:xfrm flipV="1">
              <a:off x="4141" y="1440"/>
              <a:ext cx="995" cy="39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48" name="Object 48"/>
            <p:cNvGraphicFramePr>
              <a:graphicFrameLocks noChangeAspect="1"/>
            </p:cNvGraphicFramePr>
            <p:nvPr/>
          </p:nvGraphicFramePr>
          <p:xfrm>
            <a:off x="5184" y="1440"/>
            <a:ext cx="213" cy="294"/>
          </p:xfrm>
          <a:graphic>
            <a:graphicData uri="http://schemas.openxmlformats.org/presentationml/2006/ole">
              <p:oleObj spid="_x0000_s19463" name="公式" r:id="rId10" imgW="3963960" imgH="4906800" progId="Equation.3">
                <p:embed/>
              </p:oleObj>
            </a:graphicData>
          </a:graphic>
        </p:graphicFrame>
      </p:grpSp>
      <p:grpSp>
        <p:nvGrpSpPr>
          <p:cNvPr id="5" name="Group 49"/>
          <p:cNvGrpSpPr/>
          <p:nvPr/>
        </p:nvGrpSpPr>
        <p:grpSpPr bwMode="auto">
          <a:xfrm>
            <a:off x="7205683" y="2533078"/>
            <a:ext cx="485775" cy="914400"/>
            <a:chOff x="4368" y="1968"/>
            <a:chExt cx="306" cy="576"/>
          </a:xfrm>
        </p:grpSpPr>
        <p:sp>
          <p:nvSpPr>
            <p:cNvPr id="128050" name="Freeform 50"/>
            <p:cNvSpPr/>
            <p:nvPr/>
          </p:nvSpPr>
          <p:spPr bwMode="auto">
            <a:xfrm>
              <a:off x="4368" y="2002"/>
              <a:ext cx="96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208"/>
                </a:cxn>
                <a:cxn ang="0">
                  <a:pos x="144" y="432"/>
                </a:cxn>
              </a:cxnLst>
              <a:rect l="0" t="0" r="r" b="b"/>
              <a:pathLst>
                <a:path w="152" h="432">
                  <a:moveTo>
                    <a:pt x="0" y="0"/>
                  </a:moveTo>
                  <a:cubicBezTo>
                    <a:pt x="21" y="35"/>
                    <a:pt x="104" y="136"/>
                    <a:pt x="128" y="208"/>
                  </a:cubicBezTo>
                  <a:cubicBezTo>
                    <a:pt x="152" y="280"/>
                    <a:pt x="141" y="385"/>
                    <a:pt x="144" y="43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51" name="Object 51"/>
            <p:cNvGraphicFramePr>
              <a:graphicFrameLocks noChangeAspect="1"/>
            </p:cNvGraphicFramePr>
            <p:nvPr/>
          </p:nvGraphicFramePr>
          <p:xfrm>
            <a:off x="4464" y="1968"/>
            <a:ext cx="210" cy="270"/>
          </p:xfrm>
          <a:graphic>
            <a:graphicData uri="http://schemas.openxmlformats.org/presentationml/2006/ole">
              <p:oleObj spid="_x0000_s19462" name="公式" r:id="rId11" imgW="3730320" imgH="4438800" progId="Equation.3">
                <p:embed/>
              </p:oleObj>
            </a:graphicData>
          </a:graphic>
        </p:graphicFrame>
      </p:grpSp>
      <p:grpSp>
        <p:nvGrpSpPr>
          <p:cNvPr id="6" name="Group 52"/>
          <p:cNvGrpSpPr/>
          <p:nvPr/>
        </p:nvGrpSpPr>
        <p:grpSpPr bwMode="auto">
          <a:xfrm>
            <a:off x="7827983" y="1644078"/>
            <a:ext cx="749300" cy="2209800"/>
            <a:chOff x="4560" y="1248"/>
            <a:chExt cx="664" cy="1488"/>
          </a:xfrm>
        </p:grpSpPr>
        <p:graphicFrame>
          <p:nvGraphicFramePr>
            <p:cNvPr id="128053" name="Object 53"/>
            <p:cNvGraphicFramePr>
              <a:graphicFrameLocks noChangeAspect="1"/>
            </p:cNvGraphicFramePr>
            <p:nvPr/>
          </p:nvGraphicFramePr>
          <p:xfrm>
            <a:off x="4958" y="2448"/>
            <a:ext cx="266" cy="288"/>
          </p:xfrm>
          <a:graphic>
            <a:graphicData uri="http://schemas.openxmlformats.org/presentationml/2006/ole">
              <p:oleObj spid="_x0000_s19461" name="公式" r:id="rId12" imgW="131400" imgH="138960" progId="Equation.3">
                <p:embed/>
              </p:oleObj>
            </a:graphicData>
          </a:graphic>
        </p:graphicFrame>
        <p:sp>
          <p:nvSpPr>
            <p:cNvPr id="128054" name="Line 54"/>
            <p:cNvSpPr>
              <a:spLocks noChangeShapeType="1"/>
            </p:cNvSpPr>
            <p:nvPr/>
          </p:nvSpPr>
          <p:spPr bwMode="auto">
            <a:xfrm>
              <a:off x="5088" y="1248"/>
              <a:ext cx="0" cy="1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>
              <a:off x="4560" y="2064"/>
              <a:ext cx="528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8056" name="Object 56"/>
          <p:cNvGraphicFramePr>
            <a:graphicFrameLocks noChangeAspect="1"/>
          </p:cNvGraphicFramePr>
          <p:nvPr/>
        </p:nvGraphicFramePr>
        <p:xfrm>
          <a:off x="5834083" y="1085278"/>
          <a:ext cx="1828800" cy="541337"/>
        </p:xfrm>
        <a:graphic>
          <a:graphicData uri="http://schemas.openxmlformats.org/presentationml/2006/ole">
            <p:oleObj spid="_x0000_s19460" name="Equation" r:id="rId13" imgW="25603200" imgH="7620000" progId="">
              <p:embed/>
            </p:oleObj>
          </a:graphicData>
        </a:graphic>
      </p:graphicFrame>
      <p:grpSp>
        <p:nvGrpSpPr>
          <p:cNvPr id="7" name="Group 57"/>
          <p:cNvGrpSpPr/>
          <p:nvPr/>
        </p:nvGrpSpPr>
        <p:grpSpPr bwMode="auto">
          <a:xfrm>
            <a:off x="5934096" y="1945703"/>
            <a:ext cx="1173162" cy="1911350"/>
            <a:chOff x="3552" y="1676"/>
            <a:chExt cx="739" cy="1204"/>
          </a:xfrm>
        </p:grpSpPr>
        <p:graphicFrame>
          <p:nvGraphicFramePr>
            <p:cNvPr id="128058" name="Object 58"/>
            <p:cNvGraphicFramePr>
              <a:graphicFrameLocks noChangeAspect="1"/>
            </p:cNvGraphicFramePr>
            <p:nvPr/>
          </p:nvGraphicFramePr>
          <p:xfrm>
            <a:off x="3978" y="2544"/>
            <a:ext cx="313" cy="336"/>
          </p:xfrm>
          <a:graphic>
            <a:graphicData uri="http://schemas.openxmlformats.org/presentationml/2006/ole">
              <p:oleObj spid="_x0000_s19459" name="公式" r:id="rId14" imgW="4664880" imgH="5842800" progId="Equation.3">
                <p:embed/>
              </p:oleObj>
            </a:graphicData>
          </a:graphic>
        </p:graphicFrame>
        <p:sp>
          <p:nvSpPr>
            <p:cNvPr id="128059" name="Line 59"/>
            <p:cNvSpPr>
              <a:spLocks noChangeShapeType="1"/>
            </p:cNvSpPr>
            <p:nvPr/>
          </p:nvSpPr>
          <p:spPr bwMode="auto">
            <a:xfrm>
              <a:off x="4128" y="1856"/>
              <a:ext cx="8" cy="7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60" name="Line 60"/>
            <p:cNvSpPr>
              <a:spLocks noChangeShapeType="1"/>
            </p:cNvSpPr>
            <p:nvPr/>
          </p:nvSpPr>
          <p:spPr bwMode="auto">
            <a:xfrm flipV="1">
              <a:off x="3648" y="1812"/>
              <a:ext cx="504" cy="7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61" name="Object 61"/>
            <p:cNvGraphicFramePr>
              <a:graphicFrameLocks noChangeAspect="1"/>
            </p:cNvGraphicFramePr>
            <p:nvPr/>
          </p:nvGraphicFramePr>
          <p:xfrm>
            <a:off x="3696" y="1676"/>
            <a:ext cx="352" cy="340"/>
          </p:xfrm>
          <a:graphic>
            <a:graphicData uri="http://schemas.openxmlformats.org/presentationml/2006/ole">
              <p:oleObj spid="_x0000_s19458" name="公式" r:id="rId15" imgW="4898520" imgH="6076800" progId="Equation.3">
                <p:embed/>
              </p:oleObj>
            </a:graphicData>
          </a:graphic>
        </p:graphicFrame>
        <p:graphicFrame>
          <p:nvGraphicFramePr>
            <p:cNvPr id="128062" name="Object 62"/>
            <p:cNvGraphicFramePr>
              <a:graphicFrameLocks noChangeAspect="1"/>
            </p:cNvGraphicFramePr>
            <p:nvPr/>
          </p:nvGraphicFramePr>
          <p:xfrm>
            <a:off x="3552" y="1923"/>
            <a:ext cx="241" cy="285"/>
          </p:xfrm>
          <a:graphic>
            <a:graphicData uri="http://schemas.openxmlformats.org/presentationml/2006/ole">
              <p:oleObj spid="_x0000_s19457" name="公式" r:id="rId16" imgW="4898520" imgH="5842800" progId="Equation.3">
                <p:embed/>
              </p:oleObj>
            </a:graphicData>
          </a:graphic>
        </p:graphicFrame>
        <p:sp>
          <p:nvSpPr>
            <p:cNvPr id="128063" name="Arc 63"/>
            <p:cNvSpPr/>
            <p:nvPr/>
          </p:nvSpPr>
          <p:spPr bwMode="auto">
            <a:xfrm>
              <a:off x="3792" y="2350"/>
              <a:ext cx="144" cy="250"/>
            </a:xfrm>
            <a:custGeom>
              <a:avLst/>
              <a:gdLst>
                <a:gd name="G0" fmla="+- 0 0 0"/>
                <a:gd name="G1" fmla="+- 21468 0 0"/>
                <a:gd name="G2" fmla="+- 21600 0 0"/>
                <a:gd name="T0" fmla="*/ 2385 w 21600"/>
                <a:gd name="T1" fmla="*/ 0 h 35228"/>
                <a:gd name="T2" fmla="*/ 16650 w 21600"/>
                <a:gd name="T3" fmla="*/ 35228 h 35228"/>
                <a:gd name="T4" fmla="*/ 0 w 21600"/>
                <a:gd name="T5" fmla="*/ 21468 h 3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228" fill="none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  <p:sp>
          <p:nvSpPr>
            <p:cNvPr id="128064" name="Arc 64"/>
            <p:cNvSpPr/>
            <p:nvPr/>
          </p:nvSpPr>
          <p:spPr bwMode="auto">
            <a:xfrm>
              <a:off x="3792" y="2102"/>
              <a:ext cx="144" cy="250"/>
            </a:xfrm>
            <a:custGeom>
              <a:avLst/>
              <a:gdLst>
                <a:gd name="G0" fmla="+- 0 0 0"/>
                <a:gd name="G1" fmla="+- 21468 0 0"/>
                <a:gd name="G2" fmla="+- 21600 0 0"/>
                <a:gd name="T0" fmla="*/ 2385 w 21600"/>
                <a:gd name="T1" fmla="*/ 0 h 35228"/>
                <a:gd name="T2" fmla="*/ 16650 w 21600"/>
                <a:gd name="T3" fmla="*/ 35228 h 35228"/>
                <a:gd name="T4" fmla="*/ 0 w 21600"/>
                <a:gd name="T5" fmla="*/ 21468 h 3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228" fill="none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12700">
              <a:solidFill>
                <a:srgbClr val="800000"/>
              </a:solidFill>
              <a:round/>
              <a:headEnd type="none" w="sm" len="lg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</p:grpSp>
      <p:sp>
        <p:nvSpPr>
          <p:cNvPr id="128068" name="Text Box 68"/>
          <p:cNvSpPr txBox="1">
            <a:spLocks noChangeArrowheads="1"/>
          </p:cNvSpPr>
          <p:nvPr/>
        </p:nvSpPr>
        <p:spPr bwMode="auto">
          <a:xfrm>
            <a:off x="357157" y="1627419"/>
            <a:ext cx="4930811" cy="29990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同时以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的角速度转动时，合矢量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同样以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的角速度转动，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的端点在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轴上的投影点的运动也是简谐振动，振动频率与原来两个振动相同。</a:t>
            </a:r>
          </a:p>
        </p:txBody>
      </p:sp>
      <p:sp>
        <p:nvSpPr>
          <p:cNvPr id="46" name="Text Box 68"/>
          <p:cNvSpPr txBox="1">
            <a:spLocks noChangeArrowheads="1"/>
          </p:cNvSpPr>
          <p:nvPr/>
        </p:nvSpPr>
        <p:spPr bwMode="auto">
          <a:xfrm>
            <a:off x="819153" y="4705756"/>
            <a:ext cx="3357586" cy="58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质点的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合振动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为：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438796" y="4453953"/>
            <a:ext cx="2895600" cy="13858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两个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方向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en-US" sz="2800" b="1" dirty="0">
                <a:latin typeface="Times New Roman" panose="02020603050405020304" pitchFamily="18" charset="0"/>
              </a:rPr>
              <a:t>频率简谐运动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合成</a:t>
            </a:r>
            <a:r>
              <a:rPr lang="zh-CN" altLang="en-US" sz="2800" b="1" dirty="0">
                <a:latin typeface="Times New Roman" panose="02020603050405020304" pitchFamily="18" charset="0"/>
              </a:rPr>
              <a:t>后仍为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简谐</a:t>
            </a:r>
            <a:r>
              <a:rPr lang="zh-CN" altLang="en-US" sz="2800" b="1" dirty="0">
                <a:latin typeface="Times New Roman" panose="02020603050405020304" pitchFamily="18" charset="0"/>
              </a:rPr>
              <a:t>运动</a:t>
            </a:r>
            <a:endParaRPr lang="zh-CN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000101" y="214290"/>
            <a:ext cx="65722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个同方向同频率简谐运动的合成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68" grpId="0" autoUpdateAnimBg="0"/>
      <p:bldP spid="46" grpId="0" autoUpdateAnimBg="0"/>
      <p:bldP spid="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30" name="Object 30"/>
          <p:cNvGraphicFramePr>
            <a:graphicFrameLocks noChangeAspect="1"/>
          </p:cNvGraphicFramePr>
          <p:nvPr/>
        </p:nvGraphicFramePr>
        <p:xfrm>
          <a:off x="904293" y="1882917"/>
          <a:ext cx="3317875" cy="511175"/>
        </p:xfrm>
        <a:graphic>
          <a:graphicData uri="http://schemas.openxmlformats.org/presentationml/2006/ole">
            <p:oleObj spid="_x0000_s20496" name="Equation" r:id="rId3" imgW="32004000" imgH="5791200" progId="Equation.3">
              <p:embed/>
            </p:oleObj>
          </a:graphicData>
        </a:graphic>
      </p:graphicFrame>
      <p:sp>
        <p:nvSpPr>
          <p:cNvPr id="128031" name="Rectangle 31"/>
          <p:cNvSpPr>
            <a:spLocks noChangeArrowheads="1"/>
          </p:cNvSpPr>
          <p:nvPr/>
        </p:nvSpPr>
        <p:spPr bwMode="auto">
          <a:xfrm>
            <a:off x="5495932" y="1495412"/>
            <a:ext cx="3200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7"/>
          <p:cNvGrpSpPr/>
          <p:nvPr/>
        </p:nvGrpSpPr>
        <p:grpSpPr bwMode="auto">
          <a:xfrm>
            <a:off x="5800732" y="3324212"/>
            <a:ext cx="2289175" cy="1066800"/>
            <a:chOff x="3324" y="1497"/>
            <a:chExt cx="1442" cy="672"/>
          </a:xfrm>
        </p:grpSpPr>
        <p:sp>
          <p:nvSpPr>
            <p:cNvPr id="128032" name="Line 32"/>
            <p:cNvSpPr>
              <a:spLocks noChangeShapeType="1"/>
            </p:cNvSpPr>
            <p:nvPr/>
          </p:nvSpPr>
          <p:spPr bwMode="auto">
            <a:xfrm flipV="1">
              <a:off x="3324" y="1497"/>
              <a:ext cx="1091" cy="38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Arc 33"/>
            <p:cNvSpPr/>
            <p:nvPr/>
          </p:nvSpPr>
          <p:spPr bwMode="auto">
            <a:xfrm>
              <a:off x="3708" y="1737"/>
              <a:ext cx="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34" name="Object 34"/>
            <p:cNvGraphicFramePr>
              <a:graphicFrameLocks noChangeAspect="1"/>
            </p:cNvGraphicFramePr>
            <p:nvPr/>
          </p:nvGraphicFramePr>
          <p:xfrm>
            <a:off x="3852" y="1593"/>
            <a:ext cx="209" cy="296"/>
          </p:xfrm>
          <a:graphic>
            <a:graphicData uri="http://schemas.openxmlformats.org/presentationml/2006/ole">
              <p:oleObj spid="_x0000_s20495" name="公式" r:id="rId4" imgW="4431240" imgH="5842800" progId="Equation.3">
                <p:embed/>
              </p:oleObj>
            </a:graphicData>
          </a:graphic>
        </p:graphicFrame>
        <p:graphicFrame>
          <p:nvGraphicFramePr>
            <p:cNvPr id="128035" name="Object 35"/>
            <p:cNvGraphicFramePr>
              <a:graphicFrameLocks noChangeAspect="1"/>
            </p:cNvGraphicFramePr>
            <p:nvPr/>
          </p:nvGraphicFramePr>
          <p:xfrm>
            <a:off x="4477" y="1545"/>
            <a:ext cx="289" cy="336"/>
          </p:xfrm>
          <a:graphic>
            <a:graphicData uri="http://schemas.openxmlformats.org/presentationml/2006/ole">
              <p:oleObj spid="_x0000_s20494" name="公式" r:id="rId5" imgW="4431240" imgH="6076800" progId="Equation.3">
                <p:embed/>
              </p:oleObj>
            </a:graphicData>
          </a:graphic>
        </p:graphicFrame>
        <p:sp>
          <p:nvSpPr>
            <p:cNvPr id="128036" name="Line 36"/>
            <p:cNvSpPr>
              <a:spLocks noChangeShapeType="1"/>
            </p:cNvSpPr>
            <p:nvPr/>
          </p:nvSpPr>
          <p:spPr bwMode="auto">
            <a:xfrm>
              <a:off x="4415" y="1497"/>
              <a:ext cx="0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37" name="Object 37"/>
            <p:cNvGraphicFramePr>
              <a:graphicFrameLocks noChangeAspect="1"/>
            </p:cNvGraphicFramePr>
            <p:nvPr/>
          </p:nvGraphicFramePr>
          <p:xfrm>
            <a:off x="4270" y="1833"/>
            <a:ext cx="254" cy="336"/>
          </p:xfrm>
          <a:graphic>
            <a:graphicData uri="http://schemas.openxmlformats.org/presentationml/2006/ole">
              <p:oleObj spid="_x0000_s20493" name="公式" r:id="rId6" imgW="3963960" imgH="5842800" progId="Equation.3">
                <p:embed/>
              </p:oleObj>
            </a:graphicData>
          </a:graphic>
        </p:graphicFrame>
      </p:grp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5800732" y="393381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39" name="Object 39"/>
          <p:cNvGraphicFramePr>
            <a:graphicFrameLocks noChangeAspect="1"/>
          </p:cNvGraphicFramePr>
          <p:nvPr/>
        </p:nvGraphicFramePr>
        <p:xfrm>
          <a:off x="8315332" y="3971912"/>
          <a:ext cx="327025" cy="381000"/>
        </p:xfrm>
        <a:graphic>
          <a:graphicData uri="http://schemas.openxmlformats.org/presentationml/2006/ole">
            <p:oleObj spid="_x0000_s20492" name="公式" r:id="rId7" imgW="4267200" imgH="4572000" progId="Equation.3">
              <p:embed/>
            </p:oleObj>
          </a:graphicData>
        </a:graphic>
      </p:graphicFrame>
      <p:graphicFrame>
        <p:nvGraphicFramePr>
          <p:cNvPr id="128040" name="Object 40"/>
          <p:cNvGraphicFramePr>
            <a:graphicFrameLocks noChangeAspect="1"/>
          </p:cNvGraphicFramePr>
          <p:nvPr/>
        </p:nvGraphicFramePr>
        <p:xfrm>
          <a:off x="5556257" y="3887774"/>
          <a:ext cx="265113" cy="330200"/>
        </p:xfrm>
        <a:graphic>
          <a:graphicData uri="http://schemas.openxmlformats.org/presentationml/2006/ole">
            <p:oleObj spid="_x0000_s20491" name="Equation" r:id="rId8" imgW="4267200" imgH="4876800" progId="Equation.3">
              <p:embed/>
            </p:oleObj>
          </a:graphicData>
        </a:graphic>
      </p:graphicFrame>
      <p:grpSp>
        <p:nvGrpSpPr>
          <p:cNvPr id="3" name="Group 41"/>
          <p:cNvGrpSpPr/>
          <p:nvPr/>
        </p:nvGrpSpPr>
        <p:grpSpPr bwMode="auto">
          <a:xfrm>
            <a:off x="5838832" y="1647812"/>
            <a:ext cx="2738438" cy="2241550"/>
            <a:chOff x="3672" y="1152"/>
            <a:chExt cx="1725" cy="1412"/>
          </a:xfrm>
        </p:grpSpPr>
        <p:grpSp>
          <p:nvGrpSpPr>
            <p:cNvPr id="4" name="Group 42"/>
            <p:cNvGrpSpPr/>
            <p:nvPr/>
          </p:nvGrpSpPr>
          <p:grpSpPr bwMode="auto">
            <a:xfrm>
              <a:off x="4800" y="1152"/>
              <a:ext cx="467" cy="265"/>
              <a:chOff x="4560" y="955"/>
              <a:chExt cx="576" cy="293"/>
            </a:xfrm>
          </p:grpSpPr>
          <p:sp>
            <p:nvSpPr>
              <p:cNvPr id="128043" name="Arc 43"/>
              <p:cNvSpPr/>
              <p:nvPr/>
            </p:nvSpPr>
            <p:spPr bwMode="auto">
              <a:xfrm rot="584142">
                <a:off x="4704" y="985"/>
                <a:ext cx="432" cy="263"/>
              </a:xfrm>
              <a:custGeom>
                <a:avLst/>
                <a:gdLst>
                  <a:gd name="G0" fmla="+- 0 0 0"/>
                  <a:gd name="G1" fmla="+- 20486 0 0"/>
                  <a:gd name="G2" fmla="+- 21600 0 0"/>
                  <a:gd name="T0" fmla="*/ 6848 w 20899"/>
                  <a:gd name="T1" fmla="*/ 0 h 20486"/>
                  <a:gd name="T2" fmla="*/ 20899 w 20899"/>
                  <a:gd name="T3" fmla="*/ 15030 h 20486"/>
                  <a:gd name="T4" fmla="*/ 0 w 20899"/>
                  <a:gd name="T5" fmla="*/ 20486 h 20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99" h="20486" fill="none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 extrusionOk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8044" name="Object 44"/>
              <p:cNvGraphicFramePr>
                <a:graphicFrameLocks noChangeAspect="1"/>
              </p:cNvGraphicFramePr>
              <p:nvPr/>
            </p:nvGraphicFramePr>
            <p:xfrm>
              <a:off x="4560" y="955"/>
              <a:ext cx="277" cy="245"/>
            </p:xfrm>
            <a:graphic>
              <a:graphicData uri="http://schemas.openxmlformats.org/presentationml/2006/ole">
                <p:oleObj spid="_x0000_s20490" name="公式" r:id="rId9" imgW="5181600" imgH="4572000" progId="Equation.3">
                  <p:embed/>
                </p:oleObj>
              </a:graphicData>
            </a:graphic>
          </p:graphicFrame>
        </p:grpSp>
        <p:sp>
          <p:nvSpPr>
            <p:cNvPr id="128045" name="Line 45"/>
            <p:cNvSpPr>
              <a:spLocks noChangeShapeType="1"/>
            </p:cNvSpPr>
            <p:nvPr/>
          </p:nvSpPr>
          <p:spPr bwMode="auto">
            <a:xfrm flipV="1">
              <a:off x="4734" y="1440"/>
              <a:ext cx="402" cy="76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6" name="Line 46"/>
            <p:cNvSpPr>
              <a:spLocks noChangeShapeType="1"/>
            </p:cNvSpPr>
            <p:nvPr/>
          </p:nvSpPr>
          <p:spPr bwMode="auto">
            <a:xfrm flipV="1">
              <a:off x="3672" y="1440"/>
              <a:ext cx="1464" cy="11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7" name="Line 47"/>
            <p:cNvSpPr>
              <a:spLocks noChangeShapeType="1"/>
            </p:cNvSpPr>
            <p:nvPr/>
          </p:nvSpPr>
          <p:spPr bwMode="auto">
            <a:xfrm flipV="1">
              <a:off x="4141" y="1440"/>
              <a:ext cx="995" cy="39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48" name="Object 48"/>
            <p:cNvGraphicFramePr>
              <a:graphicFrameLocks noChangeAspect="1"/>
            </p:cNvGraphicFramePr>
            <p:nvPr/>
          </p:nvGraphicFramePr>
          <p:xfrm>
            <a:off x="5184" y="1440"/>
            <a:ext cx="213" cy="294"/>
          </p:xfrm>
          <a:graphic>
            <a:graphicData uri="http://schemas.openxmlformats.org/presentationml/2006/ole">
              <p:oleObj spid="_x0000_s20489" name="公式" r:id="rId10" imgW="3963960" imgH="4906800" progId="Equation.3">
                <p:embed/>
              </p:oleObj>
            </a:graphicData>
          </a:graphic>
        </p:graphicFrame>
      </p:grpSp>
      <p:grpSp>
        <p:nvGrpSpPr>
          <p:cNvPr id="5" name="Group 49"/>
          <p:cNvGrpSpPr/>
          <p:nvPr/>
        </p:nvGrpSpPr>
        <p:grpSpPr bwMode="auto">
          <a:xfrm>
            <a:off x="6943732" y="3019412"/>
            <a:ext cx="485775" cy="914400"/>
            <a:chOff x="4368" y="1968"/>
            <a:chExt cx="306" cy="576"/>
          </a:xfrm>
        </p:grpSpPr>
        <p:sp>
          <p:nvSpPr>
            <p:cNvPr id="128050" name="Freeform 50"/>
            <p:cNvSpPr/>
            <p:nvPr/>
          </p:nvSpPr>
          <p:spPr bwMode="auto">
            <a:xfrm>
              <a:off x="4368" y="2002"/>
              <a:ext cx="96" cy="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208"/>
                </a:cxn>
                <a:cxn ang="0">
                  <a:pos x="144" y="432"/>
                </a:cxn>
              </a:cxnLst>
              <a:rect l="0" t="0" r="r" b="b"/>
              <a:pathLst>
                <a:path w="152" h="432">
                  <a:moveTo>
                    <a:pt x="0" y="0"/>
                  </a:moveTo>
                  <a:cubicBezTo>
                    <a:pt x="21" y="35"/>
                    <a:pt x="104" y="136"/>
                    <a:pt x="128" y="208"/>
                  </a:cubicBezTo>
                  <a:cubicBezTo>
                    <a:pt x="152" y="280"/>
                    <a:pt x="141" y="385"/>
                    <a:pt x="144" y="432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51" name="Object 51"/>
            <p:cNvGraphicFramePr>
              <a:graphicFrameLocks noChangeAspect="1"/>
            </p:cNvGraphicFramePr>
            <p:nvPr/>
          </p:nvGraphicFramePr>
          <p:xfrm>
            <a:off x="4464" y="1968"/>
            <a:ext cx="210" cy="270"/>
          </p:xfrm>
          <a:graphic>
            <a:graphicData uri="http://schemas.openxmlformats.org/presentationml/2006/ole">
              <p:oleObj spid="_x0000_s20488" name="公式" r:id="rId11" imgW="3730320" imgH="4438800" progId="Equation.3">
                <p:embed/>
              </p:oleObj>
            </a:graphicData>
          </a:graphic>
        </p:graphicFrame>
      </p:grpSp>
      <p:grpSp>
        <p:nvGrpSpPr>
          <p:cNvPr id="6" name="Group 52"/>
          <p:cNvGrpSpPr/>
          <p:nvPr/>
        </p:nvGrpSpPr>
        <p:grpSpPr bwMode="auto">
          <a:xfrm>
            <a:off x="7566032" y="2130412"/>
            <a:ext cx="749300" cy="2209800"/>
            <a:chOff x="4560" y="1248"/>
            <a:chExt cx="664" cy="1488"/>
          </a:xfrm>
        </p:grpSpPr>
        <p:graphicFrame>
          <p:nvGraphicFramePr>
            <p:cNvPr id="128053" name="Object 53"/>
            <p:cNvGraphicFramePr>
              <a:graphicFrameLocks noChangeAspect="1"/>
            </p:cNvGraphicFramePr>
            <p:nvPr/>
          </p:nvGraphicFramePr>
          <p:xfrm>
            <a:off x="4958" y="2448"/>
            <a:ext cx="266" cy="288"/>
          </p:xfrm>
          <a:graphic>
            <a:graphicData uri="http://schemas.openxmlformats.org/presentationml/2006/ole">
              <p:oleObj spid="_x0000_s20487" name="公式" r:id="rId12" imgW="131400" imgH="138960" progId="Equation.3">
                <p:embed/>
              </p:oleObj>
            </a:graphicData>
          </a:graphic>
        </p:graphicFrame>
        <p:sp>
          <p:nvSpPr>
            <p:cNvPr id="128054" name="Line 54"/>
            <p:cNvSpPr>
              <a:spLocks noChangeShapeType="1"/>
            </p:cNvSpPr>
            <p:nvPr/>
          </p:nvSpPr>
          <p:spPr bwMode="auto">
            <a:xfrm>
              <a:off x="5088" y="1248"/>
              <a:ext cx="0" cy="1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>
              <a:off x="4560" y="2064"/>
              <a:ext cx="528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8056" name="Object 56"/>
          <p:cNvGraphicFramePr>
            <a:graphicFrameLocks noChangeAspect="1"/>
          </p:cNvGraphicFramePr>
          <p:nvPr/>
        </p:nvGraphicFramePr>
        <p:xfrm>
          <a:off x="5572132" y="1571612"/>
          <a:ext cx="1828800" cy="541337"/>
        </p:xfrm>
        <a:graphic>
          <a:graphicData uri="http://schemas.openxmlformats.org/presentationml/2006/ole">
            <p:oleObj spid="_x0000_s20486" name="Equation" r:id="rId13" imgW="25603200" imgH="7620000" progId="">
              <p:embed/>
            </p:oleObj>
          </a:graphicData>
        </a:graphic>
      </p:graphicFrame>
      <p:grpSp>
        <p:nvGrpSpPr>
          <p:cNvPr id="7" name="Group 57"/>
          <p:cNvGrpSpPr/>
          <p:nvPr/>
        </p:nvGrpSpPr>
        <p:grpSpPr bwMode="auto">
          <a:xfrm>
            <a:off x="5672145" y="2432037"/>
            <a:ext cx="1173162" cy="1911350"/>
            <a:chOff x="3552" y="1676"/>
            <a:chExt cx="739" cy="1204"/>
          </a:xfrm>
        </p:grpSpPr>
        <p:graphicFrame>
          <p:nvGraphicFramePr>
            <p:cNvPr id="128058" name="Object 58"/>
            <p:cNvGraphicFramePr>
              <a:graphicFrameLocks noChangeAspect="1"/>
            </p:cNvGraphicFramePr>
            <p:nvPr/>
          </p:nvGraphicFramePr>
          <p:xfrm>
            <a:off x="3978" y="2544"/>
            <a:ext cx="313" cy="336"/>
          </p:xfrm>
          <a:graphic>
            <a:graphicData uri="http://schemas.openxmlformats.org/presentationml/2006/ole">
              <p:oleObj spid="_x0000_s20485" name="公式" r:id="rId14" imgW="4664880" imgH="5842800" progId="Equation.3">
                <p:embed/>
              </p:oleObj>
            </a:graphicData>
          </a:graphic>
        </p:graphicFrame>
        <p:sp>
          <p:nvSpPr>
            <p:cNvPr id="128059" name="Line 59"/>
            <p:cNvSpPr>
              <a:spLocks noChangeShapeType="1"/>
            </p:cNvSpPr>
            <p:nvPr/>
          </p:nvSpPr>
          <p:spPr bwMode="auto">
            <a:xfrm>
              <a:off x="4128" y="1856"/>
              <a:ext cx="8" cy="7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60" name="Line 60"/>
            <p:cNvSpPr>
              <a:spLocks noChangeShapeType="1"/>
            </p:cNvSpPr>
            <p:nvPr/>
          </p:nvSpPr>
          <p:spPr bwMode="auto">
            <a:xfrm flipV="1">
              <a:off x="3648" y="1812"/>
              <a:ext cx="504" cy="7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61" name="Object 61"/>
            <p:cNvGraphicFramePr>
              <a:graphicFrameLocks noChangeAspect="1"/>
            </p:cNvGraphicFramePr>
            <p:nvPr/>
          </p:nvGraphicFramePr>
          <p:xfrm>
            <a:off x="3696" y="1676"/>
            <a:ext cx="352" cy="340"/>
          </p:xfrm>
          <a:graphic>
            <a:graphicData uri="http://schemas.openxmlformats.org/presentationml/2006/ole">
              <p:oleObj spid="_x0000_s20484" name="公式" r:id="rId15" imgW="4898520" imgH="6076800" progId="Equation.3">
                <p:embed/>
              </p:oleObj>
            </a:graphicData>
          </a:graphic>
        </p:graphicFrame>
        <p:graphicFrame>
          <p:nvGraphicFramePr>
            <p:cNvPr id="128062" name="Object 62"/>
            <p:cNvGraphicFramePr>
              <a:graphicFrameLocks noChangeAspect="1"/>
            </p:cNvGraphicFramePr>
            <p:nvPr/>
          </p:nvGraphicFramePr>
          <p:xfrm>
            <a:off x="3552" y="1923"/>
            <a:ext cx="241" cy="285"/>
          </p:xfrm>
          <a:graphic>
            <a:graphicData uri="http://schemas.openxmlformats.org/presentationml/2006/ole">
              <p:oleObj spid="_x0000_s20483" name="公式" r:id="rId16" imgW="4898520" imgH="5842800" progId="Equation.3">
                <p:embed/>
              </p:oleObj>
            </a:graphicData>
          </a:graphic>
        </p:graphicFrame>
        <p:sp>
          <p:nvSpPr>
            <p:cNvPr id="128063" name="Arc 63"/>
            <p:cNvSpPr/>
            <p:nvPr/>
          </p:nvSpPr>
          <p:spPr bwMode="auto">
            <a:xfrm>
              <a:off x="3792" y="2350"/>
              <a:ext cx="144" cy="250"/>
            </a:xfrm>
            <a:custGeom>
              <a:avLst/>
              <a:gdLst>
                <a:gd name="G0" fmla="+- 0 0 0"/>
                <a:gd name="G1" fmla="+- 21468 0 0"/>
                <a:gd name="G2" fmla="+- 21600 0 0"/>
                <a:gd name="T0" fmla="*/ 2385 w 21600"/>
                <a:gd name="T1" fmla="*/ 0 h 35228"/>
                <a:gd name="T2" fmla="*/ 16650 w 21600"/>
                <a:gd name="T3" fmla="*/ 35228 h 35228"/>
                <a:gd name="T4" fmla="*/ 0 w 21600"/>
                <a:gd name="T5" fmla="*/ 21468 h 3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228" fill="none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  <p:sp>
          <p:nvSpPr>
            <p:cNvPr id="128064" name="Arc 64"/>
            <p:cNvSpPr/>
            <p:nvPr/>
          </p:nvSpPr>
          <p:spPr bwMode="auto">
            <a:xfrm>
              <a:off x="3792" y="2102"/>
              <a:ext cx="144" cy="250"/>
            </a:xfrm>
            <a:custGeom>
              <a:avLst/>
              <a:gdLst>
                <a:gd name="G0" fmla="+- 0 0 0"/>
                <a:gd name="G1" fmla="+- 21468 0 0"/>
                <a:gd name="G2" fmla="+- 21600 0 0"/>
                <a:gd name="T0" fmla="*/ 2385 w 21600"/>
                <a:gd name="T1" fmla="*/ 0 h 35228"/>
                <a:gd name="T2" fmla="*/ 16650 w 21600"/>
                <a:gd name="T3" fmla="*/ 35228 h 35228"/>
                <a:gd name="T4" fmla="*/ 0 w 21600"/>
                <a:gd name="T5" fmla="*/ 21468 h 35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228" fill="none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 extrusionOk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12700">
              <a:solidFill>
                <a:srgbClr val="800000"/>
              </a:solidFill>
              <a:round/>
              <a:headEnd type="none" w="sm" len="lg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solidFill>
                  <a:srgbClr val="1C1C1C"/>
                </a:solidFill>
              </a:endParaRPr>
            </a:p>
          </p:txBody>
        </p:sp>
      </p:grpSp>
      <p:graphicFrame>
        <p:nvGraphicFramePr>
          <p:cNvPr id="128065" name="Object 65"/>
          <p:cNvGraphicFramePr>
            <a:graphicFrameLocks noChangeAspect="1"/>
          </p:cNvGraphicFramePr>
          <p:nvPr/>
        </p:nvGraphicFramePr>
        <p:xfrm>
          <a:off x="404847" y="4101701"/>
          <a:ext cx="4819225" cy="642942"/>
        </p:xfrm>
        <a:graphic>
          <a:graphicData uri="http://schemas.openxmlformats.org/presentationml/2006/ole">
            <p:oleObj spid="_x0000_s20482" name="Equation" r:id="rId17" imgW="63093600" imgH="7315200" progId="Equation.3">
              <p:embed/>
            </p:oleObj>
          </a:graphicData>
        </a:graphic>
      </p:graphicFrame>
      <p:graphicFrame>
        <p:nvGraphicFramePr>
          <p:cNvPr id="128066" name="Object 66"/>
          <p:cNvGraphicFramePr>
            <a:graphicFrameLocks noChangeAspect="1"/>
          </p:cNvGraphicFramePr>
          <p:nvPr/>
        </p:nvGraphicFramePr>
        <p:xfrm>
          <a:off x="461591" y="5065364"/>
          <a:ext cx="4873699" cy="1099940"/>
        </p:xfrm>
        <a:graphic>
          <a:graphicData uri="http://schemas.openxmlformats.org/presentationml/2006/ole">
            <p:oleObj spid="_x0000_s20481" name="Equation" r:id="rId18" imgW="50292000" imgH="12496800" progId="Equation.3">
              <p:embed/>
            </p:oleObj>
          </a:graphicData>
        </a:graphic>
      </p:graphicFrame>
      <p:sp>
        <p:nvSpPr>
          <p:cNvPr id="46" name="Text Box 68"/>
          <p:cNvSpPr txBox="1">
            <a:spLocks noChangeArrowheads="1"/>
          </p:cNvSpPr>
          <p:nvPr/>
        </p:nvSpPr>
        <p:spPr bwMode="auto">
          <a:xfrm>
            <a:off x="888921" y="1073708"/>
            <a:ext cx="3357586" cy="6740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质点的合振动为：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551648" y="2770843"/>
            <a:ext cx="49823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从图中三角形的边角关系，很容易得到：</a:t>
            </a:r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000101" y="214290"/>
            <a:ext cx="65722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个同方向同频率简谐运动的合成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8" name="Rectangle 104"/>
          <p:cNvSpPr>
            <a:spLocks noChangeArrowheads="1"/>
          </p:cNvSpPr>
          <p:nvPr/>
        </p:nvSpPr>
        <p:spPr bwMode="auto">
          <a:xfrm>
            <a:off x="714348" y="1441156"/>
            <a:ext cx="8001000" cy="5416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4" name="Line 70"/>
          <p:cNvSpPr>
            <a:spLocks noChangeShapeType="1"/>
          </p:cNvSpPr>
          <p:nvPr/>
        </p:nvSpPr>
        <p:spPr bwMode="auto">
          <a:xfrm>
            <a:off x="866159" y="3667103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72" name="Line 68"/>
          <p:cNvSpPr>
            <a:spLocks noChangeShapeType="1"/>
          </p:cNvSpPr>
          <p:nvPr/>
        </p:nvSpPr>
        <p:spPr bwMode="auto">
          <a:xfrm>
            <a:off x="4028459" y="366710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 flipV="1">
            <a:off x="2266334" y="2017691"/>
            <a:ext cx="3175" cy="306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7614622" y="3629003"/>
          <a:ext cx="300037" cy="381000"/>
        </p:xfrm>
        <a:graphic>
          <a:graphicData uri="http://schemas.openxmlformats.org/presentationml/2006/ole">
            <p:oleObj spid="_x0000_s21521" name="公式" r:id="rId3" imgW="2743200" imgH="5181600" progId="Equation.3">
              <p:embed/>
            </p:oleObj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2266334" y="3378178"/>
          <a:ext cx="327025" cy="365125"/>
        </p:xfrm>
        <a:graphic>
          <a:graphicData uri="http://schemas.openxmlformats.org/presentationml/2006/ole">
            <p:oleObj spid="_x0000_s21520" name="Equation" r:id="rId4" imgW="3048000" imgH="3352800" progId="Equation.3">
              <p:embed/>
            </p:oleObj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3931622" y="3340078"/>
          <a:ext cx="325437" cy="365125"/>
        </p:xfrm>
        <a:graphic>
          <a:graphicData uri="http://schemas.openxmlformats.org/presentationml/2006/ole">
            <p:oleObj spid="_x0000_s21519" name="Equation" r:id="rId5" imgW="3048000" imgH="3352800" progId="Equation.3">
              <p:embed/>
            </p:oleObj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32835" y="6143619"/>
          <a:ext cx="3106737" cy="573087"/>
        </p:xfrm>
        <a:graphic>
          <a:graphicData uri="http://schemas.openxmlformats.org/presentationml/2006/ole">
            <p:oleObj spid="_x0000_s21518" name="Equation" r:id="rId6" imgW="33223200" imgH="6096000" progId="Equation.3">
              <p:embed/>
            </p:oleObj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4061793" y="5429239"/>
          <a:ext cx="4446587" cy="573087"/>
        </p:xfrm>
        <a:graphic>
          <a:graphicData uri="http://schemas.openxmlformats.org/presentationml/2006/ole">
            <p:oleObj spid="_x0000_s21517" name="Equation" r:id="rId7" imgW="44805600" imgH="6096000" progId="Equation.3">
              <p:embed/>
            </p:oleObj>
          </a:graphicData>
        </a:graphic>
      </p:graphicFrame>
      <p:grpSp>
        <p:nvGrpSpPr>
          <p:cNvPr id="2" name="Group 103"/>
          <p:cNvGrpSpPr/>
          <p:nvPr/>
        </p:nvGrpSpPr>
        <p:grpSpPr bwMode="auto">
          <a:xfrm>
            <a:off x="1056659" y="2333603"/>
            <a:ext cx="2438400" cy="2489200"/>
            <a:chOff x="816" y="1200"/>
            <a:chExt cx="1536" cy="1568"/>
          </a:xfrm>
        </p:grpSpPr>
        <p:sp>
          <p:nvSpPr>
            <p:cNvPr id="98321" name="Oval 17"/>
            <p:cNvSpPr>
              <a:spLocks noChangeArrowheads="1"/>
            </p:cNvSpPr>
            <p:nvPr/>
          </p:nvSpPr>
          <p:spPr bwMode="auto">
            <a:xfrm>
              <a:off x="816" y="1200"/>
              <a:ext cx="1536" cy="15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584" y="2048"/>
              <a:ext cx="0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1344" y="2496"/>
            <a:ext cx="187" cy="187"/>
          </p:xfrm>
          <a:graphic>
            <a:graphicData uri="http://schemas.openxmlformats.org/presentationml/2006/ole">
              <p:oleObj spid="_x0000_s21516" name="公式" r:id="rId8" imgW="3963960" imgH="4204800" progId="Equation.3">
                <p:embed/>
              </p:oleObj>
            </a:graphicData>
          </a:graphic>
        </p:graphicFrame>
      </p:grpSp>
      <p:grpSp>
        <p:nvGrpSpPr>
          <p:cNvPr id="3" name="Group 20"/>
          <p:cNvGrpSpPr/>
          <p:nvPr/>
        </p:nvGrpSpPr>
        <p:grpSpPr bwMode="auto">
          <a:xfrm>
            <a:off x="904259" y="4391003"/>
            <a:ext cx="782638" cy="677863"/>
            <a:chOff x="720" y="2976"/>
            <a:chExt cx="493" cy="427"/>
          </a:xfrm>
        </p:grpSpPr>
        <p:sp>
          <p:nvSpPr>
            <p:cNvPr id="98325" name="Freeform 21"/>
            <p:cNvSpPr/>
            <p:nvPr/>
          </p:nvSpPr>
          <p:spPr bwMode="auto">
            <a:xfrm rot="-5731028">
              <a:off x="720" y="2976"/>
              <a:ext cx="240" cy="24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192" y="48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336" y="0"/>
                  </a:moveTo>
                  <a:cubicBezTo>
                    <a:pt x="288" y="12"/>
                    <a:pt x="240" y="24"/>
                    <a:pt x="192" y="48"/>
                  </a:cubicBezTo>
                  <a:cubicBezTo>
                    <a:pt x="144" y="72"/>
                    <a:pt x="80" y="112"/>
                    <a:pt x="48" y="144"/>
                  </a:cubicBezTo>
                  <a:cubicBezTo>
                    <a:pt x="16" y="176"/>
                    <a:pt x="8" y="224"/>
                    <a:pt x="0" y="24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26" name="Object 22"/>
            <p:cNvGraphicFramePr>
              <a:graphicFrameLocks noChangeAspect="1"/>
            </p:cNvGraphicFramePr>
            <p:nvPr/>
          </p:nvGraphicFramePr>
          <p:xfrm>
            <a:off x="960" y="3168"/>
            <a:ext cx="253" cy="235"/>
          </p:xfrm>
          <a:graphic>
            <a:graphicData uri="http://schemas.openxmlformats.org/presentationml/2006/ole">
              <p:oleObj spid="_x0000_s21515" name="Equation" r:id="rId9" imgW="3657600" imgH="3352800" progId="Equation.3">
                <p:embed/>
              </p:oleObj>
            </a:graphicData>
          </a:graphic>
        </p:graphicFrame>
      </p:grpSp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1275711" y="5429239"/>
          <a:ext cx="1905000" cy="552450"/>
        </p:xfrm>
        <a:graphic>
          <a:graphicData uri="http://schemas.openxmlformats.org/presentationml/2006/ole">
            <p:oleObj spid="_x0000_s21514" name="Equation" r:id="rId10" imgW="21031200" imgH="6096000" progId="Equation.3">
              <p:embed/>
            </p:oleObj>
          </a:graphicData>
        </a:graphic>
      </p:graphicFrame>
      <p:grpSp>
        <p:nvGrpSpPr>
          <p:cNvPr id="4" name="Group 62"/>
          <p:cNvGrpSpPr/>
          <p:nvPr/>
        </p:nvGrpSpPr>
        <p:grpSpPr bwMode="auto">
          <a:xfrm>
            <a:off x="1945659" y="3400403"/>
            <a:ext cx="368300" cy="463550"/>
            <a:chOff x="1384" y="1800"/>
            <a:chExt cx="254" cy="364"/>
          </a:xfrm>
        </p:grpSpPr>
        <p:graphicFrame>
          <p:nvGraphicFramePr>
            <p:cNvPr id="98329" name="Object 25"/>
            <p:cNvGraphicFramePr>
              <a:graphicFrameLocks noChangeAspect="1"/>
            </p:cNvGraphicFramePr>
            <p:nvPr/>
          </p:nvGraphicFramePr>
          <p:xfrm>
            <a:off x="1384" y="1800"/>
            <a:ext cx="176" cy="210"/>
          </p:xfrm>
          <a:graphic>
            <a:graphicData uri="http://schemas.openxmlformats.org/presentationml/2006/ole">
              <p:oleObj spid="_x0000_s21513" name="公式" r:id="rId11" imgW="146160" imgH="175680" progId="Equation.3">
                <p:embed/>
              </p:oleObj>
            </a:graphicData>
          </a:graphic>
        </p:graphicFrame>
        <p:sp>
          <p:nvSpPr>
            <p:cNvPr id="98330" name="Arc 26"/>
            <p:cNvSpPr/>
            <p:nvPr/>
          </p:nvSpPr>
          <p:spPr bwMode="auto">
            <a:xfrm flipH="1">
              <a:off x="1491" y="1876"/>
              <a:ext cx="147" cy="288"/>
            </a:xfrm>
            <a:custGeom>
              <a:avLst/>
              <a:gdLst>
                <a:gd name="G0" fmla="+- 450 0 0"/>
                <a:gd name="G1" fmla="+- 20984 0 0"/>
                <a:gd name="G2" fmla="+- 21600 0 0"/>
                <a:gd name="T0" fmla="*/ 5572 w 22050"/>
                <a:gd name="T1" fmla="*/ 0 h 42584"/>
                <a:gd name="T2" fmla="*/ 0 w 22050"/>
                <a:gd name="T3" fmla="*/ 42579 h 42584"/>
                <a:gd name="T4" fmla="*/ 450 w 22050"/>
                <a:gd name="T5" fmla="*/ 20984 h 4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0" h="42584" fill="none" extrusionOk="0">
                  <a:moveTo>
                    <a:pt x="5571" y="0"/>
                  </a:moveTo>
                  <a:cubicBezTo>
                    <a:pt x="15244" y="2361"/>
                    <a:pt x="22050" y="11027"/>
                    <a:pt x="22050" y="20984"/>
                  </a:cubicBezTo>
                  <a:cubicBezTo>
                    <a:pt x="22050" y="32913"/>
                    <a:pt x="12379" y="42584"/>
                    <a:pt x="450" y="42584"/>
                  </a:cubicBezTo>
                  <a:cubicBezTo>
                    <a:pt x="299" y="42584"/>
                    <a:pt x="149" y="42582"/>
                    <a:pt x="-1" y="42579"/>
                  </a:cubicBezTo>
                </a:path>
                <a:path w="22050" h="42584" stroke="0" extrusionOk="0">
                  <a:moveTo>
                    <a:pt x="5571" y="0"/>
                  </a:moveTo>
                  <a:cubicBezTo>
                    <a:pt x="15244" y="2361"/>
                    <a:pt x="22050" y="11027"/>
                    <a:pt x="22050" y="20984"/>
                  </a:cubicBezTo>
                  <a:cubicBezTo>
                    <a:pt x="22050" y="32913"/>
                    <a:pt x="12379" y="42584"/>
                    <a:pt x="450" y="42584"/>
                  </a:cubicBezTo>
                  <a:cubicBezTo>
                    <a:pt x="299" y="42584"/>
                    <a:pt x="149" y="42582"/>
                    <a:pt x="-1" y="42579"/>
                  </a:cubicBezTo>
                  <a:lnTo>
                    <a:pt x="450" y="20984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6"/>
          <p:cNvGrpSpPr/>
          <p:nvPr/>
        </p:nvGrpSpPr>
        <p:grpSpPr bwMode="auto">
          <a:xfrm>
            <a:off x="1942484" y="3248003"/>
            <a:ext cx="701675" cy="747713"/>
            <a:chOff x="1374" y="1776"/>
            <a:chExt cx="442" cy="471"/>
          </a:xfrm>
        </p:grpSpPr>
        <p:sp>
          <p:nvSpPr>
            <p:cNvPr id="98334" name="Line 30"/>
            <p:cNvSpPr>
              <a:spLocks noChangeShapeType="1"/>
            </p:cNvSpPr>
            <p:nvPr/>
          </p:nvSpPr>
          <p:spPr bwMode="auto">
            <a:xfrm flipH="1">
              <a:off x="1573" y="2064"/>
              <a:ext cx="11" cy="1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1374" y="1776"/>
              <a:ext cx="442" cy="471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33" name="Object 29"/>
            <p:cNvGraphicFramePr>
              <a:graphicFrameLocks noChangeAspect="1"/>
            </p:cNvGraphicFramePr>
            <p:nvPr/>
          </p:nvGraphicFramePr>
          <p:xfrm>
            <a:off x="1612" y="2009"/>
            <a:ext cx="165" cy="199"/>
          </p:xfrm>
          <a:graphic>
            <a:graphicData uri="http://schemas.openxmlformats.org/presentationml/2006/ole">
              <p:oleObj spid="_x0000_s21512" name="公式" r:id="rId12" imgW="4664880" imgH="5842800" progId="Equation.3">
                <p:embed/>
              </p:oleObj>
            </a:graphicData>
          </a:graphic>
        </p:graphicFrame>
      </p:grpSp>
      <p:grpSp>
        <p:nvGrpSpPr>
          <p:cNvPr id="6" name="Group 99"/>
          <p:cNvGrpSpPr/>
          <p:nvPr/>
        </p:nvGrpSpPr>
        <p:grpSpPr bwMode="auto">
          <a:xfrm>
            <a:off x="1577359" y="2868591"/>
            <a:ext cx="1447800" cy="1446212"/>
            <a:chOff x="1144" y="1537"/>
            <a:chExt cx="912" cy="911"/>
          </a:xfrm>
        </p:grpSpPr>
        <p:sp>
          <p:nvSpPr>
            <p:cNvPr id="98336" name="Line 32"/>
            <p:cNvSpPr>
              <a:spLocks noChangeShapeType="1"/>
            </p:cNvSpPr>
            <p:nvPr/>
          </p:nvSpPr>
          <p:spPr bwMode="auto">
            <a:xfrm>
              <a:off x="1584" y="2064"/>
              <a:ext cx="1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37" name="Object 33"/>
            <p:cNvGraphicFramePr>
              <a:graphicFrameLocks noChangeAspect="1"/>
            </p:cNvGraphicFramePr>
            <p:nvPr/>
          </p:nvGraphicFramePr>
          <p:xfrm>
            <a:off x="1374" y="2217"/>
            <a:ext cx="194" cy="211"/>
          </p:xfrm>
          <a:graphic>
            <a:graphicData uri="http://schemas.openxmlformats.org/presentationml/2006/ole">
              <p:oleObj spid="_x0000_s21511" name="公式" r:id="rId13" imgW="5132160" imgH="5842800" progId="Equation.3">
                <p:embed/>
              </p:oleObj>
            </a:graphicData>
          </a:graphic>
        </p:graphicFrame>
        <p:sp>
          <p:nvSpPr>
            <p:cNvPr id="98338" name="Oval 34"/>
            <p:cNvSpPr>
              <a:spLocks noChangeArrowheads="1"/>
            </p:cNvSpPr>
            <p:nvPr/>
          </p:nvSpPr>
          <p:spPr bwMode="auto">
            <a:xfrm>
              <a:off x="1144" y="1537"/>
              <a:ext cx="912" cy="911"/>
            </a:xfrm>
            <a:prstGeom prst="ellips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8"/>
          <p:cNvGrpSpPr/>
          <p:nvPr/>
        </p:nvGrpSpPr>
        <p:grpSpPr bwMode="auto">
          <a:xfrm>
            <a:off x="5628659" y="2409803"/>
            <a:ext cx="1752600" cy="2362200"/>
            <a:chOff x="3696" y="1248"/>
            <a:chExt cx="1104" cy="1488"/>
          </a:xfrm>
        </p:grpSpPr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>
              <a:off x="3696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1" name="Line 37"/>
            <p:cNvSpPr>
              <a:spLocks noChangeShapeType="1"/>
            </p:cNvSpPr>
            <p:nvPr/>
          </p:nvSpPr>
          <p:spPr bwMode="auto">
            <a:xfrm>
              <a:off x="4576" y="20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42" name="Object 38"/>
            <p:cNvGraphicFramePr>
              <a:graphicFrameLocks noChangeAspect="1"/>
            </p:cNvGraphicFramePr>
            <p:nvPr/>
          </p:nvGraphicFramePr>
          <p:xfrm>
            <a:off x="4520" y="1816"/>
            <a:ext cx="280" cy="200"/>
          </p:xfrm>
          <a:graphic>
            <a:graphicData uri="http://schemas.openxmlformats.org/presentationml/2006/ole">
              <p:oleObj spid="_x0000_s21510" name="公式" r:id="rId14" imgW="4876800" imgH="5486400" progId="Equation.3">
                <p:embed/>
              </p:oleObj>
            </a:graphicData>
          </a:graphic>
        </p:graphicFrame>
      </p:grp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285720" y="857232"/>
            <a:ext cx="2571768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相位差</a:t>
            </a:r>
          </a:p>
        </p:txBody>
      </p:sp>
      <p:sp>
        <p:nvSpPr>
          <p:cNvPr id="98347" name="AutoShape 43"/>
          <p:cNvSpPr/>
          <p:nvPr/>
        </p:nvSpPr>
        <p:spPr bwMode="auto">
          <a:xfrm>
            <a:off x="847083" y="5714991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82" name="Object 78"/>
          <p:cNvGraphicFramePr>
            <a:graphicFrameLocks noChangeAspect="1"/>
          </p:cNvGraphicFramePr>
          <p:nvPr/>
        </p:nvGraphicFramePr>
        <p:xfrm>
          <a:off x="2786050" y="857232"/>
          <a:ext cx="3276600" cy="569913"/>
        </p:xfrm>
        <a:graphic>
          <a:graphicData uri="http://schemas.openxmlformats.org/presentationml/2006/ole">
            <p:oleObj spid="_x0000_s21509" name="Equation" r:id="rId15" imgW="36271200" imgH="6096000" progId="Equation.3">
              <p:embed/>
            </p:oleObj>
          </a:graphicData>
        </a:graphic>
      </p:graphicFrame>
      <p:graphicFrame>
        <p:nvGraphicFramePr>
          <p:cNvPr id="98383" name="Object 79"/>
          <p:cNvGraphicFramePr>
            <a:graphicFrameLocks noChangeAspect="1"/>
          </p:cNvGraphicFramePr>
          <p:nvPr/>
        </p:nvGraphicFramePr>
        <p:xfrm>
          <a:off x="6072198" y="928670"/>
          <a:ext cx="2590800" cy="474663"/>
        </p:xfrm>
        <a:graphic>
          <a:graphicData uri="http://schemas.openxmlformats.org/presentationml/2006/ole">
            <p:oleObj spid="_x0000_s21508" name="Equation" r:id="rId16" imgW="56692800" imgH="8229600" progId="Equation.3">
              <p:embed/>
            </p:oleObj>
          </a:graphicData>
        </a:graphic>
      </p:graphicFrame>
      <p:grpSp>
        <p:nvGrpSpPr>
          <p:cNvPr id="8" name="Group 102"/>
          <p:cNvGrpSpPr/>
          <p:nvPr/>
        </p:nvGrpSpPr>
        <p:grpSpPr bwMode="auto">
          <a:xfrm>
            <a:off x="2279034" y="2333603"/>
            <a:ext cx="5559425" cy="2451100"/>
            <a:chOff x="1586" y="1200"/>
            <a:chExt cx="3502" cy="1544"/>
          </a:xfrm>
        </p:grpSpPr>
        <p:sp>
          <p:nvSpPr>
            <p:cNvPr id="98391" name="Line 87"/>
            <p:cNvSpPr>
              <a:spLocks noChangeShapeType="1"/>
            </p:cNvSpPr>
            <p:nvPr/>
          </p:nvSpPr>
          <p:spPr bwMode="auto">
            <a:xfrm>
              <a:off x="1586" y="2744"/>
              <a:ext cx="1250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92" name="Freeform 88"/>
            <p:cNvSpPr>
              <a:spLocks noChangeAspect="1"/>
            </p:cNvSpPr>
            <p:nvPr/>
          </p:nvSpPr>
          <p:spPr bwMode="auto">
            <a:xfrm flipV="1">
              <a:off x="2835" y="1200"/>
              <a:ext cx="2253" cy="1534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41275" cmpd="sng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00"/>
          <p:cNvGrpSpPr/>
          <p:nvPr/>
        </p:nvGrpSpPr>
        <p:grpSpPr bwMode="auto">
          <a:xfrm>
            <a:off x="2275859" y="2867003"/>
            <a:ext cx="5561013" cy="1447800"/>
            <a:chOff x="1584" y="1536"/>
            <a:chExt cx="3503" cy="912"/>
          </a:xfrm>
        </p:grpSpPr>
        <p:sp>
          <p:nvSpPr>
            <p:cNvPr id="98388" name="Line 84"/>
            <p:cNvSpPr>
              <a:spLocks noChangeShapeType="1"/>
            </p:cNvSpPr>
            <p:nvPr/>
          </p:nvSpPr>
          <p:spPr bwMode="auto">
            <a:xfrm>
              <a:off x="1584" y="2448"/>
              <a:ext cx="1250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93" name="Freeform 89"/>
            <p:cNvSpPr>
              <a:spLocks noChangeAspect="1"/>
            </p:cNvSpPr>
            <p:nvPr/>
          </p:nvSpPr>
          <p:spPr bwMode="auto">
            <a:xfrm flipV="1">
              <a:off x="2834" y="1536"/>
              <a:ext cx="2253" cy="910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mpd="sng">
              <a:solidFill>
                <a:srgbClr val="CC00CC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7"/>
          <p:cNvGrpSpPr/>
          <p:nvPr/>
        </p:nvGrpSpPr>
        <p:grpSpPr bwMode="auto">
          <a:xfrm>
            <a:off x="2263159" y="3251178"/>
            <a:ext cx="5573713" cy="758825"/>
            <a:chOff x="1576" y="1778"/>
            <a:chExt cx="3511" cy="478"/>
          </a:xfrm>
        </p:grpSpPr>
        <p:sp>
          <p:nvSpPr>
            <p:cNvPr id="98385" name="Line 81"/>
            <p:cNvSpPr>
              <a:spLocks noChangeShapeType="1"/>
            </p:cNvSpPr>
            <p:nvPr/>
          </p:nvSpPr>
          <p:spPr bwMode="auto">
            <a:xfrm>
              <a:off x="1576" y="2256"/>
              <a:ext cx="1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94" name="Freeform 90"/>
            <p:cNvSpPr>
              <a:spLocks noChangeAspect="1"/>
            </p:cNvSpPr>
            <p:nvPr/>
          </p:nvSpPr>
          <p:spPr bwMode="auto">
            <a:xfrm flipV="1">
              <a:off x="2834" y="1778"/>
              <a:ext cx="2253" cy="478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409" name="Line 105"/>
          <p:cNvSpPr>
            <a:spLocks noChangeShapeType="1"/>
          </p:cNvSpPr>
          <p:nvPr/>
        </p:nvSpPr>
        <p:spPr bwMode="auto">
          <a:xfrm flipV="1">
            <a:off x="4277697" y="2055791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410" name="Object 106"/>
          <p:cNvGraphicFramePr>
            <a:graphicFrameLocks noChangeAspect="1"/>
          </p:cNvGraphicFramePr>
          <p:nvPr/>
        </p:nvGraphicFramePr>
        <p:xfrm>
          <a:off x="2467947" y="2062141"/>
          <a:ext cx="263525" cy="271462"/>
        </p:xfrm>
        <a:graphic>
          <a:graphicData uri="http://schemas.openxmlformats.org/presentationml/2006/ole">
            <p:oleObj spid="_x0000_s21507" name="公式" r:id="rId17" imgW="4267200" imgH="4572000" progId="Equation.3">
              <p:embed/>
            </p:oleObj>
          </a:graphicData>
        </a:graphic>
      </p:graphicFrame>
      <p:graphicFrame>
        <p:nvGraphicFramePr>
          <p:cNvPr id="98411" name="Object 107"/>
          <p:cNvGraphicFramePr>
            <a:graphicFrameLocks noChangeAspect="1"/>
          </p:cNvGraphicFramePr>
          <p:nvPr/>
        </p:nvGraphicFramePr>
        <p:xfrm>
          <a:off x="3993534" y="2062141"/>
          <a:ext cx="263525" cy="271462"/>
        </p:xfrm>
        <a:graphic>
          <a:graphicData uri="http://schemas.openxmlformats.org/presentationml/2006/ole">
            <p:oleObj spid="_x0000_s21506" name="公式" r:id="rId18" imgW="4267200" imgH="4572000" progId="Equation.3">
              <p:embed/>
            </p:oleObj>
          </a:graphicData>
        </a:graphic>
      </p:graphicFrame>
      <p:sp>
        <p:nvSpPr>
          <p:cNvPr id="98416" name="Text Box 112"/>
          <p:cNvSpPr txBox="1">
            <a:spLocks noChangeArrowheads="1"/>
          </p:cNvSpPr>
          <p:nvPr/>
        </p:nvSpPr>
        <p:spPr bwMode="auto">
          <a:xfrm>
            <a:off x="4643438" y="6072206"/>
            <a:ext cx="2927350" cy="519112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合振动振幅最大</a:t>
            </a:r>
          </a:p>
        </p:txBody>
      </p:sp>
      <p:grpSp>
        <p:nvGrpSpPr>
          <p:cNvPr id="52" name="Group 110"/>
          <p:cNvGrpSpPr/>
          <p:nvPr/>
        </p:nvGrpSpPr>
        <p:grpSpPr bwMode="auto">
          <a:xfrm>
            <a:off x="1285852" y="0"/>
            <a:ext cx="1600200" cy="838200"/>
            <a:chOff x="240" y="480"/>
            <a:chExt cx="1008" cy="528"/>
          </a:xfrm>
        </p:grpSpPr>
        <p:sp>
          <p:nvSpPr>
            <p:cNvPr id="53" name="AutoShape 111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12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3200" dirty="0">
                  <a:solidFill>
                    <a:srgbClr val="CC0000"/>
                  </a:solidFill>
                </a:rPr>
                <a:t>讨论</a:t>
              </a:r>
            </a:p>
          </p:txBody>
        </p:sp>
      </p:grp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2694623" y="106613"/>
          <a:ext cx="5372436" cy="660127"/>
        </p:xfrm>
        <a:graphic>
          <a:graphicData uri="http://schemas.openxmlformats.org/presentationml/2006/ole">
            <p:oleObj spid="_x0000_s21505" name="Equation" r:id="rId19" imgW="63093600" imgH="73152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7" grpId="0" animBg="1"/>
      <p:bldP spid="984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57200" y="1524000"/>
            <a:ext cx="8001000" cy="464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95" name="Line 67"/>
          <p:cNvSpPr>
            <a:spLocks noChangeShapeType="1"/>
          </p:cNvSpPr>
          <p:nvPr/>
        </p:nvSpPr>
        <p:spPr bwMode="auto">
          <a:xfrm>
            <a:off x="838200" y="33401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98" name="Line 70"/>
          <p:cNvSpPr>
            <a:spLocks noChangeShapeType="1"/>
          </p:cNvSpPr>
          <p:nvPr/>
        </p:nvSpPr>
        <p:spPr bwMode="auto">
          <a:xfrm>
            <a:off x="4305300" y="33401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2406650" y="1633538"/>
            <a:ext cx="0" cy="314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V="1">
            <a:off x="4287838" y="1627188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478088" y="1633538"/>
          <a:ext cx="263525" cy="271462"/>
        </p:xfrm>
        <a:graphic>
          <a:graphicData uri="http://schemas.openxmlformats.org/presentationml/2006/ole">
            <p:oleObj spid="_x0000_s22545" name="公式" r:id="rId3" imgW="4267200" imgH="4572000" progId="Equation.3">
              <p:embed/>
            </p:oleObj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7718425" y="3343275"/>
          <a:ext cx="215900" cy="390525"/>
        </p:xfrm>
        <a:graphic>
          <a:graphicData uri="http://schemas.openxmlformats.org/presentationml/2006/ole">
            <p:oleObj spid="_x0000_s22544" name="公式" r:id="rId4" imgW="2743200" imgH="5181600" progId="Equation.3">
              <p:embed/>
            </p:oleObj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419350" y="3022600"/>
          <a:ext cx="338138" cy="360363"/>
        </p:xfrm>
        <a:graphic>
          <a:graphicData uri="http://schemas.openxmlformats.org/presentationml/2006/ole">
            <p:oleObj spid="_x0000_s22543" name="Equation" r:id="rId5" imgW="3048000" imgH="3352800" progId="Equation.3">
              <p:embed/>
            </p:oleObj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4314825" y="4953000"/>
          <a:ext cx="4067175" cy="549275"/>
        </p:xfrm>
        <a:graphic>
          <a:graphicData uri="http://schemas.openxmlformats.org/presentationml/2006/ole">
            <p:oleObj spid="_x0000_s22542" name="Equation" r:id="rId6" imgW="44805600" imgH="6096000" progId="Equation.3">
              <p:embed/>
            </p:oleObj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838200" y="4114800"/>
            <a:ext cx="685800" cy="762000"/>
            <a:chOff x="528" y="3504"/>
            <a:chExt cx="480" cy="453"/>
          </a:xfrm>
        </p:grpSpPr>
        <p:sp>
          <p:nvSpPr>
            <p:cNvPr id="99346" name="Freeform 18"/>
            <p:cNvSpPr/>
            <p:nvPr/>
          </p:nvSpPr>
          <p:spPr bwMode="auto">
            <a:xfrm rot="-5360963">
              <a:off x="528" y="3504"/>
              <a:ext cx="240" cy="240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192" y="48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336" h="240">
                  <a:moveTo>
                    <a:pt x="336" y="0"/>
                  </a:moveTo>
                  <a:cubicBezTo>
                    <a:pt x="288" y="12"/>
                    <a:pt x="240" y="24"/>
                    <a:pt x="192" y="48"/>
                  </a:cubicBezTo>
                  <a:cubicBezTo>
                    <a:pt x="144" y="72"/>
                    <a:pt x="80" y="112"/>
                    <a:pt x="48" y="144"/>
                  </a:cubicBezTo>
                  <a:cubicBezTo>
                    <a:pt x="16" y="176"/>
                    <a:pt x="8" y="224"/>
                    <a:pt x="0" y="24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47" name="Object 19"/>
            <p:cNvGraphicFramePr>
              <a:graphicFrameLocks noChangeAspect="1"/>
            </p:cNvGraphicFramePr>
            <p:nvPr/>
          </p:nvGraphicFramePr>
          <p:xfrm>
            <a:off x="768" y="3744"/>
            <a:ext cx="240" cy="213"/>
          </p:xfrm>
          <a:graphic>
            <a:graphicData uri="http://schemas.openxmlformats.org/presentationml/2006/ole">
              <p:oleObj spid="_x0000_s22541" name="公式" r:id="rId7" imgW="5181600" imgH="4572000" progId="Equation.3">
                <p:embed/>
              </p:oleObj>
            </a:graphicData>
          </a:graphic>
        </p:graphicFrame>
      </p:grpSp>
      <p:grpSp>
        <p:nvGrpSpPr>
          <p:cNvPr id="3" name="Group 66"/>
          <p:cNvGrpSpPr/>
          <p:nvPr/>
        </p:nvGrpSpPr>
        <p:grpSpPr bwMode="auto">
          <a:xfrm>
            <a:off x="6596063" y="2895600"/>
            <a:ext cx="414337" cy="1752600"/>
            <a:chOff x="4299" y="2352"/>
            <a:chExt cx="261" cy="1104"/>
          </a:xfrm>
        </p:grpSpPr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4487" y="235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51" name="Object 23"/>
            <p:cNvGraphicFramePr>
              <a:graphicFrameLocks noChangeAspect="1"/>
            </p:cNvGraphicFramePr>
            <p:nvPr/>
          </p:nvGraphicFramePr>
          <p:xfrm>
            <a:off x="4299" y="2640"/>
            <a:ext cx="261" cy="243"/>
          </p:xfrm>
          <a:graphic>
            <a:graphicData uri="http://schemas.openxmlformats.org/presentationml/2006/ole">
              <p:oleObj spid="_x0000_s22540" name="公式" r:id="rId8" imgW="4876800" imgH="5486400" progId="Equation.3">
                <p:embed/>
              </p:oleObj>
            </a:graphicData>
          </a:graphic>
        </p:graphicFrame>
      </p:grpSp>
      <p:grpSp>
        <p:nvGrpSpPr>
          <p:cNvPr id="4" name="Group 84"/>
          <p:cNvGrpSpPr/>
          <p:nvPr/>
        </p:nvGrpSpPr>
        <p:grpSpPr bwMode="auto">
          <a:xfrm>
            <a:off x="1017588" y="1976438"/>
            <a:ext cx="2716212" cy="3052762"/>
            <a:chOff x="785" y="1773"/>
            <a:chExt cx="1711" cy="1923"/>
          </a:xfrm>
        </p:grpSpPr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1666" y="2613"/>
              <a:ext cx="0" cy="84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59"/>
            <p:cNvGrpSpPr/>
            <p:nvPr/>
          </p:nvGrpSpPr>
          <p:grpSpPr bwMode="auto">
            <a:xfrm>
              <a:off x="785" y="1773"/>
              <a:ext cx="1711" cy="1923"/>
              <a:chOff x="785" y="1773"/>
              <a:chExt cx="1711" cy="1923"/>
            </a:xfrm>
          </p:grpSpPr>
          <p:graphicFrame>
            <p:nvGraphicFramePr>
              <p:cNvPr id="99353" name="Object 25"/>
              <p:cNvGraphicFramePr>
                <a:graphicFrameLocks noChangeAspect="1"/>
              </p:cNvGraphicFramePr>
              <p:nvPr/>
            </p:nvGraphicFramePr>
            <p:xfrm>
              <a:off x="1440" y="3456"/>
              <a:ext cx="216" cy="240"/>
            </p:xfrm>
            <a:graphic>
              <a:graphicData uri="http://schemas.openxmlformats.org/presentationml/2006/ole">
                <p:oleObj spid="_x0000_s22539" name="公式" r:id="rId9" imgW="204480" imgH="234000" progId="Equation.3">
                  <p:embed/>
                </p:oleObj>
              </a:graphicData>
            </a:graphic>
          </p:graphicFrame>
          <p:sp>
            <p:nvSpPr>
              <p:cNvPr id="99354" name="Arc 26"/>
              <p:cNvSpPr/>
              <p:nvPr/>
            </p:nvSpPr>
            <p:spPr bwMode="auto">
              <a:xfrm flipH="1">
                <a:off x="1576" y="2544"/>
                <a:ext cx="96" cy="240"/>
              </a:xfrm>
              <a:custGeom>
                <a:avLst/>
                <a:gdLst>
                  <a:gd name="G0" fmla="+- 450 0 0"/>
                  <a:gd name="G1" fmla="+- 21600 0 0"/>
                  <a:gd name="G2" fmla="+- 21600 0 0"/>
                  <a:gd name="T0" fmla="*/ 450 w 22050"/>
                  <a:gd name="T1" fmla="*/ 0 h 43200"/>
                  <a:gd name="T2" fmla="*/ 0 w 22050"/>
                  <a:gd name="T3" fmla="*/ 43195 h 43200"/>
                  <a:gd name="T4" fmla="*/ 450 w 2205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0" h="43200" fill="none" extrusionOk="0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</a:path>
                  <a:path w="22050" h="43200" stroke="0" extrusionOk="0">
                    <a:moveTo>
                      <a:pt x="449" y="0"/>
                    </a:moveTo>
                    <a:cubicBezTo>
                      <a:pt x="12379" y="0"/>
                      <a:pt x="22050" y="9670"/>
                      <a:pt x="22050" y="21600"/>
                    </a:cubicBezTo>
                    <a:cubicBezTo>
                      <a:pt x="22050" y="33529"/>
                      <a:pt x="12379" y="43200"/>
                      <a:pt x="450" y="43200"/>
                    </a:cubicBezTo>
                    <a:cubicBezTo>
                      <a:pt x="299" y="43200"/>
                      <a:pt x="149" y="43198"/>
                      <a:pt x="-1" y="43195"/>
                    </a:cubicBezTo>
                    <a:lnTo>
                      <a:pt x="45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5" name="Oval 27"/>
              <p:cNvSpPr>
                <a:spLocks noChangeArrowheads="1"/>
              </p:cNvSpPr>
              <p:nvPr/>
            </p:nvSpPr>
            <p:spPr bwMode="auto">
              <a:xfrm>
                <a:off x="785" y="1773"/>
                <a:ext cx="1711" cy="1681"/>
              </a:xfrm>
              <a:prstGeom prst="ellipse">
                <a:avLst/>
              </a:prstGeom>
              <a:noFill/>
              <a:ln w="19050">
                <a:solidFill>
                  <a:srgbClr val="CC00CC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9357" name="Object 29"/>
              <p:cNvGraphicFramePr>
                <a:graphicFrameLocks noChangeAspect="1"/>
              </p:cNvGraphicFramePr>
              <p:nvPr/>
            </p:nvGraphicFramePr>
            <p:xfrm>
              <a:off x="1411" y="2352"/>
              <a:ext cx="205" cy="240"/>
            </p:xfrm>
            <a:graphic>
              <a:graphicData uri="http://schemas.openxmlformats.org/presentationml/2006/ole">
                <p:oleObj spid="_x0000_s22538" name="公式" r:id="rId10" imgW="197280" imgH="234000" progId="Equation.3">
                  <p:embed/>
                </p:oleObj>
              </a:graphicData>
            </a:graphic>
          </p:graphicFrame>
        </p:grpSp>
      </p:grpSp>
      <p:grpSp>
        <p:nvGrpSpPr>
          <p:cNvPr id="6" name="Group 83"/>
          <p:cNvGrpSpPr/>
          <p:nvPr/>
        </p:nvGrpSpPr>
        <p:grpSpPr bwMode="auto">
          <a:xfrm>
            <a:off x="1939925" y="2501900"/>
            <a:ext cx="914400" cy="1274763"/>
            <a:chOff x="1366" y="2104"/>
            <a:chExt cx="576" cy="803"/>
          </a:xfrm>
        </p:grpSpPr>
        <p:sp>
          <p:nvSpPr>
            <p:cNvPr id="99359" name="Oval 31"/>
            <p:cNvSpPr>
              <a:spLocks noChangeArrowheads="1"/>
            </p:cNvSpPr>
            <p:nvPr/>
          </p:nvSpPr>
          <p:spPr bwMode="auto">
            <a:xfrm>
              <a:off x="1366" y="2331"/>
              <a:ext cx="576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60" name="Object 32"/>
            <p:cNvGraphicFramePr>
              <a:graphicFrameLocks noChangeAspect="1"/>
            </p:cNvGraphicFramePr>
            <p:nvPr/>
          </p:nvGraphicFramePr>
          <p:xfrm>
            <a:off x="1463" y="2104"/>
            <a:ext cx="198" cy="240"/>
          </p:xfrm>
          <a:graphic>
            <a:graphicData uri="http://schemas.openxmlformats.org/presentationml/2006/ole">
              <p:oleObj spid="_x0000_s22537" name="公式" r:id="rId11" imgW="189720" imgH="234000" progId="Equation.3">
                <p:embed/>
              </p:oleObj>
            </a:graphicData>
          </a:graphic>
        </p:graphicFrame>
        <p:sp>
          <p:nvSpPr>
            <p:cNvPr id="99361" name="Line 33"/>
            <p:cNvSpPr>
              <a:spLocks noChangeShapeType="1"/>
            </p:cNvSpPr>
            <p:nvPr/>
          </p:nvSpPr>
          <p:spPr bwMode="auto">
            <a:xfrm flipV="1">
              <a:off x="1662" y="2331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85"/>
          <p:cNvGrpSpPr/>
          <p:nvPr/>
        </p:nvGrpSpPr>
        <p:grpSpPr bwMode="auto">
          <a:xfrm>
            <a:off x="1595438" y="2413000"/>
            <a:ext cx="1604962" cy="2082800"/>
            <a:chOff x="1149" y="2048"/>
            <a:chExt cx="1011" cy="1312"/>
          </a:xfrm>
        </p:grpSpPr>
        <p:sp>
          <p:nvSpPr>
            <p:cNvPr id="99363" name="Oval 35"/>
            <p:cNvSpPr>
              <a:spLocks noChangeArrowheads="1"/>
            </p:cNvSpPr>
            <p:nvPr/>
          </p:nvSpPr>
          <p:spPr bwMode="auto">
            <a:xfrm>
              <a:off x="1149" y="2048"/>
              <a:ext cx="1011" cy="10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4" name="Line 36"/>
            <p:cNvSpPr>
              <a:spLocks noChangeShapeType="1"/>
            </p:cNvSpPr>
            <p:nvPr/>
          </p:nvSpPr>
          <p:spPr bwMode="auto">
            <a:xfrm flipH="1">
              <a:off x="1664" y="2640"/>
              <a:ext cx="0" cy="454"/>
            </a:xfrm>
            <a:prstGeom prst="line">
              <a:avLst/>
            </a:prstGeom>
            <a:noFill/>
            <a:ln w="19050">
              <a:solidFill>
                <a:srgbClr val="FF2B2B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65" name="Object 37"/>
            <p:cNvGraphicFramePr>
              <a:graphicFrameLocks noChangeAspect="1"/>
            </p:cNvGraphicFramePr>
            <p:nvPr/>
          </p:nvGraphicFramePr>
          <p:xfrm>
            <a:off x="1433" y="3147"/>
            <a:ext cx="142" cy="213"/>
          </p:xfrm>
          <a:graphic>
            <a:graphicData uri="http://schemas.openxmlformats.org/presentationml/2006/ole">
              <p:oleObj spid="_x0000_s22536" name="公式" r:id="rId12" imgW="3963960" imgH="4204800" progId="Equation.3">
                <p:embed/>
              </p:oleObj>
            </a:graphicData>
          </a:graphic>
        </p:graphicFrame>
      </p:grp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179388" y="785794"/>
            <a:ext cx="26670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相位差</a:t>
            </a:r>
          </a:p>
        </p:txBody>
      </p:sp>
      <p:graphicFrame>
        <p:nvGraphicFramePr>
          <p:cNvPr id="99368" name="Object 40"/>
          <p:cNvGraphicFramePr>
            <a:graphicFrameLocks noChangeAspect="1"/>
          </p:cNvGraphicFramePr>
          <p:nvPr/>
        </p:nvGraphicFramePr>
        <p:xfrm>
          <a:off x="2484438" y="928669"/>
          <a:ext cx="4038600" cy="542925"/>
        </p:xfrm>
        <a:graphic>
          <a:graphicData uri="http://schemas.openxmlformats.org/presentationml/2006/ole">
            <p:oleObj spid="_x0000_s22535" name="Equation" r:id="rId13" imgW="45110400" imgH="6096000" progId="Equation.3">
              <p:embed/>
            </p:oleObj>
          </a:graphicData>
        </a:graphic>
      </p:graphicFrame>
      <p:graphicFrame>
        <p:nvGraphicFramePr>
          <p:cNvPr id="99369" name="Object 41"/>
          <p:cNvGraphicFramePr>
            <a:graphicFrameLocks noChangeAspect="1"/>
          </p:cNvGraphicFramePr>
          <p:nvPr/>
        </p:nvGraphicFramePr>
        <p:xfrm>
          <a:off x="6526213" y="928669"/>
          <a:ext cx="2617787" cy="501650"/>
        </p:xfrm>
        <a:graphic>
          <a:graphicData uri="http://schemas.openxmlformats.org/presentationml/2006/ole">
            <p:oleObj spid="_x0000_s22534" name="Equation" r:id="rId14" imgW="27736800" imgH="5791200" progId="Equation.3">
              <p:embed/>
            </p:oleObj>
          </a:graphicData>
        </a:graphic>
      </p:graphicFrame>
      <p:grpSp>
        <p:nvGrpSpPr>
          <p:cNvPr id="8" name="Group 87"/>
          <p:cNvGrpSpPr/>
          <p:nvPr/>
        </p:nvGrpSpPr>
        <p:grpSpPr bwMode="auto">
          <a:xfrm>
            <a:off x="685800" y="5029200"/>
            <a:ext cx="4419600" cy="1150938"/>
            <a:chOff x="480" y="3211"/>
            <a:chExt cx="2784" cy="725"/>
          </a:xfrm>
        </p:grpSpPr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576" y="3211"/>
            <a:ext cx="1489" cy="389"/>
          </p:xfrm>
          <a:graphic>
            <a:graphicData uri="http://schemas.openxmlformats.org/presentationml/2006/ole">
              <p:oleObj spid="_x0000_s22533" name="Equation" r:id="rId15" imgW="22555200" imgH="6705600" progId="Equation.3">
                <p:embed/>
              </p:oleObj>
            </a:graphicData>
          </a:graphic>
        </p:graphicFrame>
        <p:graphicFrame>
          <p:nvGraphicFramePr>
            <p:cNvPr id="99343" name="Object 15"/>
            <p:cNvGraphicFramePr>
              <a:graphicFrameLocks noChangeAspect="1"/>
            </p:cNvGraphicFramePr>
            <p:nvPr/>
          </p:nvGraphicFramePr>
          <p:xfrm>
            <a:off x="557" y="3591"/>
            <a:ext cx="2707" cy="345"/>
          </p:xfrm>
          <a:graphic>
            <a:graphicData uri="http://schemas.openxmlformats.org/presentationml/2006/ole">
              <p:oleObj spid="_x0000_s22532" name="Equation" r:id="rId16" imgW="41452800" imgH="6096000" progId="Equation.3">
                <p:embed/>
              </p:oleObj>
            </a:graphicData>
          </a:graphic>
        </p:graphicFrame>
        <p:sp>
          <p:nvSpPr>
            <p:cNvPr id="99374" name="AutoShape 46"/>
            <p:cNvSpPr/>
            <p:nvPr/>
          </p:nvSpPr>
          <p:spPr bwMode="auto">
            <a:xfrm>
              <a:off x="480" y="3351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/>
          <p:nvPr/>
        </p:nvGrpSpPr>
        <p:grpSpPr bwMode="auto">
          <a:xfrm>
            <a:off x="2311400" y="1981200"/>
            <a:ext cx="5308600" cy="2673350"/>
            <a:chOff x="1433" y="2156"/>
            <a:chExt cx="3367" cy="1684"/>
          </a:xfrm>
        </p:grpSpPr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1433" y="3838"/>
              <a:ext cx="1258" cy="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1433" y="2156"/>
              <a:ext cx="2071" cy="30"/>
            </a:xfrm>
            <a:prstGeom prst="line">
              <a:avLst/>
            </a:prstGeom>
            <a:noFill/>
            <a:ln w="25400">
              <a:solidFill>
                <a:srgbClr val="CC00CC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8" name="Freeform 50"/>
            <p:cNvSpPr>
              <a:spLocks noChangeAspect="1"/>
            </p:cNvSpPr>
            <p:nvPr/>
          </p:nvSpPr>
          <p:spPr bwMode="auto">
            <a:xfrm flipV="1">
              <a:off x="2688" y="2208"/>
              <a:ext cx="2112" cy="1632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5400" cmpd="sng">
              <a:solidFill>
                <a:srgbClr val="CC00CC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63"/>
          <p:cNvGrpSpPr/>
          <p:nvPr/>
        </p:nvGrpSpPr>
        <p:grpSpPr bwMode="auto">
          <a:xfrm>
            <a:off x="2311400" y="2847975"/>
            <a:ext cx="5257800" cy="949325"/>
            <a:chOff x="1632" y="2331"/>
            <a:chExt cx="3312" cy="533"/>
          </a:xfrm>
        </p:grpSpPr>
        <p:sp>
          <p:nvSpPr>
            <p:cNvPr id="99380" name="Line 52"/>
            <p:cNvSpPr>
              <a:spLocks noChangeShapeType="1"/>
            </p:cNvSpPr>
            <p:nvPr/>
          </p:nvSpPr>
          <p:spPr bwMode="auto">
            <a:xfrm>
              <a:off x="1632" y="2331"/>
              <a:ext cx="125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1" name="Freeform 53"/>
            <p:cNvSpPr>
              <a:spLocks noChangeAspect="1"/>
            </p:cNvSpPr>
            <p:nvPr/>
          </p:nvSpPr>
          <p:spPr bwMode="auto">
            <a:xfrm>
              <a:off x="2880" y="2336"/>
              <a:ext cx="2064" cy="528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4"/>
          <p:cNvGrpSpPr/>
          <p:nvPr/>
        </p:nvGrpSpPr>
        <p:grpSpPr bwMode="auto">
          <a:xfrm>
            <a:off x="2286000" y="2590800"/>
            <a:ext cx="5334000" cy="1498600"/>
            <a:chOff x="1440" y="2566"/>
            <a:chExt cx="3360" cy="917"/>
          </a:xfrm>
        </p:grpSpPr>
        <p:sp>
          <p:nvSpPr>
            <p:cNvPr id="99383" name="Line 55"/>
            <p:cNvSpPr>
              <a:spLocks noChangeShapeType="1"/>
            </p:cNvSpPr>
            <p:nvPr/>
          </p:nvSpPr>
          <p:spPr bwMode="auto">
            <a:xfrm>
              <a:off x="1440" y="3483"/>
              <a:ext cx="1248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4" name="Freeform 56"/>
            <p:cNvSpPr>
              <a:spLocks noChangeAspect="1"/>
            </p:cNvSpPr>
            <p:nvPr/>
          </p:nvSpPr>
          <p:spPr bwMode="auto">
            <a:xfrm flipV="1">
              <a:off x="2688" y="2566"/>
              <a:ext cx="2112" cy="912"/>
            </a:xfrm>
            <a:custGeom>
              <a:avLst/>
              <a:gdLst/>
              <a:ahLst/>
              <a:cxnLst>
                <a:cxn ang="0">
                  <a:pos x="37" y="4"/>
                </a:cxn>
                <a:cxn ang="0">
                  <a:pos x="108" y="32"/>
                </a:cxn>
                <a:cxn ang="0">
                  <a:pos x="180" y="89"/>
                </a:cxn>
                <a:cxn ang="0">
                  <a:pos x="251" y="170"/>
                </a:cxn>
                <a:cxn ang="0">
                  <a:pos x="324" y="272"/>
                </a:cxn>
                <a:cxn ang="0">
                  <a:pos x="395" y="390"/>
                </a:cxn>
                <a:cxn ang="0">
                  <a:pos x="467" y="517"/>
                </a:cxn>
                <a:cxn ang="0">
                  <a:pos x="540" y="649"/>
                </a:cxn>
                <a:cxn ang="0">
                  <a:pos x="612" y="777"/>
                </a:cxn>
                <a:cxn ang="0">
                  <a:pos x="683" y="896"/>
                </a:cxn>
                <a:cxn ang="0">
                  <a:pos x="754" y="1001"/>
                </a:cxn>
                <a:cxn ang="0">
                  <a:pos x="828" y="1085"/>
                </a:cxn>
                <a:cxn ang="0">
                  <a:pos x="899" y="1145"/>
                </a:cxn>
                <a:cxn ang="0">
                  <a:pos x="971" y="1178"/>
                </a:cxn>
                <a:cxn ang="0">
                  <a:pos x="1042" y="1182"/>
                </a:cxn>
                <a:cxn ang="0">
                  <a:pos x="1115" y="1157"/>
                </a:cxn>
                <a:cxn ang="0">
                  <a:pos x="1186" y="1104"/>
                </a:cxn>
                <a:cxn ang="0">
                  <a:pos x="1259" y="1026"/>
                </a:cxn>
                <a:cxn ang="0">
                  <a:pos x="1331" y="927"/>
                </a:cxn>
                <a:cxn ang="0">
                  <a:pos x="1403" y="811"/>
                </a:cxn>
                <a:cxn ang="0">
                  <a:pos x="1474" y="685"/>
                </a:cxn>
                <a:cxn ang="0">
                  <a:pos x="1546" y="553"/>
                </a:cxn>
                <a:cxn ang="0">
                  <a:pos x="1619" y="424"/>
                </a:cxn>
                <a:cxn ang="0">
                  <a:pos x="1691" y="303"/>
                </a:cxn>
                <a:cxn ang="0">
                  <a:pos x="1762" y="197"/>
                </a:cxn>
                <a:cxn ang="0">
                  <a:pos x="1834" y="109"/>
                </a:cxn>
                <a:cxn ang="0">
                  <a:pos x="1907" y="45"/>
                </a:cxn>
                <a:cxn ang="0">
                  <a:pos x="1979" y="9"/>
                </a:cxn>
                <a:cxn ang="0">
                  <a:pos x="2050" y="1"/>
                </a:cxn>
                <a:cxn ang="0">
                  <a:pos x="2123" y="22"/>
                </a:cxn>
                <a:cxn ang="0">
                  <a:pos x="2194" y="71"/>
                </a:cxn>
                <a:cxn ang="0">
                  <a:pos x="2265" y="146"/>
                </a:cxn>
                <a:cxn ang="0">
                  <a:pos x="2337" y="242"/>
                </a:cxn>
                <a:cxn ang="0">
                  <a:pos x="2410" y="356"/>
                </a:cxn>
                <a:cxn ang="0">
                  <a:pos x="2482" y="481"/>
                </a:cxn>
                <a:cxn ang="0">
                  <a:pos x="2553" y="613"/>
                </a:cxn>
                <a:cxn ang="0">
                  <a:pos x="2625" y="742"/>
                </a:cxn>
              </a:cxnLst>
              <a:rect l="0" t="0" r="r" b="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44450" cmpd="sng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9396" name="Object 68"/>
          <p:cNvGraphicFramePr>
            <a:graphicFrameLocks noChangeAspect="1"/>
          </p:cNvGraphicFramePr>
          <p:nvPr/>
        </p:nvGraphicFramePr>
        <p:xfrm>
          <a:off x="3992563" y="3017838"/>
          <a:ext cx="338137" cy="360362"/>
        </p:xfrm>
        <a:graphic>
          <a:graphicData uri="http://schemas.openxmlformats.org/presentationml/2006/ole">
            <p:oleObj spid="_x0000_s22531" name="Equation" r:id="rId17" imgW="3048000" imgH="3352800" progId="Equation.3">
              <p:embed/>
            </p:oleObj>
          </a:graphicData>
        </a:graphic>
      </p:graphicFrame>
      <p:graphicFrame>
        <p:nvGraphicFramePr>
          <p:cNvPr id="99397" name="Object 69"/>
          <p:cNvGraphicFramePr>
            <a:graphicFrameLocks noChangeAspect="1"/>
          </p:cNvGraphicFramePr>
          <p:nvPr/>
        </p:nvGraphicFramePr>
        <p:xfrm>
          <a:off x="4003675" y="1633538"/>
          <a:ext cx="263525" cy="271462"/>
        </p:xfrm>
        <a:graphic>
          <a:graphicData uri="http://schemas.openxmlformats.org/presentationml/2006/ole">
            <p:oleObj spid="_x0000_s22530" name="公式" r:id="rId18" imgW="4267200" imgH="4572000" progId="Equation.3">
              <p:embed/>
            </p:oleObj>
          </a:graphicData>
        </a:graphic>
      </p:graphicFrame>
      <p:sp>
        <p:nvSpPr>
          <p:cNvPr id="99416" name="Text Box 88"/>
          <p:cNvSpPr txBox="1">
            <a:spLocks noChangeArrowheads="1"/>
          </p:cNvSpPr>
          <p:nvPr/>
        </p:nvSpPr>
        <p:spPr bwMode="auto">
          <a:xfrm>
            <a:off x="5219700" y="5589588"/>
            <a:ext cx="2927350" cy="519112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合振动振幅最小</a:t>
            </a:r>
          </a:p>
        </p:txBody>
      </p:sp>
      <p:grpSp>
        <p:nvGrpSpPr>
          <p:cNvPr id="52" name="Group 110"/>
          <p:cNvGrpSpPr/>
          <p:nvPr/>
        </p:nvGrpSpPr>
        <p:grpSpPr bwMode="auto">
          <a:xfrm>
            <a:off x="1071538" y="0"/>
            <a:ext cx="1600200" cy="838200"/>
            <a:chOff x="240" y="480"/>
            <a:chExt cx="1008" cy="528"/>
          </a:xfrm>
        </p:grpSpPr>
        <p:sp>
          <p:nvSpPr>
            <p:cNvPr id="53" name="AutoShape 111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12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3200" dirty="0">
                  <a:solidFill>
                    <a:srgbClr val="CC0000"/>
                  </a:solidFill>
                </a:rPr>
                <a:t>讨论</a:t>
              </a:r>
            </a:p>
          </p:txBody>
        </p:sp>
      </p:grpSp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2465357" y="76200"/>
          <a:ext cx="5452128" cy="726592"/>
        </p:xfrm>
        <a:graphic>
          <a:graphicData uri="http://schemas.openxmlformats.org/presentationml/2006/ole">
            <p:oleObj spid="_x0000_s22529" name="Equation" r:id="rId19" imgW="63093600" imgH="73152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/>
          <p:nvPr/>
        </p:nvGrpSpPr>
        <p:grpSpPr bwMode="auto">
          <a:xfrm>
            <a:off x="419100" y="4846470"/>
            <a:ext cx="7040563" cy="700088"/>
            <a:chOff x="144" y="2880"/>
            <a:chExt cx="4435" cy="441"/>
          </a:xfrm>
        </p:grpSpPr>
        <p:sp>
          <p:nvSpPr>
            <p:cNvPr id="47142" name="Text Box 38"/>
            <p:cNvSpPr txBox="1">
              <a:spLocks noChangeArrowheads="1"/>
            </p:cNvSpPr>
            <p:nvPr/>
          </p:nvSpPr>
          <p:spPr bwMode="auto">
            <a:xfrm>
              <a:off x="144" y="2880"/>
              <a:ext cx="227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（3）</a:t>
              </a:r>
              <a:r>
                <a:rPr lang="zh-CN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一般情况</a:t>
              </a:r>
            </a:p>
          </p:txBody>
        </p:sp>
        <p:graphicFrame>
          <p:nvGraphicFramePr>
            <p:cNvPr id="47143" name="Object 39"/>
            <p:cNvGraphicFramePr>
              <a:graphicFrameLocks noChangeAspect="1"/>
            </p:cNvGraphicFramePr>
            <p:nvPr/>
          </p:nvGraphicFramePr>
          <p:xfrm>
            <a:off x="2104" y="2953"/>
            <a:ext cx="2475" cy="368"/>
          </p:xfrm>
          <a:graphic>
            <a:graphicData uri="http://schemas.openxmlformats.org/presentationml/2006/ole">
              <p:oleObj spid="_x0000_s23561" name="Equation" r:id="rId3" imgW="39928800" imgH="6705600" progId="Equation.3">
                <p:embed/>
              </p:oleObj>
            </a:graphicData>
          </a:graphic>
        </p:graphicFrame>
      </p:grpSp>
      <p:graphicFrame>
        <p:nvGraphicFramePr>
          <p:cNvPr id="47203" name="Object 99"/>
          <p:cNvGraphicFramePr>
            <a:graphicFrameLocks noChangeAspect="1"/>
          </p:cNvGraphicFramePr>
          <p:nvPr/>
        </p:nvGraphicFramePr>
        <p:xfrm>
          <a:off x="2333263" y="4085097"/>
          <a:ext cx="2306637" cy="604837"/>
        </p:xfrm>
        <a:graphic>
          <a:graphicData uri="http://schemas.openxmlformats.org/presentationml/2006/ole">
            <p:oleObj spid="_x0000_s23560" name="Equation" r:id="rId4" imgW="22555200" imgH="6705600" progId="Equation.3">
              <p:embed/>
            </p:oleObj>
          </a:graphicData>
        </a:graphic>
      </p:graphicFrame>
      <p:graphicFrame>
        <p:nvGraphicFramePr>
          <p:cNvPr id="47199" name="Object 95"/>
          <p:cNvGraphicFramePr>
            <a:graphicFrameLocks noChangeAspect="1"/>
          </p:cNvGraphicFramePr>
          <p:nvPr/>
        </p:nvGraphicFramePr>
        <p:xfrm>
          <a:off x="2483768" y="2603497"/>
          <a:ext cx="1912937" cy="550863"/>
        </p:xfrm>
        <a:graphic>
          <a:graphicData uri="http://schemas.openxmlformats.org/presentationml/2006/ole">
            <p:oleObj spid="_x0000_s23559" name="Equation" r:id="rId5" imgW="21031200" imgH="6096000" progId="Equation.3">
              <p:embed/>
            </p:oleObj>
          </a:graphicData>
        </a:graphic>
      </p:graphicFrame>
      <p:sp>
        <p:nvSpPr>
          <p:cNvPr id="47211" name="Text Box 107"/>
          <p:cNvSpPr txBox="1">
            <a:spLocks noChangeArrowheads="1"/>
          </p:cNvSpPr>
          <p:nvPr/>
        </p:nvSpPr>
        <p:spPr bwMode="auto">
          <a:xfrm>
            <a:off x="4747297" y="2595349"/>
            <a:ext cx="1719263" cy="584775"/>
          </a:xfrm>
          <a:prstGeom prst="rect">
            <a:avLst/>
          </a:prstGeom>
          <a:solidFill>
            <a:srgbClr val="F9F0FE"/>
          </a:solidFill>
          <a:ln w="19050">
            <a:solidFill>
              <a:srgbClr val="CC00CC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C1C1C"/>
                </a:solidFill>
              </a:rPr>
              <a:t>加强</a:t>
            </a:r>
          </a:p>
        </p:txBody>
      </p:sp>
      <p:sp>
        <p:nvSpPr>
          <p:cNvPr id="47212" name="Text Box 108"/>
          <p:cNvSpPr txBox="1">
            <a:spLocks noChangeArrowheads="1"/>
          </p:cNvSpPr>
          <p:nvPr/>
        </p:nvSpPr>
        <p:spPr bwMode="auto">
          <a:xfrm>
            <a:off x="5247360" y="4064708"/>
            <a:ext cx="1219200" cy="598487"/>
          </a:xfrm>
          <a:prstGeom prst="rect">
            <a:avLst/>
          </a:prstGeom>
          <a:solidFill>
            <a:srgbClr val="F9F0FE"/>
          </a:solidFill>
          <a:ln w="19050">
            <a:solidFill>
              <a:srgbClr val="CC00CC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rgbClr val="1C1C1C"/>
                </a:solidFill>
              </a:rPr>
              <a:t>减弱</a:t>
            </a:r>
          </a:p>
        </p:txBody>
      </p:sp>
      <p:grpSp>
        <p:nvGrpSpPr>
          <p:cNvPr id="3" name="Group 125"/>
          <p:cNvGrpSpPr/>
          <p:nvPr/>
        </p:nvGrpSpPr>
        <p:grpSpPr bwMode="auto">
          <a:xfrm>
            <a:off x="451272" y="1911136"/>
            <a:ext cx="7696200" cy="614363"/>
            <a:chOff x="144" y="912"/>
            <a:chExt cx="4848" cy="387"/>
          </a:xfrm>
        </p:grpSpPr>
        <p:sp>
          <p:nvSpPr>
            <p:cNvPr id="47196" name="Text Box 92"/>
            <p:cNvSpPr txBox="1">
              <a:spLocks noChangeArrowheads="1"/>
            </p:cNvSpPr>
            <p:nvPr/>
          </p:nvSpPr>
          <p:spPr bwMode="auto">
            <a:xfrm>
              <a:off x="144" y="934"/>
              <a:ext cx="233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（1）</a:t>
              </a: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相位差</a:t>
              </a:r>
            </a:p>
          </p:txBody>
        </p:sp>
        <p:graphicFrame>
          <p:nvGraphicFramePr>
            <p:cNvPr id="47224" name="Object 120"/>
            <p:cNvGraphicFramePr>
              <a:graphicFrameLocks noChangeAspect="1"/>
            </p:cNvGraphicFramePr>
            <p:nvPr/>
          </p:nvGraphicFramePr>
          <p:xfrm>
            <a:off x="1728" y="912"/>
            <a:ext cx="1492" cy="349"/>
          </p:xfrm>
          <a:graphic>
            <a:graphicData uri="http://schemas.openxmlformats.org/presentationml/2006/ole">
              <p:oleObj spid="_x0000_s23558" name="Equation" r:id="rId6" imgW="25908000" imgH="6096000" progId="Equation.3">
                <p:embed/>
              </p:oleObj>
            </a:graphicData>
          </a:graphic>
        </p:graphicFrame>
        <p:graphicFrame>
          <p:nvGraphicFramePr>
            <p:cNvPr id="47225" name="Object 121"/>
            <p:cNvGraphicFramePr>
              <a:graphicFrameLocks noChangeAspect="1"/>
            </p:cNvGraphicFramePr>
            <p:nvPr/>
          </p:nvGraphicFramePr>
          <p:xfrm>
            <a:off x="3408" y="912"/>
            <a:ext cx="1584" cy="326"/>
          </p:xfrm>
          <a:graphic>
            <a:graphicData uri="http://schemas.openxmlformats.org/presentationml/2006/ole">
              <p:oleObj spid="_x0000_s23557" name="Equation" r:id="rId7" imgW="27736800" imgH="5791200" progId="Equation.3">
                <p:embed/>
              </p:oleObj>
            </a:graphicData>
          </a:graphic>
        </p:graphicFrame>
      </p:grpSp>
      <p:grpSp>
        <p:nvGrpSpPr>
          <p:cNvPr id="4" name="Group 126"/>
          <p:cNvGrpSpPr/>
          <p:nvPr/>
        </p:nvGrpSpPr>
        <p:grpSpPr bwMode="auto">
          <a:xfrm>
            <a:off x="419100" y="3395911"/>
            <a:ext cx="8305800" cy="593725"/>
            <a:chOff x="144" y="1968"/>
            <a:chExt cx="5232" cy="374"/>
          </a:xfrm>
        </p:grpSpPr>
        <p:sp>
          <p:nvSpPr>
            <p:cNvPr id="47204" name="Text Box 100"/>
            <p:cNvSpPr txBox="1">
              <a:spLocks noChangeArrowheads="1"/>
            </p:cNvSpPr>
            <p:nvPr/>
          </p:nvSpPr>
          <p:spPr bwMode="auto">
            <a:xfrm>
              <a:off x="144" y="1968"/>
              <a:ext cx="233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（2）</a:t>
              </a: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相位差</a:t>
              </a:r>
            </a:p>
          </p:txBody>
        </p:sp>
        <p:graphicFrame>
          <p:nvGraphicFramePr>
            <p:cNvPr id="47217" name="Object 113"/>
            <p:cNvGraphicFramePr>
              <a:graphicFrameLocks noChangeAspect="1"/>
            </p:cNvGraphicFramePr>
            <p:nvPr/>
          </p:nvGraphicFramePr>
          <p:xfrm>
            <a:off x="1728" y="1968"/>
            <a:ext cx="1968" cy="345"/>
          </p:xfrm>
          <a:graphic>
            <a:graphicData uri="http://schemas.openxmlformats.org/presentationml/2006/ole">
              <p:oleObj spid="_x0000_s23556" name="Equation" r:id="rId8" imgW="34442400" imgH="6096000" progId="Equation.3">
                <p:embed/>
              </p:oleObj>
            </a:graphicData>
          </a:graphic>
        </p:graphicFrame>
        <p:graphicFrame>
          <p:nvGraphicFramePr>
            <p:cNvPr id="47227" name="Object 123"/>
            <p:cNvGraphicFramePr>
              <a:graphicFrameLocks noChangeAspect="1"/>
            </p:cNvGraphicFramePr>
            <p:nvPr/>
          </p:nvGraphicFramePr>
          <p:xfrm>
            <a:off x="3792" y="2016"/>
            <a:ext cx="1584" cy="326"/>
          </p:xfrm>
          <a:graphic>
            <a:graphicData uri="http://schemas.openxmlformats.org/presentationml/2006/ole">
              <p:oleObj spid="_x0000_s23555" name="Equation" r:id="rId9" imgW="27736800" imgH="5791200" progId="Equation.3">
                <p:embed/>
              </p:oleObj>
            </a:graphicData>
          </a:graphic>
        </p:graphicFrame>
      </p:grp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143108" y="1071546"/>
          <a:ext cx="5562600" cy="728663"/>
        </p:xfrm>
        <a:graphic>
          <a:graphicData uri="http://schemas.openxmlformats.org/presentationml/2006/ole">
            <p:oleObj spid="_x0000_s23554" name="Equation" r:id="rId10" imgW="39238200" imgH="5140800" progId="Equation.3">
              <p:embed/>
            </p:oleObj>
          </a:graphicData>
        </a:graphic>
      </p:graphicFrame>
      <p:graphicFrame>
        <p:nvGraphicFramePr>
          <p:cNvPr id="8202" name="Object 3"/>
          <p:cNvGraphicFramePr>
            <a:graphicFrameLocks noChangeAspect="1"/>
          </p:cNvGraphicFramePr>
          <p:nvPr/>
        </p:nvGraphicFramePr>
        <p:xfrm>
          <a:off x="2500298" y="357166"/>
          <a:ext cx="5143536" cy="661131"/>
        </p:xfrm>
        <a:graphic>
          <a:graphicData uri="http://schemas.openxmlformats.org/presentationml/2006/ole">
            <p:oleObj spid="_x0000_s23553" name="公式" r:id="rId11" imgW="39014400" imgH="5181600" progId="Equation.3">
              <p:embed/>
            </p:oleObj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1005" y="5677992"/>
            <a:ext cx="7391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可见，</a:t>
            </a:r>
            <a:r>
              <a:rPr lang="zh-CN" altLang="en-US" sz="3200" b="1" u="sng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两个振动的相位差</a:t>
            </a:r>
            <a:r>
              <a:rPr lang="zh-CN" altLang="en-US" sz="3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对合振动起着重要作用</a:t>
            </a:r>
            <a:r>
              <a:rPr lang="en-US" altLang="zh-CN" sz="3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Group 36"/>
          <p:cNvGrpSpPr/>
          <p:nvPr/>
        </p:nvGrpSpPr>
        <p:grpSpPr>
          <a:xfrm>
            <a:off x="1000100" y="214290"/>
            <a:ext cx="1600200" cy="838200"/>
            <a:chOff x="240" y="480"/>
            <a:chExt cx="1008" cy="528"/>
          </a:xfrm>
        </p:grpSpPr>
        <p:sp>
          <p:nvSpPr>
            <p:cNvPr id="22" name="AutoShape 37"/>
            <p:cNvSpPr/>
            <p:nvPr/>
          </p:nvSpPr>
          <p:spPr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Text Box 38"/>
            <p:cNvSpPr txBox="1"/>
            <p:nvPr/>
          </p:nvSpPr>
          <p:spPr>
            <a:xfrm>
              <a:off x="336" y="528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 smtClean="0">
                  <a:solidFill>
                    <a:srgbClr val="CC0000"/>
                  </a:solidFill>
                  <a:latin typeface="Times New Roman" panose="02020603050405020304" pitchFamily="18" charset="0"/>
                </a:rPr>
                <a:t>结论</a:t>
              </a:r>
              <a:endPara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1" grpId="0" animBg="1" autoUpdateAnimBg="0"/>
      <p:bldP spid="47212" grpId="0" animBg="1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00100" y="142852"/>
            <a:ext cx="7572428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个相互垂直的同频率的简谐运动的合成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85786" y="2643182"/>
            <a:ext cx="28194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质点运动轨迹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300386" y="2643182"/>
            <a:ext cx="35052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（椭圆方程）</a:t>
            </a: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2000250" y="928689"/>
            <a:ext cx="3863975" cy="1266825"/>
            <a:chOff x="1260" y="585"/>
            <a:chExt cx="2434" cy="798"/>
          </a:xfrm>
        </p:grpSpPr>
        <p:graphicFrame>
          <p:nvGraphicFramePr>
            <p:cNvPr id="54313" name="Object 41"/>
            <p:cNvGraphicFramePr>
              <a:graphicFrameLocks noChangeAspect="1"/>
            </p:cNvGraphicFramePr>
            <p:nvPr/>
          </p:nvGraphicFramePr>
          <p:xfrm>
            <a:off x="1530" y="585"/>
            <a:ext cx="2020" cy="337"/>
          </p:xfrm>
          <a:graphic>
            <a:graphicData uri="http://schemas.openxmlformats.org/presentationml/2006/ole">
              <p:oleObj spid="_x0000_s24579" name="公式" r:id="rId3" imgW="45415200" imgH="7620000" progId="Equation.3">
                <p:embed/>
              </p:oleObj>
            </a:graphicData>
          </a:graphic>
        </p:graphicFrame>
        <p:graphicFrame>
          <p:nvGraphicFramePr>
            <p:cNvPr id="54314" name="Object 42"/>
            <p:cNvGraphicFramePr>
              <a:graphicFrameLocks noChangeAspect="1"/>
            </p:cNvGraphicFramePr>
            <p:nvPr/>
          </p:nvGraphicFramePr>
          <p:xfrm>
            <a:off x="1530" y="1035"/>
            <a:ext cx="2164" cy="348"/>
          </p:xfrm>
          <a:graphic>
            <a:graphicData uri="http://schemas.openxmlformats.org/presentationml/2006/ole">
              <p:oleObj spid="_x0000_s24578" name="公式" r:id="rId4" imgW="47244000" imgH="7620000" progId="Equation.3">
                <p:embed/>
              </p:oleObj>
            </a:graphicData>
          </a:graphic>
        </p:graphicFrame>
        <p:sp>
          <p:nvSpPr>
            <p:cNvPr id="54315" name="AutoShape 43"/>
            <p:cNvSpPr/>
            <p:nvPr/>
          </p:nvSpPr>
          <p:spPr bwMode="auto">
            <a:xfrm>
              <a:off x="1260" y="720"/>
              <a:ext cx="188" cy="581"/>
            </a:xfrm>
            <a:prstGeom prst="leftBrace">
              <a:avLst>
                <a:gd name="adj1" fmla="val 2575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317" name="Object 45"/>
          <p:cNvGraphicFramePr>
            <a:graphicFrameLocks noChangeAspect="1"/>
          </p:cNvGraphicFramePr>
          <p:nvPr/>
        </p:nvGraphicFramePr>
        <p:xfrm>
          <a:off x="861986" y="3381370"/>
          <a:ext cx="7162800" cy="1217612"/>
        </p:xfrm>
        <a:graphic>
          <a:graphicData uri="http://schemas.openxmlformats.org/presentationml/2006/ole">
            <p:oleObj spid="_x0000_s24577" name="Equation" r:id="rId5" imgW="64617600" imgH="109728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utoUpdateAnimBg="0"/>
      <p:bldP spid="54301" grpId="0" autoUpdateAnimBg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52</TotalTime>
  <Words>861</Words>
  <Application>Microsoft Office PowerPoint</Application>
  <PresentationFormat>全屏显示(4:3)</PresentationFormat>
  <Paragraphs>118</Paragraphs>
  <Slides>29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主题4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143</cp:revision>
  <dcterms:created xsi:type="dcterms:W3CDTF">2014-09-15T08:26:00Z</dcterms:created>
  <dcterms:modified xsi:type="dcterms:W3CDTF">2020-09-18T03:32:17Z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