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3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e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41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12" Type="http://schemas.openxmlformats.org/officeDocument/2006/relationships/image" Target="../media/image40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39.wmf"/><Relationship Id="rId5" Type="http://schemas.openxmlformats.org/officeDocument/2006/relationships/image" Target="../media/image47.wmf"/><Relationship Id="rId10" Type="http://schemas.openxmlformats.org/officeDocument/2006/relationships/image" Target="../media/image38.wmf"/><Relationship Id="rId4" Type="http://schemas.openxmlformats.org/officeDocument/2006/relationships/image" Target="../media/image46.wmf"/><Relationship Id="rId9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 spd="med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1116013" y="725488"/>
            <a:ext cx="7524750" cy="39687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800" b="0">
              <a:latin typeface="Arial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6669088"/>
            <a:ext cx="9144000" cy="215900"/>
          </a:xfrm>
          <a:prstGeom prst="rect">
            <a:avLst/>
          </a:prstGeom>
          <a:gradFill rotWithShape="1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800" b="0">
              <a:latin typeface="Arial" charset="0"/>
            </a:endParaRPr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5530850" y="5783263"/>
            <a:ext cx="361950" cy="28733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" name="Picture 2" descr="http://www.szu.edu.cn/images/szulogo.gif"/>
          <p:cNvPicPr>
            <a:picLocks noChangeAspect="1" noChangeArrowheads="1"/>
          </p:cNvPicPr>
          <p:nvPr/>
        </p:nvPicPr>
        <p:blipFill>
          <a:blip r:embed="rId14"/>
          <a:srcRect l="4614" r="63078"/>
          <a:stretch>
            <a:fillRect/>
          </a:stretch>
        </p:blipFill>
        <p:spPr bwMode="auto">
          <a:xfrm>
            <a:off x="142844" y="142852"/>
            <a:ext cx="1000132" cy="928694"/>
          </a:xfrm>
          <a:prstGeom prst="rect">
            <a:avLst/>
          </a:prstGeom>
          <a:noFill/>
        </p:spPr>
      </p:pic>
      <p:sp>
        <p:nvSpPr>
          <p:cNvPr id="6" name="Freeform 8"/>
          <p:cNvSpPr>
            <a:spLocks/>
          </p:cNvSpPr>
          <p:nvPr/>
        </p:nvSpPr>
        <p:spPr bwMode="auto">
          <a:xfrm>
            <a:off x="214282" y="6391318"/>
            <a:ext cx="7954963" cy="323830"/>
          </a:xfrm>
          <a:custGeom>
            <a:avLst/>
            <a:gdLst/>
            <a:ahLst/>
            <a:cxnLst>
              <a:cxn ang="0">
                <a:pos x="0" y="524"/>
              </a:cxn>
              <a:cxn ang="0">
                <a:pos x="610" y="516"/>
              </a:cxn>
              <a:cxn ang="0">
                <a:pos x="686" y="465"/>
              </a:cxn>
              <a:cxn ang="0">
                <a:pos x="889" y="457"/>
              </a:cxn>
              <a:cxn ang="0">
                <a:pos x="1093" y="448"/>
              </a:cxn>
              <a:cxn ang="0">
                <a:pos x="1160" y="440"/>
              </a:cxn>
              <a:cxn ang="0">
                <a:pos x="1211" y="423"/>
              </a:cxn>
              <a:cxn ang="0">
                <a:pos x="1262" y="389"/>
              </a:cxn>
              <a:cxn ang="0">
                <a:pos x="1287" y="380"/>
              </a:cxn>
              <a:cxn ang="0">
                <a:pos x="1364" y="330"/>
              </a:cxn>
              <a:cxn ang="0">
                <a:pos x="1440" y="304"/>
              </a:cxn>
              <a:cxn ang="0">
                <a:pos x="1491" y="279"/>
              </a:cxn>
              <a:cxn ang="0">
                <a:pos x="1626" y="287"/>
              </a:cxn>
              <a:cxn ang="0">
                <a:pos x="1702" y="330"/>
              </a:cxn>
              <a:cxn ang="0">
                <a:pos x="1813" y="355"/>
              </a:cxn>
              <a:cxn ang="0">
                <a:pos x="1863" y="397"/>
              </a:cxn>
              <a:cxn ang="0">
                <a:pos x="1880" y="490"/>
              </a:cxn>
              <a:cxn ang="0">
                <a:pos x="2050" y="397"/>
              </a:cxn>
              <a:cxn ang="0">
                <a:pos x="2126" y="355"/>
              </a:cxn>
              <a:cxn ang="0">
                <a:pos x="2202" y="313"/>
              </a:cxn>
              <a:cxn ang="0">
                <a:pos x="2414" y="304"/>
              </a:cxn>
              <a:cxn ang="0">
                <a:pos x="2422" y="423"/>
              </a:cxn>
              <a:cxn ang="0">
                <a:pos x="2533" y="389"/>
              </a:cxn>
              <a:cxn ang="0">
                <a:pos x="2660" y="321"/>
              </a:cxn>
              <a:cxn ang="0">
                <a:pos x="2888" y="363"/>
              </a:cxn>
              <a:cxn ang="0">
                <a:pos x="2897" y="457"/>
              </a:cxn>
              <a:cxn ang="0">
                <a:pos x="2948" y="431"/>
              </a:cxn>
              <a:cxn ang="0">
                <a:pos x="3244" y="423"/>
              </a:cxn>
              <a:cxn ang="0">
                <a:pos x="3303" y="414"/>
              </a:cxn>
              <a:cxn ang="0">
                <a:pos x="3405" y="355"/>
              </a:cxn>
              <a:cxn ang="0">
                <a:pos x="3456" y="321"/>
              </a:cxn>
              <a:cxn ang="0">
                <a:pos x="3490" y="270"/>
              </a:cxn>
              <a:cxn ang="0">
                <a:pos x="3549" y="92"/>
              </a:cxn>
              <a:cxn ang="0">
                <a:pos x="3558" y="16"/>
              </a:cxn>
              <a:cxn ang="0">
                <a:pos x="3642" y="25"/>
              </a:cxn>
              <a:cxn ang="0">
                <a:pos x="3634" y="101"/>
              </a:cxn>
              <a:cxn ang="0">
                <a:pos x="3541" y="152"/>
              </a:cxn>
              <a:cxn ang="0">
                <a:pos x="3693" y="202"/>
              </a:cxn>
              <a:cxn ang="0">
                <a:pos x="3727" y="346"/>
              </a:cxn>
              <a:cxn ang="0">
                <a:pos x="3812" y="431"/>
              </a:cxn>
              <a:cxn ang="0">
                <a:pos x="3854" y="490"/>
              </a:cxn>
              <a:cxn ang="0">
                <a:pos x="3922" y="440"/>
              </a:cxn>
              <a:cxn ang="0">
                <a:pos x="3990" y="330"/>
              </a:cxn>
              <a:cxn ang="0">
                <a:pos x="4040" y="228"/>
              </a:cxn>
              <a:cxn ang="0">
                <a:pos x="4091" y="194"/>
              </a:cxn>
              <a:cxn ang="0">
                <a:pos x="4117" y="177"/>
              </a:cxn>
              <a:cxn ang="0">
                <a:pos x="4167" y="186"/>
              </a:cxn>
              <a:cxn ang="0">
                <a:pos x="4201" y="236"/>
              </a:cxn>
              <a:cxn ang="0">
                <a:pos x="4294" y="346"/>
              </a:cxn>
              <a:cxn ang="0">
                <a:pos x="4930" y="372"/>
              </a:cxn>
              <a:cxn ang="0">
                <a:pos x="4964" y="423"/>
              </a:cxn>
              <a:cxn ang="0">
                <a:pos x="4981" y="524"/>
              </a:cxn>
              <a:cxn ang="0">
                <a:pos x="0" y="524"/>
              </a:cxn>
            </a:cxnLst>
            <a:rect l="0" t="0" r="r" b="b"/>
            <a:pathLst>
              <a:path w="4992" h="529">
                <a:moveTo>
                  <a:pt x="0" y="524"/>
                </a:moveTo>
                <a:cubicBezTo>
                  <a:pt x="203" y="521"/>
                  <a:pt x="407" y="529"/>
                  <a:pt x="610" y="516"/>
                </a:cubicBezTo>
                <a:cubicBezTo>
                  <a:pt x="611" y="516"/>
                  <a:pt x="673" y="474"/>
                  <a:pt x="686" y="465"/>
                </a:cubicBezTo>
                <a:cubicBezTo>
                  <a:pt x="742" y="427"/>
                  <a:pt x="821" y="460"/>
                  <a:pt x="889" y="457"/>
                </a:cubicBezTo>
                <a:cubicBezTo>
                  <a:pt x="957" y="454"/>
                  <a:pt x="1025" y="451"/>
                  <a:pt x="1093" y="448"/>
                </a:cubicBezTo>
                <a:cubicBezTo>
                  <a:pt x="1115" y="445"/>
                  <a:pt x="1138" y="445"/>
                  <a:pt x="1160" y="440"/>
                </a:cubicBezTo>
                <a:cubicBezTo>
                  <a:pt x="1178" y="436"/>
                  <a:pt x="1211" y="423"/>
                  <a:pt x="1211" y="423"/>
                </a:cubicBezTo>
                <a:cubicBezTo>
                  <a:pt x="1228" y="412"/>
                  <a:pt x="1243" y="396"/>
                  <a:pt x="1262" y="389"/>
                </a:cubicBezTo>
                <a:cubicBezTo>
                  <a:pt x="1270" y="386"/>
                  <a:pt x="1279" y="384"/>
                  <a:pt x="1287" y="380"/>
                </a:cubicBezTo>
                <a:cubicBezTo>
                  <a:pt x="1314" y="365"/>
                  <a:pt x="1335" y="340"/>
                  <a:pt x="1364" y="330"/>
                </a:cubicBezTo>
                <a:cubicBezTo>
                  <a:pt x="1389" y="321"/>
                  <a:pt x="1418" y="319"/>
                  <a:pt x="1440" y="304"/>
                </a:cubicBezTo>
                <a:cubicBezTo>
                  <a:pt x="1472" y="282"/>
                  <a:pt x="1455" y="290"/>
                  <a:pt x="1491" y="279"/>
                </a:cubicBezTo>
                <a:cubicBezTo>
                  <a:pt x="1536" y="282"/>
                  <a:pt x="1581" y="282"/>
                  <a:pt x="1626" y="287"/>
                </a:cubicBezTo>
                <a:cubicBezTo>
                  <a:pt x="1652" y="290"/>
                  <a:pt x="1686" y="319"/>
                  <a:pt x="1702" y="330"/>
                </a:cubicBezTo>
                <a:cubicBezTo>
                  <a:pt x="1724" y="345"/>
                  <a:pt x="1791" y="352"/>
                  <a:pt x="1813" y="355"/>
                </a:cubicBezTo>
                <a:cubicBezTo>
                  <a:pt x="1824" y="363"/>
                  <a:pt x="1858" y="383"/>
                  <a:pt x="1863" y="397"/>
                </a:cubicBezTo>
                <a:cubicBezTo>
                  <a:pt x="1874" y="427"/>
                  <a:pt x="1880" y="490"/>
                  <a:pt x="1880" y="490"/>
                </a:cubicBezTo>
                <a:cubicBezTo>
                  <a:pt x="1935" y="456"/>
                  <a:pt x="1995" y="430"/>
                  <a:pt x="2050" y="397"/>
                </a:cubicBezTo>
                <a:cubicBezTo>
                  <a:pt x="2122" y="354"/>
                  <a:pt x="2076" y="371"/>
                  <a:pt x="2126" y="355"/>
                </a:cubicBezTo>
                <a:cubicBezTo>
                  <a:pt x="2184" y="316"/>
                  <a:pt x="2158" y="327"/>
                  <a:pt x="2202" y="313"/>
                </a:cubicBezTo>
                <a:cubicBezTo>
                  <a:pt x="2265" y="272"/>
                  <a:pt x="2309" y="236"/>
                  <a:pt x="2414" y="304"/>
                </a:cubicBezTo>
                <a:cubicBezTo>
                  <a:pt x="2447" y="326"/>
                  <a:pt x="2419" y="383"/>
                  <a:pt x="2422" y="423"/>
                </a:cubicBezTo>
                <a:cubicBezTo>
                  <a:pt x="2490" y="413"/>
                  <a:pt x="2479" y="406"/>
                  <a:pt x="2533" y="389"/>
                </a:cubicBezTo>
                <a:cubicBezTo>
                  <a:pt x="2574" y="361"/>
                  <a:pt x="2613" y="337"/>
                  <a:pt x="2660" y="321"/>
                </a:cubicBezTo>
                <a:cubicBezTo>
                  <a:pt x="2699" y="323"/>
                  <a:pt x="2864" y="287"/>
                  <a:pt x="2888" y="363"/>
                </a:cubicBezTo>
                <a:cubicBezTo>
                  <a:pt x="2891" y="394"/>
                  <a:pt x="2884" y="428"/>
                  <a:pt x="2897" y="457"/>
                </a:cubicBezTo>
                <a:cubicBezTo>
                  <a:pt x="2898" y="460"/>
                  <a:pt x="2923" y="432"/>
                  <a:pt x="2948" y="431"/>
                </a:cubicBezTo>
                <a:cubicBezTo>
                  <a:pt x="3047" y="426"/>
                  <a:pt x="3145" y="426"/>
                  <a:pt x="3244" y="423"/>
                </a:cubicBezTo>
                <a:cubicBezTo>
                  <a:pt x="3264" y="420"/>
                  <a:pt x="3284" y="421"/>
                  <a:pt x="3303" y="414"/>
                </a:cubicBezTo>
                <a:cubicBezTo>
                  <a:pt x="3342" y="399"/>
                  <a:pt x="3365" y="368"/>
                  <a:pt x="3405" y="355"/>
                </a:cubicBezTo>
                <a:cubicBezTo>
                  <a:pt x="3422" y="344"/>
                  <a:pt x="3445" y="338"/>
                  <a:pt x="3456" y="321"/>
                </a:cubicBezTo>
                <a:cubicBezTo>
                  <a:pt x="3467" y="304"/>
                  <a:pt x="3490" y="270"/>
                  <a:pt x="3490" y="270"/>
                </a:cubicBezTo>
                <a:cubicBezTo>
                  <a:pt x="3510" y="211"/>
                  <a:pt x="3531" y="152"/>
                  <a:pt x="3549" y="92"/>
                </a:cubicBezTo>
                <a:cubicBezTo>
                  <a:pt x="3552" y="67"/>
                  <a:pt x="3537" y="31"/>
                  <a:pt x="3558" y="16"/>
                </a:cubicBezTo>
                <a:cubicBezTo>
                  <a:pt x="3581" y="0"/>
                  <a:pt x="3623" y="4"/>
                  <a:pt x="3642" y="25"/>
                </a:cubicBezTo>
                <a:cubicBezTo>
                  <a:pt x="3659" y="44"/>
                  <a:pt x="3638" y="76"/>
                  <a:pt x="3634" y="101"/>
                </a:cubicBezTo>
                <a:cubicBezTo>
                  <a:pt x="3627" y="141"/>
                  <a:pt x="3574" y="143"/>
                  <a:pt x="3541" y="152"/>
                </a:cubicBezTo>
                <a:cubicBezTo>
                  <a:pt x="3609" y="157"/>
                  <a:pt x="3671" y="134"/>
                  <a:pt x="3693" y="202"/>
                </a:cubicBezTo>
                <a:cubicBezTo>
                  <a:pt x="3700" y="271"/>
                  <a:pt x="3693" y="296"/>
                  <a:pt x="3727" y="346"/>
                </a:cubicBezTo>
                <a:cubicBezTo>
                  <a:pt x="3740" y="387"/>
                  <a:pt x="3782" y="402"/>
                  <a:pt x="3812" y="431"/>
                </a:cubicBezTo>
                <a:cubicBezTo>
                  <a:pt x="3823" y="468"/>
                  <a:pt x="3815" y="478"/>
                  <a:pt x="3854" y="490"/>
                </a:cubicBezTo>
                <a:cubicBezTo>
                  <a:pt x="3887" y="479"/>
                  <a:pt x="3902" y="469"/>
                  <a:pt x="3922" y="440"/>
                </a:cubicBezTo>
                <a:cubicBezTo>
                  <a:pt x="3934" y="390"/>
                  <a:pt x="3962" y="371"/>
                  <a:pt x="3990" y="330"/>
                </a:cubicBezTo>
                <a:cubicBezTo>
                  <a:pt x="3997" y="308"/>
                  <a:pt x="4023" y="243"/>
                  <a:pt x="4040" y="228"/>
                </a:cubicBezTo>
                <a:cubicBezTo>
                  <a:pt x="4055" y="215"/>
                  <a:pt x="4074" y="205"/>
                  <a:pt x="4091" y="194"/>
                </a:cubicBezTo>
                <a:cubicBezTo>
                  <a:pt x="4100" y="188"/>
                  <a:pt x="4117" y="177"/>
                  <a:pt x="4117" y="177"/>
                </a:cubicBezTo>
                <a:cubicBezTo>
                  <a:pt x="4134" y="180"/>
                  <a:pt x="4152" y="179"/>
                  <a:pt x="4167" y="186"/>
                </a:cubicBezTo>
                <a:cubicBezTo>
                  <a:pt x="4200" y="201"/>
                  <a:pt x="4189" y="211"/>
                  <a:pt x="4201" y="236"/>
                </a:cubicBezTo>
                <a:cubicBezTo>
                  <a:pt x="4223" y="281"/>
                  <a:pt x="4243" y="330"/>
                  <a:pt x="4294" y="346"/>
                </a:cubicBezTo>
                <a:cubicBezTo>
                  <a:pt x="4495" y="477"/>
                  <a:pt x="4223" y="306"/>
                  <a:pt x="4930" y="372"/>
                </a:cubicBezTo>
                <a:cubicBezTo>
                  <a:pt x="4950" y="374"/>
                  <a:pt x="4964" y="423"/>
                  <a:pt x="4964" y="423"/>
                </a:cubicBezTo>
                <a:cubicBezTo>
                  <a:pt x="4974" y="473"/>
                  <a:pt x="4992" y="476"/>
                  <a:pt x="4981" y="524"/>
                </a:cubicBezTo>
                <a:cubicBezTo>
                  <a:pt x="1276" y="514"/>
                  <a:pt x="2936" y="512"/>
                  <a:pt x="0" y="524"/>
                </a:cubicBez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spd="med">
    <p:pull dir="r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7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7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e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1.e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Relationship Id="rId9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42.wmf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0.w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39.w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28" Type="http://schemas.openxmlformats.org/officeDocument/2006/relationships/image" Target="../media/image41.wmf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8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5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428596" y="1285860"/>
            <a:ext cx="8280400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ct val="25000"/>
              </a:spcBef>
            </a:pPr>
            <a:r>
              <a:rPr lang="en-US" altLang="zh-CN" sz="54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2" charset="-122"/>
              </a:rPr>
              <a:t>9-6  </a:t>
            </a:r>
            <a:r>
              <a:rPr lang="zh-CN" altLang="en-US" sz="54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2" charset="-122"/>
              </a:rPr>
              <a:t>阻尼振动 受迫振动 共振</a:t>
            </a:r>
            <a:endParaRPr lang="en-US" altLang="zh-CN" sz="5400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隶书" pitchFamily="49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1"/>
          <p:cNvGrpSpPr>
            <a:grpSpLocks/>
          </p:cNvGrpSpPr>
          <p:nvPr/>
        </p:nvGrpSpPr>
        <p:grpSpPr bwMode="auto">
          <a:xfrm>
            <a:off x="4881563" y="1447800"/>
            <a:ext cx="3119437" cy="1743075"/>
            <a:chOff x="3290" y="912"/>
            <a:chExt cx="1965" cy="1098"/>
          </a:xfrm>
        </p:grpSpPr>
        <p:sp>
          <p:nvSpPr>
            <p:cNvPr id="101399" name="AutoShape 1047"/>
            <p:cNvSpPr>
              <a:spLocks noChangeArrowheads="1"/>
            </p:cNvSpPr>
            <p:nvPr/>
          </p:nvSpPr>
          <p:spPr bwMode="auto">
            <a:xfrm>
              <a:off x="3290" y="912"/>
              <a:ext cx="1174" cy="768"/>
            </a:xfrm>
            <a:prstGeom prst="cloudCallout">
              <a:avLst>
                <a:gd name="adj1" fmla="val 80324"/>
                <a:gd name="adj2" fmla="val 41407"/>
              </a:avLst>
            </a:prstGeom>
            <a:gradFill rotWithShape="0">
              <a:gsLst>
                <a:gs pos="0">
                  <a:srgbClr val="0099FF"/>
                </a:gs>
                <a:gs pos="50000">
                  <a:srgbClr val="FFFFFF"/>
                </a:gs>
                <a:gs pos="100000">
                  <a:srgbClr val="0099FF"/>
                </a:gs>
              </a:gsLst>
              <a:lin ang="5400000" scaled="1"/>
            </a:gradFill>
            <a:ln w="9525">
              <a:solidFill>
                <a:schemeClr val="tx2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6" name="Rectangle 1044"/>
            <p:cNvSpPr>
              <a:spLocks noChangeArrowheads="1"/>
            </p:cNvSpPr>
            <p:nvPr/>
          </p:nvSpPr>
          <p:spPr bwMode="auto">
            <a:xfrm>
              <a:off x="4368" y="1584"/>
              <a:ext cx="887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3200">
                  <a:solidFill>
                    <a:srgbClr val="CC0000"/>
                  </a:solidFill>
                  <a:latin typeface="Times New Roman" pitchFamily="18" charset="0"/>
                </a:rPr>
                <a:t>驱动力</a:t>
              </a:r>
            </a:p>
          </p:txBody>
        </p:sp>
      </p:grpSp>
      <p:sp>
        <p:nvSpPr>
          <p:cNvPr id="101382" name="Text Box 1030"/>
          <p:cNvSpPr txBox="1">
            <a:spLocks noChangeArrowheads="1"/>
          </p:cNvSpPr>
          <p:nvPr/>
        </p:nvSpPr>
        <p:spPr bwMode="auto">
          <a:xfrm>
            <a:off x="1071538" y="0"/>
            <a:ext cx="3810000" cy="66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受迫振动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101405" name="Object 1053"/>
          <p:cNvGraphicFramePr>
            <a:graphicFrameLocks noChangeAspect="1"/>
          </p:cNvGraphicFramePr>
          <p:nvPr/>
        </p:nvGraphicFramePr>
        <p:xfrm>
          <a:off x="1676400" y="1524000"/>
          <a:ext cx="49530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2247840" imgH="482400" progId="Equation.3">
                  <p:embed/>
                </p:oleObj>
              </mc:Choice>
              <mc:Fallback>
                <p:oleObj name="Equation" r:id="rId3" imgW="224784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4953000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60"/>
          <p:cNvGrpSpPr>
            <a:grpSpLocks/>
          </p:cNvGrpSpPr>
          <p:nvPr/>
        </p:nvGrpSpPr>
        <p:grpSpPr bwMode="auto">
          <a:xfrm>
            <a:off x="1730375" y="2895600"/>
            <a:ext cx="5737225" cy="1143000"/>
            <a:chOff x="928" y="1872"/>
            <a:chExt cx="3662" cy="752"/>
          </a:xfrm>
        </p:grpSpPr>
        <p:graphicFrame>
          <p:nvGraphicFramePr>
            <p:cNvPr id="101407" name="Object 1055"/>
            <p:cNvGraphicFramePr>
              <a:graphicFrameLocks noChangeAspect="1"/>
            </p:cNvGraphicFramePr>
            <p:nvPr/>
          </p:nvGraphicFramePr>
          <p:xfrm>
            <a:off x="928" y="1872"/>
            <a:ext cx="1088" cy="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" name="Equation" r:id="rId5" imgW="736560" imgH="520560" progId="Equation.3">
                    <p:embed/>
                  </p:oleObj>
                </mc:Choice>
                <mc:Fallback>
                  <p:oleObj name="Equation" r:id="rId5" imgW="736560" imgH="52056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" y="1872"/>
                          <a:ext cx="1088" cy="7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EF4F7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08" name="Object 1056"/>
            <p:cNvGraphicFramePr>
              <a:graphicFrameLocks noChangeAspect="1"/>
            </p:cNvGraphicFramePr>
            <p:nvPr/>
          </p:nvGraphicFramePr>
          <p:xfrm>
            <a:off x="2279" y="2112"/>
            <a:ext cx="1129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Equation" r:id="rId7" imgW="799920" imgH="253800" progId="Equation.3">
                    <p:embed/>
                  </p:oleObj>
                </mc:Choice>
                <mc:Fallback>
                  <p:oleObj name="Equation" r:id="rId7" imgW="799920" imgH="2538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9" y="2112"/>
                          <a:ext cx="1129" cy="3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EF4F7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10" name="Object 1058"/>
            <p:cNvGraphicFramePr>
              <a:graphicFrameLocks noChangeAspect="1"/>
            </p:cNvGraphicFramePr>
            <p:nvPr/>
          </p:nvGraphicFramePr>
          <p:xfrm>
            <a:off x="3600" y="2135"/>
            <a:ext cx="99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name="Equation" r:id="rId9" imgW="723600" imgH="253800" progId="Equation.3">
                    <p:embed/>
                  </p:oleObj>
                </mc:Choice>
                <mc:Fallback>
                  <p:oleObj name="Equation" r:id="rId9" imgW="723600" imgH="2538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135"/>
                          <a:ext cx="990" cy="3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EF4F7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1411" name="Object 1059"/>
          <p:cNvGraphicFramePr>
            <a:graphicFrameLocks noChangeAspect="1"/>
          </p:cNvGraphicFramePr>
          <p:nvPr/>
        </p:nvGraphicFramePr>
        <p:xfrm>
          <a:off x="1654175" y="4191000"/>
          <a:ext cx="48228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11" imgW="2273040" imgH="482400" progId="Equation.3">
                  <p:embed/>
                </p:oleObj>
              </mc:Choice>
              <mc:Fallback>
                <p:oleObj name="Equation" r:id="rId11" imgW="227304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4191000"/>
                        <a:ext cx="4822825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5"/>
          <p:cNvGrpSpPr>
            <a:grpSpLocks/>
          </p:cNvGrpSpPr>
          <p:nvPr/>
        </p:nvGrpSpPr>
        <p:grpSpPr bwMode="auto">
          <a:xfrm>
            <a:off x="6357950" y="1000108"/>
            <a:ext cx="1905000" cy="1281112"/>
            <a:chOff x="4080" y="528"/>
            <a:chExt cx="1200" cy="807"/>
          </a:xfrm>
        </p:grpSpPr>
        <p:sp>
          <p:nvSpPr>
            <p:cNvPr id="106502" name="AutoShape 1030"/>
            <p:cNvSpPr>
              <a:spLocks noChangeArrowheads="1"/>
            </p:cNvSpPr>
            <p:nvPr/>
          </p:nvSpPr>
          <p:spPr bwMode="auto">
            <a:xfrm>
              <a:off x="4080" y="576"/>
              <a:ext cx="1104" cy="759"/>
            </a:xfrm>
            <a:prstGeom prst="wedgeRoundRectCallout">
              <a:avLst>
                <a:gd name="adj1" fmla="val -26269"/>
                <a:gd name="adj2" fmla="val 74231"/>
                <a:gd name="adj3" fmla="val 16667"/>
              </a:avLst>
            </a:prstGeom>
            <a:gradFill rotWithShape="0">
              <a:gsLst>
                <a:gs pos="0">
                  <a:srgbClr val="FDDFFB"/>
                </a:gs>
                <a:gs pos="50000">
                  <a:srgbClr val="FFFFFF"/>
                </a:gs>
                <a:gs pos="100000">
                  <a:srgbClr val="FDDFFB"/>
                </a:gs>
              </a:gsLst>
              <a:lin ang="5400000" scaled="1"/>
            </a:gradFill>
            <a:ln w="9525">
              <a:solidFill>
                <a:srgbClr val="CC00CC"/>
              </a:solidFill>
              <a:miter lim="800000"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3" name="Rectangle 1031"/>
            <p:cNvSpPr>
              <a:spLocks noChangeArrowheads="1"/>
            </p:cNvSpPr>
            <p:nvPr/>
          </p:nvSpPr>
          <p:spPr bwMode="auto">
            <a:xfrm>
              <a:off x="4080" y="528"/>
              <a:ext cx="1200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3200" b="1" dirty="0">
                  <a:solidFill>
                    <a:srgbClr val="CC0000"/>
                  </a:solidFill>
                  <a:latin typeface="宋体" pitchFamily="2" charset="-122"/>
                  <a:ea typeface="宋体" pitchFamily="2" charset="-122"/>
                </a:rPr>
                <a:t>驱动力的角频率         </a:t>
              </a:r>
            </a:p>
          </p:txBody>
        </p:sp>
      </p:grpSp>
      <p:sp>
        <p:nvSpPr>
          <p:cNvPr id="106504" name="Line 1032"/>
          <p:cNvSpPr>
            <a:spLocks noChangeShapeType="1"/>
          </p:cNvSpPr>
          <p:nvPr/>
        </p:nvSpPr>
        <p:spPr bwMode="auto">
          <a:xfrm>
            <a:off x="1981200" y="2438400"/>
            <a:ext cx="32766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6509" name="Object 1037"/>
          <p:cNvGraphicFramePr>
            <a:graphicFrameLocks noChangeAspect="1"/>
          </p:cNvGraphicFramePr>
          <p:nvPr/>
        </p:nvGraphicFramePr>
        <p:xfrm>
          <a:off x="1116013" y="990600"/>
          <a:ext cx="477678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3" imgW="2273040" imgH="482400" progId="Equation.3">
                  <p:embed/>
                </p:oleObj>
              </mc:Choice>
              <mc:Fallback>
                <p:oleObj name="Equation" r:id="rId3" imgW="227304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990600"/>
                        <a:ext cx="4776787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0" name="Object 1038"/>
          <p:cNvGraphicFramePr>
            <a:graphicFrameLocks noChangeAspect="1"/>
          </p:cNvGraphicFramePr>
          <p:nvPr/>
        </p:nvGraphicFramePr>
        <p:xfrm>
          <a:off x="1143000" y="2438400"/>
          <a:ext cx="70866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5" imgW="2882880" imgH="291960" progId="Equation.3">
                  <p:embed/>
                </p:oleObj>
              </mc:Choice>
              <mc:Fallback>
                <p:oleObj name="Equation" r:id="rId5" imgW="288288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38400"/>
                        <a:ext cx="70866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1" name="Object 1039"/>
          <p:cNvGraphicFramePr>
            <a:graphicFrameLocks noChangeAspect="1"/>
          </p:cNvGraphicFramePr>
          <p:nvPr/>
        </p:nvGraphicFramePr>
        <p:xfrm>
          <a:off x="1143000" y="3200400"/>
          <a:ext cx="38862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7" imgW="1917360" imgH="558720" progId="Equation.3">
                  <p:embed/>
                </p:oleObj>
              </mc:Choice>
              <mc:Fallback>
                <p:oleObj name="Equation" r:id="rId7" imgW="1917360" imgH="558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00400"/>
                        <a:ext cx="3886200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2" name="Object 1040"/>
          <p:cNvGraphicFramePr>
            <a:graphicFrameLocks noChangeAspect="1"/>
          </p:cNvGraphicFramePr>
          <p:nvPr/>
        </p:nvGraphicFramePr>
        <p:xfrm>
          <a:off x="5359400" y="3200400"/>
          <a:ext cx="31496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9" imgW="1257120" imgH="558720" progId="Equation.3">
                  <p:embed/>
                </p:oleObj>
              </mc:Choice>
              <mc:Fallback>
                <p:oleObj name="Equation" r:id="rId9" imgW="1257120" imgH="558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3200400"/>
                        <a:ext cx="3149600" cy="120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30"/>
          <p:cNvSpPr txBox="1">
            <a:spLocks noChangeArrowheads="1"/>
          </p:cNvSpPr>
          <p:nvPr/>
        </p:nvSpPr>
        <p:spPr bwMode="auto">
          <a:xfrm>
            <a:off x="1071538" y="142852"/>
            <a:ext cx="3810000" cy="60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受迫振动</a:t>
            </a:r>
            <a:endParaRPr lang="zh-CN" altLang="en-US" sz="32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7" name="Text Box 47"/>
          <p:cNvSpPr txBox="1">
            <a:spLocks noChangeArrowheads="1"/>
          </p:cNvSpPr>
          <p:nvPr/>
        </p:nvSpPr>
        <p:spPr bwMode="auto">
          <a:xfrm>
            <a:off x="1142976" y="142852"/>
            <a:ext cx="2438400" cy="66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共振</a:t>
            </a:r>
            <a:endParaRPr lang="zh-CN" altLang="en-US" sz="36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02451" name="Object 51"/>
          <p:cNvGraphicFramePr>
            <a:graphicFrameLocks noChangeAspect="1"/>
          </p:cNvGraphicFramePr>
          <p:nvPr/>
        </p:nvGraphicFramePr>
        <p:xfrm>
          <a:off x="1371600" y="2876550"/>
          <a:ext cx="35052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3" imgW="1422360" imgH="279360" progId="Equation.3">
                  <p:embed/>
                </p:oleObj>
              </mc:Choice>
              <mc:Fallback>
                <p:oleObj name="Equation" r:id="rId3" imgW="142236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76550"/>
                        <a:ext cx="35052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2" name="Object 52"/>
          <p:cNvGraphicFramePr>
            <a:graphicFrameLocks noChangeAspect="1"/>
          </p:cNvGraphicFramePr>
          <p:nvPr/>
        </p:nvGraphicFramePr>
        <p:xfrm>
          <a:off x="1447800" y="3473450"/>
          <a:ext cx="39624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5" imgW="1917360" imgH="558720" progId="Equation.3">
                  <p:embed/>
                </p:oleObj>
              </mc:Choice>
              <mc:Fallback>
                <p:oleObj name="Equation" r:id="rId5" imgW="1917360" imgH="558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73450"/>
                        <a:ext cx="3962400" cy="118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3" name="Object 53"/>
          <p:cNvGraphicFramePr>
            <a:graphicFrameLocks noChangeAspect="1"/>
          </p:cNvGraphicFramePr>
          <p:nvPr/>
        </p:nvGraphicFramePr>
        <p:xfrm>
          <a:off x="6248400" y="3498850"/>
          <a:ext cx="13716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7" imgW="660240" imgH="533160" progId="Equation.3">
                  <p:embed/>
                </p:oleObj>
              </mc:Choice>
              <mc:Fallback>
                <p:oleObj name="Equation" r:id="rId7" imgW="660240" imgH="5331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498850"/>
                        <a:ext cx="1371600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6" name="Object 56"/>
          <p:cNvGraphicFramePr>
            <a:graphicFrameLocks noChangeAspect="1"/>
          </p:cNvGraphicFramePr>
          <p:nvPr/>
        </p:nvGraphicFramePr>
        <p:xfrm>
          <a:off x="1371600" y="1600200"/>
          <a:ext cx="5029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9" imgW="2273040" imgH="482400" progId="Equation.3">
                  <p:embed/>
                </p:oleObj>
              </mc:Choice>
              <mc:Fallback>
                <p:oleObj name="Equation" r:id="rId9" imgW="227304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00200"/>
                        <a:ext cx="50292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7" name="Object 57"/>
          <p:cNvGraphicFramePr>
            <a:graphicFrameLocks noChangeAspect="1"/>
          </p:cNvGraphicFramePr>
          <p:nvPr/>
        </p:nvGraphicFramePr>
        <p:xfrm>
          <a:off x="1371600" y="4989513"/>
          <a:ext cx="7010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11" imgW="2882880" imgH="291960" progId="Equation.3">
                  <p:embed/>
                </p:oleObj>
              </mc:Choice>
              <mc:Fallback>
                <p:oleObj name="Equation" r:id="rId11" imgW="2882880" imgH="2919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989513"/>
                        <a:ext cx="7010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267200" y="1076325"/>
            <a:ext cx="4410075" cy="4714875"/>
            <a:chOff x="2880" y="1152"/>
            <a:chExt cx="2784" cy="2976"/>
          </a:xfrm>
        </p:grpSpPr>
        <p:sp>
          <p:nvSpPr>
            <p:cNvPr id="107565" name="Rectangle 45"/>
            <p:cNvSpPr>
              <a:spLocks noChangeArrowheads="1"/>
            </p:cNvSpPr>
            <p:nvPr/>
          </p:nvSpPr>
          <p:spPr bwMode="auto">
            <a:xfrm>
              <a:off x="2880" y="1152"/>
              <a:ext cx="2784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6" name="Line 46"/>
            <p:cNvSpPr>
              <a:spLocks noChangeShapeType="1"/>
            </p:cNvSpPr>
            <p:nvPr/>
          </p:nvSpPr>
          <p:spPr bwMode="auto">
            <a:xfrm>
              <a:off x="3072" y="3769"/>
              <a:ext cx="22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7567" name="Object 47"/>
            <p:cNvGraphicFramePr>
              <a:graphicFrameLocks noChangeAspect="1"/>
            </p:cNvGraphicFramePr>
            <p:nvPr/>
          </p:nvGraphicFramePr>
          <p:xfrm>
            <a:off x="5267" y="3658"/>
            <a:ext cx="349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0" name="Equation" r:id="rId3" imgW="203040" imgH="215640" progId="Equation.3">
                    <p:embed/>
                  </p:oleObj>
                </mc:Choice>
                <mc:Fallback>
                  <p:oleObj name="Equation" r:id="rId3" imgW="203040" imgH="2156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7" y="3658"/>
                          <a:ext cx="349" cy="3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68" name="Object 48"/>
            <p:cNvGraphicFramePr>
              <a:graphicFrameLocks noChangeAspect="1"/>
            </p:cNvGraphicFramePr>
            <p:nvPr/>
          </p:nvGraphicFramePr>
          <p:xfrm>
            <a:off x="3120" y="1440"/>
            <a:ext cx="27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1" name="公式" r:id="rId5" imgW="215640" imgH="228600" progId="Equation.3">
                    <p:embed/>
                  </p:oleObj>
                </mc:Choice>
                <mc:Fallback>
                  <p:oleObj name="公式" r:id="rId5" imgW="215640" imgH="2286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440"/>
                          <a:ext cx="27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69" name="Object 49"/>
            <p:cNvGraphicFramePr>
              <a:graphicFrameLocks noChangeAspect="1"/>
            </p:cNvGraphicFramePr>
            <p:nvPr/>
          </p:nvGraphicFramePr>
          <p:xfrm>
            <a:off x="2928" y="3721"/>
            <a:ext cx="272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2" name="Equation" r:id="rId7" imgW="126720" imgH="139680" progId="Equation.3">
                    <p:embed/>
                  </p:oleObj>
                </mc:Choice>
                <mc:Fallback>
                  <p:oleObj name="Equation" r:id="rId7" imgW="126720" imgH="1396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721"/>
                          <a:ext cx="272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70" name="Line 50"/>
            <p:cNvSpPr>
              <a:spLocks noChangeShapeType="1"/>
            </p:cNvSpPr>
            <p:nvPr/>
          </p:nvSpPr>
          <p:spPr bwMode="auto">
            <a:xfrm flipH="1" flipV="1">
              <a:off x="3072" y="1584"/>
              <a:ext cx="0" cy="2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71" name="Text Box 51"/>
            <p:cNvSpPr txBox="1">
              <a:spLocks noChangeArrowheads="1"/>
            </p:cNvSpPr>
            <p:nvPr/>
          </p:nvSpPr>
          <p:spPr bwMode="auto">
            <a:xfrm>
              <a:off x="3696" y="1152"/>
              <a:ext cx="1248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共振频率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6019800" y="1679575"/>
            <a:ext cx="477838" cy="4016375"/>
            <a:chOff x="3984" y="1550"/>
            <a:chExt cx="301" cy="2530"/>
          </a:xfrm>
        </p:grpSpPr>
        <p:sp>
          <p:nvSpPr>
            <p:cNvPr id="107573" name="Freeform 53"/>
            <p:cNvSpPr>
              <a:spLocks/>
            </p:cNvSpPr>
            <p:nvPr/>
          </p:nvSpPr>
          <p:spPr bwMode="auto">
            <a:xfrm>
              <a:off x="4116" y="1550"/>
              <a:ext cx="12" cy="2242"/>
            </a:xfrm>
            <a:custGeom>
              <a:avLst/>
              <a:gdLst/>
              <a:ahLst/>
              <a:cxnLst>
                <a:cxn ang="0">
                  <a:pos x="12" y="2242"/>
                </a:cxn>
                <a:cxn ang="0">
                  <a:pos x="0" y="0"/>
                </a:cxn>
              </a:cxnLst>
              <a:rect l="0" t="0" r="r" b="b"/>
              <a:pathLst>
                <a:path w="12" h="2242">
                  <a:moveTo>
                    <a:pt x="12" y="224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7574" name="Object 54"/>
            <p:cNvGraphicFramePr>
              <a:graphicFrameLocks noChangeAspect="1"/>
            </p:cNvGraphicFramePr>
            <p:nvPr/>
          </p:nvGraphicFramePr>
          <p:xfrm>
            <a:off x="3984" y="3721"/>
            <a:ext cx="30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3" name="公式" r:id="rId9" imgW="279360" imgH="330120" progId="Equation.3">
                    <p:embed/>
                  </p:oleObj>
                </mc:Choice>
                <mc:Fallback>
                  <p:oleObj name="公式" r:id="rId9" imgW="279360" imgH="33012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721"/>
                          <a:ext cx="301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4648200" y="4149725"/>
            <a:ext cx="3205163" cy="982663"/>
            <a:chOff x="2928" y="2530"/>
            <a:chExt cx="2019" cy="619"/>
          </a:xfrm>
        </p:grpSpPr>
        <p:sp>
          <p:nvSpPr>
            <p:cNvPr id="107576" name="AutoShape 56"/>
            <p:cNvSpPr>
              <a:spLocks noChangeArrowheads="1"/>
            </p:cNvSpPr>
            <p:nvPr/>
          </p:nvSpPr>
          <p:spPr bwMode="auto">
            <a:xfrm>
              <a:off x="2976" y="2832"/>
              <a:ext cx="816" cy="288"/>
            </a:xfrm>
            <a:prstGeom prst="wedgeRectCallout">
              <a:avLst>
                <a:gd name="adj1" fmla="val 58333"/>
                <a:gd name="adj2" fmla="val -151042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7577" name="Freeform 57"/>
            <p:cNvSpPr>
              <a:spLocks/>
            </p:cNvSpPr>
            <p:nvPr/>
          </p:nvSpPr>
          <p:spPr bwMode="auto">
            <a:xfrm>
              <a:off x="2972" y="2530"/>
              <a:ext cx="1975" cy="368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397" y="46"/>
                </a:cxn>
                <a:cxn ang="0">
                  <a:pos x="760" y="0"/>
                </a:cxn>
                <a:cxn ang="0">
                  <a:pos x="1123" y="46"/>
                </a:cxn>
                <a:cxn ang="0">
                  <a:pos x="1441" y="138"/>
                </a:cxn>
                <a:cxn ang="0">
                  <a:pos x="1713" y="275"/>
                </a:cxn>
                <a:cxn ang="0">
                  <a:pos x="1975" y="368"/>
                </a:cxn>
              </a:cxnLst>
              <a:rect l="0" t="0" r="r" b="b"/>
              <a:pathLst>
                <a:path w="1975" h="368">
                  <a:moveTo>
                    <a:pt x="0" y="94"/>
                  </a:moveTo>
                  <a:cubicBezTo>
                    <a:pt x="66" y="85"/>
                    <a:pt x="270" y="62"/>
                    <a:pt x="397" y="46"/>
                  </a:cubicBezTo>
                  <a:cubicBezTo>
                    <a:pt x="524" y="30"/>
                    <a:pt x="639" y="0"/>
                    <a:pt x="760" y="0"/>
                  </a:cubicBezTo>
                  <a:cubicBezTo>
                    <a:pt x="881" y="0"/>
                    <a:pt x="1010" y="23"/>
                    <a:pt x="1123" y="46"/>
                  </a:cubicBezTo>
                  <a:cubicBezTo>
                    <a:pt x="1237" y="69"/>
                    <a:pt x="1342" y="99"/>
                    <a:pt x="1441" y="138"/>
                  </a:cubicBezTo>
                  <a:cubicBezTo>
                    <a:pt x="1539" y="176"/>
                    <a:pt x="1624" y="237"/>
                    <a:pt x="1713" y="275"/>
                  </a:cubicBezTo>
                  <a:cubicBezTo>
                    <a:pt x="1802" y="313"/>
                    <a:pt x="1920" y="349"/>
                    <a:pt x="1975" y="368"/>
                  </a:cubicBezTo>
                </a:path>
              </a:pathLst>
            </a:custGeom>
            <a:noFill/>
            <a:ln w="38100" cmpd="sng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78" name="Text Box 58"/>
            <p:cNvSpPr txBox="1">
              <a:spLocks noChangeArrowheads="1"/>
            </p:cNvSpPr>
            <p:nvPr/>
          </p:nvSpPr>
          <p:spPr bwMode="auto">
            <a:xfrm>
              <a:off x="2928" y="2784"/>
              <a:ext cx="887" cy="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200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大阻尼</a:t>
              </a:r>
              <a:endParaRPr lang="zh-CN" altLang="en-US" sz="3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4711700" y="1885950"/>
            <a:ext cx="3746500" cy="2773363"/>
            <a:chOff x="2968" y="1104"/>
            <a:chExt cx="2360" cy="1747"/>
          </a:xfrm>
        </p:grpSpPr>
        <p:sp>
          <p:nvSpPr>
            <p:cNvPr id="107581" name="AutoShape 61"/>
            <p:cNvSpPr>
              <a:spLocks noChangeArrowheads="1"/>
            </p:cNvSpPr>
            <p:nvPr/>
          </p:nvSpPr>
          <p:spPr bwMode="auto">
            <a:xfrm>
              <a:off x="4320" y="1152"/>
              <a:ext cx="1008" cy="384"/>
            </a:xfrm>
            <a:prstGeom prst="wedgeRectCallout">
              <a:avLst>
                <a:gd name="adj1" fmla="val -78472"/>
                <a:gd name="adj2" fmla="val 225523"/>
              </a:avLst>
            </a:prstGeom>
            <a:gradFill rotWithShape="0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rgbClr val="CC00CC"/>
              </a:solidFill>
              <a:miter lim="800000"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7582" name="Freeform 62"/>
            <p:cNvSpPr>
              <a:spLocks/>
            </p:cNvSpPr>
            <p:nvPr/>
          </p:nvSpPr>
          <p:spPr bwMode="auto">
            <a:xfrm>
              <a:off x="2968" y="2045"/>
              <a:ext cx="1989" cy="806"/>
            </a:xfrm>
            <a:custGeom>
              <a:avLst/>
              <a:gdLst/>
              <a:ahLst/>
              <a:cxnLst>
                <a:cxn ang="0">
                  <a:pos x="0" y="571"/>
                </a:cxn>
                <a:cxn ang="0">
                  <a:pos x="225" y="531"/>
                </a:cxn>
                <a:cxn ang="0">
                  <a:pos x="470" y="417"/>
                </a:cxn>
                <a:cxn ang="0">
                  <a:pos x="659" y="235"/>
                </a:cxn>
                <a:cxn ang="0">
                  <a:pos x="845" y="1"/>
                </a:cxn>
                <a:cxn ang="0">
                  <a:pos x="1106" y="226"/>
                </a:cxn>
                <a:cxn ang="0">
                  <a:pos x="1331" y="421"/>
                </a:cxn>
                <a:cxn ang="0">
                  <a:pos x="1577" y="616"/>
                </a:cxn>
                <a:cxn ang="0">
                  <a:pos x="1790" y="748"/>
                </a:cxn>
                <a:cxn ang="0">
                  <a:pos x="1989" y="806"/>
                </a:cxn>
              </a:cxnLst>
              <a:rect l="0" t="0" r="r" b="b"/>
              <a:pathLst>
                <a:path w="1989" h="806">
                  <a:moveTo>
                    <a:pt x="0" y="571"/>
                  </a:moveTo>
                  <a:cubicBezTo>
                    <a:pt x="37" y="564"/>
                    <a:pt x="147" y="557"/>
                    <a:pt x="225" y="531"/>
                  </a:cubicBezTo>
                  <a:cubicBezTo>
                    <a:pt x="303" y="505"/>
                    <a:pt x="398" y="466"/>
                    <a:pt x="470" y="417"/>
                  </a:cubicBezTo>
                  <a:cubicBezTo>
                    <a:pt x="542" y="368"/>
                    <a:pt x="597" y="304"/>
                    <a:pt x="659" y="235"/>
                  </a:cubicBezTo>
                  <a:cubicBezTo>
                    <a:pt x="721" y="166"/>
                    <a:pt x="771" y="2"/>
                    <a:pt x="845" y="1"/>
                  </a:cubicBezTo>
                  <a:cubicBezTo>
                    <a:pt x="919" y="0"/>
                    <a:pt x="1025" y="156"/>
                    <a:pt x="1106" y="226"/>
                  </a:cubicBezTo>
                  <a:cubicBezTo>
                    <a:pt x="1187" y="296"/>
                    <a:pt x="1252" y="356"/>
                    <a:pt x="1331" y="421"/>
                  </a:cubicBezTo>
                  <a:cubicBezTo>
                    <a:pt x="1410" y="486"/>
                    <a:pt x="1501" y="562"/>
                    <a:pt x="1577" y="616"/>
                  </a:cubicBezTo>
                  <a:cubicBezTo>
                    <a:pt x="1653" y="670"/>
                    <a:pt x="1721" y="716"/>
                    <a:pt x="1790" y="748"/>
                  </a:cubicBezTo>
                  <a:cubicBezTo>
                    <a:pt x="1859" y="780"/>
                    <a:pt x="1948" y="794"/>
                    <a:pt x="1989" y="806"/>
                  </a:cubicBezTo>
                </a:path>
              </a:pathLst>
            </a:custGeom>
            <a:noFill/>
            <a:ln w="28575" cmpd="sng">
              <a:solidFill>
                <a:srgbClr val="CC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83" name="Text Box 63"/>
            <p:cNvSpPr txBox="1">
              <a:spLocks noChangeArrowheads="1"/>
            </p:cNvSpPr>
            <p:nvPr/>
          </p:nvSpPr>
          <p:spPr bwMode="auto">
            <a:xfrm>
              <a:off x="4320" y="1104"/>
              <a:ext cx="1008" cy="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小阻尼</a:t>
              </a:r>
            </a:p>
          </p:txBody>
        </p:sp>
      </p:grp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4724400" y="1733550"/>
            <a:ext cx="3962400" cy="2881313"/>
            <a:chOff x="2976" y="1008"/>
            <a:chExt cx="2496" cy="1815"/>
          </a:xfrm>
        </p:grpSpPr>
        <p:sp>
          <p:nvSpPr>
            <p:cNvPr id="107594" name="AutoShape 74"/>
            <p:cNvSpPr>
              <a:spLocks noChangeArrowheads="1"/>
            </p:cNvSpPr>
            <p:nvPr/>
          </p:nvSpPr>
          <p:spPr bwMode="auto">
            <a:xfrm>
              <a:off x="4464" y="1890"/>
              <a:ext cx="958" cy="384"/>
            </a:xfrm>
            <a:prstGeom prst="wedgeRectCallout">
              <a:avLst>
                <a:gd name="adj1" fmla="val -41338"/>
                <a:gd name="adj2" fmla="val 119009"/>
              </a:avLst>
            </a:prstGeom>
            <a:gradFill rotWithShape="0">
              <a:gsLst>
                <a:gs pos="0">
                  <a:srgbClr val="CCECFF"/>
                </a:gs>
                <a:gs pos="50000">
                  <a:schemeClr val="bg1"/>
                </a:gs>
                <a:gs pos="100000">
                  <a:srgbClr val="CCECFF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7596" name="Text Box 76"/>
            <p:cNvSpPr txBox="1">
              <a:spLocks noChangeArrowheads="1"/>
            </p:cNvSpPr>
            <p:nvPr/>
          </p:nvSpPr>
          <p:spPr bwMode="auto">
            <a:xfrm>
              <a:off x="4416" y="1890"/>
              <a:ext cx="816" cy="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阻尼</a:t>
              </a:r>
            </a:p>
          </p:txBody>
        </p:sp>
        <p:graphicFrame>
          <p:nvGraphicFramePr>
            <p:cNvPr id="107597" name="Object 77"/>
            <p:cNvGraphicFramePr>
              <a:graphicFrameLocks noChangeAspect="1"/>
            </p:cNvGraphicFramePr>
            <p:nvPr/>
          </p:nvGraphicFramePr>
          <p:xfrm>
            <a:off x="4993" y="1938"/>
            <a:ext cx="47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4" name="Equation" r:id="rId11" imgW="304560" imgH="177480" progId="Equation.3">
                    <p:embed/>
                  </p:oleObj>
                </mc:Choice>
                <mc:Fallback>
                  <p:oleObj name="Equation" r:id="rId11" imgW="304560" imgH="1774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3" y="1938"/>
                          <a:ext cx="479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78"/>
            <p:cNvGrpSpPr>
              <a:grpSpLocks/>
            </p:cNvGrpSpPr>
            <p:nvPr/>
          </p:nvGrpSpPr>
          <p:grpSpPr bwMode="auto">
            <a:xfrm>
              <a:off x="2976" y="1008"/>
              <a:ext cx="1976" cy="1815"/>
              <a:chOff x="3160" y="1566"/>
              <a:chExt cx="1976" cy="1815"/>
            </a:xfrm>
          </p:grpSpPr>
          <p:sp>
            <p:nvSpPr>
              <p:cNvPr id="107599" name="Freeform 79"/>
              <p:cNvSpPr>
                <a:spLocks/>
              </p:cNvSpPr>
              <p:nvPr/>
            </p:nvSpPr>
            <p:spPr bwMode="auto">
              <a:xfrm>
                <a:off x="3160" y="1573"/>
                <a:ext cx="743" cy="1607"/>
              </a:xfrm>
              <a:custGeom>
                <a:avLst/>
                <a:gdLst/>
                <a:ahLst/>
                <a:cxnLst>
                  <a:cxn ang="0">
                    <a:pos x="0" y="1607"/>
                  </a:cxn>
                  <a:cxn ang="0">
                    <a:pos x="129" y="1576"/>
                  </a:cxn>
                  <a:cxn ang="0">
                    <a:pos x="344" y="1443"/>
                  </a:cxn>
                  <a:cxn ang="0">
                    <a:pos x="524" y="1191"/>
                  </a:cxn>
                  <a:cxn ang="0">
                    <a:pos x="664" y="739"/>
                  </a:cxn>
                  <a:cxn ang="0">
                    <a:pos x="743" y="0"/>
                  </a:cxn>
                </a:cxnLst>
                <a:rect l="0" t="0" r="r" b="b"/>
                <a:pathLst>
                  <a:path w="743" h="1607">
                    <a:moveTo>
                      <a:pt x="0" y="1607"/>
                    </a:moveTo>
                    <a:cubicBezTo>
                      <a:pt x="21" y="1601"/>
                      <a:pt x="72" y="1603"/>
                      <a:pt x="129" y="1576"/>
                    </a:cubicBezTo>
                    <a:cubicBezTo>
                      <a:pt x="186" y="1549"/>
                      <a:pt x="278" y="1507"/>
                      <a:pt x="344" y="1443"/>
                    </a:cubicBezTo>
                    <a:cubicBezTo>
                      <a:pt x="410" y="1379"/>
                      <a:pt x="471" y="1308"/>
                      <a:pt x="524" y="1191"/>
                    </a:cubicBezTo>
                    <a:cubicBezTo>
                      <a:pt x="577" y="1074"/>
                      <a:pt x="628" y="937"/>
                      <a:pt x="664" y="739"/>
                    </a:cubicBezTo>
                    <a:cubicBezTo>
                      <a:pt x="700" y="541"/>
                      <a:pt x="727" y="154"/>
                      <a:pt x="743" y="0"/>
                    </a:cubicBez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600" name="Freeform 80"/>
              <p:cNvSpPr>
                <a:spLocks/>
              </p:cNvSpPr>
              <p:nvPr/>
            </p:nvSpPr>
            <p:spPr bwMode="auto">
              <a:xfrm>
                <a:off x="3162" y="2256"/>
                <a:ext cx="678" cy="942"/>
              </a:xfrm>
              <a:custGeom>
                <a:avLst/>
                <a:gdLst/>
                <a:ahLst/>
                <a:cxnLst>
                  <a:cxn ang="0">
                    <a:pos x="0" y="826"/>
                  </a:cxn>
                  <a:cxn ang="0">
                    <a:pos x="253" y="732"/>
                  </a:cxn>
                  <a:cxn ang="0">
                    <a:pos x="408" y="632"/>
                  </a:cxn>
                  <a:cxn ang="0">
                    <a:pos x="499" y="534"/>
                  </a:cxn>
                  <a:cxn ang="0">
                    <a:pos x="635" y="292"/>
                  </a:cxn>
                  <a:cxn ang="0">
                    <a:pos x="726" y="0"/>
                  </a:cxn>
                </a:cxnLst>
                <a:rect l="0" t="0" r="r" b="b"/>
                <a:pathLst>
                  <a:path w="726" h="826">
                    <a:moveTo>
                      <a:pt x="0" y="826"/>
                    </a:moveTo>
                    <a:cubicBezTo>
                      <a:pt x="42" y="810"/>
                      <a:pt x="185" y="764"/>
                      <a:pt x="253" y="732"/>
                    </a:cubicBezTo>
                    <a:cubicBezTo>
                      <a:pt x="321" y="700"/>
                      <a:pt x="367" y="665"/>
                      <a:pt x="408" y="632"/>
                    </a:cubicBezTo>
                    <a:cubicBezTo>
                      <a:pt x="449" y="599"/>
                      <a:pt x="461" y="591"/>
                      <a:pt x="499" y="534"/>
                    </a:cubicBezTo>
                    <a:cubicBezTo>
                      <a:pt x="537" y="478"/>
                      <a:pt x="597" y="381"/>
                      <a:pt x="635" y="292"/>
                    </a:cubicBezTo>
                    <a:cubicBezTo>
                      <a:pt x="673" y="202"/>
                      <a:pt x="711" y="49"/>
                      <a:pt x="726" y="0"/>
                    </a:cubicBez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" name="Group 81"/>
              <p:cNvGrpSpPr>
                <a:grpSpLocks/>
              </p:cNvGrpSpPr>
              <p:nvPr/>
            </p:nvGrpSpPr>
            <p:grpSpPr bwMode="auto">
              <a:xfrm>
                <a:off x="4369" y="1566"/>
                <a:ext cx="767" cy="1815"/>
                <a:chOff x="4369" y="1566"/>
                <a:chExt cx="767" cy="1815"/>
              </a:xfrm>
            </p:grpSpPr>
            <p:sp>
              <p:nvSpPr>
                <p:cNvPr id="107602" name="Freeform 82"/>
                <p:cNvSpPr>
                  <a:spLocks/>
                </p:cNvSpPr>
                <p:nvPr/>
              </p:nvSpPr>
              <p:spPr bwMode="auto">
                <a:xfrm>
                  <a:off x="4369" y="1566"/>
                  <a:ext cx="761" cy="181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5" y="702"/>
                    </a:cxn>
                    <a:cxn ang="0">
                      <a:pos x="191" y="1270"/>
                    </a:cxn>
                    <a:cxn ang="0">
                      <a:pos x="467" y="1638"/>
                    </a:cxn>
                    <a:cxn ang="0">
                      <a:pos x="761" y="1815"/>
                    </a:cxn>
                  </a:cxnLst>
                  <a:rect l="0" t="0" r="r" b="b"/>
                  <a:pathLst>
                    <a:path w="761" h="1815">
                      <a:moveTo>
                        <a:pt x="0" y="0"/>
                      </a:moveTo>
                      <a:cubicBezTo>
                        <a:pt x="9" y="117"/>
                        <a:pt x="23" y="490"/>
                        <a:pt x="55" y="702"/>
                      </a:cubicBezTo>
                      <a:cubicBezTo>
                        <a:pt x="87" y="914"/>
                        <a:pt x="122" y="1114"/>
                        <a:pt x="191" y="1270"/>
                      </a:cubicBezTo>
                      <a:cubicBezTo>
                        <a:pt x="260" y="1426"/>
                        <a:pt x="372" y="1547"/>
                        <a:pt x="467" y="1638"/>
                      </a:cubicBezTo>
                      <a:cubicBezTo>
                        <a:pt x="562" y="1729"/>
                        <a:pt x="700" y="1778"/>
                        <a:pt x="761" y="1815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dash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7603" name="Freeform 83"/>
                <p:cNvSpPr>
                  <a:spLocks/>
                </p:cNvSpPr>
                <p:nvPr/>
              </p:nvSpPr>
              <p:spPr bwMode="auto">
                <a:xfrm>
                  <a:off x="4422" y="2256"/>
                  <a:ext cx="714" cy="1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7" y="456"/>
                    </a:cxn>
                    <a:cxn ang="0">
                      <a:pos x="282" y="807"/>
                    </a:cxn>
                    <a:cxn ang="0">
                      <a:pos x="501" y="1011"/>
                    </a:cxn>
                    <a:cxn ang="0">
                      <a:pos x="714" y="1125"/>
                    </a:cxn>
                  </a:cxnLst>
                  <a:rect l="0" t="0" r="r" b="b"/>
                  <a:pathLst>
                    <a:path w="714" h="1125">
                      <a:moveTo>
                        <a:pt x="0" y="0"/>
                      </a:moveTo>
                      <a:cubicBezTo>
                        <a:pt x="15" y="76"/>
                        <a:pt x="40" y="322"/>
                        <a:pt x="87" y="456"/>
                      </a:cubicBezTo>
                      <a:cubicBezTo>
                        <a:pt x="134" y="590"/>
                        <a:pt x="213" y="714"/>
                        <a:pt x="282" y="807"/>
                      </a:cubicBezTo>
                      <a:cubicBezTo>
                        <a:pt x="351" y="900"/>
                        <a:pt x="429" y="958"/>
                        <a:pt x="501" y="1011"/>
                      </a:cubicBezTo>
                      <a:cubicBezTo>
                        <a:pt x="573" y="1064"/>
                        <a:pt x="670" y="1101"/>
                        <a:pt x="714" y="1125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1066800" y="4800602"/>
            <a:ext cx="2971800" cy="1195388"/>
            <a:chOff x="672" y="3024"/>
            <a:chExt cx="1872" cy="753"/>
          </a:xfrm>
        </p:grpSpPr>
        <p:sp>
          <p:nvSpPr>
            <p:cNvPr id="107607" name="Rectangle 87"/>
            <p:cNvSpPr>
              <a:spLocks noChangeArrowheads="1"/>
            </p:cNvSpPr>
            <p:nvPr/>
          </p:nvSpPr>
          <p:spPr bwMode="auto">
            <a:xfrm>
              <a:off x="672" y="3024"/>
              <a:ext cx="1872" cy="720"/>
            </a:xfrm>
            <a:prstGeom prst="rect">
              <a:avLst/>
            </a:prstGeom>
            <a:gradFill rotWithShape="0">
              <a:gsLst>
                <a:gs pos="0">
                  <a:srgbClr val="EFFFC1"/>
                </a:gs>
                <a:gs pos="50000">
                  <a:schemeClr val="bg1"/>
                </a:gs>
                <a:gs pos="100000">
                  <a:srgbClr val="EFFFC1"/>
                </a:gs>
              </a:gsLst>
              <a:lin ang="5400000" scaled="1"/>
            </a:gradFill>
            <a:ln w="952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lnSpc>
                  <a:spcPct val="120000"/>
                </a:lnSpc>
              </a:pPr>
              <a:endParaRPr lang="zh-CN" altLang="en-US" sz="3200"/>
            </a:p>
          </p:txBody>
        </p:sp>
        <p:sp>
          <p:nvSpPr>
            <p:cNvPr id="107608" name="Rectangle 88"/>
            <p:cNvSpPr>
              <a:spLocks noChangeArrowheads="1"/>
            </p:cNvSpPr>
            <p:nvPr/>
          </p:nvSpPr>
          <p:spPr bwMode="auto">
            <a:xfrm>
              <a:off x="720" y="3024"/>
              <a:ext cx="1536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3200" b="1" dirty="0">
                  <a:latin typeface="宋体" pitchFamily="2" charset="-122"/>
                  <a:ea typeface="宋体" pitchFamily="2" charset="-122"/>
                </a:rPr>
                <a:t>共 振 现 象 及 应 用</a:t>
              </a:r>
            </a:p>
          </p:txBody>
        </p:sp>
      </p:grpSp>
      <p:grpSp>
        <p:nvGrpSpPr>
          <p:cNvPr id="10" name="Group 103"/>
          <p:cNvGrpSpPr>
            <a:grpSpLocks/>
          </p:cNvGrpSpPr>
          <p:nvPr/>
        </p:nvGrpSpPr>
        <p:grpSpPr bwMode="auto">
          <a:xfrm>
            <a:off x="1066800" y="1066800"/>
            <a:ext cx="2971800" cy="1600200"/>
            <a:chOff x="672" y="672"/>
            <a:chExt cx="1872" cy="1008"/>
          </a:xfrm>
        </p:grpSpPr>
        <p:sp>
          <p:nvSpPr>
            <p:cNvPr id="107585" name="Rectangle 65"/>
            <p:cNvSpPr>
              <a:spLocks noChangeArrowheads="1"/>
            </p:cNvSpPr>
            <p:nvPr/>
          </p:nvSpPr>
          <p:spPr bwMode="auto">
            <a:xfrm>
              <a:off x="672" y="672"/>
              <a:ext cx="1872" cy="100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87" name="Rectangle 67"/>
            <p:cNvSpPr>
              <a:spLocks noChangeArrowheads="1"/>
            </p:cNvSpPr>
            <p:nvPr/>
          </p:nvSpPr>
          <p:spPr bwMode="auto">
            <a:xfrm>
              <a:off x="672" y="672"/>
              <a:ext cx="1824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3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共振频率</a:t>
              </a:r>
            </a:p>
          </p:txBody>
        </p:sp>
        <p:graphicFrame>
          <p:nvGraphicFramePr>
            <p:cNvPr id="107616" name="Object 96"/>
            <p:cNvGraphicFramePr>
              <a:graphicFrameLocks noChangeAspect="1"/>
            </p:cNvGraphicFramePr>
            <p:nvPr/>
          </p:nvGraphicFramePr>
          <p:xfrm>
            <a:off x="749" y="1104"/>
            <a:ext cx="1603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5" name="Equation" r:id="rId13" imgW="1231560" imgH="304560" progId="Equation.3">
                    <p:embed/>
                  </p:oleObj>
                </mc:Choice>
                <mc:Fallback>
                  <p:oleObj name="Equation" r:id="rId13" imgW="1231560" imgH="30456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" y="1104"/>
                          <a:ext cx="1603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CC">
                                      <a:gamma/>
                                      <a:shade val="86275"/>
                                      <a:invGamma/>
                                    </a:srgbClr>
                                  </a:gs>
                                  <a:gs pos="50000">
                                    <a:srgbClr val="FFFFCC"/>
                                  </a:gs>
                                  <a:gs pos="100000">
                                    <a:srgbClr val="FFFFCC">
                                      <a:gamma/>
                                      <a:shade val="86275"/>
                                      <a:invGamma/>
                                    </a:srgbClr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99"/>
          <p:cNvGrpSpPr>
            <a:grpSpLocks/>
          </p:cNvGrpSpPr>
          <p:nvPr/>
        </p:nvGrpSpPr>
        <p:grpSpPr bwMode="auto">
          <a:xfrm>
            <a:off x="1019175" y="2819400"/>
            <a:ext cx="3019425" cy="1905000"/>
            <a:chOff x="642" y="1776"/>
            <a:chExt cx="1902" cy="1200"/>
          </a:xfrm>
        </p:grpSpPr>
        <p:sp>
          <p:nvSpPr>
            <p:cNvPr id="107589" name="Rectangle 69"/>
            <p:cNvSpPr>
              <a:spLocks noChangeArrowheads="1"/>
            </p:cNvSpPr>
            <p:nvPr/>
          </p:nvSpPr>
          <p:spPr bwMode="auto">
            <a:xfrm>
              <a:off x="672" y="1776"/>
              <a:ext cx="1872" cy="120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91" name="Rectangle 71"/>
            <p:cNvSpPr>
              <a:spLocks noChangeArrowheads="1"/>
            </p:cNvSpPr>
            <p:nvPr/>
          </p:nvSpPr>
          <p:spPr bwMode="auto">
            <a:xfrm>
              <a:off x="720" y="1824"/>
              <a:ext cx="1154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3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共振振幅</a:t>
              </a:r>
            </a:p>
          </p:txBody>
        </p:sp>
        <p:graphicFrame>
          <p:nvGraphicFramePr>
            <p:cNvPr id="107617" name="Object 97"/>
            <p:cNvGraphicFramePr>
              <a:graphicFrameLocks noChangeAspect="1"/>
            </p:cNvGraphicFramePr>
            <p:nvPr/>
          </p:nvGraphicFramePr>
          <p:xfrm>
            <a:off x="642" y="2151"/>
            <a:ext cx="1758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6" name="Equation" r:id="rId15" imgW="1371600" imgH="545760" progId="Equation.3">
                    <p:embed/>
                  </p:oleObj>
                </mc:Choice>
                <mc:Fallback>
                  <p:oleObj name="Equation" r:id="rId15" imgW="1371600" imgH="54576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" y="2151"/>
                          <a:ext cx="1758" cy="7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CC">
                                      <a:gamma/>
                                      <a:shade val="86275"/>
                                      <a:invGamma/>
                                    </a:srgbClr>
                                  </a:gs>
                                  <a:gs pos="50000">
                                    <a:srgbClr val="FFFFCC"/>
                                  </a:gs>
                                  <a:gs pos="100000">
                                    <a:srgbClr val="FFFFCC">
                                      <a:gamma/>
                                      <a:shade val="86275"/>
                                      <a:invGamma/>
                                    </a:srgbClr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Text Box 47"/>
          <p:cNvSpPr txBox="1">
            <a:spLocks noChangeArrowheads="1"/>
          </p:cNvSpPr>
          <p:nvPr/>
        </p:nvSpPr>
        <p:spPr bwMode="auto">
          <a:xfrm>
            <a:off x="928662" y="142852"/>
            <a:ext cx="2438400" cy="66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共振</a:t>
            </a:r>
            <a:endParaRPr lang="zh-CN" altLang="en-US" sz="36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92" name="Rectangle 32"/>
          <p:cNvSpPr>
            <a:spLocks noChangeArrowheads="1"/>
          </p:cNvSpPr>
          <p:nvPr/>
        </p:nvSpPr>
        <p:spPr bwMode="auto">
          <a:xfrm>
            <a:off x="900113" y="4797425"/>
            <a:ext cx="3311525" cy="1143000"/>
          </a:xfrm>
          <a:prstGeom prst="rect">
            <a:avLst/>
          </a:prstGeom>
          <a:gradFill rotWithShape="0">
            <a:gsLst>
              <a:gs pos="0">
                <a:srgbClr val="EFFFC1"/>
              </a:gs>
              <a:gs pos="50000">
                <a:schemeClr val="bg1"/>
              </a:gs>
              <a:gs pos="100000">
                <a:srgbClr val="EFFFC1"/>
              </a:gs>
            </a:gsLst>
            <a:lin ang="5400000" scaled="1"/>
          </a:gradFill>
          <a:ln w="9525">
            <a:solidFill>
              <a:srgbClr val="009900"/>
            </a:solidFill>
            <a:miter lim="800000"/>
            <a:headEnd/>
            <a:tailEnd type="none" w="sm" len="lg"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</a:pPr>
            <a:endParaRPr lang="zh-CN" altLang="en-US" sz="3200"/>
          </a:p>
        </p:txBody>
      </p:sp>
      <p:sp>
        <p:nvSpPr>
          <p:cNvPr id="117793" name="Rectangle 33"/>
          <p:cNvSpPr>
            <a:spLocks noChangeArrowheads="1"/>
          </p:cNvSpPr>
          <p:nvPr/>
        </p:nvSpPr>
        <p:spPr bwMode="auto">
          <a:xfrm>
            <a:off x="928662" y="4929198"/>
            <a:ext cx="3279803" cy="978729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共 振 现 象 的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应 用：乐器、收音机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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066800" y="1066800"/>
            <a:ext cx="2971800" cy="1600200"/>
            <a:chOff x="672" y="672"/>
            <a:chExt cx="1872" cy="1008"/>
          </a:xfrm>
        </p:grpSpPr>
        <p:sp>
          <p:nvSpPr>
            <p:cNvPr id="117795" name="Rectangle 35"/>
            <p:cNvSpPr>
              <a:spLocks noChangeArrowheads="1"/>
            </p:cNvSpPr>
            <p:nvPr/>
          </p:nvSpPr>
          <p:spPr bwMode="auto">
            <a:xfrm>
              <a:off x="672" y="672"/>
              <a:ext cx="1872" cy="100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96" name="Rectangle 36"/>
            <p:cNvSpPr>
              <a:spLocks noChangeArrowheads="1"/>
            </p:cNvSpPr>
            <p:nvPr/>
          </p:nvSpPr>
          <p:spPr bwMode="auto">
            <a:xfrm>
              <a:off x="672" y="672"/>
              <a:ext cx="1824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3200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共振频率</a:t>
              </a:r>
            </a:p>
          </p:txBody>
        </p:sp>
        <p:graphicFrame>
          <p:nvGraphicFramePr>
            <p:cNvPr id="117797" name="Object 37"/>
            <p:cNvGraphicFramePr>
              <a:graphicFrameLocks noChangeAspect="1"/>
            </p:cNvGraphicFramePr>
            <p:nvPr/>
          </p:nvGraphicFramePr>
          <p:xfrm>
            <a:off x="749" y="1104"/>
            <a:ext cx="1603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6" name="Equation" r:id="rId3" imgW="1231560" imgH="304560" progId="Equation.3">
                    <p:embed/>
                  </p:oleObj>
                </mc:Choice>
                <mc:Fallback>
                  <p:oleObj name="Equation" r:id="rId3" imgW="1231560" imgH="30456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" y="1104"/>
                          <a:ext cx="1603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CC">
                                      <a:gamma/>
                                      <a:shade val="86275"/>
                                      <a:invGamma/>
                                    </a:srgbClr>
                                  </a:gs>
                                  <a:gs pos="50000">
                                    <a:srgbClr val="FFFFCC"/>
                                  </a:gs>
                                  <a:gs pos="100000">
                                    <a:srgbClr val="FFFFCC">
                                      <a:gamma/>
                                      <a:shade val="86275"/>
                                      <a:invGamma/>
                                    </a:srgbClr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019175" y="2819400"/>
            <a:ext cx="3019425" cy="1905000"/>
            <a:chOff x="642" y="1776"/>
            <a:chExt cx="1902" cy="1200"/>
          </a:xfrm>
        </p:grpSpPr>
        <p:sp>
          <p:nvSpPr>
            <p:cNvPr id="117799" name="Rectangle 39"/>
            <p:cNvSpPr>
              <a:spLocks noChangeArrowheads="1"/>
            </p:cNvSpPr>
            <p:nvPr/>
          </p:nvSpPr>
          <p:spPr bwMode="auto">
            <a:xfrm>
              <a:off x="672" y="1776"/>
              <a:ext cx="1872" cy="120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00" name="Rectangle 40"/>
            <p:cNvSpPr>
              <a:spLocks noChangeArrowheads="1"/>
            </p:cNvSpPr>
            <p:nvPr/>
          </p:nvSpPr>
          <p:spPr bwMode="auto">
            <a:xfrm>
              <a:off x="720" y="1824"/>
              <a:ext cx="1150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3200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共振振幅</a:t>
              </a:r>
            </a:p>
          </p:txBody>
        </p:sp>
        <p:graphicFrame>
          <p:nvGraphicFramePr>
            <p:cNvPr id="117801" name="Object 41"/>
            <p:cNvGraphicFramePr>
              <a:graphicFrameLocks noChangeAspect="1"/>
            </p:cNvGraphicFramePr>
            <p:nvPr/>
          </p:nvGraphicFramePr>
          <p:xfrm>
            <a:off x="642" y="2151"/>
            <a:ext cx="1758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7" name="Equation" r:id="rId5" imgW="1371600" imgH="545760" progId="Equation.3">
                    <p:embed/>
                  </p:oleObj>
                </mc:Choice>
                <mc:Fallback>
                  <p:oleObj name="Equation" r:id="rId5" imgW="1371600" imgH="54576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" y="2151"/>
                          <a:ext cx="1758" cy="7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CC">
                                      <a:gamma/>
                                      <a:shade val="86275"/>
                                      <a:invGamma/>
                                    </a:srgbClr>
                                  </a:gs>
                                  <a:gs pos="50000">
                                    <a:srgbClr val="FFFFCC"/>
                                  </a:gs>
                                  <a:gs pos="100000">
                                    <a:srgbClr val="FFFFCC">
                                      <a:gamma/>
                                      <a:shade val="86275"/>
                                      <a:invGamma/>
                                    </a:srgbClr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7804" name="Object 44"/>
          <p:cNvGraphicFramePr>
            <a:graphicFrameLocks noChangeAspect="1"/>
          </p:cNvGraphicFramePr>
          <p:nvPr/>
        </p:nvGraphicFramePr>
        <p:xfrm>
          <a:off x="4551363" y="908050"/>
          <a:ext cx="3844925" cy="504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Acrobat Document" r:id="rId7" imgW="9461160" imgH="6693480" progId="AcroExch.Document.11">
                  <p:embed/>
                </p:oleObj>
              </mc:Choice>
              <mc:Fallback>
                <p:oleObj name="Acrobat Document" r:id="rId7" imgW="9461160" imgH="6693480" progId="AcroExch.Document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1010" t="15266" r="8542" b="9776"/>
                      <a:stretch>
                        <a:fillRect/>
                      </a:stretch>
                    </p:blipFill>
                    <p:spPr bwMode="auto">
                      <a:xfrm>
                        <a:off x="4551363" y="908050"/>
                        <a:ext cx="3844925" cy="504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7"/>
          <p:cNvSpPr txBox="1">
            <a:spLocks noChangeArrowheads="1"/>
          </p:cNvSpPr>
          <p:nvPr/>
        </p:nvSpPr>
        <p:spPr bwMode="auto">
          <a:xfrm>
            <a:off x="1142976" y="142852"/>
            <a:ext cx="2438400" cy="66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共振</a:t>
            </a:r>
            <a:endParaRPr lang="zh-CN" altLang="en-US" sz="36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323850" y="836613"/>
          <a:ext cx="7777163" cy="491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Acrobat Document" r:id="rId3" imgW="9461160" imgH="6693480" progId="AcroExch.Document.11">
                  <p:embed/>
                </p:oleObj>
              </mc:Choice>
              <mc:Fallback>
                <p:oleObj name="Acrobat Document" r:id="rId3" imgW="9461160" imgH="6693480" progId="AcroExch.Document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195" t="13977" r="7411" b="9776"/>
                      <a:stretch>
                        <a:fillRect/>
                      </a:stretch>
                    </p:blipFill>
                    <p:spPr bwMode="auto">
                      <a:xfrm>
                        <a:off x="323850" y="836613"/>
                        <a:ext cx="7777163" cy="491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1142976" y="0"/>
            <a:ext cx="4114800" cy="75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kumimoji="1" lang="zh-CN" altLang="zh-CN" sz="3600" dirty="0" smtClean="0">
                <a:latin typeface="黑体" pitchFamily="2" charset="-122"/>
                <a:ea typeface="黑体" pitchFamily="2" charset="-122"/>
              </a:rPr>
              <a:t>阻尼振动</a:t>
            </a:r>
            <a:endParaRPr kumimoji="1"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071538" y="1142984"/>
            <a:ext cx="510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zh-CN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现象：</a:t>
            </a:r>
            <a:r>
              <a:rPr kumimoji="1" lang="zh-CN" altLang="zh-CN" sz="3200" b="1" dirty="0">
                <a:latin typeface="宋体" pitchFamily="2" charset="-122"/>
                <a:ea typeface="宋体" pitchFamily="2" charset="-122"/>
              </a:rPr>
              <a:t>振幅随时间减小</a:t>
            </a:r>
            <a:endParaRPr kumimoji="1" lang="zh-CN" altLang="en-US" sz="3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000100" y="1857364"/>
            <a:ext cx="5195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zh-CN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原因：</a:t>
            </a:r>
            <a:r>
              <a:rPr kumimoji="1" lang="zh-CN" altLang="zh-CN" sz="3200" b="1" dirty="0">
                <a:latin typeface="宋体" pitchFamily="2" charset="-122"/>
                <a:ea typeface="宋体" pitchFamily="2" charset="-122"/>
              </a:rPr>
              <a:t>阻尼</a:t>
            </a:r>
            <a:endParaRPr kumimoji="1" lang="zh-CN" altLang="en-US" sz="3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987425" y="2987675"/>
            <a:ext cx="2632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zh-CN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动力学分析：</a:t>
            </a:r>
            <a:endParaRPr kumimoji="1" lang="zh-CN" altLang="en-US" sz="3200" b="1" dirty="0">
              <a:solidFill>
                <a:srgbClr val="CC0000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254625" y="2057400"/>
            <a:ext cx="2362200" cy="762000"/>
            <a:chOff x="3552" y="1248"/>
            <a:chExt cx="1488" cy="480"/>
          </a:xfrm>
        </p:grpSpPr>
        <p:sp>
          <p:nvSpPr>
            <p:cNvPr id="103438" name="AutoShape 14"/>
            <p:cNvSpPr>
              <a:spLocks noChangeArrowheads="1"/>
            </p:cNvSpPr>
            <p:nvPr/>
          </p:nvSpPr>
          <p:spPr bwMode="auto">
            <a:xfrm>
              <a:off x="3552" y="1296"/>
              <a:ext cx="1344" cy="432"/>
            </a:xfrm>
            <a:prstGeom prst="wedgeRoundRectCallout">
              <a:avLst>
                <a:gd name="adj1" fmla="val -1264"/>
                <a:gd name="adj2" fmla="val 75231"/>
                <a:gd name="adj3" fmla="val 16667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 type="none" w="sm" len="lg"/>
            </a:ln>
            <a:effectLst/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103439" name="Text Box 15"/>
            <p:cNvSpPr txBox="1">
              <a:spLocks noChangeArrowheads="1"/>
            </p:cNvSpPr>
            <p:nvPr/>
          </p:nvSpPr>
          <p:spPr bwMode="auto">
            <a:xfrm>
              <a:off x="3696" y="1248"/>
              <a:ext cx="1344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3200" dirty="0"/>
                <a:t>阻力系数</a:t>
              </a:r>
            </a:p>
          </p:txBody>
        </p:sp>
      </p:grpSp>
      <p:graphicFrame>
        <p:nvGraphicFramePr>
          <p:cNvPr id="103444" name="Object 20"/>
          <p:cNvGraphicFramePr>
            <a:graphicFrameLocks noChangeAspect="1"/>
          </p:cNvGraphicFramePr>
          <p:nvPr/>
        </p:nvGraphicFramePr>
        <p:xfrm>
          <a:off x="3810000" y="3810000"/>
          <a:ext cx="24384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168200" imgH="203040" progId="Equation.3">
                  <p:embed/>
                </p:oleObj>
              </mc:Choice>
              <mc:Fallback>
                <p:oleObj name="Equation" r:id="rId3" imgW="11682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10000"/>
                        <a:ext cx="24384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5" name="Object 21"/>
          <p:cNvGraphicFramePr>
            <a:graphicFrameLocks noChangeAspect="1"/>
          </p:cNvGraphicFramePr>
          <p:nvPr/>
        </p:nvGraphicFramePr>
        <p:xfrm>
          <a:off x="3733800" y="4495800"/>
          <a:ext cx="36576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1650960" imgH="482400" progId="Equation.3">
                  <p:embed/>
                </p:oleObj>
              </mc:Choice>
              <mc:Fallback>
                <p:oleObj name="Equation" r:id="rId5" imgW="165096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95800"/>
                        <a:ext cx="3657600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578225" y="2895600"/>
            <a:ext cx="3051175" cy="687388"/>
            <a:chOff x="2254" y="1824"/>
            <a:chExt cx="1922" cy="433"/>
          </a:xfrm>
        </p:grpSpPr>
        <p:sp>
          <p:nvSpPr>
            <p:cNvPr id="103436" name="Text Box 12"/>
            <p:cNvSpPr txBox="1">
              <a:spLocks noChangeArrowheads="1"/>
            </p:cNvSpPr>
            <p:nvPr/>
          </p:nvSpPr>
          <p:spPr bwMode="auto">
            <a:xfrm>
              <a:off x="2254" y="1824"/>
              <a:ext cx="1584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3200" b="1" dirty="0">
                  <a:latin typeface="宋体" pitchFamily="2" charset="-122"/>
                  <a:ea typeface="宋体" pitchFamily="2" charset="-122"/>
                </a:rPr>
                <a:t>阻尼力</a:t>
              </a:r>
            </a:p>
          </p:txBody>
        </p:sp>
        <p:graphicFrame>
          <p:nvGraphicFramePr>
            <p:cNvPr id="103447" name="Object 23"/>
            <p:cNvGraphicFramePr>
              <a:graphicFrameLocks noChangeAspect="1"/>
            </p:cNvGraphicFramePr>
            <p:nvPr/>
          </p:nvGraphicFramePr>
          <p:xfrm>
            <a:off x="3095" y="1888"/>
            <a:ext cx="1081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quation" r:id="rId7" imgW="736560" imgH="253800" progId="Equation.3">
                    <p:embed/>
                  </p:oleObj>
                </mc:Choice>
                <mc:Fallback>
                  <p:oleObj name="Equation" r:id="rId7" imgW="736560" imgH="2538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5" y="1888"/>
                          <a:ext cx="1081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0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29" grpId="0" autoUpdateAnimBg="0"/>
      <p:bldP spid="10343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467100" y="3771900"/>
            <a:ext cx="1981200" cy="1066800"/>
            <a:chOff x="2064" y="2400"/>
            <a:chExt cx="1248" cy="672"/>
          </a:xfrm>
        </p:grpSpPr>
        <p:sp>
          <p:nvSpPr>
            <p:cNvPr id="80946" name="AutoShape 50"/>
            <p:cNvSpPr>
              <a:spLocks noChangeArrowheads="1"/>
            </p:cNvSpPr>
            <p:nvPr/>
          </p:nvSpPr>
          <p:spPr bwMode="auto">
            <a:xfrm>
              <a:off x="2304" y="2400"/>
              <a:ext cx="192" cy="240"/>
            </a:xfrm>
            <a:prstGeom prst="wedgeRoundRectCallout">
              <a:avLst>
                <a:gd name="adj1" fmla="val 50523"/>
                <a:gd name="adj2" fmla="val 99583"/>
                <a:gd name="adj3" fmla="val 16667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2064" y="2646"/>
              <a:ext cx="1248" cy="4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3200">
                  <a:solidFill>
                    <a:srgbClr val="CC0000"/>
                  </a:solidFill>
                  <a:latin typeface="Times New Roman" pitchFamily="18" charset="0"/>
                </a:rPr>
                <a:t>角频率</a:t>
              </a:r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1320800" y="3657600"/>
            <a:ext cx="1676400" cy="1209675"/>
            <a:chOff x="720" y="2304"/>
            <a:chExt cx="1056" cy="762"/>
          </a:xfrm>
        </p:grpSpPr>
        <p:sp>
          <p:nvSpPr>
            <p:cNvPr id="80944" name="AutoShape 48"/>
            <p:cNvSpPr>
              <a:spLocks noChangeArrowheads="1"/>
            </p:cNvSpPr>
            <p:nvPr/>
          </p:nvSpPr>
          <p:spPr bwMode="auto">
            <a:xfrm>
              <a:off x="1104" y="2304"/>
              <a:ext cx="672" cy="336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9" name="Text Box 23"/>
            <p:cNvSpPr txBox="1">
              <a:spLocks noChangeArrowheads="1"/>
            </p:cNvSpPr>
            <p:nvPr/>
          </p:nvSpPr>
          <p:spPr bwMode="auto">
            <a:xfrm>
              <a:off x="720" y="2640"/>
              <a:ext cx="960" cy="4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200">
                  <a:solidFill>
                    <a:srgbClr val="CC0000"/>
                  </a:solidFill>
                  <a:latin typeface="Times New Roman" pitchFamily="18" charset="0"/>
                </a:rPr>
                <a:t>振幅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6096000" y="914400"/>
            <a:ext cx="2438400" cy="685800"/>
            <a:chOff x="3840" y="576"/>
            <a:chExt cx="1536" cy="432"/>
          </a:xfrm>
        </p:grpSpPr>
        <p:sp>
          <p:nvSpPr>
            <p:cNvPr id="80939" name="AutoShape 43"/>
            <p:cNvSpPr>
              <a:spLocks noChangeArrowheads="1"/>
            </p:cNvSpPr>
            <p:nvPr/>
          </p:nvSpPr>
          <p:spPr bwMode="auto">
            <a:xfrm>
              <a:off x="3840" y="624"/>
              <a:ext cx="1488" cy="384"/>
            </a:xfrm>
            <a:prstGeom prst="wedgeRoundRectCallout">
              <a:avLst>
                <a:gd name="adj1" fmla="val -45431"/>
                <a:gd name="adj2" fmla="val 150259"/>
                <a:gd name="adj3" fmla="val 16667"/>
              </a:avLst>
            </a:prstGeom>
            <a:gradFill rotWithShape="0">
              <a:gsLst>
                <a:gs pos="0">
                  <a:srgbClr val="00FF99"/>
                </a:gs>
                <a:gs pos="50000">
                  <a:srgbClr val="FFFFFF"/>
                </a:gs>
                <a:gs pos="100000">
                  <a:srgbClr val="00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5" name="Text Box 19"/>
            <p:cNvSpPr txBox="1">
              <a:spLocks noChangeArrowheads="1"/>
            </p:cNvSpPr>
            <p:nvPr/>
          </p:nvSpPr>
          <p:spPr bwMode="auto">
            <a:xfrm>
              <a:off x="3936" y="576"/>
              <a:ext cx="1440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200" b="1" dirty="0">
                  <a:solidFill>
                    <a:srgbClr val="CC0000"/>
                  </a:solidFill>
                  <a:latin typeface="宋体" pitchFamily="2" charset="-122"/>
                  <a:ea typeface="宋体" pitchFamily="2" charset="-122"/>
                </a:rPr>
                <a:t>固有角频率</a:t>
              </a:r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6096000" y="4038600"/>
            <a:ext cx="2362200" cy="685800"/>
            <a:chOff x="3744" y="2448"/>
            <a:chExt cx="1488" cy="432"/>
          </a:xfrm>
        </p:grpSpPr>
        <p:sp>
          <p:nvSpPr>
            <p:cNvPr id="80940" name="AutoShape 44"/>
            <p:cNvSpPr>
              <a:spLocks noChangeArrowheads="1"/>
            </p:cNvSpPr>
            <p:nvPr/>
          </p:nvSpPr>
          <p:spPr bwMode="auto">
            <a:xfrm>
              <a:off x="3744" y="2496"/>
              <a:ext cx="1488" cy="384"/>
            </a:xfrm>
            <a:prstGeom prst="wedgeRoundRectCallout">
              <a:avLst>
                <a:gd name="adj1" fmla="val -44356"/>
                <a:gd name="adj2" fmla="val -164065"/>
                <a:gd name="adj3" fmla="val 16667"/>
              </a:avLst>
            </a:prstGeom>
            <a:gradFill rotWithShape="0">
              <a:gsLst>
                <a:gs pos="0">
                  <a:srgbClr val="00FF99"/>
                </a:gs>
                <a:gs pos="50000">
                  <a:srgbClr val="FFFFFF"/>
                </a:gs>
                <a:gs pos="100000">
                  <a:srgbClr val="00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6" name="Text Box 20"/>
            <p:cNvSpPr txBox="1">
              <a:spLocks noChangeArrowheads="1"/>
            </p:cNvSpPr>
            <p:nvPr/>
          </p:nvSpPr>
          <p:spPr bwMode="auto">
            <a:xfrm>
              <a:off x="3792" y="2448"/>
              <a:ext cx="1440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200" b="1" dirty="0">
                  <a:solidFill>
                    <a:srgbClr val="CC0000"/>
                  </a:solidFill>
                  <a:latin typeface="宋体" pitchFamily="2" charset="-122"/>
                  <a:ea typeface="宋体" pitchFamily="2" charset="-122"/>
                </a:rPr>
                <a:t>阻尼系数</a:t>
              </a:r>
            </a:p>
          </p:txBody>
        </p:sp>
      </p:grpSp>
      <p:sp>
        <p:nvSpPr>
          <p:cNvPr id="80937" name="AutoShape 41"/>
          <p:cNvSpPr>
            <a:spLocks noChangeArrowheads="1"/>
          </p:cNvSpPr>
          <p:nvPr/>
        </p:nvSpPr>
        <p:spPr bwMode="auto">
          <a:xfrm>
            <a:off x="609600" y="2438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gradFill rotWithShape="0">
            <a:gsLst>
              <a:gs pos="0">
                <a:srgbClr val="00CC66">
                  <a:gamma/>
                  <a:shade val="0"/>
                  <a:invGamma/>
                </a:srgbClr>
              </a:gs>
              <a:gs pos="50000">
                <a:srgbClr val="00CC66"/>
              </a:gs>
              <a:gs pos="100000">
                <a:srgbClr val="00CC66">
                  <a:gamma/>
                  <a:shade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0948" name="Object 52"/>
          <p:cNvGraphicFramePr>
            <a:graphicFrameLocks noChangeAspect="1"/>
          </p:cNvGraphicFramePr>
          <p:nvPr/>
        </p:nvGraphicFramePr>
        <p:xfrm>
          <a:off x="1295400" y="838200"/>
          <a:ext cx="36576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1650960" imgH="482400" progId="Equation.3">
                  <p:embed/>
                </p:oleObj>
              </mc:Choice>
              <mc:Fallback>
                <p:oleObj name="Equation" r:id="rId3" imgW="165096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838200"/>
                        <a:ext cx="365760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49" name="Object 53"/>
          <p:cNvGraphicFramePr>
            <a:graphicFrameLocks noChangeAspect="1"/>
          </p:cNvGraphicFramePr>
          <p:nvPr/>
        </p:nvGraphicFramePr>
        <p:xfrm>
          <a:off x="1219200" y="2133600"/>
          <a:ext cx="35814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5" imgW="1701720" imgH="482400" progId="Equation.3">
                  <p:embed/>
                </p:oleObj>
              </mc:Choice>
              <mc:Fallback>
                <p:oleObj name="Equation" r:id="rId5" imgW="170172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33600"/>
                        <a:ext cx="3581400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5791200" y="1785938"/>
            <a:ext cx="1828800" cy="1719262"/>
            <a:chOff x="3648" y="1125"/>
            <a:chExt cx="1296" cy="1155"/>
          </a:xfrm>
        </p:grpSpPr>
        <p:graphicFrame>
          <p:nvGraphicFramePr>
            <p:cNvPr id="80951" name="Object 55"/>
            <p:cNvGraphicFramePr>
              <a:graphicFrameLocks noChangeAspect="1"/>
            </p:cNvGraphicFramePr>
            <p:nvPr/>
          </p:nvGraphicFramePr>
          <p:xfrm>
            <a:off x="3804" y="1125"/>
            <a:ext cx="1092" cy="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quation" r:id="rId7" imgW="736560" imgH="520560" progId="Equation.3">
                    <p:embed/>
                  </p:oleObj>
                </mc:Choice>
                <mc:Fallback>
                  <p:oleObj name="Equation" r:id="rId7" imgW="736560" imgH="52056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4" y="1125"/>
                          <a:ext cx="1092" cy="7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EF4F7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52" name="Object 56"/>
            <p:cNvGraphicFramePr>
              <a:graphicFrameLocks noChangeAspect="1"/>
            </p:cNvGraphicFramePr>
            <p:nvPr/>
          </p:nvGraphicFramePr>
          <p:xfrm>
            <a:off x="3818" y="1910"/>
            <a:ext cx="1126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Equation" r:id="rId9" imgW="799920" imgH="253800" progId="Equation.3">
                    <p:embed/>
                  </p:oleObj>
                </mc:Choice>
                <mc:Fallback>
                  <p:oleObj name="Equation" r:id="rId9" imgW="799920" imgH="2538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8" y="1910"/>
                          <a:ext cx="1126" cy="3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EF4F7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53" name="AutoShape 57"/>
            <p:cNvSpPr>
              <a:spLocks/>
            </p:cNvSpPr>
            <p:nvPr/>
          </p:nvSpPr>
          <p:spPr bwMode="auto">
            <a:xfrm>
              <a:off x="3648" y="1513"/>
              <a:ext cx="144" cy="551"/>
            </a:xfrm>
            <a:prstGeom prst="leftBrace">
              <a:avLst>
                <a:gd name="adj1" fmla="val 3188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0954" name="Object 58"/>
          <p:cNvGraphicFramePr>
            <a:graphicFrameLocks noChangeAspect="1"/>
          </p:cNvGraphicFramePr>
          <p:nvPr/>
        </p:nvGraphicFramePr>
        <p:xfrm>
          <a:off x="1192213" y="3646488"/>
          <a:ext cx="414178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11" imgW="1587240" imgH="266400" progId="Equation.3">
                  <p:embed/>
                </p:oleObj>
              </mc:Choice>
              <mc:Fallback>
                <p:oleObj name="Equation" r:id="rId11" imgW="1587240" imgH="266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3646488"/>
                        <a:ext cx="4141787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56" name="Object 60"/>
          <p:cNvGraphicFramePr>
            <a:graphicFrameLocks noChangeAspect="1"/>
          </p:cNvGraphicFramePr>
          <p:nvPr/>
        </p:nvGraphicFramePr>
        <p:xfrm>
          <a:off x="1219200" y="5105400"/>
          <a:ext cx="24384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13" imgW="1079280" imgH="304560" progId="Equation.3">
                  <p:embed/>
                </p:oleObj>
              </mc:Choice>
              <mc:Fallback>
                <p:oleObj name="Equation" r:id="rId13" imgW="1079280" imgH="3045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05400"/>
                        <a:ext cx="24384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57" name="Object 61"/>
          <p:cNvGraphicFramePr>
            <a:graphicFrameLocks noChangeAspect="1"/>
          </p:cNvGraphicFramePr>
          <p:nvPr/>
        </p:nvGraphicFramePr>
        <p:xfrm>
          <a:off x="4176713" y="4981575"/>
          <a:ext cx="36718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15" imgW="1803240" imgH="469800" progId="Equation.3">
                  <p:embed/>
                </p:oleObj>
              </mc:Choice>
              <mc:Fallback>
                <p:oleObj name="Equation" r:id="rId15" imgW="1803240" imgH="469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4981575"/>
                        <a:ext cx="3671887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071538" y="0"/>
            <a:ext cx="4114800" cy="75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kumimoji="1" lang="zh-CN" altLang="zh-CN" sz="3600" dirty="0" smtClean="0">
                <a:latin typeface="黑体" pitchFamily="2" charset="-122"/>
                <a:ea typeface="黑体" pitchFamily="2" charset="-122"/>
              </a:rPr>
              <a:t>阻尼振动</a:t>
            </a:r>
            <a:endParaRPr kumimoji="1" lang="en-US" altLang="zh-CN" sz="36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600200" y="1828800"/>
            <a:ext cx="5181600" cy="3962400"/>
            <a:chOff x="2112" y="1152"/>
            <a:chExt cx="3264" cy="2496"/>
          </a:xfrm>
        </p:grpSpPr>
        <p:sp>
          <p:nvSpPr>
            <p:cNvPr id="100364" name="Rectangle 12"/>
            <p:cNvSpPr>
              <a:spLocks noChangeArrowheads="1"/>
            </p:cNvSpPr>
            <p:nvPr/>
          </p:nvSpPr>
          <p:spPr bwMode="auto">
            <a:xfrm>
              <a:off x="2112" y="1152"/>
              <a:ext cx="3120" cy="2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5" name="Text Box 13"/>
            <p:cNvSpPr txBox="1">
              <a:spLocks noChangeArrowheads="1"/>
            </p:cNvSpPr>
            <p:nvPr/>
          </p:nvSpPr>
          <p:spPr bwMode="auto">
            <a:xfrm>
              <a:off x="2448" y="1152"/>
              <a:ext cx="29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阻尼振动位移时间曲线</a:t>
              </a: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2146" y="1344"/>
              <a:ext cx="2746" cy="2256"/>
              <a:chOff x="2770" y="384"/>
              <a:chExt cx="2746" cy="2256"/>
            </a:xfrm>
          </p:grpSpPr>
          <p:sp>
            <p:nvSpPr>
              <p:cNvPr id="100369" name="Line 17"/>
              <p:cNvSpPr>
                <a:spLocks noChangeShapeType="1"/>
              </p:cNvSpPr>
              <p:nvPr/>
            </p:nvSpPr>
            <p:spPr bwMode="auto">
              <a:xfrm>
                <a:off x="3067" y="1680"/>
                <a:ext cx="24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0370" name="Line 18"/>
              <p:cNvSpPr>
                <a:spLocks noChangeShapeType="1"/>
              </p:cNvSpPr>
              <p:nvPr/>
            </p:nvSpPr>
            <p:spPr bwMode="auto">
              <a:xfrm flipV="1">
                <a:off x="3068" y="528"/>
                <a:ext cx="0" cy="21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00371" name="Object 19"/>
              <p:cNvGraphicFramePr>
                <a:graphicFrameLocks noChangeAspect="1"/>
              </p:cNvGraphicFramePr>
              <p:nvPr/>
            </p:nvGraphicFramePr>
            <p:xfrm>
              <a:off x="5348" y="1680"/>
              <a:ext cx="16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Equation" r:id="rId3" imgW="88560" imgH="152280" progId="Equation.3">
                      <p:embed/>
                    </p:oleObj>
                  </mc:Choice>
                  <mc:Fallback>
                    <p:oleObj name="Equation" r:id="rId3" imgW="88560" imgH="152280" progId="Equation.3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48" y="1680"/>
                            <a:ext cx="168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372" name="Object 20"/>
              <p:cNvGraphicFramePr>
                <a:graphicFrameLocks noChangeAspect="1"/>
              </p:cNvGraphicFramePr>
              <p:nvPr/>
            </p:nvGraphicFramePr>
            <p:xfrm>
              <a:off x="2835" y="1584"/>
              <a:ext cx="212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Equation" r:id="rId5" imgW="152280" imgH="177480" progId="Equation.3">
                      <p:embed/>
                    </p:oleObj>
                  </mc:Choice>
                  <mc:Fallback>
                    <p:oleObj name="Equation" r:id="rId5" imgW="152280" imgH="177480" progId="Equation.3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5" y="1584"/>
                            <a:ext cx="212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373" name="Object 21"/>
              <p:cNvGraphicFramePr>
                <a:graphicFrameLocks noChangeAspect="1"/>
              </p:cNvGraphicFramePr>
              <p:nvPr/>
            </p:nvGraphicFramePr>
            <p:xfrm>
              <a:off x="2770" y="384"/>
              <a:ext cx="302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Equation" r:id="rId7" imgW="126720" imgH="139680" progId="Equation.3">
                      <p:embed/>
                    </p:oleObj>
                  </mc:Choice>
                  <mc:Fallback>
                    <p:oleObj name="Equation" r:id="rId7" imgW="126720" imgH="139680" progId="Equation.3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0" y="384"/>
                            <a:ext cx="302" cy="3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0366" name="Object 14"/>
            <p:cNvGraphicFramePr>
              <a:graphicFrameLocks noChangeAspect="1"/>
            </p:cNvGraphicFramePr>
            <p:nvPr/>
          </p:nvGraphicFramePr>
          <p:xfrm>
            <a:off x="2160" y="3312"/>
            <a:ext cx="2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Equation" r:id="rId9" imgW="152280" imgH="164880" progId="Equation.3">
                    <p:embed/>
                  </p:oleObj>
                </mc:Choice>
                <mc:Fallback>
                  <p:oleObj name="Equation" r:id="rId9" imgW="152280" imgH="1648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312"/>
                          <a:ext cx="26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67" name="Object 15"/>
            <p:cNvGraphicFramePr>
              <a:graphicFrameLocks noChangeAspect="1"/>
            </p:cNvGraphicFramePr>
            <p:nvPr/>
          </p:nvGraphicFramePr>
          <p:xfrm>
            <a:off x="2179" y="1536"/>
            <a:ext cx="26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Equation" r:id="rId11" imgW="152280" imgH="164880" progId="Equation.3">
                    <p:embed/>
                  </p:oleObj>
                </mc:Choice>
                <mc:Fallback>
                  <p:oleObj name="Equation" r:id="rId11" imgW="152280" imgH="16488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9" y="1536"/>
                          <a:ext cx="269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374" name="Object 22"/>
          <p:cNvGraphicFramePr>
            <a:graphicFrameLocks noChangeAspect="1"/>
          </p:cNvGraphicFramePr>
          <p:nvPr/>
        </p:nvGraphicFramePr>
        <p:xfrm>
          <a:off x="4038600" y="4724400"/>
          <a:ext cx="1371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13" imgW="469800" imgH="203040" progId="Equation.3">
                  <p:embed/>
                </p:oleObj>
              </mc:Choice>
              <mc:Fallback>
                <p:oleObj name="Equation" r:id="rId13" imgW="4698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13716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657475" y="4191000"/>
            <a:ext cx="468313" cy="1371600"/>
            <a:chOff x="3402" y="1680"/>
            <a:chExt cx="295" cy="864"/>
          </a:xfrm>
        </p:grpSpPr>
        <p:sp>
          <p:nvSpPr>
            <p:cNvPr id="100395" name="Line 43"/>
            <p:cNvSpPr>
              <a:spLocks noChangeShapeType="1"/>
            </p:cNvSpPr>
            <p:nvPr/>
          </p:nvSpPr>
          <p:spPr bwMode="auto">
            <a:xfrm flipH="1">
              <a:off x="3402" y="1680"/>
              <a:ext cx="2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non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396" name="Line 44"/>
            <p:cNvSpPr>
              <a:spLocks noChangeShapeType="1"/>
            </p:cNvSpPr>
            <p:nvPr/>
          </p:nvSpPr>
          <p:spPr bwMode="auto">
            <a:xfrm flipH="1">
              <a:off x="3690" y="1680"/>
              <a:ext cx="2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non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397" name="Line 45"/>
            <p:cNvSpPr>
              <a:spLocks noChangeShapeType="1"/>
            </p:cNvSpPr>
            <p:nvPr/>
          </p:nvSpPr>
          <p:spPr bwMode="auto">
            <a:xfrm>
              <a:off x="3404" y="244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0398" name="Object 46"/>
            <p:cNvGraphicFramePr>
              <a:graphicFrameLocks noChangeAspect="1"/>
            </p:cNvGraphicFramePr>
            <p:nvPr/>
          </p:nvGraphicFramePr>
          <p:xfrm>
            <a:off x="3450" y="2156"/>
            <a:ext cx="247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Equation" r:id="rId15" imgW="139680" imgH="164880" progId="Equation.3">
                    <p:embed/>
                  </p:oleObj>
                </mc:Choice>
                <mc:Fallback>
                  <p:oleObj name="Equation" r:id="rId15" imgW="139680" imgH="1648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0" y="2156"/>
                          <a:ext cx="247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2133600" y="2667000"/>
            <a:ext cx="3635375" cy="2590800"/>
            <a:chOff x="1344" y="1680"/>
            <a:chExt cx="2290" cy="1632"/>
          </a:xfrm>
        </p:grpSpPr>
        <p:sp>
          <p:nvSpPr>
            <p:cNvPr id="100409" name="Freeform 57"/>
            <p:cNvSpPr>
              <a:spLocks/>
            </p:cNvSpPr>
            <p:nvPr/>
          </p:nvSpPr>
          <p:spPr bwMode="auto">
            <a:xfrm>
              <a:off x="1344" y="1680"/>
              <a:ext cx="2290" cy="1632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48" y="155"/>
                </a:cxn>
                <a:cxn ang="0">
                  <a:pos x="84" y="955"/>
                </a:cxn>
                <a:cxn ang="0">
                  <a:pos x="160" y="1607"/>
                </a:cxn>
                <a:cxn ang="0">
                  <a:pos x="252" y="951"/>
                </a:cxn>
                <a:cxn ang="0">
                  <a:pos x="324" y="415"/>
                </a:cxn>
                <a:cxn ang="0">
                  <a:pos x="472" y="1351"/>
                </a:cxn>
                <a:cxn ang="0">
                  <a:pos x="628" y="611"/>
                </a:cxn>
                <a:cxn ang="0">
                  <a:pos x="780" y="1191"/>
                </a:cxn>
                <a:cxn ang="0">
                  <a:pos x="944" y="743"/>
                </a:cxn>
                <a:cxn ang="0">
                  <a:pos x="1096" y="1099"/>
                </a:cxn>
                <a:cxn ang="0">
                  <a:pos x="1260" y="823"/>
                </a:cxn>
                <a:cxn ang="0">
                  <a:pos x="1416" y="1039"/>
                </a:cxn>
                <a:cxn ang="0">
                  <a:pos x="1572" y="871"/>
                </a:cxn>
                <a:cxn ang="0">
                  <a:pos x="1704" y="1003"/>
                </a:cxn>
                <a:cxn ang="0">
                  <a:pos x="1876" y="899"/>
                </a:cxn>
                <a:cxn ang="0">
                  <a:pos x="2028" y="991"/>
                </a:cxn>
                <a:cxn ang="0">
                  <a:pos x="2164" y="911"/>
                </a:cxn>
                <a:cxn ang="0">
                  <a:pos x="2248" y="955"/>
                </a:cxn>
              </a:cxnLst>
              <a:rect l="0" t="0" r="r" b="b"/>
              <a:pathLst>
                <a:path w="2248" h="1608">
                  <a:moveTo>
                    <a:pt x="0" y="27"/>
                  </a:moveTo>
                  <a:cubicBezTo>
                    <a:pt x="8" y="48"/>
                    <a:pt x="34" y="0"/>
                    <a:pt x="48" y="155"/>
                  </a:cubicBezTo>
                  <a:cubicBezTo>
                    <a:pt x="62" y="310"/>
                    <a:pt x="65" y="713"/>
                    <a:pt x="84" y="955"/>
                  </a:cubicBezTo>
                  <a:cubicBezTo>
                    <a:pt x="103" y="1197"/>
                    <a:pt x="132" y="1608"/>
                    <a:pt x="160" y="1607"/>
                  </a:cubicBezTo>
                  <a:cubicBezTo>
                    <a:pt x="188" y="1606"/>
                    <a:pt x="225" y="1150"/>
                    <a:pt x="252" y="951"/>
                  </a:cubicBezTo>
                  <a:cubicBezTo>
                    <a:pt x="279" y="752"/>
                    <a:pt x="287" y="348"/>
                    <a:pt x="324" y="415"/>
                  </a:cubicBezTo>
                  <a:cubicBezTo>
                    <a:pt x="361" y="482"/>
                    <a:pt x="421" y="1318"/>
                    <a:pt x="472" y="1351"/>
                  </a:cubicBezTo>
                  <a:cubicBezTo>
                    <a:pt x="523" y="1384"/>
                    <a:pt x="577" y="638"/>
                    <a:pt x="628" y="611"/>
                  </a:cubicBezTo>
                  <a:cubicBezTo>
                    <a:pt x="679" y="584"/>
                    <a:pt x="727" y="1169"/>
                    <a:pt x="780" y="1191"/>
                  </a:cubicBezTo>
                  <a:cubicBezTo>
                    <a:pt x="833" y="1213"/>
                    <a:pt x="891" y="758"/>
                    <a:pt x="944" y="743"/>
                  </a:cubicBezTo>
                  <a:cubicBezTo>
                    <a:pt x="997" y="728"/>
                    <a:pt x="1043" y="1086"/>
                    <a:pt x="1096" y="1099"/>
                  </a:cubicBezTo>
                  <a:cubicBezTo>
                    <a:pt x="1149" y="1112"/>
                    <a:pt x="1207" y="833"/>
                    <a:pt x="1260" y="823"/>
                  </a:cubicBezTo>
                  <a:cubicBezTo>
                    <a:pt x="1313" y="813"/>
                    <a:pt x="1364" y="1031"/>
                    <a:pt x="1416" y="1039"/>
                  </a:cubicBezTo>
                  <a:cubicBezTo>
                    <a:pt x="1468" y="1047"/>
                    <a:pt x="1524" y="877"/>
                    <a:pt x="1572" y="871"/>
                  </a:cubicBezTo>
                  <a:cubicBezTo>
                    <a:pt x="1620" y="865"/>
                    <a:pt x="1653" y="998"/>
                    <a:pt x="1704" y="1003"/>
                  </a:cubicBezTo>
                  <a:cubicBezTo>
                    <a:pt x="1755" y="1008"/>
                    <a:pt x="1822" y="901"/>
                    <a:pt x="1876" y="899"/>
                  </a:cubicBezTo>
                  <a:cubicBezTo>
                    <a:pt x="1930" y="897"/>
                    <a:pt x="1980" y="989"/>
                    <a:pt x="2028" y="991"/>
                  </a:cubicBezTo>
                  <a:cubicBezTo>
                    <a:pt x="2076" y="993"/>
                    <a:pt x="2127" y="917"/>
                    <a:pt x="2164" y="911"/>
                  </a:cubicBezTo>
                  <a:cubicBezTo>
                    <a:pt x="2201" y="905"/>
                    <a:pt x="2230" y="946"/>
                    <a:pt x="2248" y="955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0410" name="Object 58"/>
            <p:cNvGraphicFramePr>
              <a:graphicFrameLocks noChangeAspect="1"/>
            </p:cNvGraphicFramePr>
            <p:nvPr/>
          </p:nvGraphicFramePr>
          <p:xfrm>
            <a:off x="2269" y="2130"/>
            <a:ext cx="113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Equation" r:id="rId17" imgW="901440" imgH="228600" progId="Equation.3">
                    <p:embed/>
                  </p:oleObj>
                </mc:Choice>
                <mc:Fallback>
                  <p:oleObj name="Equation" r:id="rId17" imgW="901440" imgH="2286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9" y="2130"/>
                          <a:ext cx="1139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EF4F7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415" name="Object 63"/>
          <p:cNvGraphicFramePr>
            <a:graphicFrameLocks noChangeAspect="1"/>
          </p:cNvGraphicFramePr>
          <p:nvPr/>
        </p:nvGraphicFramePr>
        <p:xfrm>
          <a:off x="5562600" y="1027113"/>
          <a:ext cx="2438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19" imgW="1079280" imgH="304560" progId="Equation.3">
                  <p:embed/>
                </p:oleObj>
              </mc:Choice>
              <mc:Fallback>
                <p:oleObj name="Equation" r:id="rId19" imgW="107928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027113"/>
                        <a:ext cx="2438400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16" name="Object 64"/>
          <p:cNvGraphicFramePr>
            <a:graphicFrameLocks noChangeAspect="1"/>
          </p:cNvGraphicFramePr>
          <p:nvPr/>
        </p:nvGraphicFramePr>
        <p:xfrm>
          <a:off x="963613" y="1103313"/>
          <a:ext cx="414178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21" imgW="1587240" imgH="266400" progId="Equation.3">
                  <p:embed/>
                </p:oleObj>
              </mc:Choice>
              <mc:Fallback>
                <p:oleObj name="Equation" r:id="rId21" imgW="1587240" imgH="266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1103313"/>
                        <a:ext cx="4141787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2133600" y="2667000"/>
            <a:ext cx="3556000" cy="2971800"/>
            <a:chOff x="1344" y="1680"/>
            <a:chExt cx="2240" cy="1872"/>
          </a:xfrm>
        </p:grpSpPr>
        <p:sp>
          <p:nvSpPr>
            <p:cNvPr id="100392" name="Freeform 40"/>
            <p:cNvSpPr>
              <a:spLocks/>
            </p:cNvSpPr>
            <p:nvPr/>
          </p:nvSpPr>
          <p:spPr bwMode="auto">
            <a:xfrm>
              <a:off x="1344" y="1680"/>
              <a:ext cx="2240" cy="9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0" y="328"/>
                </a:cxn>
                <a:cxn ang="0">
                  <a:pos x="688" y="632"/>
                </a:cxn>
                <a:cxn ang="0">
                  <a:pos x="1468" y="864"/>
                </a:cxn>
                <a:cxn ang="0">
                  <a:pos x="2240" y="916"/>
                </a:cxn>
              </a:cxnLst>
              <a:rect l="0" t="0" r="r" b="b"/>
              <a:pathLst>
                <a:path w="2240" h="916">
                  <a:moveTo>
                    <a:pt x="0" y="0"/>
                  </a:moveTo>
                  <a:cubicBezTo>
                    <a:pt x="43" y="55"/>
                    <a:pt x="145" y="223"/>
                    <a:pt x="260" y="328"/>
                  </a:cubicBezTo>
                  <a:cubicBezTo>
                    <a:pt x="375" y="433"/>
                    <a:pt x="487" y="543"/>
                    <a:pt x="688" y="632"/>
                  </a:cubicBezTo>
                  <a:cubicBezTo>
                    <a:pt x="889" y="721"/>
                    <a:pt x="1209" y="817"/>
                    <a:pt x="1468" y="864"/>
                  </a:cubicBezTo>
                  <a:cubicBezTo>
                    <a:pt x="1727" y="911"/>
                    <a:pt x="2079" y="905"/>
                    <a:pt x="2240" y="916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393" name="Freeform 41"/>
            <p:cNvSpPr>
              <a:spLocks/>
            </p:cNvSpPr>
            <p:nvPr/>
          </p:nvSpPr>
          <p:spPr bwMode="auto">
            <a:xfrm flipV="1">
              <a:off x="1344" y="2688"/>
              <a:ext cx="2240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0" y="328"/>
                </a:cxn>
                <a:cxn ang="0">
                  <a:pos x="688" y="632"/>
                </a:cxn>
                <a:cxn ang="0">
                  <a:pos x="1468" y="864"/>
                </a:cxn>
                <a:cxn ang="0">
                  <a:pos x="2240" y="916"/>
                </a:cxn>
              </a:cxnLst>
              <a:rect l="0" t="0" r="r" b="b"/>
              <a:pathLst>
                <a:path w="2240" h="916">
                  <a:moveTo>
                    <a:pt x="0" y="0"/>
                  </a:moveTo>
                  <a:cubicBezTo>
                    <a:pt x="43" y="55"/>
                    <a:pt x="145" y="223"/>
                    <a:pt x="260" y="328"/>
                  </a:cubicBezTo>
                  <a:cubicBezTo>
                    <a:pt x="375" y="433"/>
                    <a:pt x="487" y="543"/>
                    <a:pt x="688" y="632"/>
                  </a:cubicBezTo>
                  <a:cubicBezTo>
                    <a:pt x="889" y="721"/>
                    <a:pt x="1209" y="817"/>
                    <a:pt x="1468" y="864"/>
                  </a:cubicBezTo>
                  <a:cubicBezTo>
                    <a:pt x="1727" y="911"/>
                    <a:pt x="2079" y="905"/>
                    <a:pt x="2240" y="916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0421" name="Object 69"/>
            <p:cNvGraphicFramePr>
              <a:graphicFrameLocks noChangeAspect="1"/>
            </p:cNvGraphicFramePr>
            <p:nvPr/>
          </p:nvGraphicFramePr>
          <p:xfrm>
            <a:off x="1824" y="1728"/>
            <a:ext cx="52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Equation" r:id="rId23" imgW="406080" imgH="228600" progId="Equation.3">
                    <p:embed/>
                  </p:oleObj>
                </mc:Choice>
                <mc:Fallback>
                  <p:oleObj name="Equation" r:id="rId23" imgW="406080" imgH="2286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728"/>
                          <a:ext cx="528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1000100" y="0"/>
            <a:ext cx="4114800" cy="75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kumimoji="1" lang="zh-CN" altLang="zh-CN" sz="3600" dirty="0" smtClean="0">
                <a:latin typeface="黑体" pitchFamily="2" charset="-122"/>
                <a:ea typeface="黑体" pitchFamily="2" charset="-122"/>
              </a:rPr>
              <a:t>阻尼振动</a:t>
            </a:r>
            <a:endParaRPr kumimoji="1" lang="en-US" altLang="zh-CN" sz="36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68" name="AutoShape 20"/>
          <p:cNvSpPr>
            <a:spLocks/>
          </p:cNvSpPr>
          <p:nvPr/>
        </p:nvSpPr>
        <p:spPr bwMode="auto">
          <a:xfrm>
            <a:off x="776288" y="1766888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CC0000"/>
              </a:solidFill>
            </a:endParaRPr>
          </a:p>
        </p:txBody>
      </p:sp>
      <p:sp>
        <p:nvSpPr>
          <p:cNvPr id="104478" name="Rectangle 30"/>
          <p:cNvSpPr>
            <a:spLocks noChangeArrowheads="1"/>
          </p:cNvSpPr>
          <p:nvPr/>
        </p:nvSpPr>
        <p:spPr bwMode="auto">
          <a:xfrm>
            <a:off x="1071538" y="857232"/>
            <a:ext cx="3057247" cy="604781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三种阻尼的比较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776288" y="3197225"/>
            <a:ext cx="4157662" cy="612775"/>
            <a:chOff x="1248" y="2014"/>
            <a:chExt cx="2619" cy="386"/>
          </a:xfrm>
        </p:grpSpPr>
        <p:sp>
          <p:nvSpPr>
            <p:cNvPr id="104467" name="Text Box 19"/>
            <p:cNvSpPr txBox="1">
              <a:spLocks noChangeArrowheads="1"/>
            </p:cNvSpPr>
            <p:nvPr/>
          </p:nvSpPr>
          <p:spPr bwMode="auto">
            <a:xfrm>
              <a:off x="1248" y="2026"/>
              <a:ext cx="210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zh-CN" sz="3200" dirty="0">
                  <a:latin typeface="宋体" pitchFamily="2" charset="-122"/>
                </a:rPr>
                <a:t> </a:t>
              </a:r>
              <a:r>
                <a:rPr lang="zh-CN" altLang="en-US" sz="3200" dirty="0">
                  <a:latin typeface="宋体" pitchFamily="2" charset="-122"/>
                </a:rPr>
                <a:t>(</a:t>
              </a:r>
              <a:r>
                <a:rPr lang="en-US" altLang="zh-CN" sz="3200" dirty="0">
                  <a:latin typeface="Times New Roman" pitchFamily="18" charset="0"/>
                </a:rPr>
                <a:t>c</a:t>
              </a:r>
              <a:r>
                <a:rPr lang="en-US" altLang="zh-CN" sz="3200" dirty="0">
                  <a:latin typeface="宋体" pitchFamily="2" charset="-122"/>
                </a:rPr>
                <a:t>)</a:t>
              </a:r>
              <a:r>
                <a:rPr lang="zh-CN" altLang="en-US" sz="3200" b="1" dirty="0">
                  <a:latin typeface="宋体" pitchFamily="2" charset="-122"/>
                  <a:ea typeface="宋体" pitchFamily="2" charset="-122"/>
                </a:rPr>
                <a:t>临界阻尼</a:t>
              </a:r>
            </a:p>
          </p:txBody>
        </p:sp>
        <p:graphicFrame>
          <p:nvGraphicFramePr>
            <p:cNvPr id="104493" name="Object 45"/>
            <p:cNvGraphicFramePr>
              <a:graphicFrameLocks noChangeAspect="1"/>
            </p:cNvGraphicFramePr>
            <p:nvPr/>
          </p:nvGraphicFramePr>
          <p:xfrm>
            <a:off x="2976" y="2014"/>
            <a:ext cx="891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Equation" r:id="rId3" imgW="622080" imgH="266400" progId="Equation.3">
                    <p:embed/>
                  </p:oleObj>
                </mc:Choice>
                <mc:Fallback>
                  <p:oleObj name="Equation" r:id="rId3" imgW="622080" imgH="2664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014"/>
                          <a:ext cx="891" cy="3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EF4F7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776288" y="2438400"/>
            <a:ext cx="3748087" cy="612775"/>
            <a:chOff x="1248" y="1536"/>
            <a:chExt cx="2361" cy="386"/>
          </a:xfrm>
        </p:grpSpPr>
        <p:sp>
          <p:nvSpPr>
            <p:cNvPr id="104461" name="Text Box 13"/>
            <p:cNvSpPr txBox="1">
              <a:spLocks noChangeArrowheads="1"/>
            </p:cNvSpPr>
            <p:nvPr/>
          </p:nvSpPr>
          <p:spPr bwMode="auto">
            <a:xfrm>
              <a:off x="1248" y="1536"/>
              <a:ext cx="18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3200" dirty="0">
                  <a:latin typeface="宋体" pitchFamily="2" charset="-122"/>
                </a:rPr>
                <a:t> (</a:t>
              </a:r>
              <a:r>
                <a:rPr lang="en-US" altLang="zh-CN" sz="3200" dirty="0">
                  <a:latin typeface="Times New Roman" pitchFamily="18" charset="0"/>
                </a:rPr>
                <a:t>b</a:t>
              </a:r>
              <a:r>
                <a:rPr lang="en-US" altLang="zh-CN" sz="3200" dirty="0">
                  <a:latin typeface="宋体" pitchFamily="2" charset="-122"/>
                </a:rPr>
                <a:t>)</a:t>
              </a:r>
              <a:r>
                <a:rPr lang="zh-CN" altLang="en-US" sz="3200" b="1" dirty="0">
                  <a:latin typeface="宋体" pitchFamily="2" charset="-122"/>
                  <a:ea typeface="宋体" pitchFamily="2" charset="-122"/>
                </a:rPr>
                <a:t>过阻尼</a:t>
              </a:r>
              <a:r>
                <a:rPr lang="zh-CN" altLang="en-US" sz="3200" dirty="0">
                  <a:latin typeface="宋体" pitchFamily="2" charset="-122"/>
                </a:rPr>
                <a:t>  </a:t>
              </a:r>
            </a:p>
          </p:txBody>
        </p:sp>
        <p:graphicFrame>
          <p:nvGraphicFramePr>
            <p:cNvPr id="104495" name="Object 47"/>
            <p:cNvGraphicFramePr>
              <a:graphicFrameLocks noChangeAspect="1"/>
            </p:cNvGraphicFramePr>
            <p:nvPr/>
          </p:nvGraphicFramePr>
          <p:xfrm>
            <a:off x="2736" y="1536"/>
            <a:ext cx="873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Equation" r:id="rId5" imgW="609480" imgH="266400" progId="Equation.3">
                    <p:embed/>
                  </p:oleObj>
                </mc:Choice>
                <mc:Fallback>
                  <p:oleObj name="Equation" r:id="rId5" imgW="609480" imgH="2664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536"/>
                          <a:ext cx="873" cy="3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EF4F7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776288" y="1600200"/>
            <a:ext cx="3776662" cy="615950"/>
            <a:chOff x="1248" y="1008"/>
            <a:chExt cx="2379" cy="388"/>
          </a:xfrm>
        </p:grpSpPr>
        <p:sp>
          <p:nvSpPr>
            <p:cNvPr id="104464" name="Text Box 16"/>
            <p:cNvSpPr txBox="1">
              <a:spLocks noChangeArrowheads="1"/>
            </p:cNvSpPr>
            <p:nvPr/>
          </p:nvSpPr>
          <p:spPr bwMode="auto">
            <a:xfrm>
              <a:off x="1248" y="1031"/>
              <a:ext cx="17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rgbClr val="FF0066"/>
                  </a:solidFill>
                  <a:latin typeface="宋体" pitchFamily="2" charset="-122"/>
                </a:rPr>
                <a:t> </a:t>
              </a:r>
              <a:r>
                <a:rPr lang="zh-CN" altLang="en-US" sz="3200" dirty="0">
                  <a:latin typeface="宋体" pitchFamily="2" charset="-122"/>
                </a:rPr>
                <a:t>(</a:t>
              </a:r>
              <a:r>
                <a:rPr lang="en-US" altLang="zh-CN" sz="3200" dirty="0">
                  <a:latin typeface="Times New Roman" pitchFamily="18" charset="0"/>
                </a:rPr>
                <a:t>a</a:t>
              </a:r>
              <a:r>
                <a:rPr lang="zh-CN" altLang="en-US" sz="3200" dirty="0">
                  <a:latin typeface="宋体" pitchFamily="2" charset="-122"/>
                </a:rPr>
                <a:t>)</a:t>
              </a:r>
              <a:r>
                <a:rPr lang="zh-CN" altLang="en-US" sz="3200" b="1" dirty="0">
                  <a:latin typeface="宋体" pitchFamily="2" charset="-122"/>
                  <a:ea typeface="宋体" pitchFamily="2" charset="-122"/>
                </a:rPr>
                <a:t>欠阻尼</a:t>
              </a:r>
            </a:p>
          </p:txBody>
        </p:sp>
        <p:graphicFrame>
          <p:nvGraphicFramePr>
            <p:cNvPr id="104496" name="Object 48"/>
            <p:cNvGraphicFramePr>
              <a:graphicFrameLocks noChangeAspect="1"/>
            </p:cNvGraphicFramePr>
            <p:nvPr/>
          </p:nvGraphicFramePr>
          <p:xfrm>
            <a:off x="2736" y="1008"/>
            <a:ext cx="891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Equation" r:id="rId7" imgW="622080" imgH="266400" progId="Equation.3">
                    <p:embed/>
                  </p:oleObj>
                </mc:Choice>
                <mc:Fallback>
                  <p:oleObj name="Equation" r:id="rId7" imgW="622080" imgH="2664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008"/>
                          <a:ext cx="891" cy="3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EF4F7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4501" name="Picture 53" descr="阻尼曲线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71538" y="3857628"/>
            <a:ext cx="3673475" cy="2613025"/>
          </a:xfrm>
          <a:prstGeom prst="rect">
            <a:avLst/>
          </a:prstGeom>
          <a:noFill/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142976" y="0"/>
            <a:ext cx="4114800" cy="75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kumimoji="1" lang="zh-CN" altLang="zh-CN" sz="3600" dirty="0" smtClean="0">
                <a:latin typeface="黑体" pitchFamily="2" charset="-122"/>
                <a:ea typeface="黑体" pitchFamily="2" charset="-122"/>
              </a:rPr>
              <a:t>阻尼振动</a:t>
            </a:r>
            <a:endParaRPr kumimoji="1"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0628" y="1785926"/>
            <a:ext cx="3786214" cy="2332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FontTx/>
              <a:buChar char="•"/>
            </a:pPr>
            <a:r>
              <a:rPr kumimoji="1" lang="zh-CN" altLang="en-US" sz="2800" b="1" dirty="0" smtClean="0">
                <a:solidFill>
                  <a:srgbClr val="040004"/>
                </a:solidFill>
                <a:latin typeface="宋体" pitchFamily="2" charset="-122"/>
                <a:ea typeface="宋体" pitchFamily="2" charset="-122"/>
              </a:rPr>
              <a:t>过阻尼</a:t>
            </a:r>
            <a:r>
              <a:rPr kumimoji="1" lang="en-US" altLang="zh-CN" sz="2800" b="1" dirty="0" smtClean="0">
                <a:solidFill>
                  <a:srgbClr val="040004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kumimoji="1" lang="zh-CN" altLang="en-US" sz="2800" b="1" dirty="0" smtClean="0">
                <a:solidFill>
                  <a:srgbClr val="040004"/>
                </a:solidFill>
                <a:latin typeface="宋体" pitchFamily="2" charset="-122"/>
                <a:ea typeface="宋体" pitchFamily="2" charset="-122"/>
              </a:rPr>
              <a:t>不能回到平衡位置</a:t>
            </a:r>
            <a:r>
              <a:rPr kumimoji="1" lang="en-US" altLang="zh-CN" sz="2800" b="1" dirty="0" smtClean="0">
                <a:solidFill>
                  <a:srgbClr val="040004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zh-CN" altLang="en-US" sz="2800" b="1" dirty="0" smtClean="0">
                <a:solidFill>
                  <a:srgbClr val="040004"/>
                </a:solidFill>
                <a:latin typeface="宋体" pitchFamily="2" charset="-122"/>
                <a:ea typeface="宋体" pitchFamily="2" charset="-122"/>
              </a:rPr>
              <a:t>需无限长时间</a:t>
            </a:r>
            <a:r>
              <a:rPr kumimoji="1" lang="en-US" altLang="zh-CN" sz="2800" b="1" dirty="0" smtClean="0">
                <a:solidFill>
                  <a:srgbClr val="040004"/>
                </a:solidFill>
                <a:latin typeface="宋体" pitchFamily="2" charset="-122"/>
                <a:ea typeface="宋体" pitchFamily="2" charset="-122"/>
              </a:rPr>
              <a:t>);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FontTx/>
              <a:buChar char="•"/>
            </a:pPr>
            <a:r>
              <a:rPr kumimoji="1" lang="zh-CN" altLang="en-US" sz="2800" b="1" dirty="0" smtClean="0">
                <a:solidFill>
                  <a:srgbClr val="040004"/>
                </a:solidFill>
                <a:latin typeface="宋体" pitchFamily="2" charset="-122"/>
                <a:ea typeface="宋体" pitchFamily="2" charset="-122"/>
              </a:rPr>
              <a:t>临界阻尼</a:t>
            </a:r>
            <a:r>
              <a:rPr kumimoji="1" lang="en-US" altLang="zh-CN" sz="2800" b="1" dirty="0" smtClean="0">
                <a:solidFill>
                  <a:srgbClr val="040004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kumimoji="1" lang="zh-CN" altLang="en-US" sz="2800" b="1" dirty="0" smtClean="0">
                <a:solidFill>
                  <a:srgbClr val="040004"/>
                </a:solidFill>
                <a:latin typeface="宋体" pitchFamily="2" charset="-122"/>
                <a:ea typeface="宋体" pitchFamily="2" charset="-122"/>
              </a:rPr>
              <a:t>能回到平衡位置</a:t>
            </a:r>
            <a:r>
              <a:rPr kumimoji="1" lang="en-US" altLang="zh-CN" sz="2800" b="1" dirty="0" smtClean="0">
                <a:solidFill>
                  <a:srgbClr val="040004"/>
                </a:solidFill>
                <a:latin typeface="宋体" pitchFamily="2" charset="-122"/>
                <a:ea typeface="宋体" pitchFamily="2" charset="-122"/>
              </a:rPr>
              <a:t>;</a:t>
            </a:r>
            <a:endParaRPr kumimoji="1" lang="en-US" altLang="zh-CN" sz="2800" b="1" dirty="0">
              <a:solidFill>
                <a:srgbClr val="040004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285720" y="898525"/>
            <a:ext cx="8248680" cy="422885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dirty="0">
                <a:solidFill>
                  <a:srgbClr val="CC0000"/>
                </a:solidFill>
              </a:rPr>
              <a:t>      </a:t>
            </a:r>
            <a:r>
              <a:rPr lang="zh-CN" altLang="en-US" sz="3200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有一单摆在空气（室温为        ）中来回摆动. 摆线长           ，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摆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锤是半径           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铅球.</a:t>
            </a:r>
            <a:r>
              <a:rPr lang="zh-CN" altLang="en-US" sz="3200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求</a:t>
            </a:r>
            <a:r>
              <a:rPr lang="zh-CN" altLang="en-US" sz="3200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（1）</a:t>
            </a:r>
            <a:r>
              <a:rPr lang="zh-CN" altLang="en-US" sz="3200" dirty="0">
                <a:latin typeface="宋体" pitchFamily="2" charset="-122"/>
                <a:ea typeface="宋体" pitchFamily="2" charset="-122"/>
                <a:sym typeface="Wingdings" pitchFamily="2" charset="2"/>
              </a:rPr>
              <a:t>摆动周期；</a:t>
            </a:r>
            <a:r>
              <a:rPr lang="zh-CN" altLang="en-US" sz="3200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（2）</a:t>
            </a:r>
            <a:r>
              <a:rPr lang="zh-CN" altLang="en-US" sz="3200" dirty="0">
                <a:latin typeface="宋体" pitchFamily="2" charset="-122"/>
                <a:ea typeface="宋体" pitchFamily="2" charset="-122"/>
                <a:sym typeface="Wingdings" pitchFamily="2" charset="2"/>
              </a:rPr>
              <a:t>振幅减小</a:t>
            </a:r>
            <a:r>
              <a:rPr lang="zh-CN" altLang="en-US" sz="3200" b="0" dirty="0">
                <a:latin typeface="宋体" pitchFamily="2" charset="-122"/>
                <a:ea typeface="宋体" pitchFamily="2" charset="-122"/>
                <a:sym typeface="Wingdings" pitchFamily="2" charset="2"/>
              </a:rPr>
              <a:t>10</a:t>
            </a:r>
            <a:r>
              <a:rPr lang="zh-CN" altLang="en-US" sz="3200" dirty="0">
                <a:latin typeface="宋体" pitchFamily="2" charset="-122"/>
                <a:ea typeface="宋体" pitchFamily="2" charset="-122"/>
                <a:sym typeface="Wingdings" pitchFamily="2" charset="2"/>
              </a:rPr>
              <a:t>％所需的时间；</a:t>
            </a:r>
            <a:r>
              <a:rPr lang="zh-CN" altLang="en-US" sz="3200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（3）</a:t>
            </a:r>
            <a:r>
              <a:rPr lang="zh-CN" altLang="en-US" sz="3200" dirty="0">
                <a:latin typeface="宋体" pitchFamily="2" charset="-122"/>
                <a:ea typeface="宋体" pitchFamily="2" charset="-122"/>
                <a:sym typeface="Wingdings" pitchFamily="2" charset="2"/>
              </a:rPr>
              <a:t>能量减小</a:t>
            </a:r>
            <a:r>
              <a:rPr lang="zh-CN" altLang="en-US" sz="3200" b="0" dirty="0">
                <a:latin typeface="宋体" pitchFamily="2" charset="-122"/>
                <a:ea typeface="宋体" pitchFamily="2" charset="-122"/>
                <a:sym typeface="Wingdings" pitchFamily="2" charset="2"/>
              </a:rPr>
              <a:t>10</a:t>
            </a:r>
            <a:r>
              <a:rPr lang="zh-CN" altLang="en-US" sz="3200" dirty="0">
                <a:latin typeface="宋体" pitchFamily="2" charset="-122"/>
                <a:ea typeface="宋体" pitchFamily="2" charset="-122"/>
                <a:sym typeface="Wingdings" pitchFamily="2" charset="2"/>
              </a:rPr>
              <a:t>％所需的时间；</a:t>
            </a:r>
            <a:r>
              <a:rPr lang="zh-CN" altLang="en-US" sz="3200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（4）</a:t>
            </a:r>
            <a:r>
              <a:rPr lang="zh-CN" altLang="en-US" sz="3200" dirty="0">
                <a:latin typeface="宋体" pitchFamily="2" charset="-122"/>
                <a:ea typeface="宋体" pitchFamily="2" charset="-122"/>
                <a:sym typeface="Wingdings" pitchFamily="2" charset="2"/>
              </a:rPr>
              <a:t>从以上所得结果说明空气的粘性对单摆周期、振幅和能量的影响.</a:t>
            </a:r>
            <a:endParaRPr lang="zh-CN" altLang="en-US" sz="32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42812" y="5000636"/>
            <a:ext cx="9001188" cy="127419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   （已知铅球密度为                       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，        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时空气的粘度                 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3200" b="1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97302" name="Object 22"/>
          <p:cNvGraphicFramePr>
            <a:graphicFrameLocks noChangeAspect="1"/>
          </p:cNvGraphicFramePr>
          <p:nvPr/>
        </p:nvGraphicFramePr>
        <p:xfrm>
          <a:off x="6413500" y="1042988"/>
          <a:ext cx="8763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431640" imgH="228600" progId="Equation.3">
                  <p:embed/>
                </p:oleObj>
              </mc:Choice>
              <mc:Fallback>
                <p:oleObj name="Equation" r:id="rId3" imgW="4316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1042988"/>
                        <a:ext cx="876300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3" name="Object 23"/>
          <p:cNvGraphicFramePr>
            <a:graphicFrameLocks noChangeAspect="1"/>
          </p:cNvGraphicFramePr>
          <p:nvPr/>
        </p:nvGraphicFramePr>
        <p:xfrm>
          <a:off x="4071934" y="1571612"/>
          <a:ext cx="14906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5" imgW="698400" imgH="203040" progId="Equation.3">
                  <p:embed/>
                </p:oleObj>
              </mc:Choice>
              <mc:Fallback>
                <p:oleObj name="Equation" r:id="rId5" imgW="6984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1571612"/>
                        <a:ext cx="1490662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4" name="Object 24"/>
          <p:cNvGraphicFramePr>
            <a:graphicFrameLocks noChangeAspect="1"/>
          </p:cNvGraphicFramePr>
          <p:nvPr/>
        </p:nvGraphicFramePr>
        <p:xfrm>
          <a:off x="1158875" y="2170113"/>
          <a:ext cx="15287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7" imgW="977760" imgH="203040" progId="Equation.3">
                  <p:embed/>
                </p:oleObj>
              </mc:Choice>
              <mc:Fallback>
                <p:oleObj name="公式" r:id="rId7" imgW="9777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2170113"/>
                        <a:ext cx="1528763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5" name="Object 25"/>
          <p:cNvGraphicFramePr>
            <a:graphicFrameLocks noChangeAspect="1"/>
          </p:cNvGraphicFramePr>
          <p:nvPr/>
        </p:nvGraphicFramePr>
        <p:xfrm>
          <a:off x="4500562" y="5072074"/>
          <a:ext cx="35591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9" imgW="1663560" imgH="266400" progId="Equation.3">
                  <p:embed/>
                </p:oleObj>
              </mc:Choice>
              <mc:Fallback>
                <p:oleObj name="Equation" r:id="rId9" imgW="1663560" imgH="266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5072074"/>
                        <a:ext cx="35591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7" name="Object 27"/>
          <p:cNvGraphicFramePr>
            <a:graphicFrameLocks noChangeAspect="1"/>
          </p:cNvGraphicFramePr>
          <p:nvPr/>
        </p:nvGraphicFramePr>
        <p:xfrm>
          <a:off x="3000364" y="5715016"/>
          <a:ext cx="3205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11" imgW="1498320" imgH="266400" progId="Equation.3">
                  <p:embed/>
                </p:oleObj>
              </mc:Choice>
              <mc:Fallback>
                <p:oleObj name="Equation" r:id="rId11" imgW="1498320" imgH="266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5715016"/>
                        <a:ext cx="320516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8" name="Object 28"/>
          <p:cNvGraphicFramePr>
            <a:graphicFrameLocks noChangeAspect="1"/>
          </p:cNvGraphicFramePr>
          <p:nvPr/>
        </p:nvGraphicFramePr>
        <p:xfrm>
          <a:off x="8072462" y="5072074"/>
          <a:ext cx="8763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13" imgW="431640" imgH="228600" progId="Equation.3">
                  <p:embed/>
                </p:oleObj>
              </mc:Choice>
              <mc:Fallback>
                <p:oleObj name="Equation" r:id="rId13" imgW="43164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2462" y="5072074"/>
                        <a:ext cx="87630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762000" y="2209800"/>
            <a:ext cx="762000" cy="67627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>
                <a:solidFill>
                  <a:srgbClr val="CC0000"/>
                </a:solidFill>
              </a:rPr>
              <a:t>解</a:t>
            </a:r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1219200" y="2366963"/>
            <a:ext cx="12033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olidFill>
                  <a:srgbClr val="CC0000"/>
                </a:solidFill>
              </a:rPr>
              <a:t>（</a:t>
            </a:r>
            <a:r>
              <a:rPr lang="zh-CN" altLang="en-US" sz="3200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lang="zh-CN" altLang="en-US" sz="3200">
                <a:solidFill>
                  <a:srgbClr val="CC0000"/>
                </a:solidFill>
              </a:rPr>
              <a:t>）</a:t>
            </a:r>
          </a:p>
        </p:txBody>
      </p:sp>
      <p:graphicFrame>
        <p:nvGraphicFramePr>
          <p:cNvPr id="105483" name="Object 11"/>
          <p:cNvGraphicFramePr>
            <a:graphicFrameLocks noChangeAspect="1"/>
          </p:cNvGraphicFramePr>
          <p:nvPr/>
        </p:nvGraphicFramePr>
        <p:xfrm>
          <a:off x="2181225" y="2336800"/>
          <a:ext cx="33464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3" imgW="1549080" imgH="291960" progId="Equation.3">
                  <p:embed/>
                </p:oleObj>
              </mc:Choice>
              <mc:Fallback>
                <p:oleObj name="Equation" r:id="rId3" imgW="154908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2336800"/>
                        <a:ext cx="33464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4" name="Object 12"/>
          <p:cNvGraphicFramePr>
            <a:graphicFrameLocks noChangeAspect="1"/>
          </p:cNvGraphicFramePr>
          <p:nvPr/>
        </p:nvGraphicFramePr>
        <p:xfrm>
          <a:off x="2209800" y="3117850"/>
          <a:ext cx="3352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5" imgW="1549080" imgH="253800" progId="Equation.3">
                  <p:embed/>
                </p:oleObj>
              </mc:Choice>
              <mc:Fallback>
                <p:oleObj name="Equation" r:id="rId5" imgW="154908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117850"/>
                        <a:ext cx="33528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5" name="Object 13"/>
          <p:cNvGraphicFramePr>
            <a:graphicFrameLocks noChangeAspect="1"/>
          </p:cNvGraphicFramePr>
          <p:nvPr/>
        </p:nvGraphicFramePr>
        <p:xfrm>
          <a:off x="2182813" y="3860800"/>
          <a:ext cx="60737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7" imgW="2819160" imgH="266400" progId="Equation.3">
                  <p:embed/>
                </p:oleObj>
              </mc:Choice>
              <mc:Fallback>
                <p:oleObj name="Equation" r:id="rId7" imgW="2819160" imgH="266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3860800"/>
                        <a:ext cx="607377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6" name="Object 14"/>
          <p:cNvGraphicFramePr>
            <a:graphicFrameLocks noChangeAspect="1"/>
          </p:cNvGraphicFramePr>
          <p:nvPr/>
        </p:nvGraphicFramePr>
        <p:xfrm>
          <a:off x="2286000" y="4572000"/>
          <a:ext cx="1676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9" imgW="774360" imgH="253800" progId="Equation.3">
                  <p:embed/>
                </p:oleObj>
              </mc:Choice>
              <mc:Fallback>
                <p:oleObj name="Equation" r:id="rId9" imgW="77436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16764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7" name="Object 15"/>
          <p:cNvGraphicFramePr>
            <a:graphicFrameLocks noChangeAspect="1"/>
          </p:cNvGraphicFramePr>
          <p:nvPr/>
        </p:nvGraphicFramePr>
        <p:xfrm>
          <a:off x="2259013" y="5080000"/>
          <a:ext cx="427037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11" imgW="2070000" imgH="545760" progId="Equation.3">
                  <p:embed/>
                </p:oleObj>
              </mc:Choice>
              <mc:Fallback>
                <p:oleObj name="Equation" r:id="rId11" imgW="2070000" imgH="5457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5080000"/>
                        <a:ext cx="4270375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8" name="Object 16"/>
          <p:cNvGraphicFramePr>
            <a:graphicFrameLocks noChangeAspect="1"/>
          </p:cNvGraphicFramePr>
          <p:nvPr/>
        </p:nvGraphicFramePr>
        <p:xfrm>
          <a:off x="1595438" y="963613"/>
          <a:ext cx="15732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13" imgW="736560" imgH="228600" progId="Equation.3">
                  <p:embed/>
                </p:oleObj>
              </mc:Choice>
              <mc:Fallback>
                <p:oleObj name="Equation" r:id="rId13" imgW="73656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963613"/>
                        <a:ext cx="1573212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9" name="Object 17"/>
          <p:cNvGraphicFramePr>
            <a:graphicFrameLocks noChangeAspect="1"/>
          </p:cNvGraphicFramePr>
          <p:nvPr/>
        </p:nvGraphicFramePr>
        <p:xfrm>
          <a:off x="3073400" y="914400"/>
          <a:ext cx="2413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15" imgW="1218960" imgH="253800" progId="Equation.3">
                  <p:embed/>
                </p:oleObj>
              </mc:Choice>
              <mc:Fallback>
                <p:oleObj name="Equation" r:id="rId15" imgW="1218960" imgH="253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914400"/>
                        <a:ext cx="24130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0" name="Object 18"/>
          <p:cNvGraphicFramePr>
            <a:graphicFrameLocks noChangeAspect="1"/>
          </p:cNvGraphicFramePr>
          <p:nvPr/>
        </p:nvGraphicFramePr>
        <p:xfrm>
          <a:off x="5432425" y="914400"/>
          <a:ext cx="35591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17" imgW="1663560" imgH="266400" progId="Equation.3">
                  <p:embed/>
                </p:oleObj>
              </mc:Choice>
              <mc:Fallback>
                <p:oleObj name="Equation" r:id="rId17" imgW="1663560" imgH="266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914400"/>
                        <a:ext cx="35591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1" name="Object 19"/>
          <p:cNvGraphicFramePr>
            <a:graphicFrameLocks noChangeAspect="1"/>
          </p:cNvGraphicFramePr>
          <p:nvPr/>
        </p:nvGraphicFramePr>
        <p:xfrm>
          <a:off x="2017713" y="1524000"/>
          <a:ext cx="3205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19" imgW="1498320" imgH="266400" progId="Equation.3">
                  <p:embed/>
                </p:oleObj>
              </mc:Choice>
              <mc:Fallback>
                <p:oleObj name="Equation" r:id="rId19" imgW="1498320" imgH="266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1524000"/>
                        <a:ext cx="320516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2" name="Object 20"/>
          <p:cNvGraphicFramePr>
            <a:graphicFrameLocks noChangeAspect="1"/>
          </p:cNvGraphicFramePr>
          <p:nvPr/>
        </p:nvGraphicFramePr>
        <p:xfrm>
          <a:off x="876300" y="1574800"/>
          <a:ext cx="9540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21" imgW="469800" imgH="253800" progId="Equation.3">
                  <p:embed/>
                </p:oleObj>
              </mc:Choice>
              <mc:Fallback>
                <p:oleObj name="Equation" r:id="rId21" imgW="469800" imgH="253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574800"/>
                        <a:ext cx="954088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93" name="Text Box 21"/>
          <p:cNvSpPr txBox="1">
            <a:spLocks noChangeArrowheads="1"/>
          </p:cNvSpPr>
          <p:nvPr/>
        </p:nvSpPr>
        <p:spPr bwMode="auto">
          <a:xfrm>
            <a:off x="711200" y="862013"/>
            <a:ext cx="1000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CC0000"/>
                </a:solidFill>
              </a:rPr>
              <a:t>已知</a:t>
            </a:r>
          </a:p>
        </p:txBody>
      </p:sp>
      <p:sp>
        <p:nvSpPr>
          <p:cNvPr id="105494" name="Text Box 22"/>
          <p:cNvSpPr txBox="1">
            <a:spLocks noChangeArrowheads="1"/>
          </p:cNvSpPr>
          <p:nvPr/>
        </p:nvSpPr>
        <p:spPr bwMode="auto">
          <a:xfrm>
            <a:off x="5246688" y="1524000"/>
            <a:ext cx="16113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CC0000"/>
                </a:solidFill>
              </a:rPr>
              <a:t>求（</a:t>
            </a:r>
            <a:r>
              <a:rPr lang="zh-CN" altLang="en-US" sz="3200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lang="zh-CN" altLang="en-US" sz="3200">
                <a:solidFill>
                  <a:srgbClr val="CC0000"/>
                </a:solidFill>
              </a:rPr>
              <a:t>）</a:t>
            </a:r>
          </a:p>
        </p:txBody>
      </p:sp>
      <p:graphicFrame>
        <p:nvGraphicFramePr>
          <p:cNvPr id="105495" name="Object 23"/>
          <p:cNvGraphicFramePr>
            <a:graphicFrameLocks noChangeAspect="1"/>
          </p:cNvGraphicFramePr>
          <p:nvPr/>
        </p:nvGraphicFramePr>
        <p:xfrm>
          <a:off x="6740525" y="1600200"/>
          <a:ext cx="3460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23" imgW="164880" imgH="190440" progId="Equation.3">
                  <p:embed/>
                </p:oleObj>
              </mc:Choice>
              <mc:Fallback>
                <p:oleObj name="Equation" r:id="rId23" imgW="164880" imgH="1904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0525" y="1600200"/>
                        <a:ext cx="3460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066800" y="4419600"/>
            <a:ext cx="1371600" cy="67627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>
                <a:solidFill>
                  <a:srgbClr val="CC0000"/>
                </a:solidFill>
              </a:rPr>
              <a:t>（</a:t>
            </a:r>
            <a:r>
              <a:rPr lang="zh-CN" altLang="en-US" sz="3200">
                <a:solidFill>
                  <a:srgbClr val="CC0000"/>
                </a:solidFill>
                <a:latin typeface="Times New Roman" pitchFamily="18" charset="0"/>
              </a:rPr>
              <a:t>3</a:t>
            </a:r>
            <a:r>
              <a:rPr lang="zh-CN" altLang="en-US" sz="3200">
                <a:solidFill>
                  <a:srgbClr val="CC0000"/>
                </a:solidFill>
              </a:rPr>
              <a:t>）</a:t>
            </a:r>
          </a:p>
        </p:txBody>
      </p:sp>
      <p:graphicFrame>
        <p:nvGraphicFramePr>
          <p:cNvPr id="98314" name="Object 10"/>
          <p:cNvGraphicFramePr>
            <a:graphicFrameLocks noChangeAspect="1"/>
          </p:cNvGraphicFramePr>
          <p:nvPr/>
        </p:nvGraphicFramePr>
        <p:xfrm>
          <a:off x="3962400" y="2663825"/>
          <a:ext cx="21336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3" imgW="736560" imgH="228600" progId="Equation.3">
                  <p:embed/>
                </p:oleObj>
              </mc:Choice>
              <mc:Fallback>
                <p:oleObj name="Equation" r:id="rId3" imgW="7365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663825"/>
                        <a:ext cx="21336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Object 11"/>
          <p:cNvGraphicFramePr>
            <a:graphicFrameLocks noChangeAspect="1"/>
          </p:cNvGraphicFramePr>
          <p:nvPr/>
        </p:nvGraphicFramePr>
        <p:xfrm>
          <a:off x="914400" y="3665538"/>
          <a:ext cx="2819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5" imgW="990360" imgH="228600" progId="Equation.3">
                  <p:embed/>
                </p:oleObj>
              </mc:Choice>
              <mc:Fallback>
                <p:oleObj name="Equation" r:id="rId5" imgW="9903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65538"/>
                        <a:ext cx="2819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3954463" y="3200400"/>
          <a:ext cx="4589462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7" imgW="2171520" imgH="571320" progId="Equation.3">
                  <p:embed/>
                </p:oleObj>
              </mc:Choice>
              <mc:Fallback>
                <p:oleObj name="Equation" r:id="rId7" imgW="2171520" imgH="5713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63" y="3200400"/>
                        <a:ext cx="4589462" cy="121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7" name="Object 13"/>
          <p:cNvGraphicFramePr>
            <a:graphicFrameLocks noChangeAspect="1"/>
          </p:cNvGraphicFramePr>
          <p:nvPr/>
        </p:nvGraphicFramePr>
        <p:xfrm>
          <a:off x="2209800" y="4343400"/>
          <a:ext cx="34290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9" imgW="1269720" imgH="469800" progId="Equation.3">
                  <p:embed/>
                </p:oleObj>
              </mc:Choice>
              <mc:Fallback>
                <p:oleObj name="Equation" r:id="rId9" imgW="1269720" imgH="469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343400"/>
                        <a:ext cx="34290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8" name="Object 14"/>
          <p:cNvGraphicFramePr>
            <a:graphicFrameLocks noChangeAspect="1"/>
          </p:cNvGraphicFramePr>
          <p:nvPr/>
        </p:nvGraphicFramePr>
        <p:xfrm>
          <a:off x="1066800" y="5541963"/>
          <a:ext cx="22098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11" imgW="774360" imgH="228600" progId="Equation.3">
                  <p:embed/>
                </p:oleObj>
              </mc:Choice>
              <mc:Fallback>
                <p:oleObj name="Equation" r:id="rId11" imgW="77436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541963"/>
                        <a:ext cx="220980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F4F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9" name="Object 15"/>
          <p:cNvGraphicFramePr>
            <a:graphicFrameLocks noChangeAspect="1"/>
          </p:cNvGraphicFramePr>
          <p:nvPr/>
        </p:nvGraphicFramePr>
        <p:xfrm>
          <a:off x="3875088" y="5114925"/>
          <a:ext cx="4745037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13" imgW="2234880" imgH="571320" progId="Equation.3">
                  <p:embed/>
                </p:oleObj>
              </mc:Choice>
              <mc:Fallback>
                <p:oleObj name="Equation" r:id="rId13" imgW="2234880" imgH="5713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5114925"/>
                        <a:ext cx="4745037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711200" y="862013"/>
            <a:ext cx="1000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已知</a:t>
            </a:r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5246688" y="1524000"/>
            <a:ext cx="16113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CC0000"/>
                </a:solidFill>
              </a:rPr>
              <a:t>求（</a:t>
            </a:r>
            <a:r>
              <a:rPr lang="zh-CN" altLang="en-US" sz="3200">
                <a:solidFill>
                  <a:srgbClr val="CC0000"/>
                </a:solidFill>
                <a:latin typeface="Times New Roman" pitchFamily="18" charset="0"/>
              </a:rPr>
              <a:t>2</a:t>
            </a:r>
            <a:r>
              <a:rPr lang="zh-CN" altLang="en-US" sz="3200">
                <a:solidFill>
                  <a:srgbClr val="CC0000"/>
                </a:solidFill>
              </a:rPr>
              <a:t>）</a:t>
            </a:r>
          </a:p>
        </p:txBody>
      </p:sp>
      <p:graphicFrame>
        <p:nvGraphicFramePr>
          <p:cNvPr id="98328" name="Object 24"/>
          <p:cNvGraphicFramePr>
            <a:graphicFrameLocks noChangeAspect="1"/>
          </p:cNvGraphicFramePr>
          <p:nvPr/>
        </p:nvGraphicFramePr>
        <p:xfrm>
          <a:off x="6553200" y="1600200"/>
          <a:ext cx="21336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15" imgW="990360" imgH="228600" progId="Equation.3">
                  <p:embed/>
                </p:oleObj>
              </mc:Choice>
              <mc:Fallback>
                <p:oleObj name="Equation" r:id="rId15" imgW="99036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600200"/>
                        <a:ext cx="21336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9" name="Rectangle 25"/>
          <p:cNvSpPr>
            <a:spLocks noChangeArrowheads="1"/>
          </p:cNvSpPr>
          <p:nvPr/>
        </p:nvSpPr>
        <p:spPr bwMode="auto">
          <a:xfrm>
            <a:off x="5676900" y="2133600"/>
            <a:ext cx="1203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CC0000"/>
                </a:solidFill>
              </a:rPr>
              <a:t>（</a:t>
            </a:r>
            <a:r>
              <a:rPr lang="zh-CN" altLang="en-US" sz="3200">
                <a:solidFill>
                  <a:srgbClr val="CC0000"/>
                </a:solidFill>
                <a:latin typeface="Times New Roman" pitchFamily="18" charset="0"/>
              </a:rPr>
              <a:t>3</a:t>
            </a:r>
            <a:r>
              <a:rPr lang="zh-CN" altLang="en-US" sz="3200">
                <a:solidFill>
                  <a:srgbClr val="CC0000"/>
                </a:solidFill>
              </a:rPr>
              <a:t>）</a:t>
            </a:r>
          </a:p>
        </p:txBody>
      </p:sp>
      <p:graphicFrame>
        <p:nvGraphicFramePr>
          <p:cNvPr id="98330" name="Object 26"/>
          <p:cNvGraphicFramePr>
            <a:graphicFrameLocks noChangeAspect="1"/>
          </p:cNvGraphicFramePr>
          <p:nvPr/>
        </p:nvGraphicFramePr>
        <p:xfrm>
          <a:off x="6565900" y="2209800"/>
          <a:ext cx="21621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17" imgW="1002960" imgH="228600" progId="Equation.3">
                  <p:embed/>
                </p:oleObj>
              </mc:Choice>
              <mc:Fallback>
                <p:oleObj name="Equation" r:id="rId17" imgW="100296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2209800"/>
                        <a:ext cx="216217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762000" y="2447925"/>
            <a:ext cx="4191000" cy="692150"/>
            <a:chOff x="480" y="1542"/>
            <a:chExt cx="2640" cy="436"/>
          </a:xfrm>
        </p:grpSpPr>
        <p:sp>
          <p:nvSpPr>
            <p:cNvPr id="98306" name="Text Box 2"/>
            <p:cNvSpPr txBox="1">
              <a:spLocks noChangeArrowheads="1"/>
            </p:cNvSpPr>
            <p:nvPr/>
          </p:nvSpPr>
          <p:spPr bwMode="auto">
            <a:xfrm>
              <a:off x="624" y="1582"/>
              <a:ext cx="2496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3200" dirty="0">
                  <a:solidFill>
                    <a:srgbClr val="CC0000"/>
                  </a:solidFill>
                </a:rPr>
                <a:t>（</a:t>
              </a:r>
              <a:r>
                <a:rPr lang="zh-CN" altLang="en-US" sz="3200" dirty="0">
                  <a:solidFill>
                    <a:srgbClr val="CC0000"/>
                  </a:solidFill>
                  <a:latin typeface="Times New Roman" pitchFamily="18" charset="0"/>
                </a:rPr>
                <a:t>2</a:t>
              </a:r>
              <a:r>
                <a:rPr lang="zh-CN" altLang="en-US" sz="3200" dirty="0">
                  <a:solidFill>
                    <a:srgbClr val="CC0000"/>
                  </a:solidFill>
                </a:rPr>
                <a:t>） </a:t>
              </a:r>
              <a:r>
                <a:rPr lang="zh-CN" altLang="en-US" sz="3200" b="1" dirty="0">
                  <a:latin typeface="宋体" pitchFamily="2" charset="-122"/>
                  <a:ea typeface="宋体" pitchFamily="2" charset="-122"/>
                </a:rPr>
                <a:t>有阻尼时</a:t>
              </a:r>
            </a:p>
          </p:txBody>
        </p:sp>
        <p:sp>
          <p:nvSpPr>
            <p:cNvPr id="98331" name="Text Box 27"/>
            <p:cNvSpPr txBox="1">
              <a:spLocks noChangeArrowheads="1"/>
            </p:cNvSpPr>
            <p:nvPr/>
          </p:nvSpPr>
          <p:spPr bwMode="auto">
            <a:xfrm>
              <a:off x="480" y="1542"/>
              <a:ext cx="480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3200" dirty="0">
                  <a:solidFill>
                    <a:srgbClr val="CC0000"/>
                  </a:solidFill>
                </a:rPr>
                <a:t>解</a:t>
              </a:r>
            </a:p>
          </p:txBody>
        </p:sp>
      </p:grpSp>
      <p:graphicFrame>
        <p:nvGraphicFramePr>
          <p:cNvPr id="98333" name="Object 29"/>
          <p:cNvGraphicFramePr>
            <a:graphicFrameLocks noChangeAspect="1"/>
          </p:cNvGraphicFramePr>
          <p:nvPr/>
        </p:nvGraphicFramePr>
        <p:xfrm>
          <a:off x="1595438" y="963613"/>
          <a:ext cx="15732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19" imgW="736560" imgH="228600" progId="Equation.3">
                  <p:embed/>
                </p:oleObj>
              </mc:Choice>
              <mc:Fallback>
                <p:oleObj name="Equation" r:id="rId19" imgW="73656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963613"/>
                        <a:ext cx="1573212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4" name="Object 30"/>
          <p:cNvGraphicFramePr>
            <a:graphicFrameLocks noChangeAspect="1"/>
          </p:cNvGraphicFramePr>
          <p:nvPr/>
        </p:nvGraphicFramePr>
        <p:xfrm>
          <a:off x="3073400" y="914400"/>
          <a:ext cx="2413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21" imgW="1218960" imgH="253800" progId="Equation.3">
                  <p:embed/>
                </p:oleObj>
              </mc:Choice>
              <mc:Fallback>
                <p:oleObj name="Equation" r:id="rId21" imgW="1218960" imgH="253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914400"/>
                        <a:ext cx="24130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5" name="Object 31"/>
          <p:cNvGraphicFramePr>
            <a:graphicFrameLocks noChangeAspect="1"/>
          </p:cNvGraphicFramePr>
          <p:nvPr/>
        </p:nvGraphicFramePr>
        <p:xfrm>
          <a:off x="5432425" y="914400"/>
          <a:ext cx="35591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23" imgW="1663560" imgH="266400" progId="Equation.3">
                  <p:embed/>
                </p:oleObj>
              </mc:Choice>
              <mc:Fallback>
                <p:oleObj name="Equation" r:id="rId23" imgW="1663560" imgH="266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914400"/>
                        <a:ext cx="35591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6" name="Object 32"/>
          <p:cNvGraphicFramePr>
            <a:graphicFrameLocks noChangeAspect="1"/>
          </p:cNvGraphicFramePr>
          <p:nvPr/>
        </p:nvGraphicFramePr>
        <p:xfrm>
          <a:off x="2017713" y="1524000"/>
          <a:ext cx="3205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25" imgW="1498320" imgH="266400" progId="Equation.3">
                  <p:embed/>
                </p:oleObj>
              </mc:Choice>
              <mc:Fallback>
                <p:oleObj name="Equation" r:id="rId25" imgW="1498320" imgH="266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1524000"/>
                        <a:ext cx="320516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7" name="Object 33"/>
          <p:cNvGraphicFramePr>
            <a:graphicFrameLocks noChangeAspect="1"/>
          </p:cNvGraphicFramePr>
          <p:nvPr/>
        </p:nvGraphicFramePr>
        <p:xfrm>
          <a:off x="876300" y="1574800"/>
          <a:ext cx="9540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27" imgW="469800" imgH="253800" progId="Equation.3">
                  <p:embed/>
                </p:oleObj>
              </mc:Choice>
              <mc:Fallback>
                <p:oleObj name="Equation" r:id="rId27" imgW="469800" imgH="253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574800"/>
                        <a:ext cx="954088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755650" y="692150"/>
            <a:ext cx="7289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en-US" altLang="zh-CN" sz="2800" dirty="0">
                <a:solidFill>
                  <a:srgbClr val="040004"/>
                </a:solidFill>
                <a:latin typeface="Times New Roman" pitchFamily="18" charset="0"/>
              </a:rPr>
              <a:t>Example: a girl(child) sitting on a swing(</a:t>
            </a:r>
            <a:r>
              <a:rPr kumimoji="1" lang="zh-CN" altLang="en-US" sz="2800" dirty="0">
                <a:solidFill>
                  <a:srgbClr val="040004"/>
                </a:solidFill>
                <a:latin typeface="Times New Roman" pitchFamily="18" charset="0"/>
              </a:rPr>
              <a:t>秋千</a:t>
            </a:r>
            <a:r>
              <a:rPr kumimoji="1" lang="en-US" altLang="zh-CN" sz="2800" dirty="0">
                <a:solidFill>
                  <a:srgbClr val="040004"/>
                </a:solidFill>
                <a:latin typeface="Times New Roman" pitchFamily="18" charset="0"/>
              </a:rPr>
              <a:t>).</a:t>
            </a:r>
          </a:p>
        </p:txBody>
      </p:sp>
      <p:sp>
        <p:nvSpPr>
          <p:cNvPr id="115715" name="Text Box 3" descr="5%"/>
          <p:cNvSpPr txBox="1">
            <a:spLocks noChangeArrowheads="1"/>
          </p:cNvSpPr>
          <p:nvPr/>
        </p:nvSpPr>
        <p:spPr bwMode="auto">
          <a:xfrm>
            <a:off x="857224" y="5072074"/>
            <a:ext cx="8016875" cy="946150"/>
          </a:xfrm>
          <a:prstGeom prst="rect">
            <a:avLst/>
          </a:prstGeom>
          <a:noFill/>
          <a:ln w="5715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en-US" altLang="zh-CN" sz="2800" dirty="0">
                <a:solidFill>
                  <a:srgbClr val="040004"/>
                </a:solidFill>
                <a:latin typeface="Times New Roman" pitchFamily="18" charset="0"/>
              </a:rPr>
              <a:t>By giving the girl a little push once each cycle, you can maintain a nearly constant amplitude.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5786" y="1357298"/>
            <a:ext cx="8001000" cy="3505200"/>
            <a:chOff x="432" y="720"/>
            <a:chExt cx="5040" cy="2208"/>
          </a:xfrm>
        </p:grpSpPr>
        <p:sp>
          <p:nvSpPr>
            <p:cNvPr id="115717" name="Rectangle 5"/>
            <p:cNvSpPr>
              <a:spLocks noChangeArrowheads="1"/>
            </p:cNvSpPr>
            <p:nvPr/>
          </p:nvSpPr>
          <p:spPr bwMode="auto">
            <a:xfrm>
              <a:off x="432" y="720"/>
              <a:ext cx="5040" cy="22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5718" name="Picture 6" descr="CUTS01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0" y="1248"/>
              <a:ext cx="408" cy="825"/>
            </a:xfrm>
            <a:prstGeom prst="rect">
              <a:avLst/>
            </a:prstGeom>
            <a:noFill/>
          </p:spPr>
        </p:pic>
        <p:sp>
          <p:nvSpPr>
            <p:cNvPr id="115719" name="AutoShape 7"/>
            <p:cNvSpPr>
              <a:spLocks noChangeArrowheads="1"/>
            </p:cNvSpPr>
            <p:nvPr/>
          </p:nvSpPr>
          <p:spPr bwMode="auto">
            <a:xfrm>
              <a:off x="1824" y="1896"/>
              <a:ext cx="1056" cy="144"/>
            </a:xfrm>
            <a:prstGeom prst="parallelogram">
              <a:avLst>
                <a:gd name="adj" fmla="val 183333"/>
              </a:avLst>
            </a:prstGeom>
            <a:solidFill>
              <a:schemeClr val="accent1"/>
            </a:solidFill>
            <a:ln w="38100" cap="sq">
              <a:solidFill>
                <a:srgbClr val="F9114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20" name="Line 8"/>
            <p:cNvSpPr>
              <a:spLocks noChangeShapeType="1"/>
            </p:cNvSpPr>
            <p:nvPr/>
          </p:nvSpPr>
          <p:spPr bwMode="auto">
            <a:xfrm>
              <a:off x="1248" y="1056"/>
              <a:ext cx="3072" cy="0"/>
            </a:xfrm>
            <a:prstGeom prst="line">
              <a:avLst/>
            </a:prstGeom>
            <a:noFill/>
            <a:ln w="38100" cap="sq">
              <a:solidFill>
                <a:srgbClr val="3399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21" name="Line 9"/>
            <p:cNvSpPr>
              <a:spLocks noChangeShapeType="1"/>
            </p:cNvSpPr>
            <p:nvPr/>
          </p:nvSpPr>
          <p:spPr bwMode="auto">
            <a:xfrm flipH="1">
              <a:off x="672" y="1056"/>
              <a:ext cx="576" cy="1584"/>
            </a:xfrm>
            <a:prstGeom prst="line">
              <a:avLst/>
            </a:prstGeom>
            <a:noFill/>
            <a:ln w="38100" cap="sq">
              <a:solidFill>
                <a:srgbClr val="3399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22" name="Line 10"/>
            <p:cNvSpPr>
              <a:spLocks noChangeShapeType="1"/>
            </p:cNvSpPr>
            <p:nvPr/>
          </p:nvSpPr>
          <p:spPr bwMode="auto">
            <a:xfrm>
              <a:off x="1248" y="1056"/>
              <a:ext cx="336" cy="864"/>
            </a:xfrm>
            <a:prstGeom prst="line">
              <a:avLst/>
            </a:prstGeom>
            <a:noFill/>
            <a:ln w="38100" cap="sq">
              <a:solidFill>
                <a:srgbClr val="3399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23" name="Line 11"/>
            <p:cNvSpPr>
              <a:spLocks noChangeShapeType="1"/>
            </p:cNvSpPr>
            <p:nvPr/>
          </p:nvSpPr>
          <p:spPr bwMode="auto">
            <a:xfrm flipH="1">
              <a:off x="3696" y="1080"/>
              <a:ext cx="576" cy="1584"/>
            </a:xfrm>
            <a:prstGeom prst="line">
              <a:avLst/>
            </a:prstGeom>
            <a:noFill/>
            <a:ln w="38100" cap="sq">
              <a:solidFill>
                <a:srgbClr val="3399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24" name="Line 12"/>
            <p:cNvSpPr>
              <a:spLocks noChangeShapeType="1"/>
            </p:cNvSpPr>
            <p:nvPr/>
          </p:nvSpPr>
          <p:spPr bwMode="auto">
            <a:xfrm>
              <a:off x="4320" y="1080"/>
              <a:ext cx="336" cy="864"/>
            </a:xfrm>
            <a:prstGeom prst="line">
              <a:avLst/>
            </a:prstGeom>
            <a:noFill/>
            <a:ln w="38100" cap="sq">
              <a:solidFill>
                <a:srgbClr val="3399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25" name="Line 13"/>
            <p:cNvSpPr>
              <a:spLocks noChangeShapeType="1"/>
            </p:cNvSpPr>
            <p:nvPr/>
          </p:nvSpPr>
          <p:spPr bwMode="auto">
            <a:xfrm flipH="1">
              <a:off x="1968" y="1056"/>
              <a:ext cx="288" cy="912"/>
            </a:xfrm>
            <a:prstGeom prst="line">
              <a:avLst/>
            </a:prstGeom>
            <a:noFill/>
            <a:ln w="38100" cap="sq">
              <a:solidFill>
                <a:srgbClr val="F9114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26" name="Line 14"/>
            <p:cNvSpPr>
              <a:spLocks noChangeShapeType="1"/>
            </p:cNvSpPr>
            <p:nvPr/>
          </p:nvSpPr>
          <p:spPr bwMode="auto">
            <a:xfrm flipH="1">
              <a:off x="2688" y="1080"/>
              <a:ext cx="384" cy="936"/>
            </a:xfrm>
            <a:prstGeom prst="line">
              <a:avLst/>
            </a:prstGeom>
            <a:noFill/>
            <a:ln w="38100" cap="sq">
              <a:solidFill>
                <a:srgbClr val="F9114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5727" name="Picture 15" descr="CUTS0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60" y="1248"/>
              <a:ext cx="408" cy="738"/>
            </a:xfrm>
            <a:prstGeom prst="rect">
              <a:avLst/>
            </a:prstGeom>
            <a:noFill/>
          </p:spPr>
        </p:pic>
        <p:sp>
          <p:nvSpPr>
            <p:cNvPr id="115728" name="AutoShape 16"/>
            <p:cNvSpPr>
              <a:spLocks noChangeArrowheads="1"/>
            </p:cNvSpPr>
            <p:nvPr/>
          </p:nvSpPr>
          <p:spPr bwMode="auto">
            <a:xfrm>
              <a:off x="1536" y="2208"/>
              <a:ext cx="720" cy="432"/>
            </a:xfrm>
            <a:prstGeom prst="wedgeEllipseCallout">
              <a:avLst>
                <a:gd name="adj1" fmla="val 47917"/>
                <a:gd name="adj2" fmla="val -160648"/>
              </a:avLst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solidFill>
                    <a:srgbClr val="040004"/>
                  </a:solidFill>
                  <a:latin typeface="Times New Roman" pitchFamily="18" charset="0"/>
                </a:rPr>
                <a:t>gently</a:t>
              </a:r>
            </a:p>
          </p:txBody>
        </p:sp>
        <p:sp>
          <p:nvSpPr>
            <p:cNvPr id="115729" name="AutoShape 17"/>
            <p:cNvSpPr>
              <a:spLocks noChangeArrowheads="1"/>
            </p:cNvSpPr>
            <p:nvPr/>
          </p:nvSpPr>
          <p:spPr bwMode="auto">
            <a:xfrm>
              <a:off x="3504" y="1152"/>
              <a:ext cx="480" cy="288"/>
            </a:xfrm>
            <a:prstGeom prst="wedgeEllipseCallout">
              <a:avLst>
                <a:gd name="adj1" fmla="val -124375"/>
                <a:gd name="adj2" fmla="val 120139"/>
              </a:avLst>
            </a:prstGeom>
            <a:solidFill>
              <a:srgbClr val="3399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solidFill>
                    <a:srgbClr val="040004"/>
                  </a:solidFill>
                  <a:latin typeface="Times New Roman" pitchFamily="18" charset="0"/>
                </a:rPr>
                <a:t>OK!</a:t>
              </a: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/>
    </p:bldLst>
  </p:timing>
</p:sld>
</file>

<file path=ppt/theme/theme1.xml><?xml version="1.0" encoding="utf-8"?>
<a:theme xmlns:a="http://schemas.openxmlformats.org/drawingml/2006/main" name="主题4">
  <a:themeElements>
    <a:clrScheme name="2005届大物下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5届大物下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2005届大物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133</TotalTime>
  <Words>259</Words>
  <Application>Microsoft Office PowerPoint</Application>
  <PresentationFormat>全屏显示(4:3)</PresentationFormat>
  <Paragraphs>54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黑体</vt:lpstr>
      <vt:lpstr>楷体_GB2312</vt:lpstr>
      <vt:lpstr>隶书</vt:lpstr>
      <vt:lpstr>宋体</vt:lpstr>
      <vt:lpstr>Arial</vt:lpstr>
      <vt:lpstr>Symbol</vt:lpstr>
      <vt:lpstr>Times New Roman</vt:lpstr>
      <vt:lpstr>Verdana</vt:lpstr>
      <vt:lpstr>Wingdings</vt:lpstr>
      <vt:lpstr>主题4</vt:lpstr>
      <vt:lpstr>Equation</vt:lpstr>
      <vt:lpstr>公式</vt:lpstr>
      <vt:lpstr>Acrobat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szu</cp:lastModifiedBy>
  <cp:revision>7</cp:revision>
  <dcterms:created xsi:type="dcterms:W3CDTF">2014-09-16T07:33:40Z</dcterms:created>
  <dcterms:modified xsi:type="dcterms:W3CDTF">2018-09-13T02:07:30Z</dcterms:modified>
</cp:coreProperties>
</file>