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698" r:id="rId6"/>
    <p:sldMasterId id="2147483710" r:id="rId7"/>
    <p:sldMasterId id="2147483722" r:id="rId8"/>
    <p:sldMasterId id="2147483734" r:id="rId9"/>
  </p:sldMasterIdLst>
  <p:notesMasterIdLst>
    <p:notesMasterId r:id="rId141"/>
  </p:notesMasterIdLst>
  <p:handoutMasterIdLst>
    <p:handoutMasterId r:id="rId142"/>
  </p:handoutMasterIdLst>
  <p:sldIdLst>
    <p:sldId id="485" r:id="rId10"/>
    <p:sldId id="486" r:id="rId11"/>
    <p:sldId id="487" r:id="rId12"/>
    <p:sldId id="1015" r:id="rId13"/>
    <p:sldId id="488" r:id="rId14"/>
    <p:sldId id="490" r:id="rId15"/>
    <p:sldId id="961" r:id="rId16"/>
    <p:sldId id="932" r:id="rId17"/>
    <p:sldId id="933" r:id="rId18"/>
    <p:sldId id="894" r:id="rId19"/>
    <p:sldId id="816" r:id="rId20"/>
    <p:sldId id="815" r:id="rId21"/>
    <p:sldId id="814" r:id="rId22"/>
    <p:sldId id="818" r:id="rId23"/>
    <p:sldId id="820" r:id="rId24"/>
    <p:sldId id="822" r:id="rId25"/>
    <p:sldId id="821" r:id="rId26"/>
    <p:sldId id="823" r:id="rId27"/>
    <p:sldId id="824" r:id="rId28"/>
    <p:sldId id="827" r:id="rId29"/>
    <p:sldId id="828" r:id="rId30"/>
    <p:sldId id="938" r:id="rId31"/>
    <p:sldId id="829" r:id="rId32"/>
    <p:sldId id="830" r:id="rId33"/>
    <p:sldId id="831" r:id="rId34"/>
    <p:sldId id="832" r:id="rId35"/>
    <p:sldId id="833" r:id="rId36"/>
    <p:sldId id="834" r:id="rId37"/>
    <p:sldId id="835" r:id="rId38"/>
    <p:sldId id="836" r:id="rId39"/>
    <p:sldId id="837" r:id="rId40"/>
    <p:sldId id="970" r:id="rId41"/>
    <p:sldId id="971" r:id="rId42"/>
    <p:sldId id="994" r:id="rId43"/>
    <p:sldId id="840" r:id="rId44"/>
    <p:sldId id="995" r:id="rId45"/>
    <p:sldId id="1007" r:id="rId46"/>
    <p:sldId id="998" r:id="rId47"/>
    <p:sldId id="999" r:id="rId48"/>
    <p:sldId id="1001" r:id="rId49"/>
    <p:sldId id="996" r:id="rId50"/>
    <p:sldId id="997" r:id="rId51"/>
    <p:sldId id="1016" r:id="rId52"/>
    <p:sldId id="1008" r:id="rId53"/>
    <p:sldId id="839" r:id="rId54"/>
    <p:sldId id="1003" r:id="rId55"/>
    <p:sldId id="1004" r:id="rId56"/>
    <p:sldId id="1002" r:id="rId57"/>
    <p:sldId id="1009" r:id="rId58"/>
    <p:sldId id="1005" r:id="rId59"/>
    <p:sldId id="1006" r:id="rId60"/>
    <p:sldId id="1017" r:id="rId61"/>
    <p:sldId id="849" r:id="rId62"/>
    <p:sldId id="942" r:id="rId63"/>
    <p:sldId id="1018" r:id="rId64"/>
    <p:sldId id="846" r:id="rId65"/>
    <p:sldId id="850" r:id="rId66"/>
    <p:sldId id="1019" r:id="rId67"/>
    <p:sldId id="851" r:id="rId68"/>
    <p:sldId id="852" r:id="rId69"/>
    <p:sldId id="1012" r:id="rId70"/>
    <p:sldId id="855" r:id="rId71"/>
    <p:sldId id="948" r:id="rId72"/>
    <p:sldId id="886" r:id="rId73"/>
    <p:sldId id="895" r:id="rId74"/>
    <p:sldId id="887" r:id="rId75"/>
    <p:sldId id="949" r:id="rId76"/>
    <p:sldId id="896" r:id="rId77"/>
    <p:sldId id="950" r:id="rId78"/>
    <p:sldId id="897" r:id="rId79"/>
    <p:sldId id="951" r:id="rId80"/>
    <p:sldId id="857" r:id="rId81"/>
    <p:sldId id="858" r:id="rId82"/>
    <p:sldId id="981" r:id="rId83"/>
    <p:sldId id="859" r:id="rId84"/>
    <p:sldId id="860" r:id="rId85"/>
    <p:sldId id="1014" r:id="rId86"/>
    <p:sldId id="1011" r:id="rId87"/>
    <p:sldId id="906" r:id="rId88"/>
    <p:sldId id="953" r:id="rId89"/>
    <p:sldId id="954" r:id="rId90"/>
    <p:sldId id="1013" r:id="rId91"/>
    <p:sldId id="907" r:id="rId92"/>
    <p:sldId id="861" r:id="rId93"/>
    <p:sldId id="862" r:id="rId94"/>
    <p:sldId id="864" r:id="rId95"/>
    <p:sldId id="909" r:id="rId96"/>
    <p:sldId id="910" r:id="rId97"/>
    <p:sldId id="912" r:id="rId98"/>
    <p:sldId id="911" r:id="rId99"/>
    <p:sldId id="913" r:id="rId100"/>
    <p:sldId id="866" r:id="rId101"/>
    <p:sldId id="1020" r:id="rId102"/>
    <p:sldId id="1021" r:id="rId103"/>
    <p:sldId id="1022" r:id="rId104"/>
    <p:sldId id="982" r:id="rId105"/>
    <p:sldId id="958" r:id="rId106"/>
    <p:sldId id="867" r:id="rId107"/>
    <p:sldId id="868" r:id="rId108"/>
    <p:sldId id="869" r:id="rId109"/>
    <p:sldId id="870" r:id="rId110"/>
    <p:sldId id="871" r:id="rId111"/>
    <p:sldId id="872" r:id="rId112"/>
    <p:sldId id="983" r:id="rId113"/>
    <p:sldId id="985" r:id="rId114"/>
    <p:sldId id="986" r:id="rId115"/>
    <p:sldId id="889" r:id="rId116"/>
    <p:sldId id="989" r:id="rId117"/>
    <p:sldId id="988" r:id="rId118"/>
    <p:sldId id="987" r:id="rId119"/>
    <p:sldId id="873" r:id="rId120"/>
    <p:sldId id="990" r:id="rId121"/>
    <p:sldId id="991" r:id="rId122"/>
    <p:sldId id="1010" r:id="rId123"/>
    <p:sldId id="874" r:id="rId124"/>
    <p:sldId id="875" r:id="rId125"/>
    <p:sldId id="876" r:id="rId126"/>
    <p:sldId id="883" r:id="rId127"/>
    <p:sldId id="885" r:id="rId128"/>
    <p:sldId id="882" r:id="rId129"/>
    <p:sldId id="877" r:id="rId130"/>
    <p:sldId id="879" r:id="rId131"/>
    <p:sldId id="880" r:id="rId132"/>
    <p:sldId id="881" r:id="rId133"/>
    <p:sldId id="878" r:id="rId134"/>
    <p:sldId id="891" r:id="rId135"/>
    <p:sldId id="993" r:id="rId136"/>
    <p:sldId id="893" r:id="rId137"/>
    <p:sldId id="959" r:id="rId138"/>
    <p:sldId id="960" r:id="rId139"/>
    <p:sldId id="888" r:id="rId140"/>
  </p:sldIdLst>
  <p:sldSz cx="9144000" cy="6858000" type="screen4x3"/>
  <p:notesSz cx="6858000" cy="9144000"/>
  <p:defaultTextStyle>
    <a:defPPr>
      <a:defRPr lang="zh-CN"/>
    </a:defPPr>
    <a:lvl1pPr algn="l" rtl="0" eaLnBrk="0" fontAlgn="base" hangingPunct="0">
      <a:spcBef>
        <a:spcPct val="0"/>
      </a:spcBef>
      <a:spcAft>
        <a:spcPct val="0"/>
      </a:spcAft>
      <a:defRPr kumimoji="1" sz="1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1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1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1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1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1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1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1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1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99FFCC"/>
    <a:srgbClr val="FF3399"/>
    <a:srgbClr val="99FF99"/>
    <a:srgbClr val="66FF99"/>
    <a:srgbClr val="00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3" autoAdjust="0"/>
    <p:restoredTop sz="80583" autoAdjust="0"/>
  </p:normalViewPr>
  <p:slideViewPr>
    <p:cSldViewPr>
      <p:cViewPr varScale="1">
        <p:scale>
          <a:sx n="71" d="100"/>
          <a:sy n="71" d="100"/>
        </p:scale>
        <p:origin x="19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4" d="100"/>
          <a:sy n="64" d="100"/>
        </p:scale>
        <p:origin x="-3342" y="-120"/>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38" Type="http://schemas.openxmlformats.org/officeDocument/2006/relationships/slide" Target="slides/slide129.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144"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slide" Target="slides/slide125.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slide" Target="slides/slide94.xml"/><Relationship Id="rId108" Type="http://schemas.openxmlformats.org/officeDocument/2006/relationships/slide" Target="slides/slide99.xml"/><Relationship Id="rId116" Type="http://schemas.openxmlformats.org/officeDocument/2006/relationships/slide" Target="slides/slide107.xml"/><Relationship Id="rId124" Type="http://schemas.openxmlformats.org/officeDocument/2006/relationships/slide" Target="slides/slide115.xml"/><Relationship Id="rId129" Type="http://schemas.openxmlformats.org/officeDocument/2006/relationships/slide" Target="slides/slide120.xml"/><Relationship Id="rId137" Type="http://schemas.openxmlformats.org/officeDocument/2006/relationships/slide" Target="slides/slide12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slide" Target="slides/slide102.xml"/><Relationship Id="rId132" Type="http://schemas.openxmlformats.org/officeDocument/2006/relationships/slide" Target="slides/slide123.xml"/><Relationship Id="rId140" Type="http://schemas.openxmlformats.org/officeDocument/2006/relationships/slide" Target="slides/slide131.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slide" Target="slides/slide105.xml"/><Relationship Id="rId119" Type="http://schemas.openxmlformats.org/officeDocument/2006/relationships/slide" Target="slides/slide110.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30" Type="http://schemas.openxmlformats.org/officeDocument/2006/relationships/slide" Target="slides/slide121.xml"/><Relationship Id="rId135" Type="http://schemas.openxmlformats.org/officeDocument/2006/relationships/slide" Target="slides/slide126.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8.wmf"/><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9.wmf"/><Relationship Id="rId1"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4.wmf"/><Relationship Id="rId4"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57.wmf"/><Relationship Id="rId4"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5.wmf"/><Relationship Id="rId1" Type="http://schemas.openxmlformats.org/officeDocument/2006/relationships/image" Target="../media/image65.wmf"/><Relationship Id="rId4"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3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8.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4.wmf"/><Relationship Id="rId1" Type="http://schemas.openxmlformats.org/officeDocument/2006/relationships/image" Target="../media/image145.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5.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7.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73.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5.wmf"/><Relationship Id="rId1" Type="http://schemas.openxmlformats.org/officeDocument/2006/relationships/image" Target="../media/image174.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fld id="{45E9BB8F-D576-4D44-993F-29E00EED7A30}" type="slidenum">
              <a:rPr lang="en-US" altLang="zh-CN"/>
              <a:pPr/>
              <a:t>‹#›</a:t>
            </a:fld>
            <a:endParaRPr lang="en-US" altLang="zh-CN"/>
          </a:p>
        </p:txBody>
      </p:sp>
    </p:spTree>
    <p:extLst>
      <p:ext uri="{BB962C8B-B14F-4D97-AF65-F5344CB8AC3E}">
        <p14:creationId xmlns:p14="http://schemas.microsoft.com/office/powerpoint/2010/main" val="2030702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2375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75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75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237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fld id="{81213957-36B1-40B3-97CC-E9C4C7728770}" type="slidenum">
              <a:rPr lang="en-US" altLang="zh-CN"/>
              <a:pPr/>
              <a:t>‹#›</a:t>
            </a:fld>
            <a:endParaRPr lang="en-US" altLang="zh-CN"/>
          </a:p>
        </p:txBody>
      </p:sp>
    </p:spTree>
    <p:extLst>
      <p:ext uri="{BB962C8B-B14F-4D97-AF65-F5344CB8AC3E}">
        <p14:creationId xmlns:p14="http://schemas.microsoft.com/office/powerpoint/2010/main" val="978081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eaLnBrk="1" hangingPunct="1"/>
            <a:endParaRPr lang="zh-CN" altLang="en-US" smtClean="0"/>
          </a:p>
        </p:txBody>
      </p:sp>
      <p:sp>
        <p:nvSpPr>
          <p:cNvPr id="17412" name="灯片编号占位符 3"/>
          <p:cNvSpPr>
            <a:spLocks noGrp="1"/>
          </p:cNvSpPr>
          <p:nvPr>
            <p:ph type="sldNum" sz="quarter" idx="5"/>
          </p:nvPr>
        </p:nvSpPr>
        <p:spPr>
          <a:noFill/>
        </p:spPr>
        <p:txBody>
          <a:bodyPr/>
          <a:lstStyle/>
          <a:p>
            <a:fld id="{F4F41C74-BEDE-4272-8CB1-58E8A2832F9A}" type="slidenum">
              <a:rPr lang="en-US" altLang="zh-CN"/>
              <a:pPr/>
              <a:t>2</a:t>
            </a:fld>
            <a:endParaRPr lang="en-US" altLang="zh-CN"/>
          </a:p>
        </p:txBody>
      </p:sp>
    </p:spTree>
    <p:extLst>
      <p:ext uri="{BB962C8B-B14F-4D97-AF65-F5344CB8AC3E}">
        <p14:creationId xmlns:p14="http://schemas.microsoft.com/office/powerpoint/2010/main" val="366910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4963928-58F2-41DE-80A3-C99DD72EBE5C}" type="slidenum">
              <a:rPr lang="en-US" altLang="zh-CN" sz="1200"/>
              <a:pPr algn="r" eaLnBrk="1" hangingPunct="1"/>
              <a:t>11</a:t>
            </a:fld>
            <a:endParaRPr lang="en-US" altLang="zh-CN" sz="1200"/>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5594852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9295325-51F4-4067-B849-49900103CBAC}" type="slidenum">
              <a:rPr lang="en-US" altLang="zh-CN" sz="1200"/>
              <a:pPr algn="r" eaLnBrk="1" hangingPunct="1"/>
              <a:t>101</a:t>
            </a:fld>
            <a:endParaRPr lang="en-US" altLang="zh-CN" sz="1200"/>
          </a:p>
        </p:txBody>
      </p:sp>
      <p:sp>
        <p:nvSpPr>
          <p:cNvPr id="224259" name="Rectangle 2"/>
          <p:cNvSpPr>
            <a:spLocks noGrp="1" noRot="1" noChangeAspect="1" noChangeArrowheads="1" noTextEdit="1"/>
          </p:cNvSpPr>
          <p:nvPr>
            <p:ph type="sldImg"/>
          </p:nvPr>
        </p:nvSpPr>
        <p:spPr/>
      </p:sp>
      <p:sp>
        <p:nvSpPr>
          <p:cNvPr id="22426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519425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7B11D10-7C65-48C0-9116-EAC972277E78}" type="slidenum">
              <a:rPr lang="en-US" altLang="zh-CN" sz="1200"/>
              <a:pPr algn="r" eaLnBrk="1" hangingPunct="1"/>
              <a:t>102</a:t>
            </a:fld>
            <a:endParaRPr lang="en-US" altLang="zh-CN" sz="1200"/>
          </a:p>
        </p:txBody>
      </p:sp>
      <p:sp>
        <p:nvSpPr>
          <p:cNvPr id="226307" name="Rectangle 2"/>
          <p:cNvSpPr>
            <a:spLocks noGrp="1" noRot="1" noChangeAspect="1" noChangeArrowheads="1" noTextEdit="1"/>
          </p:cNvSpPr>
          <p:nvPr>
            <p:ph type="sldImg"/>
          </p:nvPr>
        </p:nvSpPr>
        <p:spPr/>
      </p:sp>
      <p:sp>
        <p:nvSpPr>
          <p:cNvPr id="226308" name="Rectangle 3"/>
          <p:cNvSpPr>
            <a:spLocks noGrp="1" noChangeArrowheads="1"/>
          </p:cNvSpPr>
          <p:nvPr>
            <p:ph type="body" idx="1"/>
          </p:nvPr>
        </p:nvSpPr>
        <p:spPr>
          <a:noFill/>
        </p:spPr>
        <p:txBody>
          <a:bodyPr/>
          <a:lstStyle/>
          <a:p>
            <a:pPr eaLnBrk="1" hangingPunct="1"/>
            <a:r>
              <a:rPr lang="zh-CN" altLang="en-US" smtClean="0"/>
              <a:t>当有解时要将所得阶梯型矩阵继续利用矩阵的初等行变换化为最简型，然后再讨论解的多少并求解。</a:t>
            </a:r>
          </a:p>
        </p:txBody>
      </p:sp>
    </p:spTree>
    <p:extLst>
      <p:ext uri="{BB962C8B-B14F-4D97-AF65-F5344CB8AC3E}">
        <p14:creationId xmlns:p14="http://schemas.microsoft.com/office/powerpoint/2010/main" val="425980317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EDBAAE8-F033-4DA4-A2BB-4D7E4C982C84}" type="slidenum">
              <a:rPr lang="en-US" altLang="zh-CN" sz="1200"/>
              <a:pPr algn="r" eaLnBrk="1" hangingPunct="1"/>
              <a:t>103</a:t>
            </a:fld>
            <a:endParaRPr lang="en-US" altLang="zh-CN" sz="1200"/>
          </a:p>
        </p:txBody>
      </p:sp>
      <p:sp>
        <p:nvSpPr>
          <p:cNvPr id="228355" name="Rectangle 2"/>
          <p:cNvSpPr>
            <a:spLocks noGrp="1" noRot="1" noChangeAspect="1" noChangeArrowheads="1" noTextEdit="1"/>
          </p:cNvSpPr>
          <p:nvPr>
            <p:ph type="sldImg"/>
          </p:nvPr>
        </p:nvSpPr>
        <p:spPr/>
      </p:sp>
      <p:sp>
        <p:nvSpPr>
          <p:cNvPr id="2283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7768076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343E49F-64AD-4862-9409-03357EF49BD6}" type="slidenum">
              <a:rPr lang="en-US" altLang="zh-CN" sz="1200"/>
              <a:pPr algn="r" eaLnBrk="1" hangingPunct="1"/>
              <a:t>104</a:t>
            </a:fld>
            <a:endParaRPr lang="en-US" altLang="zh-CN" sz="1200"/>
          </a:p>
        </p:txBody>
      </p:sp>
      <p:sp>
        <p:nvSpPr>
          <p:cNvPr id="230403" name="Rectangle 2"/>
          <p:cNvSpPr>
            <a:spLocks noGrp="1" noRot="1" noChangeAspect="1" noChangeArrowheads="1" noTextEdit="1"/>
          </p:cNvSpPr>
          <p:nvPr>
            <p:ph type="sldImg"/>
          </p:nvPr>
        </p:nvSpPr>
        <p:spPr/>
      </p:sp>
      <p:sp>
        <p:nvSpPr>
          <p:cNvPr id="23040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901581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74FA1BA-B764-4A0C-AA7F-63C092ECF340}" type="slidenum">
              <a:rPr lang="en-US" altLang="zh-CN" sz="1200"/>
              <a:pPr algn="r" eaLnBrk="1" hangingPunct="1"/>
              <a:t>105</a:t>
            </a:fld>
            <a:endParaRPr lang="en-US" altLang="zh-CN" sz="1200"/>
          </a:p>
        </p:txBody>
      </p:sp>
      <p:sp>
        <p:nvSpPr>
          <p:cNvPr id="232451" name="Rectangle 2"/>
          <p:cNvSpPr>
            <a:spLocks noGrp="1" noRot="1" noChangeAspect="1" noChangeArrowheads="1" noTextEdit="1"/>
          </p:cNvSpPr>
          <p:nvPr>
            <p:ph type="sldImg"/>
          </p:nvPr>
        </p:nvSpPr>
        <p:spPr/>
      </p:sp>
      <p:sp>
        <p:nvSpPr>
          <p:cNvPr id="2324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840928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96C4546-28C2-4258-ABFA-63B9BA78F4F6}" type="slidenum">
              <a:rPr lang="en-US" altLang="zh-CN" sz="1200"/>
              <a:pPr algn="r" eaLnBrk="1" hangingPunct="1"/>
              <a:t>106</a:t>
            </a:fld>
            <a:endParaRPr lang="en-US" altLang="zh-CN" sz="1200"/>
          </a:p>
        </p:txBody>
      </p:sp>
      <p:sp>
        <p:nvSpPr>
          <p:cNvPr id="234499" name="Rectangle 2"/>
          <p:cNvSpPr>
            <a:spLocks noGrp="1" noRot="1" noChangeAspect="1" noChangeArrowheads="1" noTextEdit="1"/>
          </p:cNvSpPr>
          <p:nvPr>
            <p:ph type="sldImg"/>
          </p:nvPr>
        </p:nvSpPr>
        <p:spPr/>
      </p:sp>
      <p:sp>
        <p:nvSpPr>
          <p:cNvPr id="2345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9821192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AACD8D1-47E8-47EF-8E54-10080445C0E6}" type="slidenum">
              <a:rPr lang="en-US" altLang="zh-CN" sz="1200"/>
              <a:pPr algn="r" eaLnBrk="1" hangingPunct="1"/>
              <a:t>107</a:t>
            </a:fld>
            <a:endParaRPr lang="en-US" altLang="zh-CN" sz="1200"/>
          </a:p>
        </p:txBody>
      </p:sp>
      <p:sp>
        <p:nvSpPr>
          <p:cNvPr id="236547" name="Rectangle 2"/>
          <p:cNvSpPr>
            <a:spLocks noGrp="1" noRot="1" noChangeAspect="1" noChangeArrowheads="1" noTextEdit="1"/>
          </p:cNvSpPr>
          <p:nvPr>
            <p:ph type="sldImg"/>
          </p:nvPr>
        </p:nvSpPr>
        <p:spPr/>
      </p:sp>
      <p:sp>
        <p:nvSpPr>
          <p:cNvPr id="2365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059998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F60A5C6-D4AB-488A-AC0B-C6CA155AB773}" type="slidenum">
              <a:rPr lang="en-US" altLang="zh-CN" sz="1200"/>
              <a:pPr algn="r" eaLnBrk="1" hangingPunct="1"/>
              <a:t>108</a:t>
            </a:fld>
            <a:endParaRPr lang="en-US" altLang="zh-CN" sz="1200"/>
          </a:p>
        </p:txBody>
      </p:sp>
      <p:sp>
        <p:nvSpPr>
          <p:cNvPr id="238595" name="Rectangle 2"/>
          <p:cNvSpPr>
            <a:spLocks noGrp="1" noRot="1" noChangeAspect="1" noChangeArrowheads="1" noTextEdit="1"/>
          </p:cNvSpPr>
          <p:nvPr>
            <p:ph type="sldImg"/>
          </p:nvPr>
        </p:nvSpPr>
        <p:spPr/>
      </p:sp>
      <p:sp>
        <p:nvSpPr>
          <p:cNvPr id="2385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8141785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853D4AD-7E80-47D1-994B-5090DFBEF001}" type="slidenum">
              <a:rPr lang="en-US" altLang="zh-CN" sz="1200"/>
              <a:pPr algn="r" eaLnBrk="1" hangingPunct="1"/>
              <a:t>109</a:t>
            </a:fld>
            <a:endParaRPr lang="en-US" altLang="zh-CN" sz="1200"/>
          </a:p>
        </p:txBody>
      </p:sp>
      <p:sp>
        <p:nvSpPr>
          <p:cNvPr id="240643" name="Rectangle 2"/>
          <p:cNvSpPr>
            <a:spLocks noGrp="1" noRot="1" noChangeAspect="1" noChangeArrowheads="1" noTextEdit="1"/>
          </p:cNvSpPr>
          <p:nvPr>
            <p:ph type="sldImg"/>
          </p:nvPr>
        </p:nvSpPr>
        <p:spPr/>
      </p:sp>
      <p:sp>
        <p:nvSpPr>
          <p:cNvPr id="2406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01825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2DACAF7-8593-4AE9-A63B-DF7B481CF9B3}" type="slidenum">
              <a:rPr lang="en-US" altLang="zh-CN" sz="1200"/>
              <a:pPr algn="r" eaLnBrk="1" hangingPunct="1"/>
              <a:t>110</a:t>
            </a:fld>
            <a:endParaRPr lang="en-US" altLang="zh-CN" sz="1200"/>
          </a:p>
        </p:txBody>
      </p:sp>
      <p:sp>
        <p:nvSpPr>
          <p:cNvPr id="242691" name="Rectangle 2"/>
          <p:cNvSpPr>
            <a:spLocks noGrp="1" noRot="1" noChangeAspect="1" noChangeArrowheads="1" noTextEdit="1"/>
          </p:cNvSpPr>
          <p:nvPr>
            <p:ph type="sldImg"/>
          </p:nvPr>
        </p:nvSpPr>
        <p:spPr/>
      </p:sp>
      <p:sp>
        <p:nvSpPr>
          <p:cNvPr id="2426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45791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97B7F62-2F2C-48E1-9619-3C5D219C291B}" type="slidenum">
              <a:rPr lang="en-US" altLang="zh-CN" sz="1200"/>
              <a:pPr algn="r" eaLnBrk="1" hangingPunct="1"/>
              <a:t>12</a:t>
            </a:fld>
            <a:endParaRPr lang="en-US" altLang="zh-CN" sz="120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24046075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B876533-28D9-4659-9951-9EBF02CFAF66}" type="slidenum">
              <a:rPr lang="en-US" altLang="zh-CN" sz="1200"/>
              <a:pPr algn="r" eaLnBrk="1" hangingPunct="1"/>
              <a:t>111</a:t>
            </a:fld>
            <a:endParaRPr lang="en-US" altLang="zh-CN" sz="1200"/>
          </a:p>
        </p:txBody>
      </p:sp>
      <p:sp>
        <p:nvSpPr>
          <p:cNvPr id="244739" name="Rectangle 2"/>
          <p:cNvSpPr>
            <a:spLocks noGrp="1" noRot="1" noChangeAspect="1" noChangeArrowheads="1" noTextEdit="1"/>
          </p:cNvSpPr>
          <p:nvPr>
            <p:ph type="sldImg"/>
          </p:nvPr>
        </p:nvSpPr>
        <p:spPr/>
      </p:sp>
      <p:sp>
        <p:nvSpPr>
          <p:cNvPr id="2447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452122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5531244-9203-46C8-8588-5920291E49A0}" type="slidenum">
              <a:rPr lang="en-US" altLang="zh-CN" sz="1200"/>
              <a:pPr algn="r" eaLnBrk="1" hangingPunct="1"/>
              <a:t>112</a:t>
            </a:fld>
            <a:endParaRPr lang="en-US" altLang="zh-CN" sz="1200"/>
          </a:p>
        </p:txBody>
      </p:sp>
      <p:sp>
        <p:nvSpPr>
          <p:cNvPr id="246787" name="Rectangle 2"/>
          <p:cNvSpPr>
            <a:spLocks noGrp="1" noRot="1" noChangeAspect="1" noChangeArrowheads="1" noTextEdit="1"/>
          </p:cNvSpPr>
          <p:nvPr>
            <p:ph type="sldImg"/>
          </p:nvPr>
        </p:nvSpPr>
        <p:spPr/>
      </p:sp>
      <p:sp>
        <p:nvSpPr>
          <p:cNvPr id="2467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2907639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B244EDA-FFED-4112-A43E-27A3E01A93EF}" type="slidenum">
              <a:rPr lang="en-US" altLang="zh-CN" sz="1200"/>
              <a:pPr algn="r" eaLnBrk="1" hangingPunct="1"/>
              <a:t>113</a:t>
            </a:fld>
            <a:endParaRPr lang="en-US" altLang="zh-CN" sz="1200"/>
          </a:p>
        </p:txBody>
      </p:sp>
      <p:sp>
        <p:nvSpPr>
          <p:cNvPr id="248835" name="Rectangle 2"/>
          <p:cNvSpPr>
            <a:spLocks noGrp="1" noRot="1" noChangeAspect="1" noChangeArrowheads="1" noTextEdit="1"/>
          </p:cNvSpPr>
          <p:nvPr>
            <p:ph type="sldImg"/>
          </p:nvPr>
        </p:nvSpPr>
        <p:spPr/>
      </p:sp>
      <p:sp>
        <p:nvSpPr>
          <p:cNvPr id="24883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25202373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B244EDA-FFED-4112-A43E-27A3E01A93EF}" type="slidenum">
              <a:rPr lang="en-US" altLang="zh-CN" sz="1200"/>
              <a:pPr algn="r" eaLnBrk="1" hangingPunct="1"/>
              <a:t>114</a:t>
            </a:fld>
            <a:endParaRPr lang="en-US" altLang="zh-CN" sz="1200"/>
          </a:p>
        </p:txBody>
      </p:sp>
      <p:sp>
        <p:nvSpPr>
          <p:cNvPr id="248835" name="Rectangle 2"/>
          <p:cNvSpPr>
            <a:spLocks noGrp="1" noRot="1" noChangeAspect="1" noChangeArrowheads="1" noTextEdit="1"/>
          </p:cNvSpPr>
          <p:nvPr>
            <p:ph type="sldImg"/>
          </p:nvPr>
        </p:nvSpPr>
        <p:spPr/>
      </p:sp>
      <p:sp>
        <p:nvSpPr>
          <p:cNvPr id="24883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0069224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B796677-3921-4C84-A907-46CEEC2C51A0}" type="slidenum">
              <a:rPr lang="en-US" altLang="zh-CN" sz="1200"/>
              <a:pPr algn="r" eaLnBrk="1" hangingPunct="1"/>
              <a:t>115</a:t>
            </a:fld>
            <a:endParaRPr lang="en-US" altLang="zh-CN" sz="1200"/>
          </a:p>
        </p:txBody>
      </p:sp>
      <p:sp>
        <p:nvSpPr>
          <p:cNvPr id="250883" name="Rectangle 2"/>
          <p:cNvSpPr>
            <a:spLocks noGrp="1" noRot="1" noChangeAspect="1" noChangeArrowheads="1" noTextEdit="1"/>
          </p:cNvSpPr>
          <p:nvPr>
            <p:ph type="sldImg"/>
          </p:nvPr>
        </p:nvSpPr>
        <p:spPr/>
      </p:sp>
      <p:sp>
        <p:nvSpPr>
          <p:cNvPr id="250884" name="Rectangle 3"/>
          <p:cNvSpPr>
            <a:spLocks noGrp="1" noChangeArrowheads="1"/>
          </p:cNvSpPr>
          <p:nvPr>
            <p:ph type="body" idx="1"/>
          </p:nvPr>
        </p:nvSpPr>
        <p:spPr>
          <a:noFill/>
        </p:spPr>
        <p:txBody>
          <a:bodyPr/>
          <a:lstStyle/>
          <a:p>
            <a:pPr eaLnBrk="1" hangingPunct="1"/>
            <a:r>
              <a:rPr lang="zh-CN" altLang="en-US" dirty="0" smtClean="0"/>
              <a:t>特殊的线性方程组</a:t>
            </a:r>
            <a:r>
              <a:rPr lang="en-US" altLang="zh-CN" dirty="0" smtClean="0"/>
              <a:t>—</a:t>
            </a:r>
            <a:r>
              <a:rPr lang="zh-CN" altLang="en-US" dirty="0" smtClean="0"/>
              <a:t>齐次线性方程组</a:t>
            </a:r>
          </a:p>
        </p:txBody>
      </p:sp>
    </p:spTree>
    <p:extLst>
      <p:ext uri="{BB962C8B-B14F-4D97-AF65-F5344CB8AC3E}">
        <p14:creationId xmlns:p14="http://schemas.microsoft.com/office/powerpoint/2010/main" val="250251438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8318662-9040-4962-B607-5304627753AA}" type="slidenum">
              <a:rPr lang="en-US" altLang="zh-CN" sz="1200"/>
              <a:pPr algn="r" eaLnBrk="1" hangingPunct="1"/>
              <a:t>116</a:t>
            </a:fld>
            <a:endParaRPr lang="en-US" altLang="zh-CN" sz="1200"/>
          </a:p>
        </p:txBody>
      </p:sp>
      <p:sp>
        <p:nvSpPr>
          <p:cNvPr id="252931" name="Rectangle 2"/>
          <p:cNvSpPr>
            <a:spLocks noGrp="1" noRot="1" noChangeAspect="1" noChangeArrowheads="1" noTextEdit="1"/>
          </p:cNvSpPr>
          <p:nvPr>
            <p:ph type="sldImg"/>
          </p:nvPr>
        </p:nvSpPr>
        <p:spPr/>
      </p:sp>
      <p:sp>
        <p:nvSpPr>
          <p:cNvPr id="252932" name="Rectangle 3"/>
          <p:cNvSpPr>
            <a:spLocks noGrp="1" noChangeArrowheads="1"/>
          </p:cNvSpPr>
          <p:nvPr>
            <p:ph type="body" idx="1"/>
          </p:nvPr>
        </p:nvSpPr>
        <p:spPr>
          <a:noFill/>
        </p:spPr>
        <p:txBody>
          <a:bodyPr/>
          <a:lstStyle/>
          <a:p>
            <a:pPr eaLnBrk="1" hangingPunct="1"/>
            <a:r>
              <a:rPr lang="zh-CN" altLang="en-US" smtClean="0"/>
              <a:t>由于齐次线性方程组是特殊的线性方程组，所以，对于一般线性方程组的解的讨论的结果也成立。而由于齐次线性方程组总是有解的，所以其解的情形仅有两种，而依此可得有关齐次线性方程组解的结论。</a:t>
            </a:r>
          </a:p>
        </p:txBody>
      </p:sp>
    </p:spTree>
    <p:extLst>
      <p:ext uri="{BB962C8B-B14F-4D97-AF65-F5344CB8AC3E}">
        <p14:creationId xmlns:p14="http://schemas.microsoft.com/office/powerpoint/2010/main" val="156397509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6C96BC5-8C10-4E4B-823D-E3401B5DA052}" type="slidenum">
              <a:rPr lang="en-US" altLang="zh-CN" sz="1200"/>
              <a:pPr algn="r" eaLnBrk="1" hangingPunct="1"/>
              <a:t>117</a:t>
            </a:fld>
            <a:endParaRPr lang="en-US" altLang="zh-CN" sz="1200"/>
          </a:p>
        </p:txBody>
      </p:sp>
      <p:sp>
        <p:nvSpPr>
          <p:cNvPr id="254979" name="Rectangle 2"/>
          <p:cNvSpPr>
            <a:spLocks noGrp="1" noRot="1" noChangeAspect="1" noChangeArrowheads="1" noTextEdit="1"/>
          </p:cNvSpPr>
          <p:nvPr>
            <p:ph type="sldImg"/>
          </p:nvPr>
        </p:nvSpPr>
        <p:spPr/>
      </p:sp>
      <p:sp>
        <p:nvSpPr>
          <p:cNvPr id="2549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2610521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47B62C1-D554-48EE-B9CB-41DEF7B569BE}" type="slidenum">
              <a:rPr lang="en-US" altLang="zh-CN" sz="1200"/>
              <a:pPr algn="r" eaLnBrk="1" hangingPunct="1"/>
              <a:t>118</a:t>
            </a:fld>
            <a:endParaRPr lang="en-US" altLang="zh-CN" sz="1200"/>
          </a:p>
        </p:txBody>
      </p:sp>
      <p:sp>
        <p:nvSpPr>
          <p:cNvPr id="257027" name="Rectangle 2"/>
          <p:cNvSpPr>
            <a:spLocks noGrp="1" noRot="1" noChangeAspect="1" noChangeArrowheads="1" noTextEdit="1"/>
          </p:cNvSpPr>
          <p:nvPr>
            <p:ph type="sldImg"/>
          </p:nvPr>
        </p:nvSpPr>
        <p:spPr/>
      </p:sp>
      <p:sp>
        <p:nvSpPr>
          <p:cNvPr id="257028" name="Rectangle 3"/>
          <p:cNvSpPr>
            <a:spLocks noGrp="1" noChangeArrowheads="1"/>
          </p:cNvSpPr>
          <p:nvPr>
            <p:ph type="body" idx="1"/>
          </p:nvPr>
        </p:nvSpPr>
        <p:spPr>
          <a:noFill/>
        </p:spPr>
        <p:txBody>
          <a:bodyPr/>
          <a:lstStyle/>
          <a:p>
            <a:pPr eaLnBrk="1" hangingPunct="1"/>
            <a:r>
              <a:rPr lang="zh-CN" altLang="en-US" smtClean="0"/>
              <a:t>要得到这种形式的阶梯型矩阵，须对方程组的变元顺序做适当的调整。</a:t>
            </a:r>
          </a:p>
        </p:txBody>
      </p:sp>
    </p:spTree>
    <p:extLst>
      <p:ext uri="{BB962C8B-B14F-4D97-AF65-F5344CB8AC3E}">
        <p14:creationId xmlns:p14="http://schemas.microsoft.com/office/powerpoint/2010/main" val="163793168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8BFE2CB-379A-4192-A961-EFB916EB0090}" type="slidenum">
              <a:rPr lang="en-US" altLang="zh-CN" sz="1200"/>
              <a:pPr algn="r" eaLnBrk="1" hangingPunct="1"/>
              <a:t>119</a:t>
            </a:fld>
            <a:endParaRPr lang="en-US" altLang="zh-CN" sz="1200"/>
          </a:p>
        </p:txBody>
      </p:sp>
      <p:sp>
        <p:nvSpPr>
          <p:cNvPr id="259075" name="Rectangle 2"/>
          <p:cNvSpPr>
            <a:spLocks noGrp="1" noRot="1" noChangeAspect="1" noChangeArrowheads="1" noTextEdit="1"/>
          </p:cNvSpPr>
          <p:nvPr>
            <p:ph type="sldImg"/>
          </p:nvPr>
        </p:nvSpPr>
        <p:spPr/>
      </p:sp>
      <p:sp>
        <p:nvSpPr>
          <p:cNvPr id="2590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441182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62F7D57-73EE-48E0-BCD1-62B5E6984AEE}" type="slidenum">
              <a:rPr lang="en-US" altLang="zh-CN" sz="1200"/>
              <a:pPr algn="r" eaLnBrk="1" hangingPunct="1"/>
              <a:t>120</a:t>
            </a:fld>
            <a:endParaRPr lang="en-US" altLang="zh-CN" sz="1200"/>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p:spPr>
        <p:txBody>
          <a:bodyPr/>
          <a:lstStyle/>
          <a:p>
            <a:pPr eaLnBrk="1" hangingPunct="1"/>
            <a:r>
              <a:rPr lang="zh-CN" altLang="en-US" smtClean="0"/>
              <a:t>该定理直接利用方程组中所含方程的个数与变元个数之间的关系就可以得到方程组解的结论。</a:t>
            </a:r>
          </a:p>
        </p:txBody>
      </p:sp>
    </p:spTree>
    <p:extLst>
      <p:ext uri="{BB962C8B-B14F-4D97-AF65-F5344CB8AC3E}">
        <p14:creationId xmlns:p14="http://schemas.microsoft.com/office/powerpoint/2010/main" val="4041702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2D02F60-0FB6-48E7-994B-2A48E652DDD0}" type="slidenum">
              <a:rPr lang="en-US" altLang="zh-CN" sz="1200"/>
              <a:pPr algn="r" eaLnBrk="1" hangingPunct="1"/>
              <a:t>13</a:t>
            </a:fld>
            <a:endParaRPr lang="en-US" altLang="zh-CN" sz="120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zh-CN" altLang="en-US" smtClean="0"/>
              <a:t>确定矩阵的两要素：规模与元素。</a:t>
            </a:r>
            <a:endParaRPr lang="en-US" altLang="zh-CN" smtClean="0"/>
          </a:p>
          <a:p>
            <a:pPr eaLnBrk="1" hangingPunct="1"/>
            <a:r>
              <a:rPr lang="zh-CN" altLang="en-US" smtClean="0"/>
              <a:t>矩阵记号中的方括号将矩阵这个数表与该数表之外的其它对象隔离开来从而形成一个整体</a:t>
            </a:r>
            <a:r>
              <a:rPr lang="en-US" altLang="zh-CN" smtClean="0"/>
              <a:t>, </a:t>
            </a:r>
            <a:r>
              <a:rPr lang="zh-CN" altLang="en-US" smtClean="0"/>
              <a:t>起界定数表的作用。</a:t>
            </a:r>
          </a:p>
        </p:txBody>
      </p:sp>
    </p:spTree>
    <p:extLst>
      <p:ext uri="{BB962C8B-B14F-4D97-AF65-F5344CB8AC3E}">
        <p14:creationId xmlns:p14="http://schemas.microsoft.com/office/powerpoint/2010/main" val="35468383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1057354-0326-4EB7-9B05-532A24DDD5D0}" type="slidenum">
              <a:rPr lang="en-US" altLang="zh-CN" sz="1200"/>
              <a:pPr algn="r" eaLnBrk="1" hangingPunct="1"/>
              <a:t>121</a:t>
            </a:fld>
            <a:endParaRPr lang="en-US" altLang="zh-CN" sz="1200"/>
          </a:p>
        </p:txBody>
      </p:sp>
      <p:sp>
        <p:nvSpPr>
          <p:cNvPr id="263171" name="Rectangle 2"/>
          <p:cNvSpPr>
            <a:spLocks noGrp="1" noRot="1" noChangeAspect="1" noChangeArrowheads="1" noTextEdit="1"/>
          </p:cNvSpPr>
          <p:nvPr>
            <p:ph type="sldImg"/>
          </p:nvPr>
        </p:nvSpPr>
        <p:spPr/>
      </p:sp>
      <p:sp>
        <p:nvSpPr>
          <p:cNvPr id="2631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3716668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242A7E8-8380-458C-BCD4-EB365FD37C13}" type="slidenum">
              <a:rPr lang="en-US" altLang="zh-CN" sz="1200"/>
              <a:pPr algn="r" eaLnBrk="1" hangingPunct="1"/>
              <a:t>122</a:t>
            </a:fld>
            <a:endParaRPr lang="en-US" altLang="zh-CN" sz="1200"/>
          </a:p>
        </p:txBody>
      </p:sp>
      <p:sp>
        <p:nvSpPr>
          <p:cNvPr id="265219" name="Rectangle 2"/>
          <p:cNvSpPr>
            <a:spLocks noGrp="1" noRot="1" noChangeAspect="1" noChangeArrowheads="1" noTextEdit="1"/>
          </p:cNvSpPr>
          <p:nvPr>
            <p:ph type="sldImg"/>
          </p:nvPr>
        </p:nvSpPr>
        <p:spPr/>
      </p:sp>
      <p:sp>
        <p:nvSpPr>
          <p:cNvPr id="26522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005261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642C48B-D3DE-4D47-9F4D-C2FDADA1B927}" type="slidenum">
              <a:rPr lang="en-US" altLang="zh-CN" sz="1200"/>
              <a:pPr algn="r" eaLnBrk="1" hangingPunct="1"/>
              <a:t>123</a:t>
            </a:fld>
            <a:endParaRPr lang="en-US" altLang="zh-CN" sz="1200"/>
          </a:p>
        </p:txBody>
      </p:sp>
      <p:sp>
        <p:nvSpPr>
          <p:cNvPr id="267267" name="Rectangle 2"/>
          <p:cNvSpPr>
            <a:spLocks noGrp="1" noRot="1" noChangeAspect="1" noChangeArrowheads="1" noTextEdit="1"/>
          </p:cNvSpPr>
          <p:nvPr>
            <p:ph type="sldImg"/>
          </p:nvPr>
        </p:nvSpPr>
        <p:spPr/>
      </p:sp>
      <p:sp>
        <p:nvSpPr>
          <p:cNvPr id="2672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79366465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56033BB-82C6-4367-8BA5-A46E0D40B4C9}" type="slidenum">
              <a:rPr lang="en-US" altLang="zh-CN" sz="1200"/>
              <a:pPr algn="r" eaLnBrk="1" hangingPunct="1"/>
              <a:t>124</a:t>
            </a:fld>
            <a:endParaRPr lang="en-US" altLang="zh-CN" sz="1200"/>
          </a:p>
        </p:txBody>
      </p:sp>
      <p:sp>
        <p:nvSpPr>
          <p:cNvPr id="269315" name="Rectangle 2"/>
          <p:cNvSpPr>
            <a:spLocks noGrp="1" noRot="1" noChangeAspect="1" noChangeArrowheads="1" noTextEdit="1"/>
          </p:cNvSpPr>
          <p:nvPr>
            <p:ph type="sldImg"/>
          </p:nvPr>
        </p:nvSpPr>
        <p:spPr/>
      </p:sp>
      <p:sp>
        <p:nvSpPr>
          <p:cNvPr id="2693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9706585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8D9AC3A-4C61-4E38-B8D5-FF6CE3F1DAB2}" type="slidenum">
              <a:rPr lang="en-US" altLang="zh-CN" sz="1200"/>
              <a:pPr algn="r" eaLnBrk="1" hangingPunct="1"/>
              <a:t>125</a:t>
            </a:fld>
            <a:endParaRPr lang="en-US" altLang="zh-CN" sz="1200"/>
          </a:p>
        </p:txBody>
      </p:sp>
      <p:sp>
        <p:nvSpPr>
          <p:cNvPr id="271363" name="Rectangle 2"/>
          <p:cNvSpPr>
            <a:spLocks noGrp="1" noRot="1" noChangeAspect="1" noChangeArrowheads="1" noTextEdit="1"/>
          </p:cNvSpPr>
          <p:nvPr>
            <p:ph type="sldImg"/>
          </p:nvPr>
        </p:nvSpPr>
        <p:spPr/>
      </p:sp>
      <p:sp>
        <p:nvSpPr>
          <p:cNvPr id="2713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1257546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02F2185-8816-4781-8701-3F082024881B}" type="slidenum">
              <a:rPr lang="en-US" altLang="zh-CN" sz="1200"/>
              <a:pPr algn="r" eaLnBrk="1" hangingPunct="1"/>
              <a:t>126</a:t>
            </a:fld>
            <a:endParaRPr lang="en-US" altLang="zh-CN" sz="1200"/>
          </a:p>
        </p:txBody>
      </p:sp>
      <p:sp>
        <p:nvSpPr>
          <p:cNvPr id="273411" name="Rectangle 2"/>
          <p:cNvSpPr>
            <a:spLocks noGrp="1" noRot="1" noChangeAspect="1" noChangeArrowheads="1" noTextEdit="1"/>
          </p:cNvSpPr>
          <p:nvPr>
            <p:ph type="sldImg"/>
          </p:nvPr>
        </p:nvSpPr>
        <p:spPr/>
      </p:sp>
      <p:sp>
        <p:nvSpPr>
          <p:cNvPr id="273412"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50300570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BCC1C7C-C1AA-47F1-B11F-70FF8C3AFB84}" type="slidenum">
              <a:rPr lang="en-US" altLang="zh-CN" sz="1200"/>
              <a:pPr algn="r" eaLnBrk="1" hangingPunct="1"/>
              <a:t>127</a:t>
            </a:fld>
            <a:endParaRPr lang="en-US" altLang="zh-CN" sz="1200"/>
          </a:p>
        </p:txBody>
      </p:sp>
      <p:sp>
        <p:nvSpPr>
          <p:cNvPr id="275459" name="Rectangle 2"/>
          <p:cNvSpPr>
            <a:spLocks noGrp="1" noRot="1" noChangeAspect="1" noChangeArrowheads="1" noTextEdit="1"/>
          </p:cNvSpPr>
          <p:nvPr>
            <p:ph type="sldImg"/>
          </p:nvPr>
        </p:nvSpPr>
        <p:spPr/>
      </p:sp>
      <p:sp>
        <p:nvSpPr>
          <p:cNvPr id="27546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6568371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3AFD5CC-3CBD-4227-8D50-88389DEEA162}" type="slidenum">
              <a:rPr lang="en-US" altLang="zh-CN" sz="1200"/>
              <a:pPr algn="r" eaLnBrk="1" hangingPunct="1"/>
              <a:t>128</a:t>
            </a:fld>
            <a:endParaRPr lang="en-US" altLang="zh-CN" sz="1200"/>
          </a:p>
        </p:txBody>
      </p:sp>
      <p:sp>
        <p:nvSpPr>
          <p:cNvPr id="277507" name="Rectangle 2"/>
          <p:cNvSpPr>
            <a:spLocks noGrp="1" noRot="1" noChangeAspect="1" noChangeArrowheads="1" noTextEdit="1"/>
          </p:cNvSpPr>
          <p:nvPr>
            <p:ph type="sldImg"/>
          </p:nvPr>
        </p:nvSpPr>
        <p:spPr/>
      </p:sp>
      <p:sp>
        <p:nvSpPr>
          <p:cNvPr id="2775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42211531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780E47D0-0155-4408-A0CB-FADAEE34D460}" type="slidenum">
              <a:rPr lang="en-US" altLang="zh-CN">
                <a:solidFill>
                  <a:srgbClr val="000000"/>
                </a:solidFill>
              </a:rPr>
              <a:pPr/>
              <a:t>129</a:t>
            </a:fld>
            <a:endParaRPr lang="en-US" altLang="zh-CN">
              <a:solidFill>
                <a:srgbClr val="000000"/>
              </a:solidFill>
            </a:endParaRPr>
          </a:p>
        </p:txBody>
      </p:sp>
      <p:sp>
        <p:nvSpPr>
          <p:cNvPr id="279555" name="Rectangle 2"/>
          <p:cNvSpPr>
            <a:spLocks noGrp="1" noRot="1" noChangeAspect="1" noChangeArrowheads="1" noTextEdit="1"/>
          </p:cNvSpPr>
          <p:nvPr>
            <p:ph type="sldImg"/>
          </p:nvPr>
        </p:nvSpPr>
        <p:spPr/>
      </p:sp>
      <p:sp>
        <p:nvSpPr>
          <p:cNvPr id="2795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0023042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3DA65AB9-15D4-4F65-B086-537CD243FD17}" type="slidenum">
              <a:rPr lang="en-US" altLang="zh-CN">
                <a:solidFill>
                  <a:srgbClr val="000000"/>
                </a:solidFill>
              </a:rPr>
              <a:pPr/>
              <a:t>130</a:t>
            </a:fld>
            <a:endParaRPr lang="en-US" altLang="zh-CN">
              <a:solidFill>
                <a:srgbClr val="000000"/>
              </a:solidFill>
            </a:endParaRPr>
          </a:p>
        </p:txBody>
      </p:sp>
      <p:sp>
        <p:nvSpPr>
          <p:cNvPr id="281603" name="Rectangle 2"/>
          <p:cNvSpPr>
            <a:spLocks noGrp="1" noRot="1" noChangeAspect="1" noChangeArrowheads="1" noTextEdit="1"/>
          </p:cNvSpPr>
          <p:nvPr>
            <p:ph type="sldImg"/>
          </p:nvPr>
        </p:nvSpPr>
        <p:spPr/>
      </p:sp>
      <p:sp>
        <p:nvSpPr>
          <p:cNvPr id="28160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248024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81DED5A-8DFF-4309-9549-75AF0EB026F3}" type="slidenum">
              <a:rPr lang="en-US" altLang="zh-CN" sz="1200"/>
              <a:pPr algn="r" eaLnBrk="1" hangingPunct="1"/>
              <a:t>14</a:t>
            </a:fld>
            <a:endParaRPr lang="en-US" altLang="zh-CN" sz="1200"/>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094240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15411C6-6807-4825-8A28-FD2AEBF4DFBA}" type="slidenum">
              <a:rPr lang="en-US" altLang="zh-CN" sz="1200"/>
              <a:pPr algn="r" eaLnBrk="1" hangingPunct="1"/>
              <a:t>131</a:t>
            </a:fld>
            <a:endParaRPr lang="en-US" altLang="zh-CN" sz="1200"/>
          </a:p>
        </p:txBody>
      </p:sp>
      <p:sp>
        <p:nvSpPr>
          <p:cNvPr id="283651" name="Rectangle 2"/>
          <p:cNvSpPr>
            <a:spLocks noGrp="1" noRot="1" noChangeAspect="1" noChangeArrowheads="1" noTextEdit="1"/>
          </p:cNvSpPr>
          <p:nvPr>
            <p:ph type="sldImg"/>
          </p:nvPr>
        </p:nvSpPr>
        <p:spPr/>
      </p:sp>
      <p:sp>
        <p:nvSpPr>
          <p:cNvPr id="28365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83648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A3A6FCB-EBA6-4B8F-A449-EC4DAD9D530C}" type="slidenum">
              <a:rPr lang="en-US" altLang="zh-CN" sz="1200"/>
              <a:pPr algn="r" eaLnBrk="1" hangingPunct="1"/>
              <a:t>15</a:t>
            </a:fld>
            <a:endParaRPr lang="en-US" altLang="zh-CN" sz="1200"/>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eaLnBrk="1" hangingPunct="1"/>
            <a:r>
              <a:rPr lang="zh-CN" altLang="en-US" dirty="0" smtClean="0"/>
              <a:t>当赋予矩阵的行元素与列元素一定的含义时，我们可以用矩阵描述一些数学和实际问题。</a:t>
            </a:r>
          </a:p>
        </p:txBody>
      </p:sp>
    </p:spTree>
    <p:extLst>
      <p:ext uri="{BB962C8B-B14F-4D97-AF65-F5344CB8AC3E}">
        <p14:creationId xmlns:p14="http://schemas.microsoft.com/office/powerpoint/2010/main" val="48889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0CFA43B-934D-4DDB-BA09-0390DF3A1BE9}" type="slidenum">
              <a:rPr lang="en-US" altLang="zh-CN" sz="1200"/>
              <a:pPr algn="r" eaLnBrk="1" hangingPunct="1"/>
              <a:t>16</a:t>
            </a:fld>
            <a:endParaRPr lang="en-US" altLang="zh-CN" sz="1200"/>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r>
              <a:rPr lang="zh-CN" altLang="en-US" dirty="0" smtClean="0"/>
              <a:t>在赋予矩阵行列元素一定的含义之后，可以建立线性方程组与矩阵之间的一 一对应关系。</a:t>
            </a:r>
            <a:endParaRPr lang="en-US" altLang="zh-CN" dirty="0" smtClean="0"/>
          </a:p>
          <a:p>
            <a:pPr eaLnBrk="1" hangingPunct="1"/>
            <a:r>
              <a:rPr lang="zh-CN" altLang="en-US" dirty="0" smtClean="0"/>
              <a:t>方程中缺失的变元对应的系数为</a:t>
            </a:r>
            <a:r>
              <a:rPr lang="en-US" altLang="zh-CN" dirty="0" smtClean="0"/>
              <a:t>0.</a:t>
            </a:r>
            <a:endParaRPr lang="zh-CN" altLang="en-US" dirty="0" smtClean="0"/>
          </a:p>
        </p:txBody>
      </p:sp>
    </p:spTree>
    <p:extLst>
      <p:ext uri="{BB962C8B-B14F-4D97-AF65-F5344CB8AC3E}">
        <p14:creationId xmlns:p14="http://schemas.microsoft.com/office/powerpoint/2010/main" val="241898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923D3BD-7225-4957-8A0B-2BBA8CF30FA4}" type="slidenum">
              <a:rPr lang="en-US" altLang="zh-CN" sz="1200"/>
              <a:pPr algn="r" eaLnBrk="1" hangingPunct="1"/>
              <a:t>17</a:t>
            </a:fld>
            <a:endParaRPr lang="en-US" altLang="zh-CN" sz="12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58186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5EE2B3C-1709-4E1E-93F3-3F66C38037CB}" type="slidenum">
              <a:rPr lang="en-US" altLang="zh-CN" sz="1200"/>
              <a:pPr algn="r" eaLnBrk="1" hangingPunct="1"/>
              <a:t>18</a:t>
            </a:fld>
            <a:endParaRPr lang="en-US" altLang="zh-CN" sz="120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r>
              <a:rPr lang="zh-CN" altLang="en-US" smtClean="0"/>
              <a:t>一些实际问题，当明确了行和列的元素的意义之后也可用矩阵简洁地描述所述问题。</a:t>
            </a:r>
          </a:p>
        </p:txBody>
      </p:sp>
    </p:spTree>
    <p:extLst>
      <p:ext uri="{BB962C8B-B14F-4D97-AF65-F5344CB8AC3E}">
        <p14:creationId xmlns:p14="http://schemas.microsoft.com/office/powerpoint/2010/main" val="1529070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B3FB6ED-3217-4D3A-9F9C-438317EE5E05}" type="slidenum">
              <a:rPr lang="en-US" altLang="zh-CN" sz="1200"/>
              <a:pPr algn="r" eaLnBrk="1" hangingPunct="1"/>
              <a:t>19</a:t>
            </a:fld>
            <a:endParaRPr lang="en-US" altLang="zh-CN" sz="120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2597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3C265EF-1416-4F8F-A0CA-316C5513D3E9}" type="slidenum">
              <a:rPr lang="en-US" altLang="zh-CN" sz="1200"/>
              <a:pPr algn="r" eaLnBrk="1" hangingPunct="1"/>
              <a:t>20</a:t>
            </a:fld>
            <a:endParaRPr lang="en-US" altLang="zh-CN" sz="120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57160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p:spPr>
        <p:txBody>
          <a:bodyPr/>
          <a:lstStyle/>
          <a:p>
            <a:endParaRPr lang="zh-CN" altLang="en-US" smtClean="0"/>
          </a:p>
        </p:txBody>
      </p:sp>
      <p:sp>
        <p:nvSpPr>
          <p:cNvPr id="19460" name="灯片编号占位符 3"/>
          <p:cNvSpPr>
            <a:spLocks noGrp="1"/>
          </p:cNvSpPr>
          <p:nvPr>
            <p:ph type="sldNum" sz="quarter" idx="5"/>
          </p:nvPr>
        </p:nvSpPr>
        <p:spPr>
          <a:noFill/>
        </p:spPr>
        <p:txBody>
          <a:bodyPr/>
          <a:lstStyle/>
          <a:p>
            <a:fld id="{E48F8D82-3A5D-4F1B-BEBF-3802644FBCAF}" type="slidenum">
              <a:rPr lang="en-US" altLang="zh-CN"/>
              <a:pPr/>
              <a:t>3</a:t>
            </a:fld>
            <a:endParaRPr lang="en-US" altLang="zh-CN"/>
          </a:p>
        </p:txBody>
      </p:sp>
    </p:spTree>
    <p:extLst>
      <p:ext uri="{BB962C8B-B14F-4D97-AF65-F5344CB8AC3E}">
        <p14:creationId xmlns:p14="http://schemas.microsoft.com/office/powerpoint/2010/main" val="3106910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C51AD4C-23A8-4492-96AF-57A14845F624}" type="slidenum">
              <a:rPr lang="en-US" altLang="zh-CN" sz="1200"/>
              <a:pPr algn="r" eaLnBrk="1" hangingPunct="1"/>
              <a:t>21</a:t>
            </a:fld>
            <a:endParaRPr lang="en-US" altLang="zh-CN" sz="120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81062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AAE4186-1172-4900-BC1F-253BC598A9CA}" type="slidenum">
              <a:rPr lang="en-US" altLang="zh-CN">
                <a:solidFill>
                  <a:srgbClr val="000000"/>
                </a:solidFill>
              </a:rPr>
              <a:pPr/>
              <a:t>22</a:t>
            </a:fld>
            <a:endParaRPr lang="en-US" altLang="zh-CN">
              <a:solidFill>
                <a:srgbClr val="000000"/>
              </a:solidFill>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46932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288E19B-23AF-4037-B441-1D33AE013DC8}" type="slidenum">
              <a:rPr lang="en-US" altLang="zh-CN" sz="1200"/>
              <a:pPr algn="r" eaLnBrk="1" hangingPunct="1"/>
              <a:t>23</a:t>
            </a:fld>
            <a:endParaRPr lang="en-US" altLang="zh-CN" sz="1200"/>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r>
              <a:rPr lang="zh-CN" altLang="en-US" dirty="0" smtClean="0"/>
              <a:t>在以下的讨论中，一些特殊形式的矩阵将起到重要的作用，这里我们给出它们的统一名称。</a:t>
            </a:r>
          </a:p>
          <a:p>
            <a:pPr eaLnBrk="1" hangingPunct="1"/>
            <a:r>
              <a:rPr lang="zh-CN" altLang="en-US" dirty="0" smtClean="0"/>
              <a:t>这里矩阵的特殊性可以从其规模和元素两个方面来看。</a:t>
            </a:r>
          </a:p>
        </p:txBody>
      </p:sp>
    </p:spTree>
    <p:extLst>
      <p:ext uri="{BB962C8B-B14F-4D97-AF65-F5344CB8AC3E}">
        <p14:creationId xmlns:p14="http://schemas.microsoft.com/office/powerpoint/2010/main" val="1791916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ED0A8F2-4A86-4BC6-A58A-7187F8CE59E5}" type="slidenum">
              <a:rPr lang="en-US" altLang="zh-CN" sz="1200"/>
              <a:pPr algn="r" eaLnBrk="1" hangingPunct="1"/>
              <a:t>24</a:t>
            </a:fld>
            <a:endParaRPr lang="en-US" altLang="zh-CN" sz="1200"/>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r>
              <a:rPr lang="zh-CN" altLang="en-US" smtClean="0"/>
              <a:t>规模特殊</a:t>
            </a:r>
          </a:p>
        </p:txBody>
      </p:sp>
    </p:spTree>
    <p:extLst>
      <p:ext uri="{BB962C8B-B14F-4D97-AF65-F5344CB8AC3E}">
        <p14:creationId xmlns:p14="http://schemas.microsoft.com/office/powerpoint/2010/main" val="1756181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E5BBDB7-672D-4635-81B5-B2D643CAE074}" type="slidenum">
              <a:rPr lang="en-US" altLang="zh-CN" sz="1200"/>
              <a:pPr algn="r" eaLnBrk="1" hangingPunct="1"/>
              <a:t>25</a:t>
            </a:fld>
            <a:endParaRPr lang="en-US" altLang="zh-CN" sz="120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r>
              <a:rPr lang="zh-CN" altLang="en-US" smtClean="0"/>
              <a:t>规模和元素都特殊</a:t>
            </a:r>
          </a:p>
        </p:txBody>
      </p:sp>
    </p:spTree>
    <p:extLst>
      <p:ext uri="{BB962C8B-B14F-4D97-AF65-F5344CB8AC3E}">
        <p14:creationId xmlns:p14="http://schemas.microsoft.com/office/powerpoint/2010/main" val="3731094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32FD8A3-A435-46A7-9FBA-F7129CEF8FEB}" type="slidenum">
              <a:rPr lang="en-US" altLang="zh-CN" sz="1200"/>
              <a:pPr algn="r" eaLnBrk="1" hangingPunct="1"/>
              <a:t>26</a:t>
            </a:fld>
            <a:endParaRPr lang="en-US" altLang="zh-CN" sz="120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68950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B2341B4-0560-4A58-A32E-7C941766300C}" type="slidenum">
              <a:rPr lang="en-US" altLang="zh-CN" sz="1200"/>
              <a:pPr algn="r" eaLnBrk="1" hangingPunct="1"/>
              <a:t>27</a:t>
            </a:fld>
            <a:endParaRPr lang="en-US" altLang="zh-CN"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r>
              <a:rPr lang="zh-CN" altLang="en-US" smtClean="0"/>
              <a:t>规模和元素都特殊</a:t>
            </a:r>
          </a:p>
        </p:txBody>
      </p:sp>
    </p:spTree>
    <p:extLst>
      <p:ext uri="{BB962C8B-B14F-4D97-AF65-F5344CB8AC3E}">
        <p14:creationId xmlns:p14="http://schemas.microsoft.com/office/powerpoint/2010/main" val="551337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0FF9C14-03B1-42D0-A097-1768A7A97970}" type="slidenum">
              <a:rPr lang="en-US" altLang="zh-CN" sz="1200"/>
              <a:pPr algn="r" eaLnBrk="1" hangingPunct="1"/>
              <a:t>28</a:t>
            </a:fld>
            <a:endParaRPr lang="en-US" altLang="zh-CN" sz="1200"/>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41215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4A60892-4F12-4DAD-8E87-951C8981BD0F}" type="slidenum">
              <a:rPr lang="en-US" altLang="zh-CN" sz="1200"/>
              <a:pPr algn="r" eaLnBrk="1" hangingPunct="1"/>
              <a:t>29</a:t>
            </a:fld>
            <a:endParaRPr lang="en-US" altLang="zh-CN" sz="120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95217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7649B7A-5A62-4ACA-9E6C-5F52EF50632A}" type="slidenum">
              <a:rPr lang="en-US" altLang="zh-CN" sz="1200"/>
              <a:pPr algn="r" eaLnBrk="1" hangingPunct="1"/>
              <a:t>30</a:t>
            </a:fld>
            <a:endParaRPr lang="en-US" altLang="zh-CN" sz="1200"/>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r>
              <a:rPr lang="zh-CN" altLang="en-US" smtClean="0"/>
              <a:t>元素特殊</a:t>
            </a:r>
          </a:p>
        </p:txBody>
      </p:sp>
    </p:spTree>
    <p:extLst>
      <p:ext uri="{BB962C8B-B14F-4D97-AF65-F5344CB8AC3E}">
        <p14:creationId xmlns:p14="http://schemas.microsoft.com/office/powerpoint/2010/main" val="198851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p:spPr>
        <p:txBody>
          <a:bodyPr/>
          <a:lstStyle/>
          <a:p>
            <a:endParaRPr lang="zh-CN" altLang="en-US" smtClean="0"/>
          </a:p>
        </p:txBody>
      </p:sp>
      <p:sp>
        <p:nvSpPr>
          <p:cNvPr id="19460" name="灯片编号占位符 3"/>
          <p:cNvSpPr>
            <a:spLocks noGrp="1"/>
          </p:cNvSpPr>
          <p:nvPr>
            <p:ph type="sldNum" sz="quarter" idx="5"/>
          </p:nvPr>
        </p:nvSpPr>
        <p:spPr>
          <a:noFill/>
        </p:spPr>
        <p:txBody>
          <a:bodyPr/>
          <a:lstStyle/>
          <a:p>
            <a:fld id="{E48F8D82-3A5D-4F1B-BEBF-3802644FBCAF}" type="slidenum">
              <a:rPr lang="en-US" altLang="zh-CN">
                <a:solidFill>
                  <a:srgbClr val="000000"/>
                </a:solidFill>
              </a:rPr>
              <a:pPr/>
              <a:t>4</a:t>
            </a:fld>
            <a:endParaRPr lang="en-US" altLang="zh-CN">
              <a:solidFill>
                <a:srgbClr val="000000"/>
              </a:solidFill>
            </a:endParaRPr>
          </a:p>
        </p:txBody>
      </p:sp>
    </p:spTree>
    <p:extLst>
      <p:ext uri="{BB962C8B-B14F-4D97-AF65-F5344CB8AC3E}">
        <p14:creationId xmlns:p14="http://schemas.microsoft.com/office/powerpoint/2010/main" val="2823874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1A286D9-64BC-4DF3-96FC-4943FC35DA0B}" type="slidenum">
              <a:rPr lang="en-US" altLang="zh-CN" sz="1200"/>
              <a:pPr algn="r" eaLnBrk="1" hangingPunct="1"/>
              <a:t>31</a:t>
            </a:fld>
            <a:endParaRPr lang="en-US" altLang="zh-CN" sz="1200"/>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r>
              <a:rPr lang="zh-CN" altLang="en-US" smtClean="0"/>
              <a:t>规模特殊</a:t>
            </a:r>
          </a:p>
        </p:txBody>
      </p:sp>
    </p:spTree>
    <p:extLst>
      <p:ext uri="{BB962C8B-B14F-4D97-AF65-F5344CB8AC3E}">
        <p14:creationId xmlns:p14="http://schemas.microsoft.com/office/powerpoint/2010/main" val="622791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04C5A89-07F5-4778-92EF-6818AF1F07CF}" type="slidenum">
              <a:rPr lang="en-US" altLang="zh-CN" sz="1200"/>
              <a:pPr algn="r" eaLnBrk="1" hangingPunct="1"/>
              <a:t>32</a:t>
            </a:fld>
            <a:endParaRPr lang="en-US" altLang="zh-CN" sz="1200"/>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978284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CF859A0-EBCD-4EF6-BD7D-A8EA9E6713B5}" type="slidenum">
              <a:rPr lang="en-US" altLang="zh-CN" sz="1200"/>
              <a:pPr algn="r" eaLnBrk="1" hangingPunct="1"/>
              <a:t>33</a:t>
            </a:fld>
            <a:endParaRPr lang="en-US" altLang="zh-CN" sz="120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218024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04C5A89-07F5-4778-92EF-6818AF1F07CF}" type="slidenum">
              <a:rPr lang="en-US" altLang="zh-CN" sz="1200"/>
              <a:pPr algn="r" eaLnBrk="1" hangingPunct="1"/>
              <a:t>34</a:t>
            </a:fld>
            <a:endParaRPr lang="en-US" altLang="zh-CN" sz="1200"/>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r>
              <a:rPr lang="zh-CN" altLang="en-US" dirty="0" smtClean="0"/>
              <a:t>上一次课我们引入了矩阵的概念，所谓矩阵，就是一个矩形数表，矩阵的规模和元素是确定矩阵的二要素。利用矩阵可以描述一些数学对象，比如线性方程组可以和它的增广矩阵建立一一对应的关系，可以用矩阵描述一个城市土地的变化情况，可以用该矩阵描述一个工厂的生产情况，等等。我们主要的关注点在线性方程组的增广矩阵。在以后的应用中会遇到一些特殊形式的矩阵。由于矩阵的规模和元素是矩阵的二要素，因此，我们从矩阵的规模特殊和元素特殊给出一些特殊矩阵。</a:t>
            </a:r>
            <a:endParaRPr lang="en-US" altLang="zh-CN" dirty="0" smtClean="0"/>
          </a:p>
          <a:p>
            <a:pPr eaLnBrk="1" hangingPunct="1"/>
            <a:r>
              <a:rPr lang="zh-CN" altLang="en-US" dirty="0" smtClean="0"/>
              <a:t>通过矩阵表示线性方程组尽管简洁，整齐，那如何利用矩阵解线性方程组呢？</a:t>
            </a:r>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3549977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r>
              <a:rPr lang="zh-CN" altLang="en-US" dirty="0" smtClean="0"/>
              <a:t>第一节给出了矩阵的定义，建立了矩阵与线性方程组之间的关系。下面给出处理矩阵的一种方法，由此来讨论线性方程组。</a:t>
            </a:r>
          </a:p>
        </p:txBody>
      </p:sp>
    </p:spTree>
    <p:extLst>
      <p:ext uri="{BB962C8B-B14F-4D97-AF65-F5344CB8AC3E}">
        <p14:creationId xmlns:p14="http://schemas.microsoft.com/office/powerpoint/2010/main" val="1799288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1F22039-3484-46FA-A0EC-37C4EA0F3A0F}" type="slidenum">
              <a:rPr lang="en-US" altLang="zh-CN" sz="1200">
                <a:solidFill>
                  <a:srgbClr val="000000"/>
                </a:solidFill>
              </a:rPr>
              <a:pPr algn="r" eaLnBrk="1" hangingPunct="1"/>
              <a:t>36</a:t>
            </a:fld>
            <a:endParaRPr lang="en-US" altLang="zh-CN" sz="1200">
              <a:solidFill>
                <a:srgbClr val="000000"/>
              </a:solidFill>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113899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1F22039-3484-46FA-A0EC-37C4EA0F3A0F}" type="slidenum">
              <a:rPr lang="en-US" altLang="zh-CN" sz="1200">
                <a:solidFill>
                  <a:srgbClr val="000000"/>
                </a:solidFill>
              </a:rPr>
              <a:pPr algn="r" eaLnBrk="1" hangingPunct="1"/>
              <a:t>37</a:t>
            </a:fld>
            <a:endParaRPr lang="en-US" altLang="zh-CN" sz="1200">
              <a:solidFill>
                <a:srgbClr val="000000"/>
              </a:solidFill>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37877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B542BCF-CF07-435B-ABD8-DCDFBC9B8D6B}" type="slidenum">
              <a:rPr lang="en-US" altLang="zh-CN">
                <a:solidFill>
                  <a:srgbClr val="000000"/>
                </a:solidFill>
              </a:rPr>
              <a:pPr/>
              <a:t>38</a:t>
            </a:fld>
            <a:endParaRPr lang="en-US" altLang="zh-CN">
              <a:solidFill>
                <a:srgbClr val="000000"/>
              </a:solidFill>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608200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01AC082-2EE2-453C-B1B6-05259037C659}" type="slidenum">
              <a:rPr lang="en-US" altLang="zh-CN">
                <a:solidFill>
                  <a:srgbClr val="000000"/>
                </a:solidFill>
              </a:rPr>
              <a:pPr/>
              <a:t>39</a:t>
            </a:fld>
            <a:endParaRPr lang="en-US" altLang="zh-CN">
              <a:solidFill>
                <a:srgbClr val="000000"/>
              </a:solidFill>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570148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01AC082-2EE2-453C-B1B6-05259037C659}" type="slidenum">
              <a:rPr lang="en-US" altLang="zh-CN">
                <a:solidFill>
                  <a:srgbClr val="000000"/>
                </a:solidFill>
              </a:rPr>
              <a:pPr/>
              <a:t>40</a:t>
            </a:fld>
            <a:endParaRPr lang="en-US" altLang="zh-CN">
              <a:solidFill>
                <a:srgbClr val="000000"/>
              </a:solidFill>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28180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254897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9ED6EEF-4264-4549-BD9D-52DC8B9E8615}" type="slidenum">
              <a:rPr lang="en-US" altLang="zh-CN" sz="1200"/>
              <a:pPr algn="r" eaLnBrk="1" hangingPunct="1"/>
              <a:t>41</a:t>
            </a:fld>
            <a:endParaRPr lang="en-US" altLang="zh-CN" sz="1200"/>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104523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D2A97F6-EC40-483F-B4EA-B8116A817AA6}" type="slidenum">
              <a:rPr lang="en-US" altLang="zh-CN" sz="1200"/>
              <a:pPr algn="r" eaLnBrk="1" hangingPunct="1"/>
              <a:t>42</a:t>
            </a:fld>
            <a:endParaRPr lang="en-US" altLang="zh-CN" sz="1200"/>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6246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D2A97F6-EC40-483F-B4EA-B8116A817AA6}" type="slidenum">
              <a:rPr lang="en-US" altLang="zh-CN" sz="1200"/>
              <a:pPr algn="r" eaLnBrk="1" hangingPunct="1"/>
              <a:t>43</a:t>
            </a:fld>
            <a:endParaRPr lang="en-US" altLang="zh-CN" sz="1200"/>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r>
              <a:rPr lang="zh-CN" altLang="en-US" dirty="0" smtClean="0"/>
              <a:t>会做矩阵的初等变换之后，就面临一个问题，对矩阵做哪些初等变换，往那个方向去做？</a:t>
            </a:r>
          </a:p>
        </p:txBody>
      </p:sp>
    </p:spTree>
    <p:extLst>
      <p:ext uri="{BB962C8B-B14F-4D97-AF65-F5344CB8AC3E}">
        <p14:creationId xmlns:p14="http://schemas.microsoft.com/office/powerpoint/2010/main" val="408268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D2A97F6-EC40-483F-B4EA-B8116A817AA6}" type="slidenum">
              <a:rPr lang="en-US" altLang="zh-CN" sz="1200">
                <a:solidFill>
                  <a:srgbClr val="000000"/>
                </a:solidFill>
              </a:rPr>
              <a:pPr algn="r" eaLnBrk="1" hangingPunct="1"/>
              <a:t>44</a:t>
            </a:fld>
            <a:endParaRPr lang="en-US" altLang="zh-CN" sz="1200">
              <a:solidFill>
                <a:srgbClr val="000000"/>
              </a:solidFill>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707734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2496C98-BB3E-4D51-A831-AFFF0134054A}" type="slidenum">
              <a:rPr lang="en-US" altLang="zh-CN" sz="1200"/>
              <a:pPr algn="r" eaLnBrk="1" hangingPunct="1"/>
              <a:t>45</a:t>
            </a:fld>
            <a:endParaRPr lang="en-US" altLang="zh-CN" sz="120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887141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01AC082-2EE2-453C-B1B6-05259037C659}" type="slidenum">
              <a:rPr lang="en-US" altLang="zh-CN">
                <a:solidFill>
                  <a:srgbClr val="000000"/>
                </a:solidFill>
              </a:rPr>
              <a:pPr/>
              <a:t>46</a:t>
            </a:fld>
            <a:endParaRPr lang="en-US" altLang="zh-CN">
              <a:solidFill>
                <a:srgbClr val="000000"/>
              </a:solidFill>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88961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01AC082-2EE2-453C-B1B6-05259037C659}" type="slidenum">
              <a:rPr lang="en-US" altLang="zh-CN">
                <a:solidFill>
                  <a:srgbClr val="000000"/>
                </a:solidFill>
              </a:rPr>
              <a:pPr/>
              <a:t>47</a:t>
            </a:fld>
            <a:endParaRPr lang="en-US" altLang="zh-CN">
              <a:solidFill>
                <a:srgbClr val="000000"/>
              </a:solidFill>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95252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B542BCF-CF07-435B-ABD8-DCDFBC9B8D6B}" type="slidenum">
              <a:rPr lang="en-US" altLang="zh-CN">
                <a:solidFill>
                  <a:srgbClr val="000000"/>
                </a:solidFill>
              </a:rPr>
              <a:pPr/>
              <a:t>48</a:t>
            </a:fld>
            <a:endParaRPr lang="en-US" altLang="zh-CN">
              <a:solidFill>
                <a:srgbClr val="000000"/>
              </a:solidFill>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9599045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B542BCF-CF07-435B-ABD8-DCDFBC9B8D6B}" type="slidenum">
              <a:rPr lang="en-US" altLang="zh-CN">
                <a:solidFill>
                  <a:srgbClr val="000000"/>
                </a:solidFill>
              </a:rPr>
              <a:pPr/>
              <a:t>49</a:t>
            </a:fld>
            <a:endParaRPr lang="en-US" altLang="zh-CN">
              <a:solidFill>
                <a:srgbClr val="000000"/>
              </a:solidFill>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r>
              <a:rPr lang="zh-CN" altLang="en-US" dirty="0" smtClean="0"/>
              <a:t>什么样的矩阵有利于我们解方程组？</a:t>
            </a:r>
          </a:p>
        </p:txBody>
      </p:sp>
    </p:spTree>
    <p:extLst>
      <p:ext uri="{BB962C8B-B14F-4D97-AF65-F5344CB8AC3E}">
        <p14:creationId xmlns:p14="http://schemas.microsoft.com/office/powerpoint/2010/main" val="310429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2496C98-BB3E-4D51-A831-AFFF0134054A}" type="slidenum">
              <a:rPr lang="en-US" altLang="zh-CN" sz="1200"/>
              <a:pPr algn="r" eaLnBrk="1" hangingPunct="1"/>
              <a:t>50</a:t>
            </a:fld>
            <a:endParaRPr lang="en-US" altLang="zh-CN" sz="120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49894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5AA2942-7BC7-450D-B760-5917842C6168}" type="slidenum">
              <a:rPr lang="en-US" altLang="zh-CN"/>
              <a:pPr/>
              <a:t>6</a:t>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r>
              <a:rPr lang="zh-CN" altLang="en-US" dirty="0" smtClean="0"/>
              <a:t>初等代数主要研究对象是方程</a:t>
            </a:r>
            <a:endParaRPr lang="en-US" altLang="zh-CN" dirty="0" smtClean="0"/>
          </a:p>
          <a:p>
            <a:pPr eaLnBrk="1" hangingPunct="1"/>
            <a:r>
              <a:rPr lang="zh-CN" altLang="en-US" dirty="0" smtClean="0"/>
              <a:t>线性代数的研究对象是线性方程组，比如</a:t>
            </a:r>
            <a:r>
              <a:rPr lang="en-US" altLang="zh-CN" dirty="0" smtClean="0"/>
              <a:t>……   </a:t>
            </a:r>
            <a:r>
              <a:rPr lang="zh-CN" altLang="en-US" dirty="0" smtClean="0"/>
              <a:t>什么是线性方程？</a:t>
            </a:r>
            <a:endParaRPr lang="en-US" altLang="zh-CN" dirty="0" smtClean="0"/>
          </a:p>
          <a:p>
            <a:pPr eaLnBrk="1" hangingPunct="1"/>
            <a:r>
              <a:rPr lang="zh-CN" altLang="en-US" dirty="0" smtClean="0"/>
              <a:t>超定，不定</a:t>
            </a:r>
            <a:endParaRPr lang="en-US" altLang="zh-CN" dirty="0" smtClean="0"/>
          </a:p>
          <a:p>
            <a:pPr eaLnBrk="1" hangingPunct="1"/>
            <a:r>
              <a:rPr lang="zh-CN" altLang="en-US" dirty="0" smtClean="0"/>
              <a:t>两个变元的线性方程在平面上表示一条直线，三个变元的线性方程在空间中表示一个平面</a:t>
            </a:r>
            <a:r>
              <a:rPr lang="en-US" altLang="zh-CN" dirty="0" smtClean="0"/>
              <a:t>.</a:t>
            </a:r>
          </a:p>
          <a:p>
            <a:pPr eaLnBrk="1" hangingPunct="1"/>
            <a:endParaRPr lang="zh-CN" altLang="en-US" dirty="0" smtClean="0"/>
          </a:p>
        </p:txBody>
      </p:sp>
    </p:spTree>
    <p:extLst>
      <p:ext uri="{BB962C8B-B14F-4D97-AF65-F5344CB8AC3E}">
        <p14:creationId xmlns:p14="http://schemas.microsoft.com/office/powerpoint/2010/main" val="35050644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4BB3657-A423-4DB6-A8AD-920E70BDFF1D}" type="slidenum">
              <a:rPr lang="en-US" altLang="zh-CN">
                <a:solidFill>
                  <a:srgbClr val="000000"/>
                </a:solidFill>
              </a:rPr>
              <a:pPr/>
              <a:t>51</a:t>
            </a:fld>
            <a:endParaRPr lang="en-US" altLang="zh-CN">
              <a:solidFill>
                <a:srgbClr val="000000"/>
              </a:solidFill>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84665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D0D6D1E-4749-4029-8E17-005C94D5B01C}" type="slidenum">
              <a:rPr lang="en-US" altLang="zh-CN" sz="1200">
                <a:solidFill>
                  <a:srgbClr val="000000"/>
                </a:solidFill>
              </a:rPr>
              <a:pPr algn="r" eaLnBrk="1" hangingPunct="1"/>
              <a:t>52</a:t>
            </a:fld>
            <a:endParaRPr lang="en-US" altLang="zh-CN" sz="1200">
              <a:solidFill>
                <a:srgbClr val="000000"/>
              </a:solidFill>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6261655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D0D6D1E-4749-4029-8E17-005C94D5B01C}" type="slidenum">
              <a:rPr lang="en-US" altLang="zh-CN" sz="1200"/>
              <a:pPr algn="r" eaLnBrk="1" hangingPunct="1"/>
              <a:t>53</a:t>
            </a:fld>
            <a:endParaRPr lang="en-US" altLang="zh-CN" sz="1200"/>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9797627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5D32744-2B28-4A0B-83F0-8C72E3A58FD7}" type="slidenum">
              <a:rPr lang="en-US" altLang="zh-CN" sz="1200"/>
              <a:pPr algn="r" eaLnBrk="1" hangingPunct="1"/>
              <a:t>54</a:t>
            </a:fld>
            <a:endParaRPr lang="en-US" altLang="zh-CN" sz="1200"/>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3242737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5D32744-2B28-4A0B-83F0-8C72E3A58FD7}" type="slidenum">
              <a:rPr lang="en-US" altLang="zh-CN" sz="1200">
                <a:solidFill>
                  <a:srgbClr val="000000"/>
                </a:solidFill>
              </a:rPr>
              <a:pPr algn="r" eaLnBrk="1" hangingPunct="1"/>
              <a:t>55</a:t>
            </a:fld>
            <a:endParaRPr lang="en-US" altLang="zh-CN" sz="1200">
              <a:solidFill>
                <a:srgbClr val="000000"/>
              </a:solidFill>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392284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E58F371-162D-4CE1-83BF-3661473D9D34}" type="slidenum">
              <a:rPr lang="en-US" altLang="zh-CN" sz="1200"/>
              <a:pPr algn="r" eaLnBrk="1" hangingPunct="1"/>
              <a:t>56</a:t>
            </a:fld>
            <a:endParaRPr lang="en-US" altLang="zh-CN" sz="1200"/>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613991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0C13417-263D-4DED-9EE8-B117EAEB45F2}" type="slidenum">
              <a:rPr lang="en-US" altLang="zh-CN" sz="1200"/>
              <a:pPr algn="r" eaLnBrk="1" hangingPunct="1"/>
              <a:t>57</a:t>
            </a:fld>
            <a:endParaRPr lang="en-US" altLang="zh-CN" sz="1200"/>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528550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0C13417-263D-4DED-9EE8-B117EAEB45F2}" type="slidenum">
              <a:rPr lang="en-US" altLang="zh-CN" sz="1200"/>
              <a:pPr algn="r" eaLnBrk="1" hangingPunct="1"/>
              <a:t>58</a:t>
            </a:fld>
            <a:endParaRPr lang="en-US" altLang="zh-CN" sz="1200"/>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157968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D787A31-BCA1-4710-8B79-E579FB607A99}" type="slidenum">
              <a:rPr lang="en-US" altLang="zh-CN" sz="1200"/>
              <a:pPr algn="r" eaLnBrk="1" hangingPunct="1"/>
              <a:t>59</a:t>
            </a:fld>
            <a:endParaRPr lang="en-US" altLang="zh-CN" sz="1200"/>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9384786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A921745-6EEF-4899-84BC-32F6699A7EF2}" type="slidenum">
              <a:rPr lang="en-US" altLang="zh-CN" sz="1200"/>
              <a:pPr algn="r" eaLnBrk="1" hangingPunct="1"/>
              <a:t>60</a:t>
            </a:fld>
            <a:endParaRPr lang="en-US" altLang="zh-CN" sz="1200"/>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r>
              <a:rPr lang="zh-CN" altLang="en-US" dirty="0" smtClean="0"/>
              <a:t>是否所有的矩阵都可以化为阶梯型矩阵？</a:t>
            </a:r>
            <a:endParaRPr lang="en-US" altLang="zh-CN" dirty="0" smtClean="0"/>
          </a:p>
          <a:p>
            <a:pPr eaLnBrk="1" hangingPunct="1"/>
            <a:r>
              <a:rPr lang="zh-CN" altLang="en-US" dirty="0" smtClean="0"/>
              <a:t>这里给出将矩阵通过矩阵的初等行变换化为阶梯型矩阵的一种算法。</a:t>
            </a:r>
            <a:endParaRPr lang="en-US" altLang="zh-CN" dirty="0" smtClean="0"/>
          </a:p>
          <a:p>
            <a:pPr eaLnBrk="1" hangingPunct="1"/>
            <a:r>
              <a:rPr lang="zh-CN" altLang="en-US" dirty="0" smtClean="0"/>
              <a:t>对线性方程组的增广矩阵进行初等行变换，将其化为阶梯型矩阵，就可以达到讨论线性方程组解的目的。</a:t>
            </a:r>
          </a:p>
        </p:txBody>
      </p:sp>
    </p:spTree>
    <p:extLst>
      <p:ext uri="{BB962C8B-B14F-4D97-AF65-F5344CB8AC3E}">
        <p14:creationId xmlns:p14="http://schemas.microsoft.com/office/powerpoint/2010/main" val="220491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ABD0915-371B-4908-A0BE-E95DB11AF8DD}" type="slidenum">
              <a:rPr lang="en-US" altLang="zh-CN"/>
              <a:pPr/>
              <a:t>7</a:t>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323182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A921745-6EEF-4899-84BC-32F6699A7EF2}" type="slidenum">
              <a:rPr lang="en-US" altLang="zh-CN" sz="1200"/>
              <a:pPr algn="r" eaLnBrk="1" hangingPunct="1"/>
              <a:t>61</a:t>
            </a:fld>
            <a:endParaRPr lang="en-US" altLang="zh-CN" sz="1200"/>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0676587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C73DA06-120E-481F-ABB1-D533AC525108}" type="slidenum">
              <a:rPr lang="en-US" altLang="zh-CN" sz="1200"/>
              <a:pPr algn="r" eaLnBrk="1" hangingPunct="1"/>
              <a:t>62</a:t>
            </a:fld>
            <a:endParaRPr lang="en-US" altLang="zh-CN" sz="1200"/>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eaLnBrk="1" hangingPunct="1"/>
            <a:r>
              <a:rPr lang="zh-CN" altLang="en-US" smtClean="0"/>
              <a:t>在解线性方程组时，一种特殊的阶梯型矩阵对应的阶梯型方程组的解可以直接读出，这就是矩阵的最简型。</a:t>
            </a:r>
          </a:p>
        </p:txBody>
      </p:sp>
    </p:spTree>
    <p:extLst>
      <p:ext uri="{BB962C8B-B14F-4D97-AF65-F5344CB8AC3E}">
        <p14:creationId xmlns:p14="http://schemas.microsoft.com/office/powerpoint/2010/main" val="10210782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F54CBF3-F26E-48F6-BC00-8AC4BCAFA93E}" type="slidenum">
              <a:rPr lang="en-US" altLang="zh-CN" sz="1200"/>
              <a:pPr algn="r" eaLnBrk="1" hangingPunct="1"/>
              <a:t>63</a:t>
            </a:fld>
            <a:endParaRPr lang="en-US" altLang="zh-CN" sz="1200"/>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531908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F6D178B-8A19-4452-A4D2-FB3D6FC11D7C}" type="slidenum">
              <a:rPr lang="en-US" altLang="zh-CN" sz="1200"/>
              <a:pPr algn="r" eaLnBrk="1" hangingPunct="1"/>
              <a:t>64</a:t>
            </a:fld>
            <a:endParaRPr lang="en-US" altLang="zh-CN" sz="1200"/>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0149766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0804843-3074-4289-98E2-AA56B075D46B}" type="slidenum">
              <a:rPr lang="en-US" altLang="zh-CN" sz="1200">
                <a:solidFill>
                  <a:srgbClr val="000000"/>
                </a:solidFill>
              </a:rPr>
              <a:pPr algn="r" eaLnBrk="1" hangingPunct="1"/>
              <a:t>65</a:t>
            </a:fld>
            <a:endParaRPr lang="en-US" altLang="zh-CN" sz="1200">
              <a:solidFill>
                <a:srgbClr val="000000"/>
              </a:solidFill>
            </a:endParaRPr>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10440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E57F8DF-BF55-4B14-B8C5-9437D8162910}" type="slidenum">
              <a:rPr lang="en-US" altLang="zh-CN" sz="1200"/>
              <a:pPr algn="r" eaLnBrk="1" hangingPunct="1"/>
              <a:t>66</a:t>
            </a:fld>
            <a:endParaRPr lang="en-US" altLang="zh-CN" sz="120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00255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E96FBAE-664E-4B28-83C4-CA5024261FBC}" type="slidenum">
              <a:rPr lang="en-US" altLang="zh-CN" sz="1200"/>
              <a:pPr algn="r" eaLnBrk="1" hangingPunct="1"/>
              <a:t>67</a:t>
            </a:fld>
            <a:endParaRPr lang="en-US" altLang="zh-CN" sz="1200"/>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3177152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CCC5315-937D-4F10-B4B0-2D4A3DDC3A85}" type="slidenum">
              <a:rPr lang="en-US" altLang="zh-CN" sz="1200">
                <a:solidFill>
                  <a:srgbClr val="000000"/>
                </a:solidFill>
              </a:rPr>
              <a:pPr algn="r" eaLnBrk="1" hangingPunct="1"/>
              <a:t>68</a:t>
            </a:fld>
            <a:endParaRPr lang="en-US" altLang="zh-CN" sz="1200">
              <a:solidFill>
                <a:srgbClr val="000000"/>
              </a:solidFill>
            </a:endParaRPr>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580973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14D470D-52E6-4F30-929D-DAED2071ACCD}" type="slidenum">
              <a:rPr lang="en-US" altLang="zh-CN" sz="1200">
                <a:solidFill>
                  <a:srgbClr val="000000"/>
                </a:solidFill>
              </a:rPr>
              <a:pPr algn="r" eaLnBrk="1" hangingPunct="1"/>
              <a:t>69</a:t>
            </a:fld>
            <a:endParaRPr lang="en-US" altLang="zh-CN" sz="1200">
              <a:solidFill>
                <a:srgbClr val="000000"/>
              </a:solidFill>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5402104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4F0592F-560B-47B0-A04C-E193158C7E80}" type="slidenum">
              <a:rPr lang="en-US" altLang="zh-CN" sz="1200">
                <a:solidFill>
                  <a:srgbClr val="000000"/>
                </a:solidFill>
              </a:rPr>
              <a:pPr algn="r" eaLnBrk="1" hangingPunct="1"/>
              <a:t>70</a:t>
            </a:fld>
            <a:endParaRPr lang="en-US" altLang="zh-CN" sz="1200">
              <a:solidFill>
                <a:srgbClr val="000000"/>
              </a:solidFill>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9919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1C481B3-C7B6-4C47-9641-246DB8EA493D}" type="slidenum">
              <a:rPr lang="en-US" altLang="zh-CN"/>
              <a:pPr/>
              <a:t>8</a:t>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zh-CN" altLang="en-US" dirty="0" smtClean="0">
                <a:solidFill>
                  <a:srgbClr val="000000"/>
                </a:solidFill>
              </a:rPr>
              <a:t>线性方程组在自然科学、社会科学等领域都有广泛的应用，对线性方程组的研究，主要是解的研究，是一件很重要的事情。</a:t>
            </a:r>
          </a:p>
        </p:txBody>
      </p:sp>
    </p:spTree>
    <p:extLst>
      <p:ext uri="{BB962C8B-B14F-4D97-AF65-F5344CB8AC3E}">
        <p14:creationId xmlns:p14="http://schemas.microsoft.com/office/powerpoint/2010/main" val="11314312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E0A56BD-AA6F-41B6-8C00-6A56D2169813}" type="slidenum">
              <a:rPr lang="en-US" altLang="zh-CN" sz="1200">
                <a:solidFill>
                  <a:srgbClr val="000000"/>
                </a:solidFill>
              </a:rPr>
              <a:pPr algn="r" eaLnBrk="1" hangingPunct="1"/>
              <a:t>71</a:t>
            </a:fld>
            <a:endParaRPr lang="en-US" altLang="zh-CN" sz="1200">
              <a:solidFill>
                <a:srgbClr val="000000"/>
              </a:solidFill>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3638054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noFill/>
        </p:spPr>
        <p:txBody>
          <a:bodyPr/>
          <a:lstStyle/>
          <a:p>
            <a:r>
              <a:rPr lang="zh-CN" altLang="en-US" dirty="0" smtClean="0"/>
              <a:t>从二元、三元线性方程组谈起，利用直线和平面的位置关系说明方程组解的情形，然后回到一般的</a:t>
            </a:r>
            <a:r>
              <a:rPr lang="en-US" altLang="zh-CN" dirty="0" smtClean="0"/>
              <a:t>n</a:t>
            </a:r>
            <a:r>
              <a:rPr lang="zh-CN" altLang="en-US" dirty="0" smtClean="0"/>
              <a:t>元线性方程组。</a:t>
            </a:r>
            <a:endParaRPr lang="en-US" altLang="zh-CN" dirty="0" smtClean="0"/>
          </a:p>
          <a:p>
            <a:r>
              <a:rPr lang="zh-CN" altLang="en-US" dirty="0" smtClean="0"/>
              <a:t>我们用增广矩阵经初等行变换化成的阶梯型矩阵讨论线性方程组的解的情形。</a:t>
            </a:r>
            <a:endParaRPr lang="en-US" altLang="zh-CN" dirty="0" smtClean="0"/>
          </a:p>
        </p:txBody>
      </p:sp>
    </p:spTree>
    <p:extLst>
      <p:ext uri="{BB962C8B-B14F-4D97-AF65-F5344CB8AC3E}">
        <p14:creationId xmlns:p14="http://schemas.microsoft.com/office/powerpoint/2010/main" val="36665964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7BDDAF8-00F8-4F09-9399-AC67475C2F29}" type="slidenum">
              <a:rPr lang="en-US" altLang="zh-CN" sz="1200"/>
              <a:pPr algn="r" eaLnBrk="1" hangingPunct="1"/>
              <a:t>73</a:t>
            </a:fld>
            <a:endParaRPr lang="en-US" altLang="zh-CN" sz="1200"/>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p:spPr>
        <p:txBody>
          <a:bodyPr/>
          <a:lstStyle/>
          <a:p>
            <a:pPr eaLnBrk="1" hangingPunct="1"/>
            <a:r>
              <a:rPr lang="zh-CN" altLang="en-US" smtClean="0"/>
              <a:t>利用直线和平面的位置关系说明方程组解的情形。</a:t>
            </a:r>
          </a:p>
        </p:txBody>
      </p:sp>
    </p:spTree>
    <p:extLst>
      <p:ext uri="{BB962C8B-B14F-4D97-AF65-F5344CB8AC3E}">
        <p14:creationId xmlns:p14="http://schemas.microsoft.com/office/powerpoint/2010/main" val="15223369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55CAEA9-DA71-481B-BF09-055C88CCF900}" type="slidenum">
              <a:rPr lang="en-US" altLang="zh-CN" sz="1200"/>
              <a:pPr algn="r" eaLnBrk="1" hangingPunct="1"/>
              <a:t>74</a:t>
            </a:fld>
            <a:endParaRPr lang="en-US" altLang="zh-CN" sz="1200"/>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p:spPr>
        <p:txBody>
          <a:bodyPr/>
          <a:lstStyle/>
          <a:p>
            <a:pPr eaLnBrk="1" hangingPunct="1"/>
            <a:r>
              <a:rPr lang="en-US" altLang="zh-CN" smtClean="0"/>
              <a:t>m</a:t>
            </a:r>
            <a:r>
              <a:rPr lang="zh-CN" altLang="en-US" smtClean="0"/>
              <a:t>个含有</a:t>
            </a:r>
            <a:r>
              <a:rPr lang="en-US" altLang="zh-CN" smtClean="0"/>
              <a:t>n</a:t>
            </a:r>
            <a:r>
              <a:rPr lang="zh-CN" altLang="en-US" smtClean="0"/>
              <a:t>个变元的线性方程构成的线性方程组，利用矩阵进行讨论。</a:t>
            </a:r>
          </a:p>
        </p:txBody>
      </p:sp>
    </p:spTree>
    <p:extLst>
      <p:ext uri="{BB962C8B-B14F-4D97-AF65-F5344CB8AC3E}">
        <p14:creationId xmlns:p14="http://schemas.microsoft.com/office/powerpoint/2010/main" val="31940357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B824DC9-CA2B-4F08-932B-826D1481A801}" type="slidenum">
              <a:rPr lang="en-US" altLang="zh-CN" sz="1200"/>
              <a:pPr algn="r" eaLnBrk="1" hangingPunct="1"/>
              <a:t>75</a:t>
            </a:fld>
            <a:endParaRPr lang="en-US" altLang="zh-CN" sz="1200"/>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303141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88CE535-AB33-4121-9660-F3C739BCDC51}" type="slidenum">
              <a:rPr lang="en-US" altLang="zh-CN" sz="1200"/>
              <a:pPr algn="r" eaLnBrk="1" hangingPunct="1"/>
              <a:t>76</a:t>
            </a:fld>
            <a:endParaRPr lang="en-US" altLang="zh-CN" sz="1200"/>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eaLnBrk="1" hangingPunct="1"/>
            <a:r>
              <a:rPr lang="zh-CN" altLang="en-US" smtClean="0"/>
              <a:t>要想得到形如</a:t>
            </a:r>
            <a:r>
              <a:rPr lang="en-US" altLang="zh-CN" smtClean="0"/>
              <a:t>(1.3.2)</a:t>
            </a:r>
            <a:r>
              <a:rPr lang="zh-CN" altLang="en-US" smtClean="0"/>
              <a:t>的阶梯型矩阵有时需要对线性方程组的未知量的顺序做适当的调整，也就是要对矩阵的列进行调整。</a:t>
            </a:r>
          </a:p>
        </p:txBody>
      </p:sp>
    </p:spTree>
    <p:extLst>
      <p:ext uri="{BB962C8B-B14F-4D97-AF65-F5344CB8AC3E}">
        <p14:creationId xmlns:p14="http://schemas.microsoft.com/office/powerpoint/2010/main" val="3216171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88CE535-AB33-4121-9660-F3C739BCDC51}" type="slidenum">
              <a:rPr lang="en-US" altLang="zh-CN" sz="1200"/>
              <a:pPr algn="r" eaLnBrk="1" hangingPunct="1"/>
              <a:t>77</a:t>
            </a:fld>
            <a:endParaRPr lang="en-US" altLang="zh-CN" sz="1200"/>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4319730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88CE535-AB33-4121-9660-F3C739BCDC51}" type="slidenum">
              <a:rPr lang="en-US" altLang="zh-CN" sz="1200"/>
              <a:pPr algn="r" eaLnBrk="1" hangingPunct="1"/>
              <a:t>78</a:t>
            </a:fld>
            <a:endParaRPr lang="en-US" altLang="zh-CN" sz="1200"/>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8100882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E12CDD6-6A04-4E4C-8D1A-7BCEB37FEDC6}" type="slidenum">
              <a:rPr lang="en-US" altLang="zh-CN" sz="1200"/>
              <a:pPr algn="r" eaLnBrk="1" hangingPunct="1"/>
              <a:t>79</a:t>
            </a:fld>
            <a:endParaRPr lang="en-US" altLang="zh-CN" sz="1200"/>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noFill/>
        </p:spPr>
        <p:txBody>
          <a:bodyPr/>
          <a:lstStyle/>
          <a:p>
            <a:pPr eaLnBrk="1" hangingPunct="1"/>
            <a:r>
              <a:rPr lang="zh-CN" altLang="en-US" smtClean="0"/>
              <a:t>由于矩阵初等行变换是列元素之间的运算，调整列的位置不会改变列元素。</a:t>
            </a:r>
            <a:endParaRPr lang="en-US" altLang="zh-CN" smtClean="0"/>
          </a:p>
          <a:p>
            <a:pPr eaLnBrk="1" hangingPunct="1"/>
            <a:r>
              <a:rPr lang="zh-CN" altLang="en-US" smtClean="0"/>
              <a:t>对变元的顺序调整之后不影响阶梯型矩阵的</a:t>
            </a:r>
            <a:r>
              <a:rPr lang="en-US" altLang="zh-CN" smtClean="0"/>
              <a:t>r</a:t>
            </a:r>
            <a:r>
              <a:rPr lang="zh-CN" altLang="en-US" smtClean="0"/>
              <a:t>和</a:t>
            </a:r>
            <a:r>
              <a:rPr lang="en-US" altLang="zh-CN" smtClean="0"/>
              <a:t>d_r+1</a:t>
            </a:r>
            <a:r>
              <a:rPr lang="zh-CN" altLang="en-US" smtClean="0"/>
              <a:t>的取值。</a:t>
            </a:r>
          </a:p>
          <a:p>
            <a:pPr eaLnBrk="1" hangingPunct="1"/>
            <a:endParaRPr lang="zh-CN" altLang="en-US" smtClean="0"/>
          </a:p>
        </p:txBody>
      </p:sp>
    </p:spTree>
    <p:extLst>
      <p:ext uri="{BB962C8B-B14F-4D97-AF65-F5344CB8AC3E}">
        <p14:creationId xmlns:p14="http://schemas.microsoft.com/office/powerpoint/2010/main" val="5065710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6D29FD3-36D5-4457-9C98-3B02A3B1D04F}" type="slidenum">
              <a:rPr lang="en-US" altLang="zh-CN" sz="1200"/>
              <a:pPr algn="r" eaLnBrk="1" hangingPunct="1"/>
              <a:t>80</a:t>
            </a:fld>
            <a:endParaRPr lang="en-US" altLang="zh-CN" sz="120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r>
              <a:rPr lang="zh-CN" altLang="en-US" dirty="0" smtClean="0"/>
              <a:t>矩阵的初等行变换是对矩阵列元素的运算，与列的位置不管，实施同样的初等行变换，不改变矩阵列元素的结果。</a:t>
            </a:r>
            <a:endParaRPr lang="en-US" altLang="zh-CN" dirty="0" smtClean="0"/>
          </a:p>
          <a:p>
            <a:pPr eaLnBrk="1" hangingPunct="1"/>
            <a:r>
              <a:rPr lang="zh-CN" altLang="en-US" dirty="0" smtClean="0"/>
              <a:t>要强调一定是阶梯型矩阵。</a:t>
            </a:r>
          </a:p>
        </p:txBody>
      </p:sp>
    </p:spTree>
    <p:extLst>
      <p:ext uri="{BB962C8B-B14F-4D97-AF65-F5344CB8AC3E}">
        <p14:creationId xmlns:p14="http://schemas.microsoft.com/office/powerpoint/2010/main" val="34783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AA5A968-192E-47E3-8D62-C2E77AAA4117}" type="slidenum">
              <a:rPr lang="en-US" altLang="zh-CN"/>
              <a:pPr/>
              <a:t>9</a:t>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r>
              <a:rPr lang="en-US" altLang="zh-CN" smtClean="0"/>
              <a:t>1949</a:t>
            </a:r>
            <a:r>
              <a:rPr lang="zh-CN" altLang="en-US" smtClean="0"/>
              <a:t>年研究美国的经济系统，将其分为</a:t>
            </a:r>
            <a:r>
              <a:rPr lang="en-US" altLang="zh-CN" smtClean="0"/>
              <a:t>500</a:t>
            </a:r>
            <a:r>
              <a:rPr lang="zh-CN" altLang="en-US" smtClean="0"/>
              <a:t>个部门，每个部门给出一个线性方程，由于当时计算机不能处理这么多变元，后来列昂惕夫把这个问题提炼成</a:t>
            </a:r>
            <a:r>
              <a:rPr lang="en-US" altLang="zh-CN" smtClean="0"/>
              <a:t>42</a:t>
            </a:r>
            <a:r>
              <a:rPr lang="zh-CN" altLang="en-US" smtClean="0"/>
              <a:t>个变元、</a:t>
            </a:r>
            <a:r>
              <a:rPr lang="en-US" altLang="zh-CN" smtClean="0"/>
              <a:t>42</a:t>
            </a:r>
            <a:r>
              <a:rPr lang="zh-CN" altLang="en-US" smtClean="0"/>
              <a:t>个方程的方程组。历时数月进行编程，计算机运行</a:t>
            </a:r>
            <a:r>
              <a:rPr lang="en-US" altLang="zh-CN" smtClean="0"/>
              <a:t>56</a:t>
            </a:r>
            <a:r>
              <a:rPr lang="zh-CN" altLang="en-US" smtClean="0"/>
              <a:t>个小时，终于求出一个解。</a:t>
            </a:r>
            <a:endParaRPr lang="en-US" altLang="zh-CN" smtClean="0"/>
          </a:p>
          <a:p>
            <a:pPr eaLnBrk="1" hangingPunct="1"/>
            <a:endParaRPr lang="en-US" altLang="zh-CN" smtClean="0"/>
          </a:p>
          <a:p>
            <a:pPr eaLnBrk="1" hangingPunct="1"/>
            <a:r>
              <a:rPr lang="zh-CN" altLang="en-US" smtClean="0"/>
              <a:t>在用计算机处理线性方程组，或者我们研究线性方程组的时候，要给出一个简洁的便于处理的方程组的表达形式，然后选择处理的方法来讨论线性方程组。</a:t>
            </a:r>
            <a:endParaRPr lang="en-US" altLang="zh-CN" smtClean="0"/>
          </a:p>
          <a:p>
            <a:pPr eaLnBrk="1" hangingPunct="1"/>
            <a:r>
              <a:rPr lang="zh-CN" altLang="en-US" smtClean="0"/>
              <a:t>我们回到一般的线性方程组。</a:t>
            </a:r>
          </a:p>
          <a:p>
            <a:pPr eaLnBrk="1" hangingPunct="1"/>
            <a:endParaRPr lang="zh-CN" altLang="en-US" smtClean="0"/>
          </a:p>
        </p:txBody>
      </p:sp>
    </p:spTree>
    <p:extLst>
      <p:ext uri="{BB962C8B-B14F-4D97-AF65-F5344CB8AC3E}">
        <p14:creationId xmlns:p14="http://schemas.microsoft.com/office/powerpoint/2010/main" val="21286365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F760127-283A-4814-9A2E-4589715363FD}" type="slidenum">
              <a:rPr lang="en-US" altLang="zh-CN" sz="1200"/>
              <a:pPr algn="r" eaLnBrk="1" hangingPunct="1"/>
              <a:t>81</a:t>
            </a:fld>
            <a:endParaRPr lang="en-US" altLang="zh-CN" sz="1200"/>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997253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F760127-283A-4814-9A2E-4589715363FD}" type="slidenum">
              <a:rPr lang="en-US" altLang="zh-CN" sz="1200"/>
              <a:pPr algn="r" eaLnBrk="1" hangingPunct="1"/>
              <a:t>82</a:t>
            </a:fld>
            <a:endParaRPr lang="en-US" altLang="zh-CN" sz="1200"/>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7862239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EC0EE3C-A405-432F-BFA9-D7B23B44A367}" type="slidenum">
              <a:rPr lang="en-US" altLang="zh-CN" sz="1200"/>
              <a:pPr algn="r" eaLnBrk="1" hangingPunct="1"/>
              <a:t>83</a:t>
            </a:fld>
            <a:endParaRPr lang="en-US" altLang="zh-CN" sz="120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262520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4CEE502-5E36-4310-820F-4851FBB2224B}" type="slidenum">
              <a:rPr lang="en-US" altLang="zh-CN" sz="1200"/>
              <a:pPr algn="r" eaLnBrk="1" hangingPunct="1"/>
              <a:t>84</a:t>
            </a:fld>
            <a:endParaRPr lang="en-US" altLang="zh-CN" sz="1200"/>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r>
              <a:rPr lang="zh-CN" altLang="en-US" smtClean="0"/>
              <a:t>下面根据阶梯型矩阵中</a:t>
            </a:r>
            <a:r>
              <a:rPr lang="en-US" altLang="zh-CN" i="1" smtClean="0"/>
              <a:t>r</a:t>
            </a:r>
            <a:r>
              <a:rPr lang="zh-CN" altLang="en-US" smtClean="0"/>
              <a:t>和</a:t>
            </a:r>
            <a:r>
              <a:rPr lang="en-US" altLang="zh-CN" i="1" smtClean="0">
                <a:ea typeface="华文新魏" panose="02010800040101010101" pitchFamily="2" charset="-122"/>
              </a:rPr>
              <a:t>d</a:t>
            </a:r>
            <a:r>
              <a:rPr lang="en-US" altLang="zh-CN" i="1" baseline="-25000" smtClean="0">
                <a:ea typeface="华文新魏" panose="02010800040101010101" pitchFamily="2" charset="-122"/>
              </a:rPr>
              <a:t>r+</a:t>
            </a:r>
            <a:r>
              <a:rPr lang="en-US" altLang="zh-CN" baseline="-25000" smtClean="0">
                <a:ea typeface="华文新魏" panose="02010800040101010101" pitchFamily="2" charset="-122"/>
              </a:rPr>
              <a:t>1</a:t>
            </a:r>
            <a:r>
              <a:rPr lang="zh-CN" altLang="en-US" smtClean="0"/>
              <a:t>来给出线性方程组解的讨论。</a:t>
            </a:r>
          </a:p>
        </p:txBody>
      </p:sp>
    </p:spTree>
    <p:extLst>
      <p:ext uri="{BB962C8B-B14F-4D97-AF65-F5344CB8AC3E}">
        <p14:creationId xmlns:p14="http://schemas.microsoft.com/office/powerpoint/2010/main" val="14386691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5D0BCC5-4CEB-479C-B6C7-F1C9789E6AF8}" type="slidenum">
              <a:rPr lang="en-US" altLang="zh-CN" sz="1200"/>
              <a:pPr algn="r" eaLnBrk="1" hangingPunct="1"/>
              <a:t>85</a:t>
            </a:fld>
            <a:endParaRPr lang="en-US" altLang="zh-CN" sz="1200"/>
          </a:p>
        </p:txBody>
      </p:sp>
      <p:sp>
        <p:nvSpPr>
          <p:cNvPr id="197635" name="Rectangle 2"/>
          <p:cNvSpPr>
            <a:spLocks noGrp="1" noRot="1" noChangeAspect="1" noChangeArrowheads="1" noTextEdit="1"/>
          </p:cNvSpPr>
          <p:nvPr>
            <p:ph type="sldImg"/>
          </p:nvPr>
        </p:nvSpPr>
        <p:spPr/>
      </p:sp>
      <p:sp>
        <p:nvSpPr>
          <p:cNvPr id="197636" name="Rectangle 3"/>
          <p:cNvSpPr>
            <a:spLocks noGrp="1" noChangeArrowheads="1"/>
          </p:cNvSpPr>
          <p:nvPr>
            <p:ph type="body" idx="1"/>
          </p:nvPr>
        </p:nvSpPr>
        <p:spPr>
          <a:noFill/>
        </p:spPr>
        <p:txBody>
          <a:bodyPr/>
          <a:lstStyle/>
          <a:p>
            <a:pPr eaLnBrk="1" hangingPunct="1"/>
            <a:r>
              <a:rPr lang="zh-CN" altLang="en-US" smtClean="0"/>
              <a:t>情形</a:t>
            </a:r>
            <a:r>
              <a:rPr lang="en-US" altLang="zh-CN" smtClean="0"/>
              <a:t>1</a:t>
            </a:r>
            <a:r>
              <a:rPr lang="zh-CN" altLang="en-US" smtClean="0"/>
              <a:t>是方程组中出现了矛盾方程。</a:t>
            </a:r>
          </a:p>
        </p:txBody>
      </p:sp>
    </p:spTree>
    <p:extLst>
      <p:ext uri="{BB962C8B-B14F-4D97-AF65-F5344CB8AC3E}">
        <p14:creationId xmlns:p14="http://schemas.microsoft.com/office/powerpoint/2010/main" val="41179012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DEB21C0-5C5A-45D0-B35E-A3CB6F3B328E}" type="slidenum">
              <a:rPr lang="en-US" altLang="zh-CN" sz="1200"/>
              <a:pPr algn="r" eaLnBrk="1" hangingPunct="1"/>
              <a:t>86</a:t>
            </a:fld>
            <a:endParaRPr lang="en-US" altLang="zh-CN" sz="1200"/>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2970048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AA1DB2D-FF99-417A-BB76-8EF917D81A8D}" type="slidenum">
              <a:rPr lang="en-US" altLang="zh-CN" sz="1200"/>
              <a:pPr algn="r" eaLnBrk="1" hangingPunct="1"/>
              <a:t>87</a:t>
            </a:fld>
            <a:endParaRPr lang="en-US" altLang="zh-CN" sz="1200"/>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8722334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4802918-B05D-4DE9-99BD-785DCE1BA81F}" type="slidenum">
              <a:rPr lang="en-US" altLang="zh-CN" sz="1200"/>
              <a:pPr algn="r" eaLnBrk="1" hangingPunct="1"/>
              <a:t>88</a:t>
            </a:fld>
            <a:endParaRPr lang="en-US" altLang="zh-CN" sz="120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729936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04C48ED-C8BA-4B48-B805-86CB2E0F5276}" type="slidenum">
              <a:rPr lang="en-US" altLang="zh-CN" sz="1200"/>
              <a:pPr algn="r" eaLnBrk="1" hangingPunct="1"/>
              <a:t>89</a:t>
            </a:fld>
            <a:endParaRPr lang="en-US" altLang="zh-CN" sz="1200"/>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7841448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3F73C21-DBED-477E-9220-292A48696B6D}" type="slidenum">
              <a:rPr lang="en-US" altLang="zh-CN" sz="1200"/>
              <a:pPr algn="r" eaLnBrk="1" hangingPunct="1"/>
              <a:t>90</a:t>
            </a:fld>
            <a:endParaRPr lang="en-US" altLang="zh-CN" sz="1200"/>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0091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3E1612-D712-4AEB-870B-09CEDF87EF80}" type="slidenum">
              <a:rPr lang="en-US" altLang="zh-CN">
                <a:solidFill>
                  <a:srgbClr val="000000"/>
                </a:solidFill>
              </a:rPr>
              <a:pPr/>
              <a:t>10</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2366688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86F0CD8-B536-4CF4-B516-072CAE17D008}" type="slidenum">
              <a:rPr lang="en-US" altLang="zh-CN" sz="1200"/>
              <a:pPr algn="r" eaLnBrk="1" hangingPunct="1"/>
              <a:t>91</a:t>
            </a:fld>
            <a:endParaRPr lang="en-US" altLang="zh-CN" sz="1200"/>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878649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5FA2F36-1383-47D2-A1A7-B5DB612E3982}" type="slidenum">
              <a:rPr lang="en-US" altLang="zh-CN" sz="1200"/>
              <a:pPr algn="r" eaLnBrk="1" hangingPunct="1"/>
              <a:t>92</a:t>
            </a:fld>
            <a:endParaRPr lang="en-US" altLang="zh-CN" sz="1200"/>
          </a:p>
        </p:txBody>
      </p:sp>
      <p:sp>
        <p:nvSpPr>
          <p:cNvPr id="211971" name="Rectangle 2"/>
          <p:cNvSpPr>
            <a:spLocks noGrp="1" noRot="1" noChangeAspect="1" noChangeArrowheads="1" noTextEdit="1"/>
          </p:cNvSpPr>
          <p:nvPr>
            <p:ph type="sldImg"/>
          </p:nvPr>
        </p:nvSpPr>
        <p:spPr/>
      </p:sp>
      <p:sp>
        <p:nvSpPr>
          <p:cNvPr id="21197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440353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D0D6D1E-4749-4029-8E17-005C94D5B01C}" type="slidenum">
              <a:rPr lang="en-US" altLang="zh-CN" sz="1200">
                <a:solidFill>
                  <a:srgbClr val="000000"/>
                </a:solidFill>
              </a:rPr>
              <a:pPr algn="r" eaLnBrk="1" hangingPunct="1"/>
              <a:t>93</a:t>
            </a:fld>
            <a:endParaRPr lang="en-US" altLang="zh-CN" sz="1200">
              <a:solidFill>
                <a:srgbClr val="000000"/>
              </a:solidFill>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42505327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D0D6D1E-4749-4029-8E17-005C94D5B01C}" type="slidenum">
              <a:rPr lang="en-US" altLang="zh-CN" sz="1200">
                <a:solidFill>
                  <a:srgbClr val="000000"/>
                </a:solidFill>
              </a:rPr>
              <a:pPr algn="r" eaLnBrk="1" hangingPunct="1"/>
              <a:t>94</a:t>
            </a:fld>
            <a:endParaRPr lang="en-US" altLang="zh-CN" sz="1200">
              <a:solidFill>
                <a:srgbClr val="000000"/>
              </a:solidFill>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3262211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D0D6D1E-4749-4029-8E17-005C94D5B01C}" type="slidenum">
              <a:rPr lang="en-US" altLang="zh-CN" sz="1200">
                <a:solidFill>
                  <a:srgbClr val="000000"/>
                </a:solidFill>
              </a:rPr>
              <a:pPr algn="r" eaLnBrk="1" hangingPunct="1"/>
              <a:t>95</a:t>
            </a:fld>
            <a:endParaRPr lang="en-US" altLang="zh-CN" sz="1200">
              <a:solidFill>
                <a:srgbClr val="000000"/>
              </a:solidFill>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9348772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E93759E-91C2-4FE1-9BF5-33B8EEE78CB4}" type="slidenum">
              <a:rPr lang="en-US" altLang="zh-CN" sz="1200"/>
              <a:pPr algn="r" eaLnBrk="1" hangingPunct="1"/>
              <a:t>96</a:t>
            </a:fld>
            <a:endParaRPr lang="en-US" altLang="zh-CN" sz="1200"/>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r>
              <a:rPr lang="zh-CN" altLang="en-US" dirty="0" smtClean="0"/>
              <a:t>当然，情形二也可利用情形三来说明，其对应于情形三的自由变元个数为零。也就是我们可以通过自由变元的个数与变元个数之间的关系来判断方程组有唯一解还是有无穷多解。</a:t>
            </a:r>
            <a:endParaRPr lang="en-US" altLang="zh-CN" dirty="0" smtClean="0"/>
          </a:p>
          <a:p>
            <a:pPr eaLnBrk="1" hangingPunct="1"/>
            <a:r>
              <a:rPr lang="zh-CN" altLang="en-US" dirty="0" smtClean="0"/>
              <a:t>这里，约束变元的个数等于系数矩阵非零行的行数。</a:t>
            </a:r>
          </a:p>
        </p:txBody>
      </p:sp>
    </p:spTree>
    <p:extLst>
      <p:ext uri="{BB962C8B-B14F-4D97-AF65-F5344CB8AC3E}">
        <p14:creationId xmlns:p14="http://schemas.microsoft.com/office/powerpoint/2010/main" val="7603668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094C9CC-B34F-4CD0-8984-2EA2806E1DD0}" type="slidenum">
              <a:rPr lang="en-US" altLang="zh-CN" sz="1200"/>
              <a:pPr algn="r" eaLnBrk="1" hangingPunct="1"/>
              <a:t>97</a:t>
            </a:fld>
            <a:endParaRPr lang="en-US" altLang="zh-CN" sz="1200"/>
          </a:p>
        </p:txBody>
      </p:sp>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5129094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86DB8C5-4FE7-42BC-85AA-779699BAD690}" type="slidenum">
              <a:rPr lang="en-US" altLang="zh-CN" sz="1200"/>
              <a:pPr algn="r" eaLnBrk="1" hangingPunct="1"/>
              <a:t>98</a:t>
            </a:fld>
            <a:endParaRPr lang="en-US" altLang="zh-CN" sz="1200"/>
          </a:p>
        </p:txBody>
      </p:sp>
      <p:sp>
        <p:nvSpPr>
          <p:cNvPr id="218115" name="Rectangle 2"/>
          <p:cNvSpPr>
            <a:spLocks noGrp="1" noRot="1" noChangeAspect="1" noChangeArrowheads="1" noTextEdit="1"/>
          </p:cNvSpPr>
          <p:nvPr>
            <p:ph type="sldImg"/>
          </p:nvPr>
        </p:nvSpPr>
        <p:spPr/>
      </p:sp>
      <p:sp>
        <p:nvSpPr>
          <p:cNvPr id="21811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091574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619D4DB-345C-483D-91CD-B37B6BDF8788}" type="slidenum">
              <a:rPr lang="en-US" altLang="zh-CN" sz="1200"/>
              <a:pPr algn="r" eaLnBrk="1" hangingPunct="1"/>
              <a:t>99</a:t>
            </a:fld>
            <a:endParaRPr lang="en-US" altLang="zh-CN" sz="1200"/>
          </a:p>
        </p:txBody>
      </p:sp>
      <p:sp>
        <p:nvSpPr>
          <p:cNvPr id="220163" name="Rectangle 2"/>
          <p:cNvSpPr>
            <a:spLocks noGrp="1" noRot="1" noChangeAspect="1" noChangeArrowheads="1" noTextEdit="1"/>
          </p:cNvSpPr>
          <p:nvPr>
            <p:ph type="sldImg"/>
          </p:nvPr>
        </p:nvSpPr>
        <p:spPr/>
      </p:sp>
      <p:sp>
        <p:nvSpPr>
          <p:cNvPr id="22016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6223439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F402826-B5EA-4779-B80C-0EDC17317106}" type="slidenum">
              <a:rPr lang="en-US" altLang="zh-CN" sz="1200"/>
              <a:pPr algn="r" eaLnBrk="1" hangingPunct="1"/>
              <a:t>100</a:t>
            </a:fld>
            <a:endParaRPr lang="en-US" altLang="zh-CN" sz="1200"/>
          </a:p>
        </p:txBody>
      </p:sp>
      <p:sp>
        <p:nvSpPr>
          <p:cNvPr id="222211" name="Rectangle 2"/>
          <p:cNvSpPr>
            <a:spLocks noGrp="1" noRot="1" noChangeAspect="1" noChangeArrowheads="1" noTextEdit="1"/>
          </p:cNvSpPr>
          <p:nvPr>
            <p:ph type="sldImg"/>
          </p:nvPr>
        </p:nvSpPr>
        <p:spPr/>
      </p:sp>
      <p:sp>
        <p:nvSpPr>
          <p:cNvPr id="2222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67912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image" Target="../media/image3.gi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0" y="0"/>
          <a:ext cx="9144000" cy="4876800"/>
        </p:xfrm>
        <a:graphic>
          <a:graphicData uri="http://schemas.openxmlformats.org/presentationml/2006/ole">
            <mc:AlternateContent xmlns:mc="http://schemas.openxmlformats.org/markup-compatibility/2006">
              <mc:Choice xmlns:v="urn:schemas-microsoft-com:vml" Requires="v">
                <p:oleObj spid="_x0000_s2075" name="Image" r:id="rId3" imgW="13003175" imgH="6933333" progId="">
                  <p:embed/>
                </p:oleObj>
              </mc:Choice>
              <mc:Fallback>
                <p:oleObj name="Image" r:id="rId3" imgW="13003175" imgH="6933333"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381000" y="228600"/>
            <a:ext cx="2967038" cy="457200"/>
          </a:xfrm>
          <a:prstGeom prst="rect">
            <a:avLst/>
          </a:prstGeom>
          <a:gradFill rotWithShape="1">
            <a:gsLst>
              <a:gs pos="0">
                <a:schemeClr val="accent1"/>
              </a:gs>
              <a:gs pos="50000">
                <a:schemeClr val="accent1">
                  <a:gamma/>
                  <a:shade val="46275"/>
                  <a:invGamma/>
                </a:schemeClr>
              </a:gs>
              <a:gs pos="100000">
                <a:schemeClr val="accent1"/>
              </a:gs>
            </a:gsLst>
            <a:lin ang="5400000" scaled="1"/>
          </a:gradFill>
          <a:ln w="9525">
            <a:noFill/>
            <a:miter lim="800000"/>
          </a:ln>
          <a:effectLst/>
        </p:spPr>
        <p:txBody>
          <a:bodyPr>
            <a:spAutoFit/>
          </a:bodyPr>
          <a:lstStyle/>
          <a:p>
            <a:pPr eaLnBrk="1" hangingPunct="1">
              <a:spcBef>
                <a:spcPct val="50000"/>
              </a:spcBef>
              <a:defRPr/>
            </a:pPr>
            <a:r>
              <a:rPr kumimoji="0" lang="en-US" altLang="zh-CN" sz="2400" b="1">
                <a:solidFill>
                  <a:schemeClr val="bg1"/>
                </a:solidFill>
                <a:effectLst>
                  <a:outerShdw blurRad="38100" dist="38100" dir="2700000" algn="tl">
                    <a:srgbClr val="000000"/>
                  </a:outerShdw>
                </a:effectLst>
                <a:ea typeface="华文中宋" panose="02010600040101010101" pitchFamily="2" charset="-122"/>
              </a:rPr>
              <a:t>Shenzhen  University</a:t>
            </a:r>
          </a:p>
        </p:txBody>
      </p:sp>
      <p:pic>
        <p:nvPicPr>
          <p:cNvPr id="5" name="Picture 5" descr="5"/>
          <p:cNvPicPr>
            <a:picLocks noChangeAspect="1" noChangeArrowheads="1" noCrop="1"/>
          </p:cNvPicPr>
          <p:nvPr/>
        </p:nvPicPr>
        <p:blipFill>
          <a:blip r:embed="rId5" cstate="print"/>
          <a:srcRect/>
          <a:stretch>
            <a:fillRect/>
          </a:stretch>
        </p:blipFill>
        <p:spPr bwMode="auto">
          <a:xfrm>
            <a:off x="6667500" y="1743075"/>
            <a:ext cx="1390650" cy="1419225"/>
          </a:xfrm>
          <a:prstGeom prst="rect">
            <a:avLst/>
          </a:prstGeom>
          <a:noFill/>
          <a:ln w="9525">
            <a:noFill/>
            <a:miter lim="800000"/>
            <a:headEnd/>
            <a:tailEnd/>
          </a:ln>
        </p:spPr>
      </p:pic>
      <p:pic>
        <p:nvPicPr>
          <p:cNvPr id="6" name="Picture 6" descr="transfile?id=0028410B"/>
          <p:cNvPicPr>
            <a:picLocks noChangeAspect="1" noChangeArrowheads="1"/>
          </p:cNvPicPr>
          <p:nvPr/>
        </p:nvPicPr>
        <p:blipFill>
          <a:blip r:embed="rId6" cstate="print"/>
          <a:srcRect/>
          <a:stretch>
            <a:fillRect/>
          </a:stretch>
        </p:blipFill>
        <p:spPr bwMode="auto">
          <a:xfrm>
            <a:off x="0" y="3068638"/>
            <a:ext cx="6300788" cy="1790700"/>
          </a:xfrm>
          <a:prstGeom prst="rect">
            <a:avLst/>
          </a:prstGeom>
          <a:noFill/>
          <a:ln w="9525">
            <a:noFill/>
            <a:miter lim="800000"/>
            <a:headEnd/>
            <a:tailEnd/>
          </a:ln>
        </p:spPr>
      </p:pic>
      <p:sp>
        <p:nvSpPr>
          <p:cNvPr id="7" name="Text Box 7"/>
          <p:cNvSpPr txBox="1">
            <a:spLocks noChangeArrowheads="1"/>
          </p:cNvSpPr>
          <p:nvPr/>
        </p:nvSpPr>
        <p:spPr bwMode="auto">
          <a:xfrm>
            <a:off x="4572000" y="4941888"/>
            <a:ext cx="457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bg1"/>
              </a:buClr>
              <a:buFont typeface="Wingdings" panose="05000000000000000000" pitchFamily="2" charset="2"/>
              <a:buChar char="u"/>
              <a:defRPr/>
            </a:pPr>
            <a:r>
              <a:rPr kumimoji="0" lang="en-US" altLang="zh-CN" sz="4400" smtClean="0">
                <a:latin typeface="Arial" panose="020B0604020202020204" pitchFamily="34" charset="0"/>
                <a:ea typeface="黑体" panose="02010609060101010101" pitchFamily="2" charset="-122"/>
              </a:rPr>
              <a:t> </a:t>
            </a:r>
            <a:r>
              <a:rPr kumimoji="0" lang="zh-CN" altLang="en-US" sz="4400" smtClean="0">
                <a:solidFill>
                  <a:schemeClr val="bg1"/>
                </a:solidFill>
                <a:latin typeface="Arial" panose="020B0604020202020204" pitchFamily="34" charset="0"/>
                <a:ea typeface="黑体" panose="02010609060101010101" pitchFamily="2" charset="-122"/>
              </a:rPr>
              <a:t>主讲</a:t>
            </a:r>
            <a:r>
              <a:rPr kumimoji="0" lang="zh-CN" altLang="en-US" sz="4400" smtClean="0">
                <a:solidFill>
                  <a:schemeClr val="bg1"/>
                </a:solidFill>
                <a:ea typeface="黑体" panose="02010609060101010101" pitchFamily="2" charset="-122"/>
              </a:rPr>
              <a:t>：</a:t>
            </a:r>
            <a:r>
              <a:rPr kumimoji="0" lang="zh-CN" altLang="en-US" sz="4400" smtClean="0">
                <a:solidFill>
                  <a:schemeClr val="bg1"/>
                </a:solidFill>
                <a:latin typeface="Arial" panose="020B0604020202020204" pitchFamily="34" charset="0"/>
                <a:ea typeface="华文行楷" panose="02010800040101010101" pitchFamily="2" charset="-122"/>
              </a:rPr>
              <a:t>张文俊</a:t>
            </a:r>
          </a:p>
        </p:txBody>
      </p:sp>
      <p:sp>
        <p:nvSpPr>
          <p:cNvPr id="8" name="AutoShape 8"/>
          <p:cNvSpPr>
            <a:spLocks noChangeArrowheads="1"/>
          </p:cNvSpPr>
          <p:nvPr/>
        </p:nvSpPr>
        <p:spPr bwMode="auto">
          <a:xfrm rot="16200000">
            <a:off x="6947695" y="2564606"/>
            <a:ext cx="792162" cy="1800225"/>
          </a:xfrm>
          <a:prstGeom prst="moon">
            <a:avLst>
              <a:gd name="adj" fmla="val 50000"/>
            </a:avLst>
          </a:prstGeom>
          <a:solidFill>
            <a:srgbClr val="265A7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9" name="Rectangle 9"/>
          <p:cNvSpPr>
            <a:spLocks noChangeArrowheads="1"/>
          </p:cNvSpPr>
          <p:nvPr/>
        </p:nvSpPr>
        <p:spPr bwMode="auto">
          <a:xfrm>
            <a:off x="6227763" y="3573463"/>
            <a:ext cx="2916237" cy="1295400"/>
          </a:xfrm>
          <a:prstGeom prst="rect">
            <a:avLst/>
          </a:prstGeom>
          <a:solidFill>
            <a:srgbClr val="265A7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 name="Rectangle 10"/>
          <p:cNvSpPr>
            <a:spLocks noChangeArrowheads="1"/>
          </p:cNvSpPr>
          <p:nvPr/>
        </p:nvSpPr>
        <p:spPr bwMode="auto">
          <a:xfrm>
            <a:off x="6264275" y="3068638"/>
            <a:ext cx="215900" cy="576262"/>
          </a:xfrm>
          <a:prstGeom prst="rect">
            <a:avLst/>
          </a:prstGeom>
          <a:solidFill>
            <a:srgbClr val="23556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1" name="Rectangle 11"/>
          <p:cNvSpPr>
            <a:spLocks noChangeArrowheads="1"/>
          </p:cNvSpPr>
          <p:nvPr/>
        </p:nvSpPr>
        <p:spPr bwMode="auto">
          <a:xfrm>
            <a:off x="6372225" y="3284538"/>
            <a:ext cx="287338" cy="360362"/>
          </a:xfrm>
          <a:prstGeom prst="rect">
            <a:avLst/>
          </a:prstGeom>
          <a:solidFill>
            <a:srgbClr val="23556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2" name="Rectangle 12"/>
          <p:cNvSpPr>
            <a:spLocks noChangeArrowheads="1"/>
          </p:cNvSpPr>
          <p:nvPr/>
        </p:nvSpPr>
        <p:spPr bwMode="auto">
          <a:xfrm>
            <a:off x="8316913" y="3068638"/>
            <a:ext cx="827087" cy="504825"/>
          </a:xfrm>
          <a:prstGeom prst="rect">
            <a:avLst/>
          </a:prstGeom>
          <a:solidFill>
            <a:srgbClr val="265A7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3" name="AutoShape 13"/>
          <p:cNvSpPr>
            <a:spLocks noChangeArrowheads="1"/>
          </p:cNvSpPr>
          <p:nvPr/>
        </p:nvSpPr>
        <p:spPr bwMode="auto">
          <a:xfrm>
            <a:off x="7885113" y="3068638"/>
            <a:ext cx="790575" cy="504825"/>
          </a:xfrm>
          <a:prstGeom prst="triangle">
            <a:avLst>
              <a:gd name="adj" fmla="val 50000"/>
            </a:avLst>
          </a:prstGeom>
          <a:solidFill>
            <a:srgbClr val="265A7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4" name="WordArt 14"/>
          <p:cNvSpPr>
            <a:spLocks noChangeArrowheads="1" noChangeShapeType="1" noTextEdit="1"/>
          </p:cNvSpPr>
          <p:nvPr/>
        </p:nvSpPr>
        <p:spPr bwMode="auto">
          <a:xfrm>
            <a:off x="6227763" y="3644900"/>
            <a:ext cx="1828800" cy="914400"/>
          </a:xfrm>
          <a:prstGeom prst="rect">
            <a:avLst/>
          </a:prstGeom>
        </p:spPr>
        <p:txBody>
          <a:bodyPr wrap="none" fromWordArt="1">
            <a:prstTxWarp prst="textPlain">
              <a:avLst>
                <a:gd name="adj" fmla="val 50000"/>
              </a:avLst>
            </a:prstTxWarp>
          </a:bodyPr>
          <a:lstStyle/>
          <a:p>
            <a:pPr algn="ctr"/>
            <a:r>
              <a:rPr lang="zh-CN" altLang="en-US" sz="3600" kern="1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隶书" panose="02010509060101010101" charset="-122"/>
                <a:ea typeface="隶书" panose="02010509060101010101" charset="-122"/>
              </a:rPr>
              <a:t>数 学 与</a:t>
            </a:r>
          </a:p>
          <a:p>
            <a:pPr algn="ctr"/>
            <a:r>
              <a:rPr lang="zh-CN" altLang="en-US" sz="3600" kern="1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隶书" panose="02010509060101010101" charset="-122"/>
                <a:ea typeface="隶书" panose="02010509060101010101" charset="-122"/>
              </a:rPr>
              <a:t>统计</a:t>
            </a:r>
          </a:p>
        </p:txBody>
      </p:sp>
      <p:sp>
        <p:nvSpPr>
          <p:cNvPr id="15" name="WordArt 15"/>
          <p:cNvSpPr>
            <a:spLocks noChangeArrowheads="1" noChangeShapeType="1" noTextEdit="1"/>
          </p:cNvSpPr>
          <p:nvPr/>
        </p:nvSpPr>
        <p:spPr bwMode="auto">
          <a:xfrm>
            <a:off x="8210550" y="3644900"/>
            <a:ext cx="754063" cy="936625"/>
          </a:xfrm>
          <a:prstGeom prst="rect">
            <a:avLst/>
          </a:prstGeom>
        </p:spPr>
        <p:txBody>
          <a:bodyPr wrap="none" fromWordArt="1">
            <a:prstTxWarp prst="textPlain">
              <a:avLst>
                <a:gd name="adj" fmla="val 50000"/>
              </a:avLst>
            </a:prstTxWarp>
          </a:bodyPr>
          <a:lstStyle/>
          <a:p>
            <a:pPr algn="ctr"/>
            <a:r>
              <a:rPr lang="zh-CN" altLang="en-US" sz="3600" b="1" kern="1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隶书" panose="02010509060101010101" charset="-122"/>
                <a:ea typeface="隶书" panose="02010509060101010101" charset="-122"/>
              </a:rPr>
              <a:t>学院</a:t>
            </a:r>
          </a:p>
        </p:txBody>
      </p:sp>
      <p:sp>
        <p:nvSpPr>
          <p:cNvPr id="16" name="Line 16"/>
          <p:cNvSpPr>
            <a:spLocks noChangeShapeType="1"/>
          </p:cNvSpPr>
          <p:nvPr/>
        </p:nvSpPr>
        <p:spPr bwMode="auto">
          <a:xfrm>
            <a:off x="0" y="3068638"/>
            <a:ext cx="6516688" cy="0"/>
          </a:xfrm>
          <a:prstGeom prst="line">
            <a:avLst/>
          </a:prstGeom>
          <a:noFill/>
          <a:ln w="76200" cmpd="tri">
            <a:solidFill>
              <a:schemeClr val="bg1"/>
            </a:solidFill>
            <a:round/>
          </a:ln>
        </p:spPr>
        <p:txBody>
          <a:bodyPr/>
          <a:lstStyle/>
          <a:p>
            <a:endParaRPr lang="zh-CN" altLang="en-US"/>
          </a:p>
        </p:txBody>
      </p:sp>
      <p:sp>
        <p:nvSpPr>
          <p:cNvPr id="17" name="Line 17"/>
          <p:cNvSpPr>
            <a:spLocks noChangeShapeType="1"/>
          </p:cNvSpPr>
          <p:nvPr/>
        </p:nvSpPr>
        <p:spPr bwMode="auto">
          <a:xfrm>
            <a:off x="8243888" y="3074988"/>
            <a:ext cx="900112" cy="0"/>
          </a:xfrm>
          <a:prstGeom prst="line">
            <a:avLst/>
          </a:prstGeom>
          <a:noFill/>
          <a:ln w="76200" cmpd="tri">
            <a:solidFill>
              <a:schemeClr val="bg1"/>
            </a:solidFill>
            <a:round/>
          </a:ln>
        </p:spPr>
        <p:txBody>
          <a:bodyPr/>
          <a:lstStyle/>
          <a:p>
            <a:endParaRPr lang="zh-CN" altLang="en-US"/>
          </a:p>
        </p:txBody>
      </p:sp>
      <p:sp>
        <p:nvSpPr>
          <p:cNvPr id="18" name="Rectangle 18"/>
          <p:cNvSpPr>
            <a:spLocks noChangeArrowheads="1"/>
          </p:cNvSpPr>
          <p:nvPr/>
        </p:nvSpPr>
        <p:spPr bwMode="auto">
          <a:xfrm>
            <a:off x="0" y="4797425"/>
            <a:ext cx="9144000" cy="215900"/>
          </a:xfrm>
          <a:prstGeom prst="rect">
            <a:avLst/>
          </a:prstGeom>
          <a:gradFill rotWithShape="1">
            <a:gsLst>
              <a:gs pos="0">
                <a:srgbClr val="265A70"/>
              </a:gs>
              <a:gs pos="100000">
                <a:schemeClr val="accent1"/>
              </a:gs>
            </a:gsLst>
            <a:lin ang="5400000" scaled="1"/>
          </a:gradFill>
          <a:ln w="9525">
            <a:solidFill>
              <a:schemeClr val="tx1"/>
            </a:solidFill>
            <a:miter lim="800000"/>
          </a:ln>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9" name="Text Box 19"/>
          <p:cNvSpPr txBox="1">
            <a:spLocks noChangeArrowheads="1"/>
          </p:cNvSpPr>
          <p:nvPr/>
        </p:nvSpPr>
        <p:spPr bwMode="auto">
          <a:xfrm>
            <a:off x="6011863" y="6278563"/>
            <a:ext cx="313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0" lang="en-US" altLang="zh-CN" sz="3200" b="1" smtClean="0">
                <a:solidFill>
                  <a:schemeClr val="bg1"/>
                </a:solidFill>
              </a:rPr>
              <a:t>zwj@szu.edu.cn</a:t>
            </a:r>
          </a:p>
        </p:txBody>
      </p:sp>
      <p:sp>
        <p:nvSpPr>
          <p:cNvPr id="20" name="Rectangle 20"/>
          <p:cNvSpPr>
            <a:spLocks noChangeArrowheads="1"/>
          </p:cNvSpPr>
          <p:nvPr/>
        </p:nvSpPr>
        <p:spPr bwMode="ltGray">
          <a:xfrm>
            <a:off x="0" y="4919663"/>
            <a:ext cx="9144000" cy="1951037"/>
          </a:xfrm>
          <a:prstGeom prst="rect">
            <a:avLst/>
          </a:prstGeom>
          <a:gradFill rotWithShape="1">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21" name="Text Box 21"/>
          <p:cNvSpPr txBox="1">
            <a:spLocks noChangeArrowheads="1"/>
          </p:cNvSpPr>
          <p:nvPr/>
        </p:nvSpPr>
        <p:spPr bwMode="auto">
          <a:xfrm>
            <a:off x="4572000" y="5084763"/>
            <a:ext cx="457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buClr>
                <a:schemeClr val="bg1"/>
              </a:buClr>
              <a:buSzPts val="4400"/>
              <a:buFont typeface="Wingdings" panose="05000000000000000000" pitchFamily="2" charset="2"/>
              <a:buChar char="u"/>
              <a:defRPr/>
            </a:pPr>
            <a:r>
              <a:rPr kumimoji="0" lang="en-US" altLang="zh-CN" sz="4400" smtClean="0">
                <a:solidFill>
                  <a:srgbClr val="000099"/>
                </a:solidFill>
                <a:latin typeface="Arial" panose="020B0604020202020204" pitchFamily="34" charset="0"/>
                <a:ea typeface="黑体" panose="02010609060101010101" pitchFamily="2" charset="-122"/>
              </a:rPr>
              <a:t> </a:t>
            </a:r>
            <a:r>
              <a:rPr kumimoji="0" lang="zh-CN" altLang="en-US" sz="4400" smtClean="0">
                <a:solidFill>
                  <a:srgbClr val="000099"/>
                </a:solidFill>
                <a:latin typeface="Arial" panose="020B0604020202020204" pitchFamily="34" charset="0"/>
                <a:ea typeface="黑体" panose="02010609060101010101" pitchFamily="2" charset="-122"/>
              </a:rPr>
              <a:t>主讲</a:t>
            </a:r>
            <a:r>
              <a:rPr kumimoji="0" lang="zh-CN" altLang="en-US" sz="4400" smtClean="0">
                <a:solidFill>
                  <a:srgbClr val="000099"/>
                </a:solidFill>
                <a:ea typeface="黑体" panose="02010609060101010101" pitchFamily="2" charset="-122"/>
              </a:rPr>
              <a:t>：</a:t>
            </a:r>
            <a:r>
              <a:rPr kumimoji="0" lang="zh-CN" altLang="en-US" sz="4400" smtClean="0">
                <a:solidFill>
                  <a:srgbClr val="000099"/>
                </a:solidFill>
                <a:latin typeface="Arial" panose="020B0604020202020204" pitchFamily="34" charset="0"/>
                <a:ea typeface="华文行楷" panose="02010800040101010101" pitchFamily="2" charset="-122"/>
              </a:rPr>
              <a:t>胡鹏彦</a:t>
            </a:r>
            <a:endParaRPr kumimoji="0" lang="zh-CN" altLang="en-US" sz="1800" smtClean="0">
              <a:latin typeface="Arial" panose="020B0604020202020204" pitchFamily="34" charset="0"/>
            </a:endParaRPr>
          </a:p>
        </p:txBody>
      </p:sp>
      <p:sp>
        <p:nvSpPr>
          <p:cNvPr id="22" name="Rectangle 22"/>
          <p:cNvSpPr>
            <a:spLocks noChangeArrowheads="1"/>
          </p:cNvSpPr>
          <p:nvPr/>
        </p:nvSpPr>
        <p:spPr bwMode="gray">
          <a:xfrm>
            <a:off x="684213" y="6092825"/>
            <a:ext cx="7856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kumimoji="0" lang="en-US" altLang="zh-CN" sz="2800" b="1" smtClean="0">
                <a:solidFill>
                  <a:srgbClr val="FF3300"/>
                </a:solidFill>
                <a:latin typeface="Verdana" panose="020B0604030504040204" pitchFamily="34" charset="0"/>
              </a:rPr>
              <a:t>pyhu@szu.edu.cn</a:t>
            </a:r>
            <a:endParaRPr kumimoji="0" lang="en-US" altLang="zh-CN" sz="1800" smtClean="0">
              <a:solidFill>
                <a:srgbClr val="FF3300"/>
              </a:solidFill>
              <a:latin typeface="Arial" panose="020B0604020202020204" pitchFamily="34" charset="0"/>
            </a:endParaRPr>
          </a:p>
        </p:txBody>
      </p:sp>
      <p:sp>
        <p:nvSpPr>
          <p:cNvPr id="23" name="Line 23"/>
          <p:cNvSpPr>
            <a:spLocks noChangeShapeType="1"/>
          </p:cNvSpPr>
          <p:nvPr/>
        </p:nvSpPr>
        <p:spPr bwMode="auto">
          <a:xfrm>
            <a:off x="0" y="4941888"/>
            <a:ext cx="9144000" cy="0"/>
          </a:xfrm>
          <a:prstGeom prst="line">
            <a:avLst/>
          </a:prstGeom>
          <a:noFill/>
          <a:ln w="76200" cmpd="tri">
            <a:solidFill>
              <a:schemeClr val="bg1"/>
            </a:solidFill>
            <a:round/>
          </a:ln>
        </p:spPr>
        <p:txBody>
          <a:bodyPr/>
          <a:lstStyle/>
          <a:p>
            <a:endParaRPr lang="zh-CN" altLang="en-US"/>
          </a:p>
        </p:txBody>
      </p:sp>
      <p:sp>
        <p:nvSpPr>
          <p:cNvPr id="263171" name="Rectangle 3"/>
          <p:cNvSpPr>
            <a:spLocks noGrp="1" noChangeArrowheads="1"/>
          </p:cNvSpPr>
          <p:nvPr>
            <p:ph type="ctrTitle"/>
          </p:nvPr>
        </p:nvSpPr>
        <p:spPr bwMode="white">
          <a:xfrm>
            <a:off x="228600" y="3276600"/>
            <a:ext cx="8686800" cy="762000"/>
          </a:xfrm>
          <a:effectLst>
            <a:outerShdw dist="71842" dir="2700000" algn="ctr" rotWithShape="0">
              <a:srgbClr val="000000">
                <a:alpha val="50000"/>
              </a:srgbClr>
            </a:outerShdw>
          </a:effectLst>
        </p:spPr>
        <p:txBody>
          <a:bodyPr/>
          <a:lstStyle>
            <a:lvl1pPr>
              <a:defRPr sz="4000"/>
            </a:lvl1p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5" name="Rectangle 7"/>
          <p:cNvSpPr>
            <a:spLocks noGrp="1" noChangeArrowheads="1"/>
          </p:cNvSpPr>
          <p:nvPr>
            <p:ph type="sldNum" sz="quarter" idx="11"/>
          </p:nvPr>
        </p:nvSpPr>
        <p:spPr/>
        <p:txBody>
          <a:bodyPr/>
          <a:lstStyle>
            <a:lvl1pPr>
              <a:defRPr/>
            </a:lvl1pPr>
          </a:lstStyle>
          <a:p>
            <a:fld id="{00F47D29-285D-4BAA-923F-BC6296D6975F}" type="slidenum">
              <a:rPr lang="en-US" altLang="zh-CN"/>
              <a:pPr/>
              <a:t>‹#›</a:t>
            </a:fld>
            <a:endParaRPr lang="en-US" altLang="zh-CN"/>
          </a:p>
        </p:txBody>
      </p:sp>
      <p:sp>
        <p:nvSpPr>
          <p:cNvPr id="6"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5" name="Rectangle 7"/>
          <p:cNvSpPr>
            <a:spLocks noGrp="1" noChangeArrowheads="1"/>
          </p:cNvSpPr>
          <p:nvPr>
            <p:ph type="sldNum" sz="quarter" idx="11"/>
          </p:nvPr>
        </p:nvSpPr>
        <p:spPr/>
        <p:txBody>
          <a:bodyPr/>
          <a:lstStyle>
            <a:lvl1pPr>
              <a:defRPr/>
            </a:lvl1pPr>
          </a:lstStyle>
          <a:p>
            <a:fld id="{3F46EA7F-B511-460D-8935-35507418B606}" type="slidenum">
              <a:rPr lang="en-US" altLang="zh-CN"/>
              <a:pPr/>
              <a:t>‹#›</a:t>
            </a:fld>
            <a:endParaRPr lang="en-US" altLang="zh-CN"/>
          </a:p>
        </p:txBody>
      </p:sp>
      <p:sp>
        <p:nvSpPr>
          <p:cNvPr id="6"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210FC63-A37F-41AD-9A4D-E790962B75F0}"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38BE828-D466-48FC-8301-F878E602E4DE}"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F601F8C-EB67-479C-A9CC-7CEA2C90EE8E}"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397C88EB-357C-4617-9E92-5F9CE2068FD7}"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085BE56B-F055-4224-A5E0-A1C11CD70132}"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E6D90A6F-C091-4ACF-AADB-0F0597C99EC0}"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50F310BD-6CFC-473B-A5F6-F9A29AB92549}"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92E528F-545C-408F-8F1D-863F48B45A0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5" name="Rectangle 7"/>
          <p:cNvSpPr>
            <a:spLocks noGrp="1" noChangeArrowheads="1"/>
          </p:cNvSpPr>
          <p:nvPr>
            <p:ph type="sldNum" sz="quarter" idx="11"/>
          </p:nvPr>
        </p:nvSpPr>
        <p:spPr/>
        <p:txBody>
          <a:bodyPr/>
          <a:lstStyle>
            <a:lvl1pPr>
              <a:defRPr/>
            </a:lvl1pPr>
          </a:lstStyle>
          <a:p>
            <a:fld id="{2E29D05C-F30F-400F-9963-C967673D714D}" type="slidenum">
              <a:rPr lang="en-US" altLang="zh-CN"/>
              <a:pPr/>
              <a:t>‹#›</a:t>
            </a:fld>
            <a:endParaRPr lang="en-US" altLang="zh-CN"/>
          </a:p>
        </p:txBody>
      </p:sp>
      <p:sp>
        <p:nvSpPr>
          <p:cNvPr id="6"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BCE7FD1-59AE-4440-B37B-02432C405504}"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094050E-9DF0-485C-9439-D0954C5F8D4D}"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576F6877-D049-41C5-A570-2161B422B7E7}"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B982FCD-477F-467A-A7B0-9DACF8E09DBB}" type="slidenum">
              <a:rPr lang="en-US" altLang="zh-CN"/>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6388C2B-A2D5-4F6F-AE36-B02F447FCF65}" type="slidenum">
              <a:rPr lang="en-US" altLang="zh-CN"/>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5226762E-E943-4A26-BF2A-16CB35D24F08}" type="slidenum">
              <a:rPr lang="en-US" altLang="zh-CN"/>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CDB55BA4-87F0-4C01-9128-EDEB39259714}" type="slidenum">
              <a:rPr lang="en-US" altLang="zh-CN"/>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3863BE59-5EA7-4F30-88DD-45A985E8E148}" type="slidenum">
              <a:rPr lang="en-US" altLang="zh-CN"/>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CDB3E6CD-32AB-457D-A68C-14CCA1C6E7BF}" type="slidenum">
              <a:rPr lang="en-US" altLang="zh-CN"/>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D330EFD2-EA2D-43C1-818C-B403FD1A934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5" name="Rectangle 7"/>
          <p:cNvSpPr>
            <a:spLocks noGrp="1" noChangeArrowheads="1"/>
          </p:cNvSpPr>
          <p:nvPr>
            <p:ph type="sldNum" sz="quarter" idx="11"/>
          </p:nvPr>
        </p:nvSpPr>
        <p:spPr/>
        <p:txBody>
          <a:bodyPr/>
          <a:lstStyle>
            <a:lvl1pPr>
              <a:defRPr/>
            </a:lvl1pPr>
          </a:lstStyle>
          <a:p>
            <a:fld id="{94D6AF8C-38AC-49E3-8378-13FE974EAC80}" type="slidenum">
              <a:rPr lang="en-US" altLang="zh-CN"/>
              <a:pPr/>
              <a:t>‹#›</a:t>
            </a:fld>
            <a:endParaRPr lang="en-US" altLang="zh-CN"/>
          </a:p>
        </p:txBody>
      </p:sp>
      <p:sp>
        <p:nvSpPr>
          <p:cNvPr id="6"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359DB87-FE70-4A75-BCFE-72A93D505EBF}" type="slidenum">
              <a:rPr lang="en-US" altLang="zh-CN"/>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AA91AD1C-1A18-48FB-8E75-90A3677B8ACA}" type="slidenum">
              <a:rPr lang="en-US" altLang="zh-CN"/>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BE4B00A-226C-41B1-B5D0-03BB80E8E191}" type="slidenum">
              <a:rPr lang="en-US" altLang="zh-CN"/>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B26B938E-DC0C-4DC8-862A-73A03B9BA203}" type="slidenum">
              <a:rPr lang="en-US" altLang="zh-CN"/>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ctrTitle"/>
          </p:nvPr>
        </p:nvSpPr>
        <p:spPr>
          <a:xfrm>
            <a:off x="4038600" y="990600"/>
            <a:ext cx="4876800" cy="2438400"/>
          </a:xfrm>
          <a:effectLst>
            <a:outerShdw dist="35921" dir="2700000" algn="ctr" rotWithShape="0">
              <a:schemeClr val="bg1"/>
            </a:outerShdw>
          </a:effectLst>
        </p:spPr>
        <p:txBody>
          <a:bodyPr/>
          <a:lstStyle>
            <a:lvl1pPr>
              <a:defRPr sz="2400">
                <a:solidFill>
                  <a:schemeClr val="tx1"/>
                </a:solidFill>
                <a:ea typeface="华文新魏" panose="02010800040101010101" pitchFamily="2" charset="-122"/>
                <a:cs typeface="宋体" panose="02010600030101010101" pitchFamily="2" charset="-122"/>
              </a:defRPr>
            </a:lvl1pPr>
          </a:lstStyle>
          <a:p>
            <a:r>
              <a:rPr lang="zh-CN" altLang="en-US"/>
              <a:t>单击此处编辑母版标题样式</a:t>
            </a:r>
          </a:p>
        </p:txBody>
      </p:sp>
      <p:sp>
        <p:nvSpPr>
          <p:cNvPr id="271363" name="Rectangle 3"/>
          <p:cNvSpPr>
            <a:spLocks noGrp="1" noChangeArrowheads="1"/>
          </p:cNvSpPr>
          <p:nvPr>
            <p:ph type="subTitle" idx="1"/>
          </p:nvPr>
        </p:nvSpPr>
        <p:spPr>
          <a:xfrm>
            <a:off x="1219200" y="4648200"/>
            <a:ext cx="6858000" cy="609600"/>
          </a:xfrm>
        </p:spPr>
        <p:txBody>
          <a:bodyPr/>
          <a:lstStyle>
            <a:lvl1pPr marL="0" indent="0" algn="r">
              <a:buFontTx/>
              <a:buNone/>
              <a:defRPr sz="2400" i="1">
                <a:solidFill>
                  <a:srgbClr val="4776EB"/>
                </a:solidFill>
              </a:defRPr>
            </a:lvl1pPr>
          </a:lstStyle>
          <a:p>
            <a:r>
              <a:rPr lang="zh-CN" altLang="en-US"/>
              <a:t>单击此处编辑母版副标题样式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6AE73A5-DD66-4310-B633-2D03B19A56E3}"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CE1D012-F85D-45FA-8940-879CF3121E7C}"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440EEC7A-D9A5-43C6-BC25-CF44A1EE6A96}"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F11BD25A-7B67-4C43-8CF5-0A82CB355D89}"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0A8169DF-9B97-4D9B-9F69-A390BD53A4D2}"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6" name="Rectangle 7"/>
          <p:cNvSpPr>
            <a:spLocks noGrp="1" noChangeArrowheads="1"/>
          </p:cNvSpPr>
          <p:nvPr>
            <p:ph type="sldNum" sz="quarter" idx="11"/>
          </p:nvPr>
        </p:nvSpPr>
        <p:spPr/>
        <p:txBody>
          <a:bodyPr/>
          <a:lstStyle>
            <a:lvl1pPr>
              <a:defRPr/>
            </a:lvl1pPr>
          </a:lstStyle>
          <a:p>
            <a:fld id="{6EDDF387-C945-4AF3-AE0F-D0363AF7DD83}" type="slidenum">
              <a:rPr lang="en-US" altLang="zh-CN"/>
              <a:pPr/>
              <a:t>‹#›</a:t>
            </a:fld>
            <a:endParaRPr lang="en-US" altLang="zh-CN"/>
          </a:p>
        </p:txBody>
      </p:sp>
      <p:sp>
        <p:nvSpPr>
          <p:cNvPr id="7"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07832EF0-0E95-42EF-9F14-44E228CB8358}"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4FC9BEC-F8B7-404B-AA65-2424BF8AC2A5}"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3DAA3FBF-A471-49B3-B557-772E1C2639F8}"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E7A2AF0-8EB4-4294-AD8D-00C161AC6ED5}"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28600"/>
            <a:ext cx="57912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563725BF-15D9-4A37-BE91-0BB2B2B25E33}" type="slidenum">
              <a:rPr lang="en-US" altLang="zh-CN"/>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03810" name="Rectangle 2"/>
          <p:cNvSpPr>
            <a:spLocks noGrp="1" noChangeArrowheads="1"/>
          </p:cNvSpPr>
          <p:nvPr>
            <p:ph type="ctrTitle"/>
          </p:nvPr>
        </p:nvSpPr>
        <p:spPr>
          <a:xfrm>
            <a:off x="4038600" y="990600"/>
            <a:ext cx="4876800" cy="2438400"/>
          </a:xfrm>
          <a:effectLst>
            <a:outerShdw dist="35921" dir="2700000" algn="ctr" rotWithShape="0">
              <a:schemeClr val="bg1"/>
            </a:outerShdw>
          </a:effectLst>
        </p:spPr>
        <p:txBody>
          <a:bodyPr/>
          <a:lstStyle>
            <a:lvl1pPr>
              <a:defRPr sz="2400">
                <a:solidFill>
                  <a:schemeClr val="tx1"/>
                </a:solidFill>
                <a:ea typeface="华文新魏" panose="02010800040101010101" pitchFamily="2" charset="-122"/>
                <a:cs typeface="宋体" panose="02010600030101010101" pitchFamily="2" charset="-122"/>
              </a:defRPr>
            </a:lvl1pPr>
          </a:lstStyle>
          <a:p>
            <a:r>
              <a:rPr lang="zh-CN" altLang="en-US"/>
              <a:t>单击此处编辑母版标题样式</a:t>
            </a:r>
          </a:p>
        </p:txBody>
      </p:sp>
      <p:sp>
        <p:nvSpPr>
          <p:cNvPr id="503811" name="Rectangle 3"/>
          <p:cNvSpPr>
            <a:spLocks noGrp="1" noChangeArrowheads="1"/>
          </p:cNvSpPr>
          <p:nvPr>
            <p:ph type="subTitle" idx="1"/>
          </p:nvPr>
        </p:nvSpPr>
        <p:spPr>
          <a:xfrm>
            <a:off x="1219200" y="4648200"/>
            <a:ext cx="6858000" cy="609600"/>
          </a:xfrm>
        </p:spPr>
        <p:txBody>
          <a:bodyPr/>
          <a:lstStyle>
            <a:lvl1pPr marL="0" indent="0" algn="r">
              <a:buFontTx/>
              <a:buNone/>
              <a:defRPr sz="2400" i="1">
                <a:solidFill>
                  <a:srgbClr val="4776EB"/>
                </a:solidFill>
              </a:defRPr>
            </a:lvl1pPr>
          </a:lstStyle>
          <a:p>
            <a:r>
              <a:rPr lang="zh-CN" altLang="en-US"/>
              <a:t>单击此处编辑母版副标题样式</a:t>
            </a: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AD0583C-3218-4F8A-BFC2-071D049677D2}" type="slidenum">
              <a:rPr lang="en-US" altLang="zh-CN"/>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9D6A1F6-CDE8-425B-9D40-CE44628ED732}" type="slidenum">
              <a:rPr lang="en-US" altLang="zh-CN"/>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0B74622-E94C-4251-8323-9D4B102610D2}" type="slidenum">
              <a:rPr lang="en-US" altLang="zh-CN"/>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B715FE1A-F026-4973-85D5-B875BD46676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8" name="Rectangle 7"/>
          <p:cNvSpPr>
            <a:spLocks noGrp="1" noChangeArrowheads="1"/>
          </p:cNvSpPr>
          <p:nvPr>
            <p:ph type="sldNum" sz="quarter" idx="11"/>
          </p:nvPr>
        </p:nvSpPr>
        <p:spPr/>
        <p:txBody>
          <a:bodyPr/>
          <a:lstStyle>
            <a:lvl1pPr>
              <a:defRPr/>
            </a:lvl1pPr>
          </a:lstStyle>
          <a:p>
            <a:fld id="{B3B662D0-A48B-4F42-8EF5-CDF76DF2E411}" type="slidenum">
              <a:rPr lang="en-US" altLang="zh-CN"/>
              <a:pPr/>
              <a:t>‹#›</a:t>
            </a:fld>
            <a:endParaRPr lang="en-US" altLang="zh-CN"/>
          </a:p>
        </p:txBody>
      </p:sp>
      <p:sp>
        <p:nvSpPr>
          <p:cNvPr id="9"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86BB38FE-E8AB-4A96-BD7E-F865423CBEBB}" type="slidenum">
              <a:rPr lang="en-US" altLang="zh-CN"/>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0089AAEA-B0B9-46EC-8E9E-45AD2ACD9383}" type="slidenum">
              <a:rPr lang="en-US" altLang="zh-CN"/>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D021BDA0-3748-4AB0-B955-3CB032817202}" type="slidenum">
              <a:rPr lang="en-US" altLang="zh-CN"/>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5C81D6D-8A78-469C-BC1C-2B5FAAD0C0F8}" type="slidenum">
              <a:rPr lang="en-US" altLang="zh-CN"/>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35C890F6-6D93-438F-B4DD-7209F3E80D9A}" type="slidenum">
              <a:rPr lang="en-US" altLang="zh-CN"/>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B3C58DFE-E4E4-4183-9003-0B7F796F79C3}" type="slidenum">
              <a:rPr lang="en-US" altLang="zh-CN"/>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28600"/>
            <a:ext cx="57912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B2E2D90-4A96-447C-A563-49A76F98D928}" type="slidenum">
              <a:rPr lang="en-US" altLang="zh-CN"/>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E4D1337-7BD1-444F-93F5-C4FB74E314C4}" type="slidenum">
              <a:rPr lang="en-US" altLang="zh-CN"/>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96BFB33-F29C-48EF-9C09-092FD51C346A}" type="slidenum">
              <a:rPr lang="en-US" altLang="zh-CN"/>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19B34E1-B8D8-4D92-9E18-E2DDDB99EB9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4" name="Rectangle 7"/>
          <p:cNvSpPr>
            <a:spLocks noGrp="1" noChangeArrowheads="1"/>
          </p:cNvSpPr>
          <p:nvPr>
            <p:ph type="sldNum" sz="quarter" idx="11"/>
          </p:nvPr>
        </p:nvSpPr>
        <p:spPr/>
        <p:txBody>
          <a:bodyPr/>
          <a:lstStyle>
            <a:lvl1pPr>
              <a:defRPr/>
            </a:lvl1pPr>
          </a:lstStyle>
          <a:p>
            <a:fld id="{38DB6963-F82E-43D4-AF93-85F6DE00F4FF}" type="slidenum">
              <a:rPr lang="en-US" altLang="zh-CN"/>
              <a:pPr/>
              <a:t>‹#›</a:t>
            </a:fld>
            <a:endParaRPr lang="en-US" altLang="zh-CN"/>
          </a:p>
        </p:txBody>
      </p:sp>
      <p:sp>
        <p:nvSpPr>
          <p:cNvPr id="5"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2A2249C-9780-4FBA-930F-E4C4FDBB0FF8}" type="slidenum">
              <a:rPr lang="en-US" altLang="zh-CN"/>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52F4A390-EA12-44BE-86F3-6C9190A7EE93}" type="slidenum">
              <a:rPr lang="en-US" altLang="zh-CN"/>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E2195E92-F921-419F-99B7-CAA69D1940B3}" type="slidenum">
              <a:rPr lang="en-US" altLang="zh-CN"/>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AA4F2A45-4E76-4B37-AA41-BD4FCB689D55}" type="slidenum">
              <a:rPr lang="en-US" altLang="zh-CN"/>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87D3B30D-061B-4E14-91CA-C757D6959054}" type="slidenum">
              <a:rPr lang="en-US" altLang="zh-CN"/>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C2368FC-B610-44E7-B791-1FABD05BF668}" type="slidenum">
              <a:rPr lang="en-US" altLang="zh-CN"/>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337F3B0-3850-491A-962A-29BD03524E3F}" type="slidenum">
              <a:rPr lang="en-US" altLang="zh-CN"/>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70271BC-E309-476A-A979-4AEF58971BBC}" type="slidenum">
              <a:rPr lang="en-US" altLang="zh-CN"/>
              <a:pPr/>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7B63B13-9272-4455-8EDF-FDC515D5C190}" type="slidenum">
              <a:rPr lang="en-US" altLang="zh-CN"/>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229CED9-8770-4CFB-8A72-19164CD6A02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3" name="Rectangle 7"/>
          <p:cNvSpPr>
            <a:spLocks noGrp="1" noChangeArrowheads="1"/>
          </p:cNvSpPr>
          <p:nvPr>
            <p:ph type="sldNum" sz="quarter" idx="11"/>
          </p:nvPr>
        </p:nvSpPr>
        <p:spPr/>
        <p:txBody>
          <a:bodyPr/>
          <a:lstStyle>
            <a:lvl1pPr>
              <a:defRPr/>
            </a:lvl1pPr>
          </a:lstStyle>
          <a:p>
            <a:fld id="{E69743DE-E14A-404F-9CBB-5B6EE85BD894}" type="slidenum">
              <a:rPr lang="en-US" altLang="zh-CN"/>
              <a:pPr/>
              <a:t>‹#›</a:t>
            </a:fld>
            <a:endParaRPr lang="en-US" altLang="zh-CN"/>
          </a:p>
        </p:txBody>
      </p:sp>
      <p:sp>
        <p:nvSpPr>
          <p:cNvPr id="4"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3216F8D-F8A2-4916-BA9F-A1E0DE488B7D}" type="slidenum">
              <a:rPr lang="en-US" altLang="zh-CN"/>
              <a:pPr/>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BB9217E4-F0A8-495D-81FA-6A31921DCEDD}" type="slidenum">
              <a:rPr lang="en-US" altLang="zh-CN"/>
              <a:pPr/>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6D37B562-FCBF-4A84-ABED-95238CC5ABCA}" type="slidenum">
              <a:rPr lang="en-US" altLang="zh-CN"/>
              <a:pPr/>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246E0E92-9608-44B1-8EDB-3A1E1D0D8575}" type="slidenum">
              <a:rPr lang="en-US" altLang="zh-CN"/>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552629BA-416A-4845-98FF-E1B61E3B0D92}" type="slidenum">
              <a:rPr lang="en-US" altLang="zh-CN"/>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8A7B299D-460A-41FB-B959-A8BF129C03C4}" type="slidenum">
              <a:rPr lang="en-US" altLang="zh-CN"/>
              <a:pPr/>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C45830A-0F5C-4976-ACB2-2FD9712B7124}" type="slidenum">
              <a:rPr lang="en-US" altLang="zh-CN"/>
              <a:pPr/>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0BE1CDE-8033-49C5-B38C-2EB1CEACD310}" type="slidenum">
              <a:rPr lang="en-US" altLang="zh-CN"/>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28600"/>
            <a:ext cx="57912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FB352D3-0290-4CEC-B1B1-DF39B877C179}" type="slidenum">
              <a:rPr lang="en-US" altLang="zh-CN"/>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A994DC2-0DC6-43CA-BB6F-C65932CFD147}"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6" name="Rectangle 7"/>
          <p:cNvSpPr>
            <a:spLocks noGrp="1" noChangeArrowheads="1"/>
          </p:cNvSpPr>
          <p:nvPr>
            <p:ph type="sldNum" sz="quarter" idx="11"/>
          </p:nvPr>
        </p:nvSpPr>
        <p:spPr/>
        <p:txBody>
          <a:bodyPr/>
          <a:lstStyle>
            <a:lvl1pPr>
              <a:defRPr/>
            </a:lvl1pPr>
          </a:lstStyle>
          <a:p>
            <a:fld id="{0AC74ECD-2F6E-4242-9924-4450F6AD58D7}" type="slidenum">
              <a:rPr lang="en-US" altLang="zh-CN"/>
              <a:pPr/>
              <a:t>‹#›</a:t>
            </a:fld>
            <a:endParaRPr lang="en-US" altLang="zh-CN"/>
          </a:p>
        </p:txBody>
      </p:sp>
      <p:sp>
        <p:nvSpPr>
          <p:cNvPr id="7"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D6C846A-27E5-4CC3-B72C-044669FC2A44}" type="slidenum">
              <a:rPr lang="en-US" altLang="zh-CN"/>
              <a:pPr/>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9F85F67-CB59-4B20-AA66-98C4952DC23F}" type="slidenum">
              <a:rPr lang="en-US" altLang="zh-CN"/>
              <a:pPr/>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862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D8345D4-D138-410D-9145-94DE743E9FED}" type="slidenum">
              <a:rPr lang="en-US" altLang="zh-CN"/>
              <a:pPr/>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755AD46D-7B78-4C61-A4F4-BF27771B1439}" type="slidenum">
              <a:rPr lang="en-US" altLang="zh-CN"/>
              <a:pPr/>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737D4515-359F-469B-BC9E-82C0E275AB9B}" type="slidenum">
              <a:rPr lang="en-US" altLang="zh-CN"/>
              <a:pPr/>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DAFD38E6-1CAF-4B97-9BB7-257298FBA898}" type="slidenum">
              <a:rPr lang="en-US" altLang="zh-CN"/>
              <a:pPr/>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0BA1C62-0BD8-49FD-8DF9-6743BC79D15C}" type="slidenum">
              <a:rPr lang="en-US" altLang="zh-CN"/>
              <a:pPr/>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6E8F339-98EE-44BA-8418-A555302A97D9}" type="slidenum">
              <a:rPr lang="en-US" altLang="zh-CN"/>
              <a:pPr/>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434C866-ACF1-4949-9C2A-CDE8995BA9BA}" type="slidenum">
              <a:rPr lang="en-US" altLang="zh-CN"/>
              <a:pPr/>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28600"/>
            <a:ext cx="57912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37C5FBC-DD61-4F26-8406-B57A25083CF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r>
              <a:rPr lang="en-US" altLang="zh-CN"/>
              <a:t>Company Logo</a:t>
            </a:r>
          </a:p>
        </p:txBody>
      </p:sp>
      <p:sp>
        <p:nvSpPr>
          <p:cNvPr id="6" name="Rectangle 7"/>
          <p:cNvSpPr>
            <a:spLocks noGrp="1" noChangeArrowheads="1"/>
          </p:cNvSpPr>
          <p:nvPr>
            <p:ph type="sldNum" sz="quarter" idx="11"/>
          </p:nvPr>
        </p:nvSpPr>
        <p:spPr/>
        <p:txBody>
          <a:bodyPr/>
          <a:lstStyle>
            <a:lvl1pPr>
              <a:defRPr/>
            </a:lvl1pPr>
          </a:lstStyle>
          <a:p>
            <a:fld id="{7FCAAE98-AAF6-465E-8AC1-36D2B1C969F6}" type="slidenum">
              <a:rPr lang="en-US" altLang="zh-CN"/>
              <a:pPr/>
              <a:t>‹#›</a:t>
            </a:fld>
            <a:endParaRPr lang="en-US" altLang="zh-CN"/>
          </a:p>
        </p:txBody>
      </p:sp>
      <p:sp>
        <p:nvSpPr>
          <p:cNvPr id="7" name="Rectangle 9"/>
          <p:cNvSpPr>
            <a:spLocks noGrp="1" noChangeArrowheads="1"/>
          </p:cNvSpPr>
          <p:nvPr>
            <p:ph type="dt" sz="half" idx="12"/>
          </p:nvPr>
        </p:nvSpPr>
        <p:spPr/>
        <p:txBody>
          <a:bodyPr/>
          <a:lstStyle>
            <a:lvl1pPr>
              <a:defRPr/>
            </a:lvl1pPr>
          </a:lstStyle>
          <a:p>
            <a:pPr>
              <a:defRPr/>
            </a:pPr>
            <a:r>
              <a:rPr lang="en-US" altLang="zh-CN"/>
              <a:t>www.themegallery.com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5.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5.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7.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6.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8.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5.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6.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9.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flipV="1">
            <a:off x="0" y="1065213"/>
            <a:ext cx="9144000" cy="87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27" name="Line 3"/>
          <p:cNvSpPr>
            <a:spLocks noChangeShapeType="1"/>
          </p:cNvSpPr>
          <p:nvPr/>
        </p:nvSpPr>
        <p:spPr bwMode="ltGray">
          <a:xfrm>
            <a:off x="0" y="1096963"/>
            <a:ext cx="9144000" cy="0"/>
          </a:xfrm>
          <a:prstGeom prst="line">
            <a:avLst/>
          </a:prstGeom>
          <a:noFill/>
          <a:ln w="9525">
            <a:solidFill>
              <a:schemeClr val="bg1"/>
            </a:solidFill>
            <a:round/>
          </a:ln>
        </p:spPr>
        <p:txBody>
          <a:bodyPr/>
          <a:lstStyle/>
          <a:p>
            <a:endParaRPr lang="zh-CN" altLang="en-US"/>
          </a:p>
        </p:txBody>
      </p:sp>
      <p:graphicFrame>
        <p:nvGraphicFramePr>
          <p:cNvPr id="1028" name="Object 4"/>
          <p:cNvGraphicFramePr>
            <a:graphicFrameLocks noChangeAspect="1"/>
          </p:cNvGraphicFramePr>
          <p:nvPr/>
        </p:nvGraphicFramePr>
        <p:xfrm>
          <a:off x="0" y="0"/>
          <a:ext cx="9144000" cy="1052513"/>
        </p:xfrm>
        <a:graphic>
          <a:graphicData uri="http://schemas.openxmlformats.org/presentationml/2006/ole">
            <mc:AlternateContent xmlns:mc="http://schemas.openxmlformats.org/markup-compatibility/2006">
              <mc:Choice xmlns:v="urn:schemas-microsoft-com:vml" Requires="v">
                <p:oleObj spid="_x0000_s1051" name="Image" r:id="rId14" imgW="12749206" imgH="2323810" progId="">
                  <p:embed/>
                </p:oleObj>
              </mc:Choice>
              <mc:Fallback>
                <p:oleObj name="Image" r:id="rId14" imgW="12749206" imgH="2323810" progId="">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5"/>
          <p:cNvSpPr>
            <a:spLocks noGrp="1" noChangeArrowheads="1"/>
          </p:cNvSpPr>
          <p:nvPr>
            <p:ph type="body" idx="1"/>
          </p:nvPr>
        </p:nvSpPr>
        <p:spPr bwMode="auto">
          <a:xfrm>
            <a:off x="457200" y="1371600"/>
            <a:ext cx="8229600" cy="49530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2150" name="Rectangle 6"/>
          <p:cNvSpPr>
            <a:spLocks noGrp="1" noChangeArrowheads="1"/>
          </p:cNvSpPr>
          <p:nvPr>
            <p:ph type="ftr" sz="quarter" idx="3"/>
          </p:nvPr>
        </p:nvSpPr>
        <p:spPr bwMode="auto">
          <a:xfrm>
            <a:off x="6705600" y="6508750"/>
            <a:ext cx="20574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200" b="1">
                <a:latin typeface="+mn-lt"/>
              </a:defRPr>
            </a:lvl1pPr>
          </a:lstStyle>
          <a:p>
            <a:pPr>
              <a:defRPr/>
            </a:pPr>
            <a:r>
              <a:rPr lang="en-US" altLang="zh-CN"/>
              <a:t>Company Logo</a:t>
            </a:r>
          </a:p>
        </p:txBody>
      </p:sp>
      <p:sp>
        <p:nvSpPr>
          <p:cNvPr id="262151" name="Rectangle 7"/>
          <p:cNvSpPr>
            <a:spLocks noGrp="1" noChangeArrowheads="1"/>
          </p:cNvSpPr>
          <p:nvPr>
            <p:ph type="sldNum" sz="quarter" idx="4"/>
          </p:nvPr>
        </p:nvSpPr>
        <p:spPr bwMode="auto">
          <a:xfrm>
            <a:off x="3429000" y="6508750"/>
            <a:ext cx="2133600" cy="3079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200" b="1">
                <a:latin typeface="Verdana" panose="020B0604030504040204" pitchFamily="34" charset="0"/>
              </a:defRPr>
            </a:lvl1pPr>
          </a:lstStyle>
          <a:p>
            <a:fld id="{D52DA8AB-A44A-47DC-9E9A-00DAA85239F2}" type="slidenum">
              <a:rPr lang="en-US" altLang="zh-CN"/>
              <a:pPr/>
              <a:t>‹#›</a:t>
            </a:fld>
            <a:endParaRPr lang="en-US" altLang="zh-CN"/>
          </a:p>
        </p:txBody>
      </p:sp>
      <p:sp>
        <p:nvSpPr>
          <p:cNvPr id="1032" name="Rectangle 8"/>
          <p:cNvSpPr>
            <a:spLocks noGrp="1" noChangeArrowheads="1"/>
          </p:cNvSpPr>
          <p:nvPr>
            <p:ph type="title"/>
          </p:nvPr>
        </p:nvSpPr>
        <p:spPr bwMode="auto">
          <a:xfrm>
            <a:off x="533400" y="304800"/>
            <a:ext cx="8153400" cy="563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262153" name="Rectangle 9"/>
          <p:cNvSpPr>
            <a:spLocks noGrp="1" noChangeArrowheads="1"/>
          </p:cNvSpPr>
          <p:nvPr>
            <p:ph type="dt" sz="half" idx="2"/>
          </p:nvPr>
        </p:nvSpPr>
        <p:spPr bwMode="gray">
          <a:xfrm>
            <a:off x="7162800" y="1143000"/>
            <a:ext cx="1981200" cy="228600"/>
          </a:xfrm>
          <a:prstGeom prst="rect">
            <a:avLst/>
          </a:prstGeom>
          <a:solidFill>
            <a:schemeClr val="accent1"/>
          </a:solidFill>
          <a:ln w="9525">
            <a:noFill/>
            <a:miter lim="800000"/>
          </a:ln>
          <a:effectLst/>
        </p:spPr>
        <p:txBody>
          <a:bodyPr vert="horz" wrap="square" lIns="91440" tIns="45720" rIns="91440" bIns="45720" numCol="1" anchor="t" anchorCtr="0" compatLnSpc="1"/>
          <a:lstStyle>
            <a:lvl1pPr eaLnBrk="1" hangingPunct="1">
              <a:defRPr kumimoji="0" b="1">
                <a:solidFill>
                  <a:schemeClr val="bg1"/>
                </a:solidFill>
                <a:latin typeface="+mn-lt"/>
              </a:defRPr>
            </a:lvl1pPr>
          </a:lstStyle>
          <a:p>
            <a:pPr>
              <a:defRPr/>
            </a:pPr>
            <a:r>
              <a:rPr lang="en-US" altLang="zh-CN"/>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rgbClr val="000000"/>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Char char="•"/>
        <a:defRPr sz="2200">
          <a:solidFill>
            <a:srgbClr val="000000"/>
          </a:solidFill>
          <a:latin typeface="Arial" panose="020B0604020202020204" pitchFamily="34" charset="0"/>
          <a:ea typeface="+mn-ea"/>
        </a:defRPr>
      </a:lvl3pPr>
      <a:lvl4pPr marL="1600200" indent="-228600" algn="l" rtl="0" eaLnBrk="0" fontAlgn="base" hangingPunct="0">
        <a:spcBef>
          <a:spcPct val="20000"/>
        </a:spcBef>
        <a:spcAft>
          <a:spcPct val="0"/>
        </a:spcAft>
        <a:buChar char="–"/>
        <a:defRPr sz="2000">
          <a:solidFill>
            <a:srgbClr val="000000"/>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rgbClr val="000000"/>
          </a:solidFill>
          <a:latin typeface="Arial" panose="020B0604020202020204" pitchFamily="34" charset="0"/>
          <a:ea typeface="+mn-ea"/>
        </a:defRPr>
      </a:lvl5pPr>
      <a:lvl6pPr marL="2514600" indent="-228600" algn="l" rtl="0" fontAlgn="base">
        <a:spcBef>
          <a:spcPct val="20000"/>
        </a:spcBef>
        <a:spcAft>
          <a:spcPct val="0"/>
        </a:spcAft>
        <a:buChar char="»"/>
        <a:defRPr sz="2000">
          <a:solidFill>
            <a:srgbClr val="000000"/>
          </a:solidFill>
          <a:latin typeface="Arial" panose="020B0604020202020204" pitchFamily="34" charset="0"/>
          <a:ea typeface="+mn-ea"/>
        </a:defRPr>
      </a:lvl6pPr>
      <a:lvl7pPr marL="2971800" indent="-228600" algn="l" rtl="0" fontAlgn="base">
        <a:spcBef>
          <a:spcPct val="20000"/>
        </a:spcBef>
        <a:spcAft>
          <a:spcPct val="0"/>
        </a:spcAft>
        <a:buChar char="»"/>
        <a:defRPr sz="2000">
          <a:solidFill>
            <a:srgbClr val="000000"/>
          </a:solidFill>
          <a:latin typeface="Arial" panose="020B0604020202020204" pitchFamily="34" charset="0"/>
          <a:ea typeface="+mn-ea"/>
        </a:defRPr>
      </a:lvl7pPr>
      <a:lvl8pPr marL="3429000" indent="-228600" algn="l" rtl="0" fontAlgn="base">
        <a:spcBef>
          <a:spcPct val="20000"/>
        </a:spcBef>
        <a:spcAft>
          <a:spcPct val="0"/>
        </a:spcAft>
        <a:buChar char="»"/>
        <a:defRPr sz="2000">
          <a:solidFill>
            <a:srgbClr val="000000"/>
          </a:solidFill>
          <a:latin typeface="Arial" panose="020B0604020202020204" pitchFamily="34" charset="0"/>
          <a:ea typeface="+mn-ea"/>
        </a:defRPr>
      </a:lvl8pPr>
      <a:lvl9pPr marL="3886200" indent="-228600" algn="l" rtl="0" fontAlgn="base">
        <a:spcBef>
          <a:spcPct val="20000"/>
        </a:spcBef>
        <a:spcAft>
          <a:spcPct val="0"/>
        </a:spcAft>
        <a:buChar char="»"/>
        <a:defRPr sz="2000">
          <a:solidFill>
            <a:srgbClr val="000000"/>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5220"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2652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265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1CCA4844-D969-4654-95B5-7DA03CCF2F2F}" type="slidenum">
              <a:rPr lang="en-US" altLang="zh-CN"/>
              <a:pPr/>
              <a:t>‹#›</a:t>
            </a:fld>
            <a:endParaRPr lang="en-US" altLang="zh-CN"/>
          </a:p>
        </p:txBody>
      </p:sp>
      <p:sp>
        <p:nvSpPr>
          <p:cNvPr id="2055" name="Rectangle 7"/>
          <p:cNvSpPr>
            <a:spLocks noChangeArrowheads="1"/>
          </p:cNvSpPr>
          <p:nvPr/>
        </p:nvSpPr>
        <p:spPr bwMode="auto">
          <a:xfrm>
            <a:off x="0" y="0"/>
            <a:ext cx="611188"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第一</a:t>
            </a:r>
          </a:p>
          <a:p>
            <a:pPr algn="ctr" eaLnBrk="1" hangingPunct="1">
              <a:defRPr/>
            </a:pP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章</a:t>
            </a:r>
            <a:b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b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
            </a:r>
            <a:b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b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矩阵与初等变换</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829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2682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26829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343F5FCA-DAD6-45B7-B839-2B604E39ADDB}" type="slidenum">
              <a:rPr lang="en-US" altLang="zh-CN"/>
              <a:pPr/>
              <a:t>‹#›</a:t>
            </a:fld>
            <a:endParaRPr lang="en-US" altLang="zh-CN"/>
          </a:p>
        </p:txBody>
      </p:sp>
      <p:sp>
        <p:nvSpPr>
          <p:cNvPr id="3079" name="Rectangle 7"/>
          <p:cNvSpPr>
            <a:spLocks noChangeArrowheads="1"/>
          </p:cNvSpPr>
          <p:nvPr/>
        </p:nvSpPr>
        <p:spPr bwMode="auto">
          <a:xfrm>
            <a:off x="0" y="0"/>
            <a:ext cx="611188"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第一</a:t>
            </a:r>
          </a:p>
          <a:p>
            <a:pPr algn="ctr" eaLnBrk="1" hangingPunct="1">
              <a:defRPr/>
            </a:pP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章</a:t>
            </a:r>
            <a:b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b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
            </a:r>
            <a:b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b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矩阵与初等变换</a:t>
            </a:r>
          </a:p>
        </p:txBody>
      </p:sp>
      <p:pic>
        <p:nvPicPr>
          <p:cNvPr id="3080" name="图片 1"/>
          <p:cNvPicPr>
            <a:picLocks noChangeAspect="1"/>
          </p:cNvPicPr>
          <p:nvPr userDrawn="1"/>
        </p:nvPicPr>
        <p:blipFill>
          <a:blip r:embed="rId13" cstate="print"/>
          <a:srcRect/>
          <a:stretch>
            <a:fillRect/>
          </a:stretch>
        </p:blipFill>
        <p:spPr bwMode="auto">
          <a:xfrm>
            <a:off x="611188" y="0"/>
            <a:ext cx="223202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228600"/>
            <a:ext cx="54864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609600" y="1219200"/>
            <a:ext cx="7924800" cy="45339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0340"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a:lvl1pPr>
          </a:lstStyle>
          <a:p>
            <a:pPr>
              <a:defRPr/>
            </a:pPr>
            <a:endParaRPr lang="en-US" altLang="zh-CN"/>
          </a:p>
        </p:txBody>
      </p:sp>
      <p:sp>
        <p:nvSpPr>
          <p:cNvPr id="270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a:lvl1pPr>
          </a:lstStyle>
          <a:p>
            <a:pPr>
              <a:defRPr/>
            </a:pPr>
            <a:endParaRPr lang="en-US" altLang="zh-CN"/>
          </a:p>
        </p:txBody>
      </p:sp>
      <p:sp>
        <p:nvSpPr>
          <p:cNvPr id="27034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a:lvl1pPr>
          </a:lstStyle>
          <a:p>
            <a:fld id="{70A1999B-AFB4-4547-B59B-B32A9E30695D}" type="slidenum">
              <a:rPr lang="en-US" altLang="zh-CN"/>
              <a:pPr/>
              <a:t>‹#›</a:t>
            </a:fld>
            <a:endParaRPr lang="en-US" altLang="zh-CN"/>
          </a:p>
        </p:txBody>
      </p:sp>
      <p:sp>
        <p:nvSpPr>
          <p:cNvPr id="4103" name="Rectangle 7"/>
          <p:cNvSpPr>
            <a:spLocks noChangeArrowheads="1"/>
          </p:cNvSpPr>
          <p:nvPr/>
        </p:nvSpPr>
        <p:spPr bwMode="auto">
          <a:xfrm>
            <a:off x="0" y="981075"/>
            <a:ext cx="395288" cy="4941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400" smtClean="0">
                <a:ea typeface="华文新魏" panose="02010800040101010101" pitchFamily="2" charset="-122"/>
                <a:cs typeface="宋体" panose="02010600030101010101" pitchFamily="2" charset="-122"/>
              </a:rPr>
              <a:t>第</a:t>
            </a:r>
          </a:p>
          <a:p>
            <a:pPr eaLnBrk="1" hangingPunct="1">
              <a:defRPr/>
            </a:pPr>
            <a:r>
              <a:rPr kumimoji="0" lang="zh-CN" altLang="en-US" sz="2400" smtClean="0">
                <a:ea typeface="华文新魏" panose="02010800040101010101" pitchFamily="2" charset="-122"/>
                <a:cs typeface="宋体" panose="02010600030101010101" pitchFamily="2" charset="-122"/>
              </a:rPr>
              <a:t>一</a:t>
            </a:r>
          </a:p>
          <a:p>
            <a:pPr eaLnBrk="1" hangingPunct="1">
              <a:defRPr/>
            </a:pPr>
            <a:r>
              <a:rPr kumimoji="0" lang="zh-CN" altLang="en-US" sz="2400" smtClean="0">
                <a:ea typeface="华文新魏" panose="02010800040101010101" pitchFamily="2" charset="-122"/>
                <a:cs typeface="宋体" panose="02010600030101010101" pitchFamily="2" charset="-122"/>
              </a:rPr>
              <a:t>章</a:t>
            </a:r>
            <a:br>
              <a:rPr kumimoji="0" lang="zh-CN" altLang="en-US" sz="2400" smtClean="0">
                <a:ea typeface="华文新魏" panose="02010800040101010101" pitchFamily="2" charset="-122"/>
                <a:cs typeface="宋体" panose="02010600030101010101" pitchFamily="2" charset="-122"/>
              </a:rPr>
            </a:br>
            <a:r>
              <a:rPr kumimoji="0" lang="zh-CN" altLang="en-US" sz="2400" smtClean="0">
                <a:ea typeface="华文新魏" panose="02010800040101010101" pitchFamily="2" charset="-122"/>
                <a:cs typeface="宋体" panose="02010600030101010101" pitchFamily="2" charset="-122"/>
              </a:rPr>
              <a:t>矩阵与初等变换</a:t>
            </a:r>
          </a:p>
        </p:txBody>
      </p:sp>
      <p:pic>
        <p:nvPicPr>
          <p:cNvPr id="4104" name="图片 8"/>
          <p:cNvPicPr>
            <a:picLocks noChangeAspect="1"/>
          </p:cNvPicPr>
          <p:nvPr userDrawn="1"/>
        </p:nvPicPr>
        <p:blipFill>
          <a:blip r:embed="rId14" cstate="print"/>
          <a:srcRect/>
          <a:stretch>
            <a:fillRect/>
          </a:stretch>
        </p:blipFill>
        <p:spPr bwMode="auto">
          <a:xfrm>
            <a:off x="0" y="0"/>
            <a:ext cx="223202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SzPct val="95000"/>
        <a:buChar char="•"/>
        <a:defRPr sz="3200" b="1">
          <a:solidFill>
            <a:srgbClr val="005E5C"/>
          </a:solidFill>
          <a:latin typeface="+mn-lt"/>
          <a:ea typeface="+mn-ea"/>
          <a:cs typeface="+mn-cs"/>
        </a:defRPr>
      </a:lvl1pPr>
      <a:lvl2pPr marL="742950" indent="-285750" algn="l" rtl="0" eaLnBrk="0" fontAlgn="base" hangingPunct="0">
        <a:spcBef>
          <a:spcPct val="20000"/>
        </a:spcBef>
        <a:spcAft>
          <a:spcPct val="0"/>
        </a:spcAft>
        <a:buClr>
          <a:srgbClr val="3D9F1F"/>
        </a:buClr>
        <a:buChar char="•"/>
        <a:defRPr sz="2800" b="1" i="1">
          <a:solidFill>
            <a:srgbClr val="4055F2"/>
          </a:solidFill>
          <a:latin typeface="+mn-lt"/>
          <a:ea typeface="+mn-ea"/>
        </a:defRPr>
      </a:lvl2pPr>
      <a:lvl3pPr marL="1143000" indent="-228600" algn="l" rtl="0" eaLnBrk="0" fontAlgn="base" hangingPunct="0">
        <a:spcBef>
          <a:spcPct val="20000"/>
        </a:spcBef>
        <a:spcAft>
          <a:spcPct val="0"/>
        </a:spcAft>
        <a:buClr>
          <a:schemeClr val="bg2"/>
        </a:buClr>
        <a:buChar char="•"/>
        <a:defRPr sz="2400" b="1">
          <a:solidFill>
            <a:srgbClr val="005E5C"/>
          </a:solidFill>
          <a:latin typeface="+mn-lt"/>
          <a:ea typeface="+mn-ea"/>
        </a:defRPr>
      </a:lvl3pPr>
      <a:lvl4pPr marL="1600200" indent="-228600" algn="l" rtl="0" eaLnBrk="0" fontAlgn="base" hangingPunct="0">
        <a:spcBef>
          <a:spcPct val="20000"/>
        </a:spcBef>
        <a:spcAft>
          <a:spcPct val="0"/>
        </a:spcAft>
        <a:buClr>
          <a:srgbClr val="0667B0"/>
        </a:buClr>
        <a:buChar char="•"/>
        <a:defRPr sz="2000" b="1">
          <a:solidFill>
            <a:srgbClr val="005E5C"/>
          </a:solidFill>
          <a:latin typeface="+mn-lt"/>
          <a:ea typeface="+mn-ea"/>
        </a:defRPr>
      </a:lvl4pPr>
      <a:lvl5pPr marL="2057400" indent="-228600" algn="l" rtl="0" eaLnBrk="0" fontAlgn="base" hangingPunct="0">
        <a:spcBef>
          <a:spcPct val="20000"/>
        </a:spcBef>
        <a:spcAft>
          <a:spcPct val="0"/>
        </a:spcAft>
        <a:buClr>
          <a:schemeClr val="accent2"/>
        </a:buClr>
        <a:buChar char="•"/>
        <a:defRPr sz="2000" b="1">
          <a:solidFill>
            <a:srgbClr val="005E5C"/>
          </a:solidFill>
          <a:latin typeface="+mn-lt"/>
          <a:ea typeface="+mn-ea"/>
        </a:defRPr>
      </a:lvl5pPr>
      <a:lvl6pPr marL="2514600" indent="-228600" algn="l" rtl="0" fontAlgn="base">
        <a:spcBef>
          <a:spcPct val="20000"/>
        </a:spcBef>
        <a:spcAft>
          <a:spcPct val="0"/>
        </a:spcAft>
        <a:buClr>
          <a:schemeClr val="accent2"/>
        </a:buClr>
        <a:buChar char="•"/>
        <a:defRPr sz="2000" b="1">
          <a:solidFill>
            <a:srgbClr val="005E5C"/>
          </a:solidFill>
          <a:latin typeface="+mn-lt"/>
          <a:ea typeface="+mn-ea"/>
        </a:defRPr>
      </a:lvl6pPr>
      <a:lvl7pPr marL="2971800" indent="-228600" algn="l" rtl="0" fontAlgn="base">
        <a:spcBef>
          <a:spcPct val="20000"/>
        </a:spcBef>
        <a:spcAft>
          <a:spcPct val="0"/>
        </a:spcAft>
        <a:buClr>
          <a:schemeClr val="accent2"/>
        </a:buClr>
        <a:buChar char="•"/>
        <a:defRPr sz="2000" b="1">
          <a:solidFill>
            <a:srgbClr val="005E5C"/>
          </a:solidFill>
          <a:latin typeface="+mn-lt"/>
          <a:ea typeface="+mn-ea"/>
        </a:defRPr>
      </a:lvl7pPr>
      <a:lvl8pPr marL="3429000" indent="-228600" algn="l" rtl="0" fontAlgn="base">
        <a:spcBef>
          <a:spcPct val="20000"/>
        </a:spcBef>
        <a:spcAft>
          <a:spcPct val="0"/>
        </a:spcAft>
        <a:buClr>
          <a:schemeClr val="accent2"/>
        </a:buClr>
        <a:buChar char="•"/>
        <a:defRPr sz="2000" b="1">
          <a:solidFill>
            <a:srgbClr val="005E5C"/>
          </a:solidFill>
          <a:latin typeface="+mn-lt"/>
          <a:ea typeface="+mn-ea"/>
        </a:defRPr>
      </a:lvl8pPr>
      <a:lvl9pPr marL="3886200" indent="-228600" algn="l" rtl="0" fontAlgn="base">
        <a:spcBef>
          <a:spcPct val="20000"/>
        </a:spcBef>
        <a:spcAft>
          <a:spcPct val="0"/>
        </a:spcAft>
        <a:buClr>
          <a:schemeClr val="accent2"/>
        </a:buClr>
        <a:buChar char="•"/>
        <a:defRPr sz="2000" b="1">
          <a:solidFill>
            <a:srgbClr val="005E5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09600" y="228600"/>
            <a:ext cx="54864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609600" y="1219200"/>
            <a:ext cx="7924800" cy="45339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rtl="0" eaLnBrk="0" fontAlgn="base" hangingPunct="0">
        <a:spcBef>
          <a:spcPct val="0"/>
        </a:spcBef>
        <a:spcAft>
          <a:spcPct val="0"/>
        </a:spcAft>
        <a:defRPr sz="3200">
          <a:solidFill>
            <a:srgbClr val="3D9F1F"/>
          </a:solidFill>
          <a:latin typeface="Arial" panose="020B0604020202020204" pitchFamily="34" charset="0"/>
          <a:ea typeface="+mj-ea"/>
          <a:cs typeface="+mj-cs"/>
        </a:defRPr>
      </a:lvl1pPr>
      <a:lvl2pPr algn="l" rtl="0" eaLnBrk="0" fontAlgn="base" hangingPunct="0">
        <a:spcBef>
          <a:spcPct val="0"/>
        </a:spcBef>
        <a:spcAft>
          <a:spcPct val="0"/>
        </a:spcAft>
        <a:defRPr sz="3200">
          <a:solidFill>
            <a:srgbClr val="3D9F1F"/>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SzPct val="95000"/>
        <a:buChar char="•"/>
        <a:defRPr sz="3200" b="1">
          <a:solidFill>
            <a:srgbClr val="005E5C"/>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rgbClr val="3D9F1F"/>
        </a:buClr>
        <a:buChar char="•"/>
        <a:defRPr sz="2800" b="1" i="1">
          <a:solidFill>
            <a:srgbClr val="4055F2"/>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bg2"/>
        </a:buClr>
        <a:buChar char="•"/>
        <a:defRPr sz="2400" b="1">
          <a:solidFill>
            <a:srgbClr val="005E5C"/>
          </a:solidFill>
          <a:latin typeface="Arial" panose="020B0604020202020204" pitchFamily="34" charset="0"/>
          <a:ea typeface="+mn-ea"/>
        </a:defRPr>
      </a:lvl3pPr>
      <a:lvl4pPr marL="1600200" indent="-228600" algn="l" rtl="0" eaLnBrk="0" fontAlgn="base" hangingPunct="0">
        <a:spcBef>
          <a:spcPct val="20000"/>
        </a:spcBef>
        <a:spcAft>
          <a:spcPct val="0"/>
        </a:spcAft>
        <a:buClr>
          <a:srgbClr val="0667B0"/>
        </a:buClr>
        <a:buChar char="•"/>
        <a:defRPr sz="2000" b="1">
          <a:solidFill>
            <a:srgbClr val="005E5C"/>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accent2"/>
        </a:buClr>
        <a:buChar char="•"/>
        <a:defRPr sz="2000" b="1">
          <a:solidFill>
            <a:srgbClr val="005E5C"/>
          </a:solidFill>
          <a:latin typeface="Arial" panose="020B0604020202020204" pitchFamily="34" charset="0"/>
          <a:ea typeface="+mn-ea"/>
        </a:defRPr>
      </a:lvl5pPr>
      <a:lvl6pPr marL="2514600" indent="-228600" algn="l" rtl="0" fontAlgn="base">
        <a:spcBef>
          <a:spcPct val="20000"/>
        </a:spcBef>
        <a:spcAft>
          <a:spcPct val="0"/>
        </a:spcAft>
        <a:buClr>
          <a:schemeClr val="accent2"/>
        </a:buClr>
        <a:buChar char="•"/>
        <a:defRPr sz="2000" b="1">
          <a:solidFill>
            <a:srgbClr val="005E5C"/>
          </a:solidFill>
          <a:latin typeface="+mn-lt"/>
          <a:ea typeface="+mn-ea"/>
        </a:defRPr>
      </a:lvl6pPr>
      <a:lvl7pPr marL="2971800" indent="-228600" algn="l" rtl="0" fontAlgn="base">
        <a:spcBef>
          <a:spcPct val="20000"/>
        </a:spcBef>
        <a:spcAft>
          <a:spcPct val="0"/>
        </a:spcAft>
        <a:buClr>
          <a:schemeClr val="accent2"/>
        </a:buClr>
        <a:buChar char="•"/>
        <a:defRPr sz="2000" b="1">
          <a:solidFill>
            <a:srgbClr val="005E5C"/>
          </a:solidFill>
          <a:latin typeface="+mn-lt"/>
          <a:ea typeface="+mn-ea"/>
        </a:defRPr>
      </a:lvl7pPr>
      <a:lvl8pPr marL="3429000" indent="-228600" algn="l" rtl="0" fontAlgn="base">
        <a:spcBef>
          <a:spcPct val="20000"/>
        </a:spcBef>
        <a:spcAft>
          <a:spcPct val="0"/>
        </a:spcAft>
        <a:buClr>
          <a:schemeClr val="accent2"/>
        </a:buClr>
        <a:buChar char="•"/>
        <a:defRPr sz="2000" b="1">
          <a:solidFill>
            <a:srgbClr val="005E5C"/>
          </a:solidFill>
          <a:latin typeface="+mn-lt"/>
          <a:ea typeface="+mn-ea"/>
        </a:defRPr>
      </a:lvl8pPr>
      <a:lvl9pPr marL="3886200" indent="-228600" algn="l" rtl="0" fontAlgn="base">
        <a:spcBef>
          <a:spcPct val="20000"/>
        </a:spcBef>
        <a:spcAft>
          <a:spcPct val="0"/>
        </a:spcAft>
        <a:buClr>
          <a:schemeClr val="accent2"/>
        </a:buClr>
        <a:buChar char="•"/>
        <a:defRPr sz="2000" b="1">
          <a:solidFill>
            <a:srgbClr val="005E5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09600" y="228600"/>
            <a:ext cx="54864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09600" y="1219200"/>
            <a:ext cx="7924800" cy="45339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0340"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a:lvl1pPr>
          </a:lstStyle>
          <a:p>
            <a:pPr>
              <a:defRPr/>
            </a:pPr>
            <a:endParaRPr lang="en-US" altLang="zh-CN"/>
          </a:p>
        </p:txBody>
      </p:sp>
      <p:sp>
        <p:nvSpPr>
          <p:cNvPr id="270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a:lvl1pPr>
          </a:lstStyle>
          <a:p>
            <a:pPr>
              <a:defRPr/>
            </a:pPr>
            <a:endParaRPr lang="en-US" altLang="zh-CN"/>
          </a:p>
        </p:txBody>
      </p:sp>
      <p:sp>
        <p:nvSpPr>
          <p:cNvPr id="27034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a:lvl1pPr>
          </a:lstStyle>
          <a:p>
            <a:fld id="{5FB33BF1-2CA7-474C-B01C-1AC45965940E}" type="slidenum">
              <a:rPr lang="en-US" altLang="zh-CN"/>
              <a:pPr/>
              <a:t>‹#›</a:t>
            </a:fld>
            <a:endParaRPr lang="en-US" altLang="zh-CN"/>
          </a:p>
        </p:txBody>
      </p:sp>
      <p:sp>
        <p:nvSpPr>
          <p:cNvPr id="6151" name="Rectangle 7"/>
          <p:cNvSpPr>
            <a:spLocks noChangeArrowheads="1"/>
          </p:cNvSpPr>
          <p:nvPr/>
        </p:nvSpPr>
        <p:spPr bwMode="auto">
          <a:xfrm>
            <a:off x="0" y="981075"/>
            <a:ext cx="395288" cy="4941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400" smtClean="0">
                <a:ea typeface="华文新魏" panose="02010800040101010101" pitchFamily="2" charset="-122"/>
                <a:cs typeface="宋体" panose="02010600030101010101" pitchFamily="2" charset="-122"/>
              </a:rPr>
              <a:t>第</a:t>
            </a:r>
          </a:p>
          <a:p>
            <a:pPr eaLnBrk="1" hangingPunct="1">
              <a:defRPr/>
            </a:pPr>
            <a:r>
              <a:rPr kumimoji="0" lang="zh-CN" altLang="en-US" sz="2400" smtClean="0">
                <a:ea typeface="华文新魏" panose="02010800040101010101" pitchFamily="2" charset="-122"/>
                <a:cs typeface="宋体" panose="02010600030101010101" pitchFamily="2" charset="-122"/>
              </a:rPr>
              <a:t>一</a:t>
            </a:r>
          </a:p>
          <a:p>
            <a:pPr eaLnBrk="1" hangingPunct="1">
              <a:defRPr/>
            </a:pPr>
            <a:r>
              <a:rPr kumimoji="0" lang="zh-CN" altLang="en-US" sz="2400" smtClean="0">
                <a:ea typeface="华文新魏" panose="02010800040101010101" pitchFamily="2" charset="-122"/>
                <a:cs typeface="宋体" panose="02010600030101010101" pitchFamily="2" charset="-122"/>
              </a:rPr>
              <a:t>章</a:t>
            </a:r>
            <a:br>
              <a:rPr kumimoji="0" lang="zh-CN" altLang="en-US" sz="2400" smtClean="0">
                <a:ea typeface="华文新魏" panose="02010800040101010101" pitchFamily="2" charset="-122"/>
                <a:cs typeface="宋体" panose="02010600030101010101" pitchFamily="2" charset="-122"/>
              </a:rPr>
            </a:br>
            <a:r>
              <a:rPr kumimoji="0" lang="zh-CN" altLang="en-US" sz="2400" smtClean="0">
                <a:ea typeface="华文新魏" panose="02010800040101010101" pitchFamily="2" charset="-122"/>
                <a:cs typeface="宋体" panose="02010600030101010101" pitchFamily="2" charset="-122"/>
              </a:rPr>
              <a:t>矩阵与初等变换</a:t>
            </a:r>
          </a:p>
        </p:txBody>
      </p:sp>
      <p:pic>
        <p:nvPicPr>
          <p:cNvPr id="6152" name="图片 8"/>
          <p:cNvPicPr>
            <a:picLocks noChangeAspect="1"/>
          </p:cNvPicPr>
          <p:nvPr userDrawn="1"/>
        </p:nvPicPr>
        <p:blipFill>
          <a:blip r:embed="rId14" cstate="print"/>
          <a:srcRect/>
          <a:stretch>
            <a:fillRect/>
          </a:stretch>
        </p:blipFill>
        <p:spPr bwMode="auto">
          <a:xfrm>
            <a:off x="0" y="0"/>
            <a:ext cx="223202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SzPct val="95000"/>
        <a:buChar char="•"/>
        <a:defRPr sz="3200" b="1">
          <a:solidFill>
            <a:srgbClr val="005E5C"/>
          </a:solidFill>
          <a:latin typeface="+mn-lt"/>
          <a:ea typeface="+mn-ea"/>
          <a:cs typeface="+mn-cs"/>
        </a:defRPr>
      </a:lvl1pPr>
      <a:lvl2pPr marL="742950" indent="-285750" algn="l" rtl="0" eaLnBrk="0" fontAlgn="base" hangingPunct="0">
        <a:spcBef>
          <a:spcPct val="20000"/>
        </a:spcBef>
        <a:spcAft>
          <a:spcPct val="0"/>
        </a:spcAft>
        <a:buClr>
          <a:srgbClr val="3D9F1F"/>
        </a:buClr>
        <a:buChar char="•"/>
        <a:defRPr sz="2800" b="1" i="1">
          <a:solidFill>
            <a:srgbClr val="4055F2"/>
          </a:solidFill>
          <a:latin typeface="+mn-lt"/>
          <a:ea typeface="+mn-ea"/>
        </a:defRPr>
      </a:lvl2pPr>
      <a:lvl3pPr marL="1143000" indent="-228600" algn="l" rtl="0" eaLnBrk="0" fontAlgn="base" hangingPunct="0">
        <a:spcBef>
          <a:spcPct val="20000"/>
        </a:spcBef>
        <a:spcAft>
          <a:spcPct val="0"/>
        </a:spcAft>
        <a:buClr>
          <a:schemeClr val="bg2"/>
        </a:buClr>
        <a:buChar char="•"/>
        <a:defRPr sz="2400" b="1">
          <a:solidFill>
            <a:srgbClr val="005E5C"/>
          </a:solidFill>
          <a:latin typeface="+mn-lt"/>
          <a:ea typeface="+mn-ea"/>
        </a:defRPr>
      </a:lvl3pPr>
      <a:lvl4pPr marL="1600200" indent="-228600" algn="l" rtl="0" eaLnBrk="0" fontAlgn="base" hangingPunct="0">
        <a:spcBef>
          <a:spcPct val="20000"/>
        </a:spcBef>
        <a:spcAft>
          <a:spcPct val="0"/>
        </a:spcAft>
        <a:buClr>
          <a:srgbClr val="0667B0"/>
        </a:buClr>
        <a:buChar char="•"/>
        <a:defRPr sz="2000" b="1">
          <a:solidFill>
            <a:srgbClr val="005E5C"/>
          </a:solidFill>
          <a:latin typeface="+mn-lt"/>
          <a:ea typeface="+mn-ea"/>
        </a:defRPr>
      </a:lvl4pPr>
      <a:lvl5pPr marL="2057400" indent="-228600" algn="l" rtl="0" eaLnBrk="0" fontAlgn="base" hangingPunct="0">
        <a:spcBef>
          <a:spcPct val="20000"/>
        </a:spcBef>
        <a:spcAft>
          <a:spcPct val="0"/>
        </a:spcAft>
        <a:buClr>
          <a:schemeClr val="accent2"/>
        </a:buClr>
        <a:buChar char="•"/>
        <a:defRPr sz="2000" b="1">
          <a:solidFill>
            <a:srgbClr val="005E5C"/>
          </a:solidFill>
          <a:latin typeface="+mn-lt"/>
          <a:ea typeface="+mn-ea"/>
        </a:defRPr>
      </a:lvl5pPr>
      <a:lvl6pPr marL="2514600" indent="-228600" algn="l" rtl="0" fontAlgn="base">
        <a:spcBef>
          <a:spcPct val="20000"/>
        </a:spcBef>
        <a:spcAft>
          <a:spcPct val="0"/>
        </a:spcAft>
        <a:buClr>
          <a:schemeClr val="accent2"/>
        </a:buClr>
        <a:buChar char="•"/>
        <a:defRPr sz="2000" b="1">
          <a:solidFill>
            <a:srgbClr val="005E5C"/>
          </a:solidFill>
          <a:latin typeface="+mn-lt"/>
          <a:ea typeface="+mn-ea"/>
        </a:defRPr>
      </a:lvl6pPr>
      <a:lvl7pPr marL="2971800" indent="-228600" algn="l" rtl="0" fontAlgn="base">
        <a:spcBef>
          <a:spcPct val="20000"/>
        </a:spcBef>
        <a:spcAft>
          <a:spcPct val="0"/>
        </a:spcAft>
        <a:buClr>
          <a:schemeClr val="accent2"/>
        </a:buClr>
        <a:buChar char="•"/>
        <a:defRPr sz="2000" b="1">
          <a:solidFill>
            <a:srgbClr val="005E5C"/>
          </a:solidFill>
          <a:latin typeface="+mn-lt"/>
          <a:ea typeface="+mn-ea"/>
        </a:defRPr>
      </a:lvl7pPr>
      <a:lvl8pPr marL="3429000" indent="-228600" algn="l" rtl="0" fontAlgn="base">
        <a:spcBef>
          <a:spcPct val="20000"/>
        </a:spcBef>
        <a:spcAft>
          <a:spcPct val="0"/>
        </a:spcAft>
        <a:buClr>
          <a:schemeClr val="accent2"/>
        </a:buClr>
        <a:buChar char="•"/>
        <a:defRPr sz="2000" b="1">
          <a:solidFill>
            <a:srgbClr val="005E5C"/>
          </a:solidFill>
          <a:latin typeface="+mn-lt"/>
          <a:ea typeface="+mn-ea"/>
        </a:defRPr>
      </a:lvl8pPr>
      <a:lvl9pPr marL="3886200" indent="-228600" algn="l" rtl="0" fontAlgn="base">
        <a:spcBef>
          <a:spcPct val="20000"/>
        </a:spcBef>
        <a:spcAft>
          <a:spcPct val="0"/>
        </a:spcAft>
        <a:buClr>
          <a:schemeClr val="accent2"/>
        </a:buClr>
        <a:buChar char="•"/>
        <a:defRPr sz="2000" b="1">
          <a:solidFill>
            <a:srgbClr val="005E5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829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2682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26829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9E78467E-1AA2-42A5-A315-E57C73A3F86A}" type="slidenum">
              <a:rPr lang="en-US" altLang="zh-CN"/>
              <a:pPr/>
              <a:t>‹#›</a:t>
            </a:fld>
            <a:endParaRPr lang="en-US" altLang="zh-CN"/>
          </a:p>
        </p:txBody>
      </p:sp>
      <p:sp>
        <p:nvSpPr>
          <p:cNvPr id="7175" name="Rectangle 7"/>
          <p:cNvSpPr>
            <a:spLocks noChangeArrowheads="1"/>
          </p:cNvSpPr>
          <p:nvPr/>
        </p:nvSpPr>
        <p:spPr bwMode="auto">
          <a:xfrm>
            <a:off x="0" y="0"/>
            <a:ext cx="611188"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第一</a:t>
            </a:r>
          </a:p>
          <a:p>
            <a:pPr algn="ctr" eaLnBrk="1" hangingPunct="1">
              <a:defRPr/>
            </a:pP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章</a:t>
            </a:r>
            <a:b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b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
            </a:r>
            <a:b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br>
            <a:r>
              <a:rPr kumimoji="0" lang="zh-CN" altLang="en-US" sz="3200" smtClean="0">
                <a:solidFill>
                  <a:schemeClr val="tx2"/>
                </a:solidFill>
                <a:latin typeface="隶书" panose="02010509060101010101" charset="-122"/>
                <a:ea typeface="隶书" panose="02010509060101010101" charset="-122"/>
                <a:cs typeface="宋体" panose="02010600030101010101" pitchFamily="2" charset="-122"/>
              </a:rPr>
              <a:t>矩阵与初等变换</a:t>
            </a:r>
          </a:p>
        </p:txBody>
      </p:sp>
      <p:pic>
        <p:nvPicPr>
          <p:cNvPr id="7176" name="图片 8"/>
          <p:cNvPicPr>
            <a:picLocks noChangeAspect="1"/>
          </p:cNvPicPr>
          <p:nvPr userDrawn="1"/>
        </p:nvPicPr>
        <p:blipFill>
          <a:blip r:embed="rId13" cstate="print"/>
          <a:srcRect/>
          <a:stretch>
            <a:fillRect/>
          </a:stretch>
        </p:blipFill>
        <p:spPr bwMode="auto">
          <a:xfrm>
            <a:off x="611188" y="0"/>
            <a:ext cx="223202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228600"/>
            <a:ext cx="54864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8195" name="Rectangle 3"/>
          <p:cNvSpPr>
            <a:spLocks noGrp="1" noChangeArrowheads="1"/>
          </p:cNvSpPr>
          <p:nvPr>
            <p:ph type="body" idx="1"/>
          </p:nvPr>
        </p:nvSpPr>
        <p:spPr bwMode="auto">
          <a:xfrm>
            <a:off x="609600" y="1219200"/>
            <a:ext cx="7924800" cy="45339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0340"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a:lvl1pPr>
          </a:lstStyle>
          <a:p>
            <a:pPr>
              <a:defRPr/>
            </a:pPr>
            <a:endParaRPr lang="en-US" altLang="zh-CN"/>
          </a:p>
        </p:txBody>
      </p:sp>
      <p:sp>
        <p:nvSpPr>
          <p:cNvPr id="270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a:lvl1pPr>
          </a:lstStyle>
          <a:p>
            <a:pPr>
              <a:defRPr/>
            </a:pPr>
            <a:endParaRPr lang="en-US" altLang="zh-CN"/>
          </a:p>
        </p:txBody>
      </p:sp>
      <p:sp>
        <p:nvSpPr>
          <p:cNvPr id="27034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a:lvl1pPr>
          </a:lstStyle>
          <a:p>
            <a:fld id="{EFCE5818-F2C7-4F84-9386-90230C0C0DCA}" type="slidenum">
              <a:rPr lang="en-US" altLang="zh-CN"/>
              <a:pPr/>
              <a:t>‹#›</a:t>
            </a:fld>
            <a:endParaRPr lang="en-US" altLang="zh-CN"/>
          </a:p>
        </p:txBody>
      </p:sp>
      <p:sp>
        <p:nvSpPr>
          <p:cNvPr id="8199" name="Rectangle 7"/>
          <p:cNvSpPr>
            <a:spLocks noChangeArrowheads="1"/>
          </p:cNvSpPr>
          <p:nvPr/>
        </p:nvSpPr>
        <p:spPr bwMode="auto">
          <a:xfrm>
            <a:off x="0" y="981075"/>
            <a:ext cx="395288" cy="4941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400" smtClean="0">
                <a:ea typeface="华文新魏" panose="02010800040101010101" pitchFamily="2" charset="-122"/>
                <a:cs typeface="宋体" panose="02010600030101010101" pitchFamily="2" charset="-122"/>
              </a:rPr>
              <a:t>第</a:t>
            </a:r>
          </a:p>
          <a:p>
            <a:pPr eaLnBrk="1" hangingPunct="1">
              <a:defRPr/>
            </a:pPr>
            <a:r>
              <a:rPr kumimoji="0" lang="zh-CN" altLang="en-US" sz="2400" smtClean="0">
                <a:ea typeface="华文新魏" panose="02010800040101010101" pitchFamily="2" charset="-122"/>
                <a:cs typeface="宋体" panose="02010600030101010101" pitchFamily="2" charset="-122"/>
              </a:rPr>
              <a:t>一</a:t>
            </a:r>
          </a:p>
          <a:p>
            <a:pPr eaLnBrk="1" hangingPunct="1">
              <a:defRPr/>
            </a:pPr>
            <a:r>
              <a:rPr kumimoji="0" lang="zh-CN" altLang="en-US" sz="2400" smtClean="0">
                <a:ea typeface="华文新魏" panose="02010800040101010101" pitchFamily="2" charset="-122"/>
                <a:cs typeface="宋体" panose="02010600030101010101" pitchFamily="2" charset="-122"/>
              </a:rPr>
              <a:t>章</a:t>
            </a:r>
            <a:br>
              <a:rPr kumimoji="0" lang="zh-CN" altLang="en-US" sz="2400" smtClean="0">
                <a:ea typeface="华文新魏" panose="02010800040101010101" pitchFamily="2" charset="-122"/>
                <a:cs typeface="宋体" panose="02010600030101010101" pitchFamily="2" charset="-122"/>
              </a:rPr>
            </a:br>
            <a:r>
              <a:rPr kumimoji="0" lang="zh-CN" altLang="en-US" sz="2400" smtClean="0">
                <a:ea typeface="华文新魏" panose="02010800040101010101" pitchFamily="2" charset="-122"/>
                <a:cs typeface="宋体" panose="02010600030101010101" pitchFamily="2" charset="-122"/>
              </a:rPr>
              <a:t>矩阵与初等变换</a:t>
            </a:r>
          </a:p>
        </p:txBody>
      </p:sp>
      <p:pic>
        <p:nvPicPr>
          <p:cNvPr id="8200" name="图片 8"/>
          <p:cNvPicPr>
            <a:picLocks noChangeAspect="1"/>
          </p:cNvPicPr>
          <p:nvPr userDrawn="1"/>
        </p:nvPicPr>
        <p:blipFill>
          <a:blip r:embed="rId14" cstate="print"/>
          <a:srcRect/>
          <a:stretch>
            <a:fillRect/>
          </a:stretch>
        </p:blipFill>
        <p:spPr bwMode="auto">
          <a:xfrm>
            <a:off x="0" y="0"/>
            <a:ext cx="223202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SzPct val="95000"/>
        <a:buChar char="•"/>
        <a:defRPr sz="3200" b="1">
          <a:solidFill>
            <a:srgbClr val="005E5C"/>
          </a:solidFill>
          <a:latin typeface="+mn-lt"/>
          <a:ea typeface="+mn-ea"/>
          <a:cs typeface="+mn-cs"/>
        </a:defRPr>
      </a:lvl1pPr>
      <a:lvl2pPr marL="742950" indent="-285750" algn="l" rtl="0" eaLnBrk="0" fontAlgn="base" hangingPunct="0">
        <a:spcBef>
          <a:spcPct val="20000"/>
        </a:spcBef>
        <a:spcAft>
          <a:spcPct val="0"/>
        </a:spcAft>
        <a:buClr>
          <a:srgbClr val="3D9F1F"/>
        </a:buClr>
        <a:buChar char="•"/>
        <a:defRPr sz="2800" b="1" i="1">
          <a:solidFill>
            <a:srgbClr val="4055F2"/>
          </a:solidFill>
          <a:latin typeface="+mn-lt"/>
          <a:ea typeface="+mn-ea"/>
        </a:defRPr>
      </a:lvl2pPr>
      <a:lvl3pPr marL="1143000" indent="-228600" algn="l" rtl="0" eaLnBrk="0" fontAlgn="base" hangingPunct="0">
        <a:spcBef>
          <a:spcPct val="20000"/>
        </a:spcBef>
        <a:spcAft>
          <a:spcPct val="0"/>
        </a:spcAft>
        <a:buClr>
          <a:schemeClr val="bg2"/>
        </a:buClr>
        <a:buChar char="•"/>
        <a:defRPr sz="2400" b="1">
          <a:solidFill>
            <a:srgbClr val="005E5C"/>
          </a:solidFill>
          <a:latin typeface="+mn-lt"/>
          <a:ea typeface="+mn-ea"/>
        </a:defRPr>
      </a:lvl3pPr>
      <a:lvl4pPr marL="1600200" indent="-228600" algn="l" rtl="0" eaLnBrk="0" fontAlgn="base" hangingPunct="0">
        <a:spcBef>
          <a:spcPct val="20000"/>
        </a:spcBef>
        <a:spcAft>
          <a:spcPct val="0"/>
        </a:spcAft>
        <a:buClr>
          <a:srgbClr val="0667B0"/>
        </a:buClr>
        <a:buChar char="•"/>
        <a:defRPr sz="2000" b="1">
          <a:solidFill>
            <a:srgbClr val="005E5C"/>
          </a:solidFill>
          <a:latin typeface="+mn-lt"/>
          <a:ea typeface="+mn-ea"/>
        </a:defRPr>
      </a:lvl4pPr>
      <a:lvl5pPr marL="2057400" indent="-228600" algn="l" rtl="0" eaLnBrk="0" fontAlgn="base" hangingPunct="0">
        <a:spcBef>
          <a:spcPct val="20000"/>
        </a:spcBef>
        <a:spcAft>
          <a:spcPct val="0"/>
        </a:spcAft>
        <a:buClr>
          <a:schemeClr val="accent2"/>
        </a:buClr>
        <a:buChar char="•"/>
        <a:defRPr sz="2000" b="1">
          <a:solidFill>
            <a:srgbClr val="005E5C"/>
          </a:solidFill>
          <a:latin typeface="+mn-lt"/>
          <a:ea typeface="+mn-ea"/>
        </a:defRPr>
      </a:lvl5pPr>
      <a:lvl6pPr marL="2514600" indent="-228600" algn="l" rtl="0" fontAlgn="base">
        <a:spcBef>
          <a:spcPct val="20000"/>
        </a:spcBef>
        <a:spcAft>
          <a:spcPct val="0"/>
        </a:spcAft>
        <a:buClr>
          <a:schemeClr val="accent2"/>
        </a:buClr>
        <a:buChar char="•"/>
        <a:defRPr sz="2000" b="1">
          <a:solidFill>
            <a:srgbClr val="005E5C"/>
          </a:solidFill>
          <a:latin typeface="+mn-lt"/>
          <a:ea typeface="+mn-ea"/>
        </a:defRPr>
      </a:lvl6pPr>
      <a:lvl7pPr marL="2971800" indent="-228600" algn="l" rtl="0" fontAlgn="base">
        <a:spcBef>
          <a:spcPct val="20000"/>
        </a:spcBef>
        <a:spcAft>
          <a:spcPct val="0"/>
        </a:spcAft>
        <a:buClr>
          <a:schemeClr val="accent2"/>
        </a:buClr>
        <a:buChar char="•"/>
        <a:defRPr sz="2000" b="1">
          <a:solidFill>
            <a:srgbClr val="005E5C"/>
          </a:solidFill>
          <a:latin typeface="+mn-lt"/>
          <a:ea typeface="+mn-ea"/>
        </a:defRPr>
      </a:lvl7pPr>
      <a:lvl8pPr marL="3429000" indent="-228600" algn="l" rtl="0" fontAlgn="base">
        <a:spcBef>
          <a:spcPct val="20000"/>
        </a:spcBef>
        <a:spcAft>
          <a:spcPct val="0"/>
        </a:spcAft>
        <a:buClr>
          <a:schemeClr val="accent2"/>
        </a:buClr>
        <a:buChar char="•"/>
        <a:defRPr sz="2000" b="1">
          <a:solidFill>
            <a:srgbClr val="005E5C"/>
          </a:solidFill>
          <a:latin typeface="+mn-lt"/>
          <a:ea typeface="+mn-ea"/>
        </a:defRPr>
      </a:lvl8pPr>
      <a:lvl9pPr marL="3886200" indent="-228600" algn="l" rtl="0" fontAlgn="base">
        <a:spcBef>
          <a:spcPct val="20000"/>
        </a:spcBef>
        <a:spcAft>
          <a:spcPct val="0"/>
        </a:spcAft>
        <a:buClr>
          <a:schemeClr val="accent2"/>
        </a:buClr>
        <a:buChar char="•"/>
        <a:defRPr sz="2000" b="1">
          <a:solidFill>
            <a:srgbClr val="005E5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600" y="228600"/>
            <a:ext cx="5486400" cy="8382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9219" name="Rectangle 3"/>
          <p:cNvSpPr>
            <a:spLocks noGrp="1" noChangeArrowheads="1"/>
          </p:cNvSpPr>
          <p:nvPr>
            <p:ph type="body" idx="1"/>
          </p:nvPr>
        </p:nvSpPr>
        <p:spPr bwMode="auto">
          <a:xfrm>
            <a:off x="609600" y="1219200"/>
            <a:ext cx="7924800" cy="45339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0340"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a:lvl1pPr>
          </a:lstStyle>
          <a:p>
            <a:pPr>
              <a:defRPr/>
            </a:pPr>
            <a:endParaRPr lang="en-US" altLang="zh-CN"/>
          </a:p>
        </p:txBody>
      </p:sp>
      <p:sp>
        <p:nvSpPr>
          <p:cNvPr id="270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a:lvl1pPr>
          </a:lstStyle>
          <a:p>
            <a:pPr>
              <a:defRPr/>
            </a:pPr>
            <a:endParaRPr lang="en-US" altLang="zh-CN"/>
          </a:p>
        </p:txBody>
      </p:sp>
      <p:sp>
        <p:nvSpPr>
          <p:cNvPr id="27034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a:lvl1pPr>
          </a:lstStyle>
          <a:p>
            <a:fld id="{7E1131CA-81B9-4854-8590-8A05061387BE}" type="slidenum">
              <a:rPr lang="en-US" altLang="zh-CN"/>
              <a:pPr/>
              <a:t>‹#›</a:t>
            </a:fld>
            <a:endParaRPr lang="en-US" altLang="zh-CN"/>
          </a:p>
        </p:txBody>
      </p:sp>
      <p:sp>
        <p:nvSpPr>
          <p:cNvPr id="9223" name="Rectangle 7"/>
          <p:cNvSpPr>
            <a:spLocks noChangeArrowheads="1"/>
          </p:cNvSpPr>
          <p:nvPr/>
        </p:nvSpPr>
        <p:spPr bwMode="auto">
          <a:xfrm>
            <a:off x="0" y="981075"/>
            <a:ext cx="395288" cy="4941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anchor="ctr"/>
          <a:lstStyle>
            <a:lvl1pPr eaLnBrk="0" hangingPunct="0">
              <a:defRPr kumimoji="1" sz="1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400" smtClean="0">
                <a:ea typeface="华文新魏" panose="02010800040101010101" pitchFamily="2" charset="-122"/>
                <a:cs typeface="宋体" panose="02010600030101010101" pitchFamily="2" charset="-122"/>
              </a:rPr>
              <a:t>第</a:t>
            </a:r>
          </a:p>
          <a:p>
            <a:pPr eaLnBrk="1" hangingPunct="1">
              <a:defRPr/>
            </a:pPr>
            <a:r>
              <a:rPr kumimoji="0" lang="zh-CN" altLang="en-US" sz="2400" smtClean="0">
                <a:ea typeface="华文新魏" panose="02010800040101010101" pitchFamily="2" charset="-122"/>
                <a:cs typeface="宋体" panose="02010600030101010101" pitchFamily="2" charset="-122"/>
              </a:rPr>
              <a:t>一</a:t>
            </a:r>
          </a:p>
          <a:p>
            <a:pPr eaLnBrk="1" hangingPunct="1">
              <a:defRPr/>
            </a:pPr>
            <a:r>
              <a:rPr kumimoji="0" lang="zh-CN" altLang="en-US" sz="2400" smtClean="0">
                <a:ea typeface="华文新魏" panose="02010800040101010101" pitchFamily="2" charset="-122"/>
                <a:cs typeface="宋体" panose="02010600030101010101" pitchFamily="2" charset="-122"/>
              </a:rPr>
              <a:t>章</a:t>
            </a:r>
            <a:br>
              <a:rPr kumimoji="0" lang="zh-CN" altLang="en-US" sz="2400" smtClean="0">
                <a:ea typeface="华文新魏" panose="02010800040101010101" pitchFamily="2" charset="-122"/>
                <a:cs typeface="宋体" panose="02010600030101010101" pitchFamily="2" charset="-122"/>
              </a:rPr>
            </a:br>
            <a:r>
              <a:rPr kumimoji="0" lang="zh-CN" altLang="en-US" sz="2400" smtClean="0">
                <a:ea typeface="华文新魏" panose="02010800040101010101" pitchFamily="2" charset="-122"/>
                <a:cs typeface="宋体" panose="02010600030101010101" pitchFamily="2" charset="-122"/>
              </a:rPr>
              <a:t>矩阵与初等变换</a:t>
            </a:r>
          </a:p>
        </p:txBody>
      </p:sp>
      <p:pic>
        <p:nvPicPr>
          <p:cNvPr id="9224" name="图片 8"/>
          <p:cNvPicPr>
            <a:picLocks noChangeAspect="1"/>
          </p:cNvPicPr>
          <p:nvPr userDrawn="1"/>
        </p:nvPicPr>
        <p:blipFill>
          <a:blip r:embed="rId14" cstate="print"/>
          <a:srcRect/>
          <a:stretch>
            <a:fillRect/>
          </a:stretch>
        </p:blipFill>
        <p:spPr bwMode="auto">
          <a:xfrm>
            <a:off x="0" y="0"/>
            <a:ext cx="223202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SzPct val="95000"/>
        <a:buChar char="•"/>
        <a:defRPr sz="3200" b="1">
          <a:solidFill>
            <a:srgbClr val="005E5C"/>
          </a:solidFill>
          <a:latin typeface="+mn-lt"/>
          <a:ea typeface="+mn-ea"/>
          <a:cs typeface="+mn-cs"/>
        </a:defRPr>
      </a:lvl1pPr>
      <a:lvl2pPr marL="742950" indent="-285750" algn="l" rtl="0" eaLnBrk="0" fontAlgn="base" hangingPunct="0">
        <a:spcBef>
          <a:spcPct val="20000"/>
        </a:spcBef>
        <a:spcAft>
          <a:spcPct val="0"/>
        </a:spcAft>
        <a:buClr>
          <a:srgbClr val="3D9F1F"/>
        </a:buClr>
        <a:buChar char="•"/>
        <a:defRPr sz="2800" b="1" i="1">
          <a:solidFill>
            <a:srgbClr val="4055F2"/>
          </a:solidFill>
          <a:latin typeface="+mn-lt"/>
          <a:ea typeface="+mn-ea"/>
        </a:defRPr>
      </a:lvl2pPr>
      <a:lvl3pPr marL="1143000" indent="-228600" algn="l" rtl="0" eaLnBrk="0" fontAlgn="base" hangingPunct="0">
        <a:spcBef>
          <a:spcPct val="20000"/>
        </a:spcBef>
        <a:spcAft>
          <a:spcPct val="0"/>
        </a:spcAft>
        <a:buClr>
          <a:schemeClr val="bg2"/>
        </a:buClr>
        <a:buChar char="•"/>
        <a:defRPr sz="2400" b="1">
          <a:solidFill>
            <a:srgbClr val="005E5C"/>
          </a:solidFill>
          <a:latin typeface="+mn-lt"/>
          <a:ea typeface="+mn-ea"/>
        </a:defRPr>
      </a:lvl3pPr>
      <a:lvl4pPr marL="1600200" indent="-228600" algn="l" rtl="0" eaLnBrk="0" fontAlgn="base" hangingPunct="0">
        <a:spcBef>
          <a:spcPct val="20000"/>
        </a:spcBef>
        <a:spcAft>
          <a:spcPct val="0"/>
        </a:spcAft>
        <a:buClr>
          <a:srgbClr val="0667B0"/>
        </a:buClr>
        <a:buChar char="•"/>
        <a:defRPr sz="2000" b="1">
          <a:solidFill>
            <a:srgbClr val="005E5C"/>
          </a:solidFill>
          <a:latin typeface="+mn-lt"/>
          <a:ea typeface="+mn-ea"/>
        </a:defRPr>
      </a:lvl4pPr>
      <a:lvl5pPr marL="2057400" indent="-228600" algn="l" rtl="0" eaLnBrk="0" fontAlgn="base" hangingPunct="0">
        <a:spcBef>
          <a:spcPct val="20000"/>
        </a:spcBef>
        <a:spcAft>
          <a:spcPct val="0"/>
        </a:spcAft>
        <a:buClr>
          <a:schemeClr val="accent2"/>
        </a:buClr>
        <a:buChar char="•"/>
        <a:defRPr sz="2000" b="1">
          <a:solidFill>
            <a:srgbClr val="005E5C"/>
          </a:solidFill>
          <a:latin typeface="+mn-lt"/>
          <a:ea typeface="+mn-ea"/>
        </a:defRPr>
      </a:lvl5pPr>
      <a:lvl6pPr marL="2514600" indent="-228600" algn="l" rtl="0" fontAlgn="base">
        <a:spcBef>
          <a:spcPct val="20000"/>
        </a:spcBef>
        <a:spcAft>
          <a:spcPct val="0"/>
        </a:spcAft>
        <a:buClr>
          <a:schemeClr val="accent2"/>
        </a:buClr>
        <a:buChar char="•"/>
        <a:defRPr sz="2000" b="1">
          <a:solidFill>
            <a:srgbClr val="005E5C"/>
          </a:solidFill>
          <a:latin typeface="+mn-lt"/>
          <a:ea typeface="+mn-ea"/>
        </a:defRPr>
      </a:lvl6pPr>
      <a:lvl7pPr marL="2971800" indent="-228600" algn="l" rtl="0" fontAlgn="base">
        <a:spcBef>
          <a:spcPct val="20000"/>
        </a:spcBef>
        <a:spcAft>
          <a:spcPct val="0"/>
        </a:spcAft>
        <a:buClr>
          <a:schemeClr val="accent2"/>
        </a:buClr>
        <a:buChar char="•"/>
        <a:defRPr sz="2000" b="1">
          <a:solidFill>
            <a:srgbClr val="005E5C"/>
          </a:solidFill>
          <a:latin typeface="+mn-lt"/>
          <a:ea typeface="+mn-ea"/>
        </a:defRPr>
      </a:lvl7pPr>
      <a:lvl8pPr marL="3429000" indent="-228600" algn="l" rtl="0" fontAlgn="base">
        <a:spcBef>
          <a:spcPct val="20000"/>
        </a:spcBef>
        <a:spcAft>
          <a:spcPct val="0"/>
        </a:spcAft>
        <a:buClr>
          <a:schemeClr val="accent2"/>
        </a:buClr>
        <a:buChar char="•"/>
        <a:defRPr sz="2000" b="1">
          <a:solidFill>
            <a:srgbClr val="005E5C"/>
          </a:solidFill>
          <a:latin typeface="+mn-lt"/>
          <a:ea typeface="+mn-ea"/>
        </a:defRPr>
      </a:lvl8pPr>
      <a:lvl9pPr marL="3886200" indent="-228600" algn="l" rtl="0" fontAlgn="base">
        <a:spcBef>
          <a:spcPct val="20000"/>
        </a:spcBef>
        <a:spcAft>
          <a:spcPct val="0"/>
        </a:spcAft>
        <a:buClr>
          <a:schemeClr val="accent2"/>
        </a:buClr>
        <a:buChar char="•"/>
        <a:defRPr sz="2000" b="1">
          <a:solidFill>
            <a:srgbClr val="005E5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notesSlide" Target="../notesSlides/notesSlide99.xml"/><Relationship Id="rId7" Type="http://schemas.openxmlformats.org/officeDocument/2006/relationships/image" Target="../media/image132.wmf"/><Relationship Id="rId2" Type="http://schemas.openxmlformats.org/officeDocument/2006/relationships/slideLayout" Target="../slideLayouts/slideLayout74.xml"/><Relationship Id="rId1" Type="http://schemas.openxmlformats.org/officeDocument/2006/relationships/vmlDrawing" Target="../drawings/vmlDrawing65.vml"/><Relationship Id="rId6" Type="http://schemas.openxmlformats.org/officeDocument/2006/relationships/oleObject" Target="../embeddings/oleObject147.bin"/><Relationship Id="rId5" Type="http://schemas.openxmlformats.org/officeDocument/2006/relationships/image" Target="../media/image131.wmf"/><Relationship Id="rId4" Type="http://schemas.openxmlformats.org/officeDocument/2006/relationships/oleObject" Target="../embeddings/oleObject146.bin"/><Relationship Id="rId9" Type="http://schemas.openxmlformats.org/officeDocument/2006/relationships/image" Target="../media/image133.wmf"/></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notesSlide" Target="../notesSlides/notesSlide100.xml"/><Relationship Id="rId7" Type="http://schemas.openxmlformats.org/officeDocument/2006/relationships/image" Target="../media/image135.wmf"/><Relationship Id="rId2" Type="http://schemas.openxmlformats.org/officeDocument/2006/relationships/slideLayout" Target="../slideLayouts/slideLayout74.xml"/><Relationship Id="rId1" Type="http://schemas.openxmlformats.org/officeDocument/2006/relationships/vmlDrawing" Target="../drawings/vmlDrawing66.vml"/><Relationship Id="rId6" Type="http://schemas.openxmlformats.org/officeDocument/2006/relationships/oleObject" Target="../embeddings/oleObject150.bin"/><Relationship Id="rId11" Type="http://schemas.openxmlformats.org/officeDocument/2006/relationships/image" Target="../media/image137.wmf"/><Relationship Id="rId5" Type="http://schemas.openxmlformats.org/officeDocument/2006/relationships/image" Target="../media/image134.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36.w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1.xml"/><Relationship Id="rId7" Type="http://schemas.openxmlformats.org/officeDocument/2006/relationships/image" Target="../media/image137.wmf"/><Relationship Id="rId2" Type="http://schemas.openxmlformats.org/officeDocument/2006/relationships/slideLayout" Target="../slideLayouts/slideLayout74.xml"/><Relationship Id="rId1" Type="http://schemas.openxmlformats.org/officeDocument/2006/relationships/vmlDrawing" Target="../drawings/vmlDrawing67.vml"/><Relationship Id="rId6" Type="http://schemas.openxmlformats.org/officeDocument/2006/relationships/oleObject" Target="../embeddings/oleObject154.bin"/><Relationship Id="rId5" Type="http://schemas.openxmlformats.org/officeDocument/2006/relationships/image" Target="../media/image138.wmf"/><Relationship Id="rId4" Type="http://schemas.openxmlformats.org/officeDocument/2006/relationships/oleObject" Target="../embeddings/oleObject153.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4.xml"/><Relationship Id="rId1" Type="http://schemas.openxmlformats.org/officeDocument/2006/relationships/vmlDrawing" Target="../drawings/vmlDrawing68.vml"/><Relationship Id="rId5" Type="http://schemas.openxmlformats.org/officeDocument/2006/relationships/image" Target="../media/image139.wmf"/><Relationship Id="rId4" Type="http://schemas.openxmlformats.org/officeDocument/2006/relationships/oleObject" Target="../embeddings/oleObject155.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3.xml"/><Relationship Id="rId7" Type="http://schemas.openxmlformats.org/officeDocument/2006/relationships/image" Target="../media/image139.wmf"/><Relationship Id="rId2" Type="http://schemas.openxmlformats.org/officeDocument/2006/relationships/slideLayout" Target="../slideLayouts/slideLayout85.xml"/><Relationship Id="rId1" Type="http://schemas.openxmlformats.org/officeDocument/2006/relationships/vmlDrawing" Target="../drawings/vmlDrawing69.vml"/><Relationship Id="rId6" Type="http://schemas.openxmlformats.org/officeDocument/2006/relationships/oleObject" Target="../embeddings/oleObject157.bin"/><Relationship Id="rId5" Type="http://schemas.openxmlformats.org/officeDocument/2006/relationships/image" Target="../media/image140.wmf"/><Relationship Id="rId4" Type="http://schemas.openxmlformats.org/officeDocument/2006/relationships/oleObject" Target="../embeddings/oleObject156.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4.xml"/><Relationship Id="rId7" Type="http://schemas.openxmlformats.org/officeDocument/2006/relationships/image" Target="../media/image141.wmf"/><Relationship Id="rId2" Type="http://schemas.openxmlformats.org/officeDocument/2006/relationships/slideLayout" Target="../slideLayouts/slideLayout85.xml"/><Relationship Id="rId1" Type="http://schemas.openxmlformats.org/officeDocument/2006/relationships/vmlDrawing" Target="../drawings/vmlDrawing70.vml"/><Relationship Id="rId6" Type="http://schemas.openxmlformats.org/officeDocument/2006/relationships/oleObject" Target="../embeddings/oleObject159.bin"/><Relationship Id="rId5" Type="http://schemas.openxmlformats.org/officeDocument/2006/relationships/image" Target="../media/image140.wmf"/><Relationship Id="rId4" Type="http://schemas.openxmlformats.org/officeDocument/2006/relationships/oleObject" Target="../embeddings/oleObject158.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notesSlide" Target="../notesSlides/notesSlide105.xml"/><Relationship Id="rId7" Type="http://schemas.openxmlformats.org/officeDocument/2006/relationships/image" Target="../media/image143.wmf"/><Relationship Id="rId2" Type="http://schemas.openxmlformats.org/officeDocument/2006/relationships/slideLayout" Target="../slideLayouts/slideLayout85.xml"/><Relationship Id="rId1" Type="http://schemas.openxmlformats.org/officeDocument/2006/relationships/vmlDrawing" Target="../drawings/vmlDrawing71.vml"/><Relationship Id="rId6" Type="http://schemas.openxmlformats.org/officeDocument/2006/relationships/oleObject" Target="../embeddings/oleObject161.bin"/><Relationship Id="rId5" Type="http://schemas.openxmlformats.org/officeDocument/2006/relationships/image" Target="../media/image142.wmf"/><Relationship Id="rId4" Type="http://schemas.openxmlformats.org/officeDocument/2006/relationships/oleObject" Target="../embeddings/oleObject160.bin"/><Relationship Id="rId9" Type="http://schemas.openxmlformats.org/officeDocument/2006/relationships/image" Target="../media/image144.wmf"/></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notesSlide" Target="../notesSlides/notesSlide106.xml"/><Relationship Id="rId7" Type="http://schemas.openxmlformats.org/officeDocument/2006/relationships/image" Target="../media/image144.wmf"/><Relationship Id="rId2" Type="http://schemas.openxmlformats.org/officeDocument/2006/relationships/slideLayout" Target="../slideLayouts/slideLayout85.xml"/><Relationship Id="rId1" Type="http://schemas.openxmlformats.org/officeDocument/2006/relationships/vmlDrawing" Target="../drawings/vmlDrawing72.vml"/><Relationship Id="rId6" Type="http://schemas.openxmlformats.org/officeDocument/2006/relationships/oleObject" Target="../embeddings/oleObject164.bin"/><Relationship Id="rId5" Type="http://schemas.openxmlformats.org/officeDocument/2006/relationships/image" Target="../media/image145.wmf"/><Relationship Id="rId4" Type="http://schemas.openxmlformats.org/officeDocument/2006/relationships/oleObject" Target="../embeddings/oleObject163.bin"/><Relationship Id="rId9" Type="http://schemas.openxmlformats.org/officeDocument/2006/relationships/image" Target="../media/image146.w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7.xml"/><Relationship Id="rId7" Type="http://schemas.openxmlformats.org/officeDocument/2006/relationships/image" Target="../media/image147.wmf"/><Relationship Id="rId2" Type="http://schemas.openxmlformats.org/officeDocument/2006/relationships/slideLayout" Target="../slideLayouts/slideLayout85.xml"/><Relationship Id="rId1" Type="http://schemas.openxmlformats.org/officeDocument/2006/relationships/vmlDrawing" Target="../drawings/vmlDrawing73.vml"/><Relationship Id="rId6" Type="http://schemas.openxmlformats.org/officeDocument/2006/relationships/oleObject" Target="../embeddings/oleObject167.bin"/><Relationship Id="rId5" Type="http://schemas.openxmlformats.org/officeDocument/2006/relationships/image" Target="../media/image145.wmf"/><Relationship Id="rId4" Type="http://schemas.openxmlformats.org/officeDocument/2006/relationships/oleObject" Target="../embeddings/oleObject166.bin"/></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108.xml"/><Relationship Id="rId7" Type="http://schemas.openxmlformats.org/officeDocument/2006/relationships/image" Target="../media/image148.wmf"/><Relationship Id="rId2" Type="http://schemas.openxmlformats.org/officeDocument/2006/relationships/slideLayout" Target="../slideLayouts/slideLayout85.xml"/><Relationship Id="rId1" Type="http://schemas.openxmlformats.org/officeDocument/2006/relationships/vmlDrawing" Target="../drawings/vmlDrawing74.vml"/><Relationship Id="rId6" Type="http://schemas.openxmlformats.org/officeDocument/2006/relationships/oleObject" Target="../embeddings/oleObject169.bin"/><Relationship Id="rId5" Type="http://schemas.openxmlformats.org/officeDocument/2006/relationships/image" Target="../media/image145.wmf"/><Relationship Id="rId4" Type="http://schemas.openxmlformats.org/officeDocument/2006/relationships/oleObject" Target="../embeddings/oleObject168.bin"/><Relationship Id="rId9" Type="http://schemas.openxmlformats.org/officeDocument/2006/relationships/image" Target="../media/image149.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5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notesSlide" Target="../notesSlides/notesSlide109.xml"/><Relationship Id="rId7" Type="http://schemas.openxmlformats.org/officeDocument/2006/relationships/image" Target="../media/image151.wmf"/><Relationship Id="rId2" Type="http://schemas.openxmlformats.org/officeDocument/2006/relationships/slideLayout" Target="../slideLayouts/slideLayout85.xml"/><Relationship Id="rId1" Type="http://schemas.openxmlformats.org/officeDocument/2006/relationships/vmlDrawing" Target="../drawings/vmlDrawing75.vml"/><Relationship Id="rId6" Type="http://schemas.openxmlformats.org/officeDocument/2006/relationships/oleObject" Target="../embeddings/oleObject172.bin"/><Relationship Id="rId11" Type="http://schemas.openxmlformats.org/officeDocument/2006/relationships/image" Target="../media/image153.wmf"/><Relationship Id="rId5" Type="http://schemas.openxmlformats.org/officeDocument/2006/relationships/image" Target="../media/image150.wmf"/><Relationship Id="rId10" Type="http://schemas.openxmlformats.org/officeDocument/2006/relationships/oleObject" Target="../embeddings/oleObject174.bin"/><Relationship Id="rId4" Type="http://schemas.openxmlformats.org/officeDocument/2006/relationships/oleObject" Target="../embeddings/oleObject171.bin"/><Relationship Id="rId9" Type="http://schemas.openxmlformats.org/officeDocument/2006/relationships/image" Target="../media/image152.wmf"/></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74.xml"/><Relationship Id="rId1" Type="http://schemas.openxmlformats.org/officeDocument/2006/relationships/vmlDrawing" Target="../drawings/vmlDrawing76.vml"/><Relationship Id="rId5" Type="http://schemas.openxmlformats.org/officeDocument/2006/relationships/image" Target="../media/image154.wmf"/><Relationship Id="rId4" Type="http://schemas.openxmlformats.org/officeDocument/2006/relationships/oleObject" Target="../embeddings/oleObject175.bin"/></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notesSlide" Target="../notesSlides/notesSlide111.xml"/><Relationship Id="rId7" Type="http://schemas.openxmlformats.org/officeDocument/2006/relationships/image" Target="../media/image156.wmf"/><Relationship Id="rId2" Type="http://schemas.openxmlformats.org/officeDocument/2006/relationships/slideLayout" Target="../slideLayouts/slideLayout85.xml"/><Relationship Id="rId1" Type="http://schemas.openxmlformats.org/officeDocument/2006/relationships/vmlDrawing" Target="../drawings/vmlDrawing77.vml"/><Relationship Id="rId6" Type="http://schemas.openxmlformats.org/officeDocument/2006/relationships/oleObject" Target="../embeddings/oleObject177.bin"/><Relationship Id="rId11" Type="http://schemas.openxmlformats.org/officeDocument/2006/relationships/image" Target="../media/image158.wmf"/><Relationship Id="rId5" Type="http://schemas.openxmlformats.org/officeDocument/2006/relationships/image" Target="../media/image155.wmf"/><Relationship Id="rId10" Type="http://schemas.openxmlformats.org/officeDocument/2006/relationships/oleObject" Target="../embeddings/oleObject179.bin"/><Relationship Id="rId4" Type="http://schemas.openxmlformats.org/officeDocument/2006/relationships/oleObject" Target="../embeddings/oleObject176.bin"/><Relationship Id="rId9" Type="http://schemas.openxmlformats.org/officeDocument/2006/relationships/image" Target="../media/image157.wmf"/></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notesSlide" Target="../notesSlides/notesSlide112.xml"/><Relationship Id="rId7" Type="http://schemas.openxmlformats.org/officeDocument/2006/relationships/image" Target="../media/image160.wmf"/><Relationship Id="rId2" Type="http://schemas.openxmlformats.org/officeDocument/2006/relationships/slideLayout" Target="../slideLayouts/slideLayout85.xml"/><Relationship Id="rId1" Type="http://schemas.openxmlformats.org/officeDocument/2006/relationships/vmlDrawing" Target="../drawings/vmlDrawing78.vml"/><Relationship Id="rId6" Type="http://schemas.openxmlformats.org/officeDocument/2006/relationships/oleObject" Target="../embeddings/oleObject181.bin"/><Relationship Id="rId5" Type="http://schemas.openxmlformats.org/officeDocument/2006/relationships/image" Target="../media/image159.wmf"/><Relationship Id="rId4" Type="http://schemas.openxmlformats.org/officeDocument/2006/relationships/oleObject" Target="../embeddings/oleObject180.bin"/><Relationship Id="rId9" Type="http://schemas.openxmlformats.org/officeDocument/2006/relationships/image" Target="../media/image161.wmf"/></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85.xml"/><Relationship Id="rId1" Type="http://schemas.openxmlformats.org/officeDocument/2006/relationships/vmlDrawing" Target="../drawings/vmlDrawing79.vml"/><Relationship Id="rId5" Type="http://schemas.openxmlformats.org/officeDocument/2006/relationships/image" Target="../media/image162.wmf"/><Relationship Id="rId4" Type="http://schemas.openxmlformats.org/officeDocument/2006/relationships/oleObject" Target="../embeddings/oleObject183.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74.xml"/><Relationship Id="rId1" Type="http://schemas.openxmlformats.org/officeDocument/2006/relationships/vmlDrawing" Target="../drawings/vmlDrawing80.vml"/><Relationship Id="rId5" Type="http://schemas.openxmlformats.org/officeDocument/2006/relationships/image" Target="../media/image163.wmf"/><Relationship Id="rId4" Type="http://schemas.openxmlformats.org/officeDocument/2006/relationships/oleObject" Target="../embeddings/oleObject184.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4.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74.xml"/><Relationship Id="rId1" Type="http://schemas.openxmlformats.org/officeDocument/2006/relationships/vmlDrawing" Target="../drawings/vmlDrawing81.vml"/><Relationship Id="rId5" Type="http://schemas.openxmlformats.org/officeDocument/2006/relationships/image" Target="../media/image164.wmf"/><Relationship Id="rId4" Type="http://schemas.openxmlformats.org/officeDocument/2006/relationships/oleObject" Target="../embeddings/oleObject185.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74.xml"/><Relationship Id="rId1" Type="http://schemas.openxmlformats.org/officeDocument/2006/relationships/vmlDrawing" Target="../drawings/vmlDrawing82.vml"/><Relationship Id="rId5" Type="http://schemas.openxmlformats.org/officeDocument/2006/relationships/image" Target="../media/image165.wmf"/><Relationship Id="rId4" Type="http://schemas.openxmlformats.org/officeDocument/2006/relationships/oleObject" Target="../embeddings/oleObject186.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4.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4.xml"/><Relationship Id="rId1" Type="http://schemas.openxmlformats.org/officeDocument/2006/relationships/vmlDrawing" Target="../drawings/vmlDrawing83.vml"/><Relationship Id="rId5" Type="http://schemas.openxmlformats.org/officeDocument/2006/relationships/image" Target="../media/image166.wmf"/><Relationship Id="rId4" Type="http://schemas.openxmlformats.org/officeDocument/2006/relationships/oleObject" Target="../embeddings/oleObject187.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1.xml"/><Relationship Id="rId7" Type="http://schemas.openxmlformats.org/officeDocument/2006/relationships/image" Target="../media/image166.wmf"/><Relationship Id="rId2" Type="http://schemas.openxmlformats.org/officeDocument/2006/relationships/slideLayout" Target="../slideLayouts/slideLayout74.xml"/><Relationship Id="rId1" Type="http://schemas.openxmlformats.org/officeDocument/2006/relationships/vmlDrawing" Target="../drawings/vmlDrawing84.vml"/><Relationship Id="rId6" Type="http://schemas.openxmlformats.org/officeDocument/2006/relationships/oleObject" Target="../embeddings/oleObject189.bin"/><Relationship Id="rId5" Type="http://schemas.openxmlformats.org/officeDocument/2006/relationships/image" Target="../media/image167.wmf"/><Relationship Id="rId4" Type="http://schemas.openxmlformats.org/officeDocument/2006/relationships/oleObject" Target="../embeddings/oleObject188.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4.xml"/><Relationship Id="rId1" Type="http://schemas.openxmlformats.org/officeDocument/2006/relationships/vmlDrawing" Target="../drawings/vmlDrawing85.vml"/><Relationship Id="rId5" Type="http://schemas.openxmlformats.org/officeDocument/2006/relationships/image" Target="../media/image168.wmf"/><Relationship Id="rId4" Type="http://schemas.openxmlformats.org/officeDocument/2006/relationships/oleObject" Target="../embeddings/oleObject190.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74.xml"/><Relationship Id="rId1" Type="http://schemas.openxmlformats.org/officeDocument/2006/relationships/vmlDrawing" Target="../drawings/vmlDrawing86.vml"/><Relationship Id="rId5" Type="http://schemas.openxmlformats.org/officeDocument/2006/relationships/image" Target="../media/image169.wmf"/><Relationship Id="rId4" Type="http://schemas.openxmlformats.org/officeDocument/2006/relationships/oleObject" Target="../embeddings/oleObject191.bin"/></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image" Target="../media/image169.wmf"/><Relationship Id="rId3" Type="http://schemas.openxmlformats.org/officeDocument/2006/relationships/notesSlide" Target="../notesSlides/notesSlide125.xml"/><Relationship Id="rId7" Type="http://schemas.openxmlformats.org/officeDocument/2006/relationships/image" Target="../media/image171.wmf"/><Relationship Id="rId12" Type="http://schemas.openxmlformats.org/officeDocument/2006/relationships/oleObject" Target="../embeddings/oleObject196.bin"/><Relationship Id="rId2" Type="http://schemas.openxmlformats.org/officeDocument/2006/relationships/slideLayout" Target="../slideLayouts/slideLayout85.xml"/><Relationship Id="rId1" Type="http://schemas.openxmlformats.org/officeDocument/2006/relationships/vmlDrawing" Target="../drawings/vmlDrawing87.vml"/><Relationship Id="rId6" Type="http://schemas.openxmlformats.org/officeDocument/2006/relationships/oleObject" Target="../embeddings/oleObject193.bin"/><Relationship Id="rId11" Type="http://schemas.openxmlformats.org/officeDocument/2006/relationships/image" Target="../media/image173.wmf"/><Relationship Id="rId5" Type="http://schemas.openxmlformats.org/officeDocument/2006/relationships/image" Target="../media/image170.wmf"/><Relationship Id="rId10" Type="http://schemas.openxmlformats.org/officeDocument/2006/relationships/oleObject" Target="../embeddings/oleObject195.bin"/><Relationship Id="rId4" Type="http://schemas.openxmlformats.org/officeDocument/2006/relationships/oleObject" Target="../embeddings/oleObject192.bin"/><Relationship Id="rId9" Type="http://schemas.openxmlformats.org/officeDocument/2006/relationships/image" Target="../media/image172.wmf"/></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notesSlide" Target="../notesSlides/notesSlide126.xml"/><Relationship Id="rId7" Type="http://schemas.openxmlformats.org/officeDocument/2006/relationships/image" Target="../media/image175.wmf"/><Relationship Id="rId2" Type="http://schemas.openxmlformats.org/officeDocument/2006/relationships/slideLayout" Target="../slideLayouts/slideLayout85.xml"/><Relationship Id="rId1" Type="http://schemas.openxmlformats.org/officeDocument/2006/relationships/vmlDrawing" Target="../drawings/vmlDrawing88.vml"/><Relationship Id="rId6" Type="http://schemas.openxmlformats.org/officeDocument/2006/relationships/oleObject" Target="../embeddings/oleObject198.bin"/><Relationship Id="rId5" Type="http://schemas.openxmlformats.org/officeDocument/2006/relationships/image" Target="../media/image174.wmf"/><Relationship Id="rId4" Type="http://schemas.openxmlformats.org/officeDocument/2006/relationships/oleObject" Target="../embeddings/oleObject197.bin"/><Relationship Id="rId9" Type="http://schemas.openxmlformats.org/officeDocument/2006/relationships/image" Target="../media/image173.wmf"/></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202.bin"/><Relationship Id="rId3" Type="http://schemas.openxmlformats.org/officeDocument/2006/relationships/notesSlide" Target="../notesSlides/notesSlide127.xml"/><Relationship Id="rId7" Type="http://schemas.openxmlformats.org/officeDocument/2006/relationships/image" Target="../media/image177.wmf"/><Relationship Id="rId2" Type="http://schemas.openxmlformats.org/officeDocument/2006/relationships/slideLayout" Target="../slideLayouts/slideLayout85.xml"/><Relationship Id="rId1" Type="http://schemas.openxmlformats.org/officeDocument/2006/relationships/vmlDrawing" Target="../drawings/vmlDrawing89.vml"/><Relationship Id="rId6" Type="http://schemas.openxmlformats.org/officeDocument/2006/relationships/oleObject" Target="../embeddings/oleObject201.bin"/><Relationship Id="rId5" Type="http://schemas.openxmlformats.org/officeDocument/2006/relationships/image" Target="../media/image176.wmf"/><Relationship Id="rId4" Type="http://schemas.openxmlformats.org/officeDocument/2006/relationships/oleObject" Target="../embeddings/oleObject200.bin"/><Relationship Id="rId9" Type="http://schemas.openxmlformats.org/officeDocument/2006/relationships/image" Target="../media/image178.wmf"/></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8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0.wmf"/><Relationship Id="rId18" Type="http://schemas.openxmlformats.org/officeDocument/2006/relationships/oleObject" Target="../embeddings/oleObject18.bin"/><Relationship Id="rId3" Type="http://schemas.openxmlformats.org/officeDocument/2006/relationships/notesSlide" Target="../notesSlides/notesSlide13.xml"/><Relationship Id="rId7" Type="http://schemas.openxmlformats.org/officeDocument/2006/relationships/image" Target="../media/image17.wmf"/><Relationship Id="rId12" Type="http://schemas.openxmlformats.org/officeDocument/2006/relationships/oleObject" Target="../embeddings/oleObject15.bin"/><Relationship Id="rId17" Type="http://schemas.openxmlformats.org/officeDocument/2006/relationships/image" Target="../media/image22.wmf"/><Relationship Id="rId2" Type="http://schemas.openxmlformats.org/officeDocument/2006/relationships/slideLayout" Target="../slideLayouts/slideLayout52.xml"/><Relationship Id="rId16" Type="http://schemas.openxmlformats.org/officeDocument/2006/relationships/oleObject" Target="../embeddings/oleObject17.bin"/><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4.bin"/><Relationship Id="rId19" Type="http://schemas.openxmlformats.org/officeDocument/2006/relationships/image" Target="../media/image23.wmf"/><Relationship Id="rId4" Type="http://schemas.openxmlformats.org/officeDocument/2006/relationships/oleObject" Target="../embeddings/oleObject11.bin"/><Relationship Id="rId9" Type="http://schemas.openxmlformats.org/officeDocument/2006/relationships/image" Target="../media/image18.wmf"/><Relationship Id="rId1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2.xml"/><Relationship Id="rId1" Type="http://schemas.openxmlformats.org/officeDocument/2006/relationships/vmlDrawing" Target="../drawings/vmlDrawing10.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2.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2.xml"/><Relationship Id="rId1" Type="http://schemas.openxmlformats.org/officeDocument/2006/relationships/vmlDrawing" Target="../drawings/vmlDrawing12.vml"/><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2.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0.wmf"/><Relationship Id="rId2" Type="http://schemas.openxmlformats.org/officeDocument/2006/relationships/slideLayout" Target="../slideLayouts/slideLayout47.xml"/><Relationship Id="rId1" Type="http://schemas.openxmlformats.org/officeDocument/2006/relationships/vmlDrawing" Target="../drawings/vmlDrawing14.vml"/><Relationship Id="rId6" Type="http://schemas.openxmlformats.org/officeDocument/2006/relationships/oleObject" Target="../embeddings/oleObject25.bin"/><Relationship Id="rId5" Type="http://schemas.openxmlformats.org/officeDocument/2006/relationships/image" Target="../media/image29.w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2.xml"/><Relationship Id="rId1" Type="http://schemas.openxmlformats.org/officeDocument/2006/relationships/vmlDrawing" Target="../drawings/vmlDrawing15.v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2.xml"/><Relationship Id="rId1" Type="http://schemas.openxmlformats.org/officeDocument/2006/relationships/vmlDrawing" Target="../drawings/vmlDrawing16.vml"/><Relationship Id="rId5" Type="http://schemas.openxmlformats.org/officeDocument/2006/relationships/image" Target="../media/image32.w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4.xml"/><Relationship Id="rId7" Type="http://schemas.openxmlformats.org/officeDocument/2006/relationships/image" Target="../media/image34.wmf"/><Relationship Id="rId2" Type="http://schemas.openxmlformats.org/officeDocument/2006/relationships/slideLayout" Target="../slideLayouts/slideLayout52.xml"/><Relationship Id="rId1" Type="http://schemas.openxmlformats.org/officeDocument/2006/relationships/vmlDrawing" Target="../drawings/vmlDrawing17.vml"/><Relationship Id="rId6" Type="http://schemas.openxmlformats.org/officeDocument/2006/relationships/oleObject" Target="../embeddings/oleObject29.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8.wmf"/><Relationship Id="rId2" Type="http://schemas.openxmlformats.org/officeDocument/2006/relationships/slideLayout" Target="../slideLayouts/slideLayout5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37.wmf"/><Relationship Id="rId4"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6.xml"/><Relationship Id="rId7" Type="http://schemas.openxmlformats.org/officeDocument/2006/relationships/image" Target="../media/image40.wmf"/><Relationship Id="rId2" Type="http://schemas.openxmlformats.org/officeDocument/2006/relationships/slideLayout" Target="../slideLayouts/slideLayout52.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39.wmf"/><Relationship Id="rId4" Type="http://schemas.openxmlformats.org/officeDocument/2006/relationships/oleObject" Target="../embeddings/oleObject34.bin"/><Relationship Id="rId9"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7.xml"/><Relationship Id="rId7" Type="http://schemas.openxmlformats.org/officeDocument/2006/relationships/image" Target="../media/image43.wmf"/><Relationship Id="rId2" Type="http://schemas.openxmlformats.org/officeDocument/2006/relationships/slideLayout" Target="../slideLayouts/slideLayout52.xml"/><Relationship Id="rId1" Type="http://schemas.openxmlformats.org/officeDocument/2006/relationships/vmlDrawing" Target="../drawings/vmlDrawing20.vml"/><Relationship Id="rId6" Type="http://schemas.openxmlformats.org/officeDocument/2006/relationships/oleObject" Target="../embeddings/oleObject38.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4.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7.wmf"/><Relationship Id="rId2" Type="http://schemas.openxmlformats.org/officeDocument/2006/relationships/slideLayout" Target="../slideLayouts/slideLayout52.xml"/><Relationship Id="rId1" Type="http://schemas.openxmlformats.org/officeDocument/2006/relationships/vmlDrawing" Target="../drawings/vmlDrawing21.vml"/><Relationship Id="rId6" Type="http://schemas.openxmlformats.org/officeDocument/2006/relationships/oleObject" Target="../embeddings/oleObject42.bin"/><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9.wmf"/><Relationship Id="rId2" Type="http://schemas.openxmlformats.org/officeDocument/2006/relationships/slideLayout" Target="../slideLayouts/slideLayout52.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1.xml"/><Relationship Id="rId7" Type="http://schemas.openxmlformats.org/officeDocument/2006/relationships/image" Target="../media/image51.wmf"/><Relationship Id="rId2" Type="http://schemas.openxmlformats.org/officeDocument/2006/relationships/slideLayout" Target="../slideLayouts/slideLayout5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50.wmf"/><Relationship Id="rId4" Type="http://schemas.openxmlformats.org/officeDocument/2006/relationships/oleObject" Target="../embeddings/oleObject45.bin"/><Relationship Id="rId9" Type="http://schemas.openxmlformats.org/officeDocument/2006/relationships/image" Target="../media/image52.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2.xml"/><Relationship Id="rId1" Type="http://schemas.openxmlformats.org/officeDocument/2006/relationships/vmlDrawing" Target="../drawings/vmlDrawing24.vml"/><Relationship Id="rId5" Type="http://schemas.openxmlformats.org/officeDocument/2006/relationships/image" Target="../media/image53.wmf"/><Relationship Id="rId4" Type="http://schemas.openxmlformats.org/officeDocument/2006/relationships/oleObject" Target="../embeddings/oleObject48.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4.xml"/><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37.xml"/><Relationship Id="rId7" Type="http://schemas.openxmlformats.org/officeDocument/2006/relationships/image" Target="../media/image55.wmf"/><Relationship Id="rId2" Type="http://schemas.openxmlformats.org/officeDocument/2006/relationships/slideLayout" Target="../slideLayouts/slideLayout47.xml"/><Relationship Id="rId1" Type="http://schemas.openxmlformats.org/officeDocument/2006/relationships/vmlDrawing" Target="../drawings/vmlDrawing25.vml"/><Relationship Id="rId6" Type="http://schemas.openxmlformats.org/officeDocument/2006/relationships/oleObject" Target="../embeddings/oleObject50.bin"/><Relationship Id="rId5" Type="http://schemas.openxmlformats.org/officeDocument/2006/relationships/image" Target="../media/image54.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6.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38.xml"/><Relationship Id="rId7" Type="http://schemas.openxmlformats.org/officeDocument/2006/relationships/image" Target="../media/image58.wmf"/><Relationship Id="rId12" Type="http://schemas.openxmlformats.org/officeDocument/2006/relationships/oleObject" Target="../embeddings/oleObject58.bin"/><Relationship Id="rId2" Type="http://schemas.openxmlformats.org/officeDocument/2006/relationships/slideLayout" Target="../slideLayouts/slideLayout47.xml"/><Relationship Id="rId1" Type="http://schemas.openxmlformats.org/officeDocument/2006/relationships/vmlDrawing" Target="../drawings/vmlDrawing26.vml"/><Relationship Id="rId6" Type="http://schemas.openxmlformats.org/officeDocument/2006/relationships/oleObject" Target="../embeddings/oleObject54.bin"/><Relationship Id="rId11" Type="http://schemas.openxmlformats.org/officeDocument/2006/relationships/oleObject" Target="../embeddings/oleObject57.bin"/><Relationship Id="rId5" Type="http://schemas.openxmlformats.org/officeDocument/2006/relationships/image" Target="../media/image57.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6.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39.xml"/><Relationship Id="rId7" Type="http://schemas.openxmlformats.org/officeDocument/2006/relationships/image" Target="../media/image59.wmf"/><Relationship Id="rId12" Type="http://schemas.openxmlformats.org/officeDocument/2006/relationships/oleObject" Target="../embeddings/oleObject64.bin"/><Relationship Id="rId2" Type="http://schemas.openxmlformats.org/officeDocument/2006/relationships/slideLayout" Target="../slideLayouts/slideLayout47.xml"/><Relationship Id="rId1" Type="http://schemas.openxmlformats.org/officeDocument/2006/relationships/vmlDrawing" Target="../drawings/vmlDrawing27.vml"/><Relationship Id="rId6" Type="http://schemas.openxmlformats.org/officeDocument/2006/relationships/oleObject" Target="../embeddings/oleObject60.bin"/><Relationship Id="rId11" Type="http://schemas.openxmlformats.org/officeDocument/2006/relationships/oleObject" Target="../embeddings/oleObject63.bin"/><Relationship Id="rId5" Type="http://schemas.openxmlformats.org/officeDocument/2006/relationships/image" Target="../media/image55.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56.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44.xml"/><Relationship Id="rId7" Type="http://schemas.openxmlformats.org/officeDocument/2006/relationships/image" Target="../media/image60.wmf"/><Relationship Id="rId2" Type="http://schemas.openxmlformats.org/officeDocument/2006/relationships/slideLayout" Target="../slideLayouts/slideLayout52.xml"/><Relationship Id="rId1" Type="http://schemas.openxmlformats.org/officeDocument/2006/relationships/vmlDrawing" Target="../drawings/vmlDrawing28.vml"/><Relationship Id="rId6" Type="http://schemas.openxmlformats.org/officeDocument/2006/relationships/oleObject" Target="../embeddings/oleObject66.bin"/><Relationship Id="rId11"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1.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45.xml"/><Relationship Id="rId7" Type="http://schemas.openxmlformats.org/officeDocument/2006/relationships/image" Target="../media/image62.wmf"/><Relationship Id="rId2" Type="http://schemas.openxmlformats.org/officeDocument/2006/relationships/slideLayout" Target="../slideLayouts/slideLayout47.xml"/><Relationship Id="rId1" Type="http://schemas.openxmlformats.org/officeDocument/2006/relationships/vmlDrawing" Target="../drawings/vmlDrawing29.vml"/><Relationship Id="rId6" Type="http://schemas.openxmlformats.org/officeDocument/2006/relationships/oleObject" Target="../embeddings/oleObject70.bin"/><Relationship Id="rId11" Type="http://schemas.openxmlformats.org/officeDocument/2006/relationships/image" Target="../media/image64.wmf"/><Relationship Id="rId5" Type="http://schemas.openxmlformats.org/officeDocument/2006/relationships/image" Target="../media/image57.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63.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46.xml"/><Relationship Id="rId7" Type="http://schemas.openxmlformats.org/officeDocument/2006/relationships/image" Target="../media/image55.wmf"/><Relationship Id="rId2" Type="http://schemas.openxmlformats.org/officeDocument/2006/relationships/slideLayout" Target="../slideLayouts/slideLayout47.xml"/><Relationship Id="rId1" Type="http://schemas.openxmlformats.org/officeDocument/2006/relationships/vmlDrawing" Target="../drawings/vmlDrawing30.vml"/><Relationship Id="rId6" Type="http://schemas.openxmlformats.org/officeDocument/2006/relationships/oleObject" Target="../embeddings/oleObject74.bin"/><Relationship Id="rId11" Type="http://schemas.openxmlformats.org/officeDocument/2006/relationships/image" Target="../media/image66.wmf"/><Relationship Id="rId5" Type="http://schemas.openxmlformats.org/officeDocument/2006/relationships/image" Target="../media/image65.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61.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49.xml"/><Relationship Id="rId7" Type="http://schemas.openxmlformats.org/officeDocument/2006/relationships/image" Target="../media/image67.wmf"/><Relationship Id="rId2" Type="http://schemas.openxmlformats.org/officeDocument/2006/relationships/slideLayout" Target="../slideLayouts/slideLayout52.xml"/><Relationship Id="rId1" Type="http://schemas.openxmlformats.org/officeDocument/2006/relationships/vmlDrawing" Target="../drawings/vmlDrawing31.vml"/><Relationship Id="rId6" Type="http://schemas.openxmlformats.org/officeDocument/2006/relationships/oleObject" Target="../embeddings/oleObject78.bin"/><Relationship Id="rId5" Type="http://schemas.openxmlformats.org/officeDocument/2006/relationships/image" Target="../media/image60.wmf"/><Relationship Id="rId4" Type="http://schemas.openxmlformats.org/officeDocument/2006/relationships/oleObject" Target="../embeddings/oleObject77.bin"/><Relationship Id="rId9" Type="http://schemas.openxmlformats.org/officeDocument/2006/relationships/image" Target="../media/image68.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50.xml"/><Relationship Id="rId7" Type="http://schemas.openxmlformats.org/officeDocument/2006/relationships/image" Target="../media/image70.wmf"/><Relationship Id="rId2" Type="http://schemas.openxmlformats.org/officeDocument/2006/relationships/slideLayout" Target="../slideLayouts/slideLayout47.xml"/><Relationship Id="rId1" Type="http://schemas.openxmlformats.org/officeDocument/2006/relationships/vmlDrawing" Target="../drawings/vmlDrawing32.vml"/><Relationship Id="rId6" Type="http://schemas.openxmlformats.org/officeDocument/2006/relationships/oleObject" Target="../embeddings/oleObject81.bin"/><Relationship Id="rId11" Type="http://schemas.openxmlformats.org/officeDocument/2006/relationships/image" Target="../media/image71.wmf"/><Relationship Id="rId5" Type="http://schemas.openxmlformats.org/officeDocument/2006/relationships/image" Target="../media/image69.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68.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73.wmf"/><Relationship Id="rId2" Type="http://schemas.openxmlformats.org/officeDocument/2006/relationships/slideLayout" Target="../slideLayouts/slideLayout52.xml"/><Relationship Id="rId1" Type="http://schemas.openxmlformats.org/officeDocument/2006/relationships/vmlDrawing" Target="../drawings/vmlDrawing33.vml"/><Relationship Id="rId6" Type="http://schemas.openxmlformats.org/officeDocument/2006/relationships/oleObject" Target="../embeddings/oleObject85.bin"/><Relationship Id="rId5" Type="http://schemas.openxmlformats.org/officeDocument/2006/relationships/image" Target="../media/image72.wmf"/><Relationship Id="rId4" Type="http://schemas.openxmlformats.org/officeDocument/2006/relationships/oleObject" Target="../embeddings/oleObject84.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2.xml"/><Relationship Id="rId1" Type="http://schemas.openxmlformats.org/officeDocument/2006/relationships/vmlDrawing" Target="../drawings/vmlDrawing34.vml"/><Relationship Id="rId5" Type="http://schemas.openxmlformats.org/officeDocument/2006/relationships/image" Target="../media/image74.wmf"/><Relationship Id="rId4" Type="http://schemas.openxmlformats.org/officeDocument/2006/relationships/oleObject" Target="../embeddings/oleObject86.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2.xml"/><Relationship Id="rId1" Type="http://schemas.openxmlformats.org/officeDocument/2006/relationships/vmlDrawing" Target="../drawings/vmlDrawing35.vml"/><Relationship Id="rId5" Type="http://schemas.openxmlformats.org/officeDocument/2006/relationships/image" Target="../media/image75.wmf"/><Relationship Id="rId4" Type="http://schemas.openxmlformats.org/officeDocument/2006/relationships/oleObject" Target="../embeddings/oleObject8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2.xml"/><Relationship Id="rId1" Type="http://schemas.openxmlformats.org/officeDocument/2006/relationships/vmlDrawing" Target="../drawings/vmlDrawing36.vml"/><Relationship Id="rId5" Type="http://schemas.openxmlformats.org/officeDocument/2006/relationships/image" Target="../media/image76.wmf"/><Relationship Id="rId4" Type="http://schemas.openxmlformats.org/officeDocument/2006/relationships/oleObject" Target="../embeddings/oleObject8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78.wmf"/><Relationship Id="rId2" Type="http://schemas.openxmlformats.org/officeDocument/2006/relationships/slideLayout" Target="../slideLayouts/slideLayout52.xml"/><Relationship Id="rId1" Type="http://schemas.openxmlformats.org/officeDocument/2006/relationships/vmlDrawing" Target="../drawings/vmlDrawing37.vml"/><Relationship Id="rId6" Type="http://schemas.openxmlformats.org/officeDocument/2006/relationships/oleObject" Target="../embeddings/oleObject90.bin"/><Relationship Id="rId5" Type="http://schemas.openxmlformats.org/officeDocument/2006/relationships/image" Target="../media/image77.wmf"/><Relationship Id="rId4" Type="http://schemas.openxmlformats.org/officeDocument/2006/relationships/oleObject" Target="../embeddings/oleObject89.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2.xml"/><Relationship Id="rId1" Type="http://schemas.openxmlformats.org/officeDocument/2006/relationships/vmlDrawing" Target="../drawings/vmlDrawing38.vml"/><Relationship Id="rId5" Type="http://schemas.openxmlformats.org/officeDocument/2006/relationships/image" Target="../media/image71.wmf"/><Relationship Id="rId4" Type="http://schemas.openxmlformats.org/officeDocument/2006/relationships/oleObject" Target="../embeddings/oleObject9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63.xml"/><Relationship Id="rId7" Type="http://schemas.openxmlformats.org/officeDocument/2006/relationships/image" Target="../media/image80.wmf"/><Relationship Id="rId2" Type="http://schemas.openxmlformats.org/officeDocument/2006/relationships/slideLayout" Target="../slideLayouts/slideLayout52.xml"/><Relationship Id="rId1" Type="http://schemas.openxmlformats.org/officeDocument/2006/relationships/vmlDrawing" Target="../drawings/vmlDrawing39.vml"/><Relationship Id="rId6" Type="http://schemas.openxmlformats.org/officeDocument/2006/relationships/oleObject" Target="../embeddings/oleObject93.bin"/><Relationship Id="rId5" Type="http://schemas.openxmlformats.org/officeDocument/2006/relationships/image" Target="../media/image79.wmf"/><Relationship Id="rId4" Type="http://schemas.openxmlformats.org/officeDocument/2006/relationships/oleObject" Target="../embeddings/oleObject92.bin"/><Relationship Id="rId9" Type="http://schemas.openxmlformats.org/officeDocument/2006/relationships/image" Target="../media/image81.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2.xml"/><Relationship Id="rId1" Type="http://schemas.openxmlformats.org/officeDocument/2006/relationships/vmlDrawing" Target="../drawings/vmlDrawing40.vml"/><Relationship Id="rId5" Type="http://schemas.openxmlformats.org/officeDocument/2006/relationships/image" Target="../media/image82.wmf"/><Relationship Id="rId4" Type="http://schemas.openxmlformats.org/officeDocument/2006/relationships/oleObject" Target="../embeddings/oleObject95.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66.xml"/><Relationship Id="rId7" Type="http://schemas.openxmlformats.org/officeDocument/2006/relationships/image" Target="../media/image84.wmf"/><Relationship Id="rId2" Type="http://schemas.openxmlformats.org/officeDocument/2006/relationships/slideLayout" Target="../slideLayouts/slideLayout52.xml"/><Relationship Id="rId1" Type="http://schemas.openxmlformats.org/officeDocument/2006/relationships/vmlDrawing" Target="../drawings/vmlDrawing41.vml"/><Relationship Id="rId6" Type="http://schemas.openxmlformats.org/officeDocument/2006/relationships/oleObject" Target="../embeddings/oleObject97.bin"/><Relationship Id="rId5" Type="http://schemas.openxmlformats.org/officeDocument/2006/relationships/image" Target="../media/image83.wmf"/><Relationship Id="rId4" Type="http://schemas.openxmlformats.org/officeDocument/2006/relationships/oleObject" Target="../embeddings/oleObject96.bin"/><Relationship Id="rId9" Type="http://schemas.openxmlformats.org/officeDocument/2006/relationships/image" Target="../media/image85.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2.xml"/><Relationship Id="rId1" Type="http://schemas.openxmlformats.org/officeDocument/2006/relationships/vmlDrawing" Target="../drawings/vmlDrawing42.vml"/><Relationship Id="rId5" Type="http://schemas.openxmlformats.org/officeDocument/2006/relationships/image" Target="../media/image86.wmf"/><Relationship Id="rId4" Type="http://schemas.openxmlformats.org/officeDocument/2006/relationships/oleObject" Target="../embeddings/oleObject99.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notesSlide" Target="../notesSlides/notesSlide68.xml"/><Relationship Id="rId7" Type="http://schemas.openxmlformats.org/officeDocument/2006/relationships/image" Target="../media/image88.wmf"/><Relationship Id="rId2" Type="http://schemas.openxmlformats.org/officeDocument/2006/relationships/slideLayout" Target="../slideLayouts/slideLayout52.xml"/><Relationship Id="rId1" Type="http://schemas.openxmlformats.org/officeDocument/2006/relationships/vmlDrawing" Target="../drawings/vmlDrawing43.vml"/><Relationship Id="rId6" Type="http://schemas.openxmlformats.org/officeDocument/2006/relationships/oleObject" Target="../embeddings/oleObject101.bin"/><Relationship Id="rId5" Type="http://schemas.openxmlformats.org/officeDocument/2006/relationships/image" Target="../media/image87.wmf"/><Relationship Id="rId4" Type="http://schemas.openxmlformats.org/officeDocument/2006/relationships/oleObject" Target="../embeddings/oleObject100.bin"/><Relationship Id="rId9" Type="http://schemas.openxmlformats.org/officeDocument/2006/relationships/image" Target="../media/image89.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5.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2.xml"/><Relationship Id="rId1" Type="http://schemas.openxmlformats.org/officeDocument/2006/relationships/vmlDrawing" Target="../drawings/vmlDrawing44.vml"/><Relationship Id="rId5" Type="http://schemas.openxmlformats.org/officeDocument/2006/relationships/image" Target="../media/image90.wmf"/><Relationship Id="rId4" Type="http://schemas.openxmlformats.org/officeDocument/2006/relationships/oleObject" Target="../embeddings/oleObject103.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70.xml"/><Relationship Id="rId7" Type="http://schemas.openxmlformats.org/officeDocument/2006/relationships/image" Target="../media/image92.wmf"/><Relationship Id="rId2" Type="http://schemas.openxmlformats.org/officeDocument/2006/relationships/slideLayout" Target="../slideLayouts/slideLayout52.xml"/><Relationship Id="rId1" Type="http://schemas.openxmlformats.org/officeDocument/2006/relationships/vmlDrawing" Target="../drawings/vmlDrawing45.vml"/><Relationship Id="rId6" Type="http://schemas.openxmlformats.org/officeDocument/2006/relationships/oleObject" Target="../embeddings/oleObject105.bin"/><Relationship Id="rId5" Type="http://schemas.openxmlformats.org/officeDocument/2006/relationships/image" Target="../media/image91.wmf"/><Relationship Id="rId4" Type="http://schemas.openxmlformats.org/officeDocument/2006/relationships/oleObject" Target="../embeddings/oleObject104.bin"/><Relationship Id="rId9" Type="http://schemas.openxmlformats.org/officeDocument/2006/relationships/image" Target="../media/image93.wmf"/></Relationships>
</file>

<file path=ppt/slides/_rels/slide7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1.xml"/><Relationship Id="rId1" Type="http://schemas.openxmlformats.org/officeDocument/2006/relationships/slideLayout" Target="../slideLayouts/slideLayout6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95.wmf"/><Relationship Id="rId2" Type="http://schemas.openxmlformats.org/officeDocument/2006/relationships/slideLayout" Target="../slideLayouts/slideLayout52.xml"/><Relationship Id="rId1" Type="http://schemas.openxmlformats.org/officeDocument/2006/relationships/vmlDrawing" Target="../drawings/vmlDrawing46.vml"/><Relationship Id="rId6" Type="http://schemas.openxmlformats.org/officeDocument/2006/relationships/oleObject" Target="../embeddings/oleObject108.bin"/><Relationship Id="rId5" Type="http://schemas.openxmlformats.org/officeDocument/2006/relationships/image" Target="../media/image94.wmf"/><Relationship Id="rId4" Type="http://schemas.openxmlformats.org/officeDocument/2006/relationships/oleObject" Target="../embeddings/oleObject10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2.xml"/><Relationship Id="rId1" Type="http://schemas.openxmlformats.org/officeDocument/2006/relationships/vmlDrawing" Target="../drawings/vmlDrawing47.vml"/><Relationship Id="rId5" Type="http://schemas.openxmlformats.org/officeDocument/2006/relationships/image" Target="../media/image96.wmf"/><Relationship Id="rId4" Type="http://schemas.openxmlformats.org/officeDocument/2006/relationships/oleObject" Target="../embeddings/oleObject10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2.xml"/><Relationship Id="rId1" Type="http://schemas.openxmlformats.org/officeDocument/2006/relationships/vmlDrawing" Target="../drawings/vmlDrawing48.vml"/><Relationship Id="rId5" Type="http://schemas.openxmlformats.org/officeDocument/2006/relationships/image" Target="../media/image97.wmf"/><Relationship Id="rId4" Type="http://schemas.openxmlformats.org/officeDocument/2006/relationships/oleObject" Target="../embeddings/oleObject110.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2.xml"/><Relationship Id="rId1" Type="http://schemas.openxmlformats.org/officeDocument/2006/relationships/vmlDrawing" Target="../drawings/vmlDrawing49.vml"/><Relationship Id="rId5" Type="http://schemas.openxmlformats.org/officeDocument/2006/relationships/image" Target="../media/image98.wmf"/><Relationship Id="rId4" Type="http://schemas.openxmlformats.org/officeDocument/2006/relationships/oleObject" Target="../embeddings/oleObject111.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2.xml"/><Relationship Id="rId1" Type="http://schemas.openxmlformats.org/officeDocument/2006/relationships/vmlDrawing" Target="../drawings/vmlDrawing50.vml"/><Relationship Id="rId5" Type="http://schemas.openxmlformats.org/officeDocument/2006/relationships/image" Target="../media/image99.wmf"/><Relationship Id="rId4" Type="http://schemas.openxmlformats.org/officeDocument/2006/relationships/oleObject" Target="../embeddings/oleObject112.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04.wmf"/><Relationship Id="rId3" Type="http://schemas.openxmlformats.org/officeDocument/2006/relationships/notesSlide" Target="../notesSlides/notesSlide77.xml"/><Relationship Id="rId7" Type="http://schemas.openxmlformats.org/officeDocument/2006/relationships/image" Target="../media/image101.wmf"/><Relationship Id="rId12" Type="http://schemas.openxmlformats.org/officeDocument/2006/relationships/oleObject" Target="../embeddings/oleObject117.bin"/><Relationship Id="rId2" Type="http://schemas.openxmlformats.org/officeDocument/2006/relationships/slideLayout" Target="../slideLayouts/slideLayout52.xml"/><Relationship Id="rId1" Type="http://schemas.openxmlformats.org/officeDocument/2006/relationships/vmlDrawing" Target="../drawings/vmlDrawing51.vml"/><Relationship Id="rId6" Type="http://schemas.openxmlformats.org/officeDocument/2006/relationships/oleObject" Target="../embeddings/oleObject114.bin"/><Relationship Id="rId11" Type="http://schemas.openxmlformats.org/officeDocument/2006/relationships/image" Target="../media/image103.wmf"/><Relationship Id="rId5" Type="http://schemas.openxmlformats.org/officeDocument/2006/relationships/image" Target="../media/image100.wmf"/><Relationship Id="rId15" Type="http://schemas.openxmlformats.org/officeDocument/2006/relationships/image" Target="../media/image105.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02.wmf"/><Relationship Id="rId14" Type="http://schemas.openxmlformats.org/officeDocument/2006/relationships/oleObject" Target="../embeddings/oleObject118.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10.wmf"/><Relationship Id="rId18" Type="http://schemas.openxmlformats.org/officeDocument/2006/relationships/oleObject" Target="../embeddings/oleObject126.bin"/><Relationship Id="rId3" Type="http://schemas.openxmlformats.org/officeDocument/2006/relationships/notesSlide" Target="../notesSlides/notesSlide78.xml"/><Relationship Id="rId7" Type="http://schemas.openxmlformats.org/officeDocument/2006/relationships/image" Target="../media/image107.wmf"/><Relationship Id="rId12" Type="http://schemas.openxmlformats.org/officeDocument/2006/relationships/oleObject" Target="../embeddings/oleObject123.bin"/><Relationship Id="rId17" Type="http://schemas.openxmlformats.org/officeDocument/2006/relationships/image" Target="../media/image112.wmf"/><Relationship Id="rId2" Type="http://schemas.openxmlformats.org/officeDocument/2006/relationships/slideLayout" Target="../slideLayouts/slideLayout52.xml"/><Relationship Id="rId16" Type="http://schemas.openxmlformats.org/officeDocument/2006/relationships/oleObject" Target="../embeddings/oleObject125.bin"/><Relationship Id="rId1" Type="http://schemas.openxmlformats.org/officeDocument/2006/relationships/vmlDrawing" Target="../drawings/vmlDrawing52.vml"/><Relationship Id="rId6" Type="http://schemas.openxmlformats.org/officeDocument/2006/relationships/oleObject" Target="../embeddings/oleObject120.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11.wmf"/><Relationship Id="rId10" Type="http://schemas.openxmlformats.org/officeDocument/2006/relationships/oleObject" Target="../embeddings/oleObject122.bin"/><Relationship Id="rId19" Type="http://schemas.openxmlformats.org/officeDocument/2006/relationships/image" Target="../media/image113.wmf"/><Relationship Id="rId4" Type="http://schemas.openxmlformats.org/officeDocument/2006/relationships/oleObject" Target="../embeddings/oleObject119.bin"/><Relationship Id="rId9" Type="http://schemas.openxmlformats.org/officeDocument/2006/relationships/image" Target="../media/image108.wmf"/><Relationship Id="rId14" Type="http://schemas.openxmlformats.org/officeDocument/2006/relationships/oleObject" Target="../embeddings/oleObject12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18.wmf"/><Relationship Id="rId3" Type="http://schemas.openxmlformats.org/officeDocument/2006/relationships/notesSlide" Target="../notesSlides/notesSlide80.xml"/><Relationship Id="rId7" Type="http://schemas.openxmlformats.org/officeDocument/2006/relationships/image" Target="../media/image115.wmf"/><Relationship Id="rId12" Type="http://schemas.openxmlformats.org/officeDocument/2006/relationships/oleObject" Target="../embeddings/oleObject131.bin"/><Relationship Id="rId2" Type="http://schemas.openxmlformats.org/officeDocument/2006/relationships/slideLayout" Target="../slideLayouts/slideLayout52.xml"/><Relationship Id="rId1" Type="http://schemas.openxmlformats.org/officeDocument/2006/relationships/vmlDrawing" Target="../drawings/vmlDrawing53.vml"/><Relationship Id="rId6" Type="http://schemas.openxmlformats.org/officeDocument/2006/relationships/oleObject" Target="../embeddings/oleObject128.bin"/><Relationship Id="rId11" Type="http://schemas.openxmlformats.org/officeDocument/2006/relationships/image" Target="../media/image117.wmf"/><Relationship Id="rId5" Type="http://schemas.openxmlformats.org/officeDocument/2006/relationships/image" Target="../media/image114.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16.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52.xml"/><Relationship Id="rId1" Type="http://schemas.openxmlformats.org/officeDocument/2006/relationships/vmlDrawing" Target="../drawings/vmlDrawing54.vml"/><Relationship Id="rId5" Type="http://schemas.openxmlformats.org/officeDocument/2006/relationships/image" Target="../media/image98.wmf"/><Relationship Id="rId4" Type="http://schemas.openxmlformats.org/officeDocument/2006/relationships/oleObject" Target="../embeddings/oleObject132.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52.xml"/><Relationship Id="rId1" Type="http://schemas.openxmlformats.org/officeDocument/2006/relationships/vmlDrawing" Target="../drawings/vmlDrawing55.vml"/><Relationship Id="rId5" Type="http://schemas.openxmlformats.org/officeDocument/2006/relationships/image" Target="../media/image119.wmf"/><Relationship Id="rId4" Type="http://schemas.openxmlformats.org/officeDocument/2006/relationships/oleObject" Target="../embeddings/oleObject133.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52.xml"/><Relationship Id="rId1" Type="http://schemas.openxmlformats.org/officeDocument/2006/relationships/vmlDrawing" Target="../drawings/vmlDrawing56.vml"/><Relationship Id="rId5" Type="http://schemas.openxmlformats.org/officeDocument/2006/relationships/image" Target="../media/image120.wmf"/><Relationship Id="rId4" Type="http://schemas.openxmlformats.org/officeDocument/2006/relationships/oleObject" Target="../embeddings/oleObject13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image" Target="../media/image122.wmf"/><Relationship Id="rId2" Type="http://schemas.openxmlformats.org/officeDocument/2006/relationships/slideLayout" Target="../slideLayouts/slideLayout52.xml"/><Relationship Id="rId1" Type="http://schemas.openxmlformats.org/officeDocument/2006/relationships/vmlDrawing" Target="../drawings/vmlDrawing57.vml"/><Relationship Id="rId6" Type="http://schemas.openxmlformats.org/officeDocument/2006/relationships/oleObject" Target="../embeddings/oleObject136.bin"/><Relationship Id="rId5" Type="http://schemas.openxmlformats.org/officeDocument/2006/relationships/image" Target="../media/image121.wmf"/><Relationship Id="rId4" Type="http://schemas.openxmlformats.org/officeDocument/2006/relationships/oleObject" Target="../embeddings/oleObject135.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52.xml"/><Relationship Id="rId1" Type="http://schemas.openxmlformats.org/officeDocument/2006/relationships/vmlDrawing" Target="../drawings/vmlDrawing58.vml"/><Relationship Id="rId5" Type="http://schemas.openxmlformats.org/officeDocument/2006/relationships/image" Target="../media/image123.wmf"/><Relationship Id="rId4" Type="http://schemas.openxmlformats.org/officeDocument/2006/relationships/oleObject" Target="../embeddings/oleObject137.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52.xml"/><Relationship Id="rId1" Type="http://schemas.openxmlformats.org/officeDocument/2006/relationships/vmlDrawing" Target="../drawings/vmlDrawing59.vml"/><Relationship Id="rId5" Type="http://schemas.openxmlformats.org/officeDocument/2006/relationships/image" Target="../media/image124.wmf"/><Relationship Id="rId4" Type="http://schemas.openxmlformats.org/officeDocument/2006/relationships/oleObject" Target="../embeddings/oleObject138.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52.xml"/><Relationship Id="rId1" Type="http://schemas.openxmlformats.org/officeDocument/2006/relationships/vmlDrawing" Target="../drawings/vmlDrawing60.vml"/><Relationship Id="rId5" Type="http://schemas.openxmlformats.org/officeDocument/2006/relationships/image" Target="../media/image125.wmf"/><Relationship Id="rId4" Type="http://schemas.openxmlformats.org/officeDocument/2006/relationships/oleObject" Target="../embeddings/oleObject13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image" Target="../media/image127.wmf"/><Relationship Id="rId2" Type="http://schemas.openxmlformats.org/officeDocument/2006/relationships/slideLayout" Target="../slideLayouts/slideLayout52.xml"/><Relationship Id="rId1" Type="http://schemas.openxmlformats.org/officeDocument/2006/relationships/vmlDrawing" Target="../drawings/vmlDrawing61.vml"/><Relationship Id="rId6" Type="http://schemas.openxmlformats.org/officeDocument/2006/relationships/oleObject" Target="../embeddings/oleObject141.bin"/><Relationship Id="rId5" Type="http://schemas.openxmlformats.org/officeDocument/2006/relationships/image" Target="../media/image126.wmf"/><Relationship Id="rId4" Type="http://schemas.openxmlformats.org/officeDocument/2006/relationships/oleObject" Target="../embeddings/oleObject140.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4.xml"/><Relationship Id="rId1" Type="http://schemas.openxmlformats.org/officeDocument/2006/relationships/vmlDrawing" Target="../drawings/vmlDrawing62.vml"/><Relationship Id="rId5" Type="http://schemas.openxmlformats.org/officeDocument/2006/relationships/image" Target="../media/image128.wmf"/><Relationship Id="rId4" Type="http://schemas.openxmlformats.org/officeDocument/2006/relationships/oleObject" Target="../embeddings/oleObject142.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4.xml"/><Relationship Id="rId1" Type="http://schemas.openxmlformats.org/officeDocument/2006/relationships/vmlDrawing" Target="../drawings/vmlDrawing63.vml"/><Relationship Id="rId5" Type="http://schemas.openxmlformats.org/officeDocument/2006/relationships/image" Target="../media/image129.wmf"/><Relationship Id="rId4" Type="http://schemas.openxmlformats.org/officeDocument/2006/relationships/oleObject" Target="../embeddings/oleObject143.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7" Type="http://schemas.openxmlformats.org/officeDocument/2006/relationships/image" Target="../media/image129.wmf"/><Relationship Id="rId2" Type="http://schemas.openxmlformats.org/officeDocument/2006/relationships/slideLayout" Target="../slideLayouts/slideLayout74.xml"/><Relationship Id="rId1" Type="http://schemas.openxmlformats.org/officeDocument/2006/relationships/vmlDrawing" Target="../drawings/vmlDrawing64.vml"/><Relationship Id="rId6" Type="http://schemas.openxmlformats.org/officeDocument/2006/relationships/oleObject" Target="../embeddings/oleObject145.bin"/><Relationship Id="rId5" Type="http://schemas.openxmlformats.org/officeDocument/2006/relationships/image" Target="../media/image130.wmf"/><Relationship Id="rId4" Type="http://schemas.openxmlformats.org/officeDocument/2006/relationships/oleObject" Target="../embeddings/oleObject14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3"/>
          <p:cNvSpPr>
            <a:spLocks noChangeShapeType="1"/>
          </p:cNvSpPr>
          <p:nvPr/>
        </p:nvSpPr>
        <p:spPr bwMode="auto">
          <a:xfrm>
            <a:off x="0" y="4941888"/>
            <a:ext cx="9144000" cy="0"/>
          </a:xfrm>
          <a:prstGeom prst="line">
            <a:avLst/>
          </a:prstGeom>
          <a:noFill/>
          <a:ln w="76200" cmpd="tri">
            <a:solidFill>
              <a:schemeClr val="bg1"/>
            </a:solidFill>
            <a:round/>
          </a:ln>
        </p:spPr>
        <p:txBody>
          <a:bodyPr/>
          <a:lstStyle/>
          <a:p>
            <a:endParaRPr lang="zh-CN" altLang="en-US"/>
          </a:p>
        </p:txBody>
      </p:sp>
      <p:sp>
        <p:nvSpPr>
          <p:cNvPr id="15363" name="WordArt 5"/>
          <p:cNvSpPr>
            <a:spLocks noChangeArrowheads="1" noChangeShapeType="1" noTextEdit="1"/>
          </p:cNvSpPr>
          <p:nvPr/>
        </p:nvSpPr>
        <p:spPr bwMode="auto">
          <a:xfrm>
            <a:off x="250825" y="981075"/>
            <a:ext cx="5905500" cy="1217613"/>
          </a:xfrm>
          <a:prstGeom prst="rect">
            <a:avLst/>
          </a:prstGeom>
        </p:spPr>
        <p:txBody>
          <a:bodyPr wrap="none" fromWordArt="1">
            <a:prstTxWarp prst="textPlain">
              <a:avLst>
                <a:gd name="adj" fmla="val 50000"/>
              </a:avLst>
            </a:prstTxWarp>
          </a:bodyPr>
          <a:lstStyle/>
          <a:p>
            <a:pPr algn="ctr"/>
            <a:r>
              <a:rPr lang="zh-CN" altLang="en-US" sz="9600" kern="10">
                <a:ln w="19050">
                  <a:solidFill>
                    <a:schemeClr val="bg1"/>
                  </a:solidFill>
                  <a:round/>
                </a:ln>
                <a:solidFill>
                  <a:schemeClr val="folHlink"/>
                </a:solidFill>
                <a:effectLst>
                  <a:outerShdw dist="35921" dir="2700000" algn="ctr" rotWithShape="0">
                    <a:srgbClr val="990000"/>
                  </a:outerShdw>
                </a:effectLst>
                <a:latin typeface="华文细黑" panose="02010600040101010101" charset="-122"/>
                <a:ea typeface="华文细黑" panose="02010600040101010101" charset="-122"/>
              </a:rPr>
              <a:t>线性代数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3416300"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黑体" panose="02010609060101010101" pitchFamily="2" charset="-122"/>
              </a:rPr>
              <a:t>        </a:t>
            </a:r>
            <a:r>
              <a:rPr lang="zh-CN" altLang="en-US" sz="2800">
                <a:solidFill>
                  <a:srgbClr val="000000"/>
                </a:solidFill>
                <a:ea typeface="华文新魏" panose="02010800040101010101" pitchFamily="2" charset="-122"/>
              </a:rPr>
              <a:t>对于线性方程组</a:t>
            </a:r>
            <a:endParaRPr lang="en-US" altLang="zh-CN" sz="2800">
              <a:solidFill>
                <a:srgbClr val="000000"/>
              </a:solidFill>
              <a:ea typeface="华文新魏" panose="02010800040101010101" pitchFamily="2" charset="-122"/>
            </a:endParaRPr>
          </a:p>
        </p:txBody>
      </p:sp>
      <p:graphicFrame>
        <p:nvGraphicFramePr>
          <p:cNvPr id="2" name="Object 3"/>
          <p:cNvGraphicFramePr>
            <a:graphicFrameLocks noChangeAspect="1"/>
          </p:cNvGraphicFramePr>
          <p:nvPr/>
        </p:nvGraphicFramePr>
        <p:xfrm>
          <a:off x="2627313" y="1773238"/>
          <a:ext cx="4433887" cy="2168525"/>
        </p:xfrm>
        <a:graphic>
          <a:graphicData uri="http://schemas.openxmlformats.org/presentationml/2006/ole">
            <mc:AlternateContent xmlns:mc="http://schemas.openxmlformats.org/markup-compatibility/2006">
              <mc:Choice xmlns:v="urn:schemas-microsoft-com:vml" Requires="v">
                <p:oleObj spid="_x0000_s5147" name="Equation" r:id="rId4" imgW="49987200" imgH="24079200" progId="Equation.DSMT4">
                  <p:embed/>
                </p:oleObj>
              </mc:Choice>
              <mc:Fallback>
                <p:oleObj name="Equation" r:id="rId4" imgW="499872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773238"/>
                        <a:ext cx="4433887"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971500" y="1124680"/>
            <a:ext cx="7545705" cy="11168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graphicFrame>
        <p:nvGraphicFramePr>
          <p:cNvPr id="9" name="Object 3"/>
          <p:cNvGraphicFramePr>
            <a:graphicFrameLocks noChangeAspect="1"/>
          </p:cNvGraphicFramePr>
          <p:nvPr/>
        </p:nvGraphicFramePr>
        <p:xfrm>
          <a:off x="5335588" y="2349500"/>
          <a:ext cx="2836862" cy="1619250"/>
        </p:xfrm>
        <a:graphic>
          <a:graphicData uri="http://schemas.openxmlformats.org/presentationml/2006/ole">
            <mc:AlternateContent xmlns:mc="http://schemas.openxmlformats.org/markup-compatibility/2006">
              <mc:Choice xmlns:v="urn:schemas-microsoft-com:vml" Requires="v">
                <p:oleObj spid="_x0000_s64596" name="Equation" r:id="rId4" imgW="32004000" imgH="17983200" progId="Equation.DSMT4">
                  <p:embed/>
                </p:oleObj>
              </mc:Choice>
              <mc:Fallback>
                <p:oleObj name="Equation" r:id="rId4" imgW="32004000" imgH="17983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588" y="2349500"/>
                        <a:ext cx="2836862"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87"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7545655" cy="11690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第二步</a:t>
            </a:r>
            <a:r>
              <a:rPr lang="en-US" altLang="zh-CN" sz="2800" dirty="0">
                <a:ea typeface="华文新魏" panose="02010800040101010101" pitchFamily="2" charset="-122"/>
              </a:rPr>
              <a:t>, </a:t>
            </a:r>
            <a:r>
              <a:rPr lang="zh-CN" altLang="en-US" sz="2800" dirty="0">
                <a:ea typeface="华文新魏" panose="02010800040101010101" pitchFamily="2" charset="-122"/>
              </a:rPr>
              <a:t>利用矩阵的初等行变换将</a:t>
            </a:r>
            <a:r>
              <a:rPr lang="zh-CN" altLang="en-US" sz="2800" dirty="0" smtClean="0">
                <a:ea typeface="华文新魏" panose="02010800040101010101" pitchFamily="2" charset="-122"/>
              </a:rPr>
              <a:t>增广矩阵</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化为</a:t>
            </a:r>
            <a:r>
              <a:rPr lang="zh-CN" altLang="en-US" sz="2800" dirty="0">
                <a:ea typeface="华文新魏" panose="02010800040101010101" pitchFamily="2" charset="-122"/>
              </a:rPr>
              <a:t>阶梯型</a:t>
            </a:r>
            <a:r>
              <a:rPr lang="zh-CN" altLang="en-US" sz="2800" dirty="0" smtClean="0">
                <a:ea typeface="华文新魏" panose="02010800040101010101" pitchFamily="2" charset="-122"/>
              </a:rPr>
              <a:t>矩阵</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并确定</a:t>
            </a:r>
            <a:r>
              <a:rPr lang="zh-CN" altLang="en-US" dirty="0" smtClean="0">
                <a:ea typeface="华文新魏" panose="02010800040101010101" pitchFamily="2" charset="-122"/>
              </a:rPr>
              <a:t> </a:t>
            </a:r>
            <a:r>
              <a:rPr lang="en-US" altLang="zh-CN" sz="2800" i="1" dirty="0" smtClean="0">
                <a:ea typeface="华文新魏" panose="02010800040101010101" pitchFamily="2" charset="-122"/>
              </a:rPr>
              <a:t>r</a:t>
            </a:r>
            <a:r>
              <a:rPr lang="en-US" altLang="zh-CN" sz="1100" i="1" dirty="0" smtClean="0">
                <a:ea typeface="华文新魏" panose="02010800040101010101" pitchFamily="2" charset="-122"/>
              </a:rPr>
              <a:t> </a:t>
            </a:r>
            <a:r>
              <a:rPr lang="zh-CN" altLang="en-US" sz="2800" dirty="0">
                <a:ea typeface="华文新魏" panose="02010800040101010101" pitchFamily="2" charset="-122"/>
              </a:rPr>
              <a:t>和</a:t>
            </a:r>
            <a:r>
              <a:rPr lang="en-US" altLang="zh-CN" sz="2800" i="1" dirty="0" smtClean="0">
                <a:solidFill>
                  <a:srgbClr val="000000"/>
                </a:solidFill>
                <a:latin typeface="Times New Roman" panose="02020603050405020304"/>
                <a:ea typeface="华文新魏" panose="02010800040101010101" pitchFamily="2" charset="-122"/>
              </a:rPr>
              <a:t>d</a:t>
            </a:r>
            <a:r>
              <a:rPr lang="en-US" altLang="zh-CN" sz="2800" i="1" baseline="-25000" dirty="0" smtClean="0">
                <a:solidFill>
                  <a:srgbClr val="000000"/>
                </a:solidFill>
                <a:latin typeface="Times New Roman" panose="02020603050405020304"/>
                <a:ea typeface="华文新魏" panose="02010800040101010101" pitchFamily="2" charset="-122"/>
              </a:rPr>
              <a:t>r+</a:t>
            </a:r>
            <a:r>
              <a:rPr lang="en-US" altLang="zh-CN" sz="2800" baseline="-25000" dirty="0" smtClean="0">
                <a:solidFill>
                  <a:srgbClr val="000000"/>
                </a:solidFill>
                <a:latin typeface="Times New Roman" panose="02020603050405020304"/>
                <a:ea typeface="华文新魏" panose="02010800040101010101" pitchFamily="2" charset="-122"/>
              </a:rPr>
              <a:t>1</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graphicFrame>
        <p:nvGraphicFramePr>
          <p:cNvPr id="2" name="Object 3"/>
          <p:cNvGraphicFramePr>
            <a:graphicFrameLocks noChangeAspect="1"/>
          </p:cNvGraphicFramePr>
          <p:nvPr/>
        </p:nvGraphicFramePr>
        <p:xfrm>
          <a:off x="1403350" y="2349500"/>
          <a:ext cx="2835275" cy="1619250"/>
        </p:xfrm>
        <a:graphic>
          <a:graphicData uri="http://schemas.openxmlformats.org/presentationml/2006/ole">
            <mc:AlternateContent xmlns:mc="http://schemas.openxmlformats.org/markup-compatibility/2006">
              <mc:Choice xmlns:v="urn:schemas-microsoft-com:vml" Requires="v">
                <p:oleObj spid="_x0000_s64597" name="Equation" r:id="rId6" imgW="32004000" imgH="17983200" progId="Equation.DSMT4">
                  <p:embed/>
                </p:oleObj>
              </mc:Choice>
              <mc:Fallback>
                <p:oleObj name="Equation" r:id="rId6" imgW="32004000" imgH="179832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349500"/>
                        <a:ext cx="2835275"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5354638" y="4149725"/>
          <a:ext cx="2457450" cy="1619250"/>
        </p:xfrm>
        <a:graphic>
          <a:graphicData uri="http://schemas.openxmlformats.org/presentationml/2006/ole">
            <mc:AlternateContent xmlns:mc="http://schemas.openxmlformats.org/markup-compatibility/2006">
              <mc:Choice xmlns:v="urn:schemas-microsoft-com:vml" Requires="v">
                <p:oleObj spid="_x0000_s64598" name="Equation" r:id="rId8" imgW="27736800" imgH="17983200" progId="Equation.DSMT4">
                  <p:embed/>
                </p:oleObj>
              </mc:Choice>
              <mc:Fallback>
                <p:oleObj name="Equation" r:id="rId8" imgW="27736800" imgH="1798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4638" y="4149725"/>
                        <a:ext cx="24574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2987675" y="2420938"/>
          <a:ext cx="1079500" cy="1444625"/>
        </p:xfrm>
        <a:graphic>
          <a:graphicData uri="http://schemas.openxmlformats.org/drawingml/2006/table">
            <a:tbl>
              <a:tblPr firstRow="1" bandRow="1"/>
              <a:tblGrid>
                <a:gridCol w="539750"/>
                <a:gridCol w="539750"/>
              </a:tblGrid>
              <a:tr h="1444625">
                <a:tc>
                  <a:txBody>
                    <a:bodyPr/>
                    <a:lstStyle/>
                    <a:p>
                      <a:endParaRPr lang="zh-CN" altLang="en-US" sz="1800" dirty="0"/>
                    </a:p>
                  </a:txBody>
                  <a:tcPr marL="91385" marR="91385" marT="45713" marB="4571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3" marB="4571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7010400" y="2420938"/>
          <a:ext cx="1079500" cy="1420812"/>
        </p:xfrm>
        <a:graphic>
          <a:graphicData uri="http://schemas.openxmlformats.org/drawingml/2006/table">
            <a:tbl>
              <a:tblPr firstRow="1" bandRow="1"/>
              <a:tblGrid>
                <a:gridCol w="514351"/>
                <a:gridCol w="565149"/>
              </a:tblGrid>
              <a:tr h="1420812">
                <a:tc>
                  <a:txBody>
                    <a:bodyPr/>
                    <a:lstStyle/>
                    <a:p>
                      <a:endParaRPr lang="zh-CN" altLang="en-US" sz="1800" dirty="0"/>
                    </a:p>
                  </a:txBody>
                  <a:tcPr marL="91385" marR="91385" marT="45694" marB="45694">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694" marB="45694">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6588125" y="4221163"/>
          <a:ext cx="1081088" cy="1435100"/>
        </p:xfrm>
        <a:graphic>
          <a:graphicData uri="http://schemas.openxmlformats.org/drawingml/2006/table">
            <a:tbl>
              <a:tblPr firstRow="1" bandRow="1"/>
              <a:tblGrid>
                <a:gridCol w="540544"/>
                <a:gridCol w="540544"/>
              </a:tblGrid>
              <a:tr h="1435100">
                <a:tc>
                  <a:txBody>
                    <a:bodyPr/>
                    <a:lstStyle/>
                    <a:p>
                      <a:endParaRPr lang="zh-CN" altLang="en-US" sz="1800" dirty="0"/>
                    </a:p>
                  </a:txBody>
                  <a:tcPr marL="91519" marR="91519" marT="45713" marB="4571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13" marB="4571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0" name="直接箭头连接符 9"/>
          <p:cNvCxnSpPr/>
          <p:nvPr/>
        </p:nvCxnSpPr>
        <p:spPr>
          <a:xfrm>
            <a:off x="4300538" y="3213100"/>
            <a:ext cx="863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3"/>
          <p:cNvSpPr txBox="1">
            <a:spLocks noChangeArrowheads="1"/>
          </p:cNvSpPr>
          <p:nvPr/>
        </p:nvSpPr>
        <p:spPr bwMode="auto">
          <a:xfrm>
            <a:off x="4284663" y="2636838"/>
            <a:ext cx="950912" cy="5334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400" i="1">
                <a:ea typeface="华文新魏" panose="02010800040101010101" pitchFamily="2" charset="-122"/>
              </a:rPr>
              <a:t>r</a:t>
            </a:r>
            <a:r>
              <a:rPr lang="en-US" altLang="zh-CN" sz="2400" baseline="-25000">
                <a:ea typeface="华文新魏" panose="02010800040101010101" pitchFamily="2" charset="-122"/>
              </a:rPr>
              <a:t>1</a:t>
            </a:r>
            <a:r>
              <a:rPr lang="en-US" altLang="zh-CN" sz="2400">
                <a:ea typeface="华文新魏" panose="02010800040101010101" pitchFamily="2" charset="-122"/>
                <a:sym typeface="Symbol" panose="05050102010706020507" pitchFamily="18" charset="2"/>
              </a:rPr>
              <a:t></a:t>
            </a:r>
            <a:r>
              <a:rPr lang="en-US" altLang="zh-CN" sz="2400" i="1">
                <a:ea typeface="华文新魏" panose="02010800040101010101" pitchFamily="2" charset="-122"/>
              </a:rPr>
              <a:t>r</a:t>
            </a:r>
            <a:r>
              <a:rPr lang="en-US" altLang="zh-CN" sz="2400" baseline="-25000">
                <a:ea typeface="华文新魏" panose="02010800040101010101" pitchFamily="2" charset="-122"/>
              </a:rPr>
              <a:t>3</a:t>
            </a:r>
            <a:endParaRPr lang="en-US" altLang="zh-CN" sz="2400">
              <a:latin typeface="华文新魏" panose="02010800040101010101" pitchFamily="2" charset="-122"/>
              <a:ea typeface="华文新魏" panose="02010800040101010101" pitchFamily="2" charset="-122"/>
            </a:endParaRPr>
          </a:p>
        </p:txBody>
      </p:sp>
      <p:sp>
        <p:nvSpPr>
          <p:cNvPr id="12" name="Text Box 3"/>
          <p:cNvSpPr txBox="1">
            <a:spLocks noChangeArrowheads="1"/>
          </p:cNvSpPr>
          <p:nvPr/>
        </p:nvSpPr>
        <p:spPr bwMode="auto">
          <a:xfrm>
            <a:off x="3851275" y="4076700"/>
            <a:ext cx="1125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i="1" dirty="0" smtClean="0">
                <a:solidFill>
                  <a:schemeClr val="tx1"/>
                </a:solidFill>
                <a:latin typeface="+mj-lt"/>
                <a:ea typeface="华文新魏" panose="02010800040101010101" pitchFamily="2" charset="-122"/>
              </a:rPr>
              <a:t>r</a:t>
            </a:r>
            <a:r>
              <a:rPr lang="en-US" altLang="zh-CN" sz="2400" b="0" baseline="-25000" dirty="0" smtClean="0">
                <a:solidFill>
                  <a:schemeClr val="tx1"/>
                </a:solidFill>
                <a:latin typeface="+mj-lt"/>
                <a:ea typeface="华文新魏" panose="02010800040101010101" pitchFamily="2" charset="-122"/>
              </a:rPr>
              <a:t>1</a:t>
            </a:r>
            <a:r>
              <a:rPr lang="zh-CN" altLang="en-US" sz="2400" b="0" dirty="0" smtClean="0">
                <a:solidFill>
                  <a:schemeClr val="tx1"/>
                </a:solidFill>
                <a:latin typeface="+mj-lt"/>
                <a:ea typeface="华文新魏" panose="02010800040101010101" pitchFamily="2" charset="-122"/>
                <a:sym typeface="Symbol" panose="05050102010706020507" pitchFamily="18" charset="2"/>
              </a:rPr>
              <a:t></a:t>
            </a:r>
            <a:r>
              <a:rPr lang="en-US" altLang="zh-CN" sz="2400" b="0" dirty="0" smtClean="0">
                <a:solidFill>
                  <a:schemeClr val="tx1"/>
                </a:solidFill>
                <a:latin typeface="+mj-lt"/>
                <a:ea typeface="华文新魏" panose="02010800040101010101" pitchFamily="2" charset="-122"/>
                <a:sym typeface="Symbol" panose="05050102010706020507" pitchFamily="18" charset="2"/>
              </a:rPr>
              <a:t>2+</a:t>
            </a:r>
            <a:r>
              <a:rPr lang="en-US" altLang="zh-CN" sz="2400" b="0" i="1" dirty="0" smtClean="0">
                <a:solidFill>
                  <a:schemeClr val="tx1"/>
                </a:solidFill>
                <a:latin typeface="+mj-lt"/>
                <a:ea typeface="华文新魏" panose="02010800040101010101" pitchFamily="2" charset="-122"/>
              </a:rPr>
              <a:t>r</a:t>
            </a:r>
            <a:r>
              <a:rPr lang="en-US" altLang="zh-CN" sz="2400" b="0" baseline="-25000" dirty="0" smtClean="0">
                <a:solidFill>
                  <a:schemeClr val="tx1"/>
                </a:solidFill>
                <a:latin typeface="+mj-lt"/>
                <a:ea typeface="华文新魏" panose="02010800040101010101" pitchFamily="2" charset="-122"/>
              </a:rPr>
              <a:t>2</a:t>
            </a:r>
            <a:endParaRPr lang="en-US" altLang="zh-CN" sz="2400" b="0" dirty="0" smtClean="0">
              <a:solidFill>
                <a:schemeClr val="tx1"/>
              </a:solidFill>
              <a:latin typeface="+mj-lt"/>
              <a:ea typeface="华文新魏" panose="02010800040101010101" pitchFamily="2" charset="-122"/>
            </a:endParaRPr>
          </a:p>
        </p:txBody>
      </p:sp>
      <p:sp>
        <p:nvSpPr>
          <p:cNvPr id="13" name="Text Box 3"/>
          <p:cNvSpPr txBox="1">
            <a:spLocks noChangeArrowheads="1"/>
          </p:cNvSpPr>
          <p:nvPr/>
        </p:nvSpPr>
        <p:spPr bwMode="auto">
          <a:xfrm>
            <a:off x="3851275" y="4424363"/>
            <a:ext cx="1500188" cy="53498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400" i="1">
                <a:ea typeface="华文新魏" panose="02010800040101010101" pitchFamily="2" charset="-122"/>
              </a:rPr>
              <a:t>r</a:t>
            </a:r>
            <a:r>
              <a:rPr lang="en-US" altLang="zh-CN" sz="2400" baseline="-25000">
                <a:ea typeface="华文新魏" panose="02010800040101010101" pitchFamily="2" charset="-122"/>
              </a:rPr>
              <a:t>1</a:t>
            </a:r>
            <a:r>
              <a:rPr lang="zh-CN" altLang="en-US" sz="2400">
                <a:solidFill>
                  <a:srgbClr val="000000"/>
                </a:solidFill>
                <a:ea typeface="华文新魏" panose="02010800040101010101" pitchFamily="2" charset="-122"/>
                <a:sym typeface="Symbol" panose="05050102010706020507" pitchFamily="18" charset="2"/>
              </a:rPr>
              <a:t></a:t>
            </a:r>
            <a:r>
              <a:rPr lang="en-US" altLang="zh-CN" sz="2400">
                <a:solidFill>
                  <a:srgbClr val="000000"/>
                </a:solidFill>
                <a:ea typeface="华文新魏" panose="02010800040101010101" pitchFamily="2" charset="-122"/>
                <a:sym typeface="Symbol" panose="05050102010706020507" pitchFamily="18" charset="2"/>
              </a:rPr>
              <a:t>(2)</a:t>
            </a:r>
            <a:r>
              <a:rPr lang="en-US" altLang="zh-CN" sz="2400">
                <a:ea typeface="华文新魏" panose="02010800040101010101" pitchFamily="2" charset="-122"/>
                <a:sym typeface="Symbol" panose="05050102010706020507" pitchFamily="18" charset="2"/>
              </a:rPr>
              <a:t>+</a:t>
            </a:r>
            <a:r>
              <a:rPr lang="en-US" altLang="zh-CN" sz="2400" i="1">
                <a:ea typeface="华文新魏" panose="02010800040101010101" pitchFamily="2" charset="-122"/>
              </a:rPr>
              <a:t>r</a:t>
            </a:r>
            <a:r>
              <a:rPr lang="en-US" altLang="zh-CN" sz="2400" baseline="-25000">
                <a:ea typeface="华文新魏" panose="02010800040101010101" pitchFamily="2" charset="-122"/>
              </a:rPr>
              <a:t>3</a:t>
            </a:r>
            <a:endParaRPr lang="en-US" altLang="zh-CN" sz="2400">
              <a:latin typeface="华文新魏" panose="02010800040101010101" pitchFamily="2" charset="-122"/>
              <a:ea typeface="华文新魏" panose="02010800040101010101" pitchFamily="2" charset="-122"/>
            </a:endParaRPr>
          </a:p>
        </p:txBody>
      </p:sp>
      <p:cxnSp>
        <p:nvCxnSpPr>
          <p:cNvPr id="18" name="直接箭头连接符 17"/>
          <p:cNvCxnSpPr/>
          <p:nvPr/>
        </p:nvCxnSpPr>
        <p:spPr>
          <a:xfrm flipV="1">
            <a:off x="3851275" y="5002213"/>
            <a:ext cx="1384300" cy="31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10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1000"/>
                                        <p:tgtEl>
                                          <p:spTgt spid="12">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wipe(left)">
                                      <p:cBhvr>
                                        <p:cTn id="55" dur="1000"/>
                                        <p:tgtEl>
                                          <p:spTgt spid="1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23235" name="Object 3"/>
          <p:cNvGraphicFramePr>
            <a:graphicFrameLocks noChangeAspect="1"/>
          </p:cNvGraphicFramePr>
          <p:nvPr/>
        </p:nvGraphicFramePr>
        <p:xfrm>
          <a:off x="3699605" y="1196975"/>
          <a:ext cx="2457450" cy="1619250"/>
        </p:xfrm>
        <a:graphic>
          <a:graphicData uri="http://schemas.openxmlformats.org/presentationml/2006/ole">
            <mc:AlternateContent xmlns:mc="http://schemas.openxmlformats.org/markup-compatibility/2006">
              <mc:Choice xmlns:v="urn:schemas-microsoft-com:vml" Requires="v">
                <p:oleObj spid="_x0000_s65639" name="Equation" r:id="rId4" imgW="27736800" imgH="17983200" progId="Equation.DSMT4">
                  <p:embed/>
                </p:oleObj>
              </mc:Choice>
              <mc:Fallback>
                <p:oleObj name="Equation" r:id="rId4" imgW="27736800" imgH="179832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9605" y="1196975"/>
                        <a:ext cx="24574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3726593" y="2997200"/>
          <a:ext cx="2430462" cy="1619250"/>
        </p:xfrm>
        <a:graphic>
          <a:graphicData uri="http://schemas.openxmlformats.org/presentationml/2006/ole">
            <mc:AlternateContent xmlns:mc="http://schemas.openxmlformats.org/markup-compatibility/2006">
              <mc:Choice xmlns:v="urn:schemas-microsoft-com:vml" Requires="v">
                <p:oleObj spid="_x0000_s65640" name="Equation" r:id="rId6" imgW="27432000" imgH="17983200" progId="Equation.DSMT4">
                  <p:embed/>
                </p:oleObj>
              </mc:Choice>
              <mc:Fallback>
                <p:oleObj name="Equation" r:id="rId6" imgW="27432000" imgH="179832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593" y="2997200"/>
                        <a:ext cx="2430462"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3726593" y="4833938"/>
          <a:ext cx="2430462" cy="1619250"/>
        </p:xfrm>
        <a:graphic>
          <a:graphicData uri="http://schemas.openxmlformats.org/presentationml/2006/ole">
            <mc:AlternateContent xmlns:mc="http://schemas.openxmlformats.org/markup-compatibility/2006">
              <mc:Choice xmlns:v="urn:schemas-microsoft-com:vml" Requires="v">
                <p:oleObj spid="_x0000_s65641" name="Equation" r:id="rId8" imgW="27432000" imgH="17983200" progId="Equation.DSMT4">
                  <p:embed/>
                </p:oleObj>
              </mc:Choice>
              <mc:Fallback>
                <p:oleObj name="Equation" r:id="rId8" imgW="27432000" imgH="179832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6593" y="4833938"/>
                        <a:ext cx="2430462"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4931505" y="1323975"/>
          <a:ext cx="1081088" cy="1384300"/>
        </p:xfrm>
        <a:graphic>
          <a:graphicData uri="http://schemas.openxmlformats.org/drawingml/2006/table">
            <a:tbl>
              <a:tblPr firstRow="1" bandRow="1"/>
              <a:tblGrid>
                <a:gridCol w="540544"/>
                <a:gridCol w="540544"/>
              </a:tblGrid>
              <a:tr h="1384300">
                <a:tc>
                  <a:txBody>
                    <a:bodyPr/>
                    <a:lstStyle/>
                    <a:p>
                      <a:endParaRPr lang="zh-CN" altLang="en-US" sz="1800" dirty="0"/>
                    </a:p>
                  </a:txBody>
                  <a:tcPr marL="91519" marR="91519" marT="45675" marB="45675">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675" marB="45675">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4931505" y="3068638"/>
          <a:ext cx="1081088" cy="1385887"/>
        </p:xfrm>
        <a:graphic>
          <a:graphicData uri="http://schemas.openxmlformats.org/drawingml/2006/table">
            <a:tbl>
              <a:tblPr firstRow="1" bandRow="1"/>
              <a:tblGrid>
                <a:gridCol w="540544"/>
                <a:gridCol w="540544"/>
              </a:tblGrid>
              <a:tr h="1385887">
                <a:tc>
                  <a:txBody>
                    <a:bodyPr/>
                    <a:lstStyle/>
                    <a:p>
                      <a:endParaRPr lang="zh-CN" altLang="en-US" sz="1800" dirty="0"/>
                    </a:p>
                  </a:txBody>
                  <a:tcPr marL="91519" marR="91519" marT="45728" marB="4572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28" marB="4572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4931505" y="4941888"/>
          <a:ext cx="1081088" cy="1384300"/>
        </p:xfrm>
        <a:graphic>
          <a:graphicData uri="http://schemas.openxmlformats.org/drawingml/2006/table">
            <a:tbl>
              <a:tblPr firstRow="1" bandRow="1"/>
              <a:tblGrid>
                <a:gridCol w="540544"/>
                <a:gridCol w="540544"/>
              </a:tblGrid>
              <a:tr h="1384300">
                <a:tc>
                  <a:txBody>
                    <a:bodyPr/>
                    <a:lstStyle/>
                    <a:p>
                      <a:endParaRPr lang="zh-CN" altLang="en-US" sz="1800" dirty="0"/>
                    </a:p>
                  </a:txBody>
                  <a:tcPr marL="91519" marR="91519" marT="45675" marB="45675">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675" marB="45675">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9" name="Text Box 3"/>
          <p:cNvSpPr txBox="1">
            <a:spLocks noChangeArrowheads="1"/>
          </p:cNvSpPr>
          <p:nvPr/>
        </p:nvSpPr>
        <p:spPr bwMode="auto">
          <a:xfrm>
            <a:off x="2267680" y="1204913"/>
            <a:ext cx="11255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i="1" dirty="0" smtClean="0">
                <a:solidFill>
                  <a:schemeClr val="tx1"/>
                </a:solidFill>
                <a:latin typeface="+mj-lt"/>
                <a:ea typeface="华文新魏" panose="02010800040101010101" pitchFamily="2" charset="-122"/>
              </a:rPr>
              <a:t>r</a:t>
            </a:r>
            <a:r>
              <a:rPr lang="en-US" altLang="zh-CN" sz="2400" b="0" baseline="-25000" dirty="0" smtClean="0">
                <a:solidFill>
                  <a:schemeClr val="tx1"/>
                </a:solidFill>
                <a:latin typeface="+mj-lt"/>
                <a:ea typeface="华文新魏" panose="02010800040101010101" pitchFamily="2" charset="-122"/>
              </a:rPr>
              <a:t>1</a:t>
            </a:r>
            <a:r>
              <a:rPr lang="zh-CN" altLang="en-US" sz="2400" b="0" dirty="0" smtClean="0">
                <a:solidFill>
                  <a:schemeClr val="tx1"/>
                </a:solidFill>
                <a:latin typeface="+mj-lt"/>
                <a:ea typeface="华文新魏" panose="02010800040101010101" pitchFamily="2" charset="-122"/>
                <a:sym typeface="Symbol" panose="05050102010706020507" pitchFamily="18" charset="2"/>
              </a:rPr>
              <a:t></a:t>
            </a:r>
            <a:r>
              <a:rPr lang="en-US" altLang="zh-CN" sz="2400" b="0" dirty="0" smtClean="0">
                <a:solidFill>
                  <a:schemeClr val="tx1"/>
                </a:solidFill>
                <a:latin typeface="+mj-lt"/>
                <a:ea typeface="华文新魏" panose="02010800040101010101" pitchFamily="2" charset="-122"/>
                <a:sym typeface="Symbol" panose="05050102010706020507" pitchFamily="18" charset="2"/>
              </a:rPr>
              <a:t>2+</a:t>
            </a:r>
            <a:r>
              <a:rPr lang="en-US" altLang="zh-CN" sz="2400" b="0" i="1" dirty="0" smtClean="0">
                <a:solidFill>
                  <a:schemeClr val="tx1"/>
                </a:solidFill>
                <a:latin typeface="+mj-lt"/>
                <a:ea typeface="华文新魏" panose="02010800040101010101" pitchFamily="2" charset="-122"/>
              </a:rPr>
              <a:t>r</a:t>
            </a:r>
            <a:r>
              <a:rPr lang="en-US" altLang="zh-CN" sz="2400" b="0" baseline="-25000" dirty="0" smtClean="0">
                <a:solidFill>
                  <a:schemeClr val="tx1"/>
                </a:solidFill>
                <a:latin typeface="+mj-lt"/>
                <a:ea typeface="华文新魏" panose="02010800040101010101" pitchFamily="2" charset="-122"/>
              </a:rPr>
              <a:t>2</a:t>
            </a:r>
            <a:endParaRPr lang="en-US" altLang="zh-CN" sz="2400" b="0" dirty="0" smtClean="0">
              <a:solidFill>
                <a:schemeClr val="tx1"/>
              </a:solidFill>
              <a:latin typeface="+mj-lt"/>
              <a:ea typeface="华文新魏" panose="02010800040101010101" pitchFamily="2" charset="-122"/>
            </a:endParaRPr>
          </a:p>
        </p:txBody>
      </p:sp>
      <p:sp>
        <p:nvSpPr>
          <p:cNvPr id="223251" name="Text Box 3"/>
          <p:cNvSpPr txBox="1">
            <a:spLocks noChangeArrowheads="1"/>
          </p:cNvSpPr>
          <p:nvPr/>
        </p:nvSpPr>
        <p:spPr bwMode="auto">
          <a:xfrm>
            <a:off x="2267680" y="1552575"/>
            <a:ext cx="1498600" cy="5334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400" i="1">
                <a:ea typeface="华文新魏" panose="02010800040101010101" pitchFamily="2" charset="-122"/>
              </a:rPr>
              <a:t>r</a:t>
            </a:r>
            <a:r>
              <a:rPr lang="en-US" altLang="zh-CN" sz="2400" baseline="-25000">
                <a:ea typeface="华文新魏" panose="02010800040101010101" pitchFamily="2" charset="-122"/>
              </a:rPr>
              <a:t>1</a:t>
            </a:r>
            <a:r>
              <a:rPr lang="zh-CN" altLang="en-US" sz="2400">
                <a:solidFill>
                  <a:srgbClr val="000000"/>
                </a:solidFill>
                <a:ea typeface="华文新魏" panose="02010800040101010101" pitchFamily="2" charset="-122"/>
                <a:sym typeface="Symbol" panose="05050102010706020507" pitchFamily="18" charset="2"/>
              </a:rPr>
              <a:t></a:t>
            </a:r>
            <a:r>
              <a:rPr lang="en-US" altLang="zh-CN" sz="2400">
                <a:solidFill>
                  <a:srgbClr val="000000"/>
                </a:solidFill>
                <a:ea typeface="华文新魏" panose="02010800040101010101" pitchFamily="2" charset="-122"/>
                <a:sym typeface="Symbol" panose="05050102010706020507" pitchFamily="18" charset="2"/>
              </a:rPr>
              <a:t>(2)</a:t>
            </a:r>
            <a:r>
              <a:rPr lang="en-US" altLang="zh-CN" sz="2400">
                <a:ea typeface="华文新魏" panose="02010800040101010101" pitchFamily="2" charset="-122"/>
                <a:sym typeface="Symbol" panose="05050102010706020507" pitchFamily="18" charset="2"/>
              </a:rPr>
              <a:t>+</a:t>
            </a:r>
            <a:r>
              <a:rPr lang="en-US" altLang="zh-CN" sz="2400" i="1">
                <a:ea typeface="华文新魏" panose="02010800040101010101" pitchFamily="2" charset="-122"/>
              </a:rPr>
              <a:t>r</a:t>
            </a:r>
            <a:r>
              <a:rPr lang="en-US" altLang="zh-CN" sz="2400" baseline="-25000">
                <a:ea typeface="华文新魏" panose="02010800040101010101" pitchFamily="2" charset="-122"/>
              </a:rPr>
              <a:t>3</a:t>
            </a:r>
            <a:endParaRPr lang="en-US" altLang="zh-CN" sz="2400">
              <a:latin typeface="华文新魏" panose="02010800040101010101" pitchFamily="2" charset="-122"/>
              <a:ea typeface="华文新魏" panose="02010800040101010101" pitchFamily="2" charset="-122"/>
            </a:endParaRPr>
          </a:p>
        </p:txBody>
      </p:sp>
      <p:cxnSp>
        <p:nvCxnSpPr>
          <p:cNvPr id="11" name="直接箭头连接符 10"/>
          <p:cNvCxnSpPr/>
          <p:nvPr/>
        </p:nvCxnSpPr>
        <p:spPr>
          <a:xfrm flipV="1">
            <a:off x="2267680" y="2128838"/>
            <a:ext cx="1382713" cy="4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3"/>
          <p:cNvSpPr txBox="1">
            <a:spLocks noChangeArrowheads="1"/>
          </p:cNvSpPr>
          <p:nvPr/>
        </p:nvSpPr>
        <p:spPr bwMode="auto">
          <a:xfrm>
            <a:off x="2616930" y="3192463"/>
            <a:ext cx="803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i="1" dirty="0" smtClean="0">
                <a:solidFill>
                  <a:schemeClr val="tx1"/>
                </a:solidFill>
                <a:latin typeface="+mj-lt"/>
                <a:ea typeface="华文新魏" panose="02010800040101010101" pitchFamily="2" charset="-122"/>
              </a:rPr>
              <a:t>r</a:t>
            </a:r>
            <a:r>
              <a:rPr lang="en-US" altLang="zh-CN" sz="2400" b="0" baseline="-25000" dirty="0" smtClean="0">
                <a:solidFill>
                  <a:schemeClr val="tx1"/>
                </a:solidFill>
                <a:latin typeface="+mj-lt"/>
                <a:ea typeface="华文新魏" panose="02010800040101010101" pitchFamily="2" charset="-122"/>
              </a:rPr>
              <a:t>3</a:t>
            </a:r>
            <a:r>
              <a:rPr lang="en-US" altLang="zh-CN" sz="2400" b="0" dirty="0" smtClean="0">
                <a:solidFill>
                  <a:schemeClr val="tx1"/>
                </a:solidFill>
                <a:latin typeface="+mj-lt"/>
                <a:ea typeface="华文新魏" panose="02010800040101010101" pitchFamily="2" charset="-122"/>
                <a:sym typeface="Symbol" panose="05050102010706020507" pitchFamily="18" charset="2"/>
              </a:rPr>
              <a:t>+</a:t>
            </a:r>
            <a:r>
              <a:rPr lang="en-US" altLang="zh-CN" sz="2400" b="0" i="1" dirty="0" smtClean="0">
                <a:solidFill>
                  <a:schemeClr val="tx1"/>
                </a:solidFill>
                <a:latin typeface="+mj-lt"/>
                <a:ea typeface="华文新魏" panose="02010800040101010101" pitchFamily="2" charset="-122"/>
              </a:rPr>
              <a:t>r</a:t>
            </a:r>
            <a:r>
              <a:rPr lang="en-US" altLang="zh-CN" sz="2400" b="0" baseline="-25000" dirty="0" smtClean="0">
                <a:solidFill>
                  <a:schemeClr val="tx1"/>
                </a:solidFill>
                <a:latin typeface="+mj-lt"/>
                <a:ea typeface="华文新魏" panose="02010800040101010101" pitchFamily="2" charset="-122"/>
              </a:rPr>
              <a:t>2</a:t>
            </a:r>
            <a:endParaRPr lang="en-US" altLang="zh-CN" sz="2400" b="0" dirty="0" smtClean="0">
              <a:solidFill>
                <a:schemeClr val="tx1"/>
              </a:solidFill>
              <a:latin typeface="+mj-lt"/>
              <a:ea typeface="华文新魏" panose="02010800040101010101" pitchFamily="2" charset="-122"/>
            </a:endParaRPr>
          </a:p>
        </p:txBody>
      </p:sp>
      <p:cxnSp>
        <p:nvCxnSpPr>
          <p:cNvPr id="14" name="直接箭头连接符 13"/>
          <p:cNvCxnSpPr/>
          <p:nvPr/>
        </p:nvCxnSpPr>
        <p:spPr>
          <a:xfrm flipV="1">
            <a:off x="2280380" y="3849688"/>
            <a:ext cx="1384300" cy="31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3"/>
          <p:cNvSpPr txBox="1">
            <a:spLocks noChangeArrowheads="1"/>
          </p:cNvSpPr>
          <p:nvPr/>
        </p:nvSpPr>
        <p:spPr bwMode="auto">
          <a:xfrm>
            <a:off x="2483580" y="5080000"/>
            <a:ext cx="1125538" cy="57308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400" i="1">
                <a:ea typeface="华文新魏" panose="02010800040101010101" pitchFamily="2" charset="-122"/>
              </a:rPr>
              <a:t>r</a:t>
            </a:r>
            <a:r>
              <a:rPr lang="en-US" altLang="zh-CN" sz="2400" baseline="-25000">
                <a:ea typeface="华文新魏" panose="02010800040101010101" pitchFamily="2" charset="-122"/>
              </a:rPr>
              <a:t>2</a:t>
            </a:r>
            <a:r>
              <a:rPr lang="zh-CN" altLang="en-US" sz="2400">
                <a:solidFill>
                  <a:srgbClr val="000000"/>
                </a:solidFill>
                <a:ea typeface="华文新魏" panose="02010800040101010101" pitchFamily="2" charset="-122"/>
                <a:sym typeface="Symbol" panose="05050102010706020507" pitchFamily="18" charset="2"/>
              </a:rPr>
              <a:t></a:t>
            </a:r>
            <a:r>
              <a:rPr lang="en-US" altLang="zh-CN" sz="2400">
                <a:solidFill>
                  <a:srgbClr val="000000"/>
                </a:solidFill>
                <a:ea typeface="华文新魏" panose="02010800040101010101" pitchFamily="2" charset="-122"/>
                <a:sym typeface="Symbol" panose="05050102010706020507" pitchFamily="18" charset="2"/>
              </a:rPr>
              <a:t>4</a:t>
            </a:r>
            <a:r>
              <a:rPr lang="en-US" altLang="zh-CN" sz="2400">
                <a:ea typeface="华文新魏" panose="02010800040101010101" pitchFamily="2" charset="-122"/>
                <a:sym typeface="Symbol" panose="05050102010706020507" pitchFamily="18" charset="2"/>
              </a:rPr>
              <a:t>+</a:t>
            </a:r>
            <a:r>
              <a:rPr lang="en-US" altLang="zh-CN" sz="2400" i="1">
                <a:ea typeface="华文新魏" panose="02010800040101010101" pitchFamily="2" charset="-122"/>
              </a:rPr>
              <a:t>r</a:t>
            </a:r>
            <a:r>
              <a:rPr lang="en-US" altLang="zh-CN" sz="2400" baseline="-25000">
                <a:ea typeface="华文新魏" panose="02010800040101010101" pitchFamily="2" charset="-122"/>
              </a:rPr>
              <a:t>3</a:t>
            </a:r>
            <a:endParaRPr lang="en-US" altLang="zh-CN" sz="2400">
              <a:latin typeface="华文新魏" panose="02010800040101010101" pitchFamily="2" charset="-122"/>
              <a:ea typeface="华文新魏" panose="02010800040101010101" pitchFamily="2" charset="-122"/>
            </a:endParaRPr>
          </a:p>
        </p:txBody>
      </p:sp>
      <p:cxnSp>
        <p:nvCxnSpPr>
          <p:cNvPr id="17" name="直接箭头连接符 16"/>
          <p:cNvCxnSpPr/>
          <p:nvPr/>
        </p:nvCxnSpPr>
        <p:spPr>
          <a:xfrm flipV="1">
            <a:off x="2353405" y="5653088"/>
            <a:ext cx="1311275" cy="79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nvGraphicFramePr>
        <p:xfrm>
          <a:off x="6512678" y="4933350"/>
          <a:ext cx="1947862" cy="1016000"/>
        </p:xfrm>
        <a:graphic>
          <a:graphicData uri="http://schemas.openxmlformats.org/presentationml/2006/ole">
            <mc:AlternateContent xmlns:mc="http://schemas.openxmlformats.org/markup-compatibility/2006">
              <mc:Choice xmlns:v="urn:schemas-microsoft-com:vml" Requires="v">
                <p:oleObj spid="_x0000_s65642" name="Equation" r:id="rId10" imgW="21945600" imgH="11277600" progId="Equation.DSMT4">
                  <p:embed/>
                </p:oleObj>
              </mc:Choice>
              <mc:Fallback>
                <p:oleObj name="Equation" r:id="rId10" imgW="21945600" imgH="112776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2678" y="4933350"/>
                        <a:ext cx="19478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1000"/>
                                        <p:tgtEl>
                                          <p:spTgt spid="1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971500" y="1124679"/>
            <a:ext cx="7007096" cy="2292529"/>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73411" name="Text Box 3"/>
          <p:cNvSpPr txBox="1">
            <a:spLocks noChangeArrowheads="1"/>
          </p:cNvSpPr>
          <p:nvPr/>
        </p:nvSpPr>
        <p:spPr bwMode="auto">
          <a:xfrm>
            <a:off x="971550" y="1084263"/>
            <a:ext cx="7007046" cy="233294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第三步</a:t>
            </a:r>
            <a:r>
              <a:rPr lang="en-US" altLang="zh-CN" sz="2800" dirty="0">
                <a:ea typeface="华文新魏" panose="02010800040101010101" pitchFamily="2" charset="-122"/>
              </a:rPr>
              <a:t>, </a:t>
            </a:r>
            <a:r>
              <a:rPr lang="zh-CN" altLang="en-US" sz="2800" dirty="0" smtClean="0">
                <a:ea typeface="华文新魏" panose="02010800040101010101" pitchFamily="2" charset="-122"/>
              </a:rPr>
              <a:t>根据</a:t>
            </a:r>
            <a:r>
              <a:rPr lang="en-US" altLang="zh-CN" sz="2800" i="1" dirty="0" smtClean="0">
                <a:ea typeface="华文新魏" panose="02010800040101010101" pitchFamily="2" charset="-122"/>
              </a:rPr>
              <a:t>d</a:t>
            </a:r>
            <a:r>
              <a:rPr lang="en-US" altLang="zh-CN" sz="2800" i="1" baseline="-25000" dirty="0" smtClean="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zh-CN" altLang="en-US" sz="2800" dirty="0">
                <a:ea typeface="华文新魏" panose="02010800040101010101" pitchFamily="2" charset="-122"/>
                <a:sym typeface="Symbol" panose="05050102010706020507" pitchFamily="18" charset="2"/>
              </a:rPr>
              <a:t>是否为</a:t>
            </a:r>
            <a:r>
              <a:rPr lang="zh-CN" altLang="en-US" sz="2800" dirty="0" smtClean="0">
                <a:ea typeface="华文新魏" panose="02010800040101010101" pitchFamily="2" charset="-122"/>
                <a:sym typeface="Symbol" panose="05050102010706020507" pitchFamily="18" charset="2"/>
              </a:rPr>
              <a:t>零判断</a:t>
            </a:r>
            <a:r>
              <a:rPr lang="zh-CN" altLang="en-US" sz="2800" dirty="0">
                <a:ea typeface="华文新魏" panose="02010800040101010101" pitchFamily="2" charset="-122"/>
                <a:sym typeface="Symbol" panose="05050102010706020507" pitchFamily="18" charset="2"/>
              </a:rPr>
              <a:t>原</a:t>
            </a:r>
            <a:r>
              <a:rPr lang="zh-CN" altLang="en-US" sz="2800" dirty="0" smtClean="0">
                <a:ea typeface="华文新魏" panose="02010800040101010101" pitchFamily="2" charset="-122"/>
                <a:sym typeface="Symbol" panose="05050102010706020507" pitchFamily="18" charset="2"/>
              </a:rPr>
              <a:t>方程组</a:t>
            </a:r>
            <a:endParaRPr lang="en-US" altLang="zh-CN" sz="2800" dirty="0" smtClean="0">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sym typeface="Symbol" panose="05050102010706020507" pitchFamily="18" charset="2"/>
              </a:rPr>
              <a:t>是否</a:t>
            </a:r>
            <a:r>
              <a:rPr lang="zh-CN" altLang="en-US" sz="2800" dirty="0">
                <a:ea typeface="华文新魏" panose="02010800040101010101" pitchFamily="2" charset="-122"/>
                <a:sym typeface="Symbol" panose="05050102010706020507" pitchFamily="18" charset="2"/>
              </a:rPr>
              <a:t>有解</a:t>
            </a:r>
            <a:r>
              <a:rPr lang="en-US" altLang="zh-CN" sz="2800" dirty="0">
                <a:ea typeface="华文新魏" panose="02010800040101010101" pitchFamily="2" charset="-122"/>
                <a:sym typeface="Symbol" panose="05050102010706020507" pitchFamily="18" charset="2"/>
              </a:rPr>
              <a:t>. </a:t>
            </a:r>
            <a:r>
              <a:rPr lang="zh-CN" altLang="en-US" sz="2800" dirty="0">
                <a:ea typeface="华文新魏" panose="02010800040101010101" pitchFamily="2" charset="-122"/>
                <a:sym typeface="Symbol" panose="05050102010706020507" pitchFamily="18" charset="2"/>
              </a:rPr>
              <a:t>若有解</a:t>
            </a:r>
            <a:r>
              <a:rPr lang="en-US" altLang="zh-CN" sz="2800" dirty="0">
                <a:ea typeface="华文新魏" panose="02010800040101010101" pitchFamily="2" charset="-122"/>
                <a:sym typeface="Symbol" panose="05050102010706020507" pitchFamily="18" charset="2"/>
              </a:rPr>
              <a:t>, </a:t>
            </a:r>
            <a:r>
              <a:rPr lang="zh-CN" altLang="en-US" sz="2800" dirty="0">
                <a:ea typeface="华文新魏" panose="02010800040101010101" pitchFamily="2" charset="-122"/>
                <a:sym typeface="Symbol" panose="05050102010706020507" pitchFamily="18" charset="2"/>
              </a:rPr>
              <a:t>将所得</a:t>
            </a:r>
            <a:r>
              <a:rPr lang="zh-CN" altLang="en-US" sz="2800" dirty="0" smtClean="0">
                <a:ea typeface="华文新魏" panose="02010800040101010101" pitchFamily="2" charset="-122"/>
                <a:sym typeface="Symbol" panose="05050102010706020507" pitchFamily="18" charset="2"/>
              </a:rPr>
              <a:t>阶梯型矩阵</a:t>
            </a:r>
            <a:r>
              <a:rPr lang="zh-CN" altLang="en-US" sz="2800" dirty="0">
                <a:ea typeface="华文新魏" panose="02010800040101010101" pitchFamily="2" charset="-122"/>
                <a:sym typeface="Symbol" panose="05050102010706020507" pitchFamily="18" charset="2"/>
              </a:rPr>
              <a:t>利用</a:t>
            </a:r>
            <a:r>
              <a:rPr lang="zh-CN" altLang="en-US" sz="2800" dirty="0" smtClean="0">
                <a:ea typeface="华文新魏" panose="02010800040101010101" pitchFamily="2" charset="-122"/>
                <a:sym typeface="Symbol" panose="05050102010706020507" pitchFamily="18" charset="2"/>
              </a:rPr>
              <a:t>矩</a:t>
            </a:r>
            <a:endParaRPr lang="en-US" altLang="zh-CN" sz="2800" dirty="0" smtClean="0">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sym typeface="Symbol" panose="05050102010706020507" pitchFamily="18" charset="2"/>
              </a:rPr>
              <a:t>阵</a:t>
            </a:r>
            <a:r>
              <a:rPr lang="zh-CN" altLang="en-US" sz="2800" dirty="0">
                <a:ea typeface="华文新魏" panose="02010800040101010101" pitchFamily="2" charset="-122"/>
                <a:sym typeface="Symbol" panose="05050102010706020507" pitchFamily="18" charset="2"/>
              </a:rPr>
              <a:t>的初等行变换化为矩阵的最简型</a:t>
            </a:r>
            <a:r>
              <a:rPr lang="en-US" altLang="zh-CN" sz="2800" dirty="0" smtClean="0">
                <a:ea typeface="华文新魏" panose="02010800040101010101" pitchFamily="2" charset="-122"/>
                <a:sym typeface="Symbol" panose="05050102010706020507" pitchFamily="18" charset="2"/>
              </a:rPr>
              <a:t>, </a:t>
            </a:r>
            <a:r>
              <a:rPr lang="zh-CN" altLang="en-US" sz="2800" dirty="0" smtClean="0">
                <a:ea typeface="华文新魏" panose="02010800040101010101" pitchFamily="2" charset="-122"/>
                <a:sym typeface="Symbol" panose="05050102010706020507" pitchFamily="18" charset="2"/>
              </a:rPr>
              <a:t>再</a:t>
            </a:r>
            <a:r>
              <a:rPr lang="zh-CN" altLang="en-US" sz="2800" dirty="0">
                <a:ea typeface="华文新魏" panose="02010800040101010101" pitchFamily="2" charset="-122"/>
                <a:sym typeface="Symbol" panose="05050102010706020507" pitchFamily="18" charset="2"/>
              </a:rPr>
              <a:t>由</a:t>
            </a:r>
            <a:r>
              <a:rPr lang="zh-CN" altLang="en-US"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r</a:t>
            </a:r>
            <a:r>
              <a:rPr lang="zh-CN" altLang="en-US" sz="2800" dirty="0" smtClean="0">
                <a:ea typeface="华文新魏" panose="02010800040101010101" pitchFamily="2" charset="-122"/>
                <a:sym typeface="Symbol" panose="05050102010706020507" pitchFamily="18" charset="2"/>
              </a:rPr>
              <a:t>与</a:t>
            </a:r>
            <a:endParaRPr lang="en-US" altLang="zh-CN" sz="2800" dirty="0" smtClean="0">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dirty="0" smtClean="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zh-CN" altLang="en-US" sz="2800" dirty="0">
                <a:ea typeface="华文新魏" panose="02010800040101010101" pitchFamily="2" charset="-122"/>
              </a:rPr>
              <a:t>的大小关系判断解的多少并求出解</a:t>
            </a:r>
            <a:r>
              <a:rPr lang="en-US" altLang="zh-CN" sz="2800" dirty="0">
                <a:ea typeface="华文新魏" panose="02010800040101010101" pitchFamily="2" charset="-122"/>
              </a:rPr>
              <a:t>.</a:t>
            </a:r>
          </a:p>
        </p:txBody>
      </p:sp>
      <p:sp>
        <p:nvSpPr>
          <p:cNvPr id="22528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635375" y="3644900"/>
          <a:ext cx="2430463" cy="1619250"/>
        </p:xfrm>
        <a:graphic>
          <a:graphicData uri="http://schemas.openxmlformats.org/presentationml/2006/ole">
            <mc:AlternateContent xmlns:mc="http://schemas.openxmlformats.org/markup-compatibility/2006">
              <mc:Choice xmlns:v="urn:schemas-microsoft-com:vml" Requires="v">
                <p:oleObj spid="_x0000_s66594" name="Equation" r:id="rId4" imgW="27432000" imgH="17983200" progId="Equation.DSMT4">
                  <p:embed/>
                </p:oleObj>
              </mc:Choice>
              <mc:Fallback>
                <p:oleObj name="Equation" r:id="rId4" imgW="274320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3644900"/>
                        <a:ext cx="2430463"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nvGraphicFramePr>
        <p:xfrm>
          <a:off x="4859338" y="3716338"/>
          <a:ext cx="1081088" cy="1385887"/>
        </p:xfrm>
        <a:graphic>
          <a:graphicData uri="http://schemas.openxmlformats.org/drawingml/2006/table">
            <a:tbl>
              <a:tblPr firstRow="1" bandRow="1"/>
              <a:tblGrid>
                <a:gridCol w="540544"/>
                <a:gridCol w="540544"/>
              </a:tblGrid>
              <a:tr h="1385887">
                <a:tc>
                  <a:txBody>
                    <a:bodyPr/>
                    <a:lstStyle/>
                    <a:p>
                      <a:endParaRPr lang="zh-CN" altLang="en-US" sz="1800" dirty="0"/>
                    </a:p>
                  </a:txBody>
                  <a:tcPr marL="91519" marR="91519" marT="45728" marB="4572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28" marB="4572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6" name="Text Box 3"/>
          <p:cNvSpPr txBox="1">
            <a:spLocks noChangeArrowheads="1"/>
          </p:cNvSpPr>
          <p:nvPr/>
        </p:nvSpPr>
        <p:spPr bwMode="auto">
          <a:xfrm>
            <a:off x="971550" y="5392618"/>
            <a:ext cx="6845144" cy="607474"/>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由于</a:t>
            </a:r>
            <a:r>
              <a:rPr lang="en-US" altLang="zh-CN" sz="2800" i="1" dirty="0" smtClean="0">
                <a:ea typeface="华文新魏" panose="02010800040101010101" pitchFamily="2" charset="-122"/>
              </a:rPr>
              <a:t>r </a:t>
            </a:r>
            <a:r>
              <a:rPr lang="en-US" altLang="zh-CN" sz="2800" dirty="0">
                <a:ea typeface="华文新魏" panose="02010800040101010101" pitchFamily="2" charset="-122"/>
                <a:sym typeface="Symbol" panose="05050102010706020507" pitchFamily="18" charset="2"/>
              </a:rPr>
              <a:t> </a:t>
            </a:r>
            <a:r>
              <a:rPr lang="en-US" altLang="zh-CN" sz="2800" dirty="0" smtClean="0">
                <a:ea typeface="华文新魏" panose="02010800040101010101" pitchFamily="2" charset="-122"/>
              </a:rPr>
              <a:t>2, </a:t>
            </a:r>
            <a:r>
              <a:rPr lang="en-US" altLang="zh-CN" sz="2800" i="1" dirty="0" smtClean="0">
                <a:ea typeface="华文新魏" panose="02010800040101010101" pitchFamily="2" charset="-122"/>
              </a:rPr>
              <a:t>d</a:t>
            </a:r>
            <a:r>
              <a:rPr lang="en-US" altLang="zh-CN" sz="2800" i="1" baseline="-25000" dirty="0" smtClean="0">
                <a:ea typeface="华文新魏" panose="02010800040101010101" pitchFamily="2" charset="-122"/>
              </a:rPr>
              <a:t>r</a:t>
            </a:r>
            <a:r>
              <a:rPr lang="en-US" altLang="zh-CN" sz="2800" baseline="-25000" dirty="0" smtClean="0">
                <a:ea typeface="华文新魏" panose="02010800040101010101" pitchFamily="2" charset="-122"/>
                <a:sym typeface="Symbol" panose="05050102010706020507" pitchFamily="18" charset="2"/>
              </a:rPr>
              <a:t></a:t>
            </a:r>
            <a:r>
              <a:rPr lang="en-US" altLang="zh-CN" sz="2800" baseline="-25000" dirty="0" smtClean="0">
                <a:ea typeface="华文新魏" panose="02010800040101010101" pitchFamily="2" charset="-122"/>
              </a:rPr>
              <a:t>1</a:t>
            </a:r>
            <a:r>
              <a:rPr lang="en-US" altLang="zh-CN" sz="2800" dirty="0" smtClean="0">
                <a:ea typeface="华文新魏" panose="02010800040101010101" pitchFamily="2" charset="-122"/>
                <a:sym typeface="Symbol" panose="05050102010706020507" pitchFamily="18" charset="2"/>
              </a:rPr>
              <a:t> </a:t>
            </a:r>
            <a:r>
              <a:rPr lang="en-US" altLang="zh-CN" sz="2800" i="1" dirty="0" smtClean="0">
                <a:ea typeface="华文新魏" panose="02010800040101010101" pitchFamily="2" charset="-122"/>
              </a:rPr>
              <a:t>d</a:t>
            </a:r>
            <a:r>
              <a:rPr lang="en-US" altLang="zh-CN" sz="2800" baseline="-25000" dirty="0" smtClean="0">
                <a:ea typeface="华文新魏" panose="02010800040101010101" pitchFamily="2" charset="-122"/>
              </a:rPr>
              <a:t>3 </a:t>
            </a:r>
            <a:r>
              <a:rPr lang="en-US" altLang="zh-CN" sz="2800" dirty="0">
                <a:ea typeface="华文新魏" panose="02010800040101010101" pitchFamily="2" charset="-122"/>
                <a:sym typeface="Symbol" panose="05050102010706020507" pitchFamily="18" charset="2"/>
              </a:rPr>
              <a:t> </a:t>
            </a:r>
            <a:r>
              <a:rPr lang="en-US" altLang="zh-CN" sz="2800" dirty="0" smtClean="0">
                <a:ea typeface="华文新魏" panose="02010800040101010101" pitchFamily="2" charset="-122"/>
                <a:sym typeface="Symbol" panose="05050102010706020507" pitchFamily="18" charset="2"/>
              </a:rPr>
              <a:t>13</a:t>
            </a:r>
            <a:r>
              <a:rPr lang="en-US" altLang="zh-CN" sz="2800" baseline="-25000" dirty="0" smtClean="0">
                <a:ea typeface="华文新魏" panose="02010800040101010101" pitchFamily="2" charset="-122"/>
              </a:rPr>
              <a:t> </a:t>
            </a:r>
            <a:r>
              <a:rPr lang="en-US" altLang="zh-CN" sz="2800" dirty="0" smtClean="0">
                <a:ea typeface="华文新魏" panose="02010800040101010101" pitchFamily="2" charset="-122"/>
                <a:sym typeface="Symbol" panose="05050102010706020507" pitchFamily="18" charset="2"/>
              </a:rPr>
              <a:t></a:t>
            </a:r>
            <a:r>
              <a:rPr lang="en-US" altLang="zh-CN" dirty="0" smtClean="0">
                <a:ea typeface="华文新魏" panose="02010800040101010101" pitchFamily="2" charset="-122"/>
                <a:sym typeface="Symbol" panose="05050102010706020507" pitchFamily="18" charset="2"/>
              </a:rPr>
              <a:t> </a:t>
            </a:r>
            <a:r>
              <a:rPr lang="en-US" altLang="zh-CN" sz="2800" dirty="0" smtClean="0">
                <a:ea typeface="华文新魏" panose="02010800040101010101" pitchFamily="2" charset="-122"/>
              </a:rPr>
              <a:t>0, </a:t>
            </a:r>
            <a:r>
              <a:rPr lang="zh-CN" altLang="en-US" sz="2800" dirty="0" smtClean="0">
                <a:ea typeface="华文新魏" panose="02010800040101010101" pitchFamily="2" charset="-122"/>
              </a:rPr>
              <a:t>则原方程组无解</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817535623"/>
              </p:ext>
            </p:extLst>
          </p:nvPr>
        </p:nvGraphicFramePr>
        <p:xfrm>
          <a:off x="6512678" y="3933070"/>
          <a:ext cx="1947862" cy="1016000"/>
        </p:xfrm>
        <a:graphic>
          <a:graphicData uri="http://schemas.openxmlformats.org/presentationml/2006/ole">
            <mc:AlternateContent xmlns:mc="http://schemas.openxmlformats.org/markup-compatibility/2006">
              <mc:Choice xmlns:v="urn:schemas-microsoft-com:vml" Requires="v">
                <p:oleObj spid="_x0000_s66595" name="Equation" r:id="rId6" imgW="21945600" imgH="11277600" progId="Equation.DSMT4">
                  <p:embed/>
                </p:oleObj>
              </mc:Choice>
              <mc:Fallback>
                <p:oleObj name="Equation" r:id="rId6" imgW="21945600" imgH="11277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2678" y="3933070"/>
                        <a:ext cx="19478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wipe(left)">
                                      <p:cBhvr>
                                        <p:cTn id="46"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41846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a:ea typeface="黑体" panose="02010609060101010101" pitchFamily="2" charset="-122"/>
              </a:rPr>
              <a:t>        </a:t>
            </a:r>
            <a:r>
              <a:rPr lang="zh-CN" altLang="en-US" sz="2800">
                <a:ea typeface="黑体" panose="02010609060101010101" pitchFamily="2" charset="-122"/>
              </a:rPr>
              <a:t>例</a:t>
            </a:r>
            <a:r>
              <a:rPr lang="en-US" altLang="zh-CN" sz="2800">
                <a:ea typeface="黑体" panose="02010609060101010101" pitchFamily="2" charset="-122"/>
              </a:rPr>
              <a:t>1.3.2 </a:t>
            </a:r>
            <a:r>
              <a:rPr lang="zh-CN" altLang="en-US" sz="2800">
                <a:ea typeface="华文新魏" panose="02010800040101010101" pitchFamily="2" charset="-122"/>
              </a:rPr>
              <a:t>解线性方程组</a:t>
            </a:r>
          </a:p>
        </p:txBody>
      </p:sp>
      <p:graphicFrame>
        <p:nvGraphicFramePr>
          <p:cNvPr id="2" name="Object 3"/>
          <p:cNvGraphicFramePr>
            <a:graphicFrameLocks noChangeAspect="1"/>
          </p:cNvGraphicFramePr>
          <p:nvPr/>
        </p:nvGraphicFramePr>
        <p:xfrm>
          <a:off x="3203575" y="1766888"/>
          <a:ext cx="3243263" cy="3101975"/>
        </p:xfrm>
        <a:graphic>
          <a:graphicData uri="http://schemas.openxmlformats.org/presentationml/2006/ole">
            <mc:AlternateContent xmlns:mc="http://schemas.openxmlformats.org/markup-compatibility/2006">
              <mc:Choice xmlns:v="urn:schemas-microsoft-com:vml" Requires="v">
                <p:oleObj spid="_x0000_s67611" name="Equation" r:id="rId4" imgW="36576000" imgH="34442400" progId="Equation.DSMT4">
                  <p:embed/>
                </p:oleObj>
              </mc:Choice>
              <mc:Fallback>
                <p:oleObj name="Equation" r:id="rId4" imgW="36576000" imgH="34442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766888"/>
                        <a:ext cx="3243263" cy="310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3003550" y="1916790"/>
          <a:ext cx="3081338" cy="2690813"/>
        </p:xfrm>
        <a:graphic>
          <a:graphicData uri="http://schemas.openxmlformats.org/presentationml/2006/ole">
            <mc:AlternateContent xmlns:mc="http://schemas.openxmlformats.org/markup-compatibility/2006">
              <mc:Choice xmlns:v="urn:schemas-microsoft-com:vml" Requires="v">
                <p:oleObj spid="_x0000_s68659" name="Equation" r:id="rId4" imgW="34747200" imgH="29870400" progId="Equation.DSMT4">
                  <p:embed/>
                </p:oleObj>
              </mc:Choice>
              <mc:Fallback>
                <p:oleObj name="Equation" r:id="rId4" imgW="34747200" imgH="29870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1916790"/>
                        <a:ext cx="3081338"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4443413" y="1988228"/>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5" name="Text Box 3"/>
          <p:cNvSpPr txBox="1">
            <a:spLocks noChangeArrowheads="1"/>
          </p:cNvSpPr>
          <p:nvPr/>
        </p:nvSpPr>
        <p:spPr bwMode="auto">
          <a:xfrm>
            <a:off x="971550" y="1052513"/>
            <a:ext cx="7116763"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解</a:t>
            </a:r>
            <a:r>
              <a:rPr lang="en-US" altLang="zh-CN" sz="2800" dirty="0">
                <a:ea typeface="华文新魏" panose="02010800040101010101" pitchFamily="2" charset="-122"/>
              </a:rPr>
              <a:t>:</a:t>
            </a:r>
            <a:r>
              <a:rPr lang="zh-CN" altLang="en-US" sz="2800" dirty="0">
                <a:ea typeface="华文新魏" panose="02010800040101010101" pitchFamily="2" charset="-122"/>
              </a:rPr>
              <a:t> 第一步</a:t>
            </a:r>
            <a:r>
              <a:rPr lang="en-US" altLang="zh-CN" sz="2800" dirty="0">
                <a:ea typeface="华文新魏" panose="02010800040101010101" pitchFamily="2" charset="-122"/>
              </a:rPr>
              <a:t>, </a:t>
            </a:r>
            <a:r>
              <a:rPr lang="zh-CN" altLang="en-US" sz="2800" dirty="0">
                <a:ea typeface="华文新魏" panose="02010800040101010101" pitchFamily="2" charset="-122"/>
              </a:rPr>
              <a:t>写出方程组对应的增广矩阵</a:t>
            </a:r>
            <a:r>
              <a:rPr lang="en-US" altLang="zh-CN" sz="2800" dirty="0">
                <a:ea typeface="华文新魏" panose="02010800040101010101" pitchFamily="2" charset="-122"/>
              </a:rPr>
              <a:t>:</a:t>
            </a:r>
          </a:p>
        </p:txBody>
      </p:sp>
      <p:graphicFrame>
        <p:nvGraphicFramePr>
          <p:cNvPr id="229405" name="Object 29"/>
          <p:cNvGraphicFramePr>
            <a:graphicFrameLocks noChangeAspect="1"/>
          </p:cNvGraphicFramePr>
          <p:nvPr/>
        </p:nvGraphicFramePr>
        <p:xfrm>
          <a:off x="6228230" y="3717040"/>
          <a:ext cx="2784486" cy="2664370"/>
        </p:xfrm>
        <a:graphic>
          <a:graphicData uri="http://schemas.openxmlformats.org/presentationml/2006/ole">
            <mc:AlternateContent xmlns:mc="http://schemas.openxmlformats.org/markup-compatibility/2006">
              <mc:Choice xmlns:v="urn:schemas-microsoft-com:vml" Requires="v">
                <p:oleObj spid="_x0000_s68660" name="Equation" r:id="rId6" imgW="36576000" imgH="34442400" progId="Equation.DSMT4">
                  <p:embed/>
                </p:oleObj>
              </mc:Choice>
              <mc:Fallback>
                <p:oleObj name="Equation" r:id="rId6" imgW="36576000" imgH="34442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230" y="3717040"/>
                        <a:ext cx="2784486" cy="2664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9405"/>
                                        </p:tgtEl>
                                        <p:attrNameLst>
                                          <p:attrName>style.visibility</p:attrName>
                                        </p:attrNameLst>
                                      </p:cBhvr>
                                      <p:to>
                                        <p:strVal val="visible"/>
                                      </p:to>
                                    </p:set>
                                    <p:animEffect transition="in" filter="wipe(left)">
                                      <p:cBhvr>
                                        <p:cTn id="12" dur="500"/>
                                        <p:tgtEl>
                                          <p:spTgt spid="2294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294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1417638" y="2349500"/>
          <a:ext cx="3081337" cy="2690813"/>
        </p:xfrm>
        <a:graphic>
          <a:graphicData uri="http://schemas.openxmlformats.org/presentationml/2006/ole">
            <mc:AlternateContent xmlns:mc="http://schemas.openxmlformats.org/markup-compatibility/2006">
              <mc:Choice xmlns:v="urn:schemas-microsoft-com:vml" Requires="v">
                <p:oleObj spid="_x0000_s69685" name="Equation" r:id="rId4" imgW="34747200" imgH="29870400" progId="Equation.DSMT4">
                  <p:embed/>
                </p:oleObj>
              </mc:Choice>
              <mc:Fallback>
                <p:oleObj name="Equation" r:id="rId4" imgW="34747200" imgH="29870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638" y="2349500"/>
                        <a:ext cx="3081337"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2859088" y="2420938"/>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1" name="直接箭头连接符 10"/>
          <p:cNvCxnSpPr/>
          <p:nvPr/>
        </p:nvCxnSpPr>
        <p:spPr>
          <a:xfrm flipV="1">
            <a:off x="4551363" y="3667125"/>
            <a:ext cx="1008062" cy="4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 Box 3"/>
          <p:cNvSpPr txBox="1">
            <a:spLocks noChangeArrowheads="1"/>
          </p:cNvSpPr>
          <p:nvPr/>
        </p:nvSpPr>
        <p:spPr bwMode="auto">
          <a:xfrm>
            <a:off x="971550" y="1052513"/>
            <a:ext cx="7186583"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第二步</a:t>
            </a:r>
            <a:r>
              <a:rPr lang="en-US" altLang="zh-CN" sz="2800" dirty="0">
                <a:ea typeface="华文新魏" panose="02010800040101010101" pitchFamily="2" charset="-122"/>
              </a:rPr>
              <a:t>, </a:t>
            </a:r>
            <a:r>
              <a:rPr lang="zh-CN" altLang="en-US" sz="2800" dirty="0">
                <a:ea typeface="华文新魏" panose="02010800040101010101" pitchFamily="2" charset="-122"/>
              </a:rPr>
              <a:t>利用矩阵的初等行变换将增广矩</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阵化为阶梯型</a:t>
            </a:r>
            <a:r>
              <a:rPr lang="zh-CN" altLang="en-US" sz="2800" dirty="0" smtClean="0">
                <a:ea typeface="华文新魏" panose="02010800040101010101" pitchFamily="2" charset="-122"/>
              </a:rPr>
              <a:t>矩阵</a:t>
            </a:r>
            <a:r>
              <a:rPr lang="en-US" altLang="zh-CN" sz="2800" dirty="0">
                <a:ea typeface="华文新魏" panose="02010800040101010101" pitchFamily="2" charset="-122"/>
              </a:rPr>
              <a:t>, </a:t>
            </a:r>
            <a:r>
              <a:rPr lang="zh-CN" altLang="en-US" sz="2800" dirty="0">
                <a:ea typeface="华文新魏" panose="02010800040101010101" pitchFamily="2" charset="-122"/>
              </a:rPr>
              <a:t>并确定 </a:t>
            </a:r>
            <a:r>
              <a:rPr lang="en-US" altLang="zh-CN" sz="2800" i="1" dirty="0">
                <a:ea typeface="华文新魏" panose="02010800040101010101" pitchFamily="2" charset="-122"/>
              </a:rPr>
              <a:t>r</a:t>
            </a:r>
            <a:r>
              <a:rPr lang="en-US" altLang="zh-CN" sz="1100" i="1" dirty="0">
                <a:ea typeface="华文新魏" panose="02010800040101010101" pitchFamily="2" charset="-122"/>
              </a:rPr>
              <a:t> </a:t>
            </a:r>
            <a:r>
              <a:rPr lang="zh-CN" altLang="en-US" sz="2800" dirty="0">
                <a:ea typeface="华文新魏" panose="02010800040101010101" pitchFamily="2" charset="-122"/>
              </a:rPr>
              <a:t>和</a:t>
            </a:r>
            <a:r>
              <a:rPr lang="en-US" altLang="zh-CN" sz="2800" i="1" dirty="0">
                <a:solidFill>
                  <a:srgbClr val="000000"/>
                </a:solidFill>
                <a:latin typeface="Times New Roman" panose="02020603050405020304"/>
                <a:ea typeface="华文新魏" panose="02010800040101010101" pitchFamily="2" charset="-122"/>
              </a:rPr>
              <a:t>d</a:t>
            </a:r>
            <a:r>
              <a:rPr lang="en-US" altLang="zh-CN" sz="2800" i="1" baseline="-25000" dirty="0">
                <a:solidFill>
                  <a:srgbClr val="000000"/>
                </a:solidFill>
                <a:latin typeface="Times New Roman" panose="02020603050405020304"/>
                <a:ea typeface="华文新魏" panose="02010800040101010101" pitchFamily="2" charset="-122"/>
              </a:rPr>
              <a:t>r+</a:t>
            </a:r>
            <a:r>
              <a:rPr lang="en-US" altLang="zh-CN" sz="2800" baseline="-25000" dirty="0">
                <a:solidFill>
                  <a:srgbClr val="000000"/>
                </a:solidFill>
                <a:latin typeface="Times New Roman" panose="02020603050405020304"/>
                <a:ea typeface="华文新魏" panose="02010800040101010101" pitchFamily="2" charset="-122"/>
              </a:rPr>
              <a:t>1</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sp>
        <p:nvSpPr>
          <p:cNvPr id="9" name="Text Box 3"/>
          <p:cNvSpPr txBox="1">
            <a:spLocks noChangeArrowheads="1"/>
          </p:cNvSpPr>
          <p:nvPr/>
        </p:nvSpPr>
        <p:spPr bwMode="auto">
          <a:xfrm>
            <a:off x="4557713" y="3038475"/>
            <a:ext cx="950912" cy="53498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400" i="1">
                <a:ea typeface="华文新魏" panose="02010800040101010101" pitchFamily="2" charset="-122"/>
              </a:rPr>
              <a:t>r</a:t>
            </a:r>
            <a:r>
              <a:rPr lang="en-US" altLang="zh-CN" sz="2400" baseline="-25000">
                <a:ea typeface="华文新魏" panose="02010800040101010101" pitchFamily="2" charset="-122"/>
              </a:rPr>
              <a:t>1</a:t>
            </a:r>
            <a:r>
              <a:rPr lang="en-US" altLang="zh-CN" sz="2400">
                <a:ea typeface="华文新魏" panose="02010800040101010101" pitchFamily="2" charset="-122"/>
                <a:sym typeface="Symbol" panose="05050102010706020507" pitchFamily="18" charset="2"/>
              </a:rPr>
              <a:t></a:t>
            </a:r>
            <a:r>
              <a:rPr lang="en-US" altLang="zh-CN" sz="2400" i="1">
                <a:ea typeface="华文新魏" panose="02010800040101010101" pitchFamily="2" charset="-122"/>
              </a:rPr>
              <a:t>r</a:t>
            </a:r>
            <a:r>
              <a:rPr lang="en-US" altLang="zh-CN" sz="2400" baseline="-25000">
                <a:ea typeface="华文新魏" panose="02010800040101010101" pitchFamily="2" charset="-122"/>
              </a:rPr>
              <a:t>3</a:t>
            </a:r>
            <a:endParaRPr lang="en-US" altLang="zh-CN" sz="2400">
              <a:latin typeface="华文新魏" panose="02010800040101010101" pitchFamily="2" charset="-122"/>
              <a:ea typeface="华文新魏" panose="02010800040101010101" pitchFamily="2" charset="-122"/>
            </a:endParaRPr>
          </a:p>
        </p:txBody>
      </p:sp>
      <p:graphicFrame>
        <p:nvGraphicFramePr>
          <p:cNvPr id="12" name="Object 3"/>
          <p:cNvGraphicFramePr>
            <a:graphicFrameLocks noChangeAspect="1"/>
          </p:cNvGraphicFramePr>
          <p:nvPr/>
        </p:nvGraphicFramePr>
        <p:xfrm>
          <a:off x="5595938" y="2349500"/>
          <a:ext cx="3081337" cy="2690813"/>
        </p:xfrm>
        <a:graphic>
          <a:graphicData uri="http://schemas.openxmlformats.org/presentationml/2006/ole">
            <mc:AlternateContent xmlns:mc="http://schemas.openxmlformats.org/markup-compatibility/2006">
              <mc:Choice xmlns:v="urn:schemas-microsoft-com:vml" Requires="v">
                <p:oleObj spid="_x0000_s69686" name="Equation" r:id="rId6" imgW="34747200" imgH="29870400" progId="Equation.DSMT4">
                  <p:embed/>
                </p:oleObj>
              </mc:Choice>
              <mc:Fallback>
                <p:oleObj name="Equation" r:id="rId6" imgW="34747200" imgH="29870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5938" y="2349500"/>
                        <a:ext cx="3081337"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nvGraphicFramePr>
        <p:xfrm>
          <a:off x="7035800" y="2420938"/>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1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10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cxnSp>
        <p:nvCxnSpPr>
          <p:cNvPr id="11" name="直接箭头连接符 10"/>
          <p:cNvCxnSpPr/>
          <p:nvPr/>
        </p:nvCxnSpPr>
        <p:spPr>
          <a:xfrm>
            <a:off x="4152900" y="2420938"/>
            <a:ext cx="10826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3476" name="Object 3"/>
          <p:cNvGraphicFramePr>
            <a:graphicFrameLocks noChangeAspect="1"/>
          </p:cNvGraphicFramePr>
          <p:nvPr/>
        </p:nvGraphicFramePr>
        <p:xfrm>
          <a:off x="1042988" y="1123950"/>
          <a:ext cx="3081337" cy="2690813"/>
        </p:xfrm>
        <a:graphic>
          <a:graphicData uri="http://schemas.openxmlformats.org/presentationml/2006/ole">
            <mc:AlternateContent xmlns:mc="http://schemas.openxmlformats.org/markup-compatibility/2006">
              <mc:Choice xmlns:v="urn:schemas-microsoft-com:vml" Requires="v">
                <p:oleObj spid="_x0000_s70731" name="Equation" r:id="rId4" imgW="34747200" imgH="29870400" progId="Equation.DSMT4">
                  <p:embed/>
                </p:oleObj>
              </mc:Choice>
              <mc:Fallback>
                <p:oleObj name="Equation" r:id="rId4" imgW="34747200" imgH="298704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123950"/>
                        <a:ext cx="3081337"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nvGraphicFramePr>
        <p:xfrm>
          <a:off x="2484438" y="1195388"/>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0" name="Object 3"/>
          <p:cNvGraphicFramePr>
            <a:graphicFrameLocks noChangeAspect="1"/>
          </p:cNvGraphicFramePr>
          <p:nvPr/>
        </p:nvGraphicFramePr>
        <p:xfrm>
          <a:off x="5329238" y="1123950"/>
          <a:ext cx="2892425" cy="2690813"/>
        </p:xfrm>
        <a:graphic>
          <a:graphicData uri="http://schemas.openxmlformats.org/presentationml/2006/ole">
            <mc:AlternateContent xmlns:mc="http://schemas.openxmlformats.org/markup-compatibility/2006">
              <mc:Choice xmlns:v="urn:schemas-microsoft-com:vml" Requires="v">
                <p:oleObj spid="_x0000_s70732" name="Equation" r:id="rId6" imgW="32613600" imgH="29870400" progId="Equation.DSMT4">
                  <p:embed/>
                </p:oleObj>
              </mc:Choice>
              <mc:Fallback>
                <p:oleObj name="Equation" r:id="rId6" imgW="32613600" imgH="29870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9238" y="1123950"/>
                        <a:ext cx="2892425"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表格 13"/>
          <p:cNvGraphicFramePr>
            <a:graphicFrameLocks noGrp="1"/>
          </p:cNvGraphicFramePr>
          <p:nvPr/>
        </p:nvGraphicFramePr>
        <p:xfrm>
          <a:off x="6732588" y="1195388"/>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7" name="Text Box 3"/>
          <p:cNvSpPr txBox="1">
            <a:spLocks noChangeArrowheads="1"/>
          </p:cNvSpPr>
          <p:nvPr/>
        </p:nvSpPr>
        <p:spPr bwMode="auto">
          <a:xfrm>
            <a:off x="4121150" y="1484313"/>
            <a:ext cx="1171575"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1</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3</a:t>
            </a:r>
            <a:endParaRPr lang="en-US" altLang="zh-CN" sz="1800">
              <a:latin typeface="华文新魏" panose="02010800040101010101" pitchFamily="2" charset="-122"/>
              <a:ea typeface="华文新魏" panose="02010800040101010101" pitchFamily="2" charset="-122"/>
            </a:endParaRPr>
          </a:p>
        </p:txBody>
      </p:sp>
      <p:sp>
        <p:nvSpPr>
          <p:cNvPr id="18" name="Text Box 3"/>
          <p:cNvSpPr txBox="1">
            <a:spLocks noChangeArrowheads="1"/>
          </p:cNvSpPr>
          <p:nvPr/>
        </p:nvSpPr>
        <p:spPr bwMode="auto">
          <a:xfrm>
            <a:off x="4121150" y="1852613"/>
            <a:ext cx="1171575" cy="4238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1</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(2)</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4</a:t>
            </a:r>
            <a:endParaRPr lang="en-US" altLang="zh-CN" sz="1800">
              <a:latin typeface="华文新魏" panose="02010800040101010101" pitchFamily="2" charset="-122"/>
              <a:ea typeface="华文新魏" panose="02010800040101010101" pitchFamily="2" charset="-122"/>
            </a:endParaRPr>
          </a:p>
        </p:txBody>
      </p:sp>
      <p:sp>
        <p:nvSpPr>
          <p:cNvPr id="19" name="Text Box 3"/>
          <p:cNvSpPr txBox="1">
            <a:spLocks noChangeArrowheads="1"/>
          </p:cNvSpPr>
          <p:nvPr/>
        </p:nvSpPr>
        <p:spPr bwMode="auto">
          <a:xfrm>
            <a:off x="4121150" y="2501900"/>
            <a:ext cx="1171575" cy="4524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1</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(2)</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5</a:t>
            </a:r>
            <a:endParaRPr lang="en-US" altLang="zh-CN" sz="1800">
              <a:latin typeface="华文新魏" panose="02010800040101010101" pitchFamily="2" charset="-122"/>
              <a:ea typeface="华文新魏" panose="02010800040101010101" pitchFamily="2" charset="-122"/>
            </a:endParaRPr>
          </a:p>
        </p:txBody>
      </p:sp>
      <p:cxnSp>
        <p:nvCxnSpPr>
          <p:cNvPr id="20" name="直接箭头连接符 19"/>
          <p:cNvCxnSpPr/>
          <p:nvPr/>
        </p:nvCxnSpPr>
        <p:spPr>
          <a:xfrm>
            <a:off x="4175125" y="5130800"/>
            <a:ext cx="10826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Object 3"/>
          <p:cNvGraphicFramePr>
            <a:graphicFrameLocks noChangeAspect="1"/>
          </p:cNvGraphicFramePr>
          <p:nvPr/>
        </p:nvGraphicFramePr>
        <p:xfrm>
          <a:off x="5307013" y="3835400"/>
          <a:ext cx="2649537" cy="2690813"/>
        </p:xfrm>
        <a:graphic>
          <a:graphicData uri="http://schemas.openxmlformats.org/presentationml/2006/ole">
            <mc:AlternateContent xmlns:mc="http://schemas.openxmlformats.org/markup-compatibility/2006">
              <mc:Choice xmlns:v="urn:schemas-microsoft-com:vml" Requires="v">
                <p:oleObj spid="_x0000_s70733" name="Equation" r:id="rId8" imgW="29870400" imgH="29870400" progId="Equation.DSMT4">
                  <p:embed/>
                </p:oleObj>
              </mc:Choice>
              <mc:Fallback>
                <p:oleObj name="Equation" r:id="rId8" imgW="29870400" imgH="298704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7013" y="3835400"/>
                        <a:ext cx="2649537"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表格 21"/>
          <p:cNvGraphicFramePr>
            <a:graphicFrameLocks noGrp="1"/>
          </p:cNvGraphicFramePr>
          <p:nvPr/>
        </p:nvGraphicFramePr>
        <p:xfrm>
          <a:off x="6732588" y="3906838"/>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23" name="Text Box 3"/>
          <p:cNvSpPr txBox="1">
            <a:spLocks noChangeArrowheads="1"/>
          </p:cNvSpPr>
          <p:nvPr/>
        </p:nvSpPr>
        <p:spPr bwMode="auto">
          <a:xfrm>
            <a:off x="4144963" y="4195763"/>
            <a:ext cx="1169987"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3</a:t>
            </a:r>
            <a:endParaRPr lang="en-US" altLang="zh-CN" sz="1800">
              <a:latin typeface="华文新魏" panose="02010800040101010101" pitchFamily="2" charset="-122"/>
              <a:ea typeface="华文新魏" panose="02010800040101010101" pitchFamily="2" charset="-122"/>
            </a:endParaRPr>
          </a:p>
        </p:txBody>
      </p:sp>
      <p:sp>
        <p:nvSpPr>
          <p:cNvPr id="24" name="Text Box 3"/>
          <p:cNvSpPr txBox="1">
            <a:spLocks noChangeArrowheads="1"/>
          </p:cNvSpPr>
          <p:nvPr/>
        </p:nvSpPr>
        <p:spPr bwMode="auto">
          <a:xfrm>
            <a:off x="4144963" y="4564063"/>
            <a:ext cx="1169987"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4</a:t>
            </a:r>
            <a:endParaRPr lang="en-US" altLang="zh-CN" sz="1800">
              <a:latin typeface="华文新魏" panose="02010800040101010101" pitchFamily="2" charset="-122"/>
              <a:ea typeface="华文新魏" panose="02010800040101010101" pitchFamily="2" charset="-122"/>
            </a:endParaRPr>
          </a:p>
        </p:txBody>
      </p:sp>
      <p:sp>
        <p:nvSpPr>
          <p:cNvPr id="25" name="Text Box 3"/>
          <p:cNvSpPr txBox="1">
            <a:spLocks noChangeArrowheads="1"/>
          </p:cNvSpPr>
          <p:nvPr/>
        </p:nvSpPr>
        <p:spPr bwMode="auto">
          <a:xfrm>
            <a:off x="4135438" y="5211763"/>
            <a:ext cx="1228725"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(½)</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5</a:t>
            </a:r>
            <a:endParaRPr lang="en-US" altLang="zh-CN" sz="18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1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10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wipe(left)">
                                      <p:cBhvr>
                                        <p:cTn id="17" dur="10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left)">
                                      <p:cBhvr>
                                        <p:cTn id="41" dur="1000"/>
                                        <p:tgtEl>
                                          <p:spTgt spid="2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1000"/>
                                        <p:tgtEl>
                                          <p:spTgt spid="2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3"/>
          <p:cNvGraphicFramePr>
            <a:graphicFrameLocks noChangeAspect="1"/>
          </p:cNvGraphicFramePr>
          <p:nvPr/>
        </p:nvGraphicFramePr>
        <p:xfrm>
          <a:off x="5508625" y="1196975"/>
          <a:ext cx="2649538" cy="2690813"/>
        </p:xfrm>
        <a:graphic>
          <a:graphicData uri="http://schemas.openxmlformats.org/presentationml/2006/ole">
            <mc:AlternateContent xmlns:mc="http://schemas.openxmlformats.org/markup-compatibility/2006">
              <mc:Choice xmlns:v="urn:schemas-microsoft-com:vml" Requires="v">
                <p:oleObj spid="_x0000_s71758" name="Equation" r:id="rId4" imgW="29870400" imgH="29870400" progId="Equation.DSMT4">
                  <p:embed/>
                </p:oleObj>
              </mc:Choice>
              <mc:Fallback>
                <p:oleObj name="Equation" r:id="rId4" imgW="29870400" imgH="298704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1196975"/>
                        <a:ext cx="2649538"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23"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7" name="表格 6"/>
          <p:cNvGraphicFramePr>
            <a:graphicFrameLocks noGrp="1"/>
          </p:cNvGraphicFramePr>
          <p:nvPr/>
        </p:nvGraphicFramePr>
        <p:xfrm>
          <a:off x="6877050" y="1268413"/>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1" name="直接箭头连接符 10"/>
          <p:cNvCxnSpPr/>
          <p:nvPr/>
        </p:nvCxnSpPr>
        <p:spPr>
          <a:xfrm flipV="1">
            <a:off x="4121150" y="2565400"/>
            <a:ext cx="13858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5529" name="Object 3"/>
          <p:cNvGraphicFramePr>
            <a:graphicFrameLocks noChangeAspect="1"/>
          </p:cNvGraphicFramePr>
          <p:nvPr/>
        </p:nvGraphicFramePr>
        <p:xfrm>
          <a:off x="1403350" y="1196975"/>
          <a:ext cx="2649538" cy="2690813"/>
        </p:xfrm>
        <a:graphic>
          <a:graphicData uri="http://schemas.openxmlformats.org/presentationml/2006/ole">
            <mc:AlternateContent xmlns:mc="http://schemas.openxmlformats.org/markup-compatibility/2006">
              <mc:Choice xmlns:v="urn:schemas-microsoft-com:vml" Requires="v">
                <p:oleObj spid="_x0000_s71759" name="Equation" r:id="rId6" imgW="29870400" imgH="29870400" progId="Equation.DSMT4">
                  <p:embed/>
                </p:oleObj>
              </mc:Choice>
              <mc:Fallback>
                <p:oleObj name="Equation" r:id="rId6" imgW="29870400" imgH="29870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1196975"/>
                        <a:ext cx="2649538"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表格 16"/>
          <p:cNvGraphicFramePr>
            <a:graphicFrameLocks noGrp="1"/>
          </p:cNvGraphicFramePr>
          <p:nvPr/>
        </p:nvGraphicFramePr>
        <p:xfrm>
          <a:off x="2828925" y="1268413"/>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8" name="Text Box 3"/>
          <p:cNvSpPr txBox="1">
            <a:spLocks noChangeArrowheads="1"/>
          </p:cNvSpPr>
          <p:nvPr/>
        </p:nvSpPr>
        <p:spPr bwMode="auto">
          <a:xfrm>
            <a:off x="4140200" y="1700213"/>
            <a:ext cx="1169988"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4</a:t>
            </a:r>
            <a:endParaRPr lang="en-US" altLang="zh-CN" sz="1800">
              <a:latin typeface="华文新魏" panose="02010800040101010101" pitchFamily="2" charset="-122"/>
              <a:ea typeface="华文新魏" panose="02010800040101010101" pitchFamily="2" charset="-122"/>
            </a:endParaRPr>
          </a:p>
        </p:txBody>
      </p:sp>
      <p:sp>
        <p:nvSpPr>
          <p:cNvPr id="19" name="Text Box 3"/>
          <p:cNvSpPr txBox="1">
            <a:spLocks noChangeArrowheads="1"/>
          </p:cNvSpPr>
          <p:nvPr/>
        </p:nvSpPr>
        <p:spPr bwMode="auto">
          <a:xfrm>
            <a:off x="4140200" y="2070100"/>
            <a:ext cx="1349375" cy="4524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(1/2)</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5</a:t>
            </a:r>
            <a:endParaRPr lang="en-US" altLang="zh-CN" sz="1800">
              <a:latin typeface="华文新魏" panose="02010800040101010101" pitchFamily="2" charset="-122"/>
              <a:ea typeface="华文新魏" panose="02010800040101010101" pitchFamily="2" charset="-122"/>
            </a:endParaRPr>
          </a:p>
        </p:txBody>
      </p:sp>
      <p:graphicFrame>
        <p:nvGraphicFramePr>
          <p:cNvPr id="12" name="对象 11"/>
          <p:cNvGraphicFramePr>
            <a:graphicFrameLocks noChangeAspect="1"/>
          </p:cNvGraphicFramePr>
          <p:nvPr/>
        </p:nvGraphicFramePr>
        <p:xfrm>
          <a:off x="5634038" y="4365625"/>
          <a:ext cx="1839912" cy="1016000"/>
        </p:xfrm>
        <a:graphic>
          <a:graphicData uri="http://schemas.openxmlformats.org/presentationml/2006/ole">
            <mc:AlternateContent xmlns:mc="http://schemas.openxmlformats.org/markup-compatibility/2006">
              <mc:Choice xmlns:v="urn:schemas-microsoft-com:vml" Requires="v">
                <p:oleObj spid="_x0000_s71760" name="Equation" r:id="rId8" imgW="20726400" imgH="11277600" progId="Equation.DSMT4">
                  <p:embed/>
                </p:oleObj>
              </mc:Choice>
              <mc:Fallback>
                <p:oleObj name="Equation" r:id="rId8" imgW="20726400" imgH="112776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4038" y="4365625"/>
                        <a:ext cx="18399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10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left)">
                                      <p:cBhvr>
                                        <p:cTn id="12" dur="10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3"/>
          <p:cNvGraphicFramePr>
            <a:graphicFrameLocks noChangeAspect="1"/>
          </p:cNvGraphicFramePr>
          <p:nvPr/>
        </p:nvGraphicFramePr>
        <p:xfrm>
          <a:off x="3419475" y="3573463"/>
          <a:ext cx="2649538" cy="2690812"/>
        </p:xfrm>
        <a:graphic>
          <a:graphicData uri="http://schemas.openxmlformats.org/presentationml/2006/ole">
            <mc:AlternateContent xmlns:mc="http://schemas.openxmlformats.org/markup-compatibility/2006">
              <mc:Choice xmlns:v="urn:schemas-microsoft-com:vml" Requires="v">
                <p:oleObj spid="_x0000_s72735" name="Equation" r:id="rId4" imgW="29870400" imgH="29870400" progId="Equation.DSMT4">
                  <p:embed/>
                </p:oleObj>
              </mc:Choice>
              <mc:Fallback>
                <p:oleObj name="Equation" r:id="rId4" imgW="29870400" imgH="29870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3573463"/>
                        <a:ext cx="2649538" cy="269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571"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7" name="表格 6"/>
          <p:cNvGraphicFramePr>
            <a:graphicFrameLocks noGrp="1"/>
          </p:cNvGraphicFramePr>
          <p:nvPr/>
        </p:nvGraphicFramePr>
        <p:xfrm>
          <a:off x="4787900" y="3644900"/>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31" name="Text Box 3"/>
          <p:cNvSpPr txBox="1">
            <a:spLocks noChangeArrowheads="1"/>
          </p:cNvSpPr>
          <p:nvPr/>
        </p:nvSpPr>
        <p:spPr bwMode="auto">
          <a:xfrm>
            <a:off x="1116013" y="1052513"/>
            <a:ext cx="7366119" cy="233294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第三步</a:t>
            </a:r>
            <a:r>
              <a:rPr lang="en-US" altLang="zh-CN" sz="2800" dirty="0">
                <a:ea typeface="华文新魏" panose="02010800040101010101" pitchFamily="2" charset="-122"/>
              </a:rPr>
              <a:t>, </a:t>
            </a:r>
            <a:r>
              <a:rPr lang="zh-CN" altLang="en-US" sz="2800" dirty="0" smtClean="0">
                <a:ea typeface="华文新魏" panose="02010800040101010101" pitchFamily="2" charset="-122"/>
              </a:rPr>
              <a:t>根据</a:t>
            </a:r>
            <a:r>
              <a:rPr lang="en-US" altLang="zh-CN" sz="2800" i="1" dirty="0" smtClean="0">
                <a:ea typeface="华文新魏" panose="02010800040101010101" pitchFamily="2" charset="-122"/>
              </a:rPr>
              <a:t>d</a:t>
            </a:r>
            <a:r>
              <a:rPr lang="en-US" altLang="zh-CN" sz="2800" i="1" baseline="-25000" dirty="0" smtClean="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zh-CN" altLang="en-US" sz="2800" dirty="0">
                <a:ea typeface="华文新魏" panose="02010800040101010101" pitchFamily="2" charset="-122"/>
                <a:sym typeface="Symbol" panose="05050102010706020507" pitchFamily="18" charset="2"/>
              </a:rPr>
              <a:t>是否为</a:t>
            </a:r>
            <a:r>
              <a:rPr lang="zh-CN" altLang="en-US" sz="2800" dirty="0" smtClean="0">
                <a:ea typeface="华文新魏" panose="02010800040101010101" pitchFamily="2" charset="-122"/>
                <a:sym typeface="Symbol" panose="05050102010706020507" pitchFamily="18" charset="2"/>
              </a:rPr>
              <a:t>零判断</a:t>
            </a:r>
            <a:r>
              <a:rPr lang="zh-CN" altLang="en-US" sz="2800" dirty="0">
                <a:ea typeface="华文新魏" panose="02010800040101010101" pitchFamily="2" charset="-122"/>
                <a:sym typeface="Symbol" panose="05050102010706020507" pitchFamily="18" charset="2"/>
              </a:rPr>
              <a:t>原</a:t>
            </a:r>
            <a:r>
              <a:rPr lang="zh-CN" altLang="en-US" sz="2800" dirty="0" smtClean="0">
                <a:ea typeface="华文新魏" panose="02010800040101010101" pitchFamily="2" charset="-122"/>
                <a:sym typeface="Symbol" panose="05050102010706020507" pitchFamily="18" charset="2"/>
              </a:rPr>
              <a:t>方程组</a:t>
            </a:r>
            <a:endParaRPr lang="en-US" altLang="zh-CN" sz="2800" dirty="0" smtClean="0">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sym typeface="Symbol" panose="05050102010706020507" pitchFamily="18" charset="2"/>
              </a:rPr>
              <a:t>是否</a:t>
            </a:r>
            <a:r>
              <a:rPr lang="zh-CN" altLang="en-US" sz="2800" dirty="0">
                <a:ea typeface="华文新魏" panose="02010800040101010101" pitchFamily="2" charset="-122"/>
                <a:sym typeface="Symbol" panose="05050102010706020507" pitchFamily="18" charset="2"/>
              </a:rPr>
              <a:t>有解</a:t>
            </a:r>
            <a:r>
              <a:rPr lang="en-US" altLang="zh-CN" sz="2800" dirty="0">
                <a:ea typeface="华文新魏" panose="02010800040101010101" pitchFamily="2" charset="-122"/>
                <a:sym typeface="Symbol" panose="05050102010706020507" pitchFamily="18" charset="2"/>
              </a:rPr>
              <a:t>. </a:t>
            </a:r>
            <a:r>
              <a:rPr lang="zh-CN" altLang="en-US" sz="2800" dirty="0">
                <a:ea typeface="华文新魏" panose="02010800040101010101" pitchFamily="2" charset="-122"/>
                <a:sym typeface="Symbol" panose="05050102010706020507" pitchFamily="18" charset="2"/>
              </a:rPr>
              <a:t>若有解</a:t>
            </a:r>
            <a:r>
              <a:rPr lang="en-US" altLang="zh-CN" sz="2800" dirty="0">
                <a:ea typeface="华文新魏" panose="02010800040101010101" pitchFamily="2" charset="-122"/>
                <a:sym typeface="Symbol" panose="05050102010706020507" pitchFamily="18" charset="2"/>
              </a:rPr>
              <a:t>, </a:t>
            </a:r>
            <a:r>
              <a:rPr lang="zh-CN" altLang="en-US" sz="2800" dirty="0">
                <a:ea typeface="华文新魏" panose="02010800040101010101" pitchFamily="2" charset="-122"/>
                <a:sym typeface="Symbol" panose="05050102010706020507" pitchFamily="18" charset="2"/>
              </a:rPr>
              <a:t>将所得</a:t>
            </a:r>
            <a:r>
              <a:rPr lang="zh-CN" altLang="en-US" sz="2800" dirty="0" smtClean="0">
                <a:ea typeface="华文新魏" panose="02010800040101010101" pitchFamily="2" charset="-122"/>
                <a:sym typeface="Symbol" panose="05050102010706020507" pitchFamily="18" charset="2"/>
              </a:rPr>
              <a:t>阶梯型矩阵</a:t>
            </a:r>
            <a:r>
              <a:rPr lang="zh-CN" altLang="en-US" sz="2800" dirty="0">
                <a:ea typeface="华文新魏" panose="02010800040101010101" pitchFamily="2" charset="-122"/>
                <a:sym typeface="Symbol" panose="05050102010706020507" pitchFamily="18" charset="2"/>
              </a:rPr>
              <a:t>利用</a:t>
            </a:r>
            <a:r>
              <a:rPr lang="zh-CN" altLang="en-US" sz="2800" dirty="0" smtClean="0">
                <a:ea typeface="华文新魏" panose="02010800040101010101" pitchFamily="2" charset="-122"/>
                <a:sym typeface="Symbol" panose="05050102010706020507" pitchFamily="18" charset="2"/>
              </a:rPr>
              <a:t>矩阵</a:t>
            </a:r>
            <a:endParaRPr lang="en-US" altLang="zh-CN" sz="2800" dirty="0" smtClean="0">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sym typeface="Symbol" panose="05050102010706020507" pitchFamily="18" charset="2"/>
              </a:rPr>
              <a:t>的</a:t>
            </a:r>
            <a:r>
              <a:rPr lang="zh-CN" altLang="en-US" sz="2800" dirty="0">
                <a:ea typeface="华文新魏" panose="02010800040101010101" pitchFamily="2" charset="-122"/>
                <a:sym typeface="Symbol" panose="05050102010706020507" pitchFamily="18" charset="2"/>
              </a:rPr>
              <a:t>初等行变换化为矩阵的最简型</a:t>
            </a:r>
            <a:r>
              <a:rPr lang="en-US" altLang="zh-CN" sz="2800" dirty="0" smtClean="0">
                <a:ea typeface="华文新魏" panose="02010800040101010101" pitchFamily="2" charset="-122"/>
                <a:sym typeface="Symbol" panose="05050102010706020507" pitchFamily="18" charset="2"/>
              </a:rPr>
              <a:t>, </a:t>
            </a:r>
            <a:r>
              <a:rPr lang="zh-CN" altLang="en-US" sz="2800" dirty="0" smtClean="0">
                <a:ea typeface="华文新魏" panose="02010800040101010101" pitchFamily="2" charset="-122"/>
                <a:sym typeface="Symbol" panose="05050102010706020507" pitchFamily="18" charset="2"/>
              </a:rPr>
              <a:t>再</a:t>
            </a:r>
            <a:r>
              <a:rPr lang="zh-CN" altLang="en-US" sz="2800" dirty="0">
                <a:ea typeface="华文新魏" panose="02010800040101010101" pitchFamily="2" charset="-122"/>
                <a:sym typeface="Symbol" panose="05050102010706020507" pitchFamily="18" charset="2"/>
              </a:rPr>
              <a:t>由</a:t>
            </a:r>
            <a:r>
              <a:rPr lang="zh-CN" altLang="en-US"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r</a:t>
            </a:r>
            <a:r>
              <a:rPr lang="zh-CN" altLang="en-US" sz="2800" dirty="0">
                <a:ea typeface="华文新魏" panose="02010800040101010101" pitchFamily="2" charset="-122"/>
                <a:sym typeface="Symbol" panose="05050102010706020507" pitchFamily="18" charset="2"/>
              </a:rPr>
              <a:t>与</a:t>
            </a:r>
            <a:r>
              <a:rPr lang="zh-CN" altLang="en-US"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zh-CN" altLang="en-US" sz="2800" dirty="0" smtClean="0">
                <a:ea typeface="华文新魏" panose="02010800040101010101" pitchFamily="2" charset="-122"/>
              </a:rPr>
              <a:t>的</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大小</a:t>
            </a:r>
            <a:r>
              <a:rPr lang="zh-CN" altLang="en-US" sz="2800" dirty="0">
                <a:ea typeface="华文新魏" panose="02010800040101010101" pitchFamily="2" charset="-122"/>
              </a:rPr>
              <a:t>关系判断解的多少并求出解</a:t>
            </a:r>
            <a:r>
              <a:rPr lang="en-US" altLang="zh-CN" sz="2800" dirty="0">
                <a:ea typeface="华文新魏" panose="02010800040101010101" pitchFamily="2" charset="-122"/>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1370980361"/>
              </p:ext>
            </p:extLst>
          </p:nvPr>
        </p:nvGraphicFramePr>
        <p:xfrm>
          <a:off x="6516045" y="4149100"/>
          <a:ext cx="1800475" cy="1450383"/>
        </p:xfrm>
        <a:graphic>
          <a:graphicData uri="http://schemas.openxmlformats.org/presentationml/2006/ole">
            <mc:AlternateContent xmlns:mc="http://schemas.openxmlformats.org/markup-compatibility/2006">
              <mc:Choice xmlns:v="urn:schemas-microsoft-com:vml" Requires="v">
                <p:oleObj spid="_x0000_s72736" name="Equation" r:id="rId6" imgW="863280" imgH="685800" progId="Equation.DSMT4">
                  <p:embed/>
                </p:oleObj>
              </mc:Choice>
              <mc:Fallback>
                <p:oleObj name="Equation" r:id="rId6" imgW="863280" imgH="685800" progId="Equation.DSMT4">
                  <p:embed/>
                  <p:pic>
                    <p:nvPicPr>
                      <p:cNvPr id="0" name=""/>
                      <p:cNvPicPr>
                        <a:picLocks noChangeAspect="1" noChangeArrowheads="1"/>
                      </p:cNvPicPr>
                      <p:nvPr/>
                    </p:nvPicPr>
                    <p:blipFill>
                      <a:blip r:embed="rId7"/>
                      <a:srcRect/>
                      <a:stretch>
                        <a:fillRect/>
                      </a:stretch>
                    </p:blipFill>
                    <p:spPr bwMode="auto">
                      <a:xfrm>
                        <a:off x="6516045" y="4149100"/>
                        <a:ext cx="1800475" cy="1450383"/>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left)">
                                      <p:cBhvr>
                                        <p:cTn id="7" dur="10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left)">
                                      <p:cBhvr>
                                        <p:cTn id="12" dur="10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wipe(left)">
                                      <p:cBhvr>
                                        <p:cTn id="17" dur="10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wipe(left)">
                                      <p:cBhvr>
                                        <p:cTn id="22" dur="10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618" name="Object 3"/>
          <p:cNvGraphicFramePr>
            <a:graphicFrameLocks noChangeAspect="1"/>
          </p:cNvGraphicFramePr>
          <p:nvPr/>
        </p:nvGraphicFramePr>
        <p:xfrm>
          <a:off x="1042988" y="1196975"/>
          <a:ext cx="2649537" cy="2690813"/>
        </p:xfrm>
        <a:graphic>
          <a:graphicData uri="http://schemas.openxmlformats.org/presentationml/2006/ole">
            <mc:AlternateContent xmlns:mc="http://schemas.openxmlformats.org/markup-compatibility/2006">
              <mc:Choice xmlns:v="urn:schemas-microsoft-com:vml" Requires="v">
                <p:oleObj spid="_x0000_s73803" name="Equation" r:id="rId4" imgW="29870400" imgH="29870400" progId="Equation.DSMT4">
                  <p:embed/>
                </p:oleObj>
              </mc:Choice>
              <mc:Fallback>
                <p:oleObj name="Equation" r:id="rId4" imgW="29870400" imgH="298704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196975"/>
                        <a:ext cx="2649537"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19"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7" name="表格 6"/>
          <p:cNvGraphicFramePr>
            <a:graphicFrameLocks noGrp="1"/>
          </p:cNvGraphicFramePr>
          <p:nvPr/>
        </p:nvGraphicFramePr>
        <p:xfrm>
          <a:off x="2413000" y="1268413"/>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flipV="1">
            <a:off x="3821113" y="2492375"/>
            <a:ext cx="1296987" cy="4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Object 3"/>
          <p:cNvGraphicFramePr>
            <a:graphicFrameLocks noChangeAspect="1"/>
          </p:cNvGraphicFramePr>
          <p:nvPr/>
        </p:nvGraphicFramePr>
        <p:xfrm>
          <a:off x="5118100" y="1196975"/>
          <a:ext cx="2838450" cy="2690813"/>
        </p:xfrm>
        <a:graphic>
          <a:graphicData uri="http://schemas.openxmlformats.org/presentationml/2006/ole">
            <mc:AlternateContent xmlns:mc="http://schemas.openxmlformats.org/markup-compatibility/2006">
              <mc:Choice xmlns:v="urn:schemas-microsoft-com:vml" Requires="v">
                <p:oleObj spid="_x0000_s73804" name="Equation" r:id="rId6" imgW="32004000" imgH="29870400" progId="Equation.DSMT4">
                  <p:embed/>
                </p:oleObj>
              </mc:Choice>
              <mc:Fallback>
                <p:oleObj name="Equation" r:id="rId6" imgW="32004000" imgH="29870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8100" y="1196975"/>
                        <a:ext cx="2838450"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表格 26"/>
          <p:cNvGraphicFramePr>
            <a:graphicFrameLocks noGrp="1"/>
          </p:cNvGraphicFramePr>
          <p:nvPr/>
        </p:nvGraphicFramePr>
        <p:xfrm>
          <a:off x="6300240" y="1268413"/>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28" name="Text Box 3"/>
          <p:cNvSpPr txBox="1">
            <a:spLocks noChangeArrowheads="1"/>
          </p:cNvSpPr>
          <p:nvPr/>
        </p:nvSpPr>
        <p:spPr bwMode="auto">
          <a:xfrm>
            <a:off x="3749675" y="1557338"/>
            <a:ext cx="773113"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1</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1/2</a:t>
            </a:r>
            <a:endParaRPr lang="en-US" altLang="zh-CN" sz="1800">
              <a:latin typeface="华文新魏" panose="02010800040101010101" pitchFamily="2" charset="-122"/>
              <a:ea typeface="华文新魏" panose="02010800040101010101" pitchFamily="2" charset="-122"/>
            </a:endParaRPr>
          </a:p>
        </p:txBody>
      </p:sp>
      <p:sp>
        <p:nvSpPr>
          <p:cNvPr id="29" name="Text Box 3"/>
          <p:cNvSpPr txBox="1">
            <a:spLocks noChangeArrowheads="1"/>
          </p:cNvSpPr>
          <p:nvPr/>
        </p:nvSpPr>
        <p:spPr bwMode="auto">
          <a:xfrm>
            <a:off x="3749675" y="1925638"/>
            <a:ext cx="773113"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1/2</a:t>
            </a:r>
            <a:endParaRPr lang="en-US" altLang="zh-CN" sz="1800">
              <a:latin typeface="华文新魏" panose="02010800040101010101" pitchFamily="2" charset="-122"/>
              <a:ea typeface="华文新魏" panose="02010800040101010101" pitchFamily="2" charset="-122"/>
            </a:endParaRPr>
          </a:p>
        </p:txBody>
      </p:sp>
      <p:sp>
        <p:nvSpPr>
          <p:cNvPr id="30" name="Text Box 3"/>
          <p:cNvSpPr txBox="1">
            <a:spLocks noChangeArrowheads="1"/>
          </p:cNvSpPr>
          <p:nvPr/>
        </p:nvSpPr>
        <p:spPr bwMode="auto">
          <a:xfrm>
            <a:off x="3749675" y="2565400"/>
            <a:ext cx="1054100" cy="4524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(1/4)</a:t>
            </a:r>
            <a:endParaRPr lang="en-US" altLang="zh-CN" sz="1800">
              <a:latin typeface="华文新魏" panose="02010800040101010101" pitchFamily="2" charset="-122"/>
              <a:ea typeface="华文新魏" panose="02010800040101010101" pitchFamily="2" charset="-122"/>
            </a:endParaRPr>
          </a:p>
        </p:txBody>
      </p:sp>
      <p:graphicFrame>
        <p:nvGraphicFramePr>
          <p:cNvPr id="20" name="Object 3"/>
          <p:cNvGraphicFramePr>
            <a:graphicFrameLocks noChangeAspect="1"/>
          </p:cNvGraphicFramePr>
          <p:nvPr/>
        </p:nvGraphicFramePr>
        <p:xfrm>
          <a:off x="5118100" y="3933825"/>
          <a:ext cx="2838450" cy="2690813"/>
        </p:xfrm>
        <a:graphic>
          <a:graphicData uri="http://schemas.openxmlformats.org/presentationml/2006/ole">
            <mc:AlternateContent xmlns:mc="http://schemas.openxmlformats.org/markup-compatibility/2006">
              <mc:Choice xmlns:v="urn:schemas-microsoft-com:vml" Requires="v">
                <p:oleObj spid="_x0000_s73805" name="Equation" r:id="rId8" imgW="32004000" imgH="29870400" progId="Equation.DSMT4">
                  <p:embed/>
                </p:oleObj>
              </mc:Choice>
              <mc:Fallback>
                <p:oleObj name="Equation" r:id="rId8" imgW="32004000" imgH="298704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8100" y="3933825"/>
                        <a:ext cx="2838450"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表格 20"/>
          <p:cNvGraphicFramePr>
            <a:graphicFrameLocks noGrp="1"/>
          </p:cNvGraphicFramePr>
          <p:nvPr/>
        </p:nvGraphicFramePr>
        <p:xfrm>
          <a:off x="6300788" y="4005263"/>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22" name="直接箭头连接符 21"/>
          <p:cNvCxnSpPr/>
          <p:nvPr/>
        </p:nvCxnSpPr>
        <p:spPr>
          <a:xfrm flipV="1">
            <a:off x="3803650" y="5229225"/>
            <a:ext cx="12430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3"/>
          <p:cNvSpPr txBox="1">
            <a:spLocks noChangeArrowheads="1"/>
          </p:cNvSpPr>
          <p:nvPr/>
        </p:nvSpPr>
        <p:spPr bwMode="auto">
          <a:xfrm>
            <a:off x="3821113" y="4632325"/>
            <a:ext cx="1171575" cy="4524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2</a:t>
            </a:r>
            <a:endParaRPr lang="en-US" altLang="zh-CN" sz="18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left)">
                                      <p:cBhvr>
                                        <p:cTn id="7" dur="10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wipe(left)">
                                      <p:cBhvr>
                                        <p:cTn id="12" dur="1000"/>
                                        <p:tgtEl>
                                          <p:spTgt spid="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wipe(left)">
                                      <p:cBhvr>
                                        <p:cTn id="17" dur="1000"/>
                                        <p:tgtEl>
                                          <p:spTgt spid="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201738" y="1052513"/>
            <a:ext cx="7186612" cy="17732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把变元对应的系数放在变元相应的位置上</a:t>
            </a:r>
            <a:r>
              <a:rPr lang="en-US" altLang="zh-CN" sz="2800">
                <a:ea typeface="华文新魏" panose="02010800040101010101" pitchFamily="2" charset="-122"/>
              </a:rPr>
              <a:t>, </a:t>
            </a:r>
            <a:r>
              <a:rPr lang="zh-CN" altLang="en-US" sz="2800">
                <a:ea typeface="华文新魏" panose="02010800040101010101" pitchFamily="2" charset="-122"/>
              </a:rPr>
              <a:t>而</a:t>
            </a:r>
            <a:endParaRPr lang="en-US" altLang="zh-CN" sz="2800">
              <a:ea typeface="华文新魏" panose="02010800040101010101" pitchFamily="2" charset="-122"/>
            </a:endParaRPr>
          </a:p>
          <a:p>
            <a:pPr eaLnBrk="1" hangingPunct="1">
              <a:lnSpc>
                <a:spcPct val="130000"/>
              </a:lnSpc>
              <a:tabLst>
                <a:tab pos="892175" algn="l"/>
                <a:tab pos="981075" algn="l"/>
                <a:tab pos="1071245" algn="l"/>
              </a:tabLst>
            </a:pPr>
            <a:r>
              <a:rPr lang="zh-CN" altLang="en-US" sz="2800">
                <a:ea typeface="华文新魏" panose="02010800040101010101" pitchFamily="2" charset="-122"/>
              </a:rPr>
              <a:t>把常数项放在最后</a:t>
            </a:r>
            <a:r>
              <a:rPr lang="en-US" altLang="zh-CN" sz="2800">
                <a:ea typeface="华文新魏" panose="02010800040101010101" pitchFamily="2" charset="-122"/>
              </a:rPr>
              <a:t>, </a:t>
            </a:r>
            <a:r>
              <a:rPr lang="zh-CN" altLang="en-US" sz="2800">
                <a:ea typeface="华文新魏" panose="02010800040101010101" pitchFamily="2" charset="-122"/>
              </a:rPr>
              <a:t>这样我们就可以得到一个</a:t>
            </a:r>
            <a:endParaRPr lang="en-US" altLang="zh-CN" sz="2800">
              <a:ea typeface="华文新魏" panose="02010800040101010101" pitchFamily="2" charset="-122"/>
            </a:endParaRPr>
          </a:p>
          <a:p>
            <a:pPr eaLnBrk="1" hangingPunct="1">
              <a:lnSpc>
                <a:spcPct val="130000"/>
              </a:lnSpc>
              <a:tabLst>
                <a:tab pos="892175" algn="l"/>
                <a:tab pos="981075" algn="l"/>
                <a:tab pos="1071245" algn="l"/>
              </a:tabLst>
            </a:pPr>
            <a:r>
              <a:rPr lang="zh-CN" altLang="en-US" sz="2800">
                <a:ea typeface="华文新魏" panose="02010800040101010101" pitchFamily="2" charset="-122"/>
              </a:rPr>
              <a:t>数表</a:t>
            </a:r>
          </a:p>
        </p:txBody>
      </p:sp>
      <p:graphicFrame>
        <p:nvGraphicFramePr>
          <p:cNvPr id="2" name="Object 3"/>
          <p:cNvGraphicFramePr>
            <a:graphicFrameLocks noChangeAspect="1"/>
          </p:cNvGraphicFramePr>
          <p:nvPr/>
        </p:nvGraphicFramePr>
        <p:xfrm>
          <a:off x="2687638" y="2879725"/>
          <a:ext cx="4459287" cy="2636838"/>
        </p:xfrm>
        <a:graphic>
          <a:graphicData uri="http://schemas.openxmlformats.org/presentationml/2006/ole">
            <mc:AlternateContent xmlns:mc="http://schemas.openxmlformats.org/markup-compatibility/2006">
              <mc:Choice xmlns:v="urn:schemas-microsoft-com:vml" Requires="v">
                <p:oleObj spid="_x0000_s6195" name="Equation" r:id="rId4" imgW="50292000" imgH="29260800" progId="Equation.DSMT4">
                  <p:embed/>
                </p:oleObj>
              </mc:Choice>
              <mc:Fallback>
                <p:oleObj name="Equation" r:id="rId4" imgW="50292000" imgH="292608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7638" y="2879725"/>
                        <a:ext cx="4459287" cy="263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nvGraphicFramePr>
        <p:xfrm>
          <a:off x="6011863" y="2949575"/>
          <a:ext cx="612775" cy="2495550"/>
        </p:xfrm>
        <a:graphic>
          <a:graphicData uri="http://schemas.openxmlformats.org/drawingml/2006/table">
            <a:tbl>
              <a:tblPr firstRow="1" bandRow="1"/>
              <a:tblGrid>
                <a:gridCol w="306680"/>
                <a:gridCol w="306095"/>
              </a:tblGrid>
              <a:tr h="2495550">
                <a:tc>
                  <a:txBody>
                    <a:bodyPr/>
                    <a:lstStyle/>
                    <a:p>
                      <a:endParaRPr lang="zh-CN" altLang="en-US" sz="1800" dirty="0"/>
                    </a:p>
                  </a:txBody>
                  <a:tcPr marL="91475" marR="91475" marT="45726" marB="45726">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26" marB="45726">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6" name="Text Box 3"/>
          <p:cNvSpPr txBox="1">
            <a:spLocks noChangeArrowheads="1"/>
          </p:cNvSpPr>
          <p:nvPr/>
        </p:nvSpPr>
        <p:spPr bwMode="auto">
          <a:xfrm>
            <a:off x="1201738" y="5559425"/>
            <a:ext cx="7545387" cy="12128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这种数表可以表示一个线性方程组</a:t>
            </a:r>
            <a:r>
              <a:rPr lang="en-US" altLang="zh-CN" sz="2800" dirty="0">
                <a:ea typeface="华文新魏" panose="02010800040101010101" pitchFamily="2" charset="-122"/>
              </a:rPr>
              <a:t>, </a:t>
            </a:r>
            <a:r>
              <a:rPr lang="zh-CN" altLang="en-US" sz="2800" dirty="0">
                <a:ea typeface="华文新魏" panose="02010800040101010101" pitchFamily="2" charset="-122"/>
              </a:rPr>
              <a:t>对这种数表</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进行</a:t>
            </a:r>
            <a:r>
              <a:rPr lang="zh-CN" altLang="en-US" sz="2800" dirty="0">
                <a:latin typeface="华文琥珀" panose="02010800040101010101" pitchFamily="2" charset="-122"/>
                <a:ea typeface="华文琥珀" panose="02010800040101010101" pitchFamily="2" charset="-122"/>
              </a:rPr>
              <a:t>处理</a:t>
            </a:r>
            <a:r>
              <a:rPr lang="zh-CN" altLang="en-US" sz="2800" dirty="0">
                <a:ea typeface="华文新魏" panose="02010800040101010101" pitchFamily="2" charset="-122"/>
              </a:rPr>
              <a:t>就能够达到讨论线性方程组的目的</a:t>
            </a:r>
            <a:r>
              <a:rPr lang="en-US" altLang="zh-CN" sz="2800" dirty="0">
                <a:ea typeface="华文新魏" panose="02010800040101010101" pitchFamily="2" charset="-122"/>
              </a:rPr>
              <a:t>.</a:t>
            </a:r>
            <a:endParaRPr lang="zh-CN" altLang="en-US" sz="2800" dirty="0">
              <a:ea typeface="华文新魏" panose="02010800040101010101" pitchFamily="2" charset="-122"/>
            </a:endParaRPr>
          </a:p>
        </p:txBody>
      </p:sp>
      <p:graphicFrame>
        <p:nvGraphicFramePr>
          <p:cNvPr id="7" name="Object 3"/>
          <p:cNvGraphicFramePr>
            <a:graphicFrameLocks noChangeAspect="1"/>
          </p:cNvGraphicFramePr>
          <p:nvPr/>
        </p:nvGraphicFramePr>
        <p:xfrm>
          <a:off x="2560638" y="2811463"/>
          <a:ext cx="4387850" cy="2778125"/>
        </p:xfrm>
        <a:graphic>
          <a:graphicData uri="http://schemas.openxmlformats.org/presentationml/2006/ole">
            <mc:AlternateContent xmlns:mc="http://schemas.openxmlformats.org/markup-compatibility/2006">
              <mc:Choice xmlns:v="urn:schemas-microsoft-com:vml" Requires="v">
                <p:oleObj spid="_x0000_s6196" name="Equation" r:id="rId6" imgW="50292000" imgH="29870400" progId="Equation.DSMT4">
                  <p:embed/>
                </p:oleObj>
              </mc:Choice>
              <mc:Fallback>
                <p:oleObj name="Equation" r:id="rId6" imgW="50292000" imgH="29870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0638" y="2811463"/>
                        <a:ext cx="4387850" cy="277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10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wipe(left)">
                                      <p:cBhvr>
                                        <p:cTn id="41"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666" name="Object 3"/>
          <p:cNvGraphicFramePr>
            <a:graphicFrameLocks noChangeAspect="1"/>
          </p:cNvGraphicFramePr>
          <p:nvPr/>
        </p:nvGraphicFramePr>
        <p:xfrm>
          <a:off x="1042988" y="1196975"/>
          <a:ext cx="2838450" cy="2690813"/>
        </p:xfrm>
        <a:graphic>
          <a:graphicData uri="http://schemas.openxmlformats.org/presentationml/2006/ole">
            <mc:AlternateContent xmlns:mc="http://schemas.openxmlformats.org/markup-compatibility/2006">
              <mc:Choice xmlns:v="urn:schemas-microsoft-com:vml" Requires="v">
                <p:oleObj spid="_x0000_s74851" name="Equation" r:id="rId4" imgW="32004000" imgH="29870400" progId="Equation.DSMT4">
                  <p:embed/>
                </p:oleObj>
              </mc:Choice>
              <mc:Fallback>
                <p:oleObj name="Equation" r:id="rId4" imgW="32004000" imgH="29870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196975"/>
                        <a:ext cx="2838450"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7"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4" name="Object 3"/>
          <p:cNvGraphicFramePr>
            <a:graphicFrameLocks noChangeAspect="1"/>
          </p:cNvGraphicFramePr>
          <p:nvPr/>
        </p:nvGraphicFramePr>
        <p:xfrm>
          <a:off x="5208588" y="1196975"/>
          <a:ext cx="2676525" cy="2690813"/>
        </p:xfrm>
        <a:graphic>
          <a:graphicData uri="http://schemas.openxmlformats.org/presentationml/2006/ole">
            <mc:AlternateContent xmlns:mc="http://schemas.openxmlformats.org/markup-compatibility/2006">
              <mc:Choice xmlns:v="urn:schemas-microsoft-com:vml" Requires="v">
                <p:oleObj spid="_x0000_s74852" name="Equation" r:id="rId6" imgW="30175200" imgH="29870400" progId="Equation.DSMT4">
                  <p:embed/>
                </p:oleObj>
              </mc:Choice>
              <mc:Fallback>
                <p:oleObj name="Equation" r:id="rId6" imgW="30175200" imgH="29870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8588" y="1196975"/>
                        <a:ext cx="2676525" cy="269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nvGraphicFramePr>
        <p:xfrm>
          <a:off x="2225675" y="1268413"/>
          <a:ext cx="1079500" cy="2447925"/>
        </p:xfrm>
        <a:graphic>
          <a:graphicData uri="http://schemas.openxmlformats.org/drawingml/2006/table">
            <a:tbl>
              <a:tblPr firstRow="1" bandRow="1"/>
              <a:tblGrid>
                <a:gridCol w="539750"/>
                <a:gridCol w="539750"/>
              </a:tblGrid>
              <a:tr h="2447925">
                <a:tc>
                  <a:txBody>
                    <a:bodyPr/>
                    <a:lstStyle/>
                    <a:p>
                      <a:endParaRPr lang="zh-CN" altLang="en-US" sz="1800" dirty="0"/>
                    </a:p>
                  </a:txBody>
                  <a:tcPr marL="91385" marR="91385" marT="45712" marB="4571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2" marB="4571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9" name="表格 8"/>
          <p:cNvGraphicFramePr>
            <a:graphicFrameLocks noGrp="1"/>
          </p:cNvGraphicFramePr>
          <p:nvPr/>
        </p:nvGraphicFramePr>
        <p:xfrm>
          <a:off x="6227763" y="1268413"/>
          <a:ext cx="1081088" cy="2449512"/>
        </p:xfrm>
        <a:graphic>
          <a:graphicData uri="http://schemas.openxmlformats.org/drawingml/2006/table">
            <a:tbl>
              <a:tblPr firstRow="1" bandRow="1"/>
              <a:tblGrid>
                <a:gridCol w="540544"/>
                <a:gridCol w="540544"/>
              </a:tblGrid>
              <a:tr h="2449512">
                <a:tc>
                  <a:txBody>
                    <a:bodyPr/>
                    <a:lstStyle/>
                    <a:p>
                      <a:endParaRPr lang="zh-CN" altLang="en-US" sz="1800" dirty="0"/>
                    </a:p>
                  </a:txBody>
                  <a:tcPr marL="91519" marR="91519" marT="45742" marB="45742">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42" marB="45742">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22" name="直接箭头连接符 21"/>
          <p:cNvCxnSpPr/>
          <p:nvPr/>
        </p:nvCxnSpPr>
        <p:spPr>
          <a:xfrm flipV="1">
            <a:off x="3911600" y="2565400"/>
            <a:ext cx="12430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3"/>
          <p:cNvSpPr txBox="1">
            <a:spLocks noChangeArrowheads="1"/>
          </p:cNvSpPr>
          <p:nvPr/>
        </p:nvSpPr>
        <p:spPr bwMode="auto">
          <a:xfrm>
            <a:off x="4200525" y="2068513"/>
            <a:ext cx="647700" cy="4254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en-US" altLang="zh-CN" sz="1800">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r</a:t>
            </a:r>
            <a:r>
              <a:rPr lang="en-US" altLang="zh-CN" sz="1800" baseline="-25000">
                <a:ea typeface="华文新魏" panose="02010800040101010101" pitchFamily="2" charset="-122"/>
              </a:rPr>
              <a:t>1</a:t>
            </a:r>
            <a:endParaRPr lang="en-US" altLang="zh-CN" sz="1800">
              <a:latin typeface="华文新魏" panose="02010800040101010101" pitchFamily="2" charset="-122"/>
              <a:ea typeface="华文新魏" panose="02010800040101010101" pitchFamily="2" charset="-122"/>
            </a:endParaRPr>
          </a:p>
        </p:txBody>
      </p:sp>
      <p:sp>
        <p:nvSpPr>
          <p:cNvPr id="26" name="Text Box 3"/>
          <p:cNvSpPr txBox="1">
            <a:spLocks noChangeArrowheads="1"/>
          </p:cNvSpPr>
          <p:nvPr/>
        </p:nvSpPr>
        <p:spPr bwMode="auto">
          <a:xfrm>
            <a:off x="1116013" y="3903663"/>
            <a:ext cx="3057525"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原方程组有唯一解</a:t>
            </a:r>
            <a:endParaRPr lang="en-US" altLang="zh-CN" sz="2800">
              <a:ea typeface="华文新魏" panose="02010800040101010101" pitchFamily="2" charset="-122"/>
            </a:endParaRPr>
          </a:p>
        </p:txBody>
      </p:sp>
      <p:graphicFrame>
        <p:nvGraphicFramePr>
          <p:cNvPr id="27" name="Object 3"/>
          <p:cNvGraphicFramePr>
            <a:graphicFrameLocks noChangeAspect="1"/>
          </p:cNvGraphicFramePr>
          <p:nvPr/>
        </p:nvGraphicFramePr>
        <p:xfrm>
          <a:off x="3571875" y="4513263"/>
          <a:ext cx="1920875" cy="1016000"/>
        </p:xfrm>
        <a:graphic>
          <a:graphicData uri="http://schemas.openxmlformats.org/presentationml/2006/ole">
            <mc:AlternateContent xmlns:mc="http://schemas.openxmlformats.org/markup-compatibility/2006">
              <mc:Choice xmlns:v="urn:schemas-microsoft-com:vml" Requires="v">
                <p:oleObj spid="_x0000_s74853" name="Equation" r:id="rId8" imgW="21640800" imgH="11277600" progId="Equation.DSMT4">
                  <p:embed/>
                </p:oleObj>
              </mc:Choice>
              <mc:Fallback>
                <p:oleObj name="Equation" r:id="rId8" imgW="21640800" imgH="112776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1875" y="4513263"/>
                        <a:ext cx="19208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nvGraphicFramePr>
        <p:xfrm>
          <a:off x="6024563" y="4077090"/>
          <a:ext cx="1487487" cy="2470150"/>
        </p:xfrm>
        <a:graphic>
          <a:graphicData uri="http://schemas.openxmlformats.org/presentationml/2006/ole">
            <mc:AlternateContent xmlns:mc="http://schemas.openxmlformats.org/markup-compatibility/2006">
              <mc:Choice xmlns:v="urn:schemas-microsoft-com:vml" Requires="v">
                <p:oleObj spid="_x0000_s74854" name="Equation" r:id="rId10" imgW="16764000" imgH="27432000" progId="Equation.DSMT4">
                  <p:embed/>
                </p:oleObj>
              </mc:Choice>
              <mc:Fallback>
                <p:oleObj name="Equation" r:id="rId10" imgW="16764000" imgH="274320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24563" y="4077090"/>
                        <a:ext cx="1487487" cy="247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10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left)">
                                      <p:cBhvr>
                                        <p:cTn id="26" dur="1000"/>
                                        <p:tgtEl>
                                          <p:spTgt spid="2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41846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a:ea typeface="黑体" panose="02010609060101010101" pitchFamily="2" charset="-122"/>
              </a:rPr>
              <a:t>        </a:t>
            </a:r>
            <a:r>
              <a:rPr lang="zh-CN" altLang="en-US" sz="2800">
                <a:ea typeface="黑体" panose="02010609060101010101" pitchFamily="2" charset="-122"/>
              </a:rPr>
              <a:t>例</a:t>
            </a:r>
            <a:r>
              <a:rPr lang="en-US" altLang="zh-CN" sz="2800">
                <a:ea typeface="黑体" panose="02010609060101010101" pitchFamily="2" charset="-122"/>
              </a:rPr>
              <a:t>1.3.3 </a:t>
            </a:r>
            <a:r>
              <a:rPr lang="zh-CN" altLang="en-US" sz="2800">
                <a:ea typeface="华文新魏" panose="02010800040101010101" pitchFamily="2" charset="-122"/>
              </a:rPr>
              <a:t>解线性方程组</a:t>
            </a:r>
          </a:p>
        </p:txBody>
      </p:sp>
      <p:graphicFrame>
        <p:nvGraphicFramePr>
          <p:cNvPr id="2" name="Object 3"/>
          <p:cNvGraphicFramePr>
            <a:graphicFrameLocks noChangeAspect="1"/>
          </p:cNvGraphicFramePr>
          <p:nvPr/>
        </p:nvGraphicFramePr>
        <p:xfrm>
          <a:off x="2854325" y="1738313"/>
          <a:ext cx="4000500" cy="1619250"/>
        </p:xfrm>
        <a:graphic>
          <a:graphicData uri="http://schemas.openxmlformats.org/presentationml/2006/ole">
            <mc:AlternateContent xmlns:mc="http://schemas.openxmlformats.org/markup-compatibility/2006">
              <mc:Choice xmlns:v="urn:schemas-microsoft-com:vml" Requires="v">
                <p:oleObj spid="_x0000_s75803" name="Equation" r:id="rId4" imgW="45110400" imgH="17983200" progId="Equation.DSMT4">
                  <p:embed/>
                </p:oleObj>
              </mc:Choice>
              <mc:Fallback>
                <p:oleObj name="Equation" r:id="rId4" imgW="451104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325" y="1738313"/>
                        <a:ext cx="400050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3"/>
          <p:cNvGraphicFramePr>
            <a:graphicFrameLocks noChangeAspect="1"/>
          </p:cNvGraphicFramePr>
          <p:nvPr/>
        </p:nvGraphicFramePr>
        <p:xfrm>
          <a:off x="4271963" y="1412875"/>
          <a:ext cx="3756025" cy="1619250"/>
        </p:xfrm>
        <a:graphic>
          <a:graphicData uri="http://schemas.openxmlformats.org/presentationml/2006/ole">
            <mc:AlternateContent xmlns:mc="http://schemas.openxmlformats.org/markup-compatibility/2006">
              <mc:Choice xmlns:v="urn:schemas-microsoft-com:vml" Requires="v">
                <p:oleObj spid="_x0000_s76903" name="Equation" r:id="rId4" imgW="42367200" imgH="17983200" progId="Equation.DSMT4">
                  <p:embed/>
                </p:oleObj>
              </mc:Choice>
              <mc:Fallback>
                <p:oleObj name="Equation" r:id="rId4" imgW="42367200" imgH="179832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963" y="1412875"/>
                        <a:ext cx="3756025"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3"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1031875" y="1412875"/>
          <a:ext cx="3324225" cy="1619250"/>
        </p:xfrm>
        <a:graphic>
          <a:graphicData uri="http://schemas.openxmlformats.org/presentationml/2006/ole">
            <mc:AlternateContent xmlns:mc="http://schemas.openxmlformats.org/markup-compatibility/2006">
              <mc:Choice xmlns:v="urn:schemas-microsoft-com:vml" Requires="v">
                <p:oleObj spid="_x0000_s76904" name="Equation" r:id="rId6" imgW="37490400" imgH="17983200" progId="Equation.DSMT4">
                  <p:embed/>
                </p:oleObj>
              </mc:Choice>
              <mc:Fallback>
                <p:oleObj name="Equation" r:id="rId6" imgW="37490400" imgH="179832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875" y="1412875"/>
                        <a:ext cx="3324225"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4284663" y="3284538"/>
          <a:ext cx="4376737" cy="1619250"/>
        </p:xfrm>
        <a:graphic>
          <a:graphicData uri="http://schemas.openxmlformats.org/presentationml/2006/ole">
            <mc:AlternateContent xmlns:mc="http://schemas.openxmlformats.org/markup-compatibility/2006">
              <mc:Choice xmlns:v="urn:schemas-microsoft-com:vml" Requires="v">
                <p:oleObj spid="_x0000_s76905" name="Equation" r:id="rId8" imgW="49377600" imgH="17983200" progId="Equation.DSMT4">
                  <p:embed/>
                </p:oleObj>
              </mc:Choice>
              <mc:Fallback>
                <p:oleObj name="Equation" r:id="rId8" imgW="49377600" imgH="179832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3284538"/>
                        <a:ext cx="4376737"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3059113" y="1519238"/>
          <a:ext cx="1081088" cy="1333500"/>
        </p:xfrm>
        <a:graphic>
          <a:graphicData uri="http://schemas.openxmlformats.org/drawingml/2006/table">
            <a:tbl>
              <a:tblPr firstRow="1" bandRow="1"/>
              <a:tblGrid>
                <a:gridCol w="540544"/>
                <a:gridCol w="540544"/>
              </a:tblGrid>
              <a:tr h="1333500">
                <a:tc>
                  <a:txBody>
                    <a:bodyPr/>
                    <a:lstStyle/>
                    <a:p>
                      <a:endParaRPr lang="zh-CN" altLang="en-US" sz="1800" dirty="0"/>
                    </a:p>
                  </a:txBody>
                  <a:tcPr marL="91519" marR="91519" marT="45737" marB="45737">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37" marB="45737">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6732588" y="1557338"/>
          <a:ext cx="1079500" cy="1331912"/>
        </p:xfrm>
        <a:graphic>
          <a:graphicData uri="http://schemas.openxmlformats.org/drawingml/2006/table">
            <a:tbl>
              <a:tblPr firstRow="1" bandRow="1"/>
              <a:tblGrid>
                <a:gridCol w="539750"/>
                <a:gridCol w="539750"/>
              </a:tblGrid>
              <a:tr h="1331912">
                <a:tc>
                  <a:txBody>
                    <a:bodyPr/>
                    <a:lstStyle/>
                    <a:p>
                      <a:endParaRPr lang="zh-CN" altLang="en-US" sz="1800" dirty="0"/>
                    </a:p>
                  </a:txBody>
                  <a:tcPr marL="91385" marR="91385" marT="45683" marB="4568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683" marB="4568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7019925" y="3429000"/>
          <a:ext cx="1081088" cy="1333500"/>
        </p:xfrm>
        <a:graphic>
          <a:graphicData uri="http://schemas.openxmlformats.org/drawingml/2006/table">
            <a:tbl>
              <a:tblPr firstRow="1" bandRow="1"/>
              <a:tblGrid>
                <a:gridCol w="540544"/>
                <a:gridCol w="540544"/>
              </a:tblGrid>
              <a:tr h="1333500">
                <a:tc>
                  <a:txBody>
                    <a:bodyPr/>
                    <a:lstStyle/>
                    <a:p>
                      <a:endParaRPr lang="zh-CN" altLang="en-US" sz="1800" dirty="0"/>
                    </a:p>
                  </a:txBody>
                  <a:tcPr marL="91519" marR="91519" marT="45737" marB="45737">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37" marB="45737">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0" name="Text Box 3"/>
          <p:cNvSpPr txBox="1">
            <a:spLocks noChangeArrowheads="1"/>
          </p:cNvSpPr>
          <p:nvPr/>
        </p:nvSpPr>
        <p:spPr bwMode="auto">
          <a:xfrm>
            <a:off x="1265238" y="5000625"/>
            <a:ext cx="7047122"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方程组有无穷多解</a:t>
            </a:r>
            <a:r>
              <a:rPr lang="en-US" altLang="zh-CN" sz="2800" dirty="0">
                <a:ea typeface="华文新魏" panose="02010800040101010101" pitchFamily="2" charset="-122"/>
              </a:rPr>
              <a:t>. </a:t>
            </a:r>
            <a:r>
              <a:rPr lang="zh-CN" altLang="en-US" sz="2800" dirty="0" smtClean="0">
                <a:ea typeface="华文新魏" panose="02010800040101010101" pitchFamily="2" charset="-122"/>
              </a:rPr>
              <a:t>按照约定</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我们取</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3</a:t>
            </a:r>
            <a:r>
              <a:rPr lang="zh-CN" altLang="en-US" sz="2800" dirty="0" smtClean="0">
                <a:ea typeface="华文新魏" panose="02010800040101010101" pitchFamily="2" charset="-122"/>
                <a:sym typeface="Symbol" panose="05050102010706020507" pitchFamily="18" charset="2"/>
              </a:rPr>
              <a:t>为</a:t>
            </a:r>
            <a:endParaRPr lang="en-US" altLang="zh-CN" sz="2800" dirty="0" smtClean="0">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sym typeface="Symbol" panose="05050102010706020507" pitchFamily="18" charset="2"/>
              </a:rPr>
              <a:t>约束</a:t>
            </a:r>
            <a:r>
              <a:rPr lang="zh-CN" altLang="en-US" sz="2800" dirty="0">
                <a:ea typeface="华文新魏" panose="02010800040101010101" pitchFamily="2" charset="-122"/>
                <a:sym typeface="Symbol" panose="05050102010706020507" pitchFamily="18" charset="2"/>
              </a:rPr>
              <a:t>变元</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4</a:t>
            </a:r>
            <a:r>
              <a:rPr lang="zh-CN" altLang="en-US" sz="2800" dirty="0" smtClean="0">
                <a:ea typeface="华文新魏" panose="02010800040101010101" pitchFamily="2" charset="-122"/>
              </a:rPr>
              <a:t>为自由变元</a:t>
            </a:r>
            <a:r>
              <a:rPr lang="en-US" altLang="zh-CN" sz="2800" dirty="0">
                <a:ea typeface="华文新魏" panose="02010800040101010101" pitchFamily="2" charset="-122"/>
              </a:rPr>
              <a:t>, </a:t>
            </a:r>
            <a:r>
              <a:rPr lang="zh-CN" altLang="en-US" sz="2800" dirty="0" smtClean="0">
                <a:ea typeface="华文新魏" panose="02010800040101010101" pitchFamily="2" charset="-122"/>
              </a:rPr>
              <a:t>则有</a:t>
            </a:r>
            <a:endParaRPr lang="en-US" altLang="zh-CN" sz="2800" dirty="0">
              <a:ea typeface="华文新魏" panose="02010800040101010101" pitchFamily="2" charset="-122"/>
            </a:endParaRPr>
          </a:p>
        </p:txBody>
      </p:sp>
      <p:graphicFrame>
        <p:nvGraphicFramePr>
          <p:cNvPr id="11" name="对象 10"/>
          <p:cNvGraphicFramePr>
            <a:graphicFrameLocks noChangeAspect="1"/>
          </p:cNvGraphicFramePr>
          <p:nvPr/>
        </p:nvGraphicFramePr>
        <p:xfrm>
          <a:off x="1691600" y="3406942"/>
          <a:ext cx="1812925" cy="1016000"/>
        </p:xfrm>
        <a:graphic>
          <a:graphicData uri="http://schemas.openxmlformats.org/presentationml/2006/ole">
            <mc:AlternateContent xmlns:mc="http://schemas.openxmlformats.org/markup-compatibility/2006">
              <mc:Choice xmlns:v="urn:schemas-microsoft-com:vml" Requires="v">
                <p:oleObj spid="_x0000_s76906" name="Equation" r:id="rId10" imgW="20421600" imgH="11277600" progId="Equation.DSMT4">
                  <p:embed/>
                </p:oleObj>
              </mc:Choice>
              <mc:Fallback>
                <p:oleObj name="Equation" r:id="rId10" imgW="20421600" imgH="112776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1600" y="3406942"/>
                        <a:ext cx="18129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1000"/>
                                        <p:tgtEl>
                                          <p:spTgt spid="1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wipe(left)">
                                      <p:cBhvr>
                                        <p:cTn id="48"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10" name="Text Box 3"/>
          <p:cNvSpPr txBox="1">
            <a:spLocks noChangeArrowheads="1"/>
          </p:cNvSpPr>
          <p:nvPr/>
        </p:nvSpPr>
        <p:spPr bwMode="auto">
          <a:xfrm>
            <a:off x="1265238" y="2997200"/>
            <a:ext cx="2888615" cy="65087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令</a:t>
            </a:r>
            <a:r>
              <a:rPr lang="en-US" altLang="zh-CN" sz="2800" i="1">
                <a:ea typeface="华文新魏" panose="02010800040101010101" pitchFamily="2" charset="-122"/>
              </a:rPr>
              <a:t>x</a:t>
            </a:r>
            <a:r>
              <a:rPr lang="en-US" altLang="zh-CN" sz="2800" baseline="-25000">
                <a:ea typeface="华文新魏" panose="02010800040101010101" pitchFamily="2" charset="-122"/>
              </a:rPr>
              <a:t>2</a:t>
            </a:r>
            <a:r>
              <a:rPr lang="en-US" altLang="zh-CN" baseline="-25000">
                <a:ea typeface="华文新魏" panose="02010800040101010101" pitchFamily="2" charset="-122"/>
              </a:rPr>
              <a:t> </a:t>
            </a:r>
            <a:r>
              <a:rPr lang="zh-CN" altLang="en-US" sz="2800">
                <a:ea typeface="华文新魏" panose="02010800040101010101" pitchFamily="2" charset="-122"/>
                <a:sym typeface="Symbol" panose="05050102010706020507" pitchFamily="18" charset="2"/>
              </a:rPr>
              <a:t></a:t>
            </a:r>
            <a:r>
              <a:rPr lang="zh-CN" altLang="en-US" sz="1400">
                <a:ea typeface="华文新魏" panose="02010800040101010101" pitchFamily="2" charset="-122"/>
                <a:sym typeface="Symbol" panose="05050102010706020507" pitchFamily="18" charset="2"/>
              </a:rPr>
              <a:t> </a:t>
            </a:r>
            <a:r>
              <a:rPr lang="en-US" altLang="zh-CN" sz="2800" i="1">
                <a:ea typeface="华文新魏" panose="02010800040101010101" pitchFamily="2" charset="-122"/>
                <a:sym typeface="Symbol" panose="05050102010706020507" pitchFamily="18" charset="2"/>
              </a:rPr>
              <a:t>k</a:t>
            </a:r>
            <a:r>
              <a:rPr lang="en-US" altLang="zh-CN" sz="2800" baseline="-25000">
                <a:ea typeface="华文新魏" panose="02010800040101010101" pitchFamily="2" charset="-122"/>
              </a:rPr>
              <a:t>1</a:t>
            </a:r>
            <a:r>
              <a:rPr lang="en-US" altLang="zh-CN" sz="2800">
                <a:ea typeface="华文新魏" panose="02010800040101010101" pitchFamily="2" charset="-122"/>
                <a:sym typeface="Symbol" panose="05050102010706020507" pitchFamily="18" charset="2"/>
              </a:rPr>
              <a:t>, </a:t>
            </a:r>
            <a:r>
              <a:rPr lang="en-US" altLang="zh-CN" sz="2800" i="1">
                <a:ea typeface="华文新魏" panose="02010800040101010101" pitchFamily="2" charset="-122"/>
              </a:rPr>
              <a:t>x</a:t>
            </a:r>
            <a:r>
              <a:rPr lang="en-US" altLang="zh-CN" sz="2800" baseline="-25000">
                <a:ea typeface="华文新魏" panose="02010800040101010101" pitchFamily="2" charset="-122"/>
              </a:rPr>
              <a:t>4</a:t>
            </a:r>
            <a:r>
              <a:rPr lang="en-US" altLang="zh-CN" sz="1400">
                <a:ea typeface="华文新魏" panose="02010800040101010101" pitchFamily="2" charset="-122"/>
              </a:rPr>
              <a:t> </a:t>
            </a:r>
            <a:r>
              <a:rPr lang="zh-CN" altLang="en-US" sz="2800">
                <a:ea typeface="华文新魏" panose="02010800040101010101" pitchFamily="2" charset="-122"/>
                <a:sym typeface="Symbol" panose="05050102010706020507" pitchFamily="18" charset="2"/>
              </a:rPr>
              <a:t></a:t>
            </a:r>
            <a:r>
              <a:rPr lang="zh-CN" altLang="en-US" sz="1400">
                <a:ea typeface="华文新魏" panose="02010800040101010101" pitchFamily="2" charset="-122"/>
                <a:sym typeface="Symbol" panose="05050102010706020507" pitchFamily="18" charset="2"/>
              </a:rPr>
              <a:t> </a:t>
            </a:r>
            <a:r>
              <a:rPr lang="en-US" altLang="zh-CN" sz="2800" i="1">
                <a:ea typeface="华文新魏" panose="02010800040101010101" pitchFamily="2" charset="-122"/>
                <a:sym typeface="Symbol" panose="05050102010706020507" pitchFamily="18" charset="2"/>
              </a:rPr>
              <a:t>k</a:t>
            </a:r>
            <a:r>
              <a:rPr lang="en-US" altLang="zh-CN" sz="2800" baseline="-25000">
                <a:ea typeface="华文新魏" panose="02010800040101010101" pitchFamily="2" charset="-122"/>
              </a:rPr>
              <a:t>2</a:t>
            </a:r>
            <a:r>
              <a:rPr lang="en-US" altLang="zh-CN" sz="2800">
                <a:ea typeface="华文新魏" panose="02010800040101010101" pitchFamily="2" charset="-122"/>
                <a:sym typeface="Symbol" panose="05050102010706020507" pitchFamily="18" charset="2"/>
              </a:rPr>
              <a:t>, </a:t>
            </a:r>
            <a:r>
              <a:rPr lang="zh-CN" altLang="en-US" sz="2800">
                <a:ea typeface="华文新魏" panose="02010800040101010101" pitchFamily="2" charset="-122"/>
                <a:sym typeface="Symbol" panose="05050102010706020507" pitchFamily="18" charset="2"/>
              </a:rPr>
              <a:t>得</a:t>
            </a:r>
            <a:endParaRPr lang="en-US" altLang="zh-CN" sz="2800">
              <a:ea typeface="华文新魏" panose="02010800040101010101" pitchFamily="2" charset="-122"/>
            </a:endParaRPr>
          </a:p>
        </p:txBody>
      </p:sp>
      <p:graphicFrame>
        <p:nvGraphicFramePr>
          <p:cNvPr id="11" name="Object 3"/>
          <p:cNvGraphicFramePr>
            <a:graphicFrameLocks noChangeAspect="1"/>
          </p:cNvGraphicFramePr>
          <p:nvPr/>
        </p:nvGraphicFramePr>
        <p:xfrm>
          <a:off x="3276600" y="1077913"/>
          <a:ext cx="2971800" cy="1920875"/>
        </p:xfrm>
        <a:graphic>
          <a:graphicData uri="http://schemas.openxmlformats.org/presentationml/2006/ole">
            <mc:AlternateContent xmlns:mc="http://schemas.openxmlformats.org/markup-compatibility/2006">
              <mc:Choice xmlns:v="urn:schemas-microsoft-com:vml" Requires="v">
                <p:oleObj spid="_x0000_s77902" name="Equation" r:id="rId4" imgW="33528000" imgH="21336000" progId="Equation.DSMT4">
                  <p:embed/>
                </p:oleObj>
              </mc:Choice>
              <mc:Fallback>
                <p:oleObj name="Equation" r:id="rId4" imgW="33528000" imgH="213360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77913"/>
                        <a:ext cx="2971800" cy="192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
          <p:cNvGraphicFramePr>
            <a:graphicFrameLocks noChangeAspect="1"/>
          </p:cNvGraphicFramePr>
          <p:nvPr/>
        </p:nvGraphicFramePr>
        <p:xfrm>
          <a:off x="2371725" y="3649663"/>
          <a:ext cx="4781550" cy="931862"/>
        </p:xfrm>
        <a:graphic>
          <a:graphicData uri="http://schemas.openxmlformats.org/presentationml/2006/ole">
            <mc:AlternateContent xmlns:mc="http://schemas.openxmlformats.org/markup-compatibility/2006">
              <mc:Choice xmlns:v="urn:schemas-microsoft-com:vml" Requires="v">
                <p:oleObj spid="_x0000_s77903" name="Equation" r:id="rId6" imgW="53949600" imgH="10363200" progId="Equation.DSMT4">
                  <p:embed/>
                </p:oleObj>
              </mc:Choice>
              <mc:Fallback>
                <p:oleObj name="Equation" r:id="rId6" imgW="53949600" imgH="103632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725" y="3649663"/>
                        <a:ext cx="4781550"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3"/>
          <p:cNvSpPr txBox="1">
            <a:spLocks noChangeArrowheads="1"/>
          </p:cNvSpPr>
          <p:nvPr/>
        </p:nvSpPr>
        <p:spPr bwMode="auto">
          <a:xfrm>
            <a:off x="1258888" y="4509150"/>
            <a:ext cx="3236912"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所以</a:t>
            </a:r>
            <a:r>
              <a:rPr lang="en-US" altLang="zh-CN" sz="2800" dirty="0">
                <a:ea typeface="华文新魏" panose="02010800040101010101" pitchFamily="2" charset="-122"/>
              </a:rPr>
              <a:t>, </a:t>
            </a:r>
            <a:r>
              <a:rPr lang="zh-CN" altLang="en-US" sz="2800" dirty="0">
                <a:ea typeface="华文新魏" panose="02010800040101010101" pitchFamily="2" charset="-122"/>
              </a:rPr>
              <a:t>方程组的解为</a:t>
            </a:r>
            <a:endParaRPr lang="en-US" altLang="zh-CN" sz="2800" dirty="0">
              <a:ea typeface="华文新魏" panose="02010800040101010101" pitchFamily="2" charset="-122"/>
            </a:endParaRPr>
          </a:p>
        </p:txBody>
      </p:sp>
      <p:graphicFrame>
        <p:nvGraphicFramePr>
          <p:cNvPr id="14" name="Object 3"/>
          <p:cNvGraphicFramePr>
            <a:graphicFrameLocks noChangeAspect="1"/>
          </p:cNvGraphicFramePr>
          <p:nvPr/>
        </p:nvGraphicFramePr>
        <p:xfrm>
          <a:off x="2230438" y="5103813"/>
          <a:ext cx="4862512" cy="1014412"/>
        </p:xfrm>
        <a:graphic>
          <a:graphicData uri="http://schemas.openxmlformats.org/presentationml/2006/ole">
            <mc:AlternateContent xmlns:mc="http://schemas.openxmlformats.org/markup-compatibility/2006">
              <mc:Choice xmlns:v="urn:schemas-microsoft-com:vml" Requires="v">
                <p:oleObj spid="_x0000_s77904" name="Equation" r:id="rId8" imgW="54864000" imgH="11277600" progId="Equation.DSMT4">
                  <p:embed/>
                </p:oleObj>
              </mc:Choice>
              <mc:Fallback>
                <p:oleObj name="Equation" r:id="rId8" imgW="54864000" imgH="112776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0438" y="5103813"/>
                        <a:ext cx="4862512"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3"/>
          <p:cNvSpPr txBox="1">
            <a:spLocks noChangeArrowheads="1"/>
          </p:cNvSpPr>
          <p:nvPr/>
        </p:nvSpPr>
        <p:spPr bwMode="auto">
          <a:xfrm>
            <a:off x="1258888" y="6089650"/>
            <a:ext cx="3525837" cy="6524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其中</a:t>
            </a:r>
            <a:r>
              <a:rPr lang="en-US" altLang="zh-CN" sz="2800" i="1">
                <a:ea typeface="华文新魏" panose="02010800040101010101" pitchFamily="2" charset="-122"/>
                <a:sym typeface="Symbol" panose="05050102010706020507" pitchFamily="18" charset="2"/>
              </a:rPr>
              <a:t>k</a:t>
            </a:r>
            <a:r>
              <a:rPr lang="en-US" altLang="zh-CN" sz="2800" baseline="-25000">
                <a:ea typeface="华文新魏" panose="02010800040101010101" pitchFamily="2" charset="-122"/>
              </a:rPr>
              <a:t>1</a:t>
            </a:r>
            <a:r>
              <a:rPr lang="en-US" altLang="zh-CN" sz="2800">
                <a:ea typeface="华文新魏" panose="02010800040101010101" pitchFamily="2" charset="-122"/>
                <a:sym typeface="Symbol" panose="05050102010706020507" pitchFamily="18" charset="2"/>
              </a:rPr>
              <a:t>, </a:t>
            </a:r>
            <a:r>
              <a:rPr lang="en-US" altLang="zh-CN" sz="2800" i="1">
                <a:ea typeface="华文新魏" panose="02010800040101010101" pitchFamily="2" charset="-122"/>
                <a:sym typeface="Symbol" panose="05050102010706020507" pitchFamily="18" charset="2"/>
              </a:rPr>
              <a:t>k</a:t>
            </a:r>
            <a:r>
              <a:rPr lang="en-US" altLang="zh-CN" sz="2800" baseline="-25000">
                <a:ea typeface="华文新魏" panose="02010800040101010101" pitchFamily="2" charset="-122"/>
              </a:rPr>
              <a:t>2</a:t>
            </a:r>
            <a:r>
              <a:rPr lang="zh-CN" altLang="en-US" sz="2800">
                <a:ea typeface="华文新魏" panose="02010800040101010101" pitchFamily="2" charset="-122"/>
                <a:sym typeface="Symbol" panose="05050102010706020507" pitchFamily="18" charset="2"/>
              </a:rPr>
              <a:t>为任意实数</a:t>
            </a:r>
            <a:r>
              <a:rPr lang="en-US" altLang="zh-CN" sz="2800">
                <a:ea typeface="华文新魏" panose="02010800040101010101" pitchFamily="2" charset="-122"/>
                <a:sym typeface="Symbol" panose="05050102010706020507" pitchFamily="18" charset="2"/>
              </a:rPr>
              <a:t>.</a:t>
            </a:r>
            <a:endParaRPr lang="en-US" altLang="zh-CN" sz="28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1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10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13" name="Text Box 3"/>
          <p:cNvSpPr txBox="1">
            <a:spLocks noChangeArrowheads="1"/>
          </p:cNvSpPr>
          <p:nvPr/>
        </p:nvSpPr>
        <p:spPr bwMode="auto">
          <a:xfrm>
            <a:off x="1258888" y="1480357"/>
            <a:ext cx="3236912"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所以</a:t>
            </a:r>
            <a:r>
              <a:rPr lang="en-US" altLang="zh-CN" sz="2800" dirty="0">
                <a:ea typeface="华文新魏" panose="02010800040101010101" pitchFamily="2" charset="-122"/>
              </a:rPr>
              <a:t>, </a:t>
            </a:r>
            <a:r>
              <a:rPr lang="zh-CN" altLang="en-US" sz="2800" dirty="0">
                <a:ea typeface="华文新魏" panose="02010800040101010101" pitchFamily="2" charset="-122"/>
              </a:rPr>
              <a:t>方程组的解为</a:t>
            </a:r>
            <a:endParaRPr lang="en-US" altLang="zh-CN" sz="2800" dirty="0">
              <a:ea typeface="华文新魏" panose="02010800040101010101" pitchFamily="2" charset="-122"/>
            </a:endParaRPr>
          </a:p>
        </p:txBody>
      </p:sp>
      <p:sp>
        <p:nvSpPr>
          <p:cNvPr id="15" name="Text Box 3"/>
          <p:cNvSpPr txBox="1">
            <a:spLocks noChangeArrowheads="1"/>
          </p:cNvSpPr>
          <p:nvPr/>
        </p:nvSpPr>
        <p:spPr bwMode="auto">
          <a:xfrm>
            <a:off x="1258888" y="5080857"/>
            <a:ext cx="3525837" cy="6524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其中</a:t>
            </a:r>
            <a:r>
              <a:rPr lang="en-US" altLang="zh-CN" sz="2800" i="1" dirty="0">
                <a:ea typeface="华文新魏" panose="02010800040101010101" pitchFamily="2" charset="-122"/>
                <a:sym typeface="Symbol" panose="05050102010706020507" pitchFamily="18" charset="2"/>
              </a:rPr>
              <a:t>k</a:t>
            </a:r>
            <a:r>
              <a:rPr lang="en-US" altLang="zh-CN" sz="2800" baseline="-25000" dirty="0">
                <a:ea typeface="华文新魏" panose="02010800040101010101" pitchFamily="2" charset="-122"/>
              </a:rPr>
              <a:t>1</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sym typeface="Symbol" panose="05050102010706020507" pitchFamily="18" charset="2"/>
              </a:rPr>
              <a:t>k</a:t>
            </a:r>
            <a:r>
              <a:rPr lang="en-US" altLang="zh-CN" sz="2800" baseline="-25000" dirty="0">
                <a:ea typeface="华文新魏" panose="02010800040101010101" pitchFamily="2" charset="-122"/>
              </a:rPr>
              <a:t>2</a:t>
            </a:r>
            <a:r>
              <a:rPr lang="zh-CN" altLang="en-US" sz="2800" dirty="0">
                <a:ea typeface="华文新魏" panose="02010800040101010101" pitchFamily="2" charset="-122"/>
                <a:sym typeface="Symbol" panose="05050102010706020507" pitchFamily="18" charset="2"/>
              </a:rPr>
              <a:t>为任意实数</a:t>
            </a:r>
            <a:r>
              <a:rPr lang="en-US" altLang="zh-CN" sz="2800" dirty="0">
                <a:ea typeface="华文新魏" panose="02010800040101010101" pitchFamily="2" charset="-122"/>
                <a:sym typeface="Symbol" panose="05050102010706020507" pitchFamily="18" charset="2"/>
              </a:rPr>
              <a:t>.</a:t>
            </a:r>
            <a:endParaRPr lang="en-US" altLang="zh-CN" sz="2800" dirty="0">
              <a:ea typeface="华文新魏" panose="02010800040101010101" pitchFamily="2" charset="-122"/>
            </a:endParaRPr>
          </a:p>
        </p:txBody>
      </p:sp>
      <p:graphicFrame>
        <p:nvGraphicFramePr>
          <p:cNvPr id="9" name="Object 3"/>
          <p:cNvGraphicFramePr>
            <a:graphicFrameLocks noChangeAspect="1"/>
          </p:cNvGraphicFramePr>
          <p:nvPr/>
        </p:nvGraphicFramePr>
        <p:xfrm>
          <a:off x="3131800" y="2132819"/>
          <a:ext cx="2916237" cy="3016250"/>
        </p:xfrm>
        <a:graphic>
          <a:graphicData uri="http://schemas.openxmlformats.org/presentationml/2006/ole">
            <mc:AlternateContent xmlns:mc="http://schemas.openxmlformats.org/markup-compatibility/2006">
              <mc:Choice xmlns:v="urn:schemas-microsoft-com:vml" Requires="v">
                <p:oleObj spid="_x0000_s78875" name="Equation" r:id="rId4" imgW="32918400" imgH="33528000" progId="Equation.DSMT4">
                  <p:embed/>
                </p:oleObj>
              </mc:Choice>
              <mc:Fallback>
                <p:oleObj name="Equation" r:id="rId4" imgW="32918400" imgH="335280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00" y="2132819"/>
                        <a:ext cx="2916237" cy="301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1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971550" y="2204830"/>
            <a:ext cx="7488990" cy="345648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4985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5695950"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二、</a:t>
            </a:r>
            <a:r>
              <a:rPr lang="en-US" altLang="zh-CN" sz="2800" i="1">
                <a:ea typeface="黑体" panose="02010609060101010101" pitchFamily="2" charset="-122"/>
              </a:rPr>
              <a:t>n</a:t>
            </a:r>
            <a:r>
              <a:rPr lang="zh-CN" altLang="en-US" sz="2800">
                <a:ea typeface="黑体" panose="02010609060101010101" pitchFamily="2" charset="-122"/>
              </a:rPr>
              <a:t>元齐次线性方程组</a:t>
            </a:r>
            <a:endParaRPr lang="en-US" altLang="zh-CN" sz="2800">
              <a:ea typeface="华文新魏" panose="02010800040101010101" pitchFamily="2" charset="-122"/>
            </a:endParaRPr>
          </a:p>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黑体" panose="02010609060101010101" pitchFamily="2" charset="-122"/>
              </a:rPr>
              <a:t>1. </a:t>
            </a:r>
            <a:r>
              <a:rPr lang="en-US" altLang="zh-CN" sz="2800" i="1">
                <a:ea typeface="黑体" panose="02010609060101010101" pitchFamily="2" charset="-122"/>
              </a:rPr>
              <a:t>n</a:t>
            </a:r>
            <a:r>
              <a:rPr lang="zh-CN" altLang="en-US" sz="2800">
                <a:ea typeface="黑体" panose="02010609060101010101" pitchFamily="2" charset="-122"/>
              </a:rPr>
              <a:t>元齐次线性方程组解的讨论</a:t>
            </a:r>
          </a:p>
          <a:p>
            <a:pPr eaLnBrk="1" hangingPunct="1">
              <a:lnSpc>
                <a:spcPct val="130000"/>
              </a:lnSpc>
              <a:tabLst>
                <a:tab pos="892175" algn="l"/>
                <a:tab pos="981075" algn="l"/>
                <a:tab pos="1071245" algn="l"/>
              </a:tabLst>
            </a:pPr>
            <a:r>
              <a:rPr lang="en-US" altLang="zh-CN" sz="2800">
                <a:ea typeface="黑体" panose="02010609060101010101" pitchFamily="2" charset="-122"/>
              </a:rPr>
              <a:t>        </a:t>
            </a:r>
            <a:r>
              <a:rPr lang="en-US" altLang="zh-CN" sz="2800" i="1">
                <a:ea typeface="华文新魏" panose="02010800040101010101" pitchFamily="2" charset="-122"/>
              </a:rPr>
              <a:t>n</a:t>
            </a:r>
            <a:r>
              <a:rPr lang="zh-CN" altLang="en-US" sz="2800">
                <a:ea typeface="华文新魏" panose="02010800040101010101" pitchFamily="2" charset="-122"/>
              </a:rPr>
              <a:t>元线性方程组</a:t>
            </a:r>
          </a:p>
        </p:txBody>
      </p:sp>
      <p:graphicFrame>
        <p:nvGraphicFramePr>
          <p:cNvPr id="2" name="Object 3"/>
          <p:cNvGraphicFramePr>
            <a:graphicFrameLocks noChangeAspect="1"/>
          </p:cNvGraphicFramePr>
          <p:nvPr/>
        </p:nvGraphicFramePr>
        <p:xfrm>
          <a:off x="2616200" y="2852738"/>
          <a:ext cx="5703888" cy="2168525"/>
        </p:xfrm>
        <a:graphic>
          <a:graphicData uri="http://schemas.openxmlformats.org/presentationml/2006/ole">
            <mc:AlternateContent xmlns:mc="http://schemas.openxmlformats.org/markup-compatibility/2006">
              <mc:Choice xmlns:v="urn:schemas-microsoft-com:vml" Requires="v">
                <p:oleObj spid="_x0000_s79899" name="Equation" r:id="rId4" imgW="64312800" imgH="24079200" progId="Equation.DSMT4">
                  <p:embed/>
                </p:oleObj>
              </mc:Choice>
              <mc:Fallback>
                <p:oleObj name="Equation" r:id="rId4" imgW="643128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2852738"/>
                        <a:ext cx="5703888"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3"/>
          <p:cNvSpPr txBox="1">
            <a:spLocks noChangeArrowheads="1"/>
          </p:cNvSpPr>
          <p:nvPr/>
        </p:nvSpPr>
        <p:spPr bwMode="auto">
          <a:xfrm>
            <a:off x="971550" y="5054600"/>
            <a:ext cx="7337265" cy="177279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称为</a:t>
            </a:r>
            <a:r>
              <a:rPr lang="en-US" altLang="zh-CN" sz="2800" i="1" dirty="0">
                <a:ea typeface="华文新魏" panose="02010800040101010101" pitchFamily="2" charset="-122"/>
              </a:rPr>
              <a:t>n</a:t>
            </a:r>
            <a:r>
              <a:rPr lang="zh-CN" altLang="en-US" sz="2800" b="1" dirty="0">
                <a:solidFill>
                  <a:srgbClr val="0000FF"/>
                </a:solidFill>
                <a:latin typeface="华文隶书" panose="02010800040101010101" pitchFamily="2" charset="-122"/>
                <a:ea typeface="华文隶书" panose="02010800040101010101" pitchFamily="2" charset="-122"/>
              </a:rPr>
              <a:t>元齐次线性方程组</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a:t>
            </a:r>
            <a:r>
              <a:rPr lang="zh-CN" altLang="en-US" sz="2800" dirty="0">
                <a:ea typeface="黑体" panose="02010609060101010101" pitchFamily="2" charset="-122"/>
              </a:rPr>
              <a:t>注</a:t>
            </a:r>
            <a:r>
              <a:rPr lang="zh-CN" altLang="en-US" sz="2800" dirty="0">
                <a:ea typeface="华文新魏" panose="02010800040101010101" pitchFamily="2" charset="-122"/>
              </a:rPr>
              <a:t> </a:t>
            </a:r>
            <a:r>
              <a:rPr lang="en-US" altLang="zh-CN" sz="2800" i="1" dirty="0">
                <a:ea typeface="华文新魏" panose="02010800040101010101" pitchFamily="2" charset="-122"/>
              </a:rPr>
              <a:t>n</a:t>
            </a:r>
            <a:r>
              <a:rPr lang="zh-CN" altLang="en-US" sz="2800" dirty="0">
                <a:ea typeface="华文新魏" panose="02010800040101010101" pitchFamily="2" charset="-122"/>
              </a:rPr>
              <a:t>元齐次线性方程组总有</a:t>
            </a:r>
            <a:r>
              <a:rPr lang="zh-CN" altLang="en-US" sz="2800" dirty="0" smtClean="0">
                <a:ea typeface="华文新魏" panose="02010800040101010101" pitchFamily="2" charset="-122"/>
              </a:rPr>
              <a:t>解</a:t>
            </a:r>
            <a:r>
              <a:rPr lang="en-US" altLang="zh-CN" sz="2800" dirty="0" smtClean="0">
                <a:ea typeface="华文新魏" panose="02010800040101010101" pitchFamily="2" charset="-122"/>
              </a:rPr>
              <a:t>(0, 0, </a:t>
            </a:r>
            <a:r>
              <a:rPr lang="en-US" altLang="zh-CN" sz="2800" dirty="0" smtClean="0">
                <a:ea typeface="华文新魏" panose="02010800040101010101" pitchFamily="2" charset="-122"/>
                <a:sym typeface="MT Extra" panose="05050102010205020202"/>
              </a:rPr>
              <a:t>, 0</a:t>
            </a:r>
            <a:r>
              <a:rPr lang="en-US" altLang="zh-CN" sz="2800" dirty="0" smtClean="0">
                <a:ea typeface="华文新魏" panose="02010800040101010101" pitchFamily="2" charset="-122"/>
              </a:rPr>
              <a:t>), </a:t>
            </a: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称之为齐次线性方程组的</a:t>
            </a:r>
            <a:r>
              <a:rPr lang="zh-CN" altLang="en-US" sz="2800" b="1" dirty="0" smtClean="0">
                <a:solidFill>
                  <a:srgbClr val="0000FF"/>
                </a:solidFill>
                <a:latin typeface="华文隶书" panose="02010800040101010101" pitchFamily="2" charset="-122"/>
                <a:ea typeface="华文隶书" panose="02010800040101010101" pitchFamily="2" charset="-122"/>
              </a:rPr>
              <a:t>零</a:t>
            </a:r>
            <a:r>
              <a:rPr lang="zh-CN" altLang="en-US" sz="2800" b="1" dirty="0">
                <a:solidFill>
                  <a:srgbClr val="0000FF"/>
                </a:solidFill>
                <a:latin typeface="华文隶书" panose="02010800040101010101" pitchFamily="2" charset="-122"/>
                <a:ea typeface="华文隶书" panose="02010800040101010101" pitchFamily="2" charset="-122"/>
              </a:rPr>
              <a:t>解</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1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1" end="1"/>
                                            </p:txEl>
                                          </p:spTgt>
                                        </p:tgtEl>
                                        <p:attrNameLst>
                                          <p:attrName>style.visibility</p:attrName>
                                        </p:attrNameLst>
                                      </p:cBhvr>
                                      <p:to>
                                        <p:strVal val="visible"/>
                                      </p:to>
                                    </p:set>
                                    <p:animEffect transition="in" filter="wipe(left)">
                                      <p:cBhvr>
                                        <p:cTn id="32" dur="1000"/>
                                        <p:tgtEl>
                                          <p:spTgt spid="2734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1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wipe(left)">
                                      <p:cBhvr>
                                        <p:cTn id="4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619590" y="2492870"/>
            <a:ext cx="4824670" cy="593139"/>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4" name="Text Box 3"/>
          <p:cNvSpPr txBox="1">
            <a:spLocks noChangeArrowheads="1"/>
          </p:cNvSpPr>
          <p:nvPr/>
        </p:nvSpPr>
        <p:spPr bwMode="auto">
          <a:xfrm>
            <a:off x="1619590" y="1700760"/>
            <a:ext cx="4464620" cy="57608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5190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73150"/>
            <a:ext cx="6926896" cy="2012859"/>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a:ea typeface="华文新魏" panose="02010800040101010101" pitchFamily="2" charset="-122"/>
              </a:rPr>
              <a:t>        n</a:t>
            </a:r>
            <a:r>
              <a:rPr lang="zh-CN" altLang="en-US" sz="2800" dirty="0">
                <a:ea typeface="华文新魏" panose="02010800040101010101" pitchFamily="2" charset="-122"/>
              </a:rPr>
              <a:t>元齐次线性方程组的解只有两种情形</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a:t>
            </a:r>
            <a:r>
              <a:rPr lang="zh-CN" altLang="en-US" sz="2800" dirty="0">
                <a:ea typeface="黑体" panose="02010609060101010101" pitchFamily="2" charset="-122"/>
              </a:rPr>
              <a:t>情形</a:t>
            </a:r>
            <a:r>
              <a:rPr lang="en-US" altLang="zh-CN" sz="2800" dirty="0">
                <a:ea typeface="黑体" panose="02010609060101010101" pitchFamily="2" charset="-122"/>
              </a:rPr>
              <a:t>1</a:t>
            </a:r>
            <a:r>
              <a:rPr lang="en-US" altLang="zh-CN" sz="2800" dirty="0">
                <a:ea typeface="华文新魏" panose="02010800040101010101" pitchFamily="2" charset="-122"/>
              </a:rPr>
              <a:t> </a:t>
            </a:r>
            <a:r>
              <a:rPr lang="zh-CN" altLang="en-US" sz="2800" dirty="0">
                <a:ea typeface="华文新魏" panose="02010800040101010101" pitchFamily="2" charset="-122"/>
              </a:rPr>
              <a:t>有唯一解</a:t>
            </a:r>
            <a:r>
              <a:rPr lang="en-US" altLang="zh-CN" sz="2800" dirty="0">
                <a:ea typeface="华文新魏" panose="02010800040101010101" pitchFamily="2" charset="-122"/>
              </a:rPr>
              <a:t>(</a:t>
            </a:r>
            <a:r>
              <a:rPr lang="zh-CN" altLang="en-US" sz="2800" dirty="0">
                <a:ea typeface="华文新魏" panose="02010800040101010101" pitchFamily="2" charset="-122"/>
              </a:rPr>
              <a:t>仅有零解</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endParaRPr lang="en-US" altLang="zh-CN" sz="12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情形</a:t>
            </a:r>
            <a:r>
              <a:rPr lang="en-US" altLang="zh-CN" sz="2800" dirty="0">
                <a:ea typeface="华文新魏" panose="02010800040101010101" pitchFamily="2" charset="-122"/>
              </a:rPr>
              <a:t>2 </a:t>
            </a:r>
            <a:r>
              <a:rPr lang="zh-CN" altLang="en-US" sz="2800" dirty="0">
                <a:ea typeface="华文新魏" panose="02010800040101010101" pitchFamily="2" charset="-122"/>
              </a:rPr>
              <a:t>有无穷多解</a:t>
            </a:r>
            <a:r>
              <a:rPr lang="en-US" altLang="zh-CN" sz="2800" dirty="0">
                <a:ea typeface="华文新魏" panose="02010800040101010101" pitchFamily="2" charset="-122"/>
              </a:rPr>
              <a:t>(</a:t>
            </a:r>
            <a:r>
              <a:rPr lang="zh-CN" altLang="en-US" sz="2800" dirty="0">
                <a:ea typeface="华文新魏" panose="02010800040101010101" pitchFamily="2" charset="-122"/>
              </a:rPr>
              <a:t>有非零解</a:t>
            </a:r>
            <a:r>
              <a:rPr lang="en-US" altLang="zh-CN" sz="2800" dirty="0">
                <a:ea typeface="华文新魏" panose="020108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73150"/>
            <a:ext cx="7635875" cy="23336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a:ea typeface="华文新魏" panose="02010800040101010101" pitchFamily="2" charset="-122"/>
              </a:rPr>
              <a:t>        </a:t>
            </a:r>
            <a:r>
              <a:rPr lang="zh-CN" altLang="en-US" sz="2800" dirty="0">
                <a:ea typeface="华文新魏" panose="02010800040101010101" pitchFamily="2" charset="-122"/>
              </a:rPr>
              <a:t>在判断齐次线性方程组解的情形时</a:t>
            </a:r>
            <a:r>
              <a:rPr lang="en-US" altLang="zh-CN" sz="2800" dirty="0">
                <a:ea typeface="华文新魏" panose="02010800040101010101" pitchFamily="2" charset="-122"/>
              </a:rPr>
              <a:t>, </a:t>
            </a:r>
            <a:r>
              <a:rPr lang="zh-CN" altLang="en-US" sz="2800" dirty="0">
                <a:ea typeface="华文新魏" panose="02010800040101010101" pitchFamily="2" charset="-122"/>
              </a:rPr>
              <a:t>要对</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其增广矩阵进行初等行变换</a:t>
            </a:r>
            <a:r>
              <a:rPr lang="en-US" altLang="zh-CN" sz="2800" dirty="0">
                <a:ea typeface="华文新魏" panose="02010800040101010101" pitchFamily="2" charset="-122"/>
              </a:rPr>
              <a:t>. </a:t>
            </a:r>
            <a:r>
              <a:rPr lang="zh-CN" altLang="en-US" sz="2800" dirty="0">
                <a:ea typeface="华文新魏" panose="02010800040101010101" pitchFamily="2" charset="-122"/>
              </a:rPr>
              <a:t>由于常数项均为零</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所以</a:t>
            </a:r>
            <a:r>
              <a:rPr lang="en-US" altLang="zh-CN" sz="2800" dirty="0">
                <a:ea typeface="华文新魏" panose="02010800040101010101" pitchFamily="2" charset="-122"/>
              </a:rPr>
              <a:t>, </a:t>
            </a:r>
            <a:r>
              <a:rPr lang="zh-CN" altLang="en-US" sz="2800" dirty="0">
                <a:latin typeface="华文琥珀" panose="02010800040101010101" pitchFamily="2" charset="-122"/>
                <a:ea typeface="华文琥珀" panose="02010800040101010101" pitchFamily="2" charset="-122"/>
              </a:rPr>
              <a:t>只需</a:t>
            </a:r>
            <a:r>
              <a:rPr lang="zh-CN" altLang="en-US" sz="2800" dirty="0">
                <a:ea typeface="华文新魏" panose="02010800040101010101" pitchFamily="2" charset="-122"/>
              </a:rPr>
              <a:t>对其系数矩阵做初等行变换即可</a:t>
            </a:r>
            <a:r>
              <a:rPr lang="en-US" altLang="zh-CN" sz="2800" dirty="0">
                <a:ea typeface="华文新魏" panose="02010800040101010101" pitchFamily="2" charset="-122"/>
              </a:rPr>
              <a:t>.</a:t>
            </a:r>
            <a:endParaRPr lang="zh-CN" altLang="en-US"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齐次线性方程组</a:t>
            </a:r>
            <a:r>
              <a:rPr lang="en-US" altLang="zh-CN" sz="2800" dirty="0">
                <a:ea typeface="华文新魏" panose="02010800040101010101" pitchFamily="2" charset="-122"/>
              </a:rPr>
              <a:t>(1.3.6)</a:t>
            </a:r>
            <a:r>
              <a:rPr lang="zh-CN" altLang="en-US" sz="2800" dirty="0">
                <a:ea typeface="华文新魏" panose="02010800040101010101" pitchFamily="2" charset="-122"/>
              </a:rPr>
              <a:t>的系数矩阵为</a:t>
            </a:r>
          </a:p>
        </p:txBody>
      </p:sp>
      <p:graphicFrame>
        <p:nvGraphicFramePr>
          <p:cNvPr id="2" name="Object 3"/>
          <p:cNvGraphicFramePr>
            <a:graphicFrameLocks noChangeAspect="1"/>
          </p:cNvGraphicFramePr>
          <p:nvPr/>
        </p:nvGraphicFramePr>
        <p:xfrm>
          <a:off x="3348038" y="3429000"/>
          <a:ext cx="3082925" cy="2168525"/>
        </p:xfrm>
        <a:graphic>
          <a:graphicData uri="http://schemas.openxmlformats.org/presentationml/2006/ole">
            <mc:AlternateContent xmlns:mc="http://schemas.openxmlformats.org/markup-compatibility/2006">
              <mc:Choice xmlns:v="urn:schemas-microsoft-com:vml" Requires="v">
                <p:oleObj spid="_x0000_s80923" name="Equation" r:id="rId4" imgW="34747200" imgH="24079200" progId="Equation.DSMT4">
                  <p:embed/>
                </p:oleObj>
              </mc:Choice>
              <mc:Fallback>
                <p:oleObj name="Equation" r:id="rId4" imgW="347472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3429000"/>
                        <a:ext cx="30829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73150"/>
            <a:ext cx="6940550" cy="12033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a:ea typeface="华文新魏" panose="02010800040101010101" pitchFamily="2" charset="-122"/>
              </a:rPr>
              <a:t>        </a:t>
            </a:r>
            <a:r>
              <a:rPr lang="zh-CN" altLang="en-US" sz="2800" dirty="0" smtClean="0">
                <a:ea typeface="华文新魏" panose="02010800040101010101" pitchFamily="2" charset="-122"/>
              </a:rPr>
              <a:t>利用矩阵</a:t>
            </a:r>
            <a:r>
              <a:rPr lang="zh-CN" altLang="en-US" sz="2800" dirty="0">
                <a:ea typeface="华文新魏" panose="02010800040101010101" pitchFamily="2" charset="-122"/>
              </a:rPr>
              <a:t>的初等行变换将系数矩阵化为</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阶梯型矩阵</a:t>
            </a:r>
            <a:endParaRPr lang="en-US" altLang="zh-CN" sz="2800" dirty="0">
              <a:ea typeface="华文新魏" panose="02010800040101010101" pitchFamily="2" charset="-122"/>
            </a:endParaRPr>
          </a:p>
        </p:txBody>
      </p:sp>
      <p:graphicFrame>
        <p:nvGraphicFramePr>
          <p:cNvPr id="2" name="Object 3"/>
          <p:cNvGraphicFramePr>
            <a:graphicFrameLocks noChangeAspect="1"/>
          </p:cNvGraphicFramePr>
          <p:nvPr/>
        </p:nvGraphicFramePr>
        <p:xfrm>
          <a:off x="2411700" y="2420938"/>
          <a:ext cx="5110162" cy="3762375"/>
        </p:xfrm>
        <a:graphic>
          <a:graphicData uri="http://schemas.openxmlformats.org/presentationml/2006/ole">
            <mc:AlternateContent xmlns:mc="http://schemas.openxmlformats.org/markup-compatibility/2006">
              <mc:Choice xmlns:v="urn:schemas-microsoft-com:vml" Requires="v">
                <p:oleObj spid="_x0000_s81947" name="Equation" r:id="rId4" imgW="57607200" imgH="41757600" progId="Equation.DSMT4">
                  <p:embed/>
                </p:oleObj>
              </mc:Choice>
              <mc:Fallback>
                <p:oleObj name="Equation" r:id="rId4" imgW="57607200" imgH="417576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00" y="2420938"/>
                        <a:ext cx="5110162" cy="376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73150"/>
            <a:ext cx="7326044" cy="233294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dirty="0">
                <a:ea typeface="华文新魏" panose="02010800040101010101" pitchFamily="2" charset="-122"/>
              </a:rPr>
              <a:t>        </a:t>
            </a:r>
            <a:r>
              <a:rPr lang="zh-CN" altLang="en-US" sz="2800" dirty="0">
                <a:ea typeface="华文新魏" panose="02010800040101010101" pitchFamily="2" charset="-122"/>
              </a:rPr>
              <a:t>根据</a:t>
            </a:r>
            <a:r>
              <a:rPr lang="en-US" altLang="zh-CN" sz="2800" i="1" dirty="0">
                <a:ea typeface="华文新魏" panose="02010800040101010101" pitchFamily="2" charset="-122"/>
              </a:rPr>
              <a:t>r</a:t>
            </a:r>
            <a:r>
              <a:rPr lang="zh-CN" altLang="en-US" sz="2800" dirty="0">
                <a:ea typeface="华文新魏" panose="02010800040101010101" pitchFamily="2" charset="-122"/>
              </a:rPr>
              <a:t>与</a:t>
            </a:r>
            <a:r>
              <a:rPr lang="en-US" altLang="zh-CN" sz="2800" i="1" dirty="0">
                <a:ea typeface="华文新魏" panose="02010800040101010101" pitchFamily="2" charset="-122"/>
              </a:rPr>
              <a:t>n</a:t>
            </a:r>
            <a:r>
              <a:rPr lang="zh-CN" altLang="en-US" sz="2800" dirty="0">
                <a:ea typeface="华文新魏" panose="02010800040101010101" pitchFamily="2" charset="-122"/>
              </a:rPr>
              <a:t>的大小关系对</a:t>
            </a:r>
            <a:r>
              <a:rPr lang="zh-CN" altLang="en-US" sz="2800" dirty="0" smtClean="0">
                <a:ea typeface="华文新魏" panose="02010800040101010101" pitchFamily="2" charset="-122"/>
              </a:rPr>
              <a:t>齐次线性方程组的</a:t>
            </a:r>
            <a:endParaRPr lang="zh-CN" altLang="en-US"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解进行</a:t>
            </a:r>
            <a:r>
              <a:rPr lang="zh-CN" altLang="en-US" sz="2800" dirty="0">
                <a:ea typeface="华文新魏" panose="02010800040101010101" pitchFamily="2" charset="-122"/>
              </a:rPr>
              <a:t>判断</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(1) </a:t>
            </a:r>
            <a:r>
              <a:rPr lang="zh-CN" altLang="en-US" sz="2800" dirty="0">
                <a:ea typeface="华文新魏" panose="02010800040101010101" pitchFamily="2" charset="-122"/>
              </a:rPr>
              <a:t>当</a:t>
            </a:r>
            <a:r>
              <a:rPr lang="en-US" altLang="zh-CN" sz="2800" i="1" dirty="0">
                <a:ea typeface="华文新魏" panose="02010800040101010101" pitchFamily="2" charset="-122"/>
              </a:rPr>
              <a:t>r</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zh-CN" altLang="en-US" sz="2800" dirty="0">
                <a:ea typeface="华文新魏" panose="02010800040101010101" pitchFamily="2" charset="-122"/>
              </a:rPr>
              <a:t>时</a:t>
            </a:r>
            <a:r>
              <a:rPr lang="en-US" altLang="zh-CN" sz="2800" dirty="0">
                <a:ea typeface="华文新魏" panose="02010800040101010101" pitchFamily="2" charset="-122"/>
              </a:rPr>
              <a:t>, </a:t>
            </a:r>
            <a:r>
              <a:rPr lang="zh-CN" altLang="en-US" sz="2800" dirty="0">
                <a:ea typeface="华文新魏" panose="02010800040101010101" pitchFamily="2" charset="-122"/>
              </a:rPr>
              <a:t>仅有零</a:t>
            </a:r>
            <a:r>
              <a:rPr lang="zh-CN" altLang="en-US" sz="2800" dirty="0" smtClean="0">
                <a:ea typeface="华文新魏" panose="02010800040101010101" pitchFamily="2" charset="-122"/>
              </a:rPr>
              <a:t>解</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即有唯一解</a:t>
            </a:r>
            <a:r>
              <a:rPr lang="en-US" altLang="zh-CN" sz="2800" dirty="0" smtClean="0">
                <a:ea typeface="华文新魏" panose="02010800040101010101" pitchFamily="2" charset="-122"/>
              </a:rPr>
              <a:t>; </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(2) </a:t>
            </a:r>
            <a:r>
              <a:rPr lang="zh-CN" altLang="en-US" sz="2800" dirty="0">
                <a:ea typeface="华文新魏" panose="02010800040101010101" pitchFamily="2" charset="-122"/>
              </a:rPr>
              <a:t>当</a:t>
            </a:r>
            <a:r>
              <a:rPr lang="en-US" altLang="zh-CN" sz="2800" i="1" dirty="0">
                <a:ea typeface="华文新魏" panose="02010800040101010101" pitchFamily="2" charset="-122"/>
              </a:rPr>
              <a:t>r</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zh-CN" altLang="en-US" sz="2800" dirty="0">
                <a:ea typeface="华文新魏" panose="02010800040101010101" pitchFamily="2" charset="-122"/>
              </a:rPr>
              <a:t>时</a:t>
            </a:r>
            <a:r>
              <a:rPr lang="en-US" altLang="zh-CN" sz="2800" dirty="0">
                <a:ea typeface="华文新魏" panose="02010800040101010101" pitchFamily="2" charset="-122"/>
              </a:rPr>
              <a:t>, </a:t>
            </a:r>
            <a:r>
              <a:rPr lang="zh-CN" altLang="en-US" sz="2800" dirty="0">
                <a:ea typeface="华文新魏" panose="02010800040101010101" pitchFamily="2" charset="-122"/>
              </a:rPr>
              <a:t>有非零解</a:t>
            </a:r>
            <a:r>
              <a:rPr lang="en-US" altLang="zh-CN" sz="2800" dirty="0">
                <a:ea typeface="华文新魏" panose="02010800040101010101" pitchFamily="2" charset="-122"/>
              </a:rPr>
              <a:t>, </a:t>
            </a:r>
            <a:r>
              <a:rPr lang="zh-CN" altLang="en-US" sz="2800" dirty="0">
                <a:ea typeface="华文新魏" panose="02010800040101010101" pitchFamily="2" charset="-122"/>
              </a:rPr>
              <a:t>即有无穷多解</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928114" y="1721924"/>
            <a:ext cx="7892476" cy="4515466"/>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34818"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7661072" cy="2377574"/>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黑体" panose="02010609060101010101" pitchFamily="2" charset="-122"/>
              </a:rPr>
              <a:t>        二、矩阵</a:t>
            </a:r>
            <a:endParaRPr lang="en-US" altLang="zh-CN" sz="2800" dirty="0">
              <a:ea typeface="华文新魏" panose="02010800040101010101" pitchFamily="2" charset="-122"/>
            </a:endParaRPr>
          </a:p>
          <a:p>
            <a:pPr eaLnBrk="1" hangingPunct="1">
              <a:lnSpc>
                <a:spcPct val="130000"/>
              </a:lnSpc>
              <a:spcBef>
                <a:spcPts val="600"/>
              </a:spcBef>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1. </a:t>
            </a:r>
            <a:r>
              <a:rPr lang="zh-CN" altLang="en-US" sz="2800" dirty="0">
                <a:ea typeface="黑体" panose="02010609060101010101" pitchFamily="2" charset="-122"/>
              </a:rPr>
              <a:t>定义</a:t>
            </a:r>
          </a:p>
          <a:p>
            <a:pPr eaLnBrk="1" hangingPunct="1">
              <a:lnSpc>
                <a:spcPct val="130000"/>
              </a:lnSpc>
              <a:tabLst>
                <a:tab pos="892175" algn="l"/>
                <a:tab pos="981075" algn="l"/>
                <a:tab pos="1071245" algn="l"/>
              </a:tabLst>
            </a:pPr>
            <a:r>
              <a:rPr lang="zh-CN" altLang="en-US" sz="2800" dirty="0">
                <a:ea typeface="黑体" panose="02010609060101010101" pitchFamily="2" charset="-122"/>
              </a:rPr>
              <a:t>        定义</a:t>
            </a:r>
            <a:r>
              <a:rPr lang="en-US" altLang="zh-CN" sz="2800" dirty="0">
                <a:ea typeface="黑体" panose="02010609060101010101" pitchFamily="2" charset="-122"/>
              </a:rPr>
              <a:t>1.1.1</a:t>
            </a:r>
            <a:r>
              <a:rPr lang="en-US" altLang="zh-CN" sz="2800" dirty="0">
                <a:ea typeface="华文新魏" panose="02010800040101010101" pitchFamily="2" charset="-122"/>
              </a:rPr>
              <a:t> </a:t>
            </a:r>
            <a:r>
              <a:rPr lang="zh-CN" altLang="en-US" sz="2800" dirty="0">
                <a:ea typeface="华文新魏" panose="02010800040101010101" pitchFamily="2" charset="-122"/>
              </a:rPr>
              <a:t>由</a:t>
            </a:r>
            <a:r>
              <a:rPr lang="en-US" altLang="zh-CN" sz="2800" i="1" dirty="0" err="1">
                <a:ea typeface="华文新魏" panose="02010800040101010101" pitchFamily="2" charset="-122"/>
              </a:rPr>
              <a:t>m</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n</a:t>
            </a:r>
            <a:r>
              <a:rPr lang="zh-CN" altLang="en-US" sz="2800" dirty="0">
                <a:ea typeface="华文新魏" panose="02010800040101010101" pitchFamily="2" charset="-122"/>
              </a:rPr>
              <a:t>个数</a:t>
            </a:r>
            <a:r>
              <a:rPr lang="en-US" altLang="zh-CN" sz="2800" i="1" dirty="0" err="1">
                <a:ea typeface="华文新魏" panose="02010800040101010101" pitchFamily="2" charset="-122"/>
              </a:rPr>
              <a:t>a</a:t>
            </a:r>
            <a:r>
              <a:rPr lang="en-US" altLang="zh-CN" sz="2800" i="1" baseline="-25000" dirty="0" err="1">
                <a:ea typeface="华文新魏" panose="02010800040101010101" pitchFamily="2" charset="-122"/>
              </a:rPr>
              <a:t>ij</a:t>
            </a:r>
            <a:r>
              <a:rPr lang="en-US" altLang="zh-CN" sz="2800" dirty="0">
                <a:ea typeface="华文新魏" panose="02010800040101010101" pitchFamily="2" charset="-122"/>
              </a:rPr>
              <a:t>(</a:t>
            </a:r>
            <a:r>
              <a:rPr lang="en-US" altLang="zh-CN" sz="2800" i="1" dirty="0" err="1">
                <a:ea typeface="华文新魏" panose="02010800040101010101" pitchFamily="2" charset="-122"/>
              </a:rPr>
              <a:t>i</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1, 2, </a:t>
            </a:r>
            <a:r>
              <a:rPr lang="en-US" altLang="zh-CN" sz="2800" dirty="0">
                <a:ea typeface="华文新魏" panose="02010800040101010101" pitchFamily="2" charset="-122"/>
                <a:sym typeface="MT Extra" panose="05050102010205020202" pitchFamily="18" charset="2"/>
              </a:rPr>
              <a:t>, </a:t>
            </a:r>
            <a:r>
              <a:rPr lang="en-US" altLang="zh-CN" sz="2800" i="1" dirty="0">
                <a:ea typeface="华文新魏" panose="02010800040101010101" pitchFamily="2" charset="-122"/>
                <a:sym typeface="MT Extra" panose="05050102010205020202" pitchFamily="18" charset="2"/>
              </a:rPr>
              <a:t>m</a:t>
            </a:r>
            <a:r>
              <a:rPr lang="en-US" altLang="zh-CN" sz="2800" dirty="0">
                <a:ea typeface="华文新魏" panose="02010800040101010101" pitchFamily="2" charset="-122"/>
                <a:sym typeface="MT Extra" panose="05050102010205020202" pitchFamily="18" charset="2"/>
              </a:rPr>
              <a:t>; </a:t>
            </a:r>
            <a:r>
              <a:rPr lang="en-US" altLang="zh-CN" sz="2800" i="1" dirty="0">
                <a:ea typeface="华文新魏" panose="02010800040101010101" pitchFamily="2" charset="-122"/>
              </a:rPr>
              <a:t>j</a:t>
            </a:r>
            <a:r>
              <a:rPr lang="en-US" altLang="zh-CN" sz="1200"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1, 2, </a:t>
            </a:r>
          </a:p>
          <a:p>
            <a:pPr eaLnBrk="1" hangingPunct="1">
              <a:lnSpc>
                <a:spcPct val="130000"/>
              </a:lnSpc>
              <a:tabLst>
                <a:tab pos="892175" algn="l"/>
                <a:tab pos="981075" algn="l"/>
                <a:tab pos="1071245" algn="l"/>
              </a:tabLst>
            </a:pPr>
            <a:r>
              <a:rPr lang="en-US" altLang="zh-CN" sz="2800" dirty="0">
                <a:ea typeface="华文新魏" panose="02010800040101010101" pitchFamily="2" charset="-122"/>
                <a:sym typeface="MT Extra" panose="05050102010205020202" pitchFamily="18" charset="2"/>
              </a:rPr>
              <a:t>, </a:t>
            </a:r>
            <a:r>
              <a:rPr lang="en-US" altLang="zh-CN" sz="2800" i="1" dirty="0">
                <a:ea typeface="华文新魏" panose="02010800040101010101" pitchFamily="2" charset="-122"/>
                <a:sym typeface="MT Extra" panose="05050102010205020202" pitchFamily="18" charset="2"/>
              </a:rPr>
              <a:t>n</a:t>
            </a:r>
            <a:r>
              <a:rPr lang="en-US" altLang="zh-CN" sz="2800" dirty="0">
                <a:ea typeface="华文新魏" panose="02010800040101010101" pitchFamily="2" charset="-122"/>
              </a:rPr>
              <a:t>)</a:t>
            </a:r>
            <a:r>
              <a:rPr lang="zh-CN" altLang="en-US" sz="2800" dirty="0">
                <a:ea typeface="华文新魏" panose="02010800040101010101" pitchFamily="2" charset="-122"/>
              </a:rPr>
              <a:t>构成的形如</a:t>
            </a:r>
            <a:endParaRPr lang="en-US" altLang="zh-CN" sz="2800" dirty="0">
              <a:ea typeface="华文新魏" panose="02010800040101010101" pitchFamily="2" charset="-122"/>
            </a:endParaRPr>
          </a:p>
        </p:txBody>
      </p:sp>
      <p:graphicFrame>
        <p:nvGraphicFramePr>
          <p:cNvPr id="2" name="Object 3"/>
          <p:cNvGraphicFramePr>
            <a:graphicFrameLocks noChangeAspect="1"/>
          </p:cNvGraphicFramePr>
          <p:nvPr>
            <p:extLst>
              <p:ext uri="{D42A27DB-BD31-4B8C-83A1-F6EECF244321}">
                <p14:modId xmlns:p14="http://schemas.microsoft.com/office/powerpoint/2010/main" val="2546913155"/>
              </p:ext>
            </p:extLst>
          </p:nvPr>
        </p:nvGraphicFramePr>
        <p:xfrm>
          <a:off x="2701925" y="3429000"/>
          <a:ext cx="5541963" cy="2690812"/>
        </p:xfrm>
        <a:graphic>
          <a:graphicData uri="http://schemas.openxmlformats.org/presentationml/2006/ole">
            <mc:AlternateContent xmlns:mc="http://schemas.openxmlformats.org/markup-compatibility/2006">
              <mc:Choice xmlns:v="urn:schemas-microsoft-com:vml" Requires="v">
                <p:oleObj spid="_x0000_s7195" name="Equation" r:id="rId4" imgW="62484000" imgH="29870400" progId="Equation.DSMT4">
                  <p:embed/>
                </p:oleObj>
              </mc:Choice>
              <mc:Fallback>
                <p:oleObj name="Equation" r:id="rId4" imgW="62484000" imgH="29870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925" y="3429000"/>
                        <a:ext cx="5541963" cy="269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971499" y="2892425"/>
            <a:ext cx="7826425" cy="1184665"/>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6009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41199"/>
            <a:ext cx="7826181" cy="304698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除利用上述方法由变换后的阶梯型矩阵判</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断齐次线性方程组的解之外</a:t>
            </a:r>
            <a:r>
              <a:rPr lang="en-US" altLang="zh-CN" sz="2800" dirty="0">
                <a:ea typeface="华文新魏" panose="02010800040101010101" pitchFamily="2" charset="-122"/>
              </a:rPr>
              <a:t>, </a:t>
            </a:r>
            <a:r>
              <a:rPr lang="zh-CN" altLang="en-US" sz="2800" dirty="0">
                <a:ea typeface="华文新魏" panose="02010800040101010101" pitchFamily="2" charset="-122"/>
              </a:rPr>
              <a:t>我们还有以下有关</a:t>
            </a:r>
            <a:endParaRPr lang="en-US" altLang="zh-CN" sz="2800" dirty="0">
              <a:ea typeface="华文新魏" panose="02010800040101010101" pitchFamily="2" charset="-122"/>
            </a:endParaRPr>
          </a:p>
          <a:p>
            <a:pPr eaLnBrk="1" hangingPunct="1">
              <a:lnSpc>
                <a:spcPct val="130000"/>
              </a:lnSpc>
              <a:spcBef>
                <a:spcPts val="0"/>
              </a:spcBef>
              <a:spcAft>
                <a:spcPts val="1200"/>
              </a:spcAft>
              <a:tabLst>
                <a:tab pos="892175" algn="l"/>
                <a:tab pos="981075" algn="l"/>
                <a:tab pos="1071245" algn="l"/>
              </a:tabLst>
            </a:pPr>
            <a:r>
              <a:rPr lang="zh-CN" altLang="en-US" sz="2800" dirty="0">
                <a:ea typeface="华文新魏" panose="02010800040101010101" pitchFamily="2" charset="-122"/>
              </a:rPr>
              <a:t>齐次线性方程组解的定理</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a:t>
            </a:r>
            <a:r>
              <a:rPr lang="zh-CN" altLang="en-US" sz="2800" dirty="0">
                <a:ea typeface="黑体" panose="02010609060101010101" pitchFamily="2" charset="-122"/>
              </a:rPr>
              <a:t>定理</a:t>
            </a:r>
            <a:r>
              <a:rPr lang="en-US" altLang="zh-CN" sz="2800" dirty="0">
                <a:ea typeface="黑体" panose="02010609060101010101" pitchFamily="2" charset="-122"/>
              </a:rPr>
              <a:t>1.3.1</a:t>
            </a:r>
            <a:r>
              <a:rPr lang="en-US" altLang="zh-CN" sz="2800" dirty="0">
                <a:ea typeface="华文新魏" panose="02010800040101010101" pitchFamily="2" charset="-122"/>
              </a:rPr>
              <a:t> </a:t>
            </a:r>
            <a:r>
              <a:rPr lang="zh-CN" altLang="en-US" sz="2800" dirty="0">
                <a:ea typeface="华文新魏" panose="02010800040101010101" pitchFamily="2" charset="-122"/>
              </a:rPr>
              <a:t>如果</a:t>
            </a:r>
            <a:r>
              <a:rPr lang="en-US" altLang="zh-CN" sz="2800" i="1" dirty="0">
                <a:ea typeface="华文新魏" panose="02010800040101010101" pitchFamily="2" charset="-122"/>
              </a:rPr>
              <a:t>m</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en-US" altLang="zh-CN" sz="2800" dirty="0">
                <a:ea typeface="华文新魏" panose="02010800040101010101" pitchFamily="2" charset="-122"/>
              </a:rPr>
              <a:t>, </a:t>
            </a:r>
            <a:r>
              <a:rPr lang="zh-CN" altLang="en-US" sz="2800" dirty="0">
                <a:ea typeface="华文新魏" panose="02010800040101010101" pitchFamily="2" charset="-122"/>
              </a:rPr>
              <a:t>则齐次线性方程组</a:t>
            </a:r>
            <a:r>
              <a:rPr lang="en-US" altLang="zh-CN" sz="2800" dirty="0">
                <a:ea typeface="华文新魏" panose="02010800040101010101" pitchFamily="2" charset="-122"/>
              </a:rPr>
              <a:t>(1.3.6)</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有非零解</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4895850" cy="12033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黑体" panose="02010609060101010101" pitchFamily="2" charset="-122"/>
              </a:rPr>
              <a:t>2. </a:t>
            </a:r>
            <a:r>
              <a:rPr lang="zh-CN" altLang="en-US" sz="2800">
                <a:ea typeface="黑体" panose="02010609060101010101" pitchFamily="2" charset="-122"/>
              </a:rPr>
              <a:t>例子</a:t>
            </a:r>
          </a:p>
          <a:p>
            <a:pPr eaLnBrk="1" hangingPunct="1">
              <a:lnSpc>
                <a:spcPct val="130000"/>
              </a:lnSpc>
              <a:tabLst>
                <a:tab pos="892175" algn="l"/>
                <a:tab pos="981075" algn="l"/>
                <a:tab pos="1071245" algn="l"/>
              </a:tabLst>
            </a:pPr>
            <a:r>
              <a:rPr lang="en-US" altLang="zh-CN" sz="2800">
                <a:ea typeface="黑体" panose="02010609060101010101" pitchFamily="2" charset="-122"/>
              </a:rPr>
              <a:t>        </a:t>
            </a:r>
            <a:r>
              <a:rPr lang="zh-CN" altLang="en-US" sz="2800">
                <a:ea typeface="黑体" panose="02010609060101010101" pitchFamily="2" charset="-122"/>
              </a:rPr>
              <a:t>例</a:t>
            </a:r>
            <a:r>
              <a:rPr lang="en-US" altLang="zh-CN" sz="2800">
                <a:ea typeface="黑体" panose="02010609060101010101" pitchFamily="2" charset="-122"/>
              </a:rPr>
              <a:t>1.3.4 </a:t>
            </a:r>
            <a:r>
              <a:rPr lang="zh-CN" altLang="en-US" sz="2800">
                <a:ea typeface="华文新魏" panose="02010800040101010101" pitchFamily="2" charset="-122"/>
              </a:rPr>
              <a:t>解齐次线性方程组</a:t>
            </a:r>
          </a:p>
        </p:txBody>
      </p:sp>
      <p:graphicFrame>
        <p:nvGraphicFramePr>
          <p:cNvPr id="2" name="Object 3"/>
          <p:cNvGraphicFramePr>
            <a:graphicFrameLocks noChangeAspect="1"/>
          </p:cNvGraphicFramePr>
          <p:nvPr/>
        </p:nvGraphicFramePr>
        <p:xfrm>
          <a:off x="3203575" y="2276475"/>
          <a:ext cx="2971800" cy="2168525"/>
        </p:xfrm>
        <a:graphic>
          <a:graphicData uri="http://schemas.openxmlformats.org/presentationml/2006/ole">
            <mc:AlternateContent xmlns:mc="http://schemas.openxmlformats.org/markup-compatibility/2006">
              <mc:Choice xmlns:v="urn:schemas-microsoft-com:vml" Requires="v">
                <p:oleObj spid="_x0000_s82971" name="Equation" r:id="rId4" imgW="33528000" imgH="24079200" progId="Equation.DSMT4">
                  <p:embed/>
                </p:oleObj>
              </mc:Choice>
              <mc:Fallback>
                <p:oleObj name="Equation" r:id="rId4" imgW="335280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276475"/>
                        <a:ext cx="2971800"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69405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zh-CN" altLang="en-US" sz="2800">
                <a:ea typeface="黑体" panose="02010609060101010101" pitchFamily="2" charset="-122"/>
              </a:rPr>
              <a:t>步骤</a:t>
            </a:r>
            <a:r>
              <a:rPr lang="en-US" altLang="zh-CN" sz="2800">
                <a:ea typeface="华文新魏" panose="02010800040101010101" pitchFamily="2" charset="-122"/>
              </a:rPr>
              <a:t>1 </a:t>
            </a:r>
            <a:r>
              <a:rPr lang="zh-CN" altLang="en-US" sz="2800">
                <a:ea typeface="华文新魏" panose="02010800040101010101" pitchFamily="2" charset="-122"/>
              </a:rPr>
              <a:t>写出齐次线性方程组的系数矩阵</a:t>
            </a:r>
            <a:r>
              <a:rPr lang="en-US" altLang="zh-CN" sz="2800">
                <a:ea typeface="华文新魏" panose="02010800040101010101" pitchFamily="2" charset="-122"/>
              </a:rPr>
              <a:t>.</a:t>
            </a:r>
          </a:p>
        </p:txBody>
      </p:sp>
      <p:graphicFrame>
        <p:nvGraphicFramePr>
          <p:cNvPr id="2" name="Object 3"/>
          <p:cNvGraphicFramePr>
            <a:graphicFrameLocks noChangeAspect="1"/>
          </p:cNvGraphicFramePr>
          <p:nvPr/>
        </p:nvGraphicFramePr>
        <p:xfrm>
          <a:off x="3419475" y="1773238"/>
          <a:ext cx="2135188" cy="2141537"/>
        </p:xfrm>
        <a:graphic>
          <a:graphicData uri="http://schemas.openxmlformats.org/presentationml/2006/ole">
            <mc:AlternateContent xmlns:mc="http://schemas.openxmlformats.org/markup-compatibility/2006">
              <mc:Choice xmlns:v="urn:schemas-microsoft-com:vml" Requires="v">
                <p:oleObj spid="_x0000_s84019" name="Equation" r:id="rId4" imgW="24079200" imgH="23774400" progId="Equation.DSMT4">
                  <p:embed/>
                </p:oleObj>
              </mc:Choice>
              <mc:Fallback>
                <p:oleObj name="Equation" r:id="rId4" imgW="240792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1773238"/>
                        <a:ext cx="2135188"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222" name="Object 30"/>
          <p:cNvGraphicFramePr>
            <a:graphicFrameLocks noChangeAspect="1"/>
          </p:cNvGraphicFramePr>
          <p:nvPr/>
        </p:nvGraphicFramePr>
        <p:xfrm>
          <a:off x="3203810" y="4149100"/>
          <a:ext cx="2971800" cy="2159000"/>
        </p:xfrm>
        <a:graphic>
          <a:graphicData uri="http://schemas.openxmlformats.org/presentationml/2006/ole">
            <mc:AlternateContent xmlns:mc="http://schemas.openxmlformats.org/markup-compatibility/2006">
              <mc:Choice xmlns:v="urn:schemas-microsoft-com:vml" Requires="v">
                <p:oleObj spid="_x0000_s84020" name="Equation" r:id="rId6" imgW="33528000" imgH="24079200" progId="Equation.DSMT4">
                  <p:embed/>
                </p:oleObj>
              </mc:Choice>
              <mc:Fallback>
                <p:oleObj name="Equation" r:id="rId6" imgW="33528000" imgH="24079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10" y="4149100"/>
                        <a:ext cx="29718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4222"/>
                                        </p:tgtEl>
                                        <p:attrNameLst>
                                          <p:attrName>style.visibility</p:attrName>
                                        </p:attrNameLst>
                                      </p:cBhvr>
                                      <p:to>
                                        <p:strVal val="visible"/>
                                      </p:to>
                                    </p:set>
                                    <p:animEffect transition="in" filter="wipe(left)">
                                      <p:cBhvr>
                                        <p:cTn id="12" dur="500"/>
                                        <p:tgtEl>
                                          <p:spTgt spid="2642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64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7277100" cy="12128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步骤</a:t>
            </a:r>
            <a:r>
              <a:rPr lang="en-US" altLang="zh-CN" sz="2800" dirty="0">
                <a:ea typeface="华文新魏" panose="02010800040101010101" pitchFamily="2" charset="-122"/>
              </a:rPr>
              <a:t>2 </a:t>
            </a:r>
            <a:r>
              <a:rPr lang="zh-CN" altLang="en-US" sz="2800" dirty="0">
                <a:ea typeface="华文新魏" panose="02010800040101010101" pitchFamily="2" charset="-122"/>
              </a:rPr>
              <a:t>用行初等变换化系数矩阵为阶梯型</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矩阵</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并确定</a:t>
            </a:r>
            <a:r>
              <a:rPr lang="zh-CN" altLang="en-US" dirty="0" smtClean="0">
                <a:ea typeface="华文新魏" panose="02010800040101010101" pitchFamily="2" charset="-122"/>
              </a:rPr>
              <a:t> </a:t>
            </a:r>
            <a:r>
              <a:rPr lang="en-US" altLang="zh-CN" sz="2800" i="1" dirty="0" smtClean="0">
                <a:ea typeface="华文新魏" panose="02010800040101010101" pitchFamily="2" charset="-122"/>
              </a:rPr>
              <a:t>r</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graphicFrame>
        <p:nvGraphicFramePr>
          <p:cNvPr id="2" name="Object 3"/>
          <p:cNvGraphicFramePr>
            <a:graphicFrameLocks noChangeAspect="1"/>
          </p:cNvGraphicFramePr>
          <p:nvPr/>
        </p:nvGraphicFramePr>
        <p:xfrm>
          <a:off x="2555875" y="2366963"/>
          <a:ext cx="4514850" cy="2141537"/>
        </p:xfrm>
        <a:graphic>
          <a:graphicData uri="http://schemas.openxmlformats.org/presentationml/2006/ole">
            <mc:AlternateContent xmlns:mc="http://schemas.openxmlformats.org/markup-compatibility/2006">
              <mc:Choice xmlns:v="urn:schemas-microsoft-com:vml" Requires="v">
                <p:oleObj spid="_x0000_s85020" name="Equation" r:id="rId4" imgW="50901600" imgH="23774400" progId="Equation.DSMT4">
                  <p:embed/>
                </p:oleObj>
              </mc:Choice>
              <mc:Fallback>
                <p:oleObj name="Equation" r:id="rId4" imgW="50901600" imgH="2377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2366963"/>
                        <a:ext cx="4514850"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7904728" cy="401340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步骤</a:t>
            </a:r>
            <a:r>
              <a:rPr lang="en-US" altLang="zh-CN" sz="2800" dirty="0">
                <a:ea typeface="华文新魏" panose="02010800040101010101" pitchFamily="2" charset="-122"/>
              </a:rPr>
              <a:t>3 </a:t>
            </a:r>
            <a:r>
              <a:rPr lang="zh-CN" altLang="en-US" sz="2800" dirty="0" smtClean="0">
                <a:ea typeface="华文新魏" panose="02010800040101010101" pitchFamily="2" charset="-122"/>
              </a:rPr>
              <a:t>利用</a:t>
            </a:r>
            <a:r>
              <a:rPr lang="en-US" altLang="zh-CN" sz="2800" dirty="0" smtClean="0">
                <a:ea typeface="华文新魏" panose="02010800040101010101" pitchFamily="2" charset="-122"/>
              </a:rPr>
              <a:t>r</a:t>
            </a:r>
            <a:r>
              <a:rPr lang="zh-CN" altLang="en-US" sz="2800" dirty="0" smtClean="0">
                <a:ea typeface="华文新魏" panose="02010800040101010101" pitchFamily="2" charset="-122"/>
              </a:rPr>
              <a:t>与</a:t>
            </a:r>
            <a:r>
              <a:rPr lang="en-US" altLang="zh-CN" sz="2800" dirty="0" smtClean="0">
                <a:ea typeface="华文新魏" panose="02010800040101010101" pitchFamily="2" charset="-122"/>
              </a:rPr>
              <a:t>n</a:t>
            </a:r>
            <a:r>
              <a:rPr lang="zh-CN" altLang="en-US" sz="2800" dirty="0" smtClean="0">
                <a:ea typeface="华文新魏" panose="02010800040101010101" pitchFamily="2" charset="-122"/>
              </a:rPr>
              <a:t>的关系</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判断齐次线性方程</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组</a:t>
            </a:r>
            <a:r>
              <a:rPr lang="zh-CN" altLang="en-US" sz="2800" dirty="0" smtClean="0">
                <a:ea typeface="华文新魏" panose="02010800040101010101" pitchFamily="2" charset="-122"/>
              </a:rPr>
              <a:t>解的情形</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仅</a:t>
            </a:r>
            <a:r>
              <a:rPr lang="zh-CN" altLang="en-US" sz="2800" dirty="0">
                <a:ea typeface="华文新魏" panose="02010800040101010101" pitchFamily="2" charset="-122"/>
              </a:rPr>
              <a:t>有零解时直接写出其解</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当</a:t>
            </a:r>
            <a:r>
              <a:rPr lang="zh-CN" altLang="en-US" sz="2800" dirty="0">
                <a:ea typeface="华文新魏" panose="02010800040101010101" pitchFamily="2" charset="-122"/>
              </a:rPr>
              <a:t>有非</a:t>
            </a:r>
            <a:r>
              <a:rPr lang="zh-CN" altLang="en-US" sz="2800" dirty="0" smtClean="0">
                <a:ea typeface="华文新魏" panose="02010800040101010101" pitchFamily="2" charset="-122"/>
              </a:rPr>
              <a:t>零</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解</a:t>
            </a:r>
            <a:r>
              <a:rPr lang="zh-CN" altLang="en-US" sz="2800" dirty="0">
                <a:ea typeface="华文新魏" panose="02010800040101010101" pitchFamily="2" charset="-122"/>
              </a:rPr>
              <a:t>时</a:t>
            </a:r>
            <a:r>
              <a:rPr lang="en-US" altLang="zh-CN" sz="2800" dirty="0">
                <a:ea typeface="华文新魏" panose="02010800040101010101" pitchFamily="2" charset="-122"/>
              </a:rPr>
              <a:t>, </a:t>
            </a:r>
            <a:r>
              <a:rPr lang="zh-CN" altLang="en-US" sz="2800" dirty="0">
                <a:ea typeface="华文新魏" panose="02010800040101010101" pitchFamily="2" charset="-122"/>
              </a:rPr>
              <a:t>进一步将阶梯型矩阵利用初等</a:t>
            </a:r>
            <a:r>
              <a:rPr lang="zh-CN" altLang="en-US" sz="2800" dirty="0" smtClean="0">
                <a:ea typeface="华文新魏" panose="02010800040101010101" pitchFamily="2" charset="-122"/>
              </a:rPr>
              <a:t>行变换化为</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最</a:t>
            </a:r>
            <a:r>
              <a:rPr lang="zh-CN" altLang="en-US" sz="2800" dirty="0">
                <a:ea typeface="华文新魏" panose="02010800040101010101" pitchFamily="2" charset="-122"/>
              </a:rPr>
              <a:t>简型</a:t>
            </a:r>
            <a:r>
              <a:rPr lang="en-US" altLang="zh-CN" sz="2800" dirty="0">
                <a:ea typeface="华文新魏" panose="02010800040101010101" pitchFamily="2" charset="-122"/>
              </a:rPr>
              <a:t>, </a:t>
            </a:r>
            <a:r>
              <a:rPr lang="zh-CN" altLang="en-US" sz="2800" dirty="0">
                <a:ea typeface="华文新魏" panose="02010800040101010101" pitchFamily="2" charset="-122"/>
              </a:rPr>
              <a:t>确定自由变元和约束变元</a:t>
            </a:r>
            <a:r>
              <a:rPr lang="en-US" altLang="zh-CN" sz="2800" dirty="0">
                <a:ea typeface="华文新魏" panose="02010800040101010101" pitchFamily="2" charset="-122"/>
              </a:rPr>
              <a:t>, </a:t>
            </a:r>
            <a:r>
              <a:rPr lang="zh-CN" altLang="en-US" sz="2800" dirty="0" smtClean="0">
                <a:ea typeface="华文新魏" panose="02010800040101010101" pitchFamily="2" charset="-122"/>
              </a:rPr>
              <a:t>然后</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写出由</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自由变元</a:t>
            </a:r>
            <a:r>
              <a:rPr lang="zh-CN" altLang="en-US" sz="2800" dirty="0">
                <a:ea typeface="华文新魏" panose="02010800040101010101" pitchFamily="2" charset="-122"/>
              </a:rPr>
              <a:t>表示约束变</a:t>
            </a:r>
            <a:r>
              <a:rPr lang="zh-CN" altLang="en-US" sz="2800" dirty="0" smtClean="0">
                <a:ea typeface="华文新魏" panose="02010800040101010101" pitchFamily="2" charset="-122"/>
              </a:rPr>
              <a:t>元的表达式</a:t>
            </a:r>
            <a:r>
              <a:rPr lang="en-US" altLang="zh-CN" sz="2800" dirty="0" smtClean="0">
                <a:ea typeface="华文新魏" panose="02010800040101010101" pitchFamily="2" charset="-122"/>
              </a:rPr>
              <a:t>, </a:t>
            </a:r>
            <a:r>
              <a:rPr lang="zh-CN" altLang="en-US" sz="2800" dirty="0">
                <a:ea typeface="华文新魏" panose="02010800040101010101" pitchFamily="2" charset="-122"/>
              </a:rPr>
              <a:t>对</a:t>
            </a:r>
            <a:r>
              <a:rPr lang="zh-CN" altLang="en-US" sz="2800" dirty="0" smtClean="0">
                <a:ea typeface="华文新魏" panose="02010800040101010101" pitchFamily="2" charset="-122"/>
              </a:rPr>
              <a:t>自由变元赋值</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进而</a:t>
            </a:r>
            <a:r>
              <a:rPr lang="zh-CN" altLang="en-US" sz="2800" dirty="0" smtClean="0">
                <a:ea typeface="华文新魏" panose="02010800040101010101" pitchFamily="2" charset="-122"/>
              </a:rPr>
              <a:t>得到</a:t>
            </a:r>
            <a:r>
              <a:rPr lang="zh-CN" altLang="en-US" sz="2800" dirty="0">
                <a:ea typeface="华文新魏" panose="02010800040101010101" pitchFamily="2" charset="-122"/>
              </a:rPr>
              <a:t>方程组的解</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由于</a:t>
            </a:r>
            <a:r>
              <a:rPr lang="en-US" altLang="zh-CN" sz="2800" i="1" dirty="0">
                <a:ea typeface="华文新魏" panose="02010800040101010101" pitchFamily="2" charset="-122"/>
              </a:rPr>
              <a:t>r</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en-US" altLang="zh-CN" sz="2800" dirty="0">
                <a:ea typeface="华文新魏" panose="02010800040101010101" pitchFamily="2" charset="-122"/>
              </a:rPr>
              <a:t>, </a:t>
            </a:r>
            <a:r>
              <a:rPr lang="zh-CN" altLang="en-US" sz="2800" dirty="0">
                <a:ea typeface="华文新魏" panose="02010800040101010101" pitchFamily="2" charset="-122"/>
              </a:rPr>
              <a:t>所以原方程组仅有零解</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wipe(left)">
                                      <p:cBhvr>
                                        <p:cTn id="37" dur="1000"/>
                                        <p:tgtEl>
                                          <p:spTgt spid="273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48958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a:ea typeface="黑体" panose="02010609060101010101" pitchFamily="2" charset="-122"/>
              </a:rPr>
              <a:t>        </a:t>
            </a:r>
            <a:r>
              <a:rPr lang="zh-CN" altLang="en-US" sz="2800">
                <a:ea typeface="黑体" panose="02010609060101010101" pitchFamily="2" charset="-122"/>
              </a:rPr>
              <a:t>例</a:t>
            </a:r>
            <a:r>
              <a:rPr lang="en-US" altLang="zh-CN" sz="2800">
                <a:ea typeface="黑体" panose="02010609060101010101" pitchFamily="2" charset="-122"/>
              </a:rPr>
              <a:t>1.3.5 </a:t>
            </a:r>
            <a:r>
              <a:rPr lang="zh-CN" altLang="en-US" sz="2800">
                <a:ea typeface="华文新魏" panose="02010800040101010101" pitchFamily="2" charset="-122"/>
              </a:rPr>
              <a:t>解齐次线性方程组</a:t>
            </a:r>
          </a:p>
        </p:txBody>
      </p:sp>
      <p:graphicFrame>
        <p:nvGraphicFramePr>
          <p:cNvPr id="2" name="Object 3"/>
          <p:cNvGraphicFramePr>
            <a:graphicFrameLocks noChangeAspect="1"/>
          </p:cNvGraphicFramePr>
          <p:nvPr/>
        </p:nvGraphicFramePr>
        <p:xfrm>
          <a:off x="3001963" y="1727200"/>
          <a:ext cx="3595687" cy="1612900"/>
        </p:xfrm>
        <a:graphic>
          <a:graphicData uri="http://schemas.openxmlformats.org/presentationml/2006/ole">
            <mc:AlternateContent xmlns:mc="http://schemas.openxmlformats.org/markup-compatibility/2006">
              <mc:Choice xmlns:v="urn:schemas-microsoft-com:vml" Requires="v">
                <p:oleObj spid="_x0000_s86043" name="Equation" r:id="rId4" imgW="40538400" imgH="17983200" progId="Equation.DSMT4">
                  <p:embed/>
                </p:oleObj>
              </mc:Choice>
              <mc:Fallback>
                <p:oleObj name="Equation" r:id="rId4" imgW="405384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3" y="1727200"/>
                        <a:ext cx="3595687"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971550" y="3502025"/>
            <a:ext cx="7724775" cy="12112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dirty="0">
                <a:ea typeface="黑体" panose="02010609060101010101" pitchFamily="2" charset="-122"/>
              </a:rPr>
              <a:t>        </a:t>
            </a:r>
            <a:r>
              <a:rPr lang="zh-CN" altLang="en-US" sz="2800" dirty="0">
                <a:ea typeface="华文新魏" panose="02010800040101010101" pitchFamily="2" charset="-122"/>
              </a:rPr>
              <a:t>因为此齐次线性方程组中方程的个数比变元</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的个数少</a:t>
            </a:r>
            <a:r>
              <a:rPr lang="en-US" altLang="zh-CN" sz="2800" dirty="0">
                <a:ea typeface="华文新魏" panose="02010800040101010101" pitchFamily="2" charset="-122"/>
              </a:rPr>
              <a:t>, </a:t>
            </a:r>
            <a:r>
              <a:rPr lang="zh-CN" altLang="en-US" sz="2800" dirty="0" smtClean="0">
                <a:ea typeface="华文新魏" panose="02010800040101010101" pitchFamily="2" charset="-122"/>
              </a:rPr>
              <a:t>因此</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该</a:t>
            </a:r>
            <a:r>
              <a:rPr lang="zh-CN" altLang="en-US" sz="2800" dirty="0">
                <a:ea typeface="华文新魏" panose="02010800040101010101" pitchFamily="2" charset="-122"/>
              </a:rPr>
              <a:t>方程组有非零解</a:t>
            </a:r>
            <a:r>
              <a:rPr lang="en-US" altLang="zh-CN" sz="2800" dirty="0">
                <a:ea typeface="华文新魏" panose="02010800040101010101" pitchFamily="2" charset="-122"/>
              </a:rPr>
              <a:t>.</a:t>
            </a:r>
            <a:endParaRPr lang="zh-CN" altLang="en-US"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1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left)">
                                      <p:cBhvr>
                                        <p:cTn id="22"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2070100"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zh-CN" altLang="en-US" sz="2800">
                <a:ea typeface="黑体" panose="02010609060101010101" pitchFamily="2" charset="-122"/>
              </a:rPr>
              <a:t>解</a:t>
            </a:r>
            <a:r>
              <a:rPr lang="en-US" altLang="zh-CN" sz="2800">
                <a:ea typeface="华文新魏" panose="02010800040101010101" pitchFamily="2" charset="-122"/>
              </a:rPr>
              <a:t> </a:t>
            </a:r>
            <a:r>
              <a:rPr lang="zh-CN" altLang="en-US" sz="2800">
                <a:ea typeface="华文新魏" panose="02010800040101010101" pitchFamily="2" charset="-122"/>
              </a:rPr>
              <a:t>由于</a:t>
            </a:r>
            <a:endParaRPr lang="en-US" altLang="zh-CN" sz="2800">
              <a:ea typeface="华文新魏" panose="02010800040101010101" pitchFamily="2" charset="-122"/>
            </a:endParaRPr>
          </a:p>
        </p:txBody>
      </p:sp>
      <p:graphicFrame>
        <p:nvGraphicFramePr>
          <p:cNvPr id="2" name="Object 3"/>
          <p:cNvGraphicFramePr>
            <a:graphicFrameLocks noChangeAspect="1"/>
          </p:cNvGraphicFramePr>
          <p:nvPr/>
        </p:nvGraphicFramePr>
        <p:xfrm>
          <a:off x="1763713" y="1773238"/>
          <a:ext cx="2649537" cy="1619250"/>
        </p:xfrm>
        <a:graphic>
          <a:graphicData uri="http://schemas.openxmlformats.org/presentationml/2006/ole">
            <mc:AlternateContent xmlns:mc="http://schemas.openxmlformats.org/markup-compatibility/2006">
              <mc:Choice xmlns:v="urn:schemas-microsoft-com:vml" Requires="v">
                <p:oleObj spid="_x0000_s87163" name="Equation" r:id="rId4" imgW="29870400" imgH="17983200" progId="Equation.DSMT4">
                  <p:embed/>
                </p:oleObj>
              </mc:Choice>
              <mc:Fallback>
                <p:oleObj name="Equation" r:id="rId4" imgW="29870400" imgH="179832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773238"/>
                        <a:ext cx="2649537"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箭头连接符 4"/>
          <p:cNvCxnSpPr/>
          <p:nvPr/>
        </p:nvCxnSpPr>
        <p:spPr>
          <a:xfrm>
            <a:off x="4457700" y="2565400"/>
            <a:ext cx="10810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3"/>
          <p:cNvSpPr txBox="1">
            <a:spLocks noChangeArrowheads="1"/>
          </p:cNvSpPr>
          <p:nvPr/>
        </p:nvSpPr>
        <p:spPr bwMode="auto">
          <a:xfrm>
            <a:off x="4356100" y="2070100"/>
            <a:ext cx="1225550" cy="42227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1</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a:t>
            </a:r>
            <a:r>
              <a:rPr lang="en-US" altLang="zh-CN" sz="1800" i="1">
                <a:ea typeface="华文新魏" panose="02010800040101010101" pitchFamily="2" charset="-122"/>
              </a:rPr>
              <a:t> r</a:t>
            </a:r>
            <a:r>
              <a:rPr lang="en-US" altLang="zh-CN" sz="1800" baseline="-25000">
                <a:ea typeface="华文新魏" panose="02010800040101010101" pitchFamily="2" charset="-122"/>
              </a:rPr>
              <a:t>2</a:t>
            </a:r>
            <a:endParaRPr lang="en-US" altLang="zh-CN" sz="1800">
              <a:latin typeface="华文新魏" panose="02010800040101010101" pitchFamily="2" charset="-122"/>
              <a:ea typeface="华文新魏" panose="02010800040101010101" pitchFamily="2" charset="-122"/>
            </a:endParaRPr>
          </a:p>
        </p:txBody>
      </p:sp>
      <p:graphicFrame>
        <p:nvGraphicFramePr>
          <p:cNvPr id="11" name="Object 3"/>
          <p:cNvGraphicFramePr>
            <a:graphicFrameLocks noChangeAspect="1"/>
          </p:cNvGraphicFramePr>
          <p:nvPr/>
        </p:nvGraphicFramePr>
        <p:xfrm>
          <a:off x="5610225" y="1773238"/>
          <a:ext cx="2649538" cy="1619250"/>
        </p:xfrm>
        <a:graphic>
          <a:graphicData uri="http://schemas.openxmlformats.org/presentationml/2006/ole">
            <mc:AlternateContent xmlns:mc="http://schemas.openxmlformats.org/markup-compatibility/2006">
              <mc:Choice xmlns:v="urn:schemas-microsoft-com:vml" Requires="v">
                <p:oleObj spid="_x0000_s87164" name="Equation" r:id="rId6" imgW="29870400" imgH="17983200" progId="Equation.DSMT4">
                  <p:embed/>
                </p:oleObj>
              </mc:Choice>
              <mc:Fallback>
                <p:oleObj name="Equation" r:id="rId6" imgW="29870400" imgH="1798320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0225" y="1773238"/>
                        <a:ext cx="26495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直接箭头连接符 14"/>
          <p:cNvCxnSpPr/>
          <p:nvPr/>
        </p:nvCxnSpPr>
        <p:spPr>
          <a:xfrm>
            <a:off x="4457700" y="4257675"/>
            <a:ext cx="10810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3"/>
          <p:cNvSpPr txBox="1">
            <a:spLocks noChangeArrowheads="1"/>
          </p:cNvSpPr>
          <p:nvPr/>
        </p:nvSpPr>
        <p:spPr bwMode="auto">
          <a:xfrm>
            <a:off x="4548188" y="3762375"/>
            <a:ext cx="815975" cy="4238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i="1">
                <a:ea typeface="华文新魏" panose="02010800040101010101" pitchFamily="2" charset="-122"/>
              </a:rPr>
              <a:t> r</a:t>
            </a:r>
            <a:r>
              <a:rPr lang="en-US" altLang="zh-CN" sz="1800" baseline="-25000">
                <a:ea typeface="华文新魏" panose="02010800040101010101" pitchFamily="2" charset="-122"/>
              </a:rPr>
              <a:t>3</a:t>
            </a:r>
            <a:endParaRPr lang="en-US" altLang="zh-CN" sz="1800">
              <a:latin typeface="华文新魏" panose="02010800040101010101" pitchFamily="2" charset="-122"/>
              <a:ea typeface="华文新魏" panose="02010800040101010101" pitchFamily="2" charset="-122"/>
            </a:endParaRPr>
          </a:p>
        </p:txBody>
      </p:sp>
      <p:graphicFrame>
        <p:nvGraphicFramePr>
          <p:cNvPr id="17" name="Object 3"/>
          <p:cNvGraphicFramePr>
            <a:graphicFrameLocks noChangeAspect="1"/>
          </p:cNvGraphicFramePr>
          <p:nvPr/>
        </p:nvGraphicFramePr>
        <p:xfrm>
          <a:off x="5610225" y="3465513"/>
          <a:ext cx="2649538" cy="1619250"/>
        </p:xfrm>
        <a:graphic>
          <a:graphicData uri="http://schemas.openxmlformats.org/presentationml/2006/ole">
            <mc:AlternateContent xmlns:mc="http://schemas.openxmlformats.org/markup-compatibility/2006">
              <mc:Choice xmlns:v="urn:schemas-microsoft-com:vml" Requires="v">
                <p:oleObj spid="_x0000_s87165" name="Equation" r:id="rId8" imgW="29870400" imgH="17983200" progId="Equation.DSMT4">
                  <p:embed/>
                </p:oleObj>
              </mc:Choice>
              <mc:Fallback>
                <p:oleObj name="Equation" r:id="rId8" imgW="29870400" imgH="1798320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0225" y="3465513"/>
                        <a:ext cx="26495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 name="直接箭头连接符 17"/>
          <p:cNvCxnSpPr/>
          <p:nvPr/>
        </p:nvCxnSpPr>
        <p:spPr>
          <a:xfrm>
            <a:off x="4443413" y="5915025"/>
            <a:ext cx="10795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3"/>
          <p:cNvSpPr txBox="1">
            <a:spLocks noChangeArrowheads="1"/>
          </p:cNvSpPr>
          <p:nvPr/>
        </p:nvSpPr>
        <p:spPr bwMode="auto">
          <a:xfrm>
            <a:off x="4427538" y="5957888"/>
            <a:ext cx="1223962" cy="4238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(5)</a:t>
            </a:r>
            <a:r>
              <a:rPr lang="en-US" altLang="zh-CN" sz="1800" i="1">
                <a:ea typeface="华文新魏" panose="02010800040101010101" pitchFamily="2" charset="-122"/>
              </a:rPr>
              <a:t> r</a:t>
            </a:r>
            <a:r>
              <a:rPr lang="en-US" altLang="zh-CN" sz="1800" baseline="-25000">
                <a:ea typeface="华文新魏" panose="02010800040101010101" pitchFamily="2" charset="-122"/>
              </a:rPr>
              <a:t>3</a:t>
            </a:r>
            <a:endParaRPr lang="en-US" altLang="zh-CN" sz="1800">
              <a:latin typeface="华文新魏" panose="02010800040101010101" pitchFamily="2" charset="-122"/>
              <a:ea typeface="华文新魏" panose="02010800040101010101" pitchFamily="2" charset="-122"/>
            </a:endParaRPr>
          </a:p>
        </p:txBody>
      </p:sp>
      <p:graphicFrame>
        <p:nvGraphicFramePr>
          <p:cNvPr id="20" name="Object 3"/>
          <p:cNvGraphicFramePr>
            <a:graphicFrameLocks noChangeAspect="1"/>
          </p:cNvGraphicFramePr>
          <p:nvPr/>
        </p:nvGraphicFramePr>
        <p:xfrm>
          <a:off x="5607050" y="5122863"/>
          <a:ext cx="2622550" cy="1619250"/>
        </p:xfrm>
        <a:graphic>
          <a:graphicData uri="http://schemas.openxmlformats.org/presentationml/2006/ole">
            <mc:AlternateContent xmlns:mc="http://schemas.openxmlformats.org/markup-compatibility/2006">
              <mc:Choice xmlns:v="urn:schemas-microsoft-com:vml" Requires="v">
                <p:oleObj spid="_x0000_s87166" name="Equation" r:id="rId10" imgW="29565600" imgH="17983200" progId="Equation.DSMT4">
                  <p:embed/>
                </p:oleObj>
              </mc:Choice>
              <mc:Fallback>
                <p:oleObj name="Equation" r:id="rId10" imgW="29565600" imgH="1798320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7050" y="5122863"/>
                        <a:ext cx="26225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3"/>
          <p:cNvSpPr txBox="1">
            <a:spLocks noChangeArrowheads="1"/>
          </p:cNvSpPr>
          <p:nvPr/>
        </p:nvSpPr>
        <p:spPr bwMode="auto">
          <a:xfrm>
            <a:off x="4427538" y="5373688"/>
            <a:ext cx="944562" cy="4238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3</a:t>
            </a:r>
            <a:r>
              <a:rPr lang="en-US" altLang="zh-CN" sz="1800" i="1">
                <a:ea typeface="华文新魏" panose="02010800040101010101" pitchFamily="2" charset="-122"/>
              </a:rPr>
              <a:t> r</a:t>
            </a:r>
            <a:r>
              <a:rPr lang="en-US" altLang="zh-CN" sz="1800" baseline="-25000">
                <a:ea typeface="华文新魏" panose="02010800040101010101" pitchFamily="2" charset="-122"/>
              </a:rPr>
              <a:t>1</a:t>
            </a:r>
            <a:endParaRPr lang="en-US" altLang="zh-CN" sz="1800">
              <a:latin typeface="华文新魏" panose="02010800040101010101" pitchFamily="2" charset="-122"/>
              <a:ea typeface="华文新魏" panose="02010800040101010101" pitchFamily="2" charset="-122"/>
            </a:endParaRPr>
          </a:p>
        </p:txBody>
      </p:sp>
      <p:graphicFrame>
        <p:nvGraphicFramePr>
          <p:cNvPr id="272499" name="Object 115"/>
          <p:cNvGraphicFramePr>
            <a:graphicFrameLocks noChangeAspect="1"/>
          </p:cNvGraphicFramePr>
          <p:nvPr/>
        </p:nvGraphicFramePr>
        <p:xfrm>
          <a:off x="2051650" y="3717040"/>
          <a:ext cx="3595687" cy="1612900"/>
        </p:xfrm>
        <a:graphic>
          <a:graphicData uri="http://schemas.openxmlformats.org/presentationml/2006/ole">
            <mc:AlternateContent xmlns:mc="http://schemas.openxmlformats.org/markup-compatibility/2006">
              <mc:Choice xmlns:v="urn:schemas-microsoft-com:vml" Requires="v">
                <p:oleObj spid="_x0000_s87167" name="Equation" r:id="rId12" imgW="40538400" imgH="17983200" progId="Equation.DSMT4">
                  <p:embed/>
                </p:oleObj>
              </mc:Choice>
              <mc:Fallback>
                <p:oleObj name="Equation" r:id="rId12" imgW="40538400" imgH="17983200" progId="Equation.DSMT4">
                  <p:embed/>
                  <p:pic>
                    <p:nvPicPr>
                      <p:cNvPr id="0"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1650" y="3717040"/>
                        <a:ext cx="3595687"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2499"/>
                                        </p:tgtEl>
                                        <p:attrNameLst>
                                          <p:attrName>style.visibility</p:attrName>
                                        </p:attrNameLst>
                                      </p:cBhvr>
                                      <p:to>
                                        <p:strVal val="visible"/>
                                      </p:to>
                                    </p:set>
                                    <p:animEffect transition="in" filter="wipe(left)">
                                      <p:cBhvr>
                                        <p:cTn id="7" dur="500"/>
                                        <p:tgtEl>
                                          <p:spTgt spid="272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249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3411">
                                            <p:txEl>
                                              <p:pRg st="0" end="0"/>
                                            </p:txEl>
                                          </p:spTgt>
                                        </p:tgtEl>
                                        <p:attrNameLst>
                                          <p:attrName>style.visibility</p:attrName>
                                        </p:attrNameLst>
                                      </p:cBhvr>
                                      <p:to>
                                        <p:strVal val="visible"/>
                                      </p:to>
                                    </p:set>
                                    <p:animEffect transition="in" filter="wipe(left)">
                                      <p:cBhvr>
                                        <p:cTn id="21" dur="1000"/>
                                        <p:tgtEl>
                                          <p:spTgt spid="2734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10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wipe(left)">
                                      <p:cBhvr>
                                        <p:cTn id="41" dur="10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1000"/>
                                        <p:tgtEl>
                                          <p:spTgt spid="1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wipe(left)">
                                      <p:cBhvr>
                                        <p:cTn id="61" dur="1000"/>
                                        <p:tgtEl>
                                          <p:spTgt spid="2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cxnSp>
        <p:nvCxnSpPr>
          <p:cNvPr id="5" name="直接箭头连接符 4"/>
          <p:cNvCxnSpPr/>
          <p:nvPr/>
        </p:nvCxnSpPr>
        <p:spPr>
          <a:xfrm flipV="1">
            <a:off x="3886200" y="3446463"/>
            <a:ext cx="1346200" cy="15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3"/>
          <p:cNvSpPr txBox="1">
            <a:spLocks noChangeArrowheads="1"/>
          </p:cNvSpPr>
          <p:nvPr/>
        </p:nvSpPr>
        <p:spPr bwMode="auto">
          <a:xfrm>
            <a:off x="4049713" y="2951163"/>
            <a:ext cx="1160462" cy="4524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(1/11)</a:t>
            </a:r>
            <a:endParaRPr lang="en-US" altLang="zh-CN" sz="1800">
              <a:latin typeface="华文新魏" panose="02010800040101010101" pitchFamily="2" charset="-122"/>
              <a:ea typeface="华文新魏" panose="02010800040101010101" pitchFamily="2" charset="-122"/>
            </a:endParaRPr>
          </a:p>
        </p:txBody>
      </p:sp>
      <p:cxnSp>
        <p:nvCxnSpPr>
          <p:cNvPr id="18" name="直接箭头连接符 17"/>
          <p:cNvCxnSpPr/>
          <p:nvPr/>
        </p:nvCxnSpPr>
        <p:spPr>
          <a:xfrm>
            <a:off x="3886200" y="5211763"/>
            <a:ext cx="12747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 Box 3"/>
          <p:cNvSpPr txBox="1">
            <a:spLocks noChangeArrowheads="1"/>
          </p:cNvSpPr>
          <p:nvPr/>
        </p:nvSpPr>
        <p:spPr bwMode="auto">
          <a:xfrm>
            <a:off x="3921125" y="5254625"/>
            <a:ext cx="1223963" cy="4524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(2)</a:t>
            </a:r>
            <a:r>
              <a:rPr lang="en-US" altLang="zh-CN" sz="1800" i="1">
                <a:ea typeface="华文新魏" panose="02010800040101010101" pitchFamily="2" charset="-122"/>
              </a:rPr>
              <a:t> r</a:t>
            </a:r>
            <a:r>
              <a:rPr lang="en-US" altLang="zh-CN" sz="1800" baseline="-25000">
                <a:ea typeface="华文新魏" panose="02010800040101010101" pitchFamily="2" charset="-122"/>
              </a:rPr>
              <a:t>2</a:t>
            </a:r>
            <a:endParaRPr lang="en-US" altLang="zh-CN" sz="1800">
              <a:latin typeface="华文新魏" panose="02010800040101010101" pitchFamily="2" charset="-122"/>
              <a:ea typeface="华文新魏" panose="02010800040101010101" pitchFamily="2" charset="-122"/>
            </a:endParaRPr>
          </a:p>
        </p:txBody>
      </p:sp>
      <p:sp>
        <p:nvSpPr>
          <p:cNvPr id="21" name="Text Box 3"/>
          <p:cNvSpPr txBox="1">
            <a:spLocks noChangeArrowheads="1"/>
          </p:cNvSpPr>
          <p:nvPr/>
        </p:nvSpPr>
        <p:spPr bwMode="auto">
          <a:xfrm>
            <a:off x="3921125" y="4670425"/>
            <a:ext cx="1282700" cy="4238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3</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(6) </a:t>
            </a:r>
            <a:r>
              <a:rPr lang="en-US" altLang="zh-CN" sz="1800" i="1">
                <a:ea typeface="华文新魏" panose="02010800040101010101" pitchFamily="2" charset="-122"/>
              </a:rPr>
              <a:t> r</a:t>
            </a:r>
            <a:r>
              <a:rPr lang="en-US" altLang="zh-CN" sz="1800" baseline="-25000">
                <a:ea typeface="华文新魏" panose="02010800040101010101" pitchFamily="2" charset="-122"/>
              </a:rPr>
              <a:t>1</a:t>
            </a:r>
            <a:endParaRPr lang="en-US" altLang="zh-CN" sz="1800">
              <a:latin typeface="华文新魏" panose="02010800040101010101" pitchFamily="2" charset="-122"/>
              <a:ea typeface="华文新魏" panose="02010800040101010101" pitchFamily="2" charset="-122"/>
            </a:endParaRPr>
          </a:p>
        </p:txBody>
      </p:sp>
      <p:graphicFrame>
        <p:nvGraphicFramePr>
          <p:cNvPr id="23" name="Object 3"/>
          <p:cNvGraphicFramePr>
            <a:graphicFrameLocks noChangeAspect="1"/>
          </p:cNvGraphicFramePr>
          <p:nvPr/>
        </p:nvGraphicFramePr>
        <p:xfrm>
          <a:off x="5216525" y="2654300"/>
          <a:ext cx="2811463" cy="1619250"/>
        </p:xfrm>
        <a:graphic>
          <a:graphicData uri="http://schemas.openxmlformats.org/presentationml/2006/ole">
            <mc:AlternateContent xmlns:mc="http://schemas.openxmlformats.org/markup-compatibility/2006">
              <mc:Choice xmlns:v="urn:schemas-microsoft-com:vml" Requires="v">
                <p:oleObj spid="_x0000_s88139" name="Equation" r:id="rId4" imgW="31699200" imgH="17983200" progId="Equation.DSMT4">
                  <p:embed/>
                </p:oleObj>
              </mc:Choice>
              <mc:Fallback>
                <p:oleObj name="Equation" r:id="rId4" imgW="31699200" imgH="17983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6525" y="2654300"/>
                        <a:ext cx="2811463"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
          <p:cNvGraphicFramePr>
            <a:graphicFrameLocks noChangeAspect="1"/>
          </p:cNvGraphicFramePr>
          <p:nvPr/>
        </p:nvGraphicFramePr>
        <p:xfrm>
          <a:off x="5216525" y="4402138"/>
          <a:ext cx="2811463" cy="1619250"/>
        </p:xfrm>
        <a:graphic>
          <a:graphicData uri="http://schemas.openxmlformats.org/presentationml/2006/ole">
            <mc:AlternateContent xmlns:mc="http://schemas.openxmlformats.org/markup-compatibility/2006">
              <mc:Choice xmlns:v="urn:schemas-microsoft-com:vml" Requires="v">
                <p:oleObj spid="_x0000_s88140" name="Equation" r:id="rId6" imgW="31699200" imgH="17983200" progId="Equation.DSMT4">
                  <p:embed/>
                </p:oleObj>
              </mc:Choice>
              <mc:Fallback>
                <p:oleObj name="Equation" r:id="rId6" imgW="31699200" imgH="179832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6525" y="4402138"/>
                        <a:ext cx="2811463"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直接箭头连接符 25"/>
          <p:cNvCxnSpPr/>
          <p:nvPr/>
        </p:nvCxnSpPr>
        <p:spPr>
          <a:xfrm>
            <a:off x="3921125" y="1816100"/>
            <a:ext cx="12398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443" name="Text Box 3"/>
          <p:cNvSpPr txBox="1">
            <a:spLocks noChangeArrowheads="1"/>
          </p:cNvSpPr>
          <p:nvPr/>
        </p:nvSpPr>
        <p:spPr bwMode="auto">
          <a:xfrm>
            <a:off x="4067175" y="1816100"/>
            <a:ext cx="1225550" cy="4238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(5)</a:t>
            </a:r>
            <a:r>
              <a:rPr lang="en-US" altLang="zh-CN" sz="1800" i="1">
                <a:ea typeface="华文新魏" panose="02010800040101010101" pitchFamily="2" charset="-122"/>
              </a:rPr>
              <a:t> r</a:t>
            </a:r>
            <a:r>
              <a:rPr lang="en-US" altLang="zh-CN" sz="1800" baseline="-25000">
                <a:ea typeface="华文新魏" panose="02010800040101010101" pitchFamily="2" charset="-122"/>
              </a:rPr>
              <a:t>3</a:t>
            </a:r>
            <a:endParaRPr lang="en-US" altLang="zh-CN" sz="1800">
              <a:latin typeface="华文新魏" panose="02010800040101010101" pitchFamily="2" charset="-122"/>
              <a:ea typeface="华文新魏" panose="02010800040101010101" pitchFamily="2" charset="-122"/>
            </a:endParaRPr>
          </a:p>
        </p:txBody>
      </p:sp>
      <p:graphicFrame>
        <p:nvGraphicFramePr>
          <p:cNvPr id="274444" name="Object 3"/>
          <p:cNvGraphicFramePr>
            <a:graphicFrameLocks noChangeAspect="1"/>
          </p:cNvGraphicFramePr>
          <p:nvPr/>
        </p:nvGraphicFramePr>
        <p:xfrm>
          <a:off x="5248275" y="981075"/>
          <a:ext cx="2622550" cy="1619250"/>
        </p:xfrm>
        <a:graphic>
          <a:graphicData uri="http://schemas.openxmlformats.org/presentationml/2006/ole">
            <mc:AlternateContent xmlns:mc="http://schemas.openxmlformats.org/markup-compatibility/2006">
              <mc:Choice xmlns:v="urn:schemas-microsoft-com:vml" Requires="v">
                <p:oleObj spid="_x0000_s88141" name="Equation" r:id="rId8" imgW="29565600" imgH="17983200" progId="Equation.DSMT4">
                  <p:embed/>
                </p:oleObj>
              </mc:Choice>
              <mc:Fallback>
                <p:oleObj name="Equation" r:id="rId8" imgW="29565600" imgH="1798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8275" y="981075"/>
                        <a:ext cx="26225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5" name="Text Box 3"/>
          <p:cNvSpPr txBox="1">
            <a:spLocks noChangeArrowheads="1"/>
          </p:cNvSpPr>
          <p:nvPr/>
        </p:nvSpPr>
        <p:spPr bwMode="auto">
          <a:xfrm>
            <a:off x="4068763" y="1277938"/>
            <a:ext cx="944562" cy="42227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1800" i="1">
                <a:ea typeface="华文新魏" panose="02010800040101010101" pitchFamily="2" charset="-122"/>
              </a:rPr>
              <a:t>r</a:t>
            </a:r>
            <a:r>
              <a:rPr lang="en-US" altLang="zh-CN" sz="1800" baseline="-25000">
                <a:ea typeface="华文新魏" panose="02010800040101010101" pitchFamily="2" charset="-122"/>
              </a:rPr>
              <a:t>2</a:t>
            </a:r>
            <a:r>
              <a:rPr lang="zh-CN" altLang="en-US" sz="1800">
                <a:solidFill>
                  <a:srgbClr val="000000"/>
                </a:solidFill>
                <a:ea typeface="华文新魏" panose="02010800040101010101" pitchFamily="2" charset="-122"/>
                <a:sym typeface="Symbol" panose="05050102010706020507" pitchFamily="18" charset="2"/>
              </a:rPr>
              <a:t></a:t>
            </a:r>
            <a:r>
              <a:rPr lang="en-US" altLang="zh-CN" sz="1800">
                <a:solidFill>
                  <a:srgbClr val="000000"/>
                </a:solidFill>
                <a:ea typeface="华文新魏" panose="02010800040101010101" pitchFamily="2" charset="-122"/>
                <a:sym typeface="Symbol" panose="05050102010706020507" pitchFamily="18" charset="2"/>
              </a:rPr>
              <a:t>3</a:t>
            </a:r>
            <a:r>
              <a:rPr lang="en-US" altLang="zh-CN" sz="1800" i="1">
                <a:ea typeface="华文新魏" panose="02010800040101010101" pitchFamily="2" charset="-122"/>
              </a:rPr>
              <a:t> r</a:t>
            </a:r>
            <a:r>
              <a:rPr lang="en-US" altLang="zh-CN" sz="1800" baseline="-25000">
                <a:ea typeface="华文新魏" panose="02010800040101010101" pitchFamily="2" charset="-122"/>
              </a:rPr>
              <a:t>1</a:t>
            </a:r>
            <a:endParaRPr lang="en-US" altLang="zh-CN" sz="18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wipe(left)">
                                      <p:cBhvr>
                                        <p:cTn id="22" dur="10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10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5" name="Object 3"/>
          <p:cNvGraphicFramePr>
            <a:graphicFrameLocks noChangeAspect="1"/>
          </p:cNvGraphicFramePr>
          <p:nvPr/>
        </p:nvGraphicFramePr>
        <p:xfrm>
          <a:off x="2465388" y="1704975"/>
          <a:ext cx="4592637" cy="931863"/>
        </p:xfrm>
        <a:graphic>
          <a:graphicData uri="http://schemas.openxmlformats.org/presentationml/2006/ole">
            <mc:AlternateContent xmlns:mc="http://schemas.openxmlformats.org/markup-compatibility/2006">
              <mc:Choice xmlns:v="urn:schemas-microsoft-com:vml" Requires="v">
                <p:oleObj spid="_x0000_s89163" name="Equation" r:id="rId4" imgW="51816000" imgH="10363200" progId="Equation.DSMT4">
                  <p:embed/>
                </p:oleObj>
              </mc:Choice>
              <mc:Fallback>
                <p:oleObj name="Equation" r:id="rId4" imgW="51816000" imgH="10363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388" y="1704975"/>
                        <a:ext cx="4592637"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1265238" y="2565400"/>
            <a:ext cx="1806575" cy="6524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令</a:t>
            </a:r>
            <a:r>
              <a:rPr lang="en-US" altLang="zh-CN" sz="2800" i="1">
                <a:ea typeface="华文新魏" panose="02010800040101010101" pitchFamily="2" charset="-122"/>
              </a:rPr>
              <a:t>x</a:t>
            </a:r>
            <a:r>
              <a:rPr lang="en-US" altLang="zh-CN" sz="2800" baseline="-25000">
                <a:ea typeface="华文新魏" panose="02010800040101010101" pitchFamily="2" charset="-122"/>
              </a:rPr>
              <a:t>4</a:t>
            </a:r>
            <a:r>
              <a:rPr lang="en-US" altLang="zh-CN" sz="1400">
                <a:ea typeface="华文新魏" panose="02010800040101010101" pitchFamily="2" charset="-122"/>
              </a:rPr>
              <a:t> </a:t>
            </a:r>
            <a:r>
              <a:rPr lang="zh-CN" altLang="en-US" sz="2800">
                <a:ea typeface="华文新魏" panose="02010800040101010101" pitchFamily="2" charset="-122"/>
                <a:sym typeface="Symbol" panose="05050102010706020507" pitchFamily="18" charset="2"/>
              </a:rPr>
              <a:t></a:t>
            </a:r>
            <a:r>
              <a:rPr lang="zh-CN" altLang="en-US" sz="1400">
                <a:ea typeface="华文新魏" panose="02010800040101010101" pitchFamily="2" charset="-122"/>
                <a:sym typeface="Symbol" panose="05050102010706020507" pitchFamily="18" charset="2"/>
              </a:rPr>
              <a:t> </a:t>
            </a:r>
            <a:r>
              <a:rPr lang="en-US" altLang="zh-CN" sz="2800" i="1">
                <a:ea typeface="华文新魏" panose="02010800040101010101" pitchFamily="2" charset="-122"/>
                <a:sym typeface="Symbol" panose="05050102010706020507" pitchFamily="18" charset="2"/>
              </a:rPr>
              <a:t>k</a:t>
            </a:r>
            <a:r>
              <a:rPr lang="en-US" altLang="zh-CN" sz="2800">
                <a:ea typeface="华文新魏" panose="02010800040101010101" pitchFamily="2" charset="-122"/>
                <a:sym typeface="Symbol" panose="05050102010706020507" pitchFamily="18" charset="2"/>
              </a:rPr>
              <a:t>, </a:t>
            </a:r>
            <a:r>
              <a:rPr lang="zh-CN" altLang="en-US" sz="2800">
                <a:ea typeface="华文新魏" panose="02010800040101010101" pitchFamily="2" charset="-122"/>
                <a:sym typeface="Symbol" panose="05050102010706020507" pitchFamily="18" charset="2"/>
              </a:rPr>
              <a:t>得</a:t>
            </a:r>
            <a:endParaRPr lang="en-US" altLang="zh-CN" sz="2800">
              <a:ea typeface="华文新魏" panose="02010800040101010101" pitchFamily="2" charset="-122"/>
            </a:endParaRPr>
          </a:p>
        </p:txBody>
      </p:sp>
      <p:graphicFrame>
        <p:nvGraphicFramePr>
          <p:cNvPr id="7" name="Object 3"/>
          <p:cNvGraphicFramePr>
            <a:graphicFrameLocks noChangeAspect="1"/>
          </p:cNvGraphicFramePr>
          <p:nvPr/>
        </p:nvGraphicFramePr>
        <p:xfrm>
          <a:off x="2560638" y="3217863"/>
          <a:ext cx="4403725" cy="931862"/>
        </p:xfrm>
        <a:graphic>
          <a:graphicData uri="http://schemas.openxmlformats.org/presentationml/2006/ole">
            <mc:AlternateContent xmlns:mc="http://schemas.openxmlformats.org/markup-compatibility/2006">
              <mc:Choice xmlns:v="urn:schemas-microsoft-com:vml" Requires="v">
                <p:oleObj spid="_x0000_s89164" name="Equation" r:id="rId6" imgW="49682400" imgH="10363200" progId="Equation.DSMT4">
                  <p:embed/>
                </p:oleObj>
              </mc:Choice>
              <mc:Fallback>
                <p:oleObj name="Equation" r:id="rId6" imgW="49682400" imgH="103632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0638" y="3217863"/>
                        <a:ext cx="440372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1258888" y="4144963"/>
            <a:ext cx="3236912"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所以</a:t>
            </a:r>
            <a:r>
              <a:rPr lang="en-US" altLang="zh-CN" sz="2800">
                <a:ea typeface="华文新魏" panose="02010800040101010101" pitchFamily="2" charset="-122"/>
              </a:rPr>
              <a:t>, </a:t>
            </a:r>
            <a:r>
              <a:rPr lang="zh-CN" altLang="en-US" sz="2800">
                <a:ea typeface="华文新魏" panose="02010800040101010101" pitchFamily="2" charset="-122"/>
              </a:rPr>
              <a:t>方程组的解为</a:t>
            </a:r>
            <a:endParaRPr lang="en-US" altLang="zh-CN" sz="2800">
              <a:ea typeface="华文新魏" panose="02010800040101010101" pitchFamily="2" charset="-122"/>
            </a:endParaRPr>
          </a:p>
        </p:txBody>
      </p:sp>
      <p:graphicFrame>
        <p:nvGraphicFramePr>
          <p:cNvPr id="9" name="Object 3"/>
          <p:cNvGraphicFramePr>
            <a:graphicFrameLocks noChangeAspect="1"/>
          </p:cNvGraphicFramePr>
          <p:nvPr/>
        </p:nvGraphicFramePr>
        <p:xfrm>
          <a:off x="2973388" y="4672013"/>
          <a:ext cx="3376612" cy="1014412"/>
        </p:xfrm>
        <a:graphic>
          <a:graphicData uri="http://schemas.openxmlformats.org/presentationml/2006/ole">
            <mc:AlternateContent xmlns:mc="http://schemas.openxmlformats.org/markup-compatibility/2006">
              <mc:Choice xmlns:v="urn:schemas-microsoft-com:vml" Requires="v">
                <p:oleObj spid="_x0000_s89165" name="Equation" r:id="rId8" imgW="38100000" imgH="11277600" progId="Equation.DSMT4">
                  <p:embed/>
                </p:oleObj>
              </mc:Choice>
              <mc:Fallback>
                <p:oleObj name="Equation" r:id="rId8" imgW="38100000" imgH="112776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3388" y="4672013"/>
                        <a:ext cx="3376612"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1258888" y="5657850"/>
            <a:ext cx="2946400" cy="6524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其中</a:t>
            </a:r>
            <a:r>
              <a:rPr lang="en-US" altLang="zh-CN" sz="2800" i="1">
                <a:ea typeface="华文新魏" panose="02010800040101010101" pitchFamily="2" charset="-122"/>
                <a:sym typeface="Symbol" panose="05050102010706020507" pitchFamily="18" charset="2"/>
              </a:rPr>
              <a:t>k</a:t>
            </a:r>
            <a:r>
              <a:rPr lang="zh-CN" altLang="en-US" sz="2800">
                <a:ea typeface="华文新魏" panose="02010800040101010101" pitchFamily="2" charset="-122"/>
                <a:sym typeface="Symbol" panose="05050102010706020507" pitchFamily="18" charset="2"/>
              </a:rPr>
              <a:t>为任意实数</a:t>
            </a:r>
            <a:r>
              <a:rPr lang="en-US" altLang="zh-CN" sz="2800">
                <a:ea typeface="华文新魏" panose="02010800040101010101" pitchFamily="2" charset="-122"/>
                <a:sym typeface="Symbol" panose="05050102010706020507" pitchFamily="18" charset="2"/>
              </a:rPr>
              <a:t>.</a:t>
            </a:r>
            <a:endParaRPr lang="en-US" altLang="zh-CN" sz="2800">
              <a:ea typeface="华文新魏" panose="02010800040101010101" pitchFamily="2" charset="-122"/>
            </a:endParaRPr>
          </a:p>
        </p:txBody>
      </p:sp>
      <p:sp>
        <p:nvSpPr>
          <p:cNvPr id="11" name="Text Box 3"/>
          <p:cNvSpPr txBox="1">
            <a:spLocks noChangeArrowheads="1"/>
          </p:cNvSpPr>
          <p:nvPr/>
        </p:nvSpPr>
        <p:spPr bwMode="auto">
          <a:xfrm>
            <a:off x="1265238" y="1052513"/>
            <a:ext cx="6369050"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取</a:t>
            </a:r>
            <a:r>
              <a:rPr lang="en-US" altLang="zh-CN" sz="2800" i="1">
                <a:ea typeface="华文新魏" panose="02010800040101010101" pitchFamily="2" charset="-122"/>
              </a:rPr>
              <a:t>x</a:t>
            </a:r>
            <a:r>
              <a:rPr lang="en-US" altLang="zh-CN" sz="2800" baseline="-25000">
                <a:ea typeface="华文新魏" panose="02010800040101010101" pitchFamily="2" charset="-122"/>
              </a:rPr>
              <a:t>1</a:t>
            </a:r>
            <a:r>
              <a:rPr lang="en-US" altLang="zh-CN" baseline="-25000">
                <a:ea typeface="华文新魏" panose="02010800040101010101" pitchFamily="2" charset="-122"/>
              </a:rPr>
              <a:t> </a:t>
            </a:r>
            <a:r>
              <a:rPr lang="en-US" altLang="zh-CN" sz="2800">
                <a:ea typeface="华文新魏" panose="02010800040101010101" pitchFamily="2" charset="-122"/>
                <a:sym typeface="Symbol" panose="05050102010706020507" pitchFamily="18" charset="2"/>
              </a:rPr>
              <a:t>,</a:t>
            </a:r>
            <a:r>
              <a:rPr lang="en-US" altLang="zh-CN" sz="2800" i="1">
                <a:ea typeface="华文新魏" panose="02010800040101010101" pitchFamily="2" charset="-122"/>
              </a:rPr>
              <a:t> x</a:t>
            </a:r>
            <a:r>
              <a:rPr lang="en-US" altLang="zh-CN" sz="2800" baseline="-25000">
                <a:ea typeface="华文新魏" panose="02010800040101010101" pitchFamily="2" charset="-122"/>
              </a:rPr>
              <a:t>2</a:t>
            </a:r>
            <a:r>
              <a:rPr lang="en-US" altLang="zh-CN" baseline="-25000">
                <a:ea typeface="华文新魏" panose="02010800040101010101" pitchFamily="2" charset="-122"/>
              </a:rPr>
              <a:t> </a:t>
            </a:r>
            <a:r>
              <a:rPr lang="en-US" altLang="zh-CN" sz="2800">
                <a:ea typeface="华文新魏" panose="02010800040101010101" pitchFamily="2" charset="-122"/>
                <a:sym typeface="Symbol" panose="05050102010706020507" pitchFamily="18" charset="2"/>
              </a:rPr>
              <a:t>, </a:t>
            </a:r>
            <a:r>
              <a:rPr lang="en-US" altLang="zh-CN" sz="2800" i="1">
                <a:ea typeface="华文新魏" panose="02010800040101010101" pitchFamily="2" charset="-122"/>
              </a:rPr>
              <a:t>x</a:t>
            </a:r>
            <a:r>
              <a:rPr lang="en-US" altLang="zh-CN" sz="2800" baseline="-25000">
                <a:ea typeface="华文新魏" panose="02010800040101010101" pitchFamily="2" charset="-122"/>
              </a:rPr>
              <a:t>3</a:t>
            </a:r>
            <a:r>
              <a:rPr lang="zh-CN" altLang="en-US" sz="2800">
                <a:ea typeface="华文新魏" panose="02010800040101010101" pitchFamily="2" charset="-122"/>
                <a:sym typeface="Symbol" panose="05050102010706020507" pitchFamily="18" charset="2"/>
              </a:rPr>
              <a:t>为约束变元</a:t>
            </a:r>
            <a:r>
              <a:rPr lang="en-US" altLang="zh-CN" sz="2800">
                <a:ea typeface="华文新魏" panose="02010800040101010101" pitchFamily="2" charset="-122"/>
                <a:sym typeface="Symbol" panose="05050102010706020507" pitchFamily="18" charset="2"/>
              </a:rPr>
              <a:t>, </a:t>
            </a:r>
            <a:r>
              <a:rPr lang="en-US" altLang="zh-CN" sz="2800" i="1">
                <a:ea typeface="华文新魏" panose="02010800040101010101" pitchFamily="2" charset="-122"/>
              </a:rPr>
              <a:t>x</a:t>
            </a:r>
            <a:r>
              <a:rPr lang="en-US" altLang="zh-CN" sz="2800" baseline="-25000">
                <a:ea typeface="华文新魏" panose="02010800040101010101" pitchFamily="2" charset="-122"/>
              </a:rPr>
              <a:t>4</a:t>
            </a:r>
            <a:r>
              <a:rPr lang="zh-CN" altLang="en-US" sz="2800">
                <a:ea typeface="华文新魏" panose="02010800040101010101" pitchFamily="2" charset="-122"/>
              </a:rPr>
              <a:t>为自由变元</a:t>
            </a:r>
            <a:r>
              <a:rPr lang="en-US" altLang="zh-CN" sz="2800">
                <a:ea typeface="华文新魏" panose="02010800040101010101" pitchFamily="2" charset="-122"/>
              </a:rPr>
              <a:t>, </a:t>
            </a:r>
            <a:r>
              <a:rPr lang="zh-CN" altLang="en-US" sz="2800">
                <a:ea typeface="华文新魏" panose="02010800040101010101" pitchFamily="2" charset="-122"/>
              </a:rPr>
              <a:t>有</a:t>
            </a:r>
            <a:endParaRPr lang="en-US" altLang="zh-CN" sz="28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1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1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10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Text Box 3"/>
          <p:cNvSpPr txBox="1">
            <a:spLocks noChangeArrowheads="1"/>
          </p:cNvSpPr>
          <p:nvPr/>
        </p:nvSpPr>
        <p:spPr bwMode="auto">
          <a:xfrm>
            <a:off x="971550" y="1052513"/>
            <a:ext cx="7845417" cy="569386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        </a:t>
            </a:r>
            <a:r>
              <a:rPr lang="zh-CN" altLang="en-US" sz="2800" dirty="0">
                <a:solidFill>
                  <a:srgbClr val="000000"/>
                </a:solidFill>
                <a:latin typeface="黑体" panose="02010609060101010101" pitchFamily="2" charset="-122"/>
                <a:ea typeface="黑体" panose="02010609060101010101" pitchFamily="2" charset="-122"/>
              </a:rPr>
              <a:t>解方程组的步骤</a:t>
            </a:r>
            <a:endParaRPr lang="en-US" altLang="zh-CN" sz="2800" dirty="0">
              <a:solidFill>
                <a:srgbClr val="000000"/>
              </a:solidFill>
              <a:latin typeface="黑体" panose="02010609060101010101" pitchFamily="2" charset="-122"/>
              <a:ea typeface="黑体" panose="0201060906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sym typeface="Symbol" panose="05050102010706020507" pitchFamily="18" charset="2"/>
              </a:rPr>
              <a:t>        (1) </a:t>
            </a:r>
            <a:r>
              <a:rPr lang="zh-CN" altLang="en-US" sz="2800" dirty="0">
                <a:solidFill>
                  <a:srgbClr val="000000"/>
                </a:solidFill>
                <a:ea typeface="华文新魏" panose="02010800040101010101" pitchFamily="2" charset="-122"/>
                <a:sym typeface="Symbol" panose="05050102010706020507" pitchFamily="18" charset="2"/>
              </a:rPr>
              <a:t>写出</a:t>
            </a:r>
            <a:r>
              <a:rPr lang="en-US" altLang="zh-CN" sz="2800" dirty="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非</a:t>
            </a:r>
            <a:r>
              <a:rPr lang="en-US" altLang="zh-CN" sz="2800" dirty="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齐次线性方程组对应的</a:t>
            </a:r>
            <a:r>
              <a:rPr lang="en-US" altLang="zh-CN" sz="2800" dirty="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增广</a:t>
            </a:r>
            <a:r>
              <a:rPr lang="en-US" altLang="zh-CN" sz="2800" dirty="0">
                <a:solidFill>
                  <a:srgbClr val="000000"/>
                </a:solidFill>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sym typeface="Symbol" panose="05050102010706020507" pitchFamily="18" charset="2"/>
              </a:rPr>
              <a:t>系数矩阵</a:t>
            </a:r>
            <a:r>
              <a:rPr lang="en-US" altLang="zh-CN" sz="2800" dirty="0">
                <a:solidFill>
                  <a:srgbClr val="000000"/>
                </a:solidFill>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sym typeface="Symbol" panose="05050102010706020507" pitchFamily="18" charset="2"/>
              </a:rPr>
              <a:t>        (2) </a:t>
            </a:r>
            <a:r>
              <a:rPr lang="zh-CN" altLang="en-US" sz="2800" dirty="0">
                <a:solidFill>
                  <a:srgbClr val="000000"/>
                </a:solidFill>
                <a:ea typeface="华文新魏" panose="02010800040101010101" pitchFamily="2" charset="-122"/>
                <a:sym typeface="Symbol" panose="05050102010706020507" pitchFamily="18" charset="2"/>
              </a:rPr>
              <a:t>对</a:t>
            </a:r>
            <a:r>
              <a:rPr lang="en-US" altLang="zh-CN" sz="2800" dirty="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增广</a:t>
            </a:r>
            <a:r>
              <a:rPr lang="en-US" altLang="zh-CN" sz="2800" dirty="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系数矩阵进行初等行变换将其</a:t>
            </a:r>
            <a:endParaRPr lang="en-US" altLang="zh-CN" sz="2800" dirty="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sym typeface="Symbol" panose="05050102010706020507" pitchFamily="18" charset="2"/>
              </a:rPr>
              <a:t>化为行阶梯型</a:t>
            </a:r>
            <a:r>
              <a:rPr lang="zh-CN" altLang="en-US" sz="2800" dirty="0" smtClean="0">
                <a:solidFill>
                  <a:srgbClr val="000000"/>
                </a:solidFill>
                <a:ea typeface="华文新魏" panose="02010800040101010101" pitchFamily="2" charset="-122"/>
                <a:sym typeface="Symbol" panose="05050102010706020507" pitchFamily="18" charset="2"/>
              </a:rPr>
              <a:t>矩阵</a:t>
            </a:r>
            <a:r>
              <a:rPr lang="zh-CN" altLang="en-US" sz="2800" dirty="0" smtClean="0">
                <a:ea typeface="华文新魏" panose="02010800040101010101" pitchFamily="2" charset="-122"/>
              </a:rPr>
              <a:t>确定</a:t>
            </a:r>
            <a:r>
              <a:rPr lang="en-US" altLang="zh-CN" sz="2800" i="1" dirty="0" smtClean="0">
                <a:ea typeface="华文新魏" panose="02010800040101010101" pitchFamily="2" charset="-122"/>
              </a:rPr>
              <a:t>r</a:t>
            </a:r>
            <a:r>
              <a:rPr lang="en-US" altLang="zh-CN" sz="1100" i="1" dirty="0" smtClean="0">
                <a:ea typeface="华文新魏" panose="02010800040101010101" pitchFamily="2" charset="-122"/>
              </a:rPr>
              <a:t> </a:t>
            </a:r>
            <a:r>
              <a:rPr lang="en-US" altLang="zh-CN" sz="2800" dirty="0" smtClean="0">
                <a:ea typeface="华文新魏" panose="02010800040101010101" pitchFamily="2" charset="-122"/>
              </a:rPr>
              <a:t>(</a:t>
            </a:r>
            <a:r>
              <a:rPr lang="en-US" altLang="zh-CN" sz="2800" i="1" dirty="0" smtClean="0">
                <a:ea typeface="华文新魏" panose="02010800040101010101" pitchFamily="2" charset="-122"/>
              </a:rPr>
              <a:t>r</a:t>
            </a:r>
            <a:r>
              <a:rPr lang="en-US" altLang="zh-CN" sz="1100" i="1" dirty="0" smtClean="0">
                <a:ea typeface="华文新魏" panose="02010800040101010101" pitchFamily="2" charset="-122"/>
              </a:rPr>
              <a:t> </a:t>
            </a:r>
            <a:r>
              <a:rPr lang="zh-CN" altLang="en-US" sz="2800" dirty="0">
                <a:ea typeface="华文新魏" panose="02010800040101010101" pitchFamily="2" charset="-122"/>
              </a:rPr>
              <a:t>和</a:t>
            </a:r>
            <a:r>
              <a:rPr lang="en-US" altLang="zh-CN" sz="2800" i="1" dirty="0" smtClean="0">
                <a:solidFill>
                  <a:srgbClr val="000000"/>
                </a:solidFill>
                <a:latin typeface="Times New Roman" panose="02020603050405020304"/>
                <a:ea typeface="华文新魏" panose="02010800040101010101" pitchFamily="2" charset="-122"/>
              </a:rPr>
              <a:t>d</a:t>
            </a:r>
            <a:r>
              <a:rPr lang="en-US" altLang="zh-CN" sz="2800" i="1" baseline="-25000" dirty="0" smtClean="0">
                <a:solidFill>
                  <a:srgbClr val="000000"/>
                </a:solidFill>
                <a:latin typeface="Times New Roman" panose="02020603050405020304"/>
                <a:ea typeface="华文新魏" panose="02010800040101010101" pitchFamily="2" charset="-122"/>
              </a:rPr>
              <a:t>r+</a:t>
            </a:r>
            <a:r>
              <a:rPr lang="en-US" altLang="zh-CN" sz="2800" baseline="-25000" dirty="0" smtClean="0">
                <a:solidFill>
                  <a:srgbClr val="000000"/>
                </a:solidFill>
                <a:latin typeface="Times New Roman" panose="02020603050405020304"/>
                <a:ea typeface="华文新魏" panose="02010800040101010101" pitchFamily="2" charset="-122"/>
              </a:rPr>
              <a:t>1</a:t>
            </a:r>
            <a:r>
              <a:rPr lang="en-US" altLang="zh-CN" sz="2800" dirty="0" smtClean="0">
                <a:ea typeface="华文新魏" panose="02010800040101010101" pitchFamily="2" charset="-122"/>
              </a:rPr>
              <a:t>)</a:t>
            </a:r>
            <a:r>
              <a:rPr lang="en-US" altLang="zh-CN" sz="2800" dirty="0" smtClean="0">
                <a:solidFill>
                  <a:srgbClr val="000000"/>
                </a:solidFill>
                <a:ea typeface="华文新魏" panose="02010800040101010101" pitchFamily="2" charset="-122"/>
                <a:sym typeface="Symbol" panose="05050102010706020507" pitchFamily="18" charset="2"/>
              </a:rPr>
              <a:t>;</a:t>
            </a:r>
            <a:endParaRPr lang="en-US" altLang="zh-CN" sz="2800" dirty="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sym typeface="Symbol" panose="05050102010706020507" pitchFamily="18" charset="2"/>
              </a:rPr>
              <a:t>        (3) </a:t>
            </a:r>
            <a:r>
              <a:rPr lang="zh-CN" altLang="en-US" sz="2800" dirty="0" smtClean="0">
                <a:solidFill>
                  <a:srgbClr val="000000"/>
                </a:solidFill>
                <a:ea typeface="华文新魏" panose="02010800040101010101" pitchFamily="2" charset="-122"/>
                <a:sym typeface="Symbol" panose="05050102010706020507" pitchFamily="18" charset="2"/>
              </a:rPr>
              <a:t>利用</a:t>
            </a:r>
            <a:r>
              <a:rPr lang="zh-CN" altLang="en-US" sz="2800" dirty="0">
                <a:solidFill>
                  <a:srgbClr val="000000"/>
                </a:solidFill>
                <a:ea typeface="华文新魏" panose="02010800040101010101" pitchFamily="2" charset="-122"/>
                <a:sym typeface="Symbol" panose="05050102010706020507" pitchFamily="18" charset="2"/>
              </a:rPr>
              <a:t>线性方程组</a:t>
            </a:r>
            <a:r>
              <a:rPr lang="zh-CN" altLang="en-US" sz="2800" dirty="0" smtClean="0">
                <a:solidFill>
                  <a:srgbClr val="000000"/>
                </a:solidFill>
                <a:ea typeface="华文新魏" panose="02010800040101010101" pitchFamily="2" charset="-122"/>
                <a:sym typeface="Symbol" panose="05050102010706020507" pitchFamily="18" charset="2"/>
              </a:rPr>
              <a:t>解的</a:t>
            </a:r>
            <a:r>
              <a:rPr lang="zh-CN" altLang="en-US" sz="2800" dirty="0">
                <a:solidFill>
                  <a:srgbClr val="000000"/>
                </a:solidFill>
                <a:ea typeface="华文新魏" panose="02010800040101010101" pitchFamily="2" charset="-122"/>
                <a:sym typeface="Symbol" panose="05050102010706020507" pitchFamily="18" charset="2"/>
              </a:rPr>
              <a:t>初步讨论结论</a:t>
            </a:r>
            <a:r>
              <a:rPr lang="zh-CN" altLang="en-US" sz="2800" dirty="0" smtClean="0">
                <a:solidFill>
                  <a:srgbClr val="000000"/>
                </a:solidFill>
                <a:ea typeface="华文新魏" panose="02010800040101010101" pitchFamily="2" charset="-122"/>
                <a:sym typeface="Symbol" panose="05050102010706020507" pitchFamily="18" charset="2"/>
              </a:rPr>
              <a:t>判断</a:t>
            </a:r>
            <a:endParaRPr lang="en-US" altLang="zh-CN" sz="2800" dirty="0" smtClean="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smtClean="0">
                <a:solidFill>
                  <a:srgbClr val="000000"/>
                </a:solidFill>
                <a:ea typeface="华文新魏" panose="02010800040101010101" pitchFamily="2" charset="-122"/>
                <a:sym typeface="Symbol" panose="05050102010706020507" pitchFamily="18" charset="2"/>
              </a:rPr>
              <a:t>方程组</a:t>
            </a:r>
            <a:r>
              <a:rPr lang="zh-CN" altLang="en-US" sz="2800" dirty="0">
                <a:solidFill>
                  <a:srgbClr val="000000"/>
                </a:solidFill>
                <a:ea typeface="华文新魏" panose="02010800040101010101" pitchFamily="2" charset="-122"/>
                <a:sym typeface="Symbol" panose="05050102010706020507" pitchFamily="18" charset="2"/>
              </a:rPr>
              <a:t>解的情形</a:t>
            </a:r>
            <a:r>
              <a:rPr lang="en-US" altLang="zh-CN" sz="2800" dirty="0">
                <a:solidFill>
                  <a:srgbClr val="000000"/>
                </a:solidFill>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sym typeface="Symbol" panose="05050102010706020507" pitchFamily="18" charset="2"/>
              </a:rPr>
              <a:t>        (4) </a:t>
            </a:r>
            <a:r>
              <a:rPr lang="zh-CN" altLang="en-US" sz="2800" dirty="0">
                <a:solidFill>
                  <a:srgbClr val="000000"/>
                </a:solidFill>
                <a:ea typeface="华文新魏" panose="02010800040101010101" pitchFamily="2" charset="-122"/>
                <a:sym typeface="Symbol" panose="05050102010706020507" pitchFamily="18" charset="2"/>
              </a:rPr>
              <a:t>根据</a:t>
            </a:r>
            <a:r>
              <a:rPr lang="en-US" altLang="zh-CN" sz="2800" dirty="0">
                <a:solidFill>
                  <a:srgbClr val="000000"/>
                </a:solidFill>
                <a:ea typeface="华文新魏" panose="02010800040101010101" pitchFamily="2" charset="-122"/>
                <a:sym typeface="Symbol" panose="05050102010706020507" pitchFamily="18" charset="2"/>
              </a:rPr>
              <a:t>(3), </a:t>
            </a:r>
            <a:r>
              <a:rPr lang="zh-CN" altLang="en-US" sz="2800" dirty="0">
                <a:solidFill>
                  <a:srgbClr val="000000"/>
                </a:solidFill>
                <a:ea typeface="华文新魏" panose="02010800040101010101" pitchFamily="2" charset="-122"/>
                <a:sym typeface="Symbol" panose="05050102010706020507" pitchFamily="18" charset="2"/>
              </a:rPr>
              <a:t>当有解时</a:t>
            </a:r>
            <a:r>
              <a:rPr lang="en-US" altLang="zh-CN" sz="2800" dirty="0">
                <a:solidFill>
                  <a:srgbClr val="000000"/>
                </a:solidFill>
                <a:ea typeface="华文新魏" panose="02010800040101010101" pitchFamily="2" charset="-122"/>
                <a:sym typeface="Symbol" panose="05050102010706020507" pitchFamily="18" charset="2"/>
              </a:rPr>
              <a:t>, </a:t>
            </a:r>
            <a:r>
              <a:rPr lang="zh-CN" altLang="en-US" sz="2800" dirty="0">
                <a:solidFill>
                  <a:srgbClr val="000000"/>
                </a:solidFill>
                <a:ea typeface="华文新魏" panose="02010800040101010101" pitchFamily="2" charset="-122"/>
                <a:sym typeface="Symbol" panose="05050102010706020507" pitchFamily="18" charset="2"/>
              </a:rPr>
              <a:t>进一步将所得阶梯型</a:t>
            </a:r>
            <a:endParaRPr lang="en-US" altLang="zh-CN" sz="2800" dirty="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sym typeface="Symbol" panose="05050102010706020507" pitchFamily="18" charset="2"/>
              </a:rPr>
              <a:t>矩阵通过初等行变换化为行最简型</a:t>
            </a:r>
            <a:r>
              <a:rPr lang="en-US" altLang="zh-CN" sz="2800" dirty="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齐次线性方程</a:t>
            </a:r>
            <a:endParaRPr lang="en-US" altLang="zh-CN" sz="2800" dirty="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sym typeface="Symbol" panose="05050102010706020507" pitchFamily="18" charset="2"/>
              </a:rPr>
              <a:t>组有唯一解时除外</a:t>
            </a:r>
            <a:r>
              <a:rPr lang="en-US" altLang="zh-CN" sz="2800" dirty="0">
                <a:solidFill>
                  <a:srgbClr val="000000"/>
                </a:solidFill>
                <a:ea typeface="华文新魏" panose="02010800040101010101" pitchFamily="2" charset="-122"/>
                <a:sym typeface="Symbol" panose="05050102010706020507" pitchFamily="18" charset="2"/>
              </a:rPr>
              <a:t>), </a:t>
            </a:r>
            <a:r>
              <a:rPr lang="zh-CN" altLang="en-US" sz="2800" dirty="0">
                <a:solidFill>
                  <a:srgbClr val="000000"/>
                </a:solidFill>
                <a:ea typeface="华文新魏" panose="02010800040101010101" pitchFamily="2" charset="-122"/>
                <a:sym typeface="Symbol" panose="05050102010706020507" pitchFamily="18" charset="2"/>
              </a:rPr>
              <a:t>非齐次线性方程组有唯一解</a:t>
            </a:r>
            <a:endParaRPr lang="en-US" altLang="zh-CN" sz="2800" dirty="0">
              <a:solidFill>
                <a:srgbClr val="000000"/>
              </a:solidFill>
              <a:ea typeface="华文新魏" panose="02010800040101010101" pitchFamily="2" charset="-122"/>
              <a:sym typeface="Symbol" panose="05050102010706020507" pitchFamily="18" charset="2"/>
            </a:endParaRPr>
          </a:p>
        </p:txBody>
      </p:sp>
      <p:sp>
        <p:nvSpPr>
          <p:cNvPr id="278531"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wipe(left)">
                                      <p:cBhvr>
                                        <p:cTn id="37" dur="1000"/>
                                        <p:tgtEl>
                                          <p:spTgt spid="27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3411">
                                            <p:txEl>
                                              <p:pRg st="7" end="7"/>
                                            </p:txEl>
                                          </p:spTgt>
                                        </p:tgtEl>
                                        <p:attrNameLst>
                                          <p:attrName>style.visibility</p:attrName>
                                        </p:attrNameLst>
                                      </p:cBhvr>
                                      <p:to>
                                        <p:strVal val="visible"/>
                                      </p:to>
                                    </p:set>
                                    <p:animEffect transition="in" filter="wipe(left)">
                                      <p:cBhvr>
                                        <p:cTn id="42" dur="1000"/>
                                        <p:tgtEl>
                                          <p:spTgt spid="273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3411">
                                            <p:txEl>
                                              <p:pRg st="8" end="8"/>
                                            </p:txEl>
                                          </p:spTgt>
                                        </p:tgtEl>
                                        <p:attrNameLst>
                                          <p:attrName>style.visibility</p:attrName>
                                        </p:attrNameLst>
                                      </p:cBhvr>
                                      <p:to>
                                        <p:strVal val="visible"/>
                                      </p:to>
                                    </p:set>
                                    <p:animEffect transition="in" filter="wipe(left)">
                                      <p:cBhvr>
                                        <p:cTn id="47" dur="1000"/>
                                        <p:tgtEl>
                                          <p:spTgt spid="273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3411">
                                            <p:txEl>
                                              <p:pRg st="9" end="9"/>
                                            </p:txEl>
                                          </p:spTgt>
                                        </p:tgtEl>
                                        <p:attrNameLst>
                                          <p:attrName>style.visibility</p:attrName>
                                        </p:attrNameLst>
                                      </p:cBhvr>
                                      <p:to>
                                        <p:strVal val="visible"/>
                                      </p:to>
                                    </p:set>
                                    <p:animEffect transition="in" filter="wipe(left)">
                                      <p:cBhvr>
                                        <p:cTn id="52" dur="1000"/>
                                        <p:tgtEl>
                                          <p:spTgt spid="273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928114" y="1052670"/>
            <a:ext cx="7676446" cy="33844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36866"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7779694" cy="513371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的矩形数表</a:t>
            </a:r>
            <a:r>
              <a:rPr lang="en-US" altLang="zh-CN" sz="2800" dirty="0">
                <a:ea typeface="华文新魏" panose="02010800040101010101" pitchFamily="2" charset="-122"/>
              </a:rPr>
              <a:t>, </a:t>
            </a:r>
            <a:r>
              <a:rPr lang="zh-CN" altLang="en-US" sz="2800" dirty="0">
                <a:ea typeface="华文新魏" panose="02010800040101010101" pitchFamily="2" charset="-122"/>
              </a:rPr>
              <a:t>称为一个规模为</a:t>
            </a:r>
            <a:r>
              <a:rPr lang="en-US" altLang="zh-CN" sz="2800" i="1" dirty="0">
                <a:ea typeface="华文新魏" panose="02010800040101010101" pitchFamily="2" charset="-122"/>
              </a:rPr>
              <a:t>m</a:t>
            </a:r>
            <a:r>
              <a:rPr lang="zh-CN" altLang="en-US" sz="2800" dirty="0">
                <a:ea typeface="华文新魏" panose="02010800040101010101" pitchFamily="2" charset="-122"/>
              </a:rPr>
              <a:t>行</a:t>
            </a:r>
            <a:r>
              <a:rPr lang="en-US" altLang="zh-CN" sz="2800" i="1" dirty="0">
                <a:ea typeface="华文新魏" panose="02010800040101010101" pitchFamily="2" charset="-122"/>
              </a:rPr>
              <a:t>n</a:t>
            </a:r>
            <a:r>
              <a:rPr lang="zh-CN" altLang="en-US" sz="2800" dirty="0">
                <a:ea typeface="华文新魏" panose="02010800040101010101" pitchFamily="2" charset="-122"/>
              </a:rPr>
              <a:t>列</a:t>
            </a:r>
            <a:r>
              <a:rPr lang="en-US" altLang="zh-CN" sz="2800" dirty="0">
                <a:ea typeface="华文新魏" panose="02010800040101010101" pitchFamily="2" charset="-122"/>
              </a:rPr>
              <a:t>(</a:t>
            </a:r>
            <a:r>
              <a:rPr lang="zh-CN" altLang="en-US" sz="2800" dirty="0">
                <a:ea typeface="华文新魏" panose="02010800040101010101" pitchFamily="2" charset="-122"/>
              </a:rPr>
              <a:t>称为</a:t>
            </a:r>
            <a:r>
              <a:rPr lang="en-US" altLang="zh-CN" sz="2800" i="1" dirty="0" err="1">
                <a:ea typeface="华文新魏" panose="02010800040101010101" pitchFamily="2" charset="-122"/>
              </a:rPr>
              <a:t>m</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n</a:t>
            </a:r>
            <a:endParaRPr lang="en-US" altLang="zh-CN" sz="2800" i="1"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级</a:t>
            </a:r>
            <a:r>
              <a:rPr lang="en-US" altLang="zh-CN" sz="2800" dirty="0">
                <a:ea typeface="华文新魏" panose="02010800040101010101" pitchFamily="2" charset="-122"/>
              </a:rPr>
              <a:t>, </a:t>
            </a:r>
            <a:r>
              <a:rPr lang="zh-CN" altLang="en-US" sz="2800" dirty="0">
                <a:ea typeface="华文新魏" panose="02010800040101010101" pitchFamily="2" charset="-122"/>
              </a:rPr>
              <a:t>简称</a:t>
            </a:r>
            <a:r>
              <a:rPr lang="en-US" altLang="zh-CN" sz="2800" i="1" dirty="0" err="1">
                <a:ea typeface="华文新魏" panose="02010800040101010101" pitchFamily="2" charset="-122"/>
              </a:rPr>
              <a:t>m</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n</a:t>
            </a:r>
            <a:r>
              <a:rPr lang="en-US" altLang="zh-CN" sz="2800" dirty="0">
                <a:ea typeface="华文新魏" panose="02010800040101010101" pitchFamily="2" charset="-122"/>
              </a:rPr>
              <a:t>)</a:t>
            </a:r>
            <a:r>
              <a:rPr lang="zh-CN" altLang="en-US" sz="2800" dirty="0">
                <a:ea typeface="华文新魏" panose="02010800040101010101" pitchFamily="2" charset="-122"/>
              </a:rPr>
              <a:t>的</a:t>
            </a:r>
            <a:r>
              <a:rPr lang="zh-CN" altLang="en-US" sz="2800" b="1" dirty="0">
                <a:solidFill>
                  <a:srgbClr val="0000FF"/>
                </a:solidFill>
                <a:latin typeface="华文隶书" panose="02010800040101010101" pitchFamily="2" charset="-122"/>
                <a:ea typeface="华文隶书" panose="02010800040101010101" pitchFamily="2" charset="-122"/>
              </a:rPr>
              <a:t>矩阵</a:t>
            </a:r>
            <a:r>
              <a:rPr lang="en-US" altLang="zh-CN" sz="2800" dirty="0">
                <a:ea typeface="华文新魏" panose="02010800040101010101" pitchFamily="2" charset="-122"/>
              </a:rPr>
              <a:t>. </a:t>
            </a:r>
            <a:r>
              <a:rPr lang="zh-CN" altLang="en-US" sz="2800" dirty="0">
                <a:ea typeface="华文新魏" panose="02010800040101010101" pitchFamily="2" charset="-122"/>
              </a:rPr>
              <a:t>数</a:t>
            </a:r>
            <a:r>
              <a:rPr lang="en-US" altLang="zh-CN" sz="2800" i="1" dirty="0" err="1">
                <a:ea typeface="华文新魏" panose="02010800040101010101" pitchFamily="2" charset="-122"/>
              </a:rPr>
              <a:t>a</a:t>
            </a:r>
            <a:r>
              <a:rPr lang="en-US" altLang="zh-CN" sz="2800" i="1" baseline="-25000" dirty="0" err="1">
                <a:ea typeface="华文新魏" panose="02010800040101010101" pitchFamily="2" charset="-122"/>
              </a:rPr>
              <a:t>ij</a:t>
            </a:r>
            <a:r>
              <a:rPr lang="zh-CN" altLang="en-US" sz="2800" dirty="0">
                <a:ea typeface="华文新魏" panose="02010800040101010101" pitchFamily="2" charset="-122"/>
              </a:rPr>
              <a:t>称为矩阵的</a:t>
            </a:r>
            <a:r>
              <a:rPr lang="zh-CN" altLang="en-US" sz="2800" b="1" dirty="0">
                <a:solidFill>
                  <a:srgbClr val="0000FF"/>
                </a:solidFill>
                <a:latin typeface="华文隶书" panose="02010800040101010101" pitchFamily="2" charset="-122"/>
                <a:ea typeface="华文隶书" panose="02010800040101010101" pitchFamily="2" charset="-122"/>
              </a:rPr>
              <a:t>元素</a:t>
            </a:r>
            <a:r>
              <a:rPr lang="en-US" altLang="zh-CN" sz="2800" dirty="0">
                <a:ea typeface="华文新魏" panose="02010800040101010101" pitchFamily="2" charset="-122"/>
              </a:rPr>
              <a:t>. </a:t>
            </a:r>
            <a:r>
              <a:rPr lang="zh-CN" altLang="en-US" sz="2800" dirty="0" smtClean="0">
                <a:ea typeface="华文新魏" panose="02010800040101010101" pitchFamily="2" charset="-122"/>
              </a:rPr>
              <a:t>双下</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标中</a:t>
            </a:r>
            <a:r>
              <a:rPr lang="zh-CN" altLang="en-US" sz="2800" dirty="0">
                <a:ea typeface="华文新魏" panose="02010800040101010101" pitchFamily="2" charset="-122"/>
              </a:rPr>
              <a:t>的</a:t>
            </a:r>
            <a:r>
              <a:rPr lang="en-US" altLang="zh-CN" sz="2800" i="1" dirty="0" err="1">
                <a:ea typeface="华文新魏" panose="02010800040101010101" pitchFamily="2" charset="-122"/>
              </a:rPr>
              <a:t>i</a:t>
            </a:r>
            <a:r>
              <a:rPr lang="zh-CN" altLang="en-US" sz="2800" dirty="0">
                <a:ea typeface="华文新魏" panose="02010800040101010101" pitchFamily="2" charset="-122"/>
              </a:rPr>
              <a:t>为</a:t>
            </a:r>
            <a:r>
              <a:rPr lang="zh-CN" altLang="en-US" sz="2800" b="1" dirty="0">
                <a:solidFill>
                  <a:srgbClr val="0000FF"/>
                </a:solidFill>
                <a:latin typeface="华文隶书" panose="02010800040101010101" pitchFamily="2" charset="-122"/>
                <a:ea typeface="华文隶书" panose="02010800040101010101" pitchFamily="2" charset="-122"/>
              </a:rPr>
              <a:t>行下标</a:t>
            </a:r>
            <a:r>
              <a:rPr lang="en-US" altLang="zh-CN" sz="2800" dirty="0">
                <a:ea typeface="华文新魏" panose="02010800040101010101" pitchFamily="2" charset="-122"/>
              </a:rPr>
              <a:t>, </a:t>
            </a:r>
            <a:r>
              <a:rPr lang="en-US" altLang="zh-CN" sz="2800" i="1" dirty="0">
                <a:ea typeface="华文新魏" panose="02010800040101010101" pitchFamily="2" charset="-122"/>
              </a:rPr>
              <a:t>j</a:t>
            </a:r>
            <a:r>
              <a:rPr lang="zh-CN" altLang="en-US" sz="2800" dirty="0">
                <a:ea typeface="华文新魏" panose="02010800040101010101" pitchFamily="2" charset="-122"/>
              </a:rPr>
              <a:t>为</a:t>
            </a:r>
            <a:r>
              <a:rPr lang="zh-CN" altLang="en-US" sz="2800" b="1" dirty="0">
                <a:solidFill>
                  <a:srgbClr val="0000FF"/>
                </a:solidFill>
                <a:latin typeface="华文隶书" panose="02010800040101010101" pitchFamily="2" charset="-122"/>
                <a:ea typeface="华文隶书" panose="02010800040101010101" pitchFamily="2" charset="-122"/>
              </a:rPr>
              <a:t>列下标</a:t>
            </a:r>
            <a:r>
              <a:rPr lang="en-US" altLang="zh-CN" sz="2800" dirty="0">
                <a:ea typeface="华文新魏" panose="02010800040101010101" pitchFamily="2" charset="-122"/>
              </a:rPr>
              <a:t>. </a:t>
            </a:r>
            <a:r>
              <a:rPr lang="zh-CN" altLang="en-US" sz="2800" dirty="0">
                <a:ea typeface="华文新魏" panose="02010800040101010101" pitchFamily="2" charset="-122"/>
              </a:rPr>
              <a:t>一般用大写的</a:t>
            </a:r>
            <a:r>
              <a:rPr lang="zh-CN" altLang="en-US" sz="2800" dirty="0" smtClean="0">
                <a:ea typeface="华文新魏" panose="02010800040101010101" pitchFamily="2" charset="-122"/>
              </a:rPr>
              <a:t>英文</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字母</a:t>
            </a:r>
            <a:r>
              <a:rPr lang="en-US" altLang="zh-CN" sz="2800" b="1" i="1" dirty="0">
                <a:ea typeface="华文新魏" panose="02010800040101010101" pitchFamily="2" charset="-122"/>
              </a:rPr>
              <a:t>A</a:t>
            </a:r>
            <a:r>
              <a:rPr lang="en-US" altLang="zh-CN" sz="2800" dirty="0">
                <a:ea typeface="华文新魏" panose="02010800040101010101" pitchFamily="2" charset="-122"/>
              </a:rPr>
              <a:t>, </a:t>
            </a:r>
            <a:r>
              <a:rPr lang="en-US" altLang="zh-CN" sz="2800" b="1" i="1" dirty="0">
                <a:ea typeface="华文新魏" panose="02010800040101010101" pitchFamily="2" charset="-122"/>
              </a:rPr>
              <a:t>B</a:t>
            </a:r>
            <a:r>
              <a:rPr lang="en-US" altLang="zh-CN" sz="2800" dirty="0">
                <a:ea typeface="华文新魏" panose="02010800040101010101" pitchFamily="2" charset="-122"/>
              </a:rPr>
              <a:t>, </a:t>
            </a:r>
            <a:r>
              <a:rPr lang="en-US" altLang="zh-CN" sz="2800" b="1" i="1" dirty="0">
                <a:ea typeface="华文新魏" panose="02010800040101010101" pitchFamily="2" charset="-122"/>
              </a:rPr>
              <a:t>C</a:t>
            </a:r>
            <a:r>
              <a:rPr lang="zh-CN" altLang="en-US" sz="2800" dirty="0">
                <a:ea typeface="华文新魏" panose="02010800040101010101" pitchFamily="2" charset="-122"/>
              </a:rPr>
              <a:t>等表示矩阵</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若数</a:t>
            </a:r>
            <a:r>
              <a:rPr lang="en-US" altLang="zh-CN" sz="2800" i="1" dirty="0" err="1">
                <a:ea typeface="华文新魏" panose="02010800040101010101" pitchFamily="2" charset="-122"/>
              </a:rPr>
              <a:t>a</a:t>
            </a:r>
            <a:r>
              <a:rPr lang="en-US" altLang="zh-CN" sz="2800" i="1" baseline="-25000" dirty="0" err="1">
                <a:ea typeface="华文新魏" panose="02010800040101010101" pitchFamily="2" charset="-122"/>
              </a:rPr>
              <a:t>ij</a:t>
            </a:r>
            <a:r>
              <a:rPr lang="zh-CN" altLang="en-US" sz="2800" dirty="0">
                <a:ea typeface="华文新魏" panose="02010800040101010101" pitchFamily="2" charset="-122"/>
              </a:rPr>
              <a:t>取复值</a:t>
            </a:r>
            <a:r>
              <a:rPr lang="en-US" altLang="zh-CN" sz="2800" dirty="0">
                <a:ea typeface="华文新魏" panose="02010800040101010101" pitchFamily="2" charset="-122"/>
              </a:rPr>
              <a:t>, </a:t>
            </a:r>
            <a:r>
              <a:rPr lang="zh-CN" altLang="en-US" sz="2800" dirty="0">
                <a:ea typeface="华文新魏" panose="02010800040101010101" pitchFamily="2" charset="-122"/>
              </a:rPr>
              <a:t>则称之为</a:t>
            </a:r>
            <a:r>
              <a:rPr lang="zh-CN" altLang="en-US" sz="2800" b="1" dirty="0">
                <a:solidFill>
                  <a:srgbClr val="0000FF"/>
                </a:solidFill>
                <a:latin typeface="华文隶书" panose="02010800040101010101" pitchFamily="2" charset="-122"/>
                <a:ea typeface="华文隶书" panose="02010800040101010101" pitchFamily="2" charset="-122"/>
              </a:rPr>
              <a:t>复矩阵</a:t>
            </a:r>
            <a:r>
              <a:rPr lang="en-US" altLang="zh-CN" sz="2800" dirty="0">
                <a:ea typeface="华文新魏" panose="02010800040101010101" pitchFamily="2" charset="-122"/>
              </a:rPr>
              <a:t>; </a:t>
            </a:r>
            <a:r>
              <a:rPr lang="zh-CN" altLang="en-US" sz="2800" dirty="0">
                <a:ea typeface="华文新魏" panose="02010800040101010101" pitchFamily="2" charset="-122"/>
              </a:rPr>
              <a:t>若数</a:t>
            </a:r>
            <a:r>
              <a:rPr lang="en-US" altLang="zh-CN" sz="2800" i="1" dirty="0" err="1">
                <a:ea typeface="华文新魏" panose="02010800040101010101" pitchFamily="2" charset="-122"/>
              </a:rPr>
              <a:t>a</a:t>
            </a:r>
            <a:r>
              <a:rPr lang="en-US" altLang="zh-CN" sz="2800" i="1" baseline="-25000" dirty="0" err="1">
                <a:ea typeface="华文新魏" panose="02010800040101010101" pitchFamily="2" charset="-122"/>
              </a:rPr>
              <a:t>ij</a:t>
            </a:r>
            <a:r>
              <a:rPr lang="zh-CN" altLang="en-US" sz="2800" dirty="0">
                <a:ea typeface="华文新魏" panose="02010800040101010101" pitchFamily="2" charset="-122"/>
              </a:rPr>
              <a:t>取实</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值</a:t>
            </a:r>
            <a:r>
              <a:rPr lang="en-US" altLang="zh-CN" sz="2800" dirty="0">
                <a:ea typeface="华文新魏" panose="02010800040101010101" pitchFamily="2" charset="-122"/>
              </a:rPr>
              <a:t>, </a:t>
            </a:r>
            <a:r>
              <a:rPr lang="zh-CN" altLang="en-US" sz="2800" dirty="0">
                <a:ea typeface="华文新魏" panose="02010800040101010101" pitchFamily="2" charset="-122"/>
              </a:rPr>
              <a:t>则称之为</a:t>
            </a:r>
            <a:r>
              <a:rPr lang="zh-CN" altLang="en-US" sz="2800" b="1" dirty="0">
                <a:solidFill>
                  <a:srgbClr val="0000FF"/>
                </a:solidFill>
                <a:latin typeface="华文隶书" panose="02010800040101010101" pitchFamily="2" charset="-122"/>
                <a:ea typeface="华文隶书" panose="02010800040101010101" pitchFamily="2" charset="-122"/>
              </a:rPr>
              <a:t>实矩阵</a:t>
            </a:r>
            <a:r>
              <a:rPr lang="en-US" altLang="zh-CN" sz="2800" dirty="0">
                <a:ea typeface="华文新魏" panose="02010800040101010101" pitchFamily="2" charset="-122"/>
              </a:rPr>
              <a:t>. </a:t>
            </a: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a:t>
            </a:r>
            <a:r>
              <a:rPr lang="zh-CN" altLang="en-US" sz="2800" dirty="0">
                <a:ea typeface="华文新魏" panose="02010800040101010101" pitchFamily="2" charset="-122"/>
              </a:rPr>
              <a:t>用记号</a:t>
            </a:r>
            <a:r>
              <a:rPr lang="en-US" altLang="zh-CN" sz="2800" b="1" i="1" dirty="0">
                <a:ea typeface="华文新魏" panose="02010800040101010101" pitchFamily="2" charset="-122"/>
              </a:rPr>
              <a:t>A</a:t>
            </a:r>
            <a:r>
              <a:rPr lang="en-US" altLang="zh-CN" sz="2800" dirty="0">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sym typeface="Symbol" panose="05050102010706020507" pitchFamily="18" charset="2"/>
              </a:rPr>
              <a:t>a</a:t>
            </a:r>
            <a:r>
              <a:rPr lang="en-US" altLang="zh-CN" sz="2800" i="1" baseline="-25000" dirty="0" err="1">
                <a:ea typeface="华文新魏" panose="02010800040101010101" pitchFamily="2" charset="-122"/>
                <a:sym typeface="Symbol" panose="05050102010706020507" pitchFamily="18" charset="2"/>
              </a:rPr>
              <a:t>ij</a:t>
            </a:r>
            <a:r>
              <a:rPr lang="en-US" altLang="zh-CN" sz="2800" dirty="0">
                <a:ea typeface="华文新魏" panose="02010800040101010101" pitchFamily="2" charset="-122"/>
                <a:sym typeface="Symbol" panose="05050102010706020507" pitchFamily="18" charset="2"/>
              </a:rPr>
              <a:t>]</a:t>
            </a:r>
            <a:r>
              <a:rPr lang="en-US" altLang="zh-CN" sz="2800" i="1" baseline="-25000" dirty="0" err="1">
                <a:ea typeface="华文新魏" panose="02010800040101010101" pitchFamily="2" charset="-122"/>
                <a:sym typeface="Symbol" panose="05050102010706020507" pitchFamily="18" charset="2"/>
              </a:rPr>
              <a:t>m</a:t>
            </a:r>
            <a:r>
              <a:rPr lang="en-US" altLang="zh-CN" sz="2800" baseline="-25000" dirty="0" err="1">
                <a:ea typeface="华文新魏" panose="02010800040101010101" pitchFamily="2" charset="-122"/>
                <a:sym typeface="Symbol" panose="05050102010706020507" pitchFamily="18" charset="2"/>
              </a:rPr>
              <a:t></a:t>
            </a:r>
            <a:r>
              <a:rPr lang="en-US" altLang="zh-CN" sz="2800" i="1" baseline="-25000" dirty="0" err="1">
                <a:ea typeface="华文新魏" panose="02010800040101010101" pitchFamily="2" charset="-122"/>
                <a:sym typeface="Symbol" panose="05050102010706020507" pitchFamily="18" charset="2"/>
              </a:rPr>
              <a:t>n</a:t>
            </a:r>
            <a:r>
              <a:rPr lang="zh-CN" altLang="en-US" sz="2800" dirty="0">
                <a:ea typeface="华文新魏" panose="02010800040101010101" pitchFamily="2" charset="-122"/>
                <a:sym typeface="Symbol" panose="05050102010706020507" pitchFamily="18" charset="2"/>
              </a:rPr>
              <a:t>表示矩阵</a:t>
            </a:r>
            <a:r>
              <a:rPr lang="en-US" altLang="zh-CN" sz="2800" b="1" i="1" dirty="0">
                <a:ea typeface="华文新魏" panose="02010800040101010101" pitchFamily="2" charset="-122"/>
                <a:sym typeface="Symbol" panose="05050102010706020507" pitchFamily="18" charset="2"/>
              </a:rPr>
              <a:t>A</a:t>
            </a:r>
            <a:r>
              <a:rPr lang="zh-CN" altLang="en-US" sz="2800" dirty="0">
                <a:ea typeface="华文新魏" panose="02010800040101010101" pitchFamily="2" charset="-122"/>
                <a:sym typeface="Symbol" panose="05050102010706020507" pitchFamily="18" charset="2"/>
              </a:rPr>
              <a:t>为一个第</a:t>
            </a:r>
            <a:r>
              <a:rPr lang="en-US" altLang="zh-CN" sz="2800" i="1" dirty="0" err="1">
                <a:ea typeface="华文新魏" panose="02010800040101010101" pitchFamily="2" charset="-122"/>
                <a:sym typeface="Symbol" panose="05050102010706020507" pitchFamily="18" charset="2"/>
              </a:rPr>
              <a:t>i</a:t>
            </a:r>
            <a:r>
              <a:rPr lang="zh-CN" altLang="en-US" sz="2800" dirty="0">
                <a:ea typeface="华文新魏" panose="02010800040101010101" pitchFamily="2" charset="-122"/>
                <a:sym typeface="Symbol" panose="05050102010706020507" pitchFamily="18" charset="2"/>
              </a:rPr>
              <a:t>行第</a:t>
            </a:r>
            <a:r>
              <a:rPr lang="en-US" altLang="zh-CN" sz="2800" i="1" dirty="0">
                <a:ea typeface="华文新魏" panose="02010800040101010101" pitchFamily="2" charset="-122"/>
                <a:sym typeface="Symbol" panose="05050102010706020507" pitchFamily="18" charset="2"/>
              </a:rPr>
              <a:t>j</a:t>
            </a:r>
            <a:r>
              <a:rPr lang="zh-CN" altLang="en-US" sz="2800" dirty="0">
                <a:ea typeface="华文新魏" panose="02010800040101010101" pitchFamily="2" charset="-122"/>
                <a:sym typeface="Symbol" panose="05050102010706020507" pitchFamily="18" charset="2"/>
              </a:rPr>
              <a:t>列</a:t>
            </a:r>
          </a:p>
          <a:p>
            <a:pPr eaLnBrk="1" hangingPunct="1">
              <a:lnSpc>
                <a:spcPct val="130000"/>
              </a:lnSpc>
              <a:tabLst>
                <a:tab pos="892175" algn="l"/>
                <a:tab pos="981075" algn="l"/>
                <a:tab pos="1071245" algn="l"/>
              </a:tabLst>
            </a:pPr>
            <a:r>
              <a:rPr lang="en-US" altLang="zh-CN" sz="2800" dirty="0">
                <a:ea typeface="华文新魏" panose="02010800040101010101" pitchFamily="2" charset="-122"/>
                <a:sym typeface="Symbol" panose="05050102010706020507" pitchFamily="18" charset="2"/>
              </a:rPr>
              <a:t>[</a:t>
            </a:r>
            <a:r>
              <a:rPr lang="zh-CN" altLang="en-US" sz="2800" dirty="0">
                <a:ea typeface="华文新魏" panose="02010800040101010101" pitchFamily="2" charset="-122"/>
                <a:sym typeface="Symbol" panose="05050102010706020507" pitchFamily="18" charset="2"/>
              </a:rPr>
              <a:t>记为</a:t>
            </a:r>
            <a:r>
              <a:rPr lang="en-US" altLang="zh-CN" sz="2800" dirty="0">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sym typeface="Symbol" panose="05050102010706020507" pitchFamily="18" charset="2"/>
              </a:rPr>
              <a:t>i</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sym typeface="Symbol" panose="05050102010706020507" pitchFamily="18" charset="2"/>
              </a:rPr>
              <a:t>j</a:t>
            </a:r>
            <a:r>
              <a:rPr lang="en-US" altLang="zh-CN" sz="2800" dirty="0">
                <a:ea typeface="华文新魏" panose="02010800040101010101" pitchFamily="2" charset="-122"/>
                <a:sym typeface="Symbol" panose="05050102010706020507" pitchFamily="18" charset="2"/>
              </a:rPr>
              <a:t>)]</a:t>
            </a:r>
            <a:r>
              <a:rPr lang="zh-CN" altLang="en-US" sz="2800" dirty="0">
                <a:ea typeface="华文新魏" panose="02010800040101010101" pitchFamily="2" charset="-122"/>
                <a:sym typeface="Symbol" panose="05050102010706020507" pitchFamily="18" charset="2"/>
              </a:rPr>
              <a:t>位元素为</a:t>
            </a:r>
            <a:r>
              <a:rPr lang="en-US" altLang="zh-CN" sz="2800" i="1" dirty="0" err="1">
                <a:ea typeface="华文新魏" panose="02010800040101010101" pitchFamily="2" charset="-122"/>
                <a:sym typeface="Symbol" panose="05050102010706020507" pitchFamily="18" charset="2"/>
              </a:rPr>
              <a:t>a</a:t>
            </a:r>
            <a:r>
              <a:rPr lang="en-US" altLang="zh-CN" sz="2800" i="1" baseline="-25000" dirty="0" err="1">
                <a:ea typeface="华文新魏" panose="02010800040101010101" pitchFamily="2" charset="-122"/>
                <a:sym typeface="Symbol" panose="05050102010706020507" pitchFamily="18" charset="2"/>
              </a:rPr>
              <a:t>ij</a:t>
            </a:r>
            <a:r>
              <a:rPr lang="zh-CN" altLang="en-US" sz="2800" dirty="0">
                <a:ea typeface="华文新魏" panose="02010800040101010101" pitchFamily="2" charset="-122"/>
                <a:sym typeface="Symbol" panose="05050102010706020507" pitchFamily="18" charset="2"/>
              </a:rPr>
              <a:t>的</a:t>
            </a:r>
            <a:r>
              <a:rPr lang="en-US" altLang="zh-CN" sz="2800" i="1" dirty="0" err="1">
                <a:ea typeface="华文新魏" panose="02010800040101010101" pitchFamily="2" charset="-122"/>
              </a:rPr>
              <a:t>m</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n</a:t>
            </a:r>
            <a:r>
              <a:rPr lang="zh-CN" altLang="en-US" sz="2800" dirty="0">
                <a:ea typeface="华文新魏" panose="02010800040101010101" pitchFamily="2" charset="-122"/>
                <a:sym typeface="Symbol" panose="05050102010706020507" pitchFamily="18" charset="2"/>
              </a:rPr>
              <a:t>矩阵</a:t>
            </a:r>
            <a:r>
              <a:rPr lang="en-US" altLang="zh-CN" sz="2800" dirty="0">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en-US" altLang="zh-CN" sz="2800" dirty="0">
                <a:ea typeface="华文新魏" panose="02010800040101010101" pitchFamily="2" charset="-122"/>
                <a:sym typeface="Symbol" panose="05050102010706020507" pitchFamily="18" charset="2"/>
              </a:rPr>
              <a:t>        </a:t>
            </a:r>
            <a:r>
              <a:rPr lang="zh-CN" altLang="en-US" sz="2800" dirty="0">
                <a:latin typeface="黑体" panose="02010609060101010101" pitchFamily="2" charset="-122"/>
                <a:ea typeface="黑体" panose="02010609060101010101" pitchFamily="2" charset="-122"/>
                <a:sym typeface="Symbol" panose="05050102010706020507" pitchFamily="18" charset="2"/>
              </a:rPr>
              <a:t>注</a:t>
            </a:r>
            <a:r>
              <a:rPr lang="en-US" altLang="zh-CN" sz="2800" dirty="0">
                <a:ea typeface="华文新魏" panose="02010800040101010101" pitchFamily="2" charset="-122"/>
                <a:sym typeface="Symbol" panose="05050102010706020507" pitchFamily="18" charset="2"/>
              </a:rPr>
              <a:t>: </a:t>
            </a:r>
            <a:r>
              <a:rPr lang="zh-CN" altLang="en-US" sz="2800" dirty="0">
                <a:ea typeface="华文新魏" panose="02010800040101010101" pitchFamily="2" charset="-122"/>
                <a:sym typeface="Symbol" panose="05050102010706020507" pitchFamily="18" charset="2"/>
              </a:rPr>
              <a:t>规模和元素为确定矩阵的二要素</a:t>
            </a:r>
            <a:r>
              <a:rPr lang="en-US" altLang="zh-CN" sz="2800" dirty="0">
                <a:ea typeface="华文新魏" panose="02010800040101010101" pitchFamily="2"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5" end="5"/>
                                            </p:txEl>
                                          </p:spTgt>
                                        </p:tgtEl>
                                        <p:attrNameLst>
                                          <p:attrName>style.visibility</p:attrName>
                                        </p:attrNameLst>
                                      </p:cBhvr>
                                      <p:to>
                                        <p:strVal val="visible"/>
                                      </p:to>
                                    </p:set>
                                    <p:animEffect transition="in" filter="wipe(left)">
                                      <p:cBhvr>
                                        <p:cTn id="37" dur="1000"/>
                                        <p:tgtEl>
                                          <p:spTgt spid="2734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3411">
                                            <p:txEl>
                                              <p:pRg st="6" end="6"/>
                                            </p:txEl>
                                          </p:spTgt>
                                        </p:tgtEl>
                                        <p:attrNameLst>
                                          <p:attrName>style.visibility</p:attrName>
                                        </p:attrNameLst>
                                      </p:cBhvr>
                                      <p:to>
                                        <p:strVal val="visible"/>
                                      </p:to>
                                    </p:set>
                                    <p:animEffect transition="in" filter="wipe(left)">
                                      <p:cBhvr>
                                        <p:cTn id="42" dur="1000"/>
                                        <p:tgtEl>
                                          <p:spTgt spid="2734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3411">
                                            <p:txEl>
                                              <p:pRg st="7" end="7"/>
                                            </p:txEl>
                                          </p:spTgt>
                                        </p:tgtEl>
                                        <p:attrNameLst>
                                          <p:attrName>style.visibility</p:attrName>
                                        </p:attrNameLst>
                                      </p:cBhvr>
                                      <p:to>
                                        <p:strVal val="visible"/>
                                      </p:to>
                                    </p:set>
                                    <p:animEffect transition="in" filter="wipe(left)">
                                      <p:cBhvr>
                                        <p:cTn id="47" dur="1000"/>
                                        <p:tgtEl>
                                          <p:spTgt spid="2734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3411">
                                            <p:txEl>
                                              <p:pRg st="8" end="8"/>
                                            </p:txEl>
                                          </p:spTgt>
                                        </p:tgtEl>
                                        <p:attrNameLst>
                                          <p:attrName>style.visibility</p:attrName>
                                        </p:attrNameLst>
                                      </p:cBhvr>
                                      <p:to>
                                        <p:strVal val="visible"/>
                                      </p:to>
                                    </p:set>
                                    <p:animEffect transition="in" filter="wipe(left)">
                                      <p:cBhvr>
                                        <p:cTn id="52" dur="1000"/>
                                        <p:tgtEl>
                                          <p:spTgt spid="27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Text Box 3"/>
          <p:cNvSpPr txBox="1">
            <a:spLocks noChangeArrowheads="1"/>
          </p:cNvSpPr>
          <p:nvPr/>
        </p:nvSpPr>
        <p:spPr bwMode="auto">
          <a:xfrm>
            <a:off x="971550" y="1052513"/>
            <a:ext cx="7754938" cy="28924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sym typeface="Symbol" panose="05050102010706020507" pitchFamily="18" charset="2"/>
              </a:rPr>
              <a:t>时直接读出其解</a:t>
            </a:r>
            <a:r>
              <a:rPr lang="en-US" altLang="zh-CN" sz="2800">
                <a:solidFill>
                  <a:srgbClr val="000000"/>
                </a:solidFill>
                <a:ea typeface="华文新魏" panose="02010800040101010101" pitchFamily="2" charset="-122"/>
                <a:sym typeface="Symbol" panose="05050102010706020507" pitchFamily="18" charset="2"/>
              </a:rPr>
              <a:t>, </a:t>
            </a:r>
            <a:r>
              <a:rPr lang="zh-CN" altLang="en-US" sz="2800">
                <a:solidFill>
                  <a:srgbClr val="000000"/>
                </a:solidFill>
                <a:ea typeface="华文新魏" panose="02010800040101010101" pitchFamily="2" charset="-122"/>
                <a:sym typeface="Symbol" panose="05050102010706020507" pitchFamily="18" charset="2"/>
              </a:rPr>
              <a:t>无穷多解时先确定约束变元</a:t>
            </a:r>
            <a:endParaRPr lang="en-US" altLang="zh-CN" sz="280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en-US" altLang="zh-CN" sz="2800">
                <a:solidFill>
                  <a:srgbClr val="000000"/>
                </a:solidFill>
                <a:ea typeface="华文新魏" panose="02010800040101010101" pitchFamily="2" charset="-122"/>
                <a:sym typeface="Symbol" panose="05050102010706020507" pitchFamily="18" charset="2"/>
              </a:rPr>
              <a:t>(</a:t>
            </a:r>
            <a:r>
              <a:rPr lang="zh-CN" altLang="en-US" sz="2800">
                <a:solidFill>
                  <a:srgbClr val="000000"/>
                </a:solidFill>
                <a:ea typeface="华文新魏" panose="02010800040101010101" pitchFamily="2" charset="-122"/>
                <a:sym typeface="Symbol" panose="05050102010706020507" pitchFamily="18" charset="2"/>
              </a:rPr>
              <a:t>约束变元之外的所有变元都是自由变元</a:t>
            </a:r>
            <a:r>
              <a:rPr lang="en-US" altLang="zh-CN" sz="2800">
                <a:solidFill>
                  <a:srgbClr val="000000"/>
                </a:solidFill>
                <a:ea typeface="华文新魏" panose="02010800040101010101" pitchFamily="2" charset="-122"/>
                <a:sym typeface="Symbol" panose="05050102010706020507" pitchFamily="18" charset="2"/>
              </a:rPr>
              <a:t>), </a:t>
            </a:r>
            <a:r>
              <a:rPr lang="zh-CN" altLang="en-US" sz="2800">
                <a:solidFill>
                  <a:srgbClr val="000000"/>
                </a:solidFill>
                <a:ea typeface="华文新魏" panose="02010800040101010101" pitchFamily="2" charset="-122"/>
                <a:sym typeface="Symbol" panose="05050102010706020507" pitchFamily="18" charset="2"/>
              </a:rPr>
              <a:t>然后</a:t>
            </a:r>
            <a:endParaRPr lang="en-US" altLang="zh-CN" sz="280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sym typeface="Symbol" panose="05050102010706020507" pitchFamily="18" charset="2"/>
              </a:rPr>
              <a:t>写出自由变元表示约束元的表达式</a:t>
            </a:r>
            <a:r>
              <a:rPr lang="en-US" altLang="zh-CN" sz="2800">
                <a:solidFill>
                  <a:srgbClr val="000000"/>
                </a:solidFill>
                <a:ea typeface="华文新魏" panose="02010800040101010101" pitchFamily="2" charset="-122"/>
                <a:sym typeface="Symbol" panose="05050102010706020507" pitchFamily="18" charset="2"/>
              </a:rPr>
              <a:t>, </a:t>
            </a:r>
            <a:r>
              <a:rPr lang="zh-CN" altLang="en-US" sz="2800">
                <a:solidFill>
                  <a:srgbClr val="000000"/>
                </a:solidFill>
                <a:ea typeface="华文新魏" panose="02010800040101010101" pitchFamily="2" charset="-122"/>
                <a:sym typeface="Symbol" panose="05050102010706020507" pitchFamily="18" charset="2"/>
              </a:rPr>
              <a:t>对自由变元</a:t>
            </a:r>
            <a:endParaRPr lang="en-US" altLang="zh-CN" sz="2800">
              <a:solidFill>
                <a:srgbClr val="000000"/>
              </a:solidFill>
              <a:ea typeface="华文新魏" panose="02010800040101010101" pitchFamily="2" charset="-122"/>
              <a:sym typeface="Symbol" panose="05050102010706020507" pitchFamily="18" charset="2"/>
            </a:endParaRPr>
          </a:p>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sym typeface="Symbol" panose="05050102010706020507" pitchFamily="18" charset="2"/>
              </a:rPr>
              <a:t>赋值从而得到方程组的解</a:t>
            </a:r>
            <a:r>
              <a:rPr lang="en-US" altLang="zh-CN" sz="2800">
                <a:solidFill>
                  <a:srgbClr val="000000"/>
                </a:solidFill>
                <a:ea typeface="华文新魏" panose="02010800040101010101" pitchFamily="2" charset="-122"/>
                <a:sym typeface="Symbol" panose="05050102010706020507" pitchFamily="18" charset="2"/>
              </a:rPr>
              <a:t>(</a:t>
            </a:r>
            <a:r>
              <a:rPr lang="zh-CN" altLang="en-US" sz="2800">
                <a:solidFill>
                  <a:srgbClr val="000000"/>
                </a:solidFill>
                <a:ea typeface="华文新魏" panose="02010800040101010101" pitchFamily="2" charset="-122"/>
                <a:sym typeface="Symbol" panose="05050102010706020507" pitchFamily="18" charset="2"/>
              </a:rPr>
              <a:t>解有两种表达形式</a:t>
            </a:r>
            <a:r>
              <a:rPr lang="en-US" altLang="zh-CN" sz="2800">
                <a:solidFill>
                  <a:srgbClr val="000000"/>
                </a:solidFill>
                <a:ea typeface="华文新魏" panose="02010800040101010101" pitchFamily="2" charset="-122"/>
                <a:sym typeface="Symbol" panose="05050102010706020507" pitchFamily="18" charset="2"/>
              </a:rPr>
              <a:t>: </a:t>
            </a:r>
          </a:p>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sym typeface="Symbol" panose="05050102010706020507" pitchFamily="18" charset="2"/>
              </a:rPr>
              <a:t>一种是写出各变元的值</a:t>
            </a:r>
            <a:r>
              <a:rPr lang="en-US" altLang="zh-CN" sz="2800">
                <a:solidFill>
                  <a:srgbClr val="000000"/>
                </a:solidFill>
                <a:ea typeface="华文新魏" panose="02010800040101010101" pitchFamily="2" charset="-122"/>
                <a:sym typeface="Symbol" panose="05050102010706020507" pitchFamily="18" charset="2"/>
              </a:rPr>
              <a:t>, </a:t>
            </a:r>
            <a:r>
              <a:rPr lang="zh-CN" altLang="en-US" sz="2800">
                <a:solidFill>
                  <a:srgbClr val="000000"/>
                </a:solidFill>
                <a:ea typeface="华文新魏" panose="02010800040101010101" pitchFamily="2" charset="-122"/>
                <a:sym typeface="Symbol" panose="05050102010706020507" pitchFamily="18" charset="2"/>
              </a:rPr>
              <a:t>另一种是行向量的形式</a:t>
            </a:r>
            <a:r>
              <a:rPr lang="en-US" altLang="zh-CN" sz="2800">
                <a:solidFill>
                  <a:srgbClr val="000000"/>
                </a:solidFill>
                <a:ea typeface="华文新魏" panose="02010800040101010101" pitchFamily="2" charset="-122"/>
                <a:sym typeface="Symbol" panose="05050102010706020507" pitchFamily="18" charset="2"/>
              </a:rPr>
              <a:t>).</a:t>
            </a:r>
          </a:p>
        </p:txBody>
      </p:sp>
      <p:sp>
        <p:nvSpPr>
          <p:cNvPr id="280579"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2940050" y="1930400"/>
            <a:ext cx="3060700" cy="115728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作业 </a:t>
            </a:r>
            <a:r>
              <a:rPr lang="en-US" altLang="zh-CN" sz="2800">
                <a:ea typeface="黑体" panose="02010609060101010101" pitchFamily="2" charset="-122"/>
              </a:rPr>
              <a:t>P17</a:t>
            </a:r>
          </a:p>
          <a:p>
            <a:pPr eaLnBrk="1" hangingPunct="1">
              <a:lnSpc>
                <a:spcPct val="130000"/>
              </a:lnSpc>
              <a:tabLst>
                <a:tab pos="892175" algn="l"/>
                <a:tab pos="981075" algn="l"/>
                <a:tab pos="1071245" algn="l"/>
              </a:tabLst>
            </a:pPr>
            <a:r>
              <a:rPr lang="en-US" altLang="zh-CN" sz="2800">
                <a:ea typeface="黑体" panose="02010609060101010101" pitchFamily="2" charset="-122"/>
              </a:rPr>
              <a:t>2(3), 5(2), 6(2), 7, 9</a:t>
            </a:r>
            <a:endParaRPr lang="zh-CN" altLang="en-US" sz="28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19621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华文新魏" panose="02010800040101010101" pitchFamily="2" charset="-122"/>
              </a:rPr>
              <a:t>2. </a:t>
            </a:r>
            <a:r>
              <a:rPr lang="zh-CN" altLang="en-US" sz="2800">
                <a:ea typeface="黑体" panose="02010609060101010101" pitchFamily="2" charset="-122"/>
              </a:rPr>
              <a:t>例子</a:t>
            </a:r>
            <a:endParaRPr lang="en-US" altLang="zh-CN" sz="2800">
              <a:ea typeface="华文新魏" panose="02010800040101010101" pitchFamily="2" charset="-122"/>
            </a:endParaRPr>
          </a:p>
        </p:txBody>
      </p:sp>
      <p:graphicFrame>
        <p:nvGraphicFramePr>
          <p:cNvPr id="2" name="Object 3"/>
          <p:cNvGraphicFramePr>
            <a:graphicFrameLocks noChangeAspect="1"/>
          </p:cNvGraphicFramePr>
          <p:nvPr/>
        </p:nvGraphicFramePr>
        <p:xfrm>
          <a:off x="2509838" y="1989138"/>
          <a:ext cx="1270000" cy="1069975"/>
        </p:xfrm>
        <a:graphic>
          <a:graphicData uri="http://schemas.openxmlformats.org/presentationml/2006/ole">
            <mc:AlternateContent xmlns:mc="http://schemas.openxmlformats.org/markup-compatibility/2006">
              <mc:Choice xmlns:v="urn:schemas-microsoft-com:vml" Requires="v">
                <p:oleObj spid="_x0000_s8387" name="Equation" r:id="rId4" imgW="14325600" imgH="11887200" progId="Equation.DSMT4">
                  <p:embed/>
                </p:oleObj>
              </mc:Choice>
              <mc:Fallback>
                <p:oleObj name="Equation" r:id="rId4" imgW="14325600" imgH="11887200"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1989138"/>
                        <a:ext cx="127000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5011738" y="2346325"/>
          <a:ext cx="730250" cy="355600"/>
        </p:xfrm>
        <a:graphic>
          <a:graphicData uri="http://schemas.openxmlformats.org/presentationml/2006/ole">
            <mc:AlternateContent xmlns:mc="http://schemas.openxmlformats.org/markup-compatibility/2006">
              <mc:Choice xmlns:v="urn:schemas-microsoft-com:vml" Requires="v">
                <p:oleObj spid="_x0000_s8388" name="Equation" r:id="rId6" imgW="8229600" imgH="3962400" progId="Equation.DSMT4">
                  <p:embed/>
                </p:oleObj>
              </mc:Choice>
              <mc:Fallback>
                <p:oleObj name="Equation" r:id="rId6" imgW="8229600" imgH="3962400"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1738" y="2346325"/>
                        <a:ext cx="73025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2508250" y="3222625"/>
          <a:ext cx="2135188" cy="1069975"/>
        </p:xfrm>
        <a:graphic>
          <a:graphicData uri="http://schemas.openxmlformats.org/presentationml/2006/ole">
            <mc:AlternateContent xmlns:mc="http://schemas.openxmlformats.org/markup-compatibility/2006">
              <mc:Choice xmlns:v="urn:schemas-microsoft-com:vml" Requires="v">
                <p:oleObj spid="_x0000_s8389" name="Equation" r:id="rId8" imgW="24079200" imgH="11887200" progId="Equation.DSMT4">
                  <p:embed/>
                </p:oleObj>
              </mc:Choice>
              <mc:Fallback>
                <p:oleObj name="Equation" r:id="rId8" imgW="24079200" imgH="11887200" progId="Equation.DSMT4">
                  <p:embed/>
                  <p:pic>
                    <p:nvPicPr>
                      <p:cNvPr id="0" name="Picture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0" y="3222625"/>
                        <a:ext cx="2135188"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5006975" y="3565525"/>
          <a:ext cx="703263" cy="384175"/>
        </p:xfrm>
        <a:graphic>
          <a:graphicData uri="http://schemas.openxmlformats.org/presentationml/2006/ole">
            <mc:AlternateContent xmlns:mc="http://schemas.openxmlformats.org/markup-compatibility/2006">
              <mc:Choice xmlns:v="urn:schemas-microsoft-com:vml" Requires="v">
                <p:oleObj spid="_x0000_s8390" name="Equation" r:id="rId10" imgW="7924800" imgH="4267200" progId="Equation.DSMT4">
                  <p:embed/>
                </p:oleObj>
              </mc:Choice>
              <mc:Fallback>
                <p:oleObj name="Equation" r:id="rId10" imgW="7924800" imgH="4267200" progId="Equation.DSMT4">
                  <p:embed/>
                  <p:pic>
                    <p:nvPicPr>
                      <p:cNvPr id="0"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6975" y="3565525"/>
                        <a:ext cx="703263"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4643438" y="5308600"/>
          <a:ext cx="676275" cy="355600"/>
        </p:xfrm>
        <a:graphic>
          <a:graphicData uri="http://schemas.openxmlformats.org/presentationml/2006/ole">
            <mc:AlternateContent xmlns:mc="http://schemas.openxmlformats.org/markup-compatibility/2006">
              <mc:Choice xmlns:v="urn:schemas-microsoft-com:vml" Requires="v">
                <p:oleObj spid="_x0000_s8391" name="Equation" r:id="rId12" imgW="7620000" imgH="3962400" progId="Equation.DSMT4">
                  <p:embed/>
                </p:oleObj>
              </mc:Choice>
              <mc:Fallback>
                <p:oleObj name="Equation" r:id="rId12" imgW="7620000" imgH="3962400" progId="Equation.DSMT4">
                  <p:embed/>
                  <p:pic>
                    <p:nvPicPr>
                      <p:cNvPr id="0" name="Picture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3438" y="5308600"/>
                        <a:ext cx="6762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5903913" y="4406900"/>
          <a:ext cx="784225" cy="2139950"/>
        </p:xfrm>
        <a:graphic>
          <a:graphicData uri="http://schemas.openxmlformats.org/presentationml/2006/ole">
            <mc:AlternateContent xmlns:mc="http://schemas.openxmlformats.org/markup-compatibility/2006">
              <mc:Choice xmlns:v="urn:schemas-microsoft-com:vml" Requires="v">
                <p:oleObj spid="_x0000_s8392" name="Equation" r:id="rId14" imgW="8839200" imgH="23774400" progId="Equation.DSMT4">
                  <p:embed/>
                </p:oleObj>
              </mc:Choice>
              <mc:Fallback>
                <p:oleObj name="Equation" r:id="rId14" imgW="8839200" imgH="23774400" progId="Equation.DSMT4">
                  <p:embed/>
                  <p:pic>
                    <p:nvPicPr>
                      <p:cNvPr id="0"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03913" y="4406900"/>
                        <a:ext cx="784225"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nvGraphicFramePr>
        <p:xfrm>
          <a:off x="7019925" y="5299075"/>
          <a:ext cx="676275" cy="355600"/>
        </p:xfrm>
        <a:graphic>
          <a:graphicData uri="http://schemas.openxmlformats.org/presentationml/2006/ole">
            <mc:AlternateContent xmlns:mc="http://schemas.openxmlformats.org/markup-compatibility/2006">
              <mc:Choice xmlns:v="urn:schemas-microsoft-com:vml" Requires="v">
                <p:oleObj spid="_x0000_s8393" name="Equation" r:id="rId16" imgW="7620000" imgH="3962400" progId="Equation.DSMT4">
                  <p:embed/>
                </p:oleObj>
              </mc:Choice>
              <mc:Fallback>
                <p:oleObj name="Equation" r:id="rId16" imgW="7620000" imgH="3962400" progId="Equation.DSMT4">
                  <p:embed/>
                  <p:pic>
                    <p:nvPicPr>
                      <p:cNvPr id="0" name="Picture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9925" y="5299075"/>
                        <a:ext cx="6762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
          <p:cNvGraphicFramePr>
            <a:graphicFrameLocks noChangeAspect="1"/>
          </p:cNvGraphicFramePr>
          <p:nvPr/>
        </p:nvGraphicFramePr>
        <p:xfrm>
          <a:off x="2062163" y="4978400"/>
          <a:ext cx="2271712" cy="1016000"/>
        </p:xfrm>
        <a:graphic>
          <a:graphicData uri="http://schemas.openxmlformats.org/presentationml/2006/ole">
            <mc:AlternateContent xmlns:mc="http://schemas.openxmlformats.org/markup-compatibility/2006">
              <mc:Choice xmlns:v="urn:schemas-microsoft-com:vml" Requires="v">
                <p:oleObj spid="_x0000_s8394" name="Equation" r:id="rId18" imgW="25603200" imgH="11277600" progId="Equation.DSMT4">
                  <p:embed/>
                </p:oleObj>
              </mc:Choice>
              <mc:Fallback>
                <p:oleObj name="Equation" r:id="rId18" imgW="25603200" imgH="11277600" progId="Equation.DSMT4">
                  <p:embed/>
                  <p:pic>
                    <p:nvPicPr>
                      <p:cNvPr id="0" name="Picture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62163" y="4978400"/>
                        <a:ext cx="22717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45402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zh-CN" altLang="en-US" sz="2800">
                <a:ea typeface="黑体" panose="02010609060101010101" pitchFamily="2" charset="-122"/>
              </a:rPr>
              <a:t>例</a:t>
            </a:r>
            <a:r>
              <a:rPr lang="en-US" altLang="zh-CN" sz="2800">
                <a:ea typeface="华文新魏" panose="02010800040101010101" pitchFamily="2" charset="-122"/>
              </a:rPr>
              <a:t>1.1.1 </a:t>
            </a:r>
            <a:r>
              <a:rPr lang="zh-CN" altLang="en-US" sz="2800">
                <a:ea typeface="华文新魏" panose="02010800040101010101" pitchFamily="2" charset="-122"/>
              </a:rPr>
              <a:t>对于线性方程组</a:t>
            </a:r>
            <a:endParaRPr lang="en-US" altLang="zh-CN" sz="2800">
              <a:ea typeface="华文新魏" panose="02010800040101010101" pitchFamily="2" charset="-122"/>
              <a:sym typeface="Symbol" panose="05050102010706020507" pitchFamily="18" charset="2"/>
            </a:endParaRPr>
          </a:p>
        </p:txBody>
      </p:sp>
      <p:graphicFrame>
        <p:nvGraphicFramePr>
          <p:cNvPr id="2" name="Object 3"/>
          <p:cNvGraphicFramePr>
            <a:graphicFrameLocks noChangeAspect="1"/>
          </p:cNvGraphicFramePr>
          <p:nvPr/>
        </p:nvGraphicFramePr>
        <p:xfrm>
          <a:off x="2573338" y="1765300"/>
          <a:ext cx="4541837" cy="2168525"/>
        </p:xfrm>
        <a:graphic>
          <a:graphicData uri="http://schemas.openxmlformats.org/presentationml/2006/ole">
            <mc:AlternateContent xmlns:mc="http://schemas.openxmlformats.org/markup-compatibility/2006">
              <mc:Choice xmlns:v="urn:schemas-microsoft-com:vml" Requires="v">
                <p:oleObj spid="_x0000_s9243" name="Equation" r:id="rId4" imgW="51206400" imgH="24079200" progId="Equation.DSMT4">
                  <p:embed/>
                </p:oleObj>
              </mc:Choice>
              <mc:Fallback>
                <p:oleObj name="Equation" r:id="rId4" imgW="512064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3338" y="1765300"/>
                        <a:ext cx="4541837"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928114" y="1124680"/>
            <a:ext cx="7676446" cy="40325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43010"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903288"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矩阵</a:t>
            </a:r>
            <a:endParaRPr lang="en-US" altLang="zh-CN" sz="2800">
              <a:ea typeface="华文新魏" panose="02010800040101010101" pitchFamily="2" charset="-122"/>
            </a:endParaRPr>
          </a:p>
        </p:txBody>
      </p:sp>
      <p:sp>
        <p:nvSpPr>
          <p:cNvPr id="3" name="Text Box 3"/>
          <p:cNvSpPr txBox="1">
            <a:spLocks noChangeArrowheads="1"/>
          </p:cNvSpPr>
          <p:nvPr/>
        </p:nvSpPr>
        <p:spPr bwMode="auto">
          <a:xfrm>
            <a:off x="971550" y="4510088"/>
            <a:ext cx="7814960" cy="180613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称为线性方程组的</a:t>
            </a:r>
            <a:r>
              <a:rPr lang="zh-CN" altLang="en-US" sz="2800" b="1" dirty="0">
                <a:solidFill>
                  <a:srgbClr val="0000FF"/>
                </a:solidFill>
                <a:latin typeface="华文隶书" panose="02010800040101010101" pitchFamily="2" charset="-122"/>
                <a:ea typeface="华文隶书" panose="02010800040101010101" pitchFamily="2" charset="-122"/>
              </a:rPr>
              <a:t>增广矩阵</a:t>
            </a:r>
            <a:r>
              <a:rPr lang="en-US" altLang="zh-CN" sz="2800" dirty="0">
                <a:ea typeface="华文新魏" panose="02010800040101010101" pitchFamily="2" charset="-122"/>
              </a:rPr>
              <a:t>.</a:t>
            </a:r>
          </a:p>
          <a:p>
            <a:pPr eaLnBrk="1" hangingPunct="1">
              <a:lnSpc>
                <a:spcPct val="130000"/>
              </a:lnSpc>
              <a:spcBef>
                <a:spcPts val="600"/>
              </a:spcBef>
              <a:tabLst>
                <a:tab pos="892175" algn="l"/>
                <a:tab pos="981075" algn="l"/>
                <a:tab pos="1071245" algn="l"/>
              </a:tabLst>
            </a:pPr>
            <a:r>
              <a:rPr lang="en-US" altLang="zh-CN" sz="2800" dirty="0">
                <a:ea typeface="华文新魏" panose="02010800040101010101" pitchFamily="2" charset="-122"/>
              </a:rPr>
              <a:t>        </a:t>
            </a:r>
            <a:r>
              <a:rPr lang="zh-CN" altLang="en-US" sz="2800" dirty="0">
                <a:ea typeface="黑体" panose="02010609060101010101" pitchFamily="2" charset="-122"/>
              </a:rPr>
              <a:t>注</a:t>
            </a:r>
            <a:r>
              <a:rPr lang="zh-CN" altLang="en-US" sz="2800" dirty="0">
                <a:ea typeface="华文新魏" panose="02010800040101010101" pitchFamily="2" charset="-122"/>
              </a:rPr>
              <a:t> 线性方程组的增广矩阵包含了线性方程组</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的所有信息</a:t>
            </a:r>
            <a:r>
              <a:rPr lang="en-US" altLang="zh-CN" sz="2800" dirty="0">
                <a:ea typeface="华文新魏" panose="02010800040101010101" pitchFamily="2" charset="-122"/>
              </a:rPr>
              <a:t>, </a:t>
            </a:r>
            <a:r>
              <a:rPr lang="zh-CN" altLang="en-US" sz="2800" dirty="0">
                <a:ea typeface="华文新魏" panose="02010800040101010101" pitchFamily="2" charset="-122"/>
              </a:rPr>
              <a:t>并且由线性方程组唯一确定</a:t>
            </a:r>
            <a:r>
              <a:rPr lang="en-US" altLang="zh-CN" sz="2800" dirty="0">
                <a:ea typeface="华文新魏" panose="02010800040101010101" pitchFamily="2" charset="-122"/>
              </a:rPr>
              <a:t>.</a:t>
            </a:r>
            <a:endParaRPr lang="en-US" altLang="zh-CN" sz="2800" dirty="0">
              <a:ea typeface="华文新魏" panose="02010800040101010101" pitchFamily="2" charset="-122"/>
              <a:sym typeface="Symbol" panose="05050102010706020507" pitchFamily="18" charset="2"/>
            </a:endParaRPr>
          </a:p>
        </p:txBody>
      </p:sp>
      <p:graphicFrame>
        <p:nvGraphicFramePr>
          <p:cNvPr id="2" name="Object 3"/>
          <p:cNvGraphicFramePr>
            <a:graphicFrameLocks noChangeAspect="1"/>
          </p:cNvGraphicFramePr>
          <p:nvPr/>
        </p:nvGraphicFramePr>
        <p:xfrm>
          <a:off x="2555875" y="1773238"/>
          <a:ext cx="4541838" cy="2690812"/>
        </p:xfrm>
        <a:graphic>
          <a:graphicData uri="http://schemas.openxmlformats.org/presentationml/2006/ole">
            <mc:AlternateContent xmlns:mc="http://schemas.openxmlformats.org/markup-compatibility/2006">
              <mc:Choice xmlns:v="urn:schemas-microsoft-com:vml" Requires="v">
                <p:oleObj spid="_x0000_s10268" name="Equation" r:id="rId4" imgW="51206400" imgH="29870400" progId="Equation.DSMT4">
                  <p:embed/>
                </p:oleObj>
              </mc:Choice>
              <mc:Fallback>
                <p:oleObj name="Equation" r:id="rId4" imgW="51206400" imgH="29870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773238"/>
                        <a:ext cx="4541838" cy="269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6011863" y="1924050"/>
          <a:ext cx="612775" cy="2441575"/>
        </p:xfrm>
        <a:graphic>
          <a:graphicData uri="http://schemas.openxmlformats.org/drawingml/2006/table">
            <a:tbl>
              <a:tblPr firstRow="1" bandRow="1"/>
              <a:tblGrid>
                <a:gridCol w="306680"/>
                <a:gridCol w="306095"/>
              </a:tblGrid>
              <a:tr h="2441575">
                <a:tc>
                  <a:txBody>
                    <a:bodyPr/>
                    <a:lstStyle/>
                    <a:p>
                      <a:endParaRPr lang="zh-CN" altLang="en-US" sz="1800" dirty="0"/>
                    </a:p>
                  </a:txBody>
                  <a:tcPr marL="91475" marR="91475" marT="45726" marB="45726">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26" marB="45726">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3411">
                                            <p:txEl>
                                              <p:pRg st="0" end="0"/>
                                            </p:txEl>
                                          </p:spTgt>
                                        </p:tgtEl>
                                        <p:attrNameLst>
                                          <p:attrName>style.visibility</p:attrName>
                                        </p:attrNameLst>
                                      </p:cBhvr>
                                      <p:to>
                                        <p:strVal val="visible"/>
                                      </p:to>
                                    </p:set>
                                    <p:animEffect transition="in" filter="wipe(left)">
                                      <p:cBhvr>
                                        <p:cTn id="21" dur="1000"/>
                                        <p:tgtEl>
                                          <p:spTgt spid="2734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1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left)">
                                      <p:cBhvr>
                                        <p:cTn id="31" dur="10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wipe(left)">
                                      <p:cBhvr>
                                        <p:cTn id="3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195670" y="1124132"/>
            <a:ext cx="5184720" cy="41045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45058"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2405063" y="1123975"/>
            <a:ext cx="12509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称矩阵</a:t>
            </a:r>
            <a:endParaRPr lang="en-US" altLang="zh-CN" sz="2800">
              <a:ea typeface="华文新魏" panose="02010800040101010101" pitchFamily="2" charset="-122"/>
            </a:endParaRPr>
          </a:p>
        </p:txBody>
      </p:sp>
      <p:sp>
        <p:nvSpPr>
          <p:cNvPr id="3" name="Text Box 3"/>
          <p:cNvSpPr txBox="1">
            <a:spLocks noChangeArrowheads="1"/>
          </p:cNvSpPr>
          <p:nvPr/>
        </p:nvSpPr>
        <p:spPr bwMode="auto">
          <a:xfrm>
            <a:off x="2405063" y="4581550"/>
            <a:ext cx="24066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为其</a:t>
            </a:r>
            <a:r>
              <a:rPr lang="zh-CN" altLang="en-US" sz="2800" b="1" dirty="0">
                <a:solidFill>
                  <a:srgbClr val="0000FF"/>
                </a:solidFill>
                <a:latin typeface="华文隶书" panose="02010800040101010101" pitchFamily="2" charset="-122"/>
                <a:ea typeface="华文隶书" panose="02010800040101010101" pitchFamily="2" charset="-122"/>
              </a:rPr>
              <a:t>系数矩阵</a:t>
            </a:r>
            <a:r>
              <a:rPr lang="en-US" altLang="zh-CN" sz="2800" dirty="0">
                <a:ea typeface="华文新魏" panose="02010800040101010101" pitchFamily="2" charset="-122"/>
              </a:rPr>
              <a:t>.</a:t>
            </a:r>
            <a:endParaRPr lang="en-US" altLang="zh-CN" sz="2800" dirty="0">
              <a:ea typeface="华文新魏" panose="02010800040101010101" pitchFamily="2" charset="-122"/>
              <a:sym typeface="Symbol" panose="05050102010706020507" pitchFamily="18" charset="2"/>
            </a:endParaRPr>
          </a:p>
        </p:txBody>
      </p:sp>
      <p:graphicFrame>
        <p:nvGraphicFramePr>
          <p:cNvPr id="2" name="Object 3"/>
          <p:cNvGraphicFramePr>
            <a:graphicFrameLocks noChangeAspect="1"/>
          </p:cNvGraphicFramePr>
          <p:nvPr>
            <p:extLst>
              <p:ext uri="{D42A27DB-BD31-4B8C-83A1-F6EECF244321}">
                <p14:modId xmlns:p14="http://schemas.microsoft.com/office/powerpoint/2010/main" val="2608988849"/>
              </p:ext>
            </p:extLst>
          </p:nvPr>
        </p:nvGraphicFramePr>
        <p:xfrm>
          <a:off x="2909888" y="1818338"/>
          <a:ext cx="3894137" cy="2690812"/>
        </p:xfrm>
        <a:graphic>
          <a:graphicData uri="http://schemas.openxmlformats.org/presentationml/2006/ole">
            <mc:AlternateContent xmlns:mc="http://schemas.openxmlformats.org/markup-compatibility/2006">
              <mc:Choice xmlns:v="urn:schemas-microsoft-com:vml" Requires="v">
                <p:oleObj spid="_x0000_s11292" name="Equation" r:id="rId4" imgW="43891200" imgH="29870400" progId="Equation.DSMT4">
                  <p:embed/>
                </p:oleObj>
              </mc:Choice>
              <mc:Fallback>
                <p:oleObj name="Equation" r:id="rId4" imgW="43891200" imgH="29870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1818338"/>
                        <a:ext cx="3894137" cy="269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339850" y="1227138"/>
            <a:ext cx="6853238" cy="34258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zh-CN" altLang="en-US" sz="2800">
                <a:ea typeface="黑体" panose="02010609060101010101" pitchFamily="2" charset="-122"/>
              </a:rPr>
              <a:t>例</a:t>
            </a:r>
            <a:r>
              <a:rPr lang="en-US" altLang="zh-CN" sz="2800">
                <a:ea typeface="华文新魏" panose="02010800040101010101" pitchFamily="2" charset="-122"/>
              </a:rPr>
              <a:t>1.1.2 </a:t>
            </a:r>
            <a:r>
              <a:rPr lang="zh-CN" altLang="en-US" sz="2800">
                <a:ea typeface="华文新魏" panose="02010800040101010101" pitchFamily="2" charset="-122"/>
              </a:rPr>
              <a:t>某城市过去一年土地使用变更</a:t>
            </a:r>
          </a:p>
          <a:p>
            <a:pPr eaLnBrk="1" hangingPunct="1">
              <a:lnSpc>
                <a:spcPct val="130000"/>
              </a:lnSpc>
              <a:tabLst>
                <a:tab pos="892175" algn="l"/>
                <a:tab pos="981075" algn="l"/>
                <a:tab pos="1071245" algn="l"/>
              </a:tabLst>
            </a:pPr>
            <a:r>
              <a:rPr lang="zh-CN" altLang="en-US" sz="2800">
                <a:ea typeface="华文新魏" panose="02010800040101010101" pitchFamily="2" charset="-122"/>
              </a:rPr>
              <a:t>情况如下</a:t>
            </a:r>
            <a:r>
              <a:rPr lang="en-US" altLang="zh-CN" sz="2800">
                <a:ea typeface="华文新魏" panose="02010800040101010101" pitchFamily="2" charset="-122"/>
              </a:rPr>
              <a:t>: 92%</a:t>
            </a:r>
            <a:r>
              <a:rPr lang="zh-CN" altLang="en-US" sz="2800">
                <a:ea typeface="华文新魏" panose="02010800040101010101" pitchFamily="2" charset="-122"/>
              </a:rPr>
              <a:t>的商业用地仍作为商用</a:t>
            </a:r>
            <a:r>
              <a:rPr lang="en-US" altLang="zh-CN" sz="2800">
                <a:ea typeface="华文新魏" panose="02010800040101010101" pitchFamily="2" charset="-122"/>
              </a:rPr>
              <a:t>, </a:t>
            </a:r>
            <a:r>
              <a:rPr lang="zh-CN" altLang="en-US" sz="2800">
                <a:ea typeface="华文新魏" panose="02010800040101010101" pitchFamily="2" charset="-122"/>
              </a:rPr>
              <a:t>其</a:t>
            </a:r>
          </a:p>
          <a:p>
            <a:pPr eaLnBrk="1" hangingPunct="1">
              <a:lnSpc>
                <a:spcPct val="130000"/>
              </a:lnSpc>
              <a:tabLst>
                <a:tab pos="892175" algn="l"/>
                <a:tab pos="981075" algn="l"/>
                <a:tab pos="1071245" algn="l"/>
              </a:tabLst>
            </a:pPr>
            <a:r>
              <a:rPr lang="zh-CN" altLang="en-US" sz="2800">
                <a:ea typeface="华文新魏" panose="02010800040101010101" pitchFamily="2" charset="-122"/>
              </a:rPr>
              <a:t>余</a:t>
            </a:r>
            <a:r>
              <a:rPr lang="en-US" altLang="zh-CN" sz="2800">
                <a:ea typeface="华文新魏" panose="02010800040101010101" pitchFamily="2" charset="-122"/>
              </a:rPr>
              <a:t>8%</a:t>
            </a:r>
            <a:r>
              <a:rPr lang="zh-CN" altLang="en-US" sz="2800">
                <a:ea typeface="华文新魏" panose="02010800040101010101" pitchFamily="2" charset="-122"/>
              </a:rPr>
              <a:t>改作居民用地</a:t>
            </a:r>
            <a:r>
              <a:rPr lang="en-US" altLang="zh-CN" sz="2800">
                <a:ea typeface="华文新魏" panose="02010800040101010101" pitchFamily="2" charset="-122"/>
              </a:rPr>
              <a:t>; 87%</a:t>
            </a:r>
            <a:r>
              <a:rPr lang="zh-CN" altLang="en-US" sz="2800">
                <a:ea typeface="华文新魏" panose="02010800040101010101" pitchFamily="2" charset="-122"/>
              </a:rPr>
              <a:t>的居民用地保持不</a:t>
            </a:r>
          </a:p>
          <a:p>
            <a:pPr eaLnBrk="1" hangingPunct="1">
              <a:lnSpc>
                <a:spcPct val="130000"/>
              </a:lnSpc>
              <a:tabLst>
                <a:tab pos="892175" algn="l"/>
                <a:tab pos="981075" algn="l"/>
                <a:tab pos="1071245" algn="l"/>
              </a:tabLst>
            </a:pPr>
            <a:r>
              <a:rPr lang="zh-CN" altLang="en-US" sz="2800">
                <a:ea typeface="华文新魏" panose="02010800040101010101" pitchFamily="2" charset="-122"/>
              </a:rPr>
              <a:t>变</a:t>
            </a:r>
            <a:r>
              <a:rPr lang="en-US" altLang="zh-CN" sz="2800">
                <a:ea typeface="华文新魏" panose="02010800040101010101" pitchFamily="2" charset="-122"/>
              </a:rPr>
              <a:t>, 12%</a:t>
            </a:r>
            <a:r>
              <a:rPr lang="zh-CN" altLang="en-US" sz="2800">
                <a:ea typeface="华文新魏" panose="02010800040101010101" pitchFamily="2" charset="-122"/>
              </a:rPr>
              <a:t>改作商用</a:t>
            </a:r>
            <a:r>
              <a:rPr lang="en-US" altLang="zh-CN" sz="2800">
                <a:ea typeface="华文新魏" panose="02010800040101010101" pitchFamily="2" charset="-122"/>
              </a:rPr>
              <a:t>, </a:t>
            </a:r>
            <a:r>
              <a:rPr lang="zh-CN" altLang="en-US" sz="2800">
                <a:ea typeface="华文新魏" panose="02010800040101010101" pitchFamily="2" charset="-122"/>
              </a:rPr>
              <a:t>剩余</a:t>
            </a:r>
            <a:r>
              <a:rPr lang="en-US" altLang="zh-CN" sz="2800">
                <a:ea typeface="华文新魏" panose="02010800040101010101" pitchFamily="2" charset="-122"/>
              </a:rPr>
              <a:t>1%</a:t>
            </a:r>
            <a:r>
              <a:rPr lang="zh-CN" altLang="en-US" sz="2800">
                <a:ea typeface="华文新魏" panose="02010800040101010101" pitchFamily="2" charset="-122"/>
              </a:rPr>
              <a:t>留作空地</a:t>
            </a:r>
            <a:r>
              <a:rPr lang="en-US" altLang="zh-CN" sz="2800">
                <a:ea typeface="华文新魏" panose="02010800040101010101" pitchFamily="2" charset="-122"/>
              </a:rPr>
              <a:t>; </a:t>
            </a:r>
            <a:r>
              <a:rPr lang="zh-CN" altLang="en-US" sz="2800">
                <a:ea typeface="华文新魏" panose="02010800040101010101" pitchFamily="2" charset="-122"/>
              </a:rPr>
              <a:t>原有空</a:t>
            </a:r>
          </a:p>
          <a:p>
            <a:pPr eaLnBrk="1" hangingPunct="1">
              <a:lnSpc>
                <a:spcPct val="130000"/>
              </a:lnSpc>
              <a:tabLst>
                <a:tab pos="892175" algn="l"/>
                <a:tab pos="981075" algn="l"/>
                <a:tab pos="1071245" algn="l"/>
              </a:tabLst>
            </a:pPr>
            <a:r>
              <a:rPr lang="zh-CN" altLang="en-US" sz="2800">
                <a:ea typeface="华文新魏" panose="02010800040101010101" pitchFamily="2" charset="-122"/>
              </a:rPr>
              <a:t>地的</a:t>
            </a:r>
            <a:r>
              <a:rPr lang="en-US" altLang="zh-CN" sz="2800">
                <a:ea typeface="华文新魏" panose="02010800040101010101" pitchFamily="2" charset="-122"/>
              </a:rPr>
              <a:t>89%</a:t>
            </a:r>
            <a:r>
              <a:rPr lang="zh-CN" altLang="en-US" sz="2800">
                <a:ea typeface="华文新魏" panose="02010800040101010101" pitchFamily="2" charset="-122"/>
              </a:rPr>
              <a:t>仍不变</a:t>
            </a:r>
            <a:r>
              <a:rPr lang="en-US" altLang="zh-CN" sz="2800">
                <a:ea typeface="华文新魏" panose="02010800040101010101" pitchFamily="2" charset="-122"/>
              </a:rPr>
              <a:t>, 4%</a:t>
            </a:r>
            <a:r>
              <a:rPr lang="zh-CN" altLang="en-US" sz="2800">
                <a:ea typeface="华文新魏" panose="02010800040101010101" pitchFamily="2" charset="-122"/>
              </a:rPr>
              <a:t>改作商用</a:t>
            </a:r>
            <a:r>
              <a:rPr lang="en-US" altLang="zh-CN" sz="2800">
                <a:ea typeface="华文新魏" panose="02010800040101010101" pitchFamily="2" charset="-122"/>
              </a:rPr>
              <a:t>, 7%</a:t>
            </a:r>
            <a:r>
              <a:rPr lang="zh-CN" altLang="en-US" sz="2800">
                <a:ea typeface="华文新魏" panose="02010800040101010101" pitchFamily="2" charset="-122"/>
              </a:rPr>
              <a:t>改作民用</a:t>
            </a:r>
            <a:r>
              <a:rPr lang="en-US" altLang="zh-CN" sz="2800">
                <a:ea typeface="华文新魏" panose="02010800040101010101" pitchFamily="2" charset="-122"/>
              </a:rPr>
              <a:t>.</a:t>
            </a:r>
          </a:p>
          <a:p>
            <a:pPr eaLnBrk="1" hangingPunct="1">
              <a:lnSpc>
                <a:spcPct val="130000"/>
              </a:lnSpc>
              <a:tabLst>
                <a:tab pos="892175" algn="l"/>
                <a:tab pos="981075" algn="l"/>
                <a:tab pos="1071245" algn="l"/>
              </a:tabLst>
            </a:pPr>
            <a:r>
              <a:rPr lang="zh-CN" altLang="en-US" sz="2800">
                <a:ea typeface="华文新魏" panose="02010800040101010101" pitchFamily="2" charset="-122"/>
              </a:rPr>
              <a:t>试用矩阵描述土地使用的变更情况</a:t>
            </a:r>
            <a:r>
              <a:rPr lang="en-US" altLang="zh-CN" sz="2800">
                <a:ea typeface="华文新魏" panose="02010800040101010101" pitchFamily="2" charset="-122"/>
              </a:rPr>
              <a:t>.</a:t>
            </a:r>
            <a:endParaRPr lang="en-US" altLang="zh-CN" sz="2800">
              <a:ea typeface="华文新魏" panose="020108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231900" y="2822575"/>
            <a:ext cx="6940550"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第一、二、三行分别描述商用、民用、</a:t>
            </a:r>
          </a:p>
          <a:p>
            <a:pPr eaLnBrk="1" hangingPunct="1">
              <a:lnSpc>
                <a:spcPct val="130000"/>
              </a:lnSpc>
              <a:tabLst>
                <a:tab pos="892175" algn="l"/>
                <a:tab pos="981075" algn="l"/>
                <a:tab pos="1071245" algn="l"/>
              </a:tabLst>
            </a:pPr>
            <a:r>
              <a:rPr lang="zh-CN" altLang="en-US" sz="2800">
                <a:ea typeface="华文新魏" panose="02010800040101010101" pitchFamily="2" charset="-122"/>
              </a:rPr>
              <a:t>空地的变更情况</a:t>
            </a:r>
            <a:r>
              <a:rPr lang="en-US" altLang="zh-CN" sz="2800">
                <a:ea typeface="华文新魏" panose="02010800040101010101" pitchFamily="2" charset="-122"/>
              </a:rPr>
              <a:t>, </a:t>
            </a:r>
            <a:r>
              <a:rPr lang="zh-CN" altLang="en-US" sz="2800">
                <a:ea typeface="华文新魏" panose="02010800040101010101" pitchFamily="2" charset="-122"/>
              </a:rPr>
              <a:t>第一、二、三列分别描述</a:t>
            </a:r>
          </a:p>
          <a:p>
            <a:pPr eaLnBrk="1" hangingPunct="1">
              <a:lnSpc>
                <a:spcPct val="130000"/>
              </a:lnSpc>
              <a:tabLst>
                <a:tab pos="892175" algn="l"/>
                <a:tab pos="981075" algn="l"/>
                <a:tab pos="1071245" algn="l"/>
              </a:tabLst>
            </a:pPr>
            <a:r>
              <a:rPr lang="zh-CN" altLang="en-US" sz="2800">
                <a:ea typeface="华文新魏" panose="02010800040101010101" pitchFamily="2" charset="-122"/>
              </a:rPr>
              <a:t>三者获取土地的情况</a:t>
            </a:r>
            <a:r>
              <a:rPr lang="en-US" altLang="zh-CN" sz="2800">
                <a:ea typeface="华文新魏" panose="02010800040101010101" pitchFamily="2" charset="-122"/>
              </a:rPr>
              <a:t>.</a:t>
            </a:r>
            <a:endParaRPr lang="en-US" altLang="zh-CN" sz="2800">
              <a:ea typeface="华文新魏" panose="02010800040101010101" pitchFamily="2" charset="-122"/>
              <a:sym typeface="Symbol" panose="05050102010706020507" pitchFamily="18" charset="2"/>
            </a:endParaRPr>
          </a:p>
        </p:txBody>
      </p:sp>
      <p:graphicFrame>
        <p:nvGraphicFramePr>
          <p:cNvPr id="2" name="Object 3"/>
          <p:cNvGraphicFramePr>
            <a:graphicFrameLocks noChangeAspect="1"/>
          </p:cNvGraphicFramePr>
          <p:nvPr/>
        </p:nvGraphicFramePr>
        <p:xfrm>
          <a:off x="3001963" y="1196975"/>
          <a:ext cx="3514725" cy="1620838"/>
        </p:xfrm>
        <a:graphic>
          <a:graphicData uri="http://schemas.openxmlformats.org/presentationml/2006/ole">
            <mc:AlternateContent xmlns:mc="http://schemas.openxmlformats.org/markup-compatibility/2006">
              <mc:Choice xmlns:v="urn:schemas-microsoft-com:vml" Requires="v">
                <p:oleObj spid="_x0000_s12315" name="Equation" r:id="rId4" imgW="39624000" imgH="17983200" progId="Equation.DSMT4">
                  <p:embed/>
                </p:oleObj>
              </mc:Choice>
              <mc:Fallback>
                <p:oleObj name="Equation" r:id="rId4" imgW="396240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3" y="1196975"/>
                        <a:ext cx="3514725" cy="162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rgbClr val="0000FF"/>
        </a:solidFill>
        <a:effectLst/>
      </p:bgPr>
    </p:bg>
    <p:spTree>
      <p:nvGrpSpPr>
        <p:cNvPr id="1" name=""/>
        <p:cNvGrpSpPr/>
        <p:nvPr/>
      </p:nvGrpSpPr>
      <p:grpSpPr>
        <a:xfrm>
          <a:off x="0" y="0"/>
          <a:ext cx="0" cy="0"/>
          <a:chOff x="0" y="0"/>
          <a:chExt cx="0" cy="0"/>
        </a:xfrm>
      </p:grpSpPr>
      <p:pic>
        <p:nvPicPr>
          <p:cNvPr id="16386" name="Picture 2" descr="pic001"/>
          <p:cNvPicPr>
            <a:picLocks noChangeAspect="1" noChangeArrowheads="1"/>
          </p:cNvPicPr>
          <p:nvPr/>
        </p:nvPicPr>
        <p:blipFill>
          <a:blip r:embed="rId3" cstate="print"/>
          <a:srcRect/>
          <a:stretch>
            <a:fillRect/>
          </a:stretch>
        </p:blipFill>
        <p:spPr bwMode="auto">
          <a:xfrm>
            <a:off x="603250" y="0"/>
            <a:ext cx="1447800" cy="1309688"/>
          </a:xfrm>
          <a:prstGeom prst="rect">
            <a:avLst/>
          </a:prstGeom>
          <a:solidFill>
            <a:srgbClr val="66FF33"/>
          </a:solidFill>
          <a:ln w="9525">
            <a:noFill/>
            <a:miter lim="800000"/>
            <a:headEnd/>
            <a:tailEnd/>
          </a:ln>
        </p:spPr>
      </p:pic>
      <p:sp>
        <p:nvSpPr>
          <p:cNvPr id="266243" name="Rectangle 3"/>
          <p:cNvSpPr>
            <a:spLocks noGrp="1" noChangeArrowheads="1"/>
          </p:cNvSpPr>
          <p:nvPr>
            <p:ph type="ctrTitle"/>
          </p:nvPr>
        </p:nvSpPr>
        <p:spPr>
          <a:xfrm>
            <a:off x="1785938" y="1285875"/>
            <a:ext cx="6523037" cy="2301875"/>
          </a:xfrm>
          <a:solidFill>
            <a:schemeClr val="bg1">
              <a:alpha val="0"/>
            </a:schemeClr>
          </a:solidFill>
        </p:spPr>
        <p:txBody>
          <a:bodyPr/>
          <a:lstStyle/>
          <a:p>
            <a:pPr eaLnBrk="1" hangingPunct="1">
              <a:defRPr/>
            </a:pPr>
            <a:r>
              <a:rPr lang="zh-CN" altLang="en-US" b="1" smtClean="0">
                <a:solidFill>
                  <a:srgbClr val="FFFF00"/>
                </a:solidFill>
                <a:effectLst>
                  <a:outerShdw blurRad="38100" dist="38100" dir="2700000" algn="tl">
                    <a:srgbClr val="C0C0C0"/>
                  </a:outerShdw>
                </a:effectLst>
                <a:latin typeface="隶书" panose="02010509060101010101" charset="-122"/>
                <a:ea typeface="隶书" panose="02010509060101010101" charset="-122"/>
                <a:cs typeface="宋体" panose="02010600030101010101" pitchFamily="2" charset="-122"/>
              </a:rPr>
              <a:t>第一章</a:t>
            </a:r>
            <a:r>
              <a:rPr lang="en-US" altLang="zh-CN" b="1" smtClean="0">
                <a:solidFill>
                  <a:srgbClr val="FFFF00"/>
                </a:solidFill>
                <a:effectLst>
                  <a:outerShdw blurRad="38100" dist="38100" dir="2700000" algn="tl">
                    <a:srgbClr val="C0C0C0"/>
                  </a:outerShdw>
                </a:effectLst>
                <a:latin typeface="隶书" panose="02010509060101010101" charset="-122"/>
                <a:ea typeface="隶书" panose="02010509060101010101" charset="-122"/>
                <a:cs typeface="宋体" panose="02010600030101010101" pitchFamily="2" charset="-122"/>
              </a:rPr>
              <a:t/>
            </a:r>
            <a:br>
              <a:rPr lang="en-US" altLang="zh-CN" b="1" smtClean="0">
                <a:solidFill>
                  <a:srgbClr val="FFFF00"/>
                </a:solidFill>
                <a:effectLst>
                  <a:outerShdw blurRad="38100" dist="38100" dir="2700000" algn="tl">
                    <a:srgbClr val="C0C0C0"/>
                  </a:outerShdw>
                </a:effectLst>
                <a:latin typeface="隶书" panose="02010509060101010101" charset="-122"/>
                <a:ea typeface="隶书" panose="02010509060101010101" charset="-122"/>
                <a:cs typeface="宋体" panose="02010600030101010101" pitchFamily="2" charset="-122"/>
              </a:rPr>
            </a:br>
            <a:r>
              <a:rPr lang="zh-CN" altLang="en-US" b="1" smtClean="0">
                <a:solidFill>
                  <a:srgbClr val="FFFF00"/>
                </a:solidFill>
                <a:effectLst>
                  <a:outerShdw blurRad="38100" dist="38100" dir="2700000" algn="tl">
                    <a:srgbClr val="C0C0C0"/>
                  </a:outerShdw>
                </a:effectLst>
                <a:latin typeface="隶书" panose="02010509060101010101" charset="-122"/>
                <a:ea typeface="隶书" panose="02010509060101010101" charset="-122"/>
                <a:cs typeface="宋体" panose="02010600030101010101" pitchFamily="2" charset="-122"/>
              </a:rPr>
              <a:t>矩阵与初等变换</a:t>
            </a:r>
            <a:endParaRPr lang="en-US" altLang="zh-CN" sz="2400" b="1" smtClean="0">
              <a:solidFill>
                <a:srgbClr val="FFFF00"/>
              </a:solidFill>
              <a:effectLst>
                <a:outerShdw blurRad="38100" dist="38100" dir="2700000" algn="tl">
                  <a:srgbClr val="C0C0C0"/>
                </a:outerShdw>
              </a:effectLst>
              <a:latin typeface="隶书" panose="02010509060101010101" charset="-122"/>
              <a:ea typeface="隶书" panose="02010509060101010101" charset="-122"/>
              <a:cs typeface="宋体" panose="02010600030101010101" pitchFamily="2" charset="-122"/>
            </a:endParaRPr>
          </a:p>
        </p:txBody>
      </p:sp>
      <p:sp>
        <p:nvSpPr>
          <p:cNvPr id="266244" name="Text Box 4"/>
          <p:cNvSpPr txBox="1">
            <a:spLocks noChangeArrowheads="1"/>
          </p:cNvSpPr>
          <p:nvPr/>
        </p:nvSpPr>
        <p:spPr bwMode="auto">
          <a:xfrm>
            <a:off x="3203575" y="3933825"/>
            <a:ext cx="3529013" cy="1176338"/>
          </a:xfrm>
          <a:prstGeom prst="rect">
            <a:avLst/>
          </a:prstGeom>
          <a:solidFill>
            <a:schemeClr val="bg1">
              <a:alpha val="0"/>
            </a:schemeClr>
          </a:solidFill>
          <a:ln w="9525">
            <a:noFill/>
            <a:miter lim="800000"/>
          </a:ln>
        </p:spPr>
        <p:txBody>
          <a:bodyPr>
            <a:spAutoFit/>
          </a:bodyPr>
          <a:lstStyle/>
          <a:p>
            <a:pPr algn="ctr" eaLnBrk="1" hangingPunct="1">
              <a:spcBef>
                <a:spcPct val="20000"/>
              </a:spcBef>
            </a:pPr>
            <a:r>
              <a:rPr lang="zh-CN" altLang="en-US" sz="3200" dirty="0">
                <a:solidFill>
                  <a:srgbClr val="FFFF00"/>
                </a:solidFill>
                <a:ea typeface="华文新魏" panose="02010800040101010101" pitchFamily="2" charset="-122"/>
              </a:rPr>
              <a:t>授课教师：胡鹏彦</a:t>
            </a:r>
          </a:p>
          <a:p>
            <a:pPr algn="ctr" eaLnBrk="1" hangingPunct="1">
              <a:spcBef>
                <a:spcPct val="20000"/>
              </a:spcBef>
            </a:pPr>
            <a:r>
              <a:rPr lang="zh-CN" altLang="en-US" sz="3200" dirty="0">
                <a:solidFill>
                  <a:srgbClr val="FFFF00"/>
                </a:solidFill>
                <a:ea typeface="华文新魏" panose="02010800040101010101" pitchFamily="2" charset="-122"/>
              </a:rPr>
              <a:t>授课对象</a:t>
            </a:r>
            <a:r>
              <a:rPr lang="zh-CN" altLang="en-US" sz="3200" dirty="0" smtClean="0">
                <a:solidFill>
                  <a:srgbClr val="FFFF00"/>
                </a:solidFill>
                <a:ea typeface="华文新魏" panose="02010800040101010101" pitchFamily="2" charset="-122"/>
              </a:rPr>
              <a:t>：</a:t>
            </a:r>
            <a:r>
              <a:rPr lang="en-US" altLang="zh-CN" sz="3200" dirty="0" smtClean="0">
                <a:solidFill>
                  <a:srgbClr val="FFFF00"/>
                </a:solidFill>
                <a:ea typeface="华文新魏" panose="02010800040101010101" pitchFamily="2" charset="-122"/>
              </a:rPr>
              <a:t>20</a:t>
            </a:r>
            <a:r>
              <a:rPr lang="zh-CN" altLang="en-US" sz="3200" dirty="0" smtClean="0">
                <a:solidFill>
                  <a:srgbClr val="FFFF00"/>
                </a:solidFill>
                <a:ea typeface="华文新魏" panose="02010800040101010101" pitchFamily="2" charset="-122"/>
              </a:rPr>
              <a:t>本科</a:t>
            </a:r>
            <a:endParaRPr lang="zh-CN" altLang="en-US" sz="3200" dirty="0">
              <a:solidFill>
                <a:srgbClr val="FFFF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barn(outHorizontal)">
                                      <p:cBhvr>
                                        <p:cTn id="7" dur="500"/>
                                        <p:tgtEl>
                                          <p:spTgt spid="266243"/>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 calcmode="lin" valueType="num">
                                      <p:cBhvr>
                                        <p:cTn id="12" dur="1000" fill="hold"/>
                                        <p:tgtEl>
                                          <p:spTgt spid="266244"/>
                                        </p:tgtEl>
                                        <p:attrNameLst>
                                          <p:attrName>ppt_w</p:attrName>
                                        </p:attrNameLst>
                                      </p:cBhvr>
                                      <p:tavLst>
                                        <p:tav tm="0">
                                          <p:val>
                                            <p:strVal val="#ppt_w*0.70"/>
                                          </p:val>
                                        </p:tav>
                                        <p:tav tm="100000">
                                          <p:val>
                                            <p:strVal val="#ppt_w"/>
                                          </p:val>
                                        </p:tav>
                                      </p:tavLst>
                                    </p:anim>
                                    <p:anim calcmode="lin" valueType="num">
                                      <p:cBhvr>
                                        <p:cTn id="13" dur="1000" fill="hold"/>
                                        <p:tgtEl>
                                          <p:spTgt spid="266244"/>
                                        </p:tgtEl>
                                        <p:attrNameLst>
                                          <p:attrName>ppt_h</p:attrName>
                                        </p:attrNameLst>
                                      </p:cBhvr>
                                      <p:tavLst>
                                        <p:tav tm="0">
                                          <p:val>
                                            <p:strVal val="#ppt_h"/>
                                          </p:val>
                                        </p:tav>
                                        <p:tav tm="100000">
                                          <p:val>
                                            <p:strVal val="#ppt_h"/>
                                          </p:val>
                                        </p:tav>
                                      </p:tavLst>
                                    </p:anim>
                                    <p:animEffect transition="in" filter="fade">
                                      <p:cBhvr>
                                        <p:cTn id="14" dur="1000"/>
                                        <p:tgtEl>
                                          <p:spTgt spid="26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nimBg="1" autoUpdateAnimBg="0"/>
      <p:bldP spid="2662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7445375"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zh-CN" altLang="en-US" sz="2800">
                <a:ea typeface="黑体" panose="02010609060101010101" pitchFamily="2" charset="-122"/>
              </a:rPr>
              <a:t>例</a:t>
            </a:r>
            <a:r>
              <a:rPr lang="en-US" altLang="zh-CN" sz="2800">
                <a:ea typeface="华文新魏" panose="02010800040101010101" pitchFamily="2" charset="-122"/>
              </a:rPr>
              <a:t>1.1.4 </a:t>
            </a:r>
            <a:r>
              <a:rPr lang="zh-CN" altLang="en-US" sz="2800">
                <a:ea typeface="华文新魏" panose="02010800040101010101" pitchFamily="2" charset="-122"/>
              </a:rPr>
              <a:t>某公司有四个工厂</a:t>
            </a:r>
            <a:r>
              <a:rPr lang="en-US" altLang="zh-CN" sz="2800">
                <a:ea typeface="华文新魏" panose="02010800040101010101" pitchFamily="2" charset="-122"/>
              </a:rPr>
              <a:t>, </a:t>
            </a:r>
            <a:r>
              <a:rPr lang="zh-CN" altLang="en-US" sz="2800">
                <a:ea typeface="华文新魏" panose="02010800040101010101" pitchFamily="2" charset="-122"/>
              </a:rPr>
              <a:t>分布在不同地</a:t>
            </a:r>
          </a:p>
          <a:p>
            <a:pPr eaLnBrk="1" hangingPunct="1">
              <a:lnSpc>
                <a:spcPct val="130000"/>
              </a:lnSpc>
              <a:tabLst>
                <a:tab pos="892175" algn="l"/>
                <a:tab pos="981075" algn="l"/>
                <a:tab pos="1071245" algn="l"/>
              </a:tabLst>
            </a:pPr>
            <a:r>
              <a:rPr lang="zh-CN" altLang="en-US" sz="2800">
                <a:ea typeface="华文新魏" panose="02010800040101010101" pitchFamily="2" charset="-122"/>
              </a:rPr>
              <a:t>区</a:t>
            </a:r>
            <a:r>
              <a:rPr lang="en-US" altLang="zh-CN" sz="2800">
                <a:ea typeface="华文新魏" panose="02010800040101010101" pitchFamily="2" charset="-122"/>
              </a:rPr>
              <a:t>, </a:t>
            </a:r>
            <a:r>
              <a:rPr lang="zh-CN" altLang="en-US" sz="2800">
                <a:ea typeface="华文新魏" panose="02010800040101010101" pitchFamily="2" charset="-122"/>
              </a:rPr>
              <a:t>它们同时生产三种产品</a:t>
            </a:r>
            <a:r>
              <a:rPr lang="en-US" altLang="zh-CN" sz="2800">
                <a:ea typeface="华文新魏" panose="02010800040101010101" pitchFamily="2" charset="-122"/>
              </a:rPr>
              <a:t>, </a:t>
            </a:r>
            <a:r>
              <a:rPr lang="zh-CN" altLang="en-US" sz="2800">
                <a:ea typeface="华文新魏" panose="02010800040101010101" pitchFamily="2" charset="-122"/>
              </a:rPr>
              <a:t>产量如表</a:t>
            </a:r>
            <a:r>
              <a:rPr lang="en-US" altLang="zh-CN" sz="2800">
                <a:ea typeface="华文新魏" panose="02010800040101010101" pitchFamily="2" charset="-122"/>
              </a:rPr>
              <a:t>1-1-1</a:t>
            </a:r>
            <a:r>
              <a:rPr lang="zh-CN" altLang="en-US" sz="2800">
                <a:ea typeface="华文新魏" panose="02010800040101010101" pitchFamily="2" charset="-122"/>
              </a:rPr>
              <a:t>所示</a:t>
            </a:r>
            <a:r>
              <a:rPr lang="en-US" altLang="zh-CN" sz="2800">
                <a:ea typeface="华文新魏" panose="02010800040101010101" pitchFamily="2" charset="-122"/>
              </a:rPr>
              <a:t>.</a:t>
            </a:r>
          </a:p>
          <a:p>
            <a:pPr eaLnBrk="1" hangingPunct="1">
              <a:lnSpc>
                <a:spcPct val="130000"/>
              </a:lnSpc>
              <a:tabLst>
                <a:tab pos="892175" algn="l"/>
                <a:tab pos="981075" algn="l"/>
                <a:tab pos="1071245" algn="l"/>
              </a:tabLst>
            </a:pPr>
            <a:r>
              <a:rPr lang="zh-CN" altLang="en-US" sz="2800">
                <a:ea typeface="华文新魏" panose="02010800040101010101" pitchFamily="2" charset="-122"/>
              </a:rPr>
              <a:t>试用矩阵统计这些数据</a:t>
            </a:r>
            <a:r>
              <a:rPr lang="en-US" altLang="zh-CN" sz="2800">
                <a:ea typeface="华文新魏" panose="02010800040101010101" pitchFamily="2" charset="-122"/>
              </a:rPr>
              <a:t>.</a:t>
            </a:r>
            <a:endParaRPr lang="en-US" altLang="zh-CN" sz="2800">
              <a:ea typeface="华文新魏" panose="02010800040101010101" pitchFamily="2" charset="-122"/>
              <a:sym typeface="Symbol" panose="05050102010706020507" pitchFamily="18" charset="2"/>
            </a:endParaRPr>
          </a:p>
        </p:txBody>
      </p:sp>
      <p:graphicFrame>
        <p:nvGraphicFramePr>
          <p:cNvPr id="231468" name="Group 44"/>
          <p:cNvGraphicFramePr>
            <a:graphicFrameLocks noGrp="1"/>
          </p:cNvGraphicFramePr>
          <p:nvPr/>
        </p:nvGraphicFramePr>
        <p:xfrm>
          <a:off x="1835150" y="2997200"/>
          <a:ext cx="6096000" cy="3258575"/>
        </p:xfrm>
        <a:graphic>
          <a:graphicData uri="http://schemas.openxmlformats.org/drawingml/2006/table">
            <a:tbl>
              <a:tblPr/>
              <a:tblGrid>
                <a:gridCol w="1524000"/>
                <a:gridCol w="1524000"/>
                <a:gridCol w="1524000"/>
                <a:gridCol w="1524000"/>
              </a:tblGrid>
              <a:tr h="1185863">
                <a:tc>
                  <a:txBody>
                    <a:bodyPr/>
                    <a:lstStyle/>
                    <a:p>
                      <a:pPr marL="0" marR="0" lvl="0" indent="0" algn="l" defTabSz="914400" rtl="0" eaLnBrk="1" fontAlgn="base" latinLnBrk="0" hangingPunct="1">
                        <a:lnSpc>
                          <a:spcPct val="100000"/>
                        </a:lnSpc>
                        <a:spcBef>
                          <a:spcPct val="20000"/>
                        </a:spcBef>
                        <a:spcAft>
                          <a:spcPct val="0"/>
                        </a:spcAft>
                        <a:buClr>
                          <a:srgbClr val="FF9900"/>
                        </a:buClr>
                        <a:buSzPct val="95000"/>
                        <a:buFontTx/>
                        <a:buNone/>
                      </a:pPr>
                      <a:r>
                        <a:rPr kumimoji="0" lang="zh-CN" altLang="en-US" sz="2800" b="1" i="0" u="none" strike="noStrike" cap="none" normalizeH="0" baseline="0" smtClean="0">
                          <a:ln>
                            <a:noFill/>
                          </a:ln>
                          <a:solidFill>
                            <a:srgbClr val="005E5C"/>
                          </a:solidFill>
                          <a:effectLst/>
                          <a:latin typeface="华文隶书" panose="02010800040101010101" pitchFamily="2" charset="-122"/>
                          <a:ea typeface="华文隶书" panose="02010800040101010101" pitchFamily="2" charset="-122"/>
                        </a:rPr>
                        <a:t>      产品</a:t>
                      </a:r>
                    </a:p>
                    <a:p>
                      <a:pPr marL="0" marR="0" lvl="0" indent="0" algn="l" defTabSz="914400" rtl="0" eaLnBrk="1" fontAlgn="base" latinLnBrk="0" hangingPunct="1">
                        <a:lnSpc>
                          <a:spcPct val="100000"/>
                        </a:lnSpc>
                        <a:spcBef>
                          <a:spcPct val="20000"/>
                        </a:spcBef>
                        <a:spcAft>
                          <a:spcPct val="0"/>
                        </a:spcAft>
                        <a:buClr>
                          <a:srgbClr val="FF9900"/>
                        </a:buClr>
                        <a:buSzPct val="95000"/>
                        <a:buFontTx/>
                        <a:buNone/>
                      </a:pPr>
                      <a:r>
                        <a:rPr kumimoji="0" lang="zh-CN" altLang="en-US" sz="2800" b="1" i="0" u="none" strike="noStrike" cap="none" normalizeH="0" baseline="0" smtClean="0">
                          <a:ln>
                            <a:noFill/>
                          </a:ln>
                          <a:solidFill>
                            <a:srgbClr val="005E5C"/>
                          </a:solidFill>
                          <a:effectLst/>
                          <a:latin typeface="华文隶书" panose="02010800040101010101" pitchFamily="2" charset="-122"/>
                          <a:ea typeface="华文隶书" panose="02010800040101010101" pitchFamily="2" charset="-122"/>
                        </a:rPr>
                        <a:t>工厂</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25000" smtClean="0">
                          <a:ln>
                            <a:noFill/>
                          </a:ln>
                          <a:solidFill>
                            <a:srgbClr val="005E5C"/>
                          </a:solidFill>
                          <a:effectLst/>
                          <a:latin typeface="Times New Roman" panose="02020603050405020304" pitchFamily="18" charset="0"/>
                          <a:ea typeface="宋体" panose="02010600030101010101" pitchFamily="2"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25000" smtClean="0">
                          <a:ln>
                            <a:noFill/>
                          </a:ln>
                          <a:solidFill>
                            <a:srgbClr val="005E5C"/>
                          </a:solidFill>
                          <a:effectLst/>
                          <a:latin typeface="Times New Roman" panose="02020603050405020304" pitchFamily="18" charset="0"/>
                          <a:ea typeface="宋体" panose="02010600030101010101" pitchFamily="2" charset="-122"/>
                        </a:rPr>
                        <a:t>2</a:t>
                      </a:r>
                      <a:endParaRPr kumimoji="0" lang="zh-CN" altLang="en-US" sz="2800" b="1" i="0" u="none" strike="noStrike" cap="none" normalizeH="0" baseline="0" smtClean="0">
                        <a:ln>
                          <a:noFill/>
                        </a:ln>
                        <a:solidFill>
                          <a:srgbClr val="005E5C"/>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25000" smtClean="0">
                          <a:ln>
                            <a:noFill/>
                          </a:ln>
                          <a:solidFill>
                            <a:srgbClr val="005E5C"/>
                          </a:solidFill>
                          <a:effectLst/>
                          <a:latin typeface="Times New Roman" panose="02020603050405020304" pitchFamily="18" charset="0"/>
                          <a:ea typeface="宋体" panose="02010600030101010101" pitchFamily="2" charset="-122"/>
                        </a:rPr>
                        <a:t>3</a:t>
                      </a:r>
                      <a:endParaRPr kumimoji="0" lang="zh-CN" altLang="en-US" sz="2800" b="1" i="0" u="none" strike="noStrike" cap="none" normalizeH="0" baseline="0" smtClean="0">
                        <a:ln>
                          <a:noFill/>
                        </a:ln>
                        <a:solidFill>
                          <a:srgbClr val="005E5C"/>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zh-CN" altLang="en-US" sz="2800" b="1" i="0" u="none" strike="noStrike" cap="none" normalizeH="0" baseline="0" smtClean="0">
                          <a:ln>
                            <a:noFill/>
                          </a:ln>
                          <a:solidFill>
                            <a:srgbClr val="005E5C"/>
                          </a:solidFill>
                          <a:effectLst/>
                          <a:latin typeface="华文隶书" panose="02010800040101010101" pitchFamily="2" charset="-122"/>
                          <a:ea typeface="华文隶书" panose="02010800040101010101" pitchFamily="2" charset="-122"/>
                        </a:rPr>
                        <a:t>甲</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4</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zh-CN" altLang="en-US" sz="2800" b="1" i="0" u="none" strike="noStrike" cap="none" normalizeH="0" baseline="0" smtClean="0">
                          <a:ln>
                            <a:noFill/>
                          </a:ln>
                          <a:solidFill>
                            <a:srgbClr val="005E5C"/>
                          </a:solidFill>
                          <a:effectLst/>
                          <a:latin typeface="华文隶书" panose="02010800040101010101" pitchFamily="2" charset="-122"/>
                          <a:ea typeface="华文隶书" panose="02010800040101010101" pitchFamily="2" charset="-122"/>
                        </a:rPr>
                        <a:t>乙</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zh-CN" altLang="en-US" sz="2800" b="1" i="0" u="none" strike="noStrike" cap="none" normalizeH="0" baseline="0" smtClean="0">
                          <a:ln>
                            <a:noFill/>
                          </a:ln>
                          <a:solidFill>
                            <a:srgbClr val="005E5C"/>
                          </a:solidFill>
                          <a:effectLst/>
                          <a:latin typeface="华文隶书" panose="02010800040101010101" pitchFamily="2" charset="-122"/>
                          <a:ea typeface="华文隶书" panose="02010800040101010101" pitchFamily="2" charset="-122"/>
                        </a:rPr>
                        <a:t>丙</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4</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zh-CN" altLang="en-US" sz="2800" b="1" i="0" u="none" strike="noStrike" cap="none" normalizeH="0" baseline="0" smtClean="0">
                          <a:ln>
                            <a:noFill/>
                          </a:ln>
                          <a:solidFill>
                            <a:srgbClr val="005E5C"/>
                          </a:solidFill>
                          <a:effectLst/>
                          <a:latin typeface="华文隶书" panose="02010800040101010101" pitchFamily="2" charset="-122"/>
                          <a:ea typeface="华文隶书" panose="02010800040101010101" pitchFamily="2" charset="-122"/>
                        </a:rPr>
                        <a:t>丁</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95000"/>
                        <a:buFontTx/>
                        <a:buNone/>
                      </a:pPr>
                      <a:r>
                        <a:rPr kumimoji="0" lang="en-US" altLang="zh-CN" sz="2800" b="0" i="0" u="none" strike="noStrike" cap="none" normalizeH="0" baseline="0" smtClean="0">
                          <a:ln>
                            <a:noFill/>
                          </a:ln>
                          <a:solidFill>
                            <a:srgbClr val="005E5C"/>
                          </a:solidFill>
                          <a:effectLst/>
                          <a:latin typeface="Times New Roman" panose="02020603050405020304" pitchFamily="18" charset="0"/>
                          <a:ea typeface="宋体" panose="02010600030101010101" pitchFamily="2" charset="-122"/>
                        </a:rPr>
                        <a:t>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1468"/>
                                        </p:tgtEl>
                                        <p:attrNameLst>
                                          <p:attrName>style.visibility</p:attrName>
                                        </p:attrNameLst>
                                      </p:cBhvr>
                                      <p:to>
                                        <p:strVal val="visible"/>
                                      </p:to>
                                    </p:set>
                                    <p:animEffect transition="in" filter="box(in)">
                                      <p:cBhvr>
                                        <p:cTn id="22" dur="500"/>
                                        <p:tgtEl>
                                          <p:spTgt spid="23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3398838"/>
            <a:ext cx="7651750"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第一、二、三、四行分别表示甲、乙、丙、</a:t>
            </a:r>
          </a:p>
          <a:p>
            <a:pPr eaLnBrk="1" hangingPunct="1">
              <a:lnSpc>
                <a:spcPct val="130000"/>
              </a:lnSpc>
              <a:tabLst>
                <a:tab pos="892175" algn="l"/>
                <a:tab pos="981075" algn="l"/>
                <a:tab pos="1071245" algn="l"/>
              </a:tabLst>
            </a:pPr>
            <a:r>
              <a:rPr lang="zh-CN" altLang="en-US" sz="2800">
                <a:ea typeface="华文新魏" panose="02010800040101010101" pitchFamily="2" charset="-122"/>
              </a:rPr>
              <a:t>丁四个工厂的生产情况</a:t>
            </a:r>
            <a:r>
              <a:rPr lang="en-US" altLang="zh-CN" sz="2800">
                <a:ea typeface="华文新魏" panose="02010800040101010101" pitchFamily="2" charset="-122"/>
              </a:rPr>
              <a:t>, </a:t>
            </a:r>
            <a:r>
              <a:rPr lang="zh-CN" altLang="en-US" sz="2800">
                <a:ea typeface="华文新魏" panose="02010800040101010101" pitchFamily="2" charset="-122"/>
              </a:rPr>
              <a:t>第一、二、三列分别表</a:t>
            </a:r>
          </a:p>
          <a:p>
            <a:pPr eaLnBrk="1" hangingPunct="1">
              <a:lnSpc>
                <a:spcPct val="130000"/>
              </a:lnSpc>
              <a:tabLst>
                <a:tab pos="892175" algn="l"/>
                <a:tab pos="981075" algn="l"/>
                <a:tab pos="1071245" algn="l"/>
              </a:tabLst>
            </a:pPr>
            <a:r>
              <a:rPr lang="zh-CN" altLang="en-US" sz="2800">
                <a:ea typeface="华文新魏" panose="02010800040101010101" pitchFamily="2" charset="-122"/>
              </a:rPr>
              <a:t>示三种产品</a:t>
            </a:r>
            <a:r>
              <a:rPr lang="en-US" altLang="zh-CN" sz="2800" i="1">
                <a:ea typeface="华文新魏" panose="02010800040101010101" pitchFamily="2" charset="-122"/>
              </a:rPr>
              <a:t>P</a:t>
            </a:r>
            <a:r>
              <a:rPr lang="en-US" altLang="zh-CN" sz="2800" baseline="-25000">
                <a:ea typeface="华文新魏" panose="02010800040101010101" pitchFamily="2" charset="-122"/>
              </a:rPr>
              <a:t>1</a:t>
            </a:r>
            <a:r>
              <a:rPr lang="zh-CN" altLang="en-US" sz="2800">
                <a:ea typeface="华文新魏" panose="02010800040101010101" pitchFamily="2" charset="-122"/>
              </a:rPr>
              <a:t>、</a:t>
            </a:r>
            <a:r>
              <a:rPr lang="en-US" altLang="zh-CN" sz="2800" i="1">
                <a:ea typeface="华文新魏" panose="02010800040101010101" pitchFamily="2" charset="-122"/>
              </a:rPr>
              <a:t>P</a:t>
            </a:r>
            <a:r>
              <a:rPr lang="en-US" altLang="zh-CN" sz="2800" baseline="-25000">
                <a:ea typeface="华文新魏" panose="02010800040101010101" pitchFamily="2" charset="-122"/>
              </a:rPr>
              <a:t>2</a:t>
            </a:r>
            <a:r>
              <a:rPr lang="zh-CN" altLang="en-US" sz="2800">
                <a:ea typeface="华文新魏" panose="02010800040101010101" pitchFamily="2" charset="-122"/>
              </a:rPr>
              <a:t>、</a:t>
            </a:r>
            <a:r>
              <a:rPr lang="en-US" altLang="zh-CN" sz="2800" i="1">
                <a:ea typeface="华文新魏" panose="02010800040101010101" pitchFamily="2" charset="-122"/>
              </a:rPr>
              <a:t>P</a:t>
            </a:r>
            <a:r>
              <a:rPr lang="en-US" altLang="zh-CN" sz="2800" baseline="-25000">
                <a:ea typeface="华文新魏" panose="02010800040101010101" pitchFamily="2" charset="-122"/>
              </a:rPr>
              <a:t>3</a:t>
            </a:r>
            <a:r>
              <a:rPr lang="zh-CN" altLang="en-US" sz="2800">
                <a:ea typeface="华文新魏" panose="02010800040101010101" pitchFamily="2" charset="-122"/>
              </a:rPr>
              <a:t>的产量</a:t>
            </a:r>
            <a:r>
              <a:rPr lang="en-US" altLang="zh-CN" sz="2800">
                <a:ea typeface="华文新魏" panose="02010800040101010101" pitchFamily="2" charset="-122"/>
              </a:rPr>
              <a:t>.</a:t>
            </a:r>
            <a:endParaRPr lang="en-US" altLang="zh-CN" sz="2800">
              <a:ea typeface="华文新魏" panose="02010800040101010101" pitchFamily="2" charset="-122"/>
              <a:sym typeface="Symbol" panose="05050102010706020507" pitchFamily="18" charset="2"/>
            </a:endParaRPr>
          </a:p>
        </p:txBody>
      </p:sp>
      <p:graphicFrame>
        <p:nvGraphicFramePr>
          <p:cNvPr id="2" name="Object 3"/>
          <p:cNvGraphicFramePr>
            <a:graphicFrameLocks noChangeAspect="1"/>
          </p:cNvGraphicFramePr>
          <p:nvPr/>
        </p:nvGraphicFramePr>
        <p:xfrm>
          <a:off x="3492500" y="1214438"/>
          <a:ext cx="2190750" cy="2143125"/>
        </p:xfrm>
        <a:graphic>
          <a:graphicData uri="http://schemas.openxmlformats.org/presentationml/2006/ole">
            <mc:AlternateContent xmlns:mc="http://schemas.openxmlformats.org/markup-compatibility/2006">
              <mc:Choice xmlns:v="urn:schemas-microsoft-com:vml" Requires="v">
                <p:oleObj spid="_x0000_s13339" name="Equation" r:id="rId4" imgW="24688800" imgH="23774400" progId="Equation.DSMT4">
                  <p:embed/>
                </p:oleObj>
              </mc:Choice>
              <mc:Fallback>
                <p:oleObj name="Equation" r:id="rId4" imgW="24688800" imgH="2377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214438"/>
                        <a:ext cx="219075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6019800"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黑体" panose="02010609060101010101" pitchFamily="2" charset="-122"/>
              </a:rPr>
              <a:t>        练习 </a:t>
            </a:r>
            <a:r>
              <a:rPr lang="zh-CN" altLang="en-US" sz="2800">
                <a:solidFill>
                  <a:srgbClr val="000000"/>
                </a:solidFill>
                <a:ea typeface="华文新魏" panose="02010800040101010101" pitchFamily="2" charset="-122"/>
              </a:rPr>
              <a:t>写出下列方程组的增广矩阵</a:t>
            </a:r>
            <a:endParaRPr lang="en-US" altLang="zh-CN" sz="2800">
              <a:solidFill>
                <a:srgbClr val="000000"/>
              </a:solidFill>
              <a:ea typeface="华文新魏" panose="02010800040101010101" pitchFamily="2" charset="-122"/>
            </a:endParaRPr>
          </a:p>
        </p:txBody>
      </p:sp>
      <p:graphicFrame>
        <p:nvGraphicFramePr>
          <p:cNvPr id="3" name="对象 2"/>
          <p:cNvGraphicFramePr>
            <a:graphicFrameLocks noChangeAspect="1"/>
          </p:cNvGraphicFramePr>
          <p:nvPr/>
        </p:nvGraphicFramePr>
        <p:xfrm>
          <a:off x="2060575" y="1844675"/>
          <a:ext cx="3025775" cy="1619250"/>
        </p:xfrm>
        <a:graphic>
          <a:graphicData uri="http://schemas.openxmlformats.org/presentationml/2006/ole">
            <mc:AlternateContent xmlns:mc="http://schemas.openxmlformats.org/markup-compatibility/2006">
              <mc:Choice xmlns:v="urn:schemas-microsoft-com:vml" Requires="v">
                <p:oleObj spid="_x0000_s14387" name="Equation" r:id="rId4" imgW="34137600" imgH="17983200" progId="Equation.DSMT4">
                  <p:embed/>
                </p:oleObj>
              </mc:Choice>
              <mc:Fallback>
                <p:oleObj name="Equation" r:id="rId4" imgW="34137600" imgH="179832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575" y="1844675"/>
                        <a:ext cx="3025775"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1979613" y="3825875"/>
          <a:ext cx="3108325" cy="1619250"/>
        </p:xfrm>
        <a:graphic>
          <a:graphicData uri="http://schemas.openxmlformats.org/presentationml/2006/ole">
            <mc:AlternateContent xmlns:mc="http://schemas.openxmlformats.org/markup-compatibility/2006">
              <mc:Choice xmlns:v="urn:schemas-microsoft-com:vml" Requires="v">
                <p:oleObj spid="_x0000_s14388" name="Equation" r:id="rId6" imgW="35052000" imgH="17983200" progId="Equation.DSMT4">
                  <p:embed/>
                </p:oleObj>
              </mc:Choice>
              <mc:Fallback>
                <p:oleObj name="Equation" r:id="rId6" imgW="35052000" imgH="17983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3825875"/>
                        <a:ext cx="3108325"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3740150" cy="12033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三、几种特殊矩阵</a:t>
            </a:r>
            <a:endParaRPr lang="en-US" altLang="zh-CN" sz="2800">
              <a:ea typeface="华文新魏" panose="02010800040101010101" pitchFamily="2" charset="-122"/>
            </a:endParaRPr>
          </a:p>
          <a:p>
            <a:pPr eaLnBrk="1" hangingPunct="1">
              <a:lnSpc>
                <a:spcPct val="130000"/>
              </a:lnSpc>
              <a:tabLst>
                <a:tab pos="892175" algn="l"/>
                <a:tab pos="981075" algn="l"/>
                <a:tab pos="1071245" algn="l"/>
              </a:tabLst>
            </a:pPr>
            <a:r>
              <a:rPr lang="zh-CN" altLang="en-US" sz="2800">
                <a:ea typeface="华文新魏" panose="02010800040101010101" pitchFamily="2" charset="-122"/>
              </a:rPr>
              <a:t>        设</a:t>
            </a:r>
            <a:r>
              <a:rPr lang="zh-CN" altLang="en-US" sz="2800" b="1" i="1">
                <a:ea typeface="华文新魏" panose="02010800040101010101" pitchFamily="2" charset="-122"/>
              </a:rPr>
              <a:t> </a:t>
            </a:r>
            <a:r>
              <a:rPr lang="en-US" altLang="zh-CN" sz="2800" b="1" i="1">
                <a:ea typeface="华文新魏" panose="02010800040101010101" pitchFamily="2" charset="-122"/>
              </a:rPr>
              <a:t>A</a:t>
            </a:r>
            <a:r>
              <a:rPr lang="zh-CN" altLang="en-US" sz="2800">
                <a:ea typeface="华文新魏" panose="02010800040101010101" pitchFamily="2" charset="-122"/>
              </a:rPr>
              <a:t>为</a:t>
            </a:r>
            <a:r>
              <a:rPr lang="en-US" altLang="zh-CN" sz="2800" i="1">
                <a:ea typeface="华文新魏" panose="02010800040101010101" pitchFamily="2" charset="-122"/>
              </a:rPr>
              <a:t>m</a:t>
            </a:r>
            <a:r>
              <a:rPr lang="en-US" altLang="zh-CN" sz="2800">
                <a:ea typeface="华文新魏" panose="02010800040101010101" pitchFamily="2" charset="-122"/>
                <a:sym typeface="Symbol" panose="05050102010706020507" pitchFamily="18" charset="2"/>
              </a:rPr>
              <a:t></a:t>
            </a:r>
            <a:r>
              <a:rPr lang="en-US" altLang="zh-CN" sz="2800" i="1">
                <a:ea typeface="华文新魏" panose="02010800040101010101" pitchFamily="2" charset="-122"/>
              </a:rPr>
              <a:t>n</a:t>
            </a:r>
            <a:r>
              <a:rPr lang="zh-CN" altLang="en-US" sz="2800">
                <a:ea typeface="华文新魏" panose="02010800040101010101" pitchFamily="2" charset="-122"/>
              </a:rPr>
              <a:t>矩阵</a:t>
            </a:r>
            <a:endParaRPr lang="en-US" altLang="zh-CN" sz="2800">
              <a:ea typeface="华文新魏" panose="02010800040101010101" pitchFamily="2" charset="-122"/>
            </a:endParaRPr>
          </a:p>
        </p:txBody>
      </p:sp>
      <p:graphicFrame>
        <p:nvGraphicFramePr>
          <p:cNvPr id="2" name="Object 3"/>
          <p:cNvGraphicFramePr>
            <a:graphicFrameLocks noChangeAspect="1"/>
          </p:cNvGraphicFramePr>
          <p:nvPr/>
        </p:nvGraphicFramePr>
        <p:xfrm>
          <a:off x="2903538" y="2339975"/>
          <a:ext cx="3784600" cy="2168525"/>
        </p:xfrm>
        <a:graphic>
          <a:graphicData uri="http://schemas.openxmlformats.org/presentationml/2006/ole">
            <mc:AlternateContent xmlns:mc="http://schemas.openxmlformats.org/markup-compatibility/2006">
              <mc:Choice xmlns:v="urn:schemas-microsoft-com:vml" Requires="v">
                <p:oleObj spid="_x0000_s15387" name="Equation" r:id="rId4" imgW="42672000" imgH="24079200" progId="Equation.DSMT4">
                  <p:embed/>
                </p:oleObj>
              </mc:Choice>
              <mc:Fallback>
                <p:oleObj name="Equation" r:id="rId4" imgW="426720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538" y="2339975"/>
                        <a:ext cx="3784600"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043510" y="1700760"/>
            <a:ext cx="7489040" cy="12241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59394"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122363" y="1035499"/>
            <a:ext cx="7407797" cy="1817421"/>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1. </a:t>
            </a:r>
            <a:r>
              <a:rPr lang="zh-CN" altLang="en-US" sz="2800" dirty="0">
                <a:ea typeface="黑体" panose="02010609060101010101" pitchFamily="2" charset="-122"/>
              </a:rPr>
              <a:t>方阵</a:t>
            </a:r>
          </a:p>
          <a:p>
            <a:pPr eaLnBrk="1" hangingPunct="1">
              <a:lnSpc>
                <a:spcPct val="130000"/>
              </a:lnSpc>
              <a:spcBef>
                <a:spcPts val="600"/>
              </a:spcBef>
              <a:tabLst>
                <a:tab pos="892175" algn="l"/>
                <a:tab pos="981075" algn="l"/>
                <a:tab pos="1071245" algn="l"/>
              </a:tabLst>
            </a:pPr>
            <a:r>
              <a:rPr lang="zh-CN" altLang="en-US" sz="2800" dirty="0">
                <a:ea typeface="黑体" panose="02010609060101010101" pitchFamily="2" charset="-122"/>
              </a:rPr>
              <a:t>        </a:t>
            </a:r>
            <a:r>
              <a:rPr lang="zh-CN" altLang="en-US" sz="2800" dirty="0">
                <a:ea typeface="华文新魏" panose="02010800040101010101" pitchFamily="2" charset="-122"/>
              </a:rPr>
              <a:t>当</a:t>
            </a:r>
            <a:r>
              <a:rPr lang="en-US" altLang="zh-CN" sz="2800" i="1" dirty="0">
                <a:ea typeface="华文新魏" panose="02010800040101010101" pitchFamily="2" charset="-122"/>
              </a:rPr>
              <a:t>m</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zh-CN" altLang="en-US" sz="2800" dirty="0">
                <a:ea typeface="华文新魏" panose="02010800040101010101" pitchFamily="2" charset="-122"/>
              </a:rPr>
              <a:t>时</a:t>
            </a:r>
            <a:r>
              <a:rPr lang="en-US" altLang="zh-CN" sz="2800" dirty="0">
                <a:ea typeface="华文新魏" panose="02010800040101010101" pitchFamily="2" charset="-122"/>
              </a:rPr>
              <a:t>, </a:t>
            </a:r>
            <a:r>
              <a:rPr lang="zh-CN" altLang="en-US" sz="2800" dirty="0">
                <a:ea typeface="华文新魏" panose="02010800040101010101" pitchFamily="2" charset="-122"/>
              </a:rPr>
              <a:t>称</a:t>
            </a:r>
            <a:r>
              <a:rPr lang="en-US" altLang="zh-CN" sz="2800" b="1" i="1" dirty="0">
                <a:ea typeface="华文新魏" panose="02010800040101010101" pitchFamily="2" charset="-122"/>
              </a:rPr>
              <a:t>A</a:t>
            </a:r>
            <a:r>
              <a:rPr lang="zh-CN" altLang="en-US" sz="2800" dirty="0">
                <a:ea typeface="华文新魏" panose="02010800040101010101" pitchFamily="2" charset="-122"/>
              </a:rPr>
              <a:t>为</a:t>
            </a:r>
            <a:r>
              <a:rPr lang="en-US" altLang="zh-CN" sz="2800" i="1" dirty="0">
                <a:ea typeface="华文新魏" panose="02010800040101010101" pitchFamily="2" charset="-122"/>
              </a:rPr>
              <a:t>n</a:t>
            </a:r>
            <a:r>
              <a:rPr lang="zh-CN" altLang="en-US" sz="2800" b="1" dirty="0">
                <a:solidFill>
                  <a:srgbClr val="0000FF"/>
                </a:solidFill>
                <a:latin typeface="华文隶书" panose="02010800040101010101" pitchFamily="2" charset="-122"/>
                <a:ea typeface="华文隶书" panose="02010800040101010101" pitchFamily="2" charset="-122"/>
              </a:rPr>
              <a:t>阶矩阵</a:t>
            </a:r>
            <a:r>
              <a:rPr lang="en-US" altLang="zh-CN" sz="2800" dirty="0">
                <a:ea typeface="华文新魏" panose="02010800040101010101" pitchFamily="2" charset="-122"/>
              </a:rPr>
              <a:t>, </a:t>
            </a:r>
            <a:r>
              <a:rPr lang="zh-CN" altLang="en-US" sz="2800" dirty="0">
                <a:ea typeface="华文新魏" panose="02010800040101010101" pitchFamily="2" charset="-122"/>
              </a:rPr>
              <a:t>或</a:t>
            </a:r>
            <a:r>
              <a:rPr lang="en-US" altLang="zh-CN" sz="2800" i="1" dirty="0">
                <a:ea typeface="华文新魏" panose="02010800040101010101" pitchFamily="2" charset="-122"/>
              </a:rPr>
              <a:t>n</a:t>
            </a:r>
            <a:r>
              <a:rPr lang="zh-CN" altLang="en-US" sz="2800" b="1" dirty="0">
                <a:solidFill>
                  <a:srgbClr val="0000FF"/>
                </a:solidFill>
                <a:latin typeface="华文隶书" panose="02010800040101010101" pitchFamily="2" charset="-122"/>
                <a:ea typeface="华文隶书" panose="02010800040101010101" pitchFamily="2" charset="-122"/>
              </a:rPr>
              <a:t>阶方阵</a:t>
            </a:r>
            <a:r>
              <a:rPr lang="en-US" altLang="zh-CN" sz="2800" dirty="0">
                <a:ea typeface="华文新魏" panose="02010800040101010101" pitchFamily="2" charset="-122"/>
              </a:rPr>
              <a:t>, </a:t>
            </a:r>
            <a:r>
              <a:rPr lang="zh-CN" altLang="en-US" sz="2800" dirty="0">
                <a:ea typeface="华文新魏" panose="02010800040101010101" pitchFamily="2" charset="-122"/>
              </a:rPr>
              <a:t>此时</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称元素</a:t>
            </a:r>
            <a:r>
              <a:rPr lang="en-US" altLang="zh-CN" sz="2800" i="1" dirty="0">
                <a:ea typeface="华文新魏" panose="02010800040101010101" pitchFamily="2" charset="-122"/>
              </a:rPr>
              <a:t>a</a:t>
            </a:r>
            <a:r>
              <a:rPr lang="en-US" altLang="zh-CN" sz="2800" baseline="-25000" dirty="0">
                <a:ea typeface="华文新魏" panose="02010800040101010101" pitchFamily="2" charset="-122"/>
              </a:rPr>
              <a:t>11</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a</a:t>
            </a:r>
            <a:r>
              <a:rPr lang="en-US" altLang="zh-CN" sz="2800" baseline="-25000" dirty="0">
                <a:ea typeface="华文新魏" panose="02010800040101010101" pitchFamily="2" charset="-122"/>
              </a:rPr>
              <a:t>22</a:t>
            </a:r>
            <a:r>
              <a:rPr lang="en-US" altLang="zh-CN" sz="2800"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sym typeface="MT Extra" panose="05050102010205020202" pitchFamily="18" charset="2"/>
              </a:rPr>
              <a:t>, </a:t>
            </a:r>
            <a:r>
              <a:rPr lang="en-US" altLang="zh-CN" sz="2800" i="1" dirty="0" err="1">
                <a:ea typeface="华文新魏" panose="02010800040101010101" pitchFamily="2" charset="-122"/>
              </a:rPr>
              <a:t>a</a:t>
            </a:r>
            <a:r>
              <a:rPr lang="en-US" altLang="zh-CN" sz="2800" i="1" baseline="-25000" dirty="0" err="1">
                <a:ea typeface="华文新魏" panose="02010800040101010101" pitchFamily="2" charset="-122"/>
              </a:rPr>
              <a:t>nn</a:t>
            </a:r>
            <a:r>
              <a:rPr lang="zh-CN" altLang="en-US" sz="2800" dirty="0">
                <a:ea typeface="华文新魏" panose="02010800040101010101" pitchFamily="2" charset="-122"/>
              </a:rPr>
              <a:t>为矩阵</a:t>
            </a:r>
            <a:r>
              <a:rPr lang="en-US" altLang="zh-CN" sz="2800" b="1" i="1" dirty="0">
                <a:ea typeface="华文新魏" panose="02010800040101010101" pitchFamily="2" charset="-122"/>
              </a:rPr>
              <a:t>A</a:t>
            </a:r>
            <a:r>
              <a:rPr lang="zh-CN" altLang="en-US" sz="2800" dirty="0">
                <a:ea typeface="华文新魏" panose="02010800040101010101" pitchFamily="2" charset="-122"/>
              </a:rPr>
              <a:t>的</a:t>
            </a:r>
            <a:r>
              <a:rPr lang="zh-CN" altLang="en-US" sz="2800" b="1" dirty="0">
                <a:solidFill>
                  <a:srgbClr val="0000FF"/>
                </a:solidFill>
                <a:latin typeface="华文隶书" panose="02010800040101010101" pitchFamily="2" charset="-122"/>
                <a:ea typeface="华文隶书" panose="02010800040101010101" pitchFamily="2" charset="-122"/>
              </a:rPr>
              <a:t>主对角元</a:t>
            </a:r>
            <a:r>
              <a:rPr lang="en-US" altLang="zh-CN" sz="2800" dirty="0">
                <a:ea typeface="华文新魏" panose="02010800040101010101" pitchFamily="2" charset="-122"/>
              </a:rPr>
              <a:t>.</a:t>
            </a:r>
          </a:p>
        </p:txBody>
      </p:sp>
      <p:graphicFrame>
        <p:nvGraphicFramePr>
          <p:cNvPr id="2" name="Object 3"/>
          <p:cNvGraphicFramePr>
            <a:graphicFrameLocks noChangeAspect="1"/>
          </p:cNvGraphicFramePr>
          <p:nvPr>
            <p:extLst>
              <p:ext uri="{D42A27DB-BD31-4B8C-83A1-F6EECF244321}">
                <p14:modId xmlns:p14="http://schemas.microsoft.com/office/powerpoint/2010/main" val="1121013869"/>
              </p:ext>
            </p:extLst>
          </p:nvPr>
        </p:nvGraphicFramePr>
        <p:xfrm>
          <a:off x="2843760" y="3060725"/>
          <a:ext cx="3649662" cy="2168525"/>
        </p:xfrm>
        <a:graphic>
          <a:graphicData uri="http://schemas.openxmlformats.org/presentationml/2006/ole">
            <mc:AlternateContent xmlns:mc="http://schemas.openxmlformats.org/markup-compatibility/2006">
              <mc:Choice xmlns:v="urn:schemas-microsoft-com:vml" Requires="v">
                <p:oleObj spid="_x0000_s16411" name="Equation" r:id="rId4" imgW="41148000" imgH="24079200" progId="Equation.DSMT4">
                  <p:embed/>
                </p:oleObj>
              </mc:Choice>
              <mc:Fallback>
                <p:oleObj name="Equation" r:id="rId4" imgW="411480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760" y="3060725"/>
                        <a:ext cx="3649662"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928114" y="1700760"/>
            <a:ext cx="7820466" cy="11521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61442"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7770813"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华文新魏" panose="02010800040101010101" pitchFamily="2" charset="-122"/>
              </a:rPr>
              <a:t>2. </a:t>
            </a:r>
            <a:r>
              <a:rPr lang="zh-CN" altLang="en-US" sz="2800">
                <a:ea typeface="黑体" panose="02010609060101010101" pitchFamily="2" charset="-122"/>
              </a:rPr>
              <a:t>上</a:t>
            </a:r>
            <a:r>
              <a:rPr lang="en-US" altLang="zh-CN" sz="2800">
                <a:ea typeface="黑体" panose="02010609060101010101" pitchFamily="2" charset="-122"/>
              </a:rPr>
              <a:t>(</a:t>
            </a:r>
            <a:r>
              <a:rPr lang="zh-CN" altLang="en-US" sz="2800">
                <a:ea typeface="黑体" panose="02010609060101010101" pitchFamily="2" charset="-122"/>
              </a:rPr>
              <a:t>下</a:t>
            </a:r>
            <a:r>
              <a:rPr lang="en-US" altLang="zh-CN" sz="2800">
                <a:ea typeface="黑体" panose="02010609060101010101" pitchFamily="2" charset="-122"/>
              </a:rPr>
              <a:t>)</a:t>
            </a:r>
            <a:r>
              <a:rPr lang="zh-CN" altLang="en-US" sz="2800">
                <a:ea typeface="黑体" panose="02010609060101010101" pitchFamily="2" charset="-122"/>
              </a:rPr>
              <a:t>三角矩阵</a:t>
            </a:r>
          </a:p>
          <a:p>
            <a:pPr eaLnBrk="1" hangingPunct="1">
              <a:lnSpc>
                <a:spcPct val="130000"/>
              </a:lnSpc>
              <a:tabLst>
                <a:tab pos="892175" algn="l"/>
                <a:tab pos="981075" algn="l"/>
                <a:tab pos="1071245" algn="l"/>
              </a:tabLst>
            </a:pPr>
            <a:r>
              <a:rPr lang="zh-CN" altLang="en-US" sz="2800">
                <a:ea typeface="黑体" panose="02010609060101010101" pitchFamily="2" charset="-122"/>
              </a:rPr>
              <a:t>        </a:t>
            </a:r>
            <a:r>
              <a:rPr lang="zh-CN" altLang="en-US" sz="2800">
                <a:ea typeface="华文新魏" panose="02010800040101010101" pitchFamily="2" charset="-122"/>
              </a:rPr>
              <a:t>称</a:t>
            </a:r>
            <a:r>
              <a:rPr lang="en-US" altLang="zh-CN" sz="2800" i="1">
                <a:ea typeface="华文新魏" panose="02010800040101010101" pitchFamily="2" charset="-122"/>
              </a:rPr>
              <a:t>n</a:t>
            </a:r>
            <a:r>
              <a:rPr lang="zh-CN" altLang="en-US" sz="2800">
                <a:ea typeface="华文新魏" panose="02010800040101010101" pitchFamily="2" charset="-122"/>
              </a:rPr>
              <a:t>阶方阵</a:t>
            </a:r>
            <a:r>
              <a:rPr lang="en-US" altLang="zh-CN" sz="2800" b="1" i="1">
                <a:ea typeface="华文新魏" panose="02010800040101010101" pitchFamily="2" charset="-122"/>
              </a:rPr>
              <a:t>A</a:t>
            </a:r>
            <a:r>
              <a:rPr lang="zh-CN" altLang="en-US" sz="2800">
                <a:ea typeface="华文新魏" panose="02010800040101010101" pitchFamily="2" charset="-122"/>
              </a:rPr>
              <a:t>为</a:t>
            </a:r>
            <a:r>
              <a:rPr lang="zh-CN" altLang="en-US" sz="2800" b="1">
                <a:solidFill>
                  <a:srgbClr val="0000FF"/>
                </a:solidFill>
                <a:ea typeface="华文隶书" panose="02010800040101010101" pitchFamily="2" charset="-122"/>
              </a:rPr>
              <a:t>上</a:t>
            </a:r>
            <a:r>
              <a:rPr lang="en-US" altLang="zh-CN" sz="2800" b="1">
                <a:solidFill>
                  <a:srgbClr val="0000FF"/>
                </a:solidFill>
                <a:ea typeface="华文隶书" panose="02010800040101010101" pitchFamily="2" charset="-122"/>
              </a:rPr>
              <a:t>(</a:t>
            </a:r>
            <a:r>
              <a:rPr lang="zh-CN" altLang="en-US" sz="2800" b="1">
                <a:solidFill>
                  <a:srgbClr val="0000FF"/>
                </a:solidFill>
                <a:ea typeface="华文隶书" panose="02010800040101010101" pitchFamily="2" charset="-122"/>
              </a:rPr>
              <a:t>下</a:t>
            </a:r>
            <a:r>
              <a:rPr lang="en-US" altLang="zh-CN" sz="2800" b="1">
                <a:solidFill>
                  <a:srgbClr val="0000FF"/>
                </a:solidFill>
                <a:ea typeface="华文隶书" panose="02010800040101010101" pitchFamily="2" charset="-122"/>
              </a:rPr>
              <a:t>)</a:t>
            </a:r>
            <a:r>
              <a:rPr lang="zh-CN" altLang="en-US" sz="2800" b="1">
                <a:solidFill>
                  <a:srgbClr val="0000FF"/>
                </a:solidFill>
                <a:ea typeface="华文隶书" panose="02010800040101010101" pitchFamily="2" charset="-122"/>
              </a:rPr>
              <a:t>三角矩阵</a:t>
            </a:r>
            <a:r>
              <a:rPr lang="en-US" altLang="zh-CN" sz="2800">
                <a:ea typeface="华文新魏" panose="02010800040101010101" pitchFamily="2" charset="-122"/>
              </a:rPr>
              <a:t>, </a:t>
            </a:r>
            <a:r>
              <a:rPr lang="zh-CN" altLang="en-US" sz="2800">
                <a:ea typeface="华文新魏" panose="02010800040101010101" pitchFamily="2" charset="-122"/>
              </a:rPr>
              <a:t>倘若其主对角</a:t>
            </a:r>
          </a:p>
          <a:p>
            <a:pPr eaLnBrk="1" hangingPunct="1">
              <a:lnSpc>
                <a:spcPct val="130000"/>
              </a:lnSpc>
              <a:tabLst>
                <a:tab pos="892175" algn="l"/>
                <a:tab pos="981075" algn="l"/>
                <a:tab pos="1071245" algn="l"/>
              </a:tabLst>
            </a:pPr>
            <a:r>
              <a:rPr lang="zh-CN" altLang="en-US" sz="2800">
                <a:ea typeface="华文新魏" panose="02010800040101010101" pitchFamily="2" charset="-122"/>
              </a:rPr>
              <a:t>元下</a:t>
            </a:r>
            <a:r>
              <a:rPr lang="en-US" altLang="zh-CN" sz="2800">
                <a:ea typeface="华文新魏" panose="02010800040101010101" pitchFamily="2" charset="-122"/>
              </a:rPr>
              <a:t>(</a:t>
            </a:r>
            <a:r>
              <a:rPr lang="zh-CN" altLang="en-US" sz="2800">
                <a:ea typeface="华文新魏" panose="02010800040101010101" pitchFamily="2" charset="-122"/>
              </a:rPr>
              <a:t>上</a:t>
            </a:r>
            <a:r>
              <a:rPr lang="en-US" altLang="zh-CN" sz="2800">
                <a:ea typeface="华文新魏" panose="02010800040101010101" pitchFamily="2" charset="-122"/>
              </a:rPr>
              <a:t>)</a:t>
            </a:r>
            <a:r>
              <a:rPr lang="zh-CN" altLang="en-US" sz="2800">
                <a:ea typeface="华文新魏" panose="02010800040101010101" pitchFamily="2" charset="-122"/>
              </a:rPr>
              <a:t>方的元素均为零</a:t>
            </a:r>
            <a:r>
              <a:rPr lang="en-US" altLang="zh-CN" sz="2800">
                <a:ea typeface="华文新魏" panose="02010800040101010101" pitchFamily="2" charset="-122"/>
              </a:rPr>
              <a:t>.</a:t>
            </a:r>
          </a:p>
        </p:txBody>
      </p:sp>
      <p:graphicFrame>
        <p:nvGraphicFramePr>
          <p:cNvPr id="2" name="Object 3"/>
          <p:cNvGraphicFramePr>
            <a:graphicFrameLocks noChangeAspect="1"/>
          </p:cNvGraphicFramePr>
          <p:nvPr/>
        </p:nvGraphicFramePr>
        <p:xfrm>
          <a:off x="1325563" y="2989263"/>
          <a:ext cx="3513137" cy="2168525"/>
        </p:xfrm>
        <a:graphic>
          <a:graphicData uri="http://schemas.openxmlformats.org/presentationml/2006/ole">
            <mc:AlternateContent xmlns:mc="http://schemas.openxmlformats.org/markup-compatibility/2006">
              <mc:Choice xmlns:v="urn:schemas-microsoft-com:vml" Requires="v">
                <p:oleObj spid="_x0000_s17507" name="Equation" r:id="rId4" imgW="39624000" imgH="24079200" progId="Equation.DSMT4">
                  <p:embed/>
                </p:oleObj>
              </mc:Choice>
              <mc:Fallback>
                <p:oleObj name="Equation" r:id="rId4" imgW="39624000" imgH="240792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563" y="2989263"/>
                        <a:ext cx="3513137"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5076825" y="2981325"/>
          <a:ext cx="3541713" cy="2168525"/>
        </p:xfrm>
        <a:graphic>
          <a:graphicData uri="http://schemas.openxmlformats.org/presentationml/2006/ole">
            <mc:AlternateContent xmlns:mc="http://schemas.openxmlformats.org/markup-compatibility/2006">
              <mc:Choice xmlns:v="urn:schemas-microsoft-com:vml" Requires="v">
                <p:oleObj spid="_x0000_s17508" name="Equation" r:id="rId6" imgW="39928800" imgH="24079200" progId="Equation.DSMT4">
                  <p:embed/>
                </p:oleObj>
              </mc:Choice>
              <mc:Fallback>
                <p:oleObj name="Equation" r:id="rId6" imgW="39928800" imgH="240792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981325"/>
                        <a:ext cx="3541713"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2266950" y="5353050"/>
          <a:ext cx="1836738" cy="522288"/>
        </p:xfrm>
        <a:graphic>
          <a:graphicData uri="http://schemas.openxmlformats.org/presentationml/2006/ole">
            <mc:AlternateContent xmlns:mc="http://schemas.openxmlformats.org/markup-compatibility/2006">
              <mc:Choice xmlns:v="urn:schemas-microsoft-com:vml" Requires="v">
                <p:oleObj spid="_x0000_s17509" name="Equation" r:id="rId8" imgW="20726400" imgH="5791200" progId="Equation.DSMT4">
                  <p:embed/>
                </p:oleObj>
              </mc:Choice>
              <mc:Fallback>
                <p:oleObj name="Equation" r:id="rId8" imgW="20726400" imgH="57912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6950" y="5353050"/>
                        <a:ext cx="1836738"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6156325" y="5351463"/>
          <a:ext cx="1836738" cy="522287"/>
        </p:xfrm>
        <a:graphic>
          <a:graphicData uri="http://schemas.openxmlformats.org/presentationml/2006/ole">
            <mc:AlternateContent xmlns:mc="http://schemas.openxmlformats.org/markup-compatibility/2006">
              <mc:Choice xmlns:v="urn:schemas-microsoft-com:vml" Requires="v">
                <p:oleObj spid="_x0000_s17510" name="Equation" r:id="rId10" imgW="20726400" imgH="5791200" progId="Equation.DSMT4">
                  <p:embed/>
                </p:oleObj>
              </mc:Choice>
              <mc:Fallback>
                <p:oleObj name="Equation" r:id="rId10" imgW="20726400" imgH="57912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325" y="5351463"/>
                        <a:ext cx="1836738"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graphicFrame>
        <p:nvGraphicFramePr>
          <p:cNvPr id="2" name="Object 3"/>
          <p:cNvGraphicFramePr>
            <a:graphicFrameLocks noChangeAspect="1"/>
          </p:cNvGraphicFramePr>
          <p:nvPr/>
        </p:nvGraphicFramePr>
        <p:xfrm>
          <a:off x="1560513" y="1852613"/>
          <a:ext cx="3054350" cy="2139950"/>
        </p:xfrm>
        <a:graphic>
          <a:graphicData uri="http://schemas.openxmlformats.org/presentationml/2006/ole">
            <mc:AlternateContent xmlns:mc="http://schemas.openxmlformats.org/markup-compatibility/2006">
              <mc:Choice xmlns:v="urn:schemas-microsoft-com:vml" Requires="v">
                <p:oleObj spid="_x0000_s18483" name="Equation" r:id="rId4" imgW="34442400" imgH="23774400" progId="Equation.DSMT4">
                  <p:embed/>
                </p:oleObj>
              </mc:Choice>
              <mc:Fallback>
                <p:oleObj name="Equation" r:id="rId4" imgW="344424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0513" y="1852613"/>
                        <a:ext cx="305435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5421313" y="1844675"/>
          <a:ext cx="2865437" cy="2139950"/>
        </p:xfrm>
        <a:graphic>
          <a:graphicData uri="http://schemas.openxmlformats.org/presentationml/2006/ole">
            <mc:AlternateContent xmlns:mc="http://schemas.openxmlformats.org/markup-compatibility/2006">
              <mc:Choice xmlns:v="urn:schemas-microsoft-com:vml" Requires="v">
                <p:oleObj spid="_x0000_s18484" name="Equation" r:id="rId6" imgW="32308800" imgH="23774400" progId="Equation.DSMT4">
                  <p:embed/>
                </p:oleObj>
              </mc:Choice>
              <mc:Fallback>
                <p:oleObj name="Equation" r:id="rId6" imgW="32308800" imgH="23774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1313" y="1844675"/>
                        <a:ext cx="2865437"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000124" y="1700760"/>
            <a:ext cx="7748456" cy="11521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65538"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7769225"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华文新魏" panose="02010800040101010101" pitchFamily="2" charset="-122"/>
              </a:rPr>
              <a:t>3. </a:t>
            </a:r>
            <a:r>
              <a:rPr lang="zh-CN" altLang="en-US" sz="2800">
                <a:ea typeface="黑体" panose="02010609060101010101" pitchFamily="2" charset="-122"/>
              </a:rPr>
              <a:t>对角矩阵</a:t>
            </a:r>
          </a:p>
          <a:p>
            <a:pPr eaLnBrk="1" hangingPunct="1">
              <a:lnSpc>
                <a:spcPct val="130000"/>
              </a:lnSpc>
              <a:tabLst>
                <a:tab pos="892175" algn="l"/>
                <a:tab pos="981075" algn="l"/>
                <a:tab pos="1071245" algn="l"/>
              </a:tabLst>
            </a:pPr>
            <a:r>
              <a:rPr lang="zh-CN" altLang="en-US" sz="2800">
                <a:ea typeface="黑体" panose="02010609060101010101" pitchFamily="2" charset="-122"/>
              </a:rPr>
              <a:t>        </a:t>
            </a:r>
            <a:r>
              <a:rPr lang="zh-CN" altLang="en-US" sz="2800">
                <a:ea typeface="华文新魏" panose="02010800040101010101" pitchFamily="2" charset="-122"/>
              </a:rPr>
              <a:t>称</a:t>
            </a:r>
            <a:r>
              <a:rPr lang="en-US" altLang="zh-CN" sz="2800" i="1">
                <a:ea typeface="华文新魏" panose="02010800040101010101" pitchFamily="2" charset="-122"/>
              </a:rPr>
              <a:t>n</a:t>
            </a:r>
            <a:r>
              <a:rPr lang="zh-CN" altLang="en-US" sz="2800">
                <a:ea typeface="华文新魏" panose="02010800040101010101" pitchFamily="2" charset="-122"/>
              </a:rPr>
              <a:t>阶方阵</a:t>
            </a:r>
            <a:r>
              <a:rPr lang="en-US" altLang="zh-CN" sz="2800" b="1" i="1">
                <a:ea typeface="华文新魏" panose="02010800040101010101" pitchFamily="2" charset="-122"/>
              </a:rPr>
              <a:t>A</a:t>
            </a:r>
            <a:r>
              <a:rPr lang="zh-CN" altLang="en-US" sz="2800">
                <a:ea typeface="华文新魏" panose="02010800040101010101" pitchFamily="2" charset="-122"/>
              </a:rPr>
              <a:t>为</a:t>
            </a:r>
            <a:r>
              <a:rPr lang="zh-CN" altLang="en-US" sz="2800" b="1">
                <a:solidFill>
                  <a:srgbClr val="0000FF"/>
                </a:solidFill>
                <a:ea typeface="华文隶书" panose="02010800040101010101" pitchFamily="2" charset="-122"/>
              </a:rPr>
              <a:t>对角矩阵</a:t>
            </a:r>
            <a:r>
              <a:rPr lang="en-US" altLang="zh-CN" sz="2800">
                <a:ea typeface="华文新魏" panose="02010800040101010101" pitchFamily="2" charset="-122"/>
              </a:rPr>
              <a:t>, </a:t>
            </a:r>
            <a:r>
              <a:rPr lang="zh-CN" altLang="en-US" sz="2800">
                <a:ea typeface="华文新魏" panose="02010800040101010101" pitchFamily="2" charset="-122"/>
              </a:rPr>
              <a:t>倘若</a:t>
            </a:r>
            <a:r>
              <a:rPr lang="en-US" altLang="zh-CN" sz="2800" b="1" i="1">
                <a:ea typeface="华文新魏" panose="02010800040101010101" pitchFamily="2" charset="-122"/>
              </a:rPr>
              <a:t>A</a:t>
            </a:r>
            <a:r>
              <a:rPr lang="zh-CN" altLang="en-US" sz="2800">
                <a:ea typeface="华文新魏" panose="02010800040101010101" pitchFamily="2" charset="-122"/>
              </a:rPr>
              <a:t>既是上三角矩</a:t>
            </a:r>
          </a:p>
          <a:p>
            <a:pPr eaLnBrk="1" hangingPunct="1">
              <a:lnSpc>
                <a:spcPct val="130000"/>
              </a:lnSpc>
              <a:tabLst>
                <a:tab pos="892175" algn="l"/>
                <a:tab pos="981075" algn="l"/>
                <a:tab pos="1071245" algn="l"/>
              </a:tabLst>
            </a:pPr>
            <a:r>
              <a:rPr lang="zh-CN" altLang="en-US" sz="2800">
                <a:ea typeface="华文新魏" panose="02010800040101010101" pitchFamily="2" charset="-122"/>
              </a:rPr>
              <a:t>阵</a:t>
            </a:r>
            <a:r>
              <a:rPr lang="en-US" altLang="zh-CN" sz="2800">
                <a:ea typeface="华文新魏" panose="02010800040101010101" pitchFamily="2" charset="-122"/>
              </a:rPr>
              <a:t>, </a:t>
            </a:r>
            <a:r>
              <a:rPr lang="zh-CN" altLang="en-US" sz="2800">
                <a:ea typeface="华文新魏" panose="02010800040101010101" pitchFamily="2" charset="-122"/>
              </a:rPr>
              <a:t>又是下三角矩阵</a:t>
            </a:r>
            <a:r>
              <a:rPr lang="en-US" altLang="zh-CN" sz="2800">
                <a:ea typeface="华文新魏" panose="02010800040101010101" pitchFamily="2" charset="-122"/>
              </a:rPr>
              <a:t>.</a:t>
            </a:r>
          </a:p>
        </p:txBody>
      </p:sp>
      <p:graphicFrame>
        <p:nvGraphicFramePr>
          <p:cNvPr id="2" name="Object 3"/>
          <p:cNvGraphicFramePr>
            <a:graphicFrameLocks noChangeAspect="1"/>
          </p:cNvGraphicFramePr>
          <p:nvPr/>
        </p:nvGraphicFramePr>
        <p:xfrm>
          <a:off x="1403350" y="3068638"/>
          <a:ext cx="3513138" cy="2168525"/>
        </p:xfrm>
        <a:graphic>
          <a:graphicData uri="http://schemas.openxmlformats.org/presentationml/2006/ole">
            <mc:AlternateContent xmlns:mc="http://schemas.openxmlformats.org/markup-compatibility/2006">
              <mc:Choice xmlns:v="urn:schemas-microsoft-com:vml" Requires="v">
                <p:oleObj spid="_x0000_s19531" name="Equation" r:id="rId4" imgW="39624000" imgH="24079200" progId="Equation.DSMT4">
                  <p:embed/>
                </p:oleObj>
              </mc:Choice>
              <mc:Fallback>
                <p:oleObj name="Equation" r:id="rId4" imgW="39624000" imgH="24079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068638"/>
                        <a:ext cx="3513138"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5813425" y="3068638"/>
          <a:ext cx="2108200" cy="2139950"/>
        </p:xfrm>
        <a:graphic>
          <a:graphicData uri="http://schemas.openxmlformats.org/presentationml/2006/ole">
            <mc:AlternateContent xmlns:mc="http://schemas.openxmlformats.org/markup-compatibility/2006">
              <mc:Choice xmlns:v="urn:schemas-microsoft-com:vml" Requires="v">
                <p:oleObj spid="_x0000_s19532" name="Equation" r:id="rId6" imgW="23774400" imgH="23774400" progId="Equation.DSMT4">
                  <p:embed/>
                </p:oleObj>
              </mc:Choice>
              <mc:Fallback>
                <p:oleObj name="Equation" r:id="rId6" imgW="23774400" imgH="23774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3425" y="3068638"/>
                        <a:ext cx="21082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2411413" y="5514975"/>
          <a:ext cx="1836737" cy="522288"/>
        </p:xfrm>
        <a:graphic>
          <a:graphicData uri="http://schemas.openxmlformats.org/presentationml/2006/ole">
            <mc:AlternateContent xmlns:mc="http://schemas.openxmlformats.org/markup-compatibility/2006">
              <mc:Choice xmlns:v="urn:schemas-microsoft-com:vml" Requires="v">
                <p:oleObj spid="_x0000_s19533" name="Equation" r:id="rId8" imgW="20726400" imgH="5791200" progId="Equation.DSMT4">
                  <p:embed/>
                </p:oleObj>
              </mc:Choice>
              <mc:Fallback>
                <p:oleObj name="Equation" r:id="rId8" imgW="20726400" imgH="5791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5514975"/>
                        <a:ext cx="1836737"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1619590" y="1052670"/>
            <a:ext cx="6408890" cy="172824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67586"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709738" y="1052513"/>
            <a:ext cx="6318250"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注 </a:t>
            </a:r>
            <a:r>
              <a:rPr lang="zh-CN" altLang="en-US" sz="2800">
                <a:ea typeface="华文新魏" panose="02010800040101010101" pitchFamily="2" charset="-122"/>
              </a:rPr>
              <a:t>主对角元都相等的对角矩阵称为</a:t>
            </a:r>
          </a:p>
          <a:p>
            <a:pPr eaLnBrk="1" hangingPunct="1">
              <a:lnSpc>
                <a:spcPct val="130000"/>
              </a:lnSpc>
              <a:tabLst>
                <a:tab pos="892175" algn="l"/>
                <a:tab pos="981075" algn="l"/>
                <a:tab pos="1071245" algn="l"/>
              </a:tabLst>
            </a:pPr>
            <a:r>
              <a:rPr lang="zh-CN" altLang="en-US" sz="2800" b="1">
                <a:solidFill>
                  <a:srgbClr val="0000FF"/>
                </a:solidFill>
                <a:ea typeface="华文隶书" panose="02010800040101010101" pitchFamily="2" charset="-122"/>
              </a:rPr>
              <a:t>数量矩阵</a:t>
            </a:r>
            <a:r>
              <a:rPr lang="en-US" altLang="zh-CN" sz="2800">
                <a:ea typeface="华文新魏" panose="02010800040101010101" pitchFamily="2" charset="-122"/>
              </a:rPr>
              <a:t>; </a:t>
            </a:r>
            <a:r>
              <a:rPr lang="zh-CN" altLang="en-US" sz="2800">
                <a:ea typeface="华文新魏" panose="02010800040101010101" pitchFamily="2" charset="-122"/>
              </a:rPr>
              <a:t>主对角元都等于</a:t>
            </a:r>
            <a:r>
              <a:rPr lang="en-US" altLang="zh-CN" sz="2800">
                <a:ea typeface="华文新魏" panose="02010800040101010101" pitchFamily="2" charset="-122"/>
              </a:rPr>
              <a:t>1</a:t>
            </a:r>
            <a:r>
              <a:rPr lang="zh-CN" altLang="en-US" sz="2800">
                <a:ea typeface="华文新魏" panose="02010800040101010101" pitchFamily="2" charset="-122"/>
              </a:rPr>
              <a:t>的数量矩阵</a:t>
            </a:r>
          </a:p>
          <a:p>
            <a:pPr eaLnBrk="1" hangingPunct="1">
              <a:lnSpc>
                <a:spcPct val="130000"/>
              </a:lnSpc>
              <a:tabLst>
                <a:tab pos="892175" algn="l"/>
                <a:tab pos="981075" algn="l"/>
                <a:tab pos="1071245" algn="l"/>
              </a:tabLst>
            </a:pPr>
            <a:r>
              <a:rPr lang="zh-CN" altLang="en-US" sz="2800">
                <a:ea typeface="华文新魏" panose="02010800040101010101" pitchFamily="2" charset="-122"/>
              </a:rPr>
              <a:t>称为</a:t>
            </a:r>
            <a:r>
              <a:rPr lang="zh-CN" altLang="en-US" sz="2800" b="1">
                <a:solidFill>
                  <a:srgbClr val="0000FF"/>
                </a:solidFill>
                <a:ea typeface="华文隶书" panose="02010800040101010101" pitchFamily="2" charset="-122"/>
              </a:rPr>
              <a:t>单位矩阵</a:t>
            </a:r>
            <a:r>
              <a:rPr lang="en-US" altLang="zh-CN" sz="2800">
                <a:ea typeface="华文新魏" panose="02010800040101010101" pitchFamily="2" charset="-122"/>
              </a:rPr>
              <a:t>;</a:t>
            </a:r>
          </a:p>
        </p:txBody>
      </p:sp>
      <p:graphicFrame>
        <p:nvGraphicFramePr>
          <p:cNvPr id="2" name="Object 3"/>
          <p:cNvGraphicFramePr>
            <a:graphicFrameLocks noChangeAspect="1"/>
          </p:cNvGraphicFramePr>
          <p:nvPr/>
        </p:nvGraphicFramePr>
        <p:xfrm>
          <a:off x="1476375" y="2946400"/>
          <a:ext cx="2863850" cy="2141538"/>
        </p:xfrm>
        <a:graphic>
          <a:graphicData uri="http://schemas.openxmlformats.org/presentationml/2006/ole">
            <mc:AlternateContent xmlns:mc="http://schemas.openxmlformats.org/markup-compatibility/2006">
              <mc:Choice xmlns:v="urn:schemas-microsoft-com:vml" Requires="v">
                <p:oleObj spid="_x0000_s20579" name="Equation" r:id="rId4" imgW="32308800" imgH="23774400" progId="Equation.DSMT4">
                  <p:embed/>
                </p:oleObj>
              </mc:Choice>
              <mc:Fallback>
                <p:oleObj name="Equation" r:id="rId4" imgW="32308800" imgH="23774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946400"/>
                        <a:ext cx="2863850"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4773613" y="3017838"/>
          <a:ext cx="3432175" cy="2139950"/>
        </p:xfrm>
        <a:graphic>
          <a:graphicData uri="http://schemas.openxmlformats.org/presentationml/2006/ole">
            <mc:AlternateContent xmlns:mc="http://schemas.openxmlformats.org/markup-compatibility/2006">
              <mc:Choice xmlns:v="urn:schemas-microsoft-com:vml" Requires="v">
                <p:oleObj spid="_x0000_s20580" name="Equation" r:id="rId6" imgW="38709600" imgH="23774400" progId="Equation.DSMT4">
                  <p:embed/>
                </p:oleObj>
              </mc:Choice>
              <mc:Fallback>
                <p:oleObj name="Equation" r:id="rId6" imgW="38709600" imgH="23774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3613" y="3017838"/>
                        <a:ext cx="3432175"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2124075" y="5246688"/>
          <a:ext cx="1836738" cy="522287"/>
        </p:xfrm>
        <a:graphic>
          <a:graphicData uri="http://schemas.openxmlformats.org/presentationml/2006/ole">
            <mc:AlternateContent xmlns:mc="http://schemas.openxmlformats.org/markup-compatibility/2006">
              <mc:Choice xmlns:v="urn:schemas-microsoft-com:vml" Requires="v">
                <p:oleObj spid="_x0000_s20581" name="Equation" r:id="rId8" imgW="20726400" imgH="5791200" progId="Equation.DSMT4">
                  <p:embed/>
                </p:oleObj>
              </mc:Choice>
              <mc:Fallback>
                <p:oleObj name="Equation" r:id="rId8" imgW="20726400" imgH="57912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4075" y="5246688"/>
                        <a:ext cx="1836738"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2555875" y="5873750"/>
          <a:ext cx="973138" cy="493713"/>
        </p:xfrm>
        <a:graphic>
          <a:graphicData uri="http://schemas.openxmlformats.org/presentationml/2006/ole">
            <mc:AlternateContent xmlns:mc="http://schemas.openxmlformats.org/markup-compatibility/2006">
              <mc:Choice xmlns:v="urn:schemas-microsoft-com:vml" Requires="v">
                <p:oleObj spid="_x0000_s20582" name="Equation" r:id="rId10" imgW="10972800" imgH="5486400" progId="Equation.DSMT4">
                  <p:embed/>
                </p:oleObj>
              </mc:Choice>
              <mc:Fallback>
                <p:oleObj name="Equation" r:id="rId10" imgW="10972800" imgH="54864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875" y="5873750"/>
                        <a:ext cx="9731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graphicFrame>
        <p:nvGraphicFramePr>
          <p:cNvPr id="2" name="Object 3"/>
          <p:cNvGraphicFramePr>
            <a:graphicFrameLocks noChangeAspect="1"/>
          </p:cNvGraphicFramePr>
          <p:nvPr/>
        </p:nvGraphicFramePr>
        <p:xfrm>
          <a:off x="2266950" y="1196975"/>
          <a:ext cx="3460750" cy="2139950"/>
        </p:xfrm>
        <a:graphic>
          <a:graphicData uri="http://schemas.openxmlformats.org/presentationml/2006/ole">
            <mc:AlternateContent xmlns:mc="http://schemas.openxmlformats.org/markup-compatibility/2006">
              <mc:Choice xmlns:v="urn:schemas-microsoft-com:vml" Requires="v">
                <p:oleObj spid="_x0000_s21555" name="Equation" r:id="rId4" imgW="39014400" imgH="23774400" progId="Equation.DSMT4">
                  <p:embed/>
                </p:oleObj>
              </mc:Choice>
              <mc:Fallback>
                <p:oleObj name="Equation" r:id="rId4" imgW="390144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950" y="1196975"/>
                        <a:ext cx="346075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2555875" y="3644900"/>
          <a:ext cx="2730500" cy="2139950"/>
        </p:xfrm>
        <a:graphic>
          <a:graphicData uri="http://schemas.openxmlformats.org/presentationml/2006/ole">
            <mc:AlternateContent xmlns:mc="http://schemas.openxmlformats.org/markup-compatibility/2006">
              <mc:Choice xmlns:v="urn:schemas-microsoft-com:vml" Requires="v">
                <p:oleObj spid="_x0000_s21556" name="Equation" r:id="rId6" imgW="30784800" imgH="23774400" progId="Equation.DSMT4">
                  <p:embed/>
                </p:oleObj>
              </mc:Choice>
              <mc:Fallback>
                <p:oleObj name="Equation" r:id="rId6" imgW="30784800" imgH="23774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644900"/>
                        <a:ext cx="27305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267267" name="Text Box 3"/>
          <p:cNvSpPr txBox="1">
            <a:spLocks noChangeArrowheads="1"/>
          </p:cNvSpPr>
          <p:nvPr/>
        </p:nvSpPr>
        <p:spPr bwMode="auto">
          <a:xfrm>
            <a:off x="2195670" y="1700760"/>
            <a:ext cx="5328740" cy="3293209"/>
          </a:xfrm>
          <a:prstGeom prst="rect">
            <a:avLst/>
          </a:prstGeom>
          <a:gradFill rotWithShape="1">
            <a:gsLst>
              <a:gs pos="0">
                <a:srgbClr val="FFFFCC"/>
              </a:gs>
              <a:gs pos="100000">
                <a:srgbClr val="CCFFCC"/>
              </a:gs>
            </a:gsLst>
            <a:lin ang="5400000" scaled="1"/>
          </a:gradFill>
          <a:ln w="9525">
            <a:solidFill>
              <a:schemeClr val="accent1"/>
            </a:solidFill>
            <a:miter lim="800000"/>
          </a:ln>
        </p:spPr>
        <p:txBody>
          <a:bodyPr wrap="square">
            <a:spAutoFit/>
          </a:bodyPr>
          <a:lstStyle/>
          <a:p>
            <a:pPr eaLnBrk="1" hangingPunct="1">
              <a:lnSpc>
                <a:spcPct val="130000"/>
              </a:lnSpc>
            </a:pPr>
            <a:r>
              <a:rPr lang="zh-CN" altLang="en-US" sz="2800" dirty="0">
                <a:ea typeface="华文新魏" panose="02010800040101010101" pitchFamily="2" charset="-122"/>
              </a:rPr>
              <a:t>        </a:t>
            </a:r>
            <a:r>
              <a:rPr lang="zh-CN" altLang="en-US" sz="2800" dirty="0" smtClean="0">
                <a:ea typeface="华文新魏" panose="02010800040101010101" pitchFamily="2" charset="-122"/>
              </a:rPr>
              <a:t>      </a:t>
            </a:r>
            <a:r>
              <a:rPr lang="zh-CN" altLang="en-US" sz="3200" dirty="0" smtClean="0">
                <a:latin typeface="黑体" panose="02010609060101010101" pitchFamily="49" charset="-122"/>
                <a:ea typeface="黑体" panose="02010609060101010101" pitchFamily="49" charset="-122"/>
              </a:rPr>
              <a:t>本章主要内容</a:t>
            </a:r>
            <a:endParaRPr lang="en-US" altLang="zh-CN" sz="3200" dirty="0" smtClean="0">
              <a:latin typeface="黑体" panose="02010609060101010101" pitchFamily="49" charset="-122"/>
              <a:ea typeface="黑体" panose="02010609060101010101" pitchFamily="49" charset="-122"/>
            </a:endParaRPr>
          </a:p>
          <a:p>
            <a:pPr eaLnBrk="1" hangingPunct="1">
              <a:lnSpc>
                <a:spcPct val="130000"/>
              </a:lnSpc>
            </a:pPr>
            <a:r>
              <a:rPr lang="en-US" altLang="zh-CN" sz="3200" dirty="0" smtClean="0">
                <a:ea typeface="华文新魏" panose="02010800040101010101" pitchFamily="2" charset="-122"/>
              </a:rPr>
              <a:t>1. </a:t>
            </a:r>
            <a:r>
              <a:rPr lang="zh-CN" altLang="en-US" sz="3200" dirty="0" smtClean="0">
                <a:ea typeface="华文新魏" panose="02010800040101010101" pitchFamily="2" charset="-122"/>
              </a:rPr>
              <a:t>矩阵的定义</a:t>
            </a:r>
            <a:endParaRPr lang="en-US" altLang="zh-CN" sz="3200" dirty="0" smtClean="0">
              <a:ea typeface="华文新魏" panose="02010800040101010101" pitchFamily="2" charset="-122"/>
            </a:endParaRPr>
          </a:p>
          <a:p>
            <a:pPr eaLnBrk="1" hangingPunct="1">
              <a:lnSpc>
                <a:spcPct val="130000"/>
              </a:lnSpc>
            </a:pPr>
            <a:r>
              <a:rPr lang="en-US" altLang="zh-CN" sz="3200" dirty="0" smtClean="0">
                <a:ea typeface="华文新魏" panose="02010800040101010101" pitchFamily="2" charset="-122"/>
              </a:rPr>
              <a:t>2. </a:t>
            </a:r>
            <a:r>
              <a:rPr lang="zh-CN" altLang="en-US" sz="3200" dirty="0" smtClean="0">
                <a:ea typeface="华文新魏" panose="02010800040101010101" pitchFamily="2" charset="-122"/>
              </a:rPr>
              <a:t>矩阵</a:t>
            </a:r>
            <a:r>
              <a:rPr lang="zh-CN" altLang="en-US" sz="3200" dirty="0">
                <a:ea typeface="华文新魏" panose="02010800040101010101" pitchFamily="2" charset="-122"/>
              </a:rPr>
              <a:t>的</a:t>
            </a:r>
            <a:r>
              <a:rPr lang="zh-CN" altLang="en-US" sz="3200" dirty="0" smtClean="0">
                <a:ea typeface="华文新魏" panose="02010800040101010101" pitchFamily="2" charset="-122"/>
              </a:rPr>
              <a:t>初等变换</a:t>
            </a:r>
            <a:endParaRPr lang="en-US" altLang="zh-CN" sz="3200" dirty="0" smtClean="0">
              <a:ea typeface="华文新魏" panose="02010800040101010101" pitchFamily="2" charset="-122"/>
            </a:endParaRPr>
          </a:p>
          <a:p>
            <a:pPr eaLnBrk="1" hangingPunct="1">
              <a:lnSpc>
                <a:spcPct val="130000"/>
              </a:lnSpc>
            </a:pPr>
            <a:r>
              <a:rPr lang="en-US" altLang="zh-CN" sz="3200" dirty="0" smtClean="0">
                <a:ea typeface="华文新魏" panose="02010800040101010101" pitchFamily="2" charset="-122"/>
              </a:rPr>
              <a:t>3. </a:t>
            </a:r>
            <a:r>
              <a:rPr lang="zh-CN" altLang="en-US" sz="3200" dirty="0" smtClean="0">
                <a:ea typeface="华文新魏" panose="02010800040101010101" pitchFamily="2" charset="-122"/>
              </a:rPr>
              <a:t>利用阶梯型矩阵讨论线性</a:t>
            </a:r>
            <a:endParaRPr lang="en-US" altLang="zh-CN" sz="3200" dirty="0" smtClean="0">
              <a:ea typeface="华文新魏" panose="02010800040101010101" pitchFamily="2" charset="-122"/>
            </a:endParaRPr>
          </a:p>
          <a:p>
            <a:pPr eaLnBrk="1" hangingPunct="1">
              <a:lnSpc>
                <a:spcPct val="130000"/>
              </a:lnSpc>
            </a:pPr>
            <a:r>
              <a:rPr lang="en-US" altLang="zh-CN" sz="3200" dirty="0">
                <a:ea typeface="华文新魏" panose="02010800040101010101" pitchFamily="2" charset="-122"/>
              </a:rPr>
              <a:t> </a:t>
            </a:r>
            <a:r>
              <a:rPr lang="en-US" altLang="zh-CN" sz="3200" dirty="0" smtClean="0">
                <a:ea typeface="华文新魏" panose="02010800040101010101" pitchFamily="2" charset="-122"/>
              </a:rPr>
              <a:t>   </a:t>
            </a:r>
            <a:r>
              <a:rPr lang="zh-CN" altLang="en-US" sz="3200" dirty="0" smtClean="0">
                <a:ea typeface="华文新魏" panose="02010800040101010101" pitchFamily="2" charset="-122"/>
              </a:rPr>
              <a:t>方程组</a:t>
            </a:r>
            <a:r>
              <a:rPr lang="zh-CN" altLang="en-US" sz="3200" dirty="0">
                <a:ea typeface="华文新魏" panose="02010800040101010101" pitchFamily="2" charset="-122"/>
              </a:rPr>
              <a:t>的</a:t>
            </a:r>
            <a:r>
              <a:rPr lang="zh-CN" altLang="en-US" sz="3200" dirty="0" smtClean="0">
                <a:ea typeface="华文新魏" panose="02010800040101010101" pitchFamily="2" charset="-122"/>
              </a:rPr>
              <a:t>解</a:t>
            </a:r>
            <a:endParaRPr lang="en-US" altLang="zh-CN" sz="3200" dirty="0">
              <a:ea typeface="华文新魏" panose="02010800040101010101" pitchFamily="2" charset="-122"/>
            </a:endParaRPr>
          </a:p>
        </p:txBody>
      </p:sp>
      <p:pic>
        <p:nvPicPr>
          <p:cNvPr id="18435" name="图片 1"/>
          <p:cNvPicPr>
            <a:picLocks noChangeAspect="1"/>
          </p:cNvPicPr>
          <p:nvPr/>
        </p:nvPicPr>
        <p:blipFill>
          <a:blip r:embed="rId3" cstate="print"/>
          <a:srcRect/>
          <a:stretch>
            <a:fillRect/>
          </a:stretch>
        </p:blipFill>
        <p:spPr bwMode="auto">
          <a:xfrm>
            <a:off x="611188" y="0"/>
            <a:ext cx="261620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heel(4)">
                                      <p:cBhvr>
                                        <p:cTn id="7" dur="20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259540" y="1772770"/>
            <a:ext cx="6984970" cy="12241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71682"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304925" y="1165225"/>
            <a:ext cx="6867525"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4. </a:t>
            </a:r>
            <a:r>
              <a:rPr lang="zh-CN" altLang="en-US" sz="2800" dirty="0">
                <a:ea typeface="黑体" panose="02010609060101010101" pitchFamily="2" charset="-122"/>
              </a:rPr>
              <a:t>零矩阵</a:t>
            </a:r>
          </a:p>
          <a:p>
            <a:pPr eaLnBrk="1" hangingPunct="1">
              <a:lnSpc>
                <a:spcPct val="130000"/>
              </a:lnSpc>
              <a:tabLst>
                <a:tab pos="892175" algn="l"/>
                <a:tab pos="981075" algn="l"/>
                <a:tab pos="1071245" algn="l"/>
              </a:tabLst>
            </a:pPr>
            <a:r>
              <a:rPr lang="zh-CN" altLang="en-US" sz="2800" dirty="0">
                <a:ea typeface="黑体" panose="02010609060101010101" pitchFamily="2" charset="-122"/>
              </a:rPr>
              <a:t>        </a:t>
            </a:r>
            <a:r>
              <a:rPr lang="zh-CN" altLang="en-US" sz="2800" dirty="0">
                <a:ea typeface="华文新魏" panose="02010800040101010101" pitchFamily="2" charset="-122"/>
              </a:rPr>
              <a:t>元素全为零的</a:t>
            </a:r>
            <a:r>
              <a:rPr lang="en-US" altLang="zh-CN" sz="2800" i="1" dirty="0" err="1">
                <a:ea typeface="华文新魏" panose="02010800040101010101" pitchFamily="2" charset="-122"/>
              </a:rPr>
              <a:t>m</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n</a:t>
            </a:r>
            <a:r>
              <a:rPr lang="zh-CN" altLang="en-US" sz="2800" dirty="0">
                <a:ea typeface="华文新魏" panose="02010800040101010101" pitchFamily="2" charset="-122"/>
              </a:rPr>
              <a:t>矩阵称为</a:t>
            </a:r>
            <a:r>
              <a:rPr lang="en-US" altLang="zh-CN" sz="2800" i="1" dirty="0" err="1">
                <a:ea typeface="华文新魏" panose="02010800040101010101" pitchFamily="2" charset="-122"/>
              </a:rPr>
              <a:t>m</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n</a:t>
            </a:r>
            <a:r>
              <a:rPr lang="zh-CN" altLang="en-US" sz="2800" b="1" dirty="0">
                <a:solidFill>
                  <a:srgbClr val="0000FF"/>
                </a:solidFill>
                <a:ea typeface="华文隶书" panose="02010800040101010101" pitchFamily="2" charset="-122"/>
              </a:rPr>
              <a:t>零矩阵</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记为</a:t>
            </a:r>
            <a:r>
              <a:rPr lang="en-US" altLang="zh-CN" sz="2800" b="1" i="1" dirty="0" err="1">
                <a:ea typeface="华文新魏" panose="02010800040101010101" pitchFamily="2" charset="-122"/>
              </a:rPr>
              <a:t>O</a:t>
            </a:r>
            <a:r>
              <a:rPr lang="en-US" altLang="zh-CN" sz="2800" i="1" baseline="-25000" dirty="0" err="1">
                <a:ea typeface="华文新魏" panose="02010800040101010101" pitchFamily="2" charset="-122"/>
                <a:sym typeface="Symbol" panose="05050102010706020507" pitchFamily="18" charset="2"/>
              </a:rPr>
              <a:t>m</a:t>
            </a:r>
            <a:r>
              <a:rPr lang="en-US" altLang="zh-CN" sz="2800" baseline="-25000" dirty="0" err="1">
                <a:ea typeface="华文新魏" panose="02010800040101010101" pitchFamily="2" charset="-122"/>
                <a:sym typeface="Symbol" panose="05050102010706020507" pitchFamily="18" charset="2"/>
              </a:rPr>
              <a:t></a:t>
            </a:r>
            <a:r>
              <a:rPr lang="en-US" altLang="zh-CN" sz="2800" i="1" baseline="-25000" dirty="0" err="1">
                <a:ea typeface="华文新魏" panose="02010800040101010101" pitchFamily="2" charset="-122"/>
                <a:sym typeface="Symbol" panose="05050102010706020507" pitchFamily="18" charset="2"/>
              </a:rPr>
              <a:t>n</a:t>
            </a:r>
            <a:r>
              <a:rPr lang="en-US" altLang="zh-CN" sz="2800" dirty="0">
                <a:ea typeface="华文新魏" panose="02010800040101010101" pitchFamily="2" charset="-122"/>
              </a:rPr>
              <a:t>, </a:t>
            </a:r>
            <a:r>
              <a:rPr lang="zh-CN" altLang="en-US" sz="2800" dirty="0">
                <a:ea typeface="华文新魏" panose="02010800040101010101" pitchFamily="2" charset="-122"/>
              </a:rPr>
              <a:t>或简记为</a:t>
            </a:r>
            <a:r>
              <a:rPr lang="en-US" altLang="zh-CN" sz="2800" b="1" i="1" dirty="0">
                <a:ea typeface="华文新魏" panose="02010800040101010101" pitchFamily="2" charset="-122"/>
              </a:rPr>
              <a:t>O</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331550" y="1700760"/>
            <a:ext cx="7056980" cy="165623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73730"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400175" y="1052513"/>
            <a:ext cx="6999032" cy="233294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5. </a:t>
            </a:r>
            <a:r>
              <a:rPr lang="zh-CN" altLang="en-US" sz="2800" dirty="0">
                <a:ea typeface="黑体" panose="02010609060101010101" pitchFamily="2" charset="-122"/>
              </a:rPr>
              <a:t>行</a:t>
            </a:r>
            <a:r>
              <a:rPr lang="en-US" altLang="zh-CN" sz="2800" dirty="0">
                <a:ea typeface="华文新魏" panose="02010800040101010101" pitchFamily="2" charset="-122"/>
              </a:rPr>
              <a:t>(</a:t>
            </a:r>
            <a:r>
              <a:rPr lang="zh-CN" altLang="en-US" sz="2800" dirty="0">
                <a:ea typeface="黑体" panose="02010609060101010101" pitchFamily="2" charset="-122"/>
              </a:rPr>
              <a:t>列</a:t>
            </a:r>
            <a:r>
              <a:rPr lang="en-US" altLang="zh-CN" sz="2800" dirty="0">
                <a:ea typeface="华文新魏" panose="02010800040101010101" pitchFamily="2" charset="-122"/>
              </a:rPr>
              <a:t>)</a:t>
            </a:r>
            <a:r>
              <a:rPr lang="zh-CN" altLang="en-US" sz="2800" dirty="0">
                <a:ea typeface="黑体" panose="02010609060101010101" pitchFamily="2" charset="-122"/>
              </a:rPr>
              <a:t>向量</a:t>
            </a:r>
          </a:p>
          <a:p>
            <a:pPr eaLnBrk="1" hangingPunct="1">
              <a:lnSpc>
                <a:spcPct val="130000"/>
              </a:lnSpc>
              <a:tabLst>
                <a:tab pos="892175" algn="l"/>
                <a:tab pos="981075" algn="l"/>
                <a:tab pos="1071245" algn="l"/>
              </a:tabLst>
            </a:pPr>
            <a:r>
              <a:rPr lang="zh-CN" altLang="en-US" sz="2800" dirty="0">
                <a:ea typeface="黑体" panose="02010609060101010101" pitchFamily="2" charset="-122"/>
              </a:rPr>
              <a:t>        </a:t>
            </a:r>
            <a:r>
              <a:rPr lang="zh-CN" altLang="en-US" sz="2800" dirty="0">
                <a:ea typeface="华文新魏" panose="02010800040101010101" pitchFamily="2" charset="-122"/>
              </a:rPr>
              <a:t>当</a:t>
            </a:r>
            <a:r>
              <a:rPr lang="en-US" altLang="zh-CN" sz="2800" i="1" dirty="0">
                <a:ea typeface="华文新魏" panose="02010800040101010101" pitchFamily="2" charset="-122"/>
              </a:rPr>
              <a:t>m</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1</a:t>
            </a:r>
            <a:r>
              <a:rPr lang="zh-CN" altLang="en-US" sz="2800" dirty="0">
                <a:ea typeface="华文新魏" panose="02010800040101010101" pitchFamily="2" charset="-122"/>
              </a:rPr>
              <a:t>时</a:t>
            </a:r>
            <a:r>
              <a:rPr lang="en-US" altLang="zh-CN" sz="2800" dirty="0">
                <a:ea typeface="华文新魏" panose="02010800040101010101" pitchFamily="2" charset="-122"/>
              </a:rPr>
              <a:t>, </a:t>
            </a:r>
            <a:r>
              <a:rPr lang="zh-CN" altLang="en-US" sz="2800" dirty="0">
                <a:ea typeface="华文新魏" panose="02010800040101010101" pitchFamily="2" charset="-122"/>
              </a:rPr>
              <a:t>称</a:t>
            </a:r>
            <a:r>
              <a:rPr lang="en-US" altLang="zh-CN" sz="2800" b="1" i="1" dirty="0">
                <a:ea typeface="华文新魏" panose="02010800040101010101" pitchFamily="2" charset="-122"/>
              </a:rPr>
              <a:t>A</a:t>
            </a:r>
            <a:r>
              <a:rPr lang="zh-CN" altLang="en-US" sz="2800" dirty="0">
                <a:ea typeface="华文新魏" panose="02010800040101010101" pitchFamily="2" charset="-122"/>
              </a:rPr>
              <a:t>为</a:t>
            </a:r>
            <a:r>
              <a:rPr lang="en-US" altLang="zh-CN" sz="2800" i="1" dirty="0">
                <a:ea typeface="华文新魏" panose="02010800040101010101" pitchFamily="2" charset="-122"/>
              </a:rPr>
              <a:t>n</a:t>
            </a:r>
            <a:r>
              <a:rPr lang="zh-CN" altLang="en-US" sz="2800" b="1" dirty="0">
                <a:solidFill>
                  <a:srgbClr val="0000FF"/>
                </a:solidFill>
                <a:latin typeface="华文隶书" panose="02010800040101010101" pitchFamily="2" charset="-122"/>
                <a:ea typeface="华文隶书" panose="02010800040101010101" pitchFamily="2" charset="-122"/>
              </a:rPr>
              <a:t>维行向量</a:t>
            </a:r>
            <a:r>
              <a:rPr lang="en-US" altLang="zh-CN" sz="2800" dirty="0">
                <a:ea typeface="华文新魏" panose="02010800040101010101" pitchFamily="2" charset="-122"/>
              </a:rPr>
              <a:t>; </a:t>
            </a:r>
            <a:r>
              <a:rPr lang="zh-CN" altLang="en-US" sz="2800" dirty="0">
                <a:ea typeface="华文新魏" panose="02010800040101010101" pitchFamily="2" charset="-122"/>
              </a:rPr>
              <a:t>当</a:t>
            </a:r>
            <a:r>
              <a:rPr lang="en-US" altLang="zh-CN" sz="2800" i="1" dirty="0">
                <a:ea typeface="华文新魏" panose="02010800040101010101" pitchFamily="2" charset="-122"/>
              </a:rPr>
              <a:t>n</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1</a:t>
            </a:r>
            <a:r>
              <a:rPr lang="zh-CN" altLang="en-US" sz="2800" dirty="0">
                <a:ea typeface="华文新魏" panose="02010800040101010101" pitchFamily="2" charset="-122"/>
              </a:rPr>
              <a:t>时</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称</a:t>
            </a:r>
            <a:r>
              <a:rPr lang="en-US" altLang="zh-CN" sz="2800" b="1" i="1" dirty="0">
                <a:ea typeface="华文新魏" panose="02010800040101010101" pitchFamily="2" charset="-122"/>
              </a:rPr>
              <a:t>A</a:t>
            </a:r>
            <a:r>
              <a:rPr lang="zh-CN" altLang="en-US" sz="2800" dirty="0">
                <a:ea typeface="华文新魏" panose="02010800040101010101" pitchFamily="2" charset="-122"/>
              </a:rPr>
              <a:t>为</a:t>
            </a:r>
            <a:r>
              <a:rPr lang="en-US" altLang="zh-CN" sz="2800" i="1" dirty="0">
                <a:ea typeface="华文新魏" panose="02010800040101010101" pitchFamily="2" charset="-122"/>
              </a:rPr>
              <a:t>m</a:t>
            </a:r>
            <a:r>
              <a:rPr lang="zh-CN" altLang="en-US" sz="2800" b="1" dirty="0">
                <a:solidFill>
                  <a:srgbClr val="0000FF"/>
                </a:solidFill>
                <a:latin typeface="华文隶书" panose="02010800040101010101" pitchFamily="2" charset="-122"/>
                <a:ea typeface="华文隶书" panose="02010800040101010101" pitchFamily="2" charset="-122"/>
              </a:rPr>
              <a:t>维列向量</a:t>
            </a:r>
            <a:r>
              <a:rPr lang="en-US" altLang="zh-CN" sz="2800" dirty="0">
                <a:ea typeface="华文新魏" panose="02010800040101010101" pitchFamily="2" charset="-122"/>
              </a:rPr>
              <a:t>. </a:t>
            </a:r>
            <a:r>
              <a:rPr lang="zh-CN" altLang="en-US" sz="2800" dirty="0">
                <a:ea typeface="华文新魏" panose="02010800040101010101" pitchFamily="2" charset="-122"/>
              </a:rPr>
              <a:t>常用</a:t>
            </a:r>
            <a:r>
              <a:rPr lang="zh-CN" altLang="en-US" sz="2800" b="1" i="1"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Symbol" panose="05050102010706020507" pitchFamily="18" charset="2"/>
              </a:rPr>
              <a:t>, </a:t>
            </a:r>
            <a:r>
              <a:rPr lang="en-US" altLang="zh-CN" sz="2800" b="1" i="1"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Symbol" panose="05050102010706020507" pitchFamily="18" charset="2"/>
              </a:rPr>
              <a:t>, </a:t>
            </a:r>
            <a:r>
              <a:rPr lang="en-US" altLang="zh-CN" sz="2800" b="1" i="1"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sym typeface="MT Extra" panose="05050102010205020202" pitchFamily="18" charset="2"/>
              </a:rPr>
              <a:t></a:t>
            </a:r>
            <a:r>
              <a:rPr lang="zh-CN" altLang="en-US" sz="2800" dirty="0">
                <a:ea typeface="华文新魏" panose="02010800040101010101" pitchFamily="2" charset="-122"/>
              </a:rPr>
              <a:t>表示</a:t>
            </a:r>
            <a:r>
              <a:rPr lang="zh-CN" altLang="en-US" sz="2800" dirty="0" smtClean="0">
                <a:ea typeface="华文新魏" panose="02010800040101010101" pitchFamily="2" charset="-122"/>
              </a:rPr>
              <a:t>行向量</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和</a:t>
            </a:r>
            <a:r>
              <a:rPr lang="zh-CN" altLang="en-US" sz="2800" dirty="0">
                <a:ea typeface="华文新魏" panose="02010800040101010101" pitchFamily="2" charset="-122"/>
              </a:rPr>
              <a:t>列向量</a:t>
            </a:r>
            <a:r>
              <a:rPr lang="en-US" altLang="zh-CN" sz="2800" dirty="0">
                <a:ea typeface="华文新魏" panose="02010800040101010101" pitchFamily="2" charset="-122"/>
              </a:rPr>
              <a:t>.</a:t>
            </a:r>
          </a:p>
        </p:txBody>
      </p:sp>
      <p:graphicFrame>
        <p:nvGraphicFramePr>
          <p:cNvPr id="2" name="Object 3"/>
          <p:cNvGraphicFramePr>
            <a:graphicFrameLocks noChangeAspect="1"/>
          </p:cNvGraphicFramePr>
          <p:nvPr/>
        </p:nvGraphicFramePr>
        <p:xfrm>
          <a:off x="2312988" y="4127525"/>
          <a:ext cx="2809875" cy="549275"/>
        </p:xfrm>
        <a:graphic>
          <a:graphicData uri="http://schemas.openxmlformats.org/presentationml/2006/ole">
            <mc:AlternateContent xmlns:mc="http://schemas.openxmlformats.org/markup-compatibility/2006">
              <mc:Choice xmlns:v="urn:schemas-microsoft-com:vml" Requires="v">
                <p:oleObj spid="_x0000_s22579" name="Equation" r:id="rId4" imgW="31699200" imgH="6096000" progId="Equation.DSMT4">
                  <p:embed/>
                </p:oleObj>
              </mc:Choice>
              <mc:Fallback>
                <p:oleObj name="Equation" r:id="rId4" imgW="31699200" imgH="60960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988" y="4127525"/>
                        <a:ext cx="28098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5651500" y="3610000"/>
          <a:ext cx="1189038" cy="1619250"/>
        </p:xfrm>
        <a:graphic>
          <a:graphicData uri="http://schemas.openxmlformats.org/presentationml/2006/ole">
            <mc:AlternateContent xmlns:mc="http://schemas.openxmlformats.org/markup-compatibility/2006">
              <mc:Choice xmlns:v="urn:schemas-microsoft-com:vml" Requires="v">
                <p:oleObj spid="_x0000_s22580" name="Equation" r:id="rId6" imgW="13411200" imgH="17983200" progId="Equation.DSMT4">
                  <p:embed/>
                </p:oleObj>
              </mc:Choice>
              <mc:Fallback>
                <p:oleObj name="Equation" r:id="rId6" imgW="13411200" imgH="17983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3610000"/>
                        <a:ext cx="11890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400175" y="1052513"/>
            <a:ext cx="2974975" cy="60801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a:t>
            </a:r>
            <a:r>
              <a:rPr lang="zh-CN" altLang="en-US" sz="2800">
                <a:ea typeface="华文新魏" panose="02010800040101010101" pitchFamily="2" charset="-122"/>
              </a:rPr>
              <a:t>对于</a:t>
            </a:r>
            <a:r>
              <a:rPr lang="en-US" altLang="zh-CN" sz="2800" i="1">
                <a:ea typeface="华文新魏" panose="02010800040101010101" pitchFamily="2" charset="-122"/>
              </a:rPr>
              <a:t>m</a:t>
            </a:r>
            <a:r>
              <a:rPr lang="en-US" altLang="zh-CN" sz="2800">
                <a:ea typeface="华文新魏" panose="02010800040101010101" pitchFamily="2" charset="-122"/>
                <a:sym typeface="Symbol" panose="05050102010706020507" pitchFamily="18" charset="2"/>
              </a:rPr>
              <a:t></a:t>
            </a:r>
            <a:r>
              <a:rPr lang="en-US" altLang="zh-CN" sz="2800" i="1">
                <a:ea typeface="华文新魏" panose="02010800040101010101" pitchFamily="2" charset="-122"/>
              </a:rPr>
              <a:t>n</a:t>
            </a:r>
            <a:r>
              <a:rPr lang="zh-CN" altLang="en-US" sz="2800">
                <a:ea typeface="华文新魏" panose="02010800040101010101" pitchFamily="2" charset="-122"/>
              </a:rPr>
              <a:t>矩阵</a:t>
            </a:r>
            <a:endParaRPr lang="en-US" altLang="zh-CN" sz="2800">
              <a:ea typeface="华文新魏" panose="02010800040101010101" pitchFamily="2" charset="-122"/>
            </a:endParaRPr>
          </a:p>
        </p:txBody>
      </p:sp>
      <p:graphicFrame>
        <p:nvGraphicFramePr>
          <p:cNvPr id="6" name="Object 3"/>
          <p:cNvGraphicFramePr>
            <a:graphicFrameLocks noChangeAspect="1"/>
          </p:cNvGraphicFramePr>
          <p:nvPr/>
        </p:nvGraphicFramePr>
        <p:xfrm>
          <a:off x="2949575" y="1660525"/>
          <a:ext cx="3811588" cy="2168525"/>
        </p:xfrm>
        <a:graphic>
          <a:graphicData uri="http://schemas.openxmlformats.org/presentationml/2006/ole">
            <mc:AlternateContent xmlns:mc="http://schemas.openxmlformats.org/markup-compatibility/2006">
              <mc:Choice xmlns:v="urn:schemas-microsoft-com:vml" Requires="v">
                <p:oleObj spid="_x0000_s23627" name="Equation" r:id="rId4" imgW="42976800" imgH="24079200" progId="Equation.DSMT4">
                  <p:embed/>
                </p:oleObj>
              </mc:Choice>
              <mc:Fallback>
                <p:oleObj name="Equation" r:id="rId4" imgW="42976800" imgH="24079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575" y="1660525"/>
                        <a:ext cx="3811588"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2336800" y="4683125"/>
          <a:ext cx="2768600" cy="533400"/>
        </p:xfrm>
        <a:graphic>
          <a:graphicData uri="http://schemas.openxmlformats.org/presentationml/2006/ole">
            <mc:AlternateContent xmlns:mc="http://schemas.openxmlformats.org/markup-compatibility/2006">
              <mc:Choice xmlns:v="urn:schemas-microsoft-com:vml" Requires="v">
                <p:oleObj spid="_x0000_s23628" name="Equation" r:id="rId6" imgW="35661600" imgH="6400800" progId="Equation.DSMT4">
                  <p:embed/>
                </p:oleObj>
              </mc:Choice>
              <mc:Fallback>
                <p:oleObj name="Equation" r:id="rId6" imgW="35661600" imgH="64008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6800" y="4683125"/>
                        <a:ext cx="2768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5721350" y="3933825"/>
          <a:ext cx="1371600" cy="2033588"/>
        </p:xfrm>
        <a:graphic>
          <a:graphicData uri="http://schemas.openxmlformats.org/presentationml/2006/ole">
            <mc:AlternateContent xmlns:mc="http://schemas.openxmlformats.org/markup-compatibility/2006">
              <mc:Choice xmlns:v="urn:schemas-microsoft-com:vml" Requires="v">
                <p:oleObj spid="_x0000_s23629" name="Equation" r:id="rId8" imgW="17678400" imgH="24384000" progId="Equation.DSMT4">
                  <p:embed/>
                </p:oleObj>
              </mc:Choice>
              <mc:Fallback>
                <p:oleObj name="Equation" r:id="rId8" imgW="17678400" imgH="243840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1350" y="3933825"/>
                        <a:ext cx="1371600" cy="203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3"/>
          <p:cNvSpPr txBox="1">
            <a:spLocks noChangeArrowheads="1"/>
          </p:cNvSpPr>
          <p:nvPr/>
        </p:nvSpPr>
        <p:spPr bwMode="auto">
          <a:xfrm>
            <a:off x="1403350" y="4619625"/>
            <a:ext cx="544513"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称</a:t>
            </a:r>
            <a:endParaRPr lang="en-US" altLang="zh-CN" sz="2800">
              <a:ea typeface="华文新魏" panose="02010800040101010101" pitchFamily="2" charset="-122"/>
            </a:endParaRPr>
          </a:p>
        </p:txBody>
      </p:sp>
      <p:sp>
        <p:nvSpPr>
          <p:cNvPr id="10" name="Text Box 3"/>
          <p:cNvSpPr txBox="1">
            <a:spLocks noChangeArrowheads="1"/>
          </p:cNvSpPr>
          <p:nvPr/>
        </p:nvSpPr>
        <p:spPr bwMode="auto">
          <a:xfrm>
            <a:off x="5137150" y="4605338"/>
            <a:ext cx="542925"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和</a:t>
            </a:r>
            <a:endParaRPr lang="en-US" altLang="zh-CN" sz="2800">
              <a:ea typeface="华文新魏" panose="02010800040101010101" pitchFamily="2" charset="-122"/>
            </a:endParaRPr>
          </a:p>
        </p:txBody>
      </p:sp>
      <p:sp>
        <p:nvSpPr>
          <p:cNvPr id="11" name="Text Box 3"/>
          <p:cNvSpPr txBox="1">
            <a:spLocks noChangeArrowheads="1"/>
          </p:cNvSpPr>
          <p:nvPr/>
        </p:nvSpPr>
        <p:spPr bwMode="auto">
          <a:xfrm>
            <a:off x="1403350" y="5988050"/>
            <a:ext cx="6797675" cy="65246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分别是</a:t>
            </a:r>
            <a:r>
              <a:rPr lang="en-US" altLang="zh-CN" sz="2800" b="1" i="1">
                <a:ea typeface="华文新魏" panose="02010800040101010101" pitchFamily="2" charset="-122"/>
              </a:rPr>
              <a:t>A</a:t>
            </a:r>
            <a:r>
              <a:rPr lang="zh-CN" altLang="en-US" sz="2800">
                <a:ea typeface="华文新魏" panose="02010800040101010101" pitchFamily="2" charset="-122"/>
              </a:rPr>
              <a:t>的行向量和列向量</a:t>
            </a:r>
            <a:r>
              <a:rPr lang="en-US" altLang="zh-CN" sz="2800">
                <a:ea typeface="华文新魏" panose="02010800040101010101" pitchFamily="2" charset="-122"/>
              </a:rPr>
              <a:t>, </a:t>
            </a:r>
            <a:r>
              <a:rPr lang="zh-CN" altLang="en-US" sz="2800">
                <a:ea typeface="华文新魏" panose="02010800040101010101" pitchFamily="2" charset="-122"/>
              </a:rPr>
              <a:t>并且形式地记</a:t>
            </a:r>
            <a:endParaRPr lang="en-US" altLang="zh-CN" sz="28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1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10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ipe(left)">
                                      <p:cBhvr>
                                        <p:cTn id="37"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graphicFrame>
        <p:nvGraphicFramePr>
          <p:cNvPr id="12" name="Object 3"/>
          <p:cNvGraphicFramePr>
            <a:graphicFrameLocks noChangeAspect="1"/>
          </p:cNvGraphicFramePr>
          <p:nvPr/>
        </p:nvGraphicFramePr>
        <p:xfrm>
          <a:off x="2641600" y="1557338"/>
          <a:ext cx="4422775" cy="2303462"/>
        </p:xfrm>
        <a:graphic>
          <a:graphicData uri="http://schemas.openxmlformats.org/presentationml/2006/ole">
            <mc:AlternateContent xmlns:mc="http://schemas.openxmlformats.org/markup-compatibility/2006">
              <mc:Choice xmlns:v="urn:schemas-microsoft-com:vml" Requires="v">
                <p:oleObj spid="_x0000_s24603" name="Equation" r:id="rId4" imgW="46939200" imgH="24079200" progId="Equation.DSMT4">
                  <p:embed/>
                </p:oleObj>
              </mc:Choice>
              <mc:Fallback>
                <p:oleObj name="Equation" r:id="rId4" imgW="469392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1557338"/>
                        <a:ext cx="4422775"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979640" y="1412720"/>
            <a:ext cx="5570756" cy="345325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本节需要掌握的几个问题</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ea typeface="华文新魏" panose="02010800040101010101" pitchFamily="2" charset="-122"/>
              </a:rPr>
              <a:t>1. </a:t>
            </a:r>
            <a:r>
              <a:rPr lang="zh-CN" altLang="en-US" sz="2800" dirty="0" smtClean="0">
                <a:ea typeface="华文新魏" panose="02010800040101010101" pitchFamily="2" charset="-122"/>
              </a:rPr>
              <a:t>什么是矩阵</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ea typeface="华文新魏" panose="02010800040101010101" pitchFamily="2" charset="-122"/>
              </a:rPr>
              <a:t>2. </a:t>
            </a:r>
            <a:r>
              <a:rPr lang="zh-CN" altLang="en-US" sz="2800" dirty="0" smtClean="0">
                <a:ea typeface="华文新魏" panose="02010800040101010101" pitchFamily="2" charset="-122"/>
              </a:rPr>
              <a:t>矩阵有什么用</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ea typeface="华文新魏" panose="02010800040101010101" pitchFamily="2" charset="-122"/>
              </a:rPr>
              <a:t>3. </a:t>
            </a:r>
            <a:r>
              <a:rPr lang="zh-CN" altLang="en-US" sz="2800" dirty="0" smtClean="0">
                <a:ea typeface="华文新魏" panose="02010800040101010101" pitchFamily="2" charset="-122"/>
              </a:rPr>
              <a:t>会写出线性方程组的增广矩阵和</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    系数矩阵</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ea typeface="华文新魏" panose="02010800040101010101" pitchFamily="2" charset="-122"/>
              </a:rPr>
              <a:t>4. </a:t>
            </a:r>
            <a:r>
              <a:rPr lang="zh-CN" altLang="en-US" sz="2800" dirty="0" smtClean="0">
                <a:ea typeface="华文新魏" panose="02010800040101010101" pitchFamily="2" charset="-122"/>
              </a:rPr>
              <a:t>几个特殊矩阵</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ctrTitle" idx="4294967295"/>
          </p:nvPr>
        </p:nvSpPr>
        <p:spPr>
          <a:xfrm>
            <a:off x="1619250" y="1690688"/>
            <a:ext cx="6427788" cy="762000"/>
          </a:xfrm>
          <a:noFill/>
        </p:spPr>
        <p:txBody>
          <a:bodyPr>
            <a:spAutoFit/>
          </a:bodyPr>
          <a:lstStyle/>
          <a:p>
            <a:pPr eaLnBrk="1" hangingPunct="1"/>
            <a:r>
              <a:rPr lang="en-US" altLang="zh-CN" smtClean="0">
                <a:solidFill>
                  <a:schemeClr val="tx1"/>
                </a:solidFill>
                <a:latin typeface="隶书" panose="02010509060101010101" charset="-122"/>
                <a:ea typeface="隶书" panose="02010509060101010101" charset="-122"/>
                <a:cs typeface="宋体" panose="02010600030101010101" pitchFamily="2" charset="-122"/>
              </a:rPr>
              <a:t>§1.2 </a:t>
            </a:r>
            <a:r>
              <a:rPr lang="zh-CN" altLang="en-US" smtClean="0">
                <a:solidFill>
                  <a:schemeClr val="tx1"/>
                </a:solidFill>
                <a:latin typeface="隶书" panose="02010509060101010101" charset="-122"/>
                <a:ea typeface="隶书" panose="02010509060101010101" charset="-122"/>
                <a:cs typeface="宋体" panose="02010600030101010101" pitchFamily="2" charset="-122"/>
              </a:rPr>
              <a:t>矩阵的初等变换</a:t>
            </a:r>
          </a:p>
        </p:txBody>
      </p:sp>
      <p:sp>
        <p:nvSpPr>
          <p:cNvPr id="269315" name="Text Box 3">
            <a:hlinkClick r:id="rId3" action="ppaction://hlinksldjump"/>
          </p:cNvPr>
          <p:cNvSpPr txBox="1">
            <a:spLocks noChangeArrowheads="1"/>
          </p:cNvSpPr>
          <p:nvPr/>
        </p:nvSpPr>
        <p:spPr bwMode="auto">
          <a:xfrm>
            <a:off x="2195513" y="2932113"/>
            <a:ext cx="4339650" cy="646331"/>
          </a:xfrm>
          <a:prstGeom prst="rect">
            <a:avLst/>
          </a:prstGeom>
          <a:noFill/>
          <a:ln w="9525">
            <a:noFill/>
            <a:miter lim="800000"/>
          </a:ln>
        </p:spPr>
        <p:txBody>
          <a:bodyPr wrap="none">
            <a:spAutoFit/>
          </a:bodyPr>
          <a:lstStyle/>
          <a:p>
            <a:pPr eaLnBrk="1" hangingPunct="1"/>
            <a:r>
              <a:rPr lang="zh-CN" altLang="en-US" sz="3600" dirty="0">
                <a:ea typeface="华文新魏" panose="02010800040101010101" pitchFamily="2" charset="-122"/>
              </a:rPr>
              <a:t>一、矩阵的</a:t>
            </a:r>
            <a:r>
              <a:rPr lang="zh-CN" altLang="en-US" sz="3600" dirty="0" smtClean="0">
                <a:ea typeface="华文新魏" panose="02010800040101010101" pitchFamily="2" charset="-122"/>
              </a:rPr>
              <a:t>初等变换</a:t>
            </a:r>
            <a:endParaRPr lang="zh-CN" altLang="en-US" sz="3600" dirty="0">
              <a:ea typeface="华文新魏" panose="02010800040101010101" pitchFamily="2" charset="-122"/>
            </a:endParaRPr>
          </a:p>
        </p:txBody>
      </p:sp>
      <p:sp>
        <p:nvSpPr>
          <p:cNvPr id="269316" name="Text Box 4"/>
          <p:cNvSpPr txBox="1">
            <a:spLocks noChangeArrowheads="1"/>
          </p:cNvSpPr>
          <p:nvPr/>
        </p:nvSpPr>
        <p:spPr bwMode="auto">
          <a:xfrm>
            <a:off x="2195513" y="3651250"/>
            <a:ext cx="4801314" cy="1200329"/>
          </a:xfrm>
          <a:prstGeom prst="rect">
            <a:avLst/>
          </a:prstGeom>
          <a:noFill/>
          <a:ln w="9525">
            <a:noFill/>
            <a:miter lim="800000"/>
          </a:ln>
        </p:spPr>
        <p:txBody>
          <a:bodyPr wrap="none">
            <a:spAutoFit/>
          </a:bodyPr>
          <a:lstStyle/>
          <a:p>
            <a:pPr eaLnBrk="1" hangingPunct="1"/>
            <a:r>
              <a:rPr lang="zh-CN" altLang="en-US" sz="3600" dirty="0">
                <a:ea typeface="华文新魏" panose="02010800040101010101" pitchFamily="2" charset="-122"/>
              </a:rPr>
              <a:t>二</a:t>
            </a:r>
            <a:r>
              <a:rPr lang="zh-CN" altLang="en-US" sz="3600" dirty="0" smtClean="0">
                <a:ea typeface="华文新魏" panose="02010800040101010101" pitchFamily="2" charset="-122"/>
              </a:rPr>
              <a:t>、矩阵</a:t>
            </a:r>
            <a:r>
              <a:rPr lang="zh-CN" altLang="en-US" sz="3600" dirty="0">
                <a:ea typeface="华文新魏" panose="02010800040101010101" pitchFamily="2" charset="-122"/>
              </a:rPr>
              <a:t>的</a:t>
            </a:r>
            <a:r>
              <a:rPr lang="zh-CN" altLang="en-US" sz="3600" dirty="0" smtClean="0">
                <a:ea typeface="华文新魏" panose="02010800040101010101" pitchFamily="2" charset="-122"/>
              </a:rPr>
              <a:t>初等行变换</a:t>
            </a:r>
            <a:endParaRPr lang="en-US" altLang="zh-CN" sz="3600" dirty="0" smtClean="0">
              <a:ea typeface="华文新魏" panose="02010800040101010101" pitchFamily="2" charset="-122"/>
            </a:endParaRPr>
          </a:p>
          <a:p>
            <a:pPr eaLnBrk="1" hangingPunct="1"/>
            <a:r>
              <a:rPr lang="en-US" altLang="zh-CN" sz="3600" dirty="0">
                <a:ea typeface="华文新魏" panose="02010800040101010101" pitchFamily="2" charset="-122"/>
              </a:rPr>
              <a:t> </a:t>
            </a:r>
            <a:r>
              <a:rPr lang="en-US" altLang="zh-CN" sz="3600" dirty="0" smtClean="0">
                <a:ea typeface="华文新魏" panose="02010800040101010101" pitchFamily="2" charset="-122"/>
              </a:rPr>
              <a:t>       </a:t>
            </a:r>
            <a:r>
              <a:rPr lang="zh-CN" altLang="en-US" sz="3600" dirty="0" smtClean="0">
                <a:ea typeface="华文新魏" panose="02010800040101010101" pitchFamily="2" charset="-122"/>
              </a:rPr>
              <a:t>与线性方程组的解</a:t>
            </a:r>
            <a:endParaRPr lang="zh-CN" altLang="en-US" sz="3600" dirty="0">
              <a:ea typeface="华文新魏" panose="02010800040101010101" pitchFamily="2" charset="-122"/>
            </a:endParaRPr>
          </a:p>
        </p:txBody>
      </p:sp>
      <p:sp>
        <p:nvSpPr>
          <p:cNvPr id="2" name="Text Box 4"/>
          <p:cNvSpPr txBox="1">
            <a:spLocks noChangeArrowheads="1"/>
          </p:cNvSpPr>
          <p:nvPr/>
        </p:nvSpPr>
        <p:spPr bwMode="auto">
          <a:xfrm>
            <a:off x="2195513" y="4875940"/>
            <a:ext cx="3841750" cy="641350"/>
          </a:xfrm>
          <a:prstGeom prst="rect">
            <a:avLst/>
          </a:prstGeom>
          <a:noFill/>
          <a:ln w="9525">
            <a:noFill/>
            <a:miter lim="800000"/>
          </a:ln>
        </p:spPr>
        <p:txBody>
          <a:bodyPr wrap="none">
            <a:spAutoFit/>
          </a:bodyPr>
          <a:lstStyle/>
          <a:p>
            <a:pPr eaLnBrk="1" hangingPunct="1"/>
            <a:r>
              <a:rPr lang="zh-CN" altLang="en-US" sz="3600" dirty="0">
                <a:ea typeface="华文新魏" panose="02010800040101010101" pitchFamily="2" charset="-122"/>
              </a:rPr>
              <a:t>三、矩阵的最简型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wipe(left)">
                                      <p:cBhvr>
                                        <p:cTn id="7" dur="3000"/>
                                        <p:tgtEl>
                                          <p:spTgt spid="269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wipe(left)">
                                      <p:cBhvr>
                                        <p:cTn id="12" dur="3000"/>
                                        <p:tgtEl>
                                          <p:spTgt spid="269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p:bldP spid="26931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6" name="Text Box 3"/>
          <p:cNvSpPr txBox="1">
            <a:spLocks noChangeArrowheads="1"/>
          </p:cNvSpPr>
          <p:nvPr/>
        </p:nvSpPr>
        <p:spPr bwMode="auto">
          <a:xfrm>
            <a:off x="1907630" y="2132820"/>
            <a:ext cx="6032421"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solidFill>
                  <a:srgbClr val="000000"/>
                </a:solidFill>
                <a:ea typeface="黑体" panose="02010609060101010101" pitchFamily="2" charset="-122"/>
              </a:rPr>
              <a:t>        </a:t>
            </a:r>
            <a:r>
              <a:rPr lang="zh-CN" altLang="en-US" sz="2800" dirty="0" smtClean="0">
                <a:solidFill>
                  <a:srgbClr val="000000"/>
                </a:solidFill>
                <a:latin typeface="华文琥珀" panose="02010800040101010101" pitchFamily="2" charset="-122"/>
                <a:ea typeface="华文琥珀" panose="02010800040101010101" pitchFamily="2" charset="-122"/>
              </a:rPr>
              <a:t>如何处理线性方程组的增广矩阵</a:t>
            </a:r>
            <a:r>
              <a:rPr lang="en-US" altLang="zh-CN" sz="2800" dirty="0" smtClean="0">
                <a:solidFill>
                  <a:srgbClr val="000000"/>
                </a:solidFill>
                <a:latin typeface="华文琥珀" panose="02010800040101010101" pitchFamily="2" charset="-122"/>
                <a:ea typeface="华文琥珀" panose="02010800040101010101" pitchFamily="2" charset="-122"/>
              </a:rPr>
              <a:t>,</a:t>
            </a:r>
          </a:p>
          <a:p>
            <a:pPr eaLnBrk="1" hangingPunct="1">
              <a:lnSpc>
                <a:spcPct val="130000"/>
              </a:lnSpc>
              <a:tabLst>
                <a:tab pos="892175" algn="l"/>
                <a:tab pos="981075" algn="l"/>
                <a:tab pos="1071245" algn="l"/>
              </a:tabLst>
            </a:pPr>
            <a:r>
              <a:rPr lang="zh-CN" altLang="en-US" sz="2800" dirty="0" smtClean="0">
                <a:solidFill>
                  <a:srgbClr val="000000"/>
                </a:solidFill>
                <a:latin typeface="华文琥珀" panose="02010800040101010101" pitchFamily="2" charset="-122"/>
                <a:ea typeface="华文琥珀" panose="02010800040101010101" pitchFamily="2" charset="-122"/>
              </a:rPr>
              <a:t>进而达到</a:t>
            </a:r>
            <a:r>
              <a:rPr lang="zh-CN" altLang="en-US" sz="2800" dirty="0">
                <a:solidFill>
                  <a:srgbClr val="000000"/>
                </a:solidFill>
                <a:latin typeface="华文琥珀" panose="02010800040101010101" pitchFamily="2" charset="-122"/>
                <a:ea typeface="华文琥珀" panose="02010800040101010101" pitchFamily="2" charset="-122"/>
              </a:rPr>
              <a:t>解</a:t>
            </a:r>
            <a:r>
              <a:rPr lang="zh-CN" altLang="en-US" sz="2800" dirty="0" smtClean="0">
                <a:solidFill>
                  <a:srgbClr val="000000"/>
                </a:solidFill>
                <a:latin typeface="华文琥珀" panose="02010800040101010101" pitchFamily="2" charset="-122"/>
                <a:ea typeface="华文琥珀" panose="02010800040101010101" pitchFamily="2" charset="-122"/>
              </a:rPr>
              <a:t>方程组的目的？</a:t>
            </a:r>
            <a:endParaRPr lang="en-US" altLang="zh-CN" sz="2800" dirty="0">
              <a:solidFill>
                <a:srgbClr val="000000"/>
              </a:solidFill>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899490" y="2204830"/>
            <a:ext cx="7705070" cy="460864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solidFill>
                  <a:srgbClr val="000000"/>
                </a:solidFill>
                <a:ea typeface="黑体" panose="02010609060101010101" pitchFamily="2" charset="-122"/>
              </a:rPr>
              <a:t>        </a:t>
            </a:r>
            <a:endParaRPr lang="en-US" altLang="zh-CN" sz="2800" dirty="0">
              <a:solidFill>
                <a:srgbClr val="000000"/>
              </a:solidFill>
              <a:ea typeface="华文新魏" panose="02010800040101010101" pitchFamily="2" charset="-122"/>
            </a:endParaRPr>
          </a:p>
        </p:txBody>
      </p:sp>
      <p:sp>
        <p:nvSpPr>
          <p:cNvPr id="131074"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71550" y="981075"/>
            <a:ext cx="4133850" cy="652486"/>
          </a:xfrm>
          <a:prstGeom prst="rect">
            <a:avLst/>
          </a:prstGeom>
          <a:noFill/>
          <a:ln w="9525">
            <a:noFill/>
            <a:miter lim="800000"/>
          </a:ln>
        </p:spPr>
        <p:txBody>
          <a:bodyPr wrap="square">
            <a:spAutoFit/>
          </a:bodyPr>
          <a:lstStyle/>
          <a:p>
            <a:pPr eaLnBrk="1" hangingPunct="1">
              <a:lnSpc>
                <a:spcPct val="130000"/>
              </a:lnSpc>
              <a:tabLst>
                <a:tab pos="892175" algn="l"/>
                <a:tab pos="981075" algn="l"/>
                <a:tab pos="1071245" algn="l"/>
              </a:tabLst>
            </a:pPr>
            <a:r>
              <a:rPr lang="zh-CN" altLang="en-US" sz="2800" dirty="0">
                <a:solidFill>
                  <a:srgbClr val="000000"/>
                </a:solidFill>
                <a:ea typeface="黑体" panose="02010609060101010101" pitchFamily="2" charset="-122"/>
              </a:rPr>
              <a:t>        </a:t>
            </a:r>
            <a:r>
              <a:rPr lang="zh-CN" altLang="en-US" sz="2800" dirty="0" smtClean="0">
                <a:solidFill>
                  <a:srgbClr val="000000"/>
                </a:solidFill>
                <a:ea typeface="黑体" panose="02010609060101010101" pitchFamily="2" charset="-122"/>
              </a:rPr>
              <a:t>一、</a:t>
            </a:r>
            <a:r>
              <a:rPr lang="zh-CN" altLang="en-US" sz="2800" dirty="0">
                <a:solidFill>
                  <a:srgbClr val="000000"/>
                </a:solidFill>
                <a:ea typeface="黑体" panose="02010609060101010101" pitchFamily="2" charset="-122"/>
              </a:rPr>
              <a:t>矩阵的</a:t>
            </a:r>
            <a:r>
              <a:rPr lang="zh-CN" altLang="en-US" sz="2800" dirty="0" smtClean="0">
                <a:solidFill>
                  <a:srgbClr val="000000"/>
                </a:solidFill>
                <a:ea typeface="黑体" panose="02010609060101010101" pitchFamily="2" charset="-122"/>
              </a:rPr>
              <a:t>初等变换</a:t>
            </a:r>
            <a:r>
              <a:rPr lang="zh-CN" altLang="en-US" sz="2800" dirty="0" smtClean="0">
                <a:solidFill>
                  <a:srgbClr val="000000"/>
                </a:solidFill>
                <a:ea typeface="华文新魏" panose="02010800040101010101" pitchFamily="2" charset="-122"/>
              </a:rPr>
              <a:t>        </a:t>
            </a:r>
            <a:endParaRPr lang="en-US" altLang="zh-CN" sz="2800" dirty="0">
              <a:solidFill>
                <a:srgbClr val="000000"/>
              </a:solidFill>
              <a:ea typeface="华文新魏" panose="02010800040101010101" pitchFamily="2" charset="-122"/>
            </a:endParaRPr>
          </a:p>
        </p:txBody>
      </p:sp>
      <p:sp>
        <p:nvSpPr>
          <p:cNvPr id="6" name="Text Box 3"/>
          <p:cNvSpPr txBox="1">
            <a:spLocks noChangeArrowheads="1"/>
          </p:cNvSpPr>
          <p:nvPr/>
        </p:nvSpPr>
        <p:spPr bwMode="auto">
          <a:xfrm>
            <a:off x="971550" y="1541463"/>
            <a:ext cx="4133850" cy="5921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rPr>
              <a:t>        </a:t>
            </a:r>
            <a:r>
              <a:rPr lang="en-US" altLang="zh-CN" sz="2800">
                <a:solidFill>
                  <a:srgbClr val="000000"/>
                </a:solidFill>
                <a:ea typeface="黑体" panose="02010609060101010101" pitchFamily="2" charset="-122"/>
              </a:rPr>
              <a:t>1. </a:t>
            </a:r>
            <a:r>
              <a:rPr lang="zh-CN" altLang="en-US" sz="2800">
                <a:solidFill>
                  <a:srgbClr val="000000"/>
                </a:solidFill>
                <a:ea typeface="黑体" panose="02010609060101010101" pitchFamily="2" charset="-122"/>
              </a:rPr>
              <a:t>矩阵的初等行变换</a:t>
            </a:r>
            <a:endParaRPr lang="en-US" altLang="zh-CN" sz="2800">
              <a:solidFill>
                <a:srgbClr val="000000"/>
              </a:solidFill>
              <a:ea typeface="华文新魏" panose="02010800040101010101" pitchFamily="2" charset="-122"/>
            </a:endParaRPr>
          </a:p>
        </p:txBody>
      </p:sp>
      <p:sp>
        <p:nvSpPr>
          <p:cNvPr id="7" name="Text Box 3"/>
          <p:cNvSpPr txBox="1">
            <a:spLocks noChangeArrowheads="1"/>
          </p:cNvSpPr>
          <p:nvPr/>
        </p:nvSpPr>
        <p:spPr bwMode="auto">
          <a:xfrm>
            <a:off x="900113" y="2205038"/>
            <a:ext cx="7653337" cy="453707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        </a:t>
            </a:r>
            <a:r>
              <a:rPr lang="zh-CN" altLang="en-US" sz="2800" dirty="0">
                <a:solidFill>
                  <a:srgbClr val="000000"/>
                </a:solidFill>
                <a:ea typeface="黑体" panose="02010609060101010101" pitchFamily="2" charset="-122"/>
              </a:rPr>
              <a:t>定义</a:t>
            </a:r>
            <a:r>
              <a:rPr lang="en-US" altLang="zh-CN" sz="2800" dirty="0">
                <a:solidFill>
                  <a:srgbClr val="000000"/>
                </a:solidFill>
                <a:ea typeface="黑体" panose="02010609060101010101" pitchFamily="2" charset="-122"/>
              </a:rPr>
              <a:t>1.2.1 </a:t>
            </a:r>
            <a:r>
              <a:rPr lang="zh-CN" altLang="en-US" sz="2800" dirty="0">
                <a:solidFill>
                  <a:srgbClr val="000000"/>
                </a:solidFill>
                <a:ea typeface="华文新魏" panose="02010800040101010101" pitchFamily="2" charset="-122"/>
              </a:rPr>
              <a:t>以下三种矩阵的变换称为矩阵</a:t>
            </a: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的</a:t>
            </a:r>
            <a:r>
              <a:rPr lang="zh-CN" altLang="en-US" sz="2800" b="1" dirty="0">
                <a:solidFill>
                  <a:srgbClr val="0000FF"/>
                </a:solidFill>
                <a:latin typeface="华文隶书" panose="02010800040101010101" pitchFamily="2" charset="-122"/>
                <a:ea typeface="华文隶书" panose="02010800040101010101" pitchFamily="2" charset="-122"/>
              </a:rPr>
              <a:t>初等行变换</a:t>
            </a:r>
            <a:r>
              <a:rPr lang="en-US" altLang="zh-CN" sz="2800" dirty="0">
                <a:solidFill>
                  <a:srgbClr val="000000"/>
                </a:solidFill>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solidFill>
                  <a:srgbClr val="000000"/>
                </a:solidFill>
                <a:ea typeface="黑体" panose="02010609060101010101" pitchFamily="2" charset="-122"/>
              </a:rPr>
              <a:t>         </a:t>
            </a:r>
            <a:r>
              <a:rPr lang="en-US" altLang="zh-CN" sz="2800" dirty="0">
                <a:solidFill>
                  <a:srgbClr val="000000"/>
                </a:solidFill>
                <a:ea typeface="华文新魏" panose="02010800040101010101" pitchFamily="2" charset="-122"/>
              </a:rPr>
              <a:t>I. </a:t>
            </a:r>
            <a:r>
              <a:rPr lang="zh-CN" altLang="en-US" sz="2800" dirty="0">
                <a:solidFill>
                  <a:srgbClr val="000000"/>
                </a:solidFill>
                <a:ea typeface="华文新魏" panose="02010800040101010101" pitchFamily="2" charset="-122"/>
              </a:rPr>
              <a:t>交换两行的位置</a:t>
            </a:r>
            <a:r>
              <a:rPr lang="en-US" altLang="zh-CN" sz="2800" dirty="0">
                <a:solidFill>
                  <a:srgbClr val="000000"/>
                </a:solidFill>
                <a:ea typeface="华文新魏" panose="02010800040101010101" pitchFamily="2" charset="-122"/>
              </a:rPr>
              <a:t>, </a:t>
            </a:r>
            <a:r>
              <a:rPr lang="zh-CN" altLang="en-US" sz="2800" dirty="0">
                <a:solidFill>
                  <a:srgbClr val="000000"/>
                </a:solidFill>
                <a:ea typeface="华文新魏" panose="02010800040101010101" pitchFamily="2" charset="-122"/>
              </a:rPr>
              <a:t>用记号</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j</a:t>
            </a:r>
            <a:r>
              <a:rPr lang="zh-CN" altLang="en-US" sz="2800" dirty="0">
                <a:solidFill>
                  <a:srgbClr val="000000"/>
                </a:solidFill>
                <a:ea typeface="华文新魏" panose="02010800040101010101" pitchFamily="2" charset="-122"/>
              </a:rPr>
              <a:t>表示矩阵的</a:t>
            </a: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第</a:t>
            </a:r>
            <a:r>
              <a:rPr lang="en-US" altLang="zh-CN" sz="2800" i="1" dirty="0" err="1">
                <a:solidFill>
                  <a:srgbClr val="000000"/>
                </a:solidFill>
                <a:ea typeface="华文新魏" panose="02010800040101010101" pitchFamily="2" charset="-122"/>
              </a:rPr>
              <a:t>i</a:t>
            </a:r>
            <a:r>
              <a:rPr lang="zh-CN" altLang="en-US" sz="2800" dirty="0">
                <a:solidFill>
                  <a:srgbClr val="000000"/>
                </a:solidFill>
                <a:ea typeface="华文新魏" panose="02010800040101010101" pitchFamily="2" charset="-122"/>
              </a:rPr>
              <a:t>行与第</a:t>
            </a:r>
            <a:r>
              <a:rPr lang="en-US" altLang="zh-CN" sz="2800" i="1" dirty="0">
                <a:solidFill>
                  <a:srgbClr val="000000"/>
                </a:solidFill>
                <a:ea typeface="华文新魏" panose="02010800040101010101" pitchFamily="2" charset="-122"/>
              </a:rPr>
              <a:t>j</a:t>
            </a:r>
            <a:r>
              <a:rPr lang="zh-CN" altLang="en-US" sz="2800" dirty="0">
                <a:solidFill>
                  <a:srgbClr val="000000"/>
                </a:solidFill>
                <a:ea typeface="华文新魏" panose="02010800040101010101" pitchFamily="2" charset="-122"/>
              </a:rPr>
              <a:t>行</a:t>
            </a:r>
            <a:r>
              <a:rPr lang="zh-CN" altLang="en-US" sz="2800" dirty="0" smtClean="0">
                <a:solidFill>
                  <a:srgbClr val="000000"/>
                </a:solidFill>
                <a:ea typeface="华文新魏" panose="02010800040101010101" pitchFamily="2" charset="-122"/>
              </a:rPr>
              <a:t>互换位置</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rPr>
              <a:t>II. </a:t>
            </a:r>
            <a:r>
              <a:rPr lang="zh-CN" altLang="en-US" sz="2800" dirty="0">
                <a:solidFill>
                  <a:srgbClr val="000000"/>
                </a:solidFill>
                <a:ea typeface="华文新魏" panose="02010800040101010101" pitchFamily="2" charset="-122"/>
              </a:rPr>
              <a:t>用一个非零常数乘以某一行</a:t>
            </a:r>
            <a:r>
              <a:rPr lang="en-US" altLang="zh-CN" sz="2800" dirty="0">
                <a:solidFill>
                  <a:srgbClr val="000000"/>
                </a:solidFill>
                <a:ea typeface="华文新魏" panose="02010800040101010101" pitchFamily="2" charset="-122"/>
              </a:rPr>
              <a:t>, </a:t>
            </a:r>
            <a:r>
              <a:rPr lang="zh-CN" altLang="en-US" sz="2800" dirty="0">
                <a:solidFill>
                  <a:srgbClr val="000000"/>
                </a:solidFill>
                <a:ea typeface="华文新魏" panose="02010800040101010101" pitchFamily="2" charset="-122"/>
              </a:rPr>
              <a:t>用记号</a:t>
            </a:r>
            <a:r>
              <a:rPr lang="en-US" altLang="zh-CN" sz="2800" i="1" dirty="0" err="1">
                <a:solidFill>
                  <a:srgbClr val="000000"/>
                </a:solidFill>
                <a:ea typeface="华文新魏" panose="02010800040101010101" pitchFamily="2" charset="-122"/>
              </a:rPr>
              <a:t>kr</a:t>
            </a:r>
            <a:r>
              <a:rPr lang="en-US" altLang="zh-CN" sz="2800" i="1" baseline="-25000" dirty="0" err="1">
                <a:solidFill>
                  <a:srgbClr val="000000"/>
                </a:solidFill>
                <a:ea typeface="华文新魏" panose="02010800040101010101" pitchFamily="2" charset="-122"/>
              </a:rPr>
              <a:t>i</a:t>
            </a:r>
            <a:r>
              <a:rPr lang="zh-CN" altLang="en-US" sz="2800" dirty="0">
                <a:solidFill>
                  <a:srgbClr val="000000"/>
                </a:solidFill>
                <a:ea typeface="华文新魏" panose="02010800040101010101" pitchFamily="2" charset="-122"/>
              </a:rPr>
              <a:t>表</a:t>
            </a: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示矩阵的第</a:t>
            </a:r>
            <a:r>
              <a:rPr lang="en-US" altLang="zh-CN" sz="2800" i="1" dirty="0" err="1">
                <a:solidFill>
                  <a:srgbClr val="000000"/>
                </a:solidFill>
                <a:ea typeface="华文新魏" panose="02010800040101010101" pitchFamily="2" charset="-122"/>
              </a:rPr>
              <a:t>i</a:t>
            </a:r>
            <a:r>
              <a:rPr lang="zh-CN" altLang="en-US" sz="2800" dirty="0">
                <a:solidFill>
                  <a:srgbClr val="000000"/>
                </a:solidFill>
                <a:ea typeface="华文新魏" panose="02010800040101010101" pitchFamily="2" charset="-122"/>
              </a:rPr>
              <a:t>行乘以常数</a:t>
            </a:r>
            <a:r>
              <a:rPr lang="en-US" altLang="zh-CN" sz="2800" i="1" dirty="0">
                <a:solidFill>
                  <a:srgbClr val="000000"/>
                </a:solidFill>
                <a:ea typeface="华文新魏" panose="02010800040101010101" pitchFamily="2" charset="-122"/>
              </a:rPr>
              <a:t>k</a:t>
            </a:r>
            <a:r>
              <a:rPr lang="en-US" altLang="zh-CN" sz="2800" dirty="0">
                <a:solidFill>
                  <a:srgbClr val="000000"/>
                </a:solidFill>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rPr>
              <a:t>III. </a:t>
            </a:r>
            <a:r>
              <a:rPr lang="zh-CN" altLang="en-US" sz="2800" dirty="0">
                <a:solidFill>
                  <a:srgbClr val="000000"/>
                </a:solidFill>
                <a:ea typeface="华文新魏" panose="02010800040101010101" pitchFamily="2" charset="-122"/>
              </a:rPr>
              <a:t>一行乘以一个常数后加到另一行上</a:t>
            </a:r>
            <a:r>
              <a:rPr lang="en-US" altLang="zh-CN" sz="2800" dirty="0">
                <a:solidFill>
                  <a:srgbClr val="000000"/>
                </a:solidFill>
                <a:ea typeface="华文新魏" panose="02010800040101010101" pitchFamily="2" charset="-122"/>
              </a:rPr>
              <a:t>, </a:t>
            </a:r>
            <a:r>
              <a:rPr lang="zh-CN" altLang="en-US" sz="2800" dirty="0">
                <a:solidFill>
                  <a:srgbClr val="000000"/>
                </a:solidFill>
                <a:ea typeface="华文新魏" panose="02010800040101010101" pitchFamily="2" charset="-122"/>
              </a:rPr>
              <a:t>用记</a:t>
            </a:r>
          </a:p>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号</a:t>
            </a:r>
            <a:r>
              <a:rPr lang="en-US" altLang="zh-CN" sz="2800" i="1" dirty="0" err="1">
                <a:solidFill>
                  <a:srgbClr val="000000"/>
                </a:solidFill>
                <a:ea typeface="华文新魏" panose="02010800040101010101" pitchFamily="2" charset="-122"/>
              </a:rPr>
              <a:t>kr</a:t>
            </a:r>
            <a:r>
              <a:rPr lang="en-US" altLang="zh-CN" sz="2800" i="1" baseline="-25000" dirty="0" err="1">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j</a:t>
            </a:r>
            <a:r>
              <a:rPr lang="zh-CN" altLang="en-US" sz="2800" dirty="0">
                <a:solidFill>
                  <a:srgbClr val="000000"/>
                </a:solidFill>
                <a:ea typeface="华文新魏" panose="02010800040101010101" pitchFamily="2" charset="-122"/>
              </a:rPr>
              <a:t>表示矩阵的第</a:t>
            </a:r>
            <a:r>
              <a:rPr lang="en-US" altLang="zh-CN" sz="2800" i="1" dirty="0" err="1">
                <a:solidFill>
                  <a:srgbClr val="000000"/>
                </a:solidFill>
                <a:ea typeface="华文新魏" panose="02010800040101010101" pitchFamily="2" charset="-122"/>
              </a:rPr>
              <a:t>i</a:t>
            </a:r>
            <a:r>
              <a:rPr lang="zh-CN" altLang="en-US" sz="2800" dirty="0">
                <a:solidFill>
                  <a:srgbClr val="000000"/>
                </a:solidFill>
                <a:ea typeface="华文新魏" panose="02010800040101010101" pitchFamily="2" charset="-122"/>
              </a:rPr>
              <a:t>行乘以常数</a:t>
            </a:r>
            <a:r>
              <a:rPr lang="en-US" altLang="zh-CN" sz="2800" i="1" dirty="0">
                <a:solidFill>
                  <a:srgbClr val="000000"/>
                </a:solidFill>
                <a:ea typeface="华文新魏" panose="02010800040101010101" pitchFamily="2" charset="-122"/>
              </a:rPr>
              <a:t>k</a:t>
            </a:r>
            <a:r>
              <a:rPr lang="zh-CN" altLang="en-US" sz="2800" dirty="0">
                <a:solidFill>
                  <a:srgbClr val="000000"/>
                </a:solidFill>
                <a:ea typeface="华文新魏" panose="02010800040101010101" pitchFamily="2" charset="-122"/>
              </a:rPr>
              <a:t>后加到第</a:t>
            </a:r>
            <a:r>
              <a:rPr lang="en-US" altLang="zh-CN" sz="2800" i="1" dirty="0">
                <a:solidFill>
                  <a:srgbClr val="000000"/>
                </a:solidFill>
                <a:ea typeface="华文新魏" panose="02010800040101010101" pitchFamily="2" charset="-122"/>
              </a:rPr>
              <a:t>j</a:t>
            </a:r>
            <a:r>
              <a:rPr lang="zh-CN" altLang="en-US" sz="2800" dirty="0">
                <a:solidFill>
                  <a:srgbClr val="000000"/>
                </a:solidFill>
                <a:ea typeface="华文新魏" panose="02010800040101010101" pitchFamily="2" charset="-122"/>
              </a:rPr>
              <a:t>行</a:t>
            </a:r>
            <a:r>
              <a:rPr lang="en-US" altLang="zh-CN" sz="2800" dirty="0">
                <a:solidFill>
                  <a:srgbClr val="000000"/>
                </a:solidFill>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1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1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10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left)">
                                      <p:cBhvr>
                                        <p:cTn id="37" dur="10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wipe(left)">
                                      <p:cBhvr>
                                        <p:cTn id="42" dur="10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wipe(left)">
                                      <p:cBhvr>
                                        <p:cTn id="47" dur="1000"/>
                                        <p:tgtEl>
                                          <p:spTgt spid="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wipe(left)">
                                      <p:cBhvr>
                                        <p:cTn id="52" dur="1000"/>
                                        <p:tgtEl>
                                          <p:spTgt spid="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wipe(left)">
                                      <p:cBhvr>
                                        <p:cTn id="57"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1400488" y="1577975"/>
          <a:ext cx="2811462" cy="2141537"/>
        </p:xfrm>
        <a:graphic>
          <a:graphicData uri="http://schemas.openxmlformats.org/presentationml/2006/ole">
            <mc:AlternateContent xmlns:mc="http://schemas.openxmlformats.org/markup-compatibility/2006">
              <mc:Choice xmlns:v="urn:schemas-microsoft-com:vml" Requires="v">
                <p:oleObj spid="_x0000_s25680" name="Equation" r:id="rId4" imgW="31699200" imgH="23774400" progId="Equation.DSMT4">
                  <p:embed/>
                </p:oleObj>
              </mc:Choice>
              <mc:Fallback>
                <p:oleObj name="Equation" r:id="rId4" imgW="316992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488" y="1577975"/>
                        <a:ext cx="281146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5508130" y="1575502"/>
          <a:ext cx="2811463" cy="2141538"/>
        </p:xfrm>
        <a:graphic>
          <a:graphicData uri="http://schemas.openxmlformats.org/presentationml/2006/ole">
            <mc:AlternateContent xmlns:mc="http://schemas.openxmlformats.org/markup-compatibility/2006">
              <mc:Choice xmlns:v="urn:schemas-microsoft-com:vml" Requires="v">
                <p:oleObj spid="_x0000_s25681" name="Equation" r:id="rId6" imgW="31699200" imgH="23774400" progId="Equation.DSMT4">
                  <p:embed/>
                </p:oleObj>
              </mc:Choice>
              <mc:Fallback>
                <p:oleObj name="Equation" r:id="rId6" imgW="31699200" imgH="23774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30" y="1575502"/>
                        <a:ext cx="2811463"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表格 11"/>
          <p:cNvGraphicFramePr>
            <a:graphicFrameLocks noGrp="1"/>
          </p:cNvGraphicFramePr>
          <p:nvPr/>
        </p:nvGraphicFramePr>
        <p:xfrm>
          <a:off x="3236053" y="1628750"/>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3" name="表格 12"/>
          <p:cNvGraphicFramePr>
            <a:graphicFrameLocks noGrp="1"/>
          </p:cNvGraphicFramePr>
          <p:nvPr/>
        </p:nvGraphicFramePr>
        <p:xfrm>
          <a:off x="7355980" y="1629477"/>
          <a:ext cx="612775" cy="1944688"/>
        </p:xfrm>
        <a:graphic>
          <a:graphicData uri="http://schemas.openxmlformats.org/drawingml/2006/table">
            <a:tbl>
              <a:tblPr firstRow="1" bandRow="1"/>
              <a:tblGrid>
                <a:gridCol w="306680"/>
                <a:gridCol w="306095"/>
              </a:tblGrid>
              <a:tr h="1944688">
                <a:tc>
                  <a:txBody>
                    <a:bodyPr/>
                    <a:lstStyle/>
                    <a:p>
                      <a:endParaRPr lang="zh-CN" altLang="en-US" sz="1800" dirty="0"/>
                    </a:p>
                  </a:txBody>
                  <a:tcPr marL="91475" marR="91475" marT="45736" marB="45736">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6" marB="45736">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22" name="直接箭头连接符 21"/>
          <p:cNvCxnSpPr/>
          <p:nvPr/>
        </p:nvCxnSpPr>
        <p:spPr>
          <a:xfrm flipV="1">
            <a:off x="4283960" y="2617840"/>
            <a:ext cx="1081892" cy="190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3"/>
          <p:cNvSpPr txBox="1">
            <a:spLocks noChangeArrowheads="1"/>
          </p:cNvSpPr>
          <p:nvPr/>
        </p:nvSpPr>
        <p:spPr bwMode="auto">
          <a:xfrm>
            <a:off x="4283960" y="1916790"/>
            <a:ext cx="1077913"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a:solidFill>
                  <a:srgbClr val="000000"/>
                </a:solidFill>
                <a:ea typeface="华文新魏" panose="02010800040101010101" pitchFamily="2" charset="-122"/>
              </a:rPr>
              <a:t>r</a:t>
            </a:r>
            <a:r>
              <a:rPr lang="en-US" altLang="zh-CN" sz="2800" baseline="-25000" dirty="0">
                <a:solidFill>
                  <a:srgbClr val="000000"/>
                </a:solidFill>
                <a:ea typeface="华文新魏" panose="02010800040101010101" pitchFamily="2" charset="-122"/>
              </a:rPr>
              <a:t>1</a:t>
            </a:r>
            <a:r>
              <a:rPr lang="en-US" altLang="zh-CN" sz="2800" dirty="0">
                <a:solidFill>
                  <a:srgbClr val="000000"/>
                </a:solidFill>
                <a:ea typeface="华文新魏" panose="02010800040101010101" pitchFamily="2" charset="-122"/>
                <a:sym typeface="Symbol" panose="05050102010706020507" pitchFamily="18" charset="2"/>
              </a:rPr>
              <a:t></a:t>
            </a:r>
            <a:r>
              <a:rPr lang="en-US" altLang="zh-CN" sz="2800" i="1" dirty="0">
                <a:solidFill>
                  <a:srgbClr val="000000"/>
                </a:solidFill>
                <a:ea typeface="华文新魏" panose="02010800040101010101" pitchFamily="2" charset="-122"/>
              </a:rPr>
              <a:t>r</a:t>
            </a:r>
            <a:r>
              <a:rPr lang="en-US" altLang="zh-CN" sz="2800" baseline="-25000" dirty="0">
                <a:solidFill>
                  <a:srgbClr val="000000"/>
                </a:solidFill>
                <a:ea typeface="华文新魏" panose="02010800040101010101" pitchFamily="2" charset="-122"/>
              </a:rPr>
              <a:t>3</a:t>
            </a:r>
            <a:endParaRPr lang="en-US" altLang="zh-CN" sz="2800" dirty="0">
              <a:solidFill>
                <a:srgbClr val="000000"/>
              </a:solidFill>
              <a:latin typeface="华文新魏" panose="02010800040101010101" pitchFamily="2" charset="-122"/>
              <a:ea typeface="华文新魏" panose="02010800040101010101" pitchFamily="2" charset="-122"/>
            </a:endParaRPr>
          </a:p>
        </p:txBody>
      </p:sp>
      <p:sp>
        <p:nvSpPr>
          <p:cNvPr id="15" name="Rectangle 2"/>
          <p:cNvSpPr txBox="1">
            <a:spLocks noChangeArrowheads="1"/>
          </p:cNvSpPr>
          <p:nvPr/>
        </p:nvSpPr>
        <p:spPr bwMode="auto">
          <a:xfrm>
            <a:off x="2339975" y="211138"/>
            <a:ext cx="501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a:lstStyle>
          <a:p>
            <a:pPr eaLnBrk="1" hangingPunct="1">
              <a:defRPr/>
            </a:pPr>
            <a:r>
              <a:rPr kumimoji="0" lang="en-US" altLang="zh-CN" sz="4000" b="1" kern="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kumimoji="0" lang="en-US" altLang="zh-CN" sz="4000" b="1" kern="0" smtClean="0">
                <a:solidFill>
                  <a:srgbClr val="000000"/>
                </a:solidFill>
                <a:ea typeface="华文隶书" panose="02010800040101010101" pitchFamily="2" charset="-122"/>
                <a:cs typeface="Times New Roman" panose="02020603050405020304" pitchFamily="18" charset="0"/>
              </a:rPr>
              <a:t>1.2 </a:t>
            </a:r>
            <a:r>
              <a:rPr kumimoji="0" lang="zh-CN" altLang="en-US" sz="4000" b="1" kern="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endParaRPr kumimoji="0" lang="zh-CN" altLang="en-US" sz="4000" b="1" kern="0"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 name="左弧形箭头 1"/>
          <p:cNvSpPr/>
          <p:nvPr/>
        </p:nvSpPr>
        <p:spPr>
          <a:xfrm>
            <a:off x="827479" y="1772770"/>
            <a:ext cx="537003"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左弧形箭头 9"/>
          <p:cNvSpPr/>
          <p:nvPr/>
        </p:nvSpPr>
        <p:spPr>
          <a:xfrm rot="10800000">
            <a:off x="4211950" y="1700760"/>
            <a:ext cx="537003"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 Box 3"/>
          <p:cNvSpPr txBox="1">
            <a:spLocks noChangeArrowheads="1"/>
          </p:cNvSpPr>
          <p:nvPr/>
        </p:nvSpPr>
        <p:spPr bwMode="auto">
          <a:xfrm>
            <a:off x="1317614" y="3944600"/>
            <a:ext cx="7375737"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        </a:t>
            </a:r>
            <a:r>
              <a:rPr lang="zh-CN" altLang="en-US" sz="2800" dirty="0" smtClean="0">
                <a:latin typeface="黑体" panose="02010609060101010101" pitchFamily="2" charset="-122"/>
                <a:ea typeface="黑体" panose="02010609060101010101" pitchFamily="2" charset="-122"/>
              </a:rPr>
              <a:t>注</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仅交换相应两行对应元素</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矩阵的其它</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元素保持不变</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665377597"/>
              </p:ext>
            </p:extLst>
          </p:nvPr>
        </p:nvGraphicFramePr>
        <p:xfrm>
          <a:off x="5652150" y="1670430"/>
          <a:ext cx="2520350" cy="396121"/>
        </p:xfrm>
        <a:graphic>
          <a:graphicData uri="http://schemas.openxmlformats.org/presentationml/2006/ole">
            <mc:AlternateContent xmlns:mc="http://schemas.openxmlformats.org/markup-compatibility/2006">
              <mc:Choice xmlns:v="urn:schemas-microsoft-com:vml" Requires="v">
                <p:oleObj spid="_x0000_s25682" name="Equation" r:id="rId8" imgW="1295280" imgH="380880" progId="Equation.DSMT4">
                  <p:embed/>
                </p:oleObj>
              </mc:Choice>
              <mc:Fallback>
                <p:oleObj name="Equation" r:id="rId8" imgW="1295280" imgH="380880" progId="Equation.DSMT4">
                  <p:embed/>
                  <p:pic>
                    <p:nvPicPr>
                      <p:cNvPr id="0" name=""/>
                      <p:cNvPicPr>
                        <a:picLocks noChangeAspect="1" noChangeArrowheads="1"/>
                      </p:cNvPicPr>
                      <p:nvPr/>
                    </p:nvPicPr>
                    <p:blipFill>
                      <a:blip r:embed="rId9"/>
                      <a:srcRect/>
                      <a:stretch>
                        <a:fillRect/>
                      </a:stretch>
                    </p:blipFill>
                    <p:spPr bwMode="auto">
                      <a:xfrm>
                        <a:off x="5652150" y="1670430"/>
                        <a:ext cx="2520350" cy="396121"/>
                      </a:xfrm>
                      <a:prstGeom prst="rect">
                        <a:avLst/>
                      </a:prstGeom>
                      <a:solidFill>
                        <a:schemeClr val="tx2"/>
                      </a:solidFill>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668024562"/>
              </p:ext>
            </p:extLst>
          </p:nvPr>
        </p:nvGraphicFramePr>
        <p:xfrm>
          <a:off x="5652150" y="2636890"/>
          <a:ext cx="2520350" cy="396121"/>
        </p:xfrm>
        <a:graphic>
          <a:graphicData uri="http://schemas.openxmlformats.org/presentationml/2006/ole">
            <mc:AlternateContent xmlns:mc="http://schemas.openxmlformats.org/markup-compatibility/2006">
              <mc:Choice xmlns:v="urn:schemas-microsoft-com:vml" Requires="v">
                <p:oleObj spid="_x0000_s25683" name="Equation" r:id="rId10" imgW="1295280" imgH="380880" progId="Equation.DSMT4">
                  <p:embed/>
                </p:oleObj>
              </mc:Choice>
              <mc:Fallback>
                <p:oleObj name="Equation" r:id="rId10" imgW="1295280" imgH="380880" progId="Equation.DSMT4">
                  <p:embed/>
                  <p:pic>
                    <p:nvPicPr>
                      <p:cNvPr id="0" name=""/>
                      <p:cNvPicPr>
                        <a:picLocks noChangeAspect="1" noChangeArrowheads="1"/>
                      </p:cNvPicPr>
                      <p:nvPr/>
                    </p:nvPicPr>
                    <p:blipFill>
                      <a:blip r:embed="rId9"/>
                      <a:srcRect/>
                      <a:stretch>
                        <a:fillRect/>
                      </a:stretch>
                    </p:blipFill>
                    <p:spPr bwMode="auto">
                      <a:xfrm>
                        <a:off x="5652150" y="2636890"/>
                        <a:ext cx="2520350" cy="396121"/>
                      </a:xfrm>
                      <a:prstGeom prst="rect">
                        <a:avLst/>
                      </a:prstGeom>
                      <a:solidFill>
                        <a:schemeClr val="tx2"/>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9"/>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wipe(left)">
                                      <p:cBhvr>
                                        <p:cTn id="26" dur="1000"/>
                                        <p:tgtEl>
                                          <p:spTgt spid="2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9"/>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Effect transition="in" filter="fade">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7" name="对象 4"/>
          <p:cNvGraphicFramePr>
            <a:graphicFrameLocks noChangeAspect="1"/>
          </p:cNvGraphicFramePr>
          <p:nvPr/>
        </p:nvGraphicFramePr>
        <p:xfrm>
          <a:off x="1112577" y="1355725"/>
          <a:ext cx="3027363" cy="2581275"/>
        </p:xfrm>
        <a:graphic>
          <a:graphicData uri="http://schemas.openxmlformats.org/presentationml/2006/ole">
            <mc:AlternateContent xmlns:mc="http://schemas.openxmlformats.org/markup-compatibility/2006">
              <mc:Choice xmlns:v="urn:schemas-microsoft-com:vml" Requires="v">
                <p:oleObj spid="_x0000_s26731" name="Equation" r:id="rId4" imgW="34137600" imgH="28651200" progId="Equation.DSMT4">
                  <p:embed/>
                </p:oleObj>
              </mc:Choice>
              <mc:Fallback>
                <p:oleObj name="Equation" r:id="rId4" imgW="34137600" imgH="286512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577" y="1355725"/>
                        <a:ext cx="3027363"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a:graphicFrameLocks noGrp="1"/>
          </p:cNvGraphicFramePr>
          <p:nvPr/>
        </p:nvGraphicFramePr>
        <p:xfrm>
          <a:off x="2984162" y="1412720"/>
          <a:ext cx="612775" cy="2376330"/>
        </p:xfrm>
        <a:graphic>
          <a:graphicData uri="http://schemas.openxmlformats.org/drawingml/2006/table">
            <a:tbl>
              <a:tblPr firstRow="1" bandRow="1"/>
              <a:tblGrid>
                <a:gridCol w="306680"/>
                <a:gridCol w="306095"/>
              </a:tblGrid>
              <a:tr h="237633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4211950" y="2708900"/>
            <a:ext cx="10081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4346383" y="2060810"/>
            <a:ext cx="72968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9</a:t>
            </a:r>
            <a:r>
              <a:rPr lang="zh-CN" altLang="en-US"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a:t>
            </a:r>
            <a:r>
              <a:rPr lang="en-US" altLang="zh-CN" sz="2400" b="0" i="1" dirty="0" smtClean="0">
                <a:solidFill>
                  <a:srgbClr val="000000"/>
                </a:solidFill>
                <a:latin typeface="Times New Roman" panose="02020603050405020304"/>
                <a:ea typeface="华文新魏" panose="02010800040101010101" pitchFamily="2" charset="-122"/>
              </a:rPr>
              <a:t>r</a:t>
            </a:r>
            <a:r>
              <a:rPr lang="en-US" altLang="zh-CN" sz="2400" b="0" baseline="-25000" dirty="0" smtClean="0">
                <a:solidFill>
                  <a:srgbClr val="000000"/>
                </a:solidFill>
                <a:latin typeface="Times New Roman" panose="02020603050405020304"/>
                <a:ea typeface="华文新魏" panose="02010800040101010101" pitchFamily="2" charset="-122"/>
              </a:rPr>
              <a:t>3</a:t>
            </a:r>
            <a:endParaRPr lang="en-US" altLang="zh-CN" sz="2400" b="0" dirty="0" smtClean="0">
              <a:solidFill>
                <a:srgbClr val="000000"/>
              </a:solidFill>
              <a:latin typeface="Times New Roman" panose="02020603050405020304"/>
              <a:ea typeface="华文新魏" panose="02010800040101010101" pitchFamily="2" charset="-122"/>
            </a:endParaRPr>
          </a:p>
        </p:txBody>
      </p:sp>
      <p:sp>
        <p:nvSpPr>
          <p:cNvPr id="11880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19" name="对象 4"/>
          <p:cNvGraphicFramePr>
            <a:graphicFrameLocks noChangeAspect="1"/>
          </p:cNvGraphicFramePr>
          <p:nvPr/>
        </p:nvGraphicFramePr>
        <p:xfrm>
          <a:off x="5220090" y="1556740"/>
          <a:ext cx="2811462" cy="2141537"/>
        </p:xfrm>
        <a:graphic>
          <a:graphicData uri="http://schemas.openxmlformats.org/presentationml/2006/ole">
            <mc:AlternateContent xmlns:mc="http://schemas.openxmlformats.org/markup-compatibility/2006">
              <mc:Choice xmlns:v="urn:schemas-microsoft-com:vml" Requires="v">
                <p:oleObj spid="_x0000_s26732" name="Equation" r:id="rId6" imgW="31699200" imgH="23774400" progId="Equation.DSMT4">
                  <p:embed/>
                </p:oleObj>
              </mc:Choice>
              <mc:Fallback>
                <p:oleObj name="Equation" r:id="rId6" imgW="31699200" imgH="23774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90" y="1556740"/>
                        <a:ext cx="281146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表格 19"/>
          <p:cNvGraphicFramePr>
            <a:graphicFrameLocks noGrp="1"/>
          </p:cNvGraphicFramePr>
          <p:nvPr/>
        </p:nvGraphicFramePr>
        <p:xfrm>
          <a:off x="6983645" y="1629765"/>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0" name="Text Box 3"/>
          <p:cNvSpPr txBox="1">
            <a:spLocks noChangeArrowheads="1"/>
          </p:cNvSpPr>
          <p:nvPr/>
        </p:nvSpPr>
        <p:spPr bwMode="auto">
          <a:xfrm>
            <a:off x="1317614" y="3944600"/>
            <a:ext cx="7016664"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        </a:t>
            </a:r>
            <a:r>
              <a:rPr lang="zh-CN" altLang="en-US" sz="2800" dirty="0" smtClean="0">
                <a:latin typeface="黑体" panose="02010609060101010101" pitchFamily="2" charset="-122"/>
                <a:ea typeface="黑体" panose="02010609060101010101" pitchFamily="2" charset="-122"/>
              </a:rPr>
              <a:t>注</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仅将相应行的每个元素都乘以常数</a:t>
            </a:r>
            <a:r>
              <a:rPr lang="en-US" altLang="zh-CN" sz="2800" dirty="0" smtClean="0">
                <a:ea typeface="华文新魏" panose="02010800040101010101" pitchFamily="2" charset="-122"/>
              </a:rPr>
              <a:t>, </a:t>
            </a: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矩阵的其它元素保持不变</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057332442"/>
              </p:ext>
            </p:extLst>
          </p:nvPr>
        </p:nvGraphicFramePr>
        <p:xfrm>
          <a:off x="5364110" y="2636890"/>
          <a:ext cx="2520350" cy="396121"/>
        </p:xfrm>
        <a:graphic>
          <a:graphicData uri="http://schemas.openxmlformats.org/presentationml/2006/ole">
            <mc:AlternateContent xmlns:mc="http://schemas.openxmlformats.org/markup-compatibility/2006">
              <mc:Choice xmlns:v="urn:schemas-microsoft-com:vml" Requires="v">
                <p:oleObj spid="_x0000_s26733" name="Equation" r:id="rId8" imgW="1295280" imgH="380880" progId="Equation.DSMT4">
                  <p:embed/>
                </p:oleObj>
              </mc:Choice>
              <mc:Fallback>
                <p:oleObj name="Equation" r:id="rId8" imgW="1295280" imgH="380880" progId="Equation.DSMT4">
                  <p:embed/>
                  <p:pic>
                    <p:nvPicPr>
                      <p:cNvPr id="0" name=""/>
                      <p:cNvPicPr>
                        <a:picLocks noChangeAspect="1" noChangeArrowheads="1"/>
                      </p:cNvPicPr>
                      <p:nvPr/>
                    </p:nvPicPr>
                    <p:blipFill>
                      <a:blip r:embed="rId9"/>
                      <a:srcRect/>
                      <a:stretch>
                        <a:fillRect/>
                      </a:stretch>
                    </p:blipFill>
                    <p:spPr bwMode="auto">
                      <a:xfrm>
                        <a:off x="5364110" y="2636890"/>
                        <a:ext cx="2520350" cy="396121"/>
                      </a:xfrm>
                      <a:prstGeom prst="rect">
                        <a:avLst/>
                      </a:prstGeom>
                      <a:solidFill>
                        <a:schemeClr val="tx2"/>
                      </a:solidFill>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33481351"/>
              </p:ext>
            </p:extLst>
          </p:nvPr>
        </p:nvGraphicFramePr>
        <p:xfrm>
          <a:off x="6012200" y="2636890"/>
          <a:ext cx="576080" cy="396121"/>
        </p:xfrm>
        <a:graphic>
          <a:graphicData uri="http://schemas.openxmlformats.org/presentationml/2006/ole">
            <mc:AlternateContent xmlns:mc="http://schemas.openxmlformats.org/markup-compatibility/2006">
              <mc:Choice xmlns:v="urn:schemas-microsoft-com:vml" Requires="v">
                <p:oleObj spid="_x0000_s26734" name="Equation" r:id="rId10" imgW="1295280" imgH="380880" progId="Equation.DSMT4">
                  <p:embed/>
                </p:oleObj>
              </mc:Choice>
              <mc:Fallback>
                <p:oleObj name="Equation" r:id="rId10" imgW="1295280" imgH="380880" progId="Equation.DSMT4">
                  <p:embed/>
                  <p:pic>
                    <p:nvPicPr>
                      <p:cNvPr id="0" name=""/>
                      <p:cNvPicPr>
                        <a:picLocks noChangeAspect="1" noChangeArrowheads="1"/>
                      </p:cNvPicPr>
                      <p:nvPr/>
                    </p:nvPicPr>
                    <p:blipFill>
                      <a:blip r:embed="rId9"/>
                      <a:srcRect/>
                      <a:stretch>
                        <a:fillRect/>
                      </a:stretch>
                    </p:blipFill>
                    <p:spPr bwMode="auto">
                      <a:xfrm>
                        <a:off x="6012200" y="2636890"/>
                        <a:ext cx="576080" cy="396121"/>
                      </a:xfrm>
                      <a:prstGeom prst="rect">
                        <a:avLst/>
                      </a:prstGeom>
                      <a:solidFill>
                        <a:schemeClr val="tx2"/>
                      </a:solidFill>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164772454"/>
              </p:ext>
            </p:extLst>
          </p:nvPr>
        </p:nvGraphicFramePr>
        <p:xfrm>
          <a:off x="6732300" y="2636890"/>
          <a:ext cx="576080" cy="396121"/>
        </p:xfrm>
        <a:graphic>
          <a:graphicData uri="http://schemas.openxmlformats.org/presentationml/2006/ole">
            <mc:AlternateContent xmlns:mc="http://schemas.openxmlformats.org/markup-compatibility/2006">
              <mc:Choice xmlns:v="urn:schemas-microsoft-com:vml" Requires="v">
                <p:oleObj spid="_x0000_s26735" name="Equation" r:id="rId11" imgW="1295280" imgH="380880" progId="Equation.DSMT4">
                  <p:embed/>
                </p:oleObj>
              </mc:Choice>
              <mc:Fallback>
                <p:oleObj name="Equation" r:id="rId11" imgW="1295280" imgH="380880" progId="Equation.DSMT4">
                  <p:embed/>
                  <p:pic>
                    <p:nvPicPr>
                      <p:cNvPr id="0" name=""/>
                      <p:cNvPicPr>
                        <a:picLocks noChangeAspect="1" noChangeArrowheads="1"/>
                      </p:cNvPicPr>
                      <p:nvPr/>
                    </p:nvPicPr>
                    <p:blipFill>
                      <a:blip r:embed="rId9"/>
                      <a:srcRect/>
                      <a:stretch>
                        <a:fillRect/>
                      </a:stretch>
                    </p:blipFill>
                    <p:spPr bwMode="auto">
                      <a:xfrm>
                        <a:off x="6732300" y="2636890"/>
                        <a:ext cx="576080" cy="396121"/>
                      </a:xfrm>
                      <a:prstGeom prst="rect">
                        <a:avLst/>
                      </a:prstGeom>
                      <a:solidFill>
                        <a:schemeClr val="tx2"/>
                      </a:solidFill>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79777348"/>
              </p:ext>
            </p:extLst>
          </p:nvPr>
        </p:nvGraphicFramePr>
        <p:xfrm>
          <a:off x="7350124" y="2636890"/>
          <a:ext cx="534335" cy="396121"/>
        </p:xfrm>
        <a:graphic>
          <a:graphicData uri="http://schemas.openxmlformats.org/presentationml/2006/ole">
            <mc:AlternateContent xmlns:mc="http://schemas.openxmlformats.org/markup-compatibility/2006">
              <mc:Choice xmlns:v="urn:schemas-microsoft-com:vml" Requires="v">
                <p:oleObj spid="_x0000_s26736" name="Equation" r:id="rId12" imgW="1295280" imgH="380880" progId="Equation.DSMT4">
                  <p:embed/>
                </p:oleObj>
              </mc:Choice>
              <mc:Fallback>
                <p:oleObj name="Equation" r:id="rId12" imgW="1295280" imgH="380880" progId="Equation.DSMT4">
                  <p:embed/>
                  <p:pic>
                    <p:nvPicPr>
                      <p:cNvPr id="0" name=""/>
                      <p:cNvPicPr>
                        <a:picLocks noChangeAspect="1" noChangeArrowheads="1"/>
                      </p:cNvPicPr>
                      <p:nvPr/>
                    </p:nvPicPr>
                    <p:blipFill>
                      <a:blip r:embed="rId9"/>
                      <a:srcRect/>
                      <a:stretch>
                        <a:fillRect/>
                      </a:stretch>
                    </p:blipFill>
                    <p:spPr bwMode="auto">
                      <a:xfrm>
                        <a:off x="7350124" y="2636890"/>
                        <a:ext cx="534335" cy="396121"/>
                      </a:xfrm>
                      <a:prstGeom prst="rect">
                        <a:avLst/>
                      </a:prstGeom>
                      <a:solidFill>
                        <a:schemeClr val="tx2"/>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1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267267" name="Text Box 3"/>
          <p:cNvSpPr txBox="1">
            <a:spLocks noChangeArrowheads="1"/>
          </p:cNvSpPr>
          <p:nvPr/>
        </p:nvSpPr>
        <p:spPr bwMode="auto">
          <a:xfrm>
            <a:off x="1619590" y="1700760"/>
            <a:ext cx="6552910" cy="3613297"/>
          </a:xfrm>
          <a:prstGeom prst="rect">
            <a:avLst/>
          </a:prstGeom>
          <a:gradFill rotWithShape="1">
            <a:gsLst>
              <a:gs pos="0">
                <a:srgbClr val="FFFFCC"/>
              </a:gs>
              <a:gs pos="100000">
                <a:srgbClr val="CCFFCC"/>
              </a:gs>
            </a:gsLst>
            <a:lin ang="5400000" scaled="1"/>
          </a:gradFill>
          <a:ln w="9525">
            <a:solidFill>
              <a:schemeClr val="accent1"/>
            </a:solidFill>
            <a:miter lim="800000"/>
          </a:ln>
        </p:spPr>
        <p:txBody>
          <a:bodyPr wrap="square">
            <a:spAutoFit/>
          </a:bodyPr>
          <a:lstStyle/>
          <a:p>
            <a:pPr eaLnBrk="1" hangingPunct="1">
              <a:lnSpc>
                <a:spcPct val="130000"/>
              </a:lnSpc>
            </a:pPr>
            <a:r>
              <a:rPr lang="zh-CN" altLang="en-US" sz="2800" dirty="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                  </a:t>
            </a:r>
            <a:r>
              <a:rPr lang="zh-CN" altLang="en-US" sz="3200" dirty="0" smtClean="0">
                <a:solidFill>
                  <a:srgbClr val="000000"/>
                </a:solidFill>
                <a:latin typeface="黑体" panose="02010609060101010101" pitchFamily="49" charset="-122"/>
                <a:ea typeface="黑体" panose="02010609060101010101" pitchFamily="49" charset="-122"/>
              </a:rPr>
              <a:t>学习要求</a:t>
            </a:r>
            <a:endParaRPr lang="en-US" altLang="zh-CN" sz="3200" dirty="0" smtClean="0">
              <a:solidFill>
                <a:srgbClr val="000000"/>
              </a:solidFill>
              <a:latin typeface="黑体" panose="02010609060101010101" pitchFamily="49" charset="-122"/>
              <a:ea typeface="黑体" panose="02010609060101010101" pitchFamily="49" charset="-122"/>
            </a:endParaRPr>
          </a:p>
          <a:p>
            <a:pPr algn="dist" eaLnBrk="1" hangingPunct="1">
              <a:lnSpc>
                <a:spcPct val="130000"/>
              </a:lnSpc>
            </a:pPr>
            <a:r>
              <a:rPr lang="zh-CN" altLang="en-US" sz="32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理解矩阵、矩阵初等变换和阶梯型</a:t>
            </a:r>
            <a:endParaRPr lang="en-US" altLang="zh-CN" sz="2800" dirty="0" smtClean="0">
              <a:solidFill>
                <a:srgbClr val="000000"/>
              </a:solidFill>
              <a:ea typeface="华文新魏" panose="02010800040101010101" pitchFamily="2" charset="-122"/>
            </a:endParaRPr>
          </a:p>
          <a:p>
            <a:pPr algn="dist" eaLnBrk="1" hangingPunct="1">
              <a:lnSpc>
                <a:spcPct val="130000"/>
              </a:lnSpc>
            </a:pPr>
            <a:r>
              <a:rPr lang="zh-CN" altLang="en-US" sz="2800" dirty="0" smtClean="0">
                <a:solidFill>
                  <a:srgbClr val="000000"/>
                </a:solidFill>
                <a:ea typeface="华文新魏" panose="02010800040101010101" pitchFamily="2" charset="-122"/>
              </a:rPr>
              <a:t>矩阵的定义</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理解矩阵与线性方程组的</a:t>
            </a:r>
            <a:endParaRPr lang="en-US" altLang="zh-CN" sz="2800" dirty="0" smtClean="0">
              <a:solidFill>
                <a:srgbClr val="000000"/>
              </a:solidFill>
              <a:ea typeface="华文新魏" panose="02010800040101010101" pitchFamily="2" charset="-122"/>
            </a:endParaRPr>
          </a:p>
          <a:p>
            <a:pPr algn="dist" eaLnBrk="1" hangingPunct="1">
              <a:lnSpc>
                <a:spcPct val="130000"/>
              </a:lnSpc>
            </a:pPr>
            <a:r>
              <a:rPr lang="zh-CN" altLang="en-US" sz="2800" dirty="0" smtClean="0">
                <a:solidFill>
                  <a:srgbClr val="000000"/>
                </a:solidFill>
                <a:ea typeface="华文新魏" panose="02010800040101010101" pitchFamily="2" charset="-122"/>
              </a:rPr>
              <a:t>关系</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特别是矩阵的初等行变换与线性</a:t>
            </a:r>
            <a:endParaRPr lang="en-US" altLang="zh-CN" sz="2800" dirty="0" smtClean="0">
              <a:solidFill>
                <a:srgbClr val="000000"/>
              </a:solidFill>
              <a:ea typeface="华文新魏" panose="02010800040101010101" pitchFamily="2" charset="-122"/>
            </a:endParaRPr>
          </a:p>
          <a:p>
            <a:pPr algn="dist" eaLnBrk="1" hangingPunct="1">
              <a:lnSpc>
                <a:spcPct val="130000"/>
              </a:lnSpc>
            </a:pPr>
            <a:r>
              <a:rPr lang="zh-CN" altLang="en-US" sz="2800" dirty="0" smtClean="0">
                <a:solidFill>
                  <a:srgbClr val="000000"/>
                </a:solidFill>
                <a:ea typeface="华文新魏" panose="02010800040101010101" pitchFamily="2" charset="-122"/>
              </a:rPr>
              <a:t>方程组消元法的关系</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会用阶梯型矩阵</a:t>
            </a:r>
            <a:endParaRPr lang="en-US" altLang="zh-CN" sz="2800" dirty="0" smtClean="0">
              <a:solidFill>
                <a:srgbClr val="000000"/>
              </a:solidFill>
              <a:ea typeface="华文新魏" panose="02010800040101010101" pitchFamily="2" charset="-122"/>
            </a:endParaRPr>
          </a:p>
          <a:p>
            <a:pPr eaLnBrk="1" hangingPunct="1">
              <a:lnSpc>
                <a:spcPct val="130000"/>
              </a:lnSpc>
            </a:pPr>
            <a:r>
              <a:rPr lang="zh-CN" altLang="en-US" sz="2800" dirty="0" smtClean="0">
                <a:solidFill>
                  <a:srgbClr val="000000"/>
                </a:solidFill>
                <a:ea typeface="华文新魏" panose="02010800040101010101" pitchFamily="2" charset="-122"/>
              </a:rPr>
              <a:t>讨论线性方程组</a:t>
            </a:r>
            <a:r>
              <a:rPr lang="zh-CN" altLang="en-US" sz="2800" dirty="0">
                <a:solidFill>
                  <a:srgbClr val="000000"/>
                </a:solidFill>
                <a:ea typeface="华文新魏" panose="02010800040101010101" pitchFamily="2" charset="-122"/>
              </a:rPr>
              <a:t>的</a:t>
            </a:r>
            <a:r>
              <a:rPr lang="zh-CN" altLang="en-US" sz="2800" dirty="0" smtClean="0">
                <a:solidFill>
                  <a:srgbClr val="000000"/>
                </a:solidFill>
                <a:ea typeface="华文新魏" panose="02010800040101010101" pitchFamily="2" charset="-122"/>
              </a:rPr>
              <a:t>解</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pic>
        <p:nvPicPr>
          <p:cNvPr id="18435" name="图片 1"/>
          <p:cNvPicPr>
            <a:picLocks noChangeAspect="1"/>
          </p:cNvPicPr>
          <p:nvPr/>
        </p:nvPicPr>
        <p:blipFill>
          <a:blip r:embed="rId3" cstate="print"/>
          <a:srcRect/>
          <a:stretch>
            <a:fillRect/>
          </a:stretch>
        </p:blipFill>
        <p:spPr bwMode="auto">
          <a:xfrm>
            <a:off x="611188" y="0"/>
            <a:ext cx="2616200" cy="609600"/>
          </a:xfrm>
          <a:prstGeom prst="rect">
            <a:avLst/>
          </a:prstGeom>
          <a:noFill/>
          <a:ln w="9525">
            <a:noFill/>
            <a:miter lim="800000"/>
            <a:headEnd/>
            <a:tailEnd/>
          </a:ln>
        </p:spPr>
      </p:pic>
    </p:spTree>
    <p:extLst>
      <p:ext uri="{BB962C8B-B14F-4D97-AF65-F5344CB8AC3E}">
        <p14:creationId xmlns:p14="http://schemas.microsoft.com/office/powerpoint/2010/main" val="18137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heel(4)">
                                      <p:cBhvr>
                                        <p:cTn id="7" dur="20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7" name="对象 4"/>
          <p:cNvGraphicFramePr>
            <a:graphicFrameLocks noChangeAspect="1"/>
          </p:cNvGraphicFramePr>
          <p:nvPr/>
        </p:nvGraphicFramePr>
        <p:xfrm>
          <a:off x="1043510" y="1988800"/>
          <a:ext cx="2811462" cy="2141537"/>
        </p:xfrm>
        <a:graphic>
          <a:graphicData uri="http://schemas.openxmlformats.org/presentationml/2006/ole">
            <mc:AlternateContent xmlns:mc="http://schemas.openxmlformats.org/markup-compatibility/2006">
              <mc:Choice xmlns:v="urn:schemas-microsoft-com:vml" Requires="v">
                <p:oleObj spid="_x0000_s27749" name="Equation" r:id="rId4" imgW="31699200" imgH="23774400" progId="Equation.DSMT4">
                  <p:embed/>
                </p:oleObj>
              </mc:Choice>
              <mc:Fallback>
                <p:oleObj name="Equation" r:id="rId4" imgW="316992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510" y="1988800"/>
                        <a:ext cx="281146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652150" y="1989138"/>
          <a:ext cx="2836863" cy="2141537"/>
        </p:xfrm>
        <a:graphic>
          <a:graphicData uri="http://schemas.openxmlformats.org/presentationml/2006/ole">
            <mc:AlternateContent xmlns:mc="http://schemas.openxmlformats.org/markup-compatibility/2006">
              <mc:Choice xmlns:v="urn:schemas-microsoft-com:vml" Requires="v">
                <p:oleObj spid="_x0000_s27750" name="Equation" r:id="rId6" imgW="32004000" imgH="23774400" progId="Equation.DSMT4">
                  <p:embed/>
                </p:oleObj>
              </mc:Choice>
              <mc:Fallback>
                <p:oleObj name="Equation" r:id="rId6" imgW="32004000" imgH="23774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2150" y="1989138"/>
                        <a:ext cx="2836863"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a:graphicFrameLocks noGrp="1"/>
          </p:cNvGraphicFramePr>
          <p:nvPr/>
        </p:nvGraphicFramePr>
        <p:xfrm>
          <a:off x="2867547" y="2061825"/>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nvGraphicFramePr>
        <p:xfrm>
          <a:off x="7415965" y="2042775"/>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rot="60000" flipV="1">
            <a:off x="3923910" y="3059568"/>
            <a:ext cx="1584220" cy="284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3923910" y="2425440"/>
            <a:ext cx="1498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i="1" dirty="0" smtClean="0">
                <a:solidFill>
                  <a:srgbClr val="000000"/>
                </a:solidFill>
                <a:latin typeface="Times New Roman" panose="02020603050405020304"/>
                <a:ea typeface="华文新魏" panose="02010800040101010101" pitchFamily="2" charset="-122"/>
              </a:rPr>
              <a:t>r</a:t>
            </a:r>
            <a:r>
              <a:rPr lang="en-US" altLang="zh-CN" sz="2400" b="0" baseline="-25000" dirty="0" smtClean="0">
                <a:solidFill>
                  <a:srgbClr val="000000"/>
                </a:solidFill>
                <a:latin typeface="Times New Roman" panose="02020603050405020304"/>
                <a:ea typeface="华文新魏" panose="02010800040101010101" pitchFamily="2" charset="-122"/>
              </a:rPr>
              <a:t>1</a:t>
            </a:r>
            <a:r>
              <a:rPr lang="zh-CN" altLang="en-US"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a:t>
            </a:r>
            <a:r>
              <a:rPr lang="en-US" altLang="zh-CN"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(2)+</a:t>
            </a:r>
            <a:r>
              <a:rPr lang="en-US" altLang="zh-CN" sz="2400" b="0" i="1" dirty="0" smtClean="0">
                <a:solidFill>
                  <a:srgbClr val="000000"/>
                </a:solidFill>
                <a:latin typeface="Times New Roman" panose="02020603050405020304"/>
                <a:ea typeface="华文新魏" panose="02010800040101010101" pitchFamily="2" charset="-122"/>
              </a:rPr>
              <a:t>r</a:t>
            </a:r>
            <a:r>
              <a:rPr lang="en-US" altLang="zh-CN" sz="2400" b="0" baseline="-25000" dirty="0" smtClean="0">
                <a:solidFill>
                  <a:srgbClr val="000000"/>
                </a:solidFill>
                <a:latin typeface="Times New Roman" panose="02020603050405020304"/>
                <a:ea typeface="华文新魏" panose="02010800040101010101" pitchFamily="2" charset="-122"/>
              </a:rPr>
              <a:t>3</a:t>
            </a:r>
            <a:endParaRPr lang="en-US" altLang="zh-CN" sz="2400" b="0" dirty="0" smtClean="0">
              <a:solidFill>
                <a:srgbClr val="000000"/>
              </a:solidFill>
              <a:latin typeface="Times New Roman" panose="02020603050405020304"/>
              <a:ea typeface="华文新魏" panose="02010800040101010101" pitchFamily="2" charset="-122"/>
            </a:endParaRPr>
          </a:p>
        </p:txBody>
      </p:sp>
      <p:sp>
        <p:nvSpPr>
          <p:cNvPr id="11880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15" name="Text Box 3"/>
          <p:cNvSpPr txBox="1">
            <a:spLocks noChangeArrowheads="1"/>
          </p:cNvSpPr>
          <p:nvPr/>
        </p:nvSpPr>
        <p:spPr bwMode="auto">
          <a:xfrm>
            <a:off x="1317614" y="4232640"/>
            <a:ext cx="7375737"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        </a:t>
            </a:r>
            <a:r>
              <a:rPr lang="zh-CN" altLang="en-US" sz="2800" dirty="0" smtClean="0">
                <a:latin typeface="黑体" panose="02010609060101010101" pitchFamily="2" charset="-122"/>
                <a:ea typeface="黑体" panose="02010609060101010101" pitchFamily="2" charset="-122"/>
              </a:rPr>
              <a:t>注</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只有第三行的元素有变化</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矩阵的其它</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元素保持不变</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858306540"/>
              </p:ext>
            </p:extLst>
          </p:nvPr>
        </p:nvGraphicFramePr>
        <p:xfrm>
          <a:off x="5796170" y="3068950"/>
          <a:ext cx="2520350" cy="396121"/>
        </p:xfrm>
        <a:graphic>
          <a:graphicData uri="http://schemas.openxmlformats.org/presentationml/2006/ole">
            <mc:AlternateContent xmlns:mc="http://schemas.openxmlformats.org/markup-compatibility/2006">
              <mc:Choice xmlns:v="urn:schemas-microsoft-com:vml" Requires="v">
                <p:oleObj spid="_x0000_s27751" name="Equation" r:id="rId8" imgW="1295280" imgH="380880" progId="Equation.DSMT4">
                  <p:embed/>
                </p:oleObj>
              </mc:Choice>
              <mc:Fallback>
                <p:oleObj name="Equation" r:id="rId8" imgW="1295280" imgH="380880" progId="Equation.DSMT4">
                  <p:embed/>
                  <p:pic>
                    <p:nvPicPr>
                      <p:cNvPr id="0" name=""/>
                      <p:cNvPicPr>
                        <a:picLocks noChangeAspect="1" noChangeArrowheads="1"/>
                      </p:cNvPicPr>
                      <p:nvPr/>
                    </p:nvPicPr>
                    <p:blipFill>
                      <a:blip r:embed="rId9"/>
                      <a:srcRect/>
                      <a:stretch>
                        <a:fillRect/>
                      </a:stretch>
                    </p:blipFill>
                    <p:spPr bwMode="auto">
                      <a:xfrm>
                        <a:off x="5796170" y="3068950"/>
                        <a:ext cx="2520350" cy="396121"/>
                      </a:xfrm>
                      <a:prstGeom prst="rect">
                        <a:avLst/>
                      </a:prstGeom>
                      <a:solidFill>
                        <a:schemeClr val="tx2"/>
                      </a:solidFill>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40862716"/>
              </p:ext>
            </p:extLst>
          </p:nvPr>
        </p:nvGraphicFramePr>
        <p:xfrm>
          <a:off x="6444260" y="3068950"/>
          <a:ext cx="576080" cy="396121"/>
        </p:xfrm>
        <a:graphic>
          <a:graphicData uri="http://schemas.openxmlformats.org/presentationml/2006/ole">
            <mc:AlternateContent xmlns:mc="http://schemas.openxmlformats.org/markup-compatibility/2006">
              <mc:Choice xmlns:v="urn:schemas-microsoft-com:vml" Requires="v">
                <p:oleObj spid="_x0000_s27752" name="Equation" r:id="rId10" imgW="1295280" imgH="380880" progId="Equation.DSMT4">
                  <p:embed/>
                </p:oleObj>
              </mc:Choice>
              <mc:Fallback>
                <p:oleObj name="Equation" r:id="rId10" imgW="1295280" imgH="380880" progId="Equation.DSMT4">
                  <p:embed/>
                  <p:pic>
                    <p:nvPicPr>
                      <p:cNvPr id="0" name=""/>
                      <p:cNvPicPr>
                        <a:picLocks noChangeAspect="1" noChangeArrowheads="1"/>
                      </p:cNvPicPr>
                      <p:nvPr/>
                    </p:nvPicPr>
                    <p:blipFill>
                      <a:blip r:embed="rId9"/>
                      <a:srcRect/>
                      <a:stretch>
                        <a:fillRect/>
                      </a:stretch>
                    </p:blipFill>
                    <p:spPr bwMode="auto">
                      <a:xfrm>
                        <a:off x="6444260" y="3068950"/>
                        <a:ext cx="576080" cy="396121"/>
                      </a:xfrm>
                      <a:prstGeom prst="rect">
                        <a:avLst/>
                      </a:prstGeom>
                      <a:solidFill>
                        <a:schemeClr val="tx2"/>
                      </a:solidFill>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57655756"/>
              </p:ext>
            </p:extLst>
          </p:nvPr>
        </p:nvGraphicFramePr>
        <p:xfrm>
          <a:off x="7164360" y="3068950"/>
          <a:ext cx="576080" cy="396121"/>
        </p:xfrm>
        <a:graphic>
          <a:graphicData uri="http://schemas.openxmlformats.org/presentationml/2006/ole">
            <mc:AlternateContent xmlns:mc="http://schemas.openxmlformats.org/markup-compatibility/2006">
              <mc:Choice xmlns:v="urn:schemas-microsoft-com:vml" Requires="v">
                <p:oleObj spid="_x0000_s27753" name="Equation" r:id="rId11" imgW="1295280" imgH="380880" progId="Equation.DSMT4">
                  <p:embed/>
                </p:oleObj>
              </mc:Choice>
              <mc:Fallback>
                <p:oleObj name="Equation" r:id="rId11" imgW="1295280" imgH="380880" progId="Equation.DSMT4">
                  <p:embed/>
                  <p:pic>
                    <p:nvPicPr>
                      <p:cNvPr id="0" name=""/>
                      <p:cNvPicPr>
                        <a:picLocks noChangeAspect="1" noChangeArrowheads="1"/>
                      </p:cNvPicPr>
                      <p:nvPr/>
                    </p:nvPicPr>
                    <p:blipFill>
                      <a:blip r:embed="rId9"/>
                      <a:srcRect/>
                      <a:stretch>
                        <a:fillRect/>
                      </a:stretch>
                    </p:blipFill>
                    <p:spPr bwMode="auto">
                      <a:xfrm>
                        <a:off x="7164360" y="3068950"/>
                        <a:ext cx="576080" cy="396121"/>
                      </a:xfrm>
                      <a:prstGeom prst="rect">
                        <a:avLst/>
                      </a:prstGeom>
                      <a:solidFill>
                        <a:schemeClr val="tx2"/>
                      </a:solidFill>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75526144"/>
              </p:ext>
            </p:extLst>
          </p:nvPr>
        </p:nvGraphicFramePr>
        <p:xfrm>
          <a:off x="7782184" y="3068950"/>
          <a:ext cx="534335" cy="396121"/>
        </p:xfrm>
        <a:graphic>
          <a:graphicData uri="http://schemas.openxmlformats.org/presentationml/2006/ole">
            <mc:AlternateContent xmlns:mc="http://schemas.openxmlformats.org/markup-compatibility/2006">
              <mc:Choice xmlns:v="urn:schemas-microsoft-com:vml" Requires="v">
                <p:oleObj spid="_x0000_s27754" name="Equation" r:id="rId12" imgW="1295280" imgH="380880" progId="Equation.DSMT4">
                  <p:embed/>
                </p:oleObj>
              </mc:Choice>
              <mc:Fallback>
                <p:oleObj name="Equation" r:id="rId12" imgW="1295280" imgH="380880" progId="Equation.DSMT4">
                  <p:embed/>
                  <p:pic>
                    <p:nvPicPr>
                      <p:cNvPr id="0" name=""/>
                      <p:cNvPicPr>
                        <a:picLocks noChangeAspect="1" noChangeArrowheads="1"/>
                      </p:cNvPicPr>
                      <p:nvPr/>
                    </p:nvPicPr>
                    <p:blipFill>
                      <a:blip r:embed="rId9"/>
                      <a:srcRect/>
                      <a:stretch>
                        <a:fillRect/>
                      </a:stretch>
                    </p:blipFill>
                    <p:spPr bwMode="auto">
                      <a:xfrm>
                        <a:off x="7782184" y="3068950"/>
                        <a:ext cx="534335" cy="396121"/>
                      </a:xfrm>
                      <a:prstGeom prst="rect">
                        <a:avLst/>
                      </a:prstGeom>
                      <a:solidFill>
                        <a:schemeClr val="tx2"/>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1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9"/>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971500" y="1700760"/>
            <a:ext cx="7705070" cy="453663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45410"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71550" y="1052513"/>
            <a:ext cx="7653338" cy="5092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黑体" panose="02010609060101010101" pitchFamily="2" charset="-122"/>
              </a:rPr>
              <a:t>2. </a:t>
            </a:r>
            <a:r>
              <a:rPr lang="zh-CN" altLang="en-US" sz="2800" dirty="0">
                <a:ea typeface="黑体" panose="02010609060101010101" pitchFamily="2" charset="-122"/>
              </a:rPr>
              <a:t>矩阵的初等列变换</a:t>
            </a:r>
          </a:p>
          <a:p>
            <a:pPr eaLnBrk="1" hangingPunct="1">
              <a:lnSpc>
                <a:spcPct val="130000"/>
              </a:lnSpc>
              <a:tabLst>
                <a:tab pos="892175" algn="l"/>
                <a:tab pos="981075" algn="l"/>
                <a:tab pos="1071245" algn="l"/>
              </a:tabLst>
            </a:pPr>
            <a:r>
              <a:rPr lang="zh-CN" altLang="en-US" sz="2800" dirty="0">
                <a:ea typeface="黑体" panose="02010609060101010101" pitchFamily="2" charset="-122"/>
              </a:rPr>
              <a:t>        定义</a:t>
            </a:r>
            <a:r>
              <a:rPr lang="en-US" altLang="zh-CN" sz="2800" dirty="0">
                <a:ea typeface="黑体" panose="02010609060101010101" pitchFamily="2" charset="-122"/>
              </a:rPr>
              <a:t>1.2.1</a:t>
            </a:r>
            <a:r>
              <a:rPr lang="en-US" altLang="zh-CN" sz="2800" i="1" dirty="0">
                <a:ea typeface="黑体" panose="02010609060101010101" pitchFamily="2" charset="-122"/>
                <a:cs typeface="Times New Roman" panose="02020603050405020304" pitchFamily="18" charset="0"/>
              </a:rPr>
              <a:t>'</a:t>
            </a:r>
            <a:r>
              <a:rPr lang="en-US" altLang="zh-CN" sz="2800" dirty="0">
                <a:ea typeface="黑体" panose="02010609060101010101" pitchFamily="2" charset="-122"/>
              </a:rPr>
              <a:t> </a:t>
            </a:r>
            <a:r>
              <a:rPr lang="zh-CN" altLang="en-US" sz="2800" dirty="0">
                <a:ea typeface="华文新魏" panose="02010800040101010101" pitchFamily="2" charset="-122"/>
              </a:rPr>
              <a:t>以下三种矩阵的变换称为矩阵</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的</a:t>
            </a:r>
            <a:r>
              <a:rPr lang="zh-CN" altLang="en-US" sz="2800" b="1" dirty="0">
                <a:solidFill>
                  <a:srgbClr val="0000FF"/>
                </a:solidFill>
                <a:latin typeface="华文隶书" panose="02010800040101010101" pitchFamily="2" charset="-122"/>
                <a:ea typeface="华文隶书" panose="02010800040101010101" pitchFamily="2" charset="-122"/>
              </a:rPr>
              <a:t>初等列变换</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ea typeface="黑体" panose="02010609060101010101" pitchFamily="2" charset="-122"/>
              </a:rPr>
              <a:t>         </a:t>
            </a:r>
            <a:r>
              <a:rPr lang="en-US" altLang="zh-CN" sz="2800" dirty="0">
                <a:ea typeface="华文新魏" panose="02010800040101010101" pitchFamily="2" charset="-122"/>
              </a:rPr>
              <a:t>I. </a:t>
            </a:r>
            <a:r>
              <a:rPr lang="zh-CN" altLang="en-US" sz="2800" dirty="0">
                <a:ea typeface="华文新魏" panose="02010800040101010101" pitchFamily="2" charset="-122"/>
              </a:rPr>
              <a:t>交换两列的位置</a:t>
            </a:r>
            <a:r>
              <a:rPr lang="en-US" altLang="zh-CN" sz="2800" dirty="0">
                <a:ea typeface="华文新魏" panose="02010800040101010101" pitchFamily="2" charset="-122"/>
              </a:rPr>
              <a:t>, </a:t>
            </a:r>
            <a:r>
              <a:rPr lang="zh-CN" altLang="en-US" sz="2800" dirty="0">
                <a:ea typeface="华文新魏" panose="02010800040101010101" pitchFamily="2" charset="-122"/>
              </a:rPr>
              <a:t>用记号</a:t>
            </a:r>
            <a:r>
              <a:rPr lang="en-US" altLang="zh-CN" sz="2800" i="1" dirty="0" err="1">
                <a:ea typeface="华文新魏" panose="02010800040101010101" pitchFamily="2" charset="-122"/>
              </a:rPr>
              <a:t>c</a:t>
            </a:r>
            <a:r>
              <a:rPr lang="en-US" altLang="zh-CN" sz="2800" i="1" baseline="-25000" dirty="0" err="1">
                <a:ea typeface="华文新魏" panose="02010800040101010101" pitchFamily="2" charset="-122"/>
              </a:rPr>
              <a:t>i</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c</a:t>
            </a:r>
            <a:r>
              <a:rPr lang="en-US" altLang="zh-CN" sz="2800" i="1" baseline="-25000" dirty="0" err="1">
                <a:ea typeface="华文新魏" panose="02010800040101010101" pitchFamily="2" charset="-122"/>
              </a:rPr>
              <a:t>j</a:t>
            </a:r>
            <a:r>
              <a:rPr lang="zh-CN" altLang="en-US" sz="2800" dirty="0">
                <a:ea typeface="华文新魏" panose="02010800040101010101" pitchFamily="2" charset="-122"/>
              </a:rPr>
              <a:t>表示矩阵的</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第</a:t>
            </a:r>
            <a:r>
              <a:rPr lang="en-US" altLang="zh-CN" sz="2800" i="1" dirty="0" err="1">
                <a:ea typeface="华文新魏" panose="02010800040101010101" pitchFamily="2" charset="-122"/>
              </a:rPr>
              <a:t>i</a:t>
            </a:r>
            <a:r>
              <a:rPr lang="zh-CN" altLang="en-US" sz="2800" dirty="0">
                <a:ea typeface="华文新魏" panose="02010800040101010101" pitchFamily="2" charset="-122"/>
              </a:rPr>
              <a:t>列与第</a:t>
            </a:r>
            <a:r>
              <a:rPr lang="en-US" altLang="zh-CN" sz="2800" i="1" dirty="0">
                <a:ea typeface="华文新魏" panose="02010800040101010101" pitchFamily="2" charset="-122"/>
              </a:rPr>
              <a:t>j</a:t>
            </a:r>
            <a:r>
              <a:rPr lang="zh-CN" altLang="en-US" sz="2800" dirty="0">
                <a:ea typeface="华文新魏" panose="02010800040101010101" pitchFamily="2" charset="-122"/>
              </a:rPr>
              <a:t>列互换</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II. </a:t>
            </a:r>
            <a:r>
              <a:rPr lang="zh-CN" altLang="en-US" sz="2800" dirty="0">
                <a:ea typeface="华文新魏" panose="02010800040101010101" pitchFamily="2" charset="-122"/>
              </a:rPr>
              <a:t>用一个非零常数乘以某一列</a:t>
            </a:r>
            <a:r>
              <a:rPr lang="en-US" altLang="zh-CN" sz="2800" dirty="0">
                <a:ea typeface="华文新魏" panose="02010800040101010101" pitchFamily="2" charset="-122"/>
              </a:rPr>
              <a:t>, </a:t>
            </a:r>
            <a:r>
              <a:rPr lang="zh-CN" altLang="en-US" sz="2800" dirty="0">
                <a:ea typeface="华文新魏" panose="02010800040101010101" pitchFamily="2" charset="-122"/>
              </a:rPr>
              <a:t>用记号</a:t>
            </a:r>
            <a:r>
              <a:rPr lang="en-US" altLang="zh-CN" sz="2800" i="1" dirty="0" err="1">
                <a:ea typeface="华文新魏" panose="02010800040101010101" pitchFamily="2" charset="-122"/>
              </a:rPr>
              <a:t>kc</a:t>
            </a:r>
            <a:r>
              <a:rPr lang="en-US" altLang="zh-CN" sz="2800" i="1" baseline="-25000" dirty="0" err="1">
                <a:ea typeface="华文新魏" panose="02010800040101010101" pitchFamily="2" charset="-122"/>
              </a:rPr>
              <a:t>i</a:t>
            </a:r>
            <a:r>
              <a:rPr lang="zh-CN" altLang="en-US" sz="2800" dirty="0">
                <a:ea typeface="华文新魏" panose="02010800040101010101" pitchFamily="2" charset="-122"/>
              </a:rPr>
              <a:t>表</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示矩阵的第</a:t>
            </a:r>
            <a:r>
              <a:rPr lang="en-US" altLang="zh-CN" sz="2800" i="1" dirty="0" err="1">
                <a:ea typeface="华文新魏" panose="02010800040101010101" pitchFamily="2" charset="-122"/>
              </a:rPr>
              <a:t>i</a:t>
            </a:r>
            <a:r>
              <a:rPr lang="zh-CN" altLang="en-US" sz="2800" dirty="0">
                <a:ea typeface="华文新魏" panose="02010800040101010101" pitchFamily="2" charset="-122"/>
              </a:rPr>
              <a:t>列乘以常数</a:t>
            </a:r>
            <a:r>
              <a:rPr lang="en-US" altLang="zh-CN" sz="2800" i="1" dirty="0">
                <a:ea typeface="华文新魏" panose="02010800040101010101" pitchFamily="2" charset="-122"/>
              </a:rPr>
              <a:t>k</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III. </a:t>
            </a:r>
            <a:r>
              <a:rPr lang="zh-CN" altLang="en-US" sz="2800" dirty="0">
                <a:ea typeface="华文新魏" panose="02010800040101010101" pitchFamily="2" charset="-122"/>
              </a:rPr>
              <a:t>一列乘以一个常数后加到另一列上</a:t>
            </a:r>
            <a:r>
              <a:rPr lang="en-US" altLang="zh-CN" sz="2800" dirty="0">
                <a:ea typeface="华文新魏" panose="02010800040101010101" pitchFamily="2" charset="-122"/>
              </a:rPr>
              <a:t>, </a:t>
            </a:r>
            <a:r>
              <a:rPr lang="zh-CN" altLang="en-US" sz="2800" dirty="0">
                <a:ea typeface="华文新魏" panose="02010800040101010101" pitchFamily="2" charset="-122"/>
              </a:rPr>
              <a:t>用记</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号</a:t>
            </a:r>
            <a:r>
              <a:rPr lang="en-US" altLang="zh-CN" sz="2800" i="1" dirty="0" err="1">
                <a:ea typeface="华文新魏" panose="02010800040101010101" pitchFamily="2" charset="-122"/>
              </a:rPr>
              <a:t>kc</a:t>
            </a:r>
            <a:r>
              <a:rPr lang="en-US" altLang="zh-CN" sz="2800" i="1" baseline="-25000" dirty="0" err="1">
                <a:ea typeface="华文新魏" panose="02010800040101010101" pitchFamily="2" charset="-122"/>
              </a:rPr>
              <a:t>i</a:t>
            </a:r>
            <a:r>
              <a:rPr lang="en-US" altLang="zh-CN" sz="2800" dirty="0" err="1">
                <a:ea typeface="华文新魏" panose="02010800040101010101" pitchFamily="2" charset="-122"/>
                <a:sym typeface="Symbol" panose="05050102010706020507" pitchFamily="18" charset="2"/>
              </a:rPr>
              <a:t></a:t>
            </a:r>
            <a:r>
              <a:rPr lang="en-US" altLang="zh-CN" sz="2800" i="1" dirty="0" err="1">
                <a:ea typeface="华文新魏" panose="02010800040101010101" pitchFamily="2" charset="-122"/>
              </a:rPr>
              <a:t>c</a:t>
            </a:r>
            <a:r>
              <a:rPr lang="en-US" altLang="zh-CN" sz="2800" i="1" baseline="-25000" dirty="0" err="1">
                <a:ea typeface="华文新魏" panose="02010800040101010101" pitchFamily="2" charset="-122"/>
              </a:rPr>
              <a:t>j</a:t>
            </a:r>
            <a:r>
              <a:rPr lang="zh-CN" altLang="en-US" sz="2800" dirty="0">
                <a:ea typeface="华文新魏" panose="02010800040101010101" pitchFamily="2" charset="-122"/>
              </a:rPr>
              <a:t>表示矩阵的第</a:t>
            </a:r>
            <a:r>
              <a:rPr lang="en-US" altLang="zh-CN" sz="2800" i="1" dirty="0" err="1">
                <a:ea typeface="华文新魏" panose="02010800040101010101" pitchFamily="2" charset="-122"/>
              </a:rPr>
              <a:t>i</a:t>
            </a:r>
            <a:r>
              <a:rPr lang="zh-CN" altLang="en-US" sz="2800" dirty="0">
                <a:ea typeface="华文新魏" panose="02010800040101010101" pitchFamily="2" charset="-122"/>
              </a:rPr>
              <a:t>列乘以常数</a:t>
            </a:r>
            <a:r>
              <a:rPr lang="en-US" altLang="zh-CN" sz="2800" i="1" dirty="0">
                <a:ea typeface="华文新魏" panose="02010800040101010101" pitchFamily="2" charset="-122"/>
              </a:rPr>
              <a:t>k</a:t>
            </a:r>
            <a:r>
              <a:rPr lang="zh-CN" altLang="en-US" sz="2800" dirty="0">
                <a:ea typeface="华文新魏" panose="02010800040101010101" pitchFamily="2" charset="-122"/>
              </a:rPr>
              <a:t>后加到第</a:t>
            </a:r>
            <a:r>
              <a:rPr lang="en-US" altLang="zh-CN" sz="2800" i="1" dirty="0">
                <a:ea typeface="华文新魏" panose="02010800040101010101" pitchFamily="2" charset="-122"/>
              </a:rPr>
              <a:t>j</a:t>
            </a:r>
            <a:r>
              <a:rPr lang="zh-CN" altLang="en-US" sz="2800" dirty="0">
                <a:ea typeface="华文新魏" panose="02010800040101010101" pitchFamily="2" charset="-122"/>
              </a:rPr>
              <a:t>列</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5" end="5"/>
                                            </p:txEl>
                                          </p:spTgt>
                                        </p:tgtEl>
                                        <p:attrNameLst>
                                          <p:attrName>style.visibility</p:attrName>
                                        </p:attrNameLst>
                                      </p:cBhvr>
                                      <p:to>
                                        <p:strVal val="visible"/>
                                      </p:to>
                                    </p:set>
                                    <p:animEffect transition="in" filter="wipe(left)">
                                      <p:cBhvr>
                                        <p:cTn id="37" dur="1000"/>
                                        <p:tgtEl>
                                          <p:spTgt spid="2734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3411">
                                            <p:txEl>
                                              <p:pRg st="6" end="6"/>
                                            </p:txEl>
                                          </p:spTgt>
                                        </p:tgtEl>
                                        <p:attrNameLst>
                                          <p:attrName>style.visibility</p:attrName>
                                        </p:attrNameLst>
                                      </p:cBhvr>
                                      <p:to>
                                        <p:strVal val="visible"/>
                                      </p:to>
                                    </p:set>
                                    <p:animEffect transition="in" filter="wipe(left)">
                                      <p:cBhvr>
                                        <p:cTn id="42" dur="1000"/>
                                        <p:tgtEl>
                                          <p:spTgt spid="2734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3411">
                                            <p:txEl>
                                              <p:pRg st="7" end="7"/>
                                            </p:txEl>
                                          </p:spTgt>
                                        </p:tgtEl>
                                        <p:attrNameLst>
                                          <p:attrName>style.visibility</p:attrName>
                                        </p:attrNameLst>
                                      </p:cBhvr>
                                      <p:to>
                                        <p:strVal val="visible"/>
                                      </p:to>
                                    </p:set>
                                    <p:animEffect transition="in" filter="wipe(left)">
                                      <p:cBhvr>
                                        <p:cTn id="47" dur="1000"/>
                                        <p:tgtEl>
                                          <p:spTgt spid="2734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3411">
                                            <p:txEl>
                                              <p:pRg st="8" end="8"/>
                                            </p:txEl>
                                          </p:spTgt>
                                        </p:tgtEl>
                                        <p:attrNameLst>
                                          <p:attrName>style.visibility</p:attrName>
                                        </p:attrNameLst>
                                      </p:cBhvr>
                                      <p:to>
                                        <p:strVal val="visible"/>
                                      </p:to>
                                    </p:set>
                                    <p:animEffect transition="in" filter="wipe(left)">
                                      <p:cBhvr>
                                        <p:cTn id="52" dur="1000"/>
                                        <p:tgtEl>
                                          <p:spTgt spid="27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259540" y="1412720"/>
            <a:ext cx="6984970" cy="11521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47458"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1258888" y="1362075"/>
            <a:ext cx="7007046"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矩阵的初等行变换和初等列变换统称为</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矩阵的</a:t>
            </a:r>
            <a:r>
              <a:rPr lang="zh-CN" altLang="en-US" sz="2800" b="1" dirty="0">
                <a:solidFill>
                  <a:srgbClr val="0000FF"/>
                </a:solidFill>
                <a:latin typeface="华文隶书" panose="02010800040101010101" pitchFamily="2" charset="-122"/>
                <a:ea typeface="华文隶书" panose="02010800040101010101" pitchFamily="2" charset="-122"/>
              </a:rPr>
              <a:t>初等变换</a:t>
            </a:r>
            <a:r>
              <a:rPr lang="en-US" altLang="zh-CN" sz="2800" dirty="0" smtClean="0">
                <a:ea typeface="华文新魏" panose="02010800040101010101" pitchFamily="2" charset="-122"/>
              </a:rPr>
              <a:t>.</a:t>
            </a:r>
            <a:endParaRPr lang="zh-CN" altLang="en-US" sz="2800" dirty="0"/>
          </a:p>
        </p:txBody>
      </p:sp>
      <p:sp>
        <p:nvSpPr>
          <p:cNvPr id="4" name="Text Box 3"/>
          <p:cNvSpPr txBox="1">
            <a:spLocks noChangeArrowheads="1"/>
          </p:cNvSpPr>
          <p:nvPr/>
        </p:nvSpPr>
        <p:spPr bwMode="auto">
          <a:xfrm>
            <a:off x="1259540" y="2952387"/>
            <a:ext cx="6926896"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        </a:t>
            </a:r>
            <a:r>
              <a:rPr lang="zh-CN" altLang="en-US" sz="2800" dirty="0" smtClean="0">
                <a:latin typeface="华文琥珀" panose="02010800040101010101" pitchFamily="2" charset="-122"/>
                <a:ea typeface="华文琥珀" panose="02010800040101010101" pitchFamily="2" charset="-122"/>
              </a:rPr>
              <a:t>特别提醒</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在</a:t>
            </a:r>
            <a:r>
              <a:rPr lang="zh-CN" altLang="en-US" sz="2800" dirty="0">
                <a:ea typeface="华文新魏" panose="02010800040101010101" pitchFamily="2" charset="-122"/>
              </a:rPr>
              <a:t>讨论线性方程组解的</a:t>
            </a:r>
            <a:r>
              <a:rPr lang="zh-CN" altLang="en-US" sz="2800" dirty="0" smtClean="0">
                <a:ea typeface="华文新魏" panose="02010800040101010101" pitchFamily="2" charset="-122"/>
              </a:rPr>
              <a:t>时候</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smtClean="0">
                <a:solidFill>
                  <a:srgbClr val="0000FF"/>
                </a:solidFill>
                <a:latin typeface="方正粗黑宋简体" panose="02000000000000000000" pitchFamily="2" charset="-122"/>
                <a:ea typeface="方正粗黑宋简体" panose="02000000000000000000" pitchFamily="2" charset="-122"/>
              </a:rPr>
              <a:t>不使用</a:t>
            </a:r>
            <a:r>
              <a:rPr lang="zh-CN" altLang="en-US" sz="2800" dirty="0">
                <a:ea typeface="华文新魏" panose="02010800040101010101" pitchFamily="2" charset="-122"/>
              </a:rPr>
              <a:t>矩阵的初等列变换</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4" name="Text Box 3"/>
          <p:cNvSpPr txBox="1">
            <a:spLocks noChangeArrowheads="1"/>
          </p:cNvSpPr>
          <p:nvPr/>
        </p:nvSpPr>
        <p:spPr bwMode="auto">
          <a:xfrm>
            <a:off x="1763610" y="2420860"/>
            <a:ext cx="6814686" cy="177279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latin typeface="华文琥珀" panose="02010800040101010101" pitchFamily="2" charset="-122"/>
                <a:ea typeface="华文琥珀" panose="02010800040101010101" pitchFamily="2" charset="-122"/>
              </a:rPr>
              <a:t>要求：</a:t>
            </a:r>
            <a:r>
              <a:rPr lang="zh-CN" altLang="en-US" sz="2800" dirty="0" smtClean="0">
                <a:latin typeface="华文隶书" panose="02010800040101010101" pitchFamily="2" charset="-122"/>
                <a:ea typeface="华文隶书" panose="02010800040101010101" pitchFamily="2" charset="-122"/>
              </a:rPr>
              <a:t>会做矩阵的初等变换</a:t>
            </a:r>
            <a:r>
              <a:rPr lang="en-US" altLang="zh-CN" sz="2800" dirty="0" smtClean="0">
                <a:latin typeface="华文隶书" panose="02010800040101010101" pitchFamily="2" charset="-122"/>
                <a:ea typeface="华文隶书" panose="02010800040101010101" pitchFamily="2" charset="-122"/>
              </a:rPr>
              <a:t>, </a:t>
            </a:r>
            <a:r>
              <a:rPr lang="zh-CN" altLang="en-US" sz="2800" dirty="0" smtClean="0">
                <a:latin typeface="华文隶书" panose="02010800040101010101" pitchFamily="2" charset="-122"/>
                <a:ea typeface="华文隶书" panose="02010800040101010101" pitchFamily="2" charset="-122"/>
              </a:rPr>
              <a:t>并能正确标注</a:t>
            </a:r>
            <a:endParaRPr lang="en-US" altLang="zh-CN" sz="2800" dirty="0" smtClean="0">
              <a:latin typeface="华文隶书" panose="02010800040101010101" pitchFamily="2" charset="-122"/>
              <a:ea typeface="华文隶书" panose="02010800040101010101" pitchFamily="2" charset="-122"/>
            </a:endParaRPr>
          </a:p>
          <a:p>
            <a:pPr eaLnBrk="1" hangingPunct="1">
              <a:lnSpc>
                <a:spcPct val="130000"/>
              </a:lnSpc>
              <a:tabLst>
                <a:tab pos="892175" algn="l"/>
                <a:tab pos="981075" algn="l"/>
                <a:tab pos="1071245" algn="l"/>
              </a:tabLst>
            </a:pPr>
            <a:r>
              <a:rPr lang="en-US" altLang="zh-CN" sz="2800" dirty="0">
                <a:latin typeface="华文隶书" panose="02010800040101010101" pitchFamily="2" charset="-122"/>
                <a:ea typeface="华文隶书" panose="02010800040101010101" pitchFamily="2" charset="-122"/>
              </a:rPr>
              <a:t> </a:t>
            </a:r>
            <a:r>
              <a:rPr lang="en-US" altLang="zh-CN" sz="2800" dirty="0" smtClean="0">
                <a:latin typeface="华文隶书" panose="02010800040101010101" pitchFamily="2" charset="-122"/>
                <a:ea typeface="华文隶书" panose="02010800040101010101" pitchFamily="2" charset="-122"/>
              </a:rPr>
              <a:t>           </a:t>
            </a:r>
            <a:r>
              <a:rPr lang="zh-CN" altLang="en-US" sz="2800" dirty="0" smtClean="0">
                <a:latin typeface="华文隶书" panose="02010800040101010101" pitchFamily="2" charset="-122"/>
                <a:ea typeface="华文隶书" panose="02010800040101010101" pitchFamily="2" charset="-122"/>
              </a:rPr>
              <a:t>所做的初等变换的类型</a:t>
            </a:r>
            <a:r>
              <a:rPr lang="en-US" altLang="zh-CN" sz="2800" dirty="0" smtClean="0">
                <a:latin typeface="华文隶书" panose="02010800040101010101" pitchFamily="2" charset="-122"/>
                <a:ea typeface="华文隶书" panose="02010800040101010101" pitchFamily="2" charset="-122"/>
              </a:rPr>
              <a:t>. </a:t>
            </a:r>
          </a:p>
          <a:p>
            <a:pPr eaLnBrk="1" hangingPunct="1">
              <a:lnSpc>
                <a:spcPct val="130000"/>
              </a:lnSpc>
              <a:tabLst>
                <a:tab pos="892175" algn="l"/>
                <a:tab pos="981075" algn="l"/>
                <a:tab pos="1071245" algn="l"/>
              </a:tabLst>
            </a:pPr>
            <a:r>
              <a:rPr lang="zh-CN" altLang="en-US" sz="2800" dirty="0" smtClean="0">
                <a:latin typeface="华文琥珀" panose="02010800040101010101" pitchFamily="2" charset="-122"/>
                <a:ea typeface="华文琥珀" panose="02010800040101010101" pitchFamily="2" charset="-122"/>
              </a:rPr>
              <a:t>注意：</a:t>
            </a:r>
            <a:r>
              <a:rPr lang="zh-CN" altLang="en-US" sz="2800" dirty="0" smtClean="0">
                <a:latin typeface="华文隶书" panose="02010800040101010101" pitchFamily="2" charset="-122"/>
                <a:ea typeface="华文隶书" panose="02010800040101010101" pitchFamily="2" charset="-122"/>
              </a:rPr>
              <a:t>初等变换仅有三种类型</a:t>
            </a:r>
            <a:r>
              <a:rPr lang="en-US" altLang="zh-CN" sz="2800" dirty="0" smtClean="0">
                <a:latin typeface="华文隶书" panose="02010800040101010101" pitchFamily="2" charset="-122"/>
                <a:ea typeface="华文隶书" panose="02010800040101010101" pitchFamily="2" charset="-122"/>
              </a:rPr>
              <a:t>.</a:t>
            </a:r>
            <a:endParaRPr lang="zh-CN" altLang="en-US" sz="28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33835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4" name="Text Box 3"/>
          <p:cNvSpPr txBox="1">
            <a:spLocks noChangeArrowheads="1"/>
          </p:cNvSpPr>
          <p:nvPr/>
        </p:nvSpPr>
        <p:spPr bwMode="auto">
          <a:xfrm>
            <a:off x="1366806" y="2128424"/>
            <a:ext cx="7165744"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solidFill>
                  <a:srgbClr val="000000"/>
                </a:solidFill>
                <a:latin typeface="华文琥珀" panose="02010800040101010101" pitchFamily="2" charset="-122"/>
                <a:ea typeface="华文琥珀" panose="02010800040101010101" pitchFamily="2" charset="-122"/>
              </a:rPr>
              <a:t>矩阵的初等行变换在解方程组中有什么用途</a:t>
            </a:r>
            <a:r>
              <a:rPr lang="en-US" altLang="zh-CN" sz="2800" dirty="0" smtClean="0">
                <a:solidFill>
                  <a:srgbClr val="000000"/>
                </a:solidFill>
                <a:latin typeface="华文琥珀" panose="02010800040101010101" pitchFamily="2" charset="-122"/>
                <a:ea typeface="华文琥珀" panose="02010800040101010101" pitchFamily="2" charset="-122"/>
              </a:rPr>
              <a:t>?</a:t>
            </a:r>
            <a:endParaRPr lang="zh-CN" altLang="en-US" sz="2800" dirty="0">
              <a:solidFill>
                <a:srgbClr val="000000"/>
              </a:solidFill>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50401" y="1052513"/>
            <a:ext cx="7725192"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黑体" panose="02010609060101010101" pitchFamily="2" charset="-122"/>
              </a:rPr>
              <a:t>        </a:t>
            </a:r>
            <a:r>
              <a:rPr lang="zh-CN" altLang="en-US" sz="2800" dirty="0" smtClean="0">
                <a:ea typeface="黑体" panose="02010609060101010101" pitchFamily="2" charset="-122"/>
              </a:rPr>
              <a:t>二、矩阵的初等行变换与线性方程组</a:t>
            </a:r>
            <a:r>
              <a:rPr lang="zh-CN" altLang="en-US" sz="2800" dirty="0">
                <a:ea typeface="黑体" panose="02010609060101010101" pitchFamily="2" charset="-122"/>
              </a:rPr>
              <a:t>的</a:t>
            </a:r>
            <a:r>
              <a:rPr lang="zh-CN" altLang="en-US" sz="2800" dirty="0" smtClean="0">
                <a:ea typeface="黑体" panose="02010609060101010101" pitchFamily="2" charset="-122"/>
              </a:rPr>
              <a:t>解</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黑体" panose="02010609060101010101" pitchFamily="2" charset="-122"/>
              </a:rPr>
              <a:t>1. </a:t>
            </a:r>
            <a:r>
              <a:rPr lang="zh-CN" altLang="en-US" sz="2800" dirty="0" smtClean="0">
                <a:ea typeface="黑体" panose="02010609060101010101" pitchFamily="2" charset="-122"/>
              </a:rPr>
              <a:t>矩阵的初等行变换与线性方程组</a:t>
            </a:r>
            <a:r>
              <a:rPr lang="zh-CN" altLang="en-US" sz="2800" dirty="0">
                <a:ea typeface="黑体" panose="02010609060101010101" pitchFamily="2" charset="-122"/>
              </a:rPr>
              <a:t>的</a:t>
            </a:r>
            <a:r>
              <a:rPr lang="zh-CN" altLang="en-US" sz="2800" dirty="0" smtClean="0">
                <a:ea typeface="黑体" panose="02010609060101010101" pitchFamily="2" charset="-122"/>
              </a:rPr>
              <a:t>消元法</a:t>
            </a:r>
            <a:endParaRPr lang="en-US" altLang="zh-CN" sz="2800" dirty="0">
              <a:latin typeface="华文新魏" panose="02010800040101010101" pitchFamily="2" charset="-122"/>
              <a:ea typeface="华文新魏" panose="02010800040101010101" pitchFamily="2" charset="-122"/>
            </a:endParaRPr>
          </a:p>
        </p:txBody>
      </p:sp>
      <p:graphicFrame>
        <p:nvGraphicFramePr>
          <p:cNvPr id="5" name="对象 4"/>
          <p:cNvGraphicFramePr>
            <a:graphicFrameLocks noChangeAspect="1"/>
          </p:cNvGraphicFramePr>
          <p:nvPr/>
        </p:nvGraphicFramePr>
        <p:xfrm>
          <a:off x="5232450" y="2276840"/>
          <a:ext cx="2291960" cy="1745824"/>
        </p:xfrm>
        <a:graphic>
          <a:graphicData uri="http://schemas.openxmlformats.org/presentationml/2006/ole">
            <mc:AlternateContent xmlns:mc="http://schemas.openxmlformats.org/markup-compatibility/2006">
              <mc:Choice xmlns:v="urn:schemas-microsoft-com:vml" Requires="v">
                <p:oleObj spid="_x0000_s28771" name="Equation" r:id="rId4" imgW="31699200" imgH="23774400" progId="Equation.DSMT4">
                  <p:embed/>
                </p:oleObj>
              </mc:Choice>
              <mc:Fallback>
                <p:oleObj name="Equation" r:id="rId4" imgW="31699200" imgH="23774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50" y="2276840"/>
                        <a:ext cx="2291960" cy="1745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944737" y="2276840"/>
          <a:ext cx="2291961" cy="1745824"/>
        </p:xfrm>
        <a:graphic>
          <a:graphicData uri="http://schemas.openxmlformats.org/presentationml/2006/ole">
            <mc:AlternateContent xmlns:mc="http://schemas.openxmlformats.org/markup-compatibility/2006">
              <mc:Choice xmlns:v="urn:schemas-microsoft-com:vml" Requires="v">
                <p:oleObj spid="_x0000_s28772" name="Equation" r:id="rId6" imgW="31699200" imgH="23774400" progId="Equation.DSMT4">
                  <p:embed/>
                </p:oleObj>
              </mc:Choice>
              <mc:Fallback>
                <p:oleObj name="Equation" r:id="rId6" imgW="31699200" imgH="23774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4737" y="2276840"/>
                        <a:ext cx="2291961" cy="1745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954263" y="4725180"/>
          <a:ext cx="2269960" cy="1745825"/>
        </p:xfrm>
        <a:graphic>
          <a:graphicData uri="http://schemas.openxmlformats.org/presentationml/2006/ole">
            <mc:AlternateContent xmlns:mc="http://schemas.openxmlformats.org/markup-compatibility/2006">
              <mc:Choice xmlns:v="urn:schemas-microsoft-com:vml" Requires="v">
                <p:oleObj spid="_x0000_s28773" name="Equation" r:id="rId8" imgW="31394400" imgH="23774400" progId="Equation.DSMT4">
                  <p:embed/>
                </p:oleObj>
              </mc:Choice>
              <mc:Fallback>
                <p:oleObj name="Equation" r:id="rId8" imgW="31394400" imgH="237744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4263" y="4725180"/>
                        <a:ext cx="2269960" cy="174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5361037" y="4725180"/>
          <a:ext cx="2291961" cy="1745825"/>
        </p:xfrm>
        <a:graphic>
          <a:graphicData uri="http://schemas.openxmlformats.org/presentationml/2006/ole">
            <mc:AlternateContent xmlns:mc="http://schemas.openxmlformats.org/markup-compatibility/2006">
              <mc:Choice xmlns:v="urn:schemas-microsoft-com:vml" Requires="v">
                <p:oleObj spid="_x0000_s28774" name="Equation" r:id="rId10" imgW="31699200" imgH="23774400" progId="Equation.DSMT4">
                  <p:embed/>
                </p:oleObj>
              </mc:Choice>
              <mc:Fallback>
                <p:oleObj name="Equation" r:id="rId10" imgW="31699200" imgH="237744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1037" y="4725180"/>
                        <a:ext cx="2291961" cy="174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表格 9"/>
          <p:cNvGraphicFramePr>
            <a:graphicFrameLocks noGrp="1"/>
          </p:cNvGraphicFramePr>
          <p:nvPr/>
        </p:nvGraphicFramePr>
        <p:xfrm>
          <a:off x="6732300" y="2355398"/>
          <a:ext cx="499546" cy="1577672"/>
        </p:xfrm>
        <a:graphic>
          <a:graphicData uri="http://schemas.openxmlformats.org/drawingml/2006/table">
            <a:tbl>
              <a:tblPr firstRow="1" bandRow="1"/>
              <a:tblGrid>
                <a:gridCol w="250011"/>
                <a:gridCol w="249535"/>
              </a:tblGrid>
              <a:tr h="1577672">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1" name="表格 10"/>
          <p:cNvGraphicFramePr>
            <a:graphicFrameLocks noGrp="1"/>
          </p:cNvGraphicFramePr>
          <p:nvPr/>
        </p:nvGraphicFramePr>
        <p:xfrm>
          <a:off x="6804310" y="4778459"/>
          <a:ext cx="499546" cy="1602951"/>
        </p:xfrm>
        <a:graphic>
          <a:graphicData uri="http://schemas.openxmlformats.org/drawingml/2006/table">
            <a:tbl>
              <a:tblPr firstRow="1" bandRow="1"/>
              <a:tblGrid>
                <a:gridCol w="250011"/>
                <a:gridCol w="249535"/>
              </a:tblGrid>
              <a:tr h="1602951">
                <a:tc>
                  <a:txBody>
                    <a:bodyPr/>
                    <a:lstStyle/>
                    <a:p>
                      <a:endParaRPr lang="zh-CN" altLang="en-US" sz="1800" dirty="0"/>
                    </a:p>
                  </a:txBody>
                  <a:tcPr marL="91475" marR="91475" marT="45736" marB="45736">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6" marB="45736">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2" name="直接箭头连接符 11"/>
          <p:cNvCxnSpPr/>
          <p:nvPr/>
        </p:nvCxnSpPr>
        <p:spPr>
          <a:xfrm>
            <a:off x="3219207" y="4088203"/>
            <a:ext cx="293" cy="5033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1969844" y="4080706"/>
            <a:ext cx="1233966" cy="572464"/>
          </a:xfrm>
          <a:prstGeom prst="rect">
            <a:avLst/>
          </a:prstGeom>
          <a:noFill/>
          <a:ln w="9525">
            <a:noFill/>
            <a:miter lim="800000"/>
          </a:ln>
        </p:spPr>
        <p:txBody>
          <a:bodyPr wrap="square">
            <a:spAutoFit/>
          </a:bodyPr>
          <a:lstStyle/>
          <a:p>
            <a:pPr eaLnBrk="1" hangingPunct="1">
              <a:lnSpc>
                <a:spcPct val="130000"/>
              </a:lnSpc>
              <a:tabLst>
                <a:tab pos="892175" algn="l"/>
                <a:tab pos="981075" algn="l"/>
                <a:tab pos="1071245" algn="l"/>
              </a:tabLst>
            </a:pPr>
            <a:r>
              <a:rPr lang="zh-CN" altLang="en-US" sz="2400" dirty="0">
                <a:latin typeface="华文新魏" panose="02010800040101010101" pitchFamily="2" charset="-122"/>
                <a:ea typeface="华文新魏" panose="02010800040101010101" pitchFamily="2" charset="-122"/>
                <a:sym typeface="Symbol" panose="05050102010706020507" pitchFamily="18" charset="2"/>
              </a:rPr>
              <a:t>①③</a:t>
            </a:r>
            <a:endParaRPr lang="en-US" altLang="zh-CN" sz="2400" dirty="0">
              <a:latin typeface="华文新魏" panose="02010800040101010101" pitchFamily="2" charset="-122"/>
              <a:ea typeface="华文新魏" panose="02010800040101010101" pitchFamily="2" charset="-122"/>
            </a:endParaRPr>
          </a:p>
        </p:txBody>
      </p:sp>
      <p:cxnSp>
        <p:nvCxnSpPr>
          <p:cNvPr id="14" name="直接箭头连接符 13"/>
          <p:cNvCxnSpPr/>
          <p:nvPr/>
        </p:nvCxnSpPr>
        <p:spPr>
          <a:xfrm>
            <a:off x="6660290" y="4077090"/>
            <a:ext cx="293" cy="5033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 Box 3"/>
          <p:cNvSpPr txBox="1">
            <a:spLocks noChangeArrowheads="1"/>
          </p:cNvSpPr>
          <p:nvPr/>
        </p:nvSpPr>
        <p:spPr bwMode="auto">
          <a:xfrm>
            <a:off x="5580140" y="4005080"/>
            <a:ext cx="950746" cy="572464"/>
          </a:xfrm>
          <a:prstGeom prst="rect">
            <a:avLst/>
          </a:prstGeom>
          <a:noFill/>
          <a:ln w="9525">
            <a:noFill/>
            <a:miter lim="800000"/>
          </a:ln>
        </p:spPr>
        <p:txBody>
          <a:bodyPr wrap="square">
            <a:spAutoFit/>
          </a:bodyPr>
          <a:lstStyle/>
          <a:p>
            <a:pPr eaLnBrk="1" hangingPunct="1">
              <a:lnSpc>
                <a:spcPct val="130000"/>
              </a:lnSpc>
              <a:tabLst>
                <a:tab pos="892175" algn="l"/>
                <a:tab pos="981075" algn="l"/>
                <a:tab pos="1071245" algn="l"/>
              </a:tabLst>
            </a:pPr>
            <a:r>
              <a:rPr lang="en-US" altLang="zh-CN" sz="2400" i="1" dirty="0">
                <a:ea typeface="华文新魏" panose="02010800040101010101" pitchFamily="2" charset="-122"/>
              </a:rPr>
              <a:t>r</a:t>
            </a:r>
            <a:r>
              <a:rPr lang="en-US" altLang="zh-CN" sz="2400" baseline="-25000" dirty="0">
                <a:ea typeface="华文新魏" panose="02010800040101010101" pitchFamily="2" charset="-122"/>
              </a:rPr>
              <a:t>1</a:t>
            </a:r>
            <a:r>
              <a:rPr lang="en-US" altLang="zh-CN" sz="2400" dirty="0">
                <a:ea typeface="华文新魏" panose="02010800040101010101" pitchFamily="2" charset="-122"/>
                <a:sym typeface="Symbol" panose="05050102010706020507" pitchFamily="18" charset="2"/>
              </a:rPr>
              <a:t></a:t>
            </a:r>
            <a:r>
              <a:rPr lang="en-US" altLang="zh-CN" sz="2400" i="1" dirty="0">
                <a:ea typeface="华文新魏" panose="02010800040101010101" pitchFamily="2" charset="-122"/>
              </a:rPr>
              <a:t>r</a:t>
            </a:r>
            <a:r>
              <a:rPr lang="en-US" altLang="zh-CN" sz="2400" baseline="-25000" dirty="0">
                <a:ea typeface="华文新魏" panose="02010800040101010101" pitchFamily="2" charset="-122"/>
              </a:rPr>
              <a:t>3</a:t>
            </a:r>
            <a:endParaRPr lang="en-US" altLang="zh-CN" sz="24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9"/>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1000"/>
                                        <p:tgtEl>
                                          <p:spTgt spid="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9"/>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wipe(left)">
                                      <p:cBhvr>
                                        <p:cTn id="55" dur="1000"/>
                                        <p:tgtEl>
                                          <p:spTgt spid="1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up)">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7" name="对象 4"/>
          <p:cNvGraphicFramePr>
            <a:graphicFrameLocks noChangeAspect="1"/>
          </p:cNvGraphicFramePr>
          <p:nvPr/>
        </p:nvGraphicFramePr>
        <p:xfrm>
          <a:off x="5292100" y="1196691"/>
          <a:ext cx="2872283" cy="2449046"/>
        </p:xfrm>
        <a:graphic>
          <a:graphicData uri="http://schemas.openxmlformats.org/presentationml/2006/ole">
            <mc:AlternateContent xmlns:mc="http://schemas.openxmlformats.org/markup-compatibility/2006">
              <mc:Choice xmlns:v="urn:schemas-microsoft-com:vml" Requires="v">
                <p:oleObj spid="_x0000_s29795" name="Equation" r:id="rId4" imgW="34137600" imgH="28651200" progId="Equation.DSMT4">
                  <p:embed/>
                </p:oleObj>
              </mc:Choice>
              <mc:Fallback>
                <p:oleObj name="Equation" r:id="rId4" imgW="34137600" imgH="286512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100" y="1196691"/>
                        <a:ext cx="2872283" cy="24490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a:graphicFrameLocks noGrp="1"/>
          </p:cNvGraphicFramePr>
          <p:nvPr/>
        </p:nvGraphicFramePr>
        <p:xfrm>
          <a:off x="7163685" y="1253685"/>
          <a:ext cx="581385" cy="2247325"/>
        </p:xfrm>
        <a:graphic>
          <a:graphicData uri="http://schemas.openxmlformats.org/drawingml/2006/table">
            <a:tbl>
              <a:tblPr firstRow="1" bandRow="1"/>
              <a:tblGrid>
                <a:gridCol w="290970"/>
                <a:gridCol w="290415"/>
              </a:tblGrid>
              <a:tr h="2247325">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6876320" y="3645030"/>
            <a:ext cx="0" cy="9465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5940190" y="3792666"/>
            <a:ext cx="72968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9</a:t>
            </a:r>
            <a:r>
              <a:rPr lang="zh-CN" altLang="en-US"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a:t>
            </a:r>
            <a:r>
              <a:rPr lang="en-US" altLang="zh-CN" sz="2400" b="0" i="1" dirty="0" smtClean="0">
                <a:solidFill>
                  <a:srgbClr val="000000"/>
                </a:solidFill>
                <a:latin typeface="Times New Roman" panose="02020603050405020304"/>
                <a:ea typeface="华文新魏" panose="02010800040101010101" pitchFamily="2" charset="-122"/>
              </a:rPr>
              <a:t>r</a:t>
            </a:r>
            <a:r>
              <a:rPr lang="en-US" altLang="zh-CN" sz="2400" b="0" baseline="-25000" dirty="0" smtClean="0">
                <a:solidFill>
                  <a:srgbClr val="000000"/>
                </a:solidFill>
                <a:latin typeface="Times New Roman" panose="02020603050405020304"/>
                <a:ea typeface="华文新魏" panose="02010800040101010101" pitchFamily="2" charset="-122"/>
              </a:rPr>
              <a:t>3</a:t>
            </a:r>
            <a:endParaRPr lang="en-US" altLang="zh-CN" sz="2400" b="0" dirty="0" smtClean="0">
              <a:solidFill>
                <a:srgbClr val="000000"/>
              </a:solidFill>
              <a:latin typeface="Times New Roman" panose="02020603050405020304"/>
              <a:ea typeface="华文新魏" panose="02010800040101010101" pitchFamily="2" charset="-122"/>
            </a:endParaRPr>
          </a:p>
        </p:txBody>
      </p:sp>
      <p:sp>
        <p:nvSpPr>
          <p:cNvPr id="11880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19" name="对象 4"/>
          <p:cNvGraphicFramePr>
            <a:graphicFrameLocks noChangeAspect="1"/>
          </p:cNvGraphicFramePr>
          <p:nvPr/>
        </p:nvGraphicFramePr>
        <p:xfrm>
          <a:off x="5361038" y="4709625"/>
          <a:ext cx="2667442" cy="2031835"/>
        </p:xfrm>
        <a:graphic>
          <a:graphicData uri="http://schemas.openxmlformats.org/presentationml/2006/ole">
            <mc:AlternateContent xmlns:mc="http://schemas.openxmlformats.org/markup-compatibility/2006">
              <mc:Choice xmlns:v="urn:schemas-microsoft-com:vml" Requires="v">
                <p:oleObj spid="_x0000_s29796" name="Equation" r:id="rId6" imgW="31699200" imgH="23774400" progId="Equation.DSMT4">
                  <p:embed/>
                </p:oleObj>
              </mc:Choice>
              <mc:Fallback>
                <p:oleObj name="Equation" r:id="rId6" imgW="31699200" imgH="23774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1038" y="4709625"/>
                        <a:ext cx="2667442" cy="20318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表格 19"/>
          <p:cNvGraphicFramePr>
            <a:graphicFrameLocks noGrp="1"/>
          </p:cNvGraphicFramePr>
          <p:nvPr/>
        </p:nvGraphicFramePr>
        <p:xfrm>
          <a:off x="7124593" y="4782650"/>
          <a:ext cx="581385" cy="1747088"/>
        </p:xfrm>
        <a:graphic>
          <a:graphicData uri="http://schemas.openxmlformats.org/drawingml/2006/table">
            <a:tbl>
              <a:tblPr firstRow="1" bandRow="1"/>
              <a:tblGrid>
                <a:gridCol w="290970"/>
                <a:gridCol w="290415"/>
              </a:tblGrid>
              <a:tr h="1747088">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0" name="对象 9"/>
          <p:cNvGraphicFramePr>
            <a:graphicFrameLocks noChangeAspect="1"/>
          </p:cNvGraphicFramePr>
          <p:nvPr/>
        </p:nvGraphicFramePr>
        <p:xfrm>
          <a:off x="1431526" y="1161035"/>
          <a:ext cx="3068464" cy="2483995"/>
        </p:xfrm>
        <a:graphic>
          <a:graphicData uri="http://schemas.openxmlformats.org/presentationml/2006/ole">
            <mc:AlternateContent xmlns:mc="http://schemas.openxmlformats.org/markup-compatibility/2006">
              <mc:Choice xmlns:v="urn:schemas-microsoft-com:vml" Requires="v">
                <p:oleObj spid="_x0000_s29797" name="Equation" r:id="rId8" imgW="35966400" imgH="28651200" progId="Equation.DSMT4">
                  <p:embed/>
                </p:oleObj>
              </mc:Choice>
              <mc:Fallback>
                <p:oleObj name="Equation" r:id="rId8" imgW="35966400" imgH="286512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1526" y="1161035"/>
                        <a:ext cx="3068464" cy="2483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箭头连接符 11"/>
          <p:cNvCxnSpPr/>
          <p:nvPr/>
        </p:nvCxnSpPr>
        <p:spPr>
          <a:xfrm>
            <a:off x="3131800" y="3789050"/>
            <a:ext cx="15690" cy="8025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 Box 3"/>
          <p:cNvSpPr txBox="1">
            <a:spLocks noChangeArrowheads="1"/>
          </p:cNvSpPr>
          <p:nvPr/>
        </p:nvSpPr>
        <p:spPr bwMode="auto">
          <a:xfrm>
            <a:off x="2195670" y="3861060"/>
            <a:ext cx="873916" cy="572464"/>
          </a:xfrm>
          <a:prstGeom prst="rect">
            <a:avLst/>
          </a:prstGeom>
          <a:noFill/>
          <a:ln w="9525">
            <a:noFill/>
            <a:miter lim="800000"/>
          </a:ln>
        </p:spPr>
        <p:txBody>
          <a:bodyPr wrap="square">
            <a:spAutoFit/>
          </a:bodyPr>
          <a:lstStyle/>
          <a:p>
            <a:pPr eaLnBrk="1" hangingPunct="1">
              <a:lnSpc>
                <a:spcPct val="130000"/>
              </a:lnSpc>
              <a:tabLst>
                <a:tab pos="892175" algn="l"/>
                <a:tab pos="981075" algn="l"/>
                <a:tab pos="1071245" algn="l"/>
              </a:tabLst>
            </a:pPr>
            <a:r>
              <a:rPr lang="en-US" altLang="zh-CN" sz="2400" dirty="0">
                <a:latin typeface="华文新魏" panose="02010800040101010101" pitchFamily="2" charset="-122"/>
                <a:ea typeface="华文新魏" panose="02010800040101010101" pitchFamily="2" charset="-122"/>
                <a:sym typeface="Symbol" panose="05050102010706020507" pitchFamily="18" charset="2"/>
              </a:rPr>
              <a:t>9</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③</a:t>
            </a:r>
            <a:endParaRPr lang="en-US" altLang="zh-CN" sz="2400" dirty="0">
              <a:latin typeface="华文新魏" panose="02010800040101010101" pitchFamily="2" charset="-122"/>
              <a:ea typeface="华文新魏" panose="02010800040101010101" pitchFamily="2" charset="-122"/>
            </a:endParaRPr>
          </a:p>
        </p:txBody>
      </p:sp>
      <p:graphicFrame>
        <p:nvGraphicFramePr>
          <p:cNvPr id="15" name="对象 14"/>
          <p:cNvGraphicFramePr>
            <a:graphicFrameLocks noChangeAspect="1"/>
          </p:cNvGraphicFramePr>
          <p:nvPr/>
        </p:nvGraphicFramePr>
        <p:xfrm>
          <a:off x="1639888" y="4797190"/>
          <a:ext cx="2652712" cy="2060575"/>
        </p:xfrm>
        <a:graphic>
          <a:graphicData uri="http://schemas.openxmlformats.org/presentationml/2006/ole">
            <mc:AlternateContent xmlns:mc="http://schemas.openxmlformats.org/markup-compatibility/2006">
              <mc:Choice xmlns:v="urn:schemas-microsoft-com:vml" Requires="v">
                <p:oleObj spid="_x0000_s29798" name="Equation" r:id="rId10" imgW="31089600" imgH="23774400" progId="Equation.DSMT4">
                  <p:embed/>
                </p:oleObj>
              </mc:Choice>
              <mc:Fallback>
                <p:oleObj name="Equation" r:id="rId10" imgW="31089600" imgH="237744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9888" y="4797190"/>
                        <a:ext cx="2652712"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wipe(left)">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10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wipe(left)">
                                      <p:cBhvr>
                                        <p:cTn id="47" dur="10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对象 4"/>
          <p:cNvGraphicFramePr>
            <a:graphicFrameLocks noChangeAspect="1"/>
          </p:cNvGraphicFramePr>
          <p:nvPr/>
        </p:nvGraphicFramePr>
        <p:xfrm>
          <a:off x="5276850" y="4600575"/>
          <a:ext cx="2838450" cy="2141538"/>
        </p:xfrm>
        <a:graphic>
          <a:graphicData uri="http://schemas.openxmlformats.org/presentationml/2006/ole">
            <mc:AlternateContent xmlns:mc="http://schemas.openxmlformats.org/markup-compatibility/2006">
              <mc:Choice xmlns:v="urn:schemas-microsoft-com:vml" Requires="v">
                <p:oleObj spid="_x0000_s30819" name="Equation" r:id="rId4" imgW="32004000" imgH="23774400" progId="Equation.DSMT4">
                  <p:embed/>
                </p:oleObj>
              </mc:Choice>
              <mc:Fallback>
                <p:oleObj name="Equation" r:id="rId4" imgW="32004000" imgH="23774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4600575"/>
                        <a:ext cx="2838450"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7" name="对象 4"/>
          <p:cNvGraphicFramePr>
            <a:graphicFrameLocks noChangeAspect="1"/>
          </p:cNvGraphicFramePr>
          <p:nvPr/>
        </p:nvGraphicFramePr>
        <p:xfrm>
          <a:off x="5436120" y="1124680"/>
          <a:ext cx="2811462" cy="2141537"/>
        </p:xfrm>
        <a:graphic>
          <a:graphicData uri="http://schemas.openxmlformats.org/presentationml/2006/ole">
            <mc:AlternateContent xmlns:mc="http://schemas.openxmlformats.org/markup-compatibility/2006">
              <mc:Choice xmlns:v="urn:schemas-microsoft-com:vml" Requires="v">
                <p:oleObj spid="_x0000_s30820" name="Equation" r:id="rId6" imgW="31699200" imgH="23774400" progId="Equation.DSMT4">
                  <p:embed/>
                </p:oleObj>
              </mc:Choice>
              <mc:Fallback>
                <p:oleObj name="Equation" r:id="rId6" imgW="31699200" imgH="23774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120" y="1124680"/>
                        <a:ext cx="281146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a:graphicFrameLocks noGrp="1"/>
          </p:cNvGraphicFramePr>
          <p:nvPr/>
        </p:nvGraphicFramePr>
        <p:xfrm>
          <a:off x="7260157" y="1197705"/>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nvGraphicFramePr>
        <p:xfrm>
          <a:off x="7039495" y="4653170"/>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7092350" y="3452006"/>
            <a:ext cx="0" cy="9851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5521740" y="3584445"/>
            <a:ext cx="1498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400" b="0" i="1" dirty="0" smtClean="0">
                <a:solidFill>
                  <a:srgbClr val="000000"/>
                </a:solidFill>
                <a:latin typeface="Times New Roman" panose="02020603050405020304"/>
                <a:ea typeface="华文新魏" panose="02010800040101010101" pitchFamily="2" charset="-122"/>
              </a:rPr>
              <a:t>r</a:t>
            </a:r>
            <a:r>
              <a:rPr lang="en-US" altLang="zh-CN" sz="2400" b="0" baseline="-25000" dirty="0" smtClean="0">
                <a:solidFill>
                  <a:srgbClr val="000000"/>
                </a:solidFill>
                <a:latin typeface="Times New Roman" panose="02020603050405020304"/>
                <a:ea typeface="华文新魏" panose="02010800040101010101" pitchFamily="2" charset="-122"/>
              </a:rPr>
              <a:t>1</a:t>
            </a:r>
            <a:r>
              <a:rPr lang="zh-CN" altLang="en-US"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a:t>
            </a:r>
            <a:r>
              <a:rPr lang="en-US" altLang="zh-CN" sz="2400" b="0" dirty="0" smtClean="0">
                <a:solidFill>
                  <a:srgbClr val="000000"/>
                </a:solidFill>
                <a:latin typeface="Times New Roman" panose="02020603050405020304"/>
                <a:ea typeface="华文新魏" panose="02010800040101010101" pitchFamily="2" charset="-122"/>
                <a:sym typeface="Symbol" panose="05050102010706020507" pitchFamily="18" charset="2"/>
              </a:rPr>
              <a:t>(2)+</a:t>
            </a:r>
            <a:r>
              <a:rPr lang="en-US" altLang="zh-CN" sz="2400" b="0" i="1" dirty="0" smtClean="0">
                <a:solidFill>
                  <a:srgbClr val="000000"/>
                </a:solidFill>
                <a:latin typeface="Times New Roman" panose="02020603050405020304"/>
                <a:ea typeface="华文新魏" panose="02010800040101010101" pitchFamily="2" charset="-122"/>
              </a:rPr>
              <a:t>r</a:t>
            </a:r>
            <a:r>
              <a:rPr lang="en-US" altLang="zh-CN" sz="2400" b="0" baseline="-25000" dirty="0" smtClean="0">
                <a:solidFill>
                  <a:srgbClr val="000000"/>
                </a:solidFill>
                <a:latin typeface="Times New Roman" panose="02020603050405020304"/>
                <a:ea typeface="华文新魏" panose="02010800040101010101" pitchFamily="2" charset="-122"/>
              </a:rPr>
              <a:t>3</a:t>
            </a:r>
            <a:endParaRPr lang="en-US" altLang="zh-CN" sz="2400" b="0" dirty="0" smtClean="0">
              <a:solidFill>
                <a:srgbClr val="000000"/>
              </a:solidFill>
              <a:latin typeface="Times New Roman" panose="02020603050405020304"/>
              <a:ea typeface="华文新魏" panose="02010800040101010101" pitchFamily="2" charset="-122"/>
            </a:endParaRPr>
          </a:p>
        </p:txBody>
      </p:sp>
      <p:sp>
        <p:nvSpPr>
          <p:cNvPr id="11880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12" name="对象 11"/>
          <p:cNvGraphicFramePr>
            <a:graphicFrameLocks noChangeAspect="1"/>
          </p:cNvGraphicFramePr>
          <p:nvPr/>
        </p:nvGraphicFramePr>
        <p:xfrm>
          <a:off x="1593850" y="1124680"/>
          <a:ext cx="2784475" cy="2141538"/>
        </p:xfrm>
        <a:graphic>
          <a:graphicData uri="http://schemas.openxmlformats.org/presentationml/2006/ole">
            <mc:AlternateContent xmlns:mc="http://schemas.openxmlformats.org/markup-compatibility/2006">
              <mc:Choice xmlns:v="urn:schemas-microsoft-com:vml" Requires="v">
                <p:oleObj spid="_x0000_s30821" name="Equation" r:id="rId8" imgW="31394400" imgH="23774400" progId="Equation.DSMT4">
                  <p:embed/>
                </p:oleObj>
              </mc:Choice>
              <mc:Fallback>
                <p:oleObj name="Equation" r:id="rId8" imgW="31394400" imgH="237744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3850" y="1124680"/>
                        <a:ext cx="2784475"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直接箭头连接符 15"/>
          <p:cNvCxnSpPr/>
          <p:nvPr/>
        </p:nvCxnSpPr>
        <p:spPr>
          <a:xfrm>
            <a:off x="3274232" y="3459163"/>
            <a:ext cx="1588" cy="844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3"/>
          <p:cNvSpPr txBox="1">
            <a:spLocks noChangeArrowheads="1"/>
          </p:cNvSpPr>
          <p:nvPr/>
        </p:nvSpPr>
        <p:spPr bwMode="auto">
          <a:xfrm>
            <a:off x="1737532" y="3584575"/>
            <a:ext cx="1450975" cy="4921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000" dirty="0">
                <a:latin typeface="华文新魏" panose="02010800040101010101" pitchFamily="2" charset="-122"/>
                <a:ea typeface="华文新魏" panose="02010800040101010101" pitchFamily="2" charset="-122"/>
                <a:sym typeface="Symbol" panose="05050102010706020507" pitchFamily="18" charset="2"/>
              </a:rPr>
              <a:t>①</a:t>
            </a:r>
            <a:r>
              <a:rPr lang="en-US" altLang="zh-CN" sz="2000" dirty="0">
                <a:solidFill>
                  <a:srgbClr val="000000"/>
                </a:solidFill>
                <a:ea typeface="华文新魏" panose="02010800040101010101" pitchFamily="2" charset="-122"/>
                <a:sym typeface="Symbol" panose="05050102010706020507" pitchFamily="18" charset="2"/>
              </a:rPr>
              <a:t>(2)</a:t>
            </a:r>
            <a:r>
              <a:rPr lang="en-US" altLang="zh-CN" sz="2000" dirty="0">
                <a:latin typeface="华文新魏" panose="02010800040101010101" pitchFamily="2" charset="-122"/>
                <a:ea typeface="华文新魏" panose="02010800040101010101" pitchFamily="2" charset="-122"/>
                <a:sym typeface="Symbol" panose="05050102010706020507" pitchFamily="18" charset="2"/>
              </a:rPr>
              <a:t>+</a:t>
            </a:r>
            <a:r>
              <a:rPr lang="zh-CN" altLang="en-US" sz="2000" dirty="0">
                <a:latin typeface="华文新魏" panose="02010800040101010101" pitchFamily="2" charset="-122"/>
                <a:ea typeface="华文新魏" panose="02010800040101010101" pitchFamily="2" charset="-122"/>
                <a:sym typeface="Symbol" panose="05050102010706020507" pitchFamily="18" charset="2"/>
              </a:rPr>
              <a:t>③</a:t>
            </a:r>
            <a:endParaRPr lang="en-US" altLang="zh-CN" sz="2000" dirty="0">
              <a:latin typeface="华文新魏" panose="02010800040101010101" pitchFamily="2" charset="-122"/>
              <a:ea typeface="华文新魏" panose="02010800040101010101" pitchFamily="2" charset="-122"/>
            </a:endParaRPr>
          </a:p>
        </p:txBody>
      </p:sp>
      <p:graphicFrame>
        <p:nvGraphicFramePr>
          <p:cNvPr id="22" name="对象 21"/>
          <p:cNvGraphicFramePr>
            <a:graphicFrameLocks noChangeAspect="1"/>
          </p:cNvGraphicFramePr>
          <p:nvPr/>
        </p:nvGraphicFramePr>
        <p:xfrm>
          <a:off x="1646238" y="4527550"/>
          <a:ext cx="2730500" cy="2141538"/>
        </p:xfrm>
        <a:graphic>
          <a:graphicData uri="http://schemas.openxmlformats.org/presentationml/2006/ole">
            <mc:AlternateContent xmlns:mc="http://schemas.openxmlformats.org/markup-compatibility/2006">
              <mc:Choice xmlns:v="urn:schemas-microsoft-com:vml" Requires="v">
                <p:oleObj spid="_x0000_s30822" name="Equation" r:id="rId10" imgW="30784800" imgH="23774400" progId="Equation.DSMT4">
                  <p:embed/>
                </p:oleObj>
              </mc:Choice>
              <mc:Fallback>
                <p:oleObj name="Equation" r:id="rId10" imgW="30784800" imgH="237744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6238" y="4527550"/>
                        <a:ext cx="2730500"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wipe(left)">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10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wipe(left)">
                                      <p:cBhvr>
                                        <p:cTn id="47" dur="1000"/>
                                        <p:tgtEl>
                                          <p:spTgt spid="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835620" y="2548953"/>
            <a:ext cx="5904820" cy="180025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5" name="Rectangle 2"/>
          <p:cNvSpPr txBox="1">
            <a:spLocks noChangeArrowheads="1"/>
          </p:cNvSpPr>
          <p:nvPr/>
        </p:nvSpPr>
        <p:spPr bwMode="auto">
          <a:xfrm>
            <a:off x="2339975" y="211138"/>
            <a:ext cx="501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a:lstStyle>
          <a:p>
            <a:pPr eaLnBrk="1" hangingPunct="1">
              <a:defRPr/>
            </a:pPr>
            <a:r>
              <a:rPr kumimoji="0" lang="en-US" altLang="zh-CN" sz="4000" b="1" kern="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kumimoji="0" lang="en-US" altLang="zh-CN" sz="4000" b="1" kern="0" smtClean="0">
                <a:solidFill>
                  <a:srgbClr val="000000"/>
                </a:solidFill>
                <a:ea typeface="华文隶书" panose="02010800040101010101" pitchFamily="2" charset="-122"/>
                <a:cs typeface="Times New Roman" panose="02020603050405020304" pitchFamily="18" charset="0"/>
              </a:rPr>
              <a:t>1.2 </a:t>
            </a:r>
            <a:r>
              <a:rPr kumimoji="0" lang="zh-CN" altLang="en-US" sz="4000" b="1" kern="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endParaRPr kumimoji="0" lang="zh-CN" altLang="en-US" sz="4000" b="1" kern="0"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14" name="Text Box 3"/>
          <p:cNvSpPr txBox="1">
            <a:spLocks noChangeArrowheads="1"/>
          </p:cNvSpPr>
          <p:nvPr/>
        </p:nvSpPr>
        <p:spPr bwMode="auto">
          <a:xfrm>
            <a:off x="1835620" y="2548953"/>
            <a:ext cx="5929828" cy="177279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latin typeface="黑体" panose="02010609060101010101" pitchFamily="2" charset="-122"/>
                <a:ea typeface="黑体" panose="02010609060101010101" pitchFamily="2" charset="-122"/>
              </a:rPr>
              <a:t>    结论</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方程组的增广矩阵经矩阵</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的初等行变换得到的矩阵对应的线性</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方程组与原方程组同解</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sp>
        <p:nvSpPr>
          <p:cNvPr id="6" name="Text Box 3"/>
          <p:cNvSpPr txBox="1">
            <a:spLocks noChangeArrowheads="1"/>
          </p:cNvSpPr>
          <p:nvPr/>
        </p:nvSpPr>
        <p:spPr bwMode="auto">
          <a:xfrm>
            <a:off x="2123660" y="1268700"/>
            <a:ext cx="5570756"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latin typeface="黑体" panose="02010609060101010101" pitchFamily="2" charset="-122"/>
                <a:ea typeface="黑体" panose="02010609060101010101" pitchFamily="2" charset="-122"/>
              </a:rPr>
              <a:t>矩阵的初等行变换只有三种！！！</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1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wipe(left)">
                                      <p:cBhvr>
                                        <p:cTn id="22" dur="1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wipe(left)">
                                      <p:cBhvr>
                                        <p:cTn id="27" dur="1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2339975" y="211138"/>
            <a:ext cx="501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rtl="0" eaLnBrk="0" fontAlgn="base" hangingPunct="0">
              <a:spcBef>
                <a:spcPct val="0"/>
              </a:spcBef>
              <a:spcAft>
                <a:spcPct val="0"/>
              </a:spcAft>
              <a:defRPr sz="3200">
                <a:solidFill>
                  <a:srgbClr val="3D9F1F"/>
                </a:solidFill>
                <a:latin typeface="+mj-lt"/>
                <a:ea typeface="+mj-ea"/>
                <a:cs typeface="+mj-cs"/>
              </a:defRPr>
            </a:lvl1pPr>
            <a:lvl2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a:solidFill>
                  <a:srgbClr val="3D9F1F"/>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rgbClr val="3D9F1F"/>
                </a:solidFill>
                <a:latin typeface="Times New Roman" panose="02020603050405020304" pitchFamily="18" charset="0"/>
                <a:ea typeface="宋体" panose="02010600030101010101" pitchFamily="2" charset="-122"/>
              </a:defRPr>
            </a:lvl9pPr>
          </a:lstStyle>
          <a:p>
            <a:pPr eaLnBrk="1" hangingPunct="1">
              <a:defRPr/>
            </a:pPr>
            <a:r>
              <a:rPr kumimoji="0" lang="en-US" altLang="zh-CN" sz="4000" b="1" kern="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kumimoji="0" lang="en-US" altLang="zh-CN" sz="4000" b="1" kern="0" smtClean="0">
                <a:solidFill>
                  <a:srgbClr val="000000"/>
                </a:solidFill>
                <a:ea typeface="华文隶书" panose="02010800040101010101" pitchFamily="2" charset="-122"/>
                <a:cs typeface="Times New Roman" panose="02020603050405020304" pitchFamily="18" charset="0"/>
              </a:rPr>
              <a:t>1.2 </a:t>
            </a:r>
            <a:r>
              <a:rPr kumimoji="0" lang="zh-CN" altLang="en-US" sz="4000" b="1" kern="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endParaRPr kumimoji="0" lang="zh-CN" altLang="en-US" sz="4000" b="1" kern="0"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16" name="Text Box 3"/>
          <p:cNvSpPr txBox="1">
            <a:spLocks noChangeArrowheads="1"/>
          </p:cNvSpPr>
          <p:nvPr/>
        </p:nvSpPr>
        <p:spPr bwMode="auto">
          <a:xfrm>
            <a:off x="1835620" y="1988800"/>
            <a:ext cx="6118983"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latin typeface="黑体" panose="02010609060101010101" pitchFamily="2" charset="-122"/>
                <a:ea typeface="黑体" panose="02010609060101010101" pitchFamily="2" charset="-122"/>
              </a:rPr>
              <a:t>    问题</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将方程组的增广矩阵经矩阵</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的初等行变换变成什么样的矩阵</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10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1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619250" y="1690688"/>
            <a:ext cx="6427788" cy="762000"/>
          </a:xfrm>
          <a:noFill/>
        </p:spPr>
        <p:txBody>
          <a:bodyPr>
            <a:spAutoFit/>
          </a:bodyPr>
          <a:lstStyle/>
          <a:p>
            <a:pPr eaLnBrk="1" hangingPunct="1"/>
            <a:r>
              <a:rPr lang="en-US" altLang="zh-CN" smtClean="0">
                <a:solidFill>
                  <a:schemeClr val="tx1"/>
                </a:solidFill>
                <a:latin typeface="隶书" panose="02010509060101010101" charset="-122"/>
                <a:ea typeface="隶书" panose="02010509060101010101" charset="-122"/>
                <a:cs typeface="宋体" panose="02010600030101010101" pitchFamily="2" charset="-122"/>
              </a:rPr>
              <a:t>§1.1 </a:t>
            </a:r>
            <a:r>
              <a:rPr lang="zh-CN" altLang="en-US" smtClean="0">
                <a:solidFill>
                  <a:schemeClr val="tx1"/>
                </a:solidFill>
                <a:latin typeface="隶书" panose="02010509060101010101" charset="-122"/>
                <a:ea typeface="隶书" panose="02010509060101010101" charset="-122"/>
                <a:cs typeface="宋体" panose="02010600030101010101" pitchFamily="2" charset="-122"/>
              </a:rPr>
              <a:t>矩 阵 的 定 义</a:t>
            </a:r>
          </a:p>
        </p:txBody>
      </p:sp>
      <p:sp>
        <p:nvSpPr>
          <p:cNvPr id="269315" name="Text Box 3">
            <a:hlinkClick r:id="rId3" action="ppaction://hlinksldjump"/>
          </p:cNvPr>
          <p:cNvSpPr txBox="1">
            <a:spLocks noChangeArrowheads="1"/>
          </p:cNvSpPr>
          <p:nvPr/>
        </p:nvSpPr>
        <p:spPr bwMode="auto">
          <a:xfrm>
            <a:off x="3106738" y="2932113"/>
            <a:ext cx="3384550" cy="641350"/>
          </a:xfrm>
          <a:prstGeom prst="rect">
            <a:avLst/>
          </a:prstGeom>
          <a:noFill/>
          <a:ln w="9525">
            <a:noFill/>
            <a:miter lim="800000"/>
          </a:ln>
        </p:spPr>
        <p:txBody>
          <a:bodyPr wrap="none">
            <a:spAutoFit/>
          </a:bodyPr>
          <a:lstStyle/>
          <a:p>
            <a:pPr eaLnBrk="1" hangingPunct="1"/>
            <a:r>
              <a:rPr lang="zh-CN" altLang="en-US" sz="3600">
                <a:ea typeface="华文新魏" panose="02010800040101010101" pitchFamily="2" charset="-122"/>
              </a:rPr>
              <a:t>一、问题的引入</a:t>
            </a:r>
          </a:p>
        </p:txBody>
      </p:sp>
      <p:sp>
        <p:nvSpPr>
          <p:cNvPr id="269316" name="Text Box 4"/>
          <p:cNvSpPr txBox="1">
            <a:spLocks noChangeArrowheads="1"/>
          </p:cNvSpPr>
          <p:nvPr/>
        </p:nvSpPr>
        <p:spPr bwMode="auto">
          <a:xfrm>
            <a:off x="3106738" y="3651250"/>
            <a:ext cx="3416320" cy="646331"/>
          </a:xfrm>
          <a:prstGeom prst="rect">
            <a:avLst/>
          </a:prstGeom>
          <a:noFill/>
          <a:ln w="9525">
            <a:noFill/>
            <a:miter lim="800000"/>
          </a:ln>
        </p:spPr>
        <p:txBody>
          <a:bodyPr wrap="none">
            <a:spAutoFit/>
          </a:bodyPr>
          <a:lstStyle/>
          <a:p>
            <a:pPr eaLnBrk="1" hangingPunct="1"/>
            <a:r>
              <a:rPr lang="zh-CN" altLang="en-US" sz="3600" dirty="0">
                <a:ea typeface="华文新魏" panose="02010800040101010101" pitchFamily="2" charset="-122"/>
              </a:rPr>
              <a:t>二、</a:t>
            </a:r>
            <a:r>
              <a:rPr lang="zh-CN" altLang="en-US" sz="3600" dirty="0" smtClean="0">
                <a:ea typeface="华文新魏" panose="02010800040101010101" pitchFamily="2" charset="-122"/>
              </a:rPr>
              <a:t>矩阵的定义</a:t>
            </a:r>
            <a:endParaRPr lang="zh-CN" altLang="en-US" sz="3600" dirty="0">
              <a:ea typeface="华文新魏" panose="02010800040101010101" pitchFamily="2" charset="-122"/>
            </a:endParaRPr>
          </a:p>
        </p:txBody>
      </p:sp>
      <p:sp>
        <p:nvSpPr>
          <p:cNvPr id="2" name="Text Box 4"/>
          <p:cNvSpPr txBox="1">
            <a:spLocks noChangeArrowheads="1"/>
          </p:cNvSpPr>
          <p:nvPr/>
        </p:nvSpPr>
        <p:spPr bwMode="auto">
          <a:xfrm>
            <a:off x="3106738" y="4371975"/>
            <a:ext cx="3841750" cy="641350"/>
          </a:xfrm>
          <a:prstGeom prst="rect">
            <a:avLst/>
          </a:prstGeom>
          <a:noFill/>
          <a:ln w="9525">
            <a:noFill/>
            <a:miter lim="800000"/>
          </a:ln>
        </p:spPr>
        <p:txBody>
          <a:bodyPr wrap="none">
            <a:spAutoFit/>
          </a:bodyPr>
          <a:lstStyle/>
          <a:p>
            <a:pPr eaLnBrk="1" hangingPunct="1"/>
            <a:r>
              <a:rPr lang="zh-CN" altLang="en-US" sz="3600">
                <a:ea typeface="华文新魏" panose="02010800040101010101" pitchFamily="2" charset="-122"/>
              </a:rPr>
              <a:t>三、几种特殊矩阵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wipe(left)">
                                      <p:cBhvr>
                                        <p:cTn id="7" dur="3000"/>
                                        <p:tgtEl>
                                          <p:spTgt spid="269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wipe(left)">
                                      <p:cBhvr>
                                        <p:cTn id="12" dur="3000"/>
                                        <p:tgtEl>
                                          <p:spTgt spid="269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p:bldP spid="269316"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50401" y="1052513"/>
            <a:ext cx="3057247"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        </a:t>
            </a:r>
            <a:r>
              <a:rPr lang="en-US" altLang="zh-CN" sz="2800" dirty="0" smtClean="0">
                <a:ea typeface="黑体" panose="02010609060101010101" pitchFamily="2" charset="-122"/>
              </a:rPr>
              <a:t>2. </a:t>
            </a:r>
            <a:r>
              <a:rPr lang="zh-CN" altLang="en-US" sz="2800" dirty="0" smtClean="0">
                <a:ea typeface="黑体" panose="02010609060101010101" pitchFamily="2" charset="-122"/>
              </a:rPr>
              <a:t>阶梯型矩阵</a:t>
            </a:r>
            <a:endParaRPr lang="en-US" altLang="zh-CN" sz="2800" dirty="0">
              <a:latin typeface="华文新魏" panose="02010800040101010101" pitchFamily="2" charset="-122"/>
              <a:ea typeface="华文新魏" panose="02010800040101010101" pitchFamily="2" charset="-122"/>
            </a:endParaRPr>
          </a:p>
        </p:txBody>
      </p:sp>
      <p:graphicFrame>
        <p:nvGraphicFramePr>
          <p:cNvPr id="16" name="对象 15"/>
          <p:cNvGraphicFramePr>
            <a:graphicFrameLocks noChangeAspect="1"/>
          </p:cNvGraphicFramePr>
          <p:nvPr/>
        </p:nvGraphicFramePr>
        <p:xfrm>
          <a:off x="1584325" y="1771700"/>
          <a:ext cx="2811463" cy="2141537"/>
        </p:xfrm>
        <a:graphic>
          <a:graphicData uri="http://schemas.openxmlformats.org/presentationml/2006/ole">
            <mc:AlternateContent xmlns:mc="http://schemas.openxmlformats.org/markup-compatibility/2006">
              <mc:Choice xmlns:v="urn:schemas-microsoft-com:vml" Requires="v">
                <p:oleObj spid="_x0000_s31822" name="Equation" r:id="rId4" imgW="31699200" imgH="23774400" progId="Equation.DSMT4">
                  <p:embed/>
                </p:oleObj>
              </mc:Choice>
              <mc:Fallback>
                <p:oleObj name="Equation" r:id="rId4" imgW="31699200" imgH="237744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1771700"/>
                        <a:ext cx="2811463"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991300805"/>
              </p:ext>
            </p:extLst>
          </p:nvPr>
        </p:nvGraphicFramePr>
        <p:xfrm>
          <a:off x="5580140" y="2132820"/>
          <a:ext cx="2620962" cy="2141538"/>
        </p:xfrm>
        <a:graphic>
          <a:graphicData uri="http://schemas.openxmlformats.org/presentationml/2006/ole">
            <mc:AlternateContent xmlns:mc="http://schemas.openxmlformats.org/markup-compatibility/2006">
              <mc:Choice xmlns:v="urn:schemas-microsoft-com:vml" Requires="v">
                <p:oleObj spid="_x0000_s31823" name="Equation" r:id="rId6" imgW="29565600" imgH="23774400" progId="Equation.DSMT4">
                  <p:embed/>
                </p:oleObj>
              </mc:Choice>
              <mc:Fallback>
                <p:oleObj name="Equation" r:id="rId6" imgW="29565600" imgH="23774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40" y="2132820"/>
                        <a:ext cx="262096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12919959"/>
              </p:ext>
            </p:extLst>
          </p:nvPr>
        </p:nvGraphicFramePr>
        <p:xfrm>
          <a:off x="3059790" y="4581160"/>
          <a:ext cx="2705100" cy="2141538"/>
        </p:xfrm>
        <a:graphic>
          <a:graphicData uri="http://schemas.openxmlformats.org/presentationml/2006/ole">
            <mc:AlternateContent xmlns:mc="http://schemas.openxmlformats.org/markup-compatibility/2006">
              <mc:Choice xmlns:v="urn:schemas-microsoft-com:vml" Requires="v">
                <p:oleObj spid="_x0000_s31824" name="Equation" r:id="rId8" imgW="30480000" imgH="23774400" progId="Equation.DSMT4">
                  <p:embed/>
                </p:oleObj>
              </mc:Choice>
              <mc:Fallback>
                <p:oleObj name="Equation" r:id="rId8" imgW="30480000" imgH="237744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790" y="4581160"/>
                        <a:ext cx="2705100"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2" name="对象 2"/>
          <p:cNvGraphicFramePr>
            <a:graphicFrameLocks noChangeAspect="1"/>
          </p:cNvGraphicFramePr>
          <p:nvPr/>
        </p:nvGraphicFramePr>
        <p:xfrm>
          <a:off x="4995188" y="1287463"/>
          <a:ext cx="2486025" cy="2141537"/>
        </p:xfrm>
        <a:graphic>
          <a:graphicData uri="http://schemas.openxmlformats.org/presentationml/2006/ole">
            <mc:AlternateContent xmlns:mc="http://schemas.openxmlformats.org/markup-compatibility/2006">
              <mc:Choice xmlns:v="urn:schemas-microsoft-com:vml" Requires="v">
                <p:oleObj spid="_x0000_s32867" name="Equation" r:id="rId4" imgW="28041600" imgH="23774400" progId="Equation.DSMT4">
                  <p:embed/>
                </p:oleObj>
              </mc:Choice>
              <mc:Fallback>
                <p:oleObj name="Equation" r:id="rId4" imgW="28041600" imgH="23774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188" y="1287463"/>
                        <a:ext cx="2486025"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3" name="对象 7"/>
          <p:cNvGraphicFramePr>
            <a:graphicFrameLocks noChangeAspect="1"/>
          </p:cNvGraphicFramePr>
          <p:nvPr/>
        </p:nvGraphicFramePr>
        <p:xfrm>
          <a:off x="1691600" y="1285875"/>
          <a:ext cx="2620963" cy="2141538"/>
        </p:xfrm>
        <a:graphic>
          <a:graphicData uri="http://schemas.openxmlformats.org/presentationml/2006/ole">
            <mc:AlternateContent xmlns:mc="http://schemas.openxmlformats.org/markup-compatibility/2006">
              <mc:Choice xmlns:v="urn:schemas-microsoft-com:vml" Requires="v">
                <p:oleObj spid="_x0000_s32868" name="Equation" r:id="rId6" imgW="29565600" imgH="23774400" progId="Equation.DSMT4">
                  <p:embed/>
                </p:oleObj>
              </mc:Choice>
              <mc:Fallback>
                <p:oleObj name="Equation" r:id="rId6" imgW="29565600" imgH="23774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00" y="1285875"/>
                        <a:ext cx="2620963"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a:graphicFrameLocks noGrp="1"/>
          </p:cNvGraphicFramePr>
          <p:nvPr/>
        </p:nvGraphicFramePr>
        <p:xfrm>
          <a:off x="6436638" y="1339850"/>
          <a:ext cx="612775" cy="1943100"/>
        </p:xfrm>
        <a:graphic>
          <a:graphicData uri="http://schemas.openxmlformats.org/drawingml/2006/table">
            <a:tbl>
              <a:tblPr firstRow="1" bandRow="1"/>
              <a:tblGrid>
                <a:gridCol w="306680"/>
                <a:gridCol w="306095"/>
              </a:tblGrid>
              <a:tr h="1943100">
                <a:tc>
                  <a:txBody>
                    <a:bodyPr/>
                    <a:lstStyle/>
                    <a:p>
                      <a:endParaRPr lang="zh-CN" altLang="en-US" sz="1800" dirty="0"/>
                    </a:p>
                  </a:txBody>
                  <a:tcPr marL="91475" marR="91475"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2494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18" name="对象 17"/>
          <p:cNvGraphicFramePr>
            <a:graphicFrameLocks noChangeAspect="1"/>
          </p:cNvGraphicFramePr>
          <p:nvPr/>
        </p:nvGraphicFramePr>
        <p:xfrm>
          <a:off x="1666535" y="3790638"/>
          <a:ext cx="2705100" cy="2141537"/>
        </p:xfrm>
        <a:graphic>
          <a:graphicData uri="http://schemas.openxmlformats.org/presentationml/2006/ole">
            <mc:AlternateContent xmlns:mc="http://schemas.openxmlformats.org/markup-compatibility/2006">
              <mc:Choice xmlns:v="urn:schemas-microsoft-com:vml" Requires="v">
                <p:oleObj spid="_x0000_s32869" name="Equation" r:id="rId8" imgW="30480000" imgH="23774400" progId="Equation.DSMT4">
                  <p:embed/>
                </p:oleObj>
              </mc:Choice>
              <mc:Fallback>
                <p:oleObj name="Equation" r:id="rId8" imgW="30480000" imgH="237744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535" y="3790638"/>
                        <a:ext cx="2705100"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5004060" y="3789050"/>
          <a:ext cx="2459038" cy="2141538"/>
        </p:xfrm>
        <a:graphic>
          <a:graphicData uri="http://schemas.openxmlformats.org/presentationml/2006/ole">
            <mc:AlternateContent xmlns:mc="http://schemas.openxmlformats.org/markup-compatibility/2006">
              <mc:Choice xmlns:v="urn:schemas-microsoft-com:vml" Requires="v">
                <p:oleObj spid="_x0000_s32870" name="Equation" r:id="rId10" imgW="27736800" imgH="23774400" progId="Equation.DSMT4">
                  <p:embed/>
                </p:oleObj>
              </mc:Choice>
              <mc:Fallback>
                <p:oleObj name="Equation" r:id="rId10" imgW="27736800" imgH="237744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4060" y="3789050"/>
                        <a:ext cx="2459038"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表格 19"/>
          <p:cNvGraphicFramePr>
            <a:graphicFrameLocks noGrp="1"/>
          </p:cNvGraphicFramePr>
          <p:nvPr/>
        </p:nvGraphicFramePr>
        <p:xfrm>
          <a:off x="6255010" y="3860488"/>
          <a:ext cx="612775" cy="1944687"/>
        </p:xfrm>
        <a:graphic>
          <a:graphicData uri="http://schemas.openxmlformats.org/drawingml/2006/table">
            <a:tbl>
              <a:tblPr firstRow="1" bandRow="1"/>
              <a:tblGrid>
                <a:gridCol w="306680"/>
                <a:gridCol w="306095"/>
              </a:tblGrid>
              <a:tr h="1944687">
                <a:tc>
                  <a:txBody>
                    <a:bodyPr/>
                    <a:lstStyle/>
                    <a:p>
                      <a:endParaRPr lang="zh-CN" altLang="en-US" sz="1800" dirty="0"/>
                    </a:p>
                  </a:txBody>
                  <a:tcPr marL="91475" marR="91475" marT="45736" marB="45736">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6" marB="45736">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left)">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3112548" y="208033"/>
            <a:ext cx="2611612" cy="707886"/>
          </a:xfrm>
          <a:noFill/>
        </p:spPr>
        <p:txBody>
          <a:bodyPr wrap="none">
            <a:spAutoFit/>
          </a:bodyPr>
          <a:lstStyle/>
          <a:p>
            <a:pPr eaLnBrk="1" hangingPunct="1"/>
            <a:r>
              <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内 容 回 顾</a:t>
            </a:r>
          </a:p>
        </p:txBody>
      </p:sp>
      <p:sp>
        <p:nvSpPr>
          <p:cNvPr id="273411" name="Text Box 3"/>
          <p:cNvSpPr txBox="1">
            <a:spLocks noChangeArrowheads="1"/>
          </p:cNvSpPr>
          <p:nvPr/>
        </p:nvSpPr>
        <p:spPr bwMode="auto">
          <a:xfrm>
            <a:off x="900113" y="1415947"/>
            <a:ext cx="7366119" cy="401340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一、矩阵的定义</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定义</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矩阵与线性方程组</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特殊的矩阵</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二、矩阵的初等变换</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初等行变换</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初等列变换</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                   </a:t>
            </a:r>
            <a:r>
              <a:rPr lang="en-US" altLang="zh-CN" sz="2800" i="1" dirty="0" err="1" smtClean="0">
                <a:solidFill>
                  <a:srgbClr val="000000"/>
                </a:solidFill>
                <a:ea typeface="华文新魏" panose="02010800040101010101" pitchFamily="2" charset="-122"/>
              </a:rPr>
              <a:t>r</a:t>
            </a:r>
            <a:r>
              <a:rPr lang="en-US" altLang="zh-CN" sz="2800" i="1" baseline="-25000" dirty="0" err="1" smtClean="0">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j</a:t>
            </a:r>
            <a:r>
              <a:rPr lang="en-US" altLang="zh-CN" sz="2800" dirty="0">
                <a:solidFill>
                  <a:srgbClr val="000000"/>
                </a:solidFill>
                <a:ea typeface="华文新魏" panose="02010800040101010101" pitchFamily="2" charset="-122"/>
              </a:rPr>
              <a:t>, </a:t>
            </a:r>
            <a:r>
              <a:rPr lang="en-US" altLang="zh-CN" sz="2800" i="1" dirty="0" err="1">
                <a:solidFill>
                  <a:srgbClr val="000000"/>
                </a:solidFill>
                <a:ea typeface="华文新魏" panose="02010800040101010101" pitchFamily="2" charset="-122"/>
              </a:rPr>
              <a:t>kr</a:t>
            </a:r>
            <a:r>
              <a:rPr lang="en-US" altLang="zh-CN" sz="2800" i="1" baseline="-25000" dirty="0" err="1">
                <a:solidFill>
                  <a:srgbClr val="000000"/>
                </a:solidFill>
                <a:ea typeface="华文新魏" panose="02010800040101010101" pitchFamily="2" charset="-122"/>
              </a:rPr>
              <a:t>i</a:t>
            </a:r>
            <a:r>
              <a:rPr lang="en-US" altLang="zh-CN" sz="2800" dirty="0">
                <a:solidFill>
                  <a:srgbClr val="000000"/>
                </a:solidFill>
                <a:ea typeface="华文新魏" panose="02010800040101010101" pitchFamily="2" charset="-122"/>
              </a:rPr>
              <a:t>,</a:t>
            </a:r>
            <a:r>
              <a:rPr lang="zh-CN" altLang="en-US" sz="2800" dirty="0">
                <a:solidFill>
                  <a:srgbClr val="000000"/>
                </a:solidFill>
                <a:ea typeface="华文新魏" panose="02010800040101010101" pitchFamily="2" charset="-122"/>
              </a:rPr>
              <a:t> </a:t>
            </a:r>
            <a:r>
              <a:rPr lang="en-US" altLang="zh-CN" sz="2800" i="1" dirty="0" err="1">
                <a:solidFill>
                  <a:srgbClr val="000000"/>
                </a:solidFill>
                <a:ea typeface="华文新魏" panose="02010800040101010101" pitchFamily="2" charset="-122"/>
              </a:rPr>
              <a:t>kr</a:t>
            </a:r>
            <a:r>
              <a:rPr lang="en-US" altLang="zh-CN" sz="2800" i="1" baseline="-25000" dirty="0" err="1">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j</a:t>
            </a:r>
            <a:r>
              <a:rPr lang="en-US" altLang="zh-CN" sz="2800" dirty="0" smtClean="0">
                <a:solidFill>
                  <a:srgbClr val="000000"/>
                </a:solidFill>
                <a:ea typeface="华文新魏" panose="02010800040101010101" pitchFamily="2" charset="-122"/>
              </a:rPr>
              <a:t>; </a:t>
            </a:r>
            <a:r>
              <a:rPr lang="en-US" altLang="zh-CN" sz="2800" i="1" dirty="0" err="1" smtClean="0">
                <a:ea typeface="华文新魏" panose="02010800040101010101" pitchFamily="2" charset="-122"/>
              </a:rPr>
              <a:t>c</a:t>
            </a:r>
            <a:r>
              <a:rPr lang="en-US" altLang="zh-CN" sz="2800" i="1" baseline="-25000" dirty="0" err="1" smtClean="0">
                <a:ea typeface="华文新魏" panose="02010800040101010101" pitchFamily="2" charset="-122"/>
              </a:rPr>
              <a:t>i</a:t>
            </a:r>
            <a:r>
              <a:rPr lang="en-US" altLang="zh-CN" sz="2800" dirty="0" err="1">
                <a:ea typeface="华文新魏" panose="02010800040101010101" pitchFamily="2" charset="-122"/>
                <a:sym typeface="Symbol" panose="05050102010706020507" pitchFamily="18" charset="2"/>
              </a:rPr>
              <a:t></a:t>
            </a:r>
            <a:r>
              <a:rPr lang="en-US" altLang="zh-CN" sz="2800" i="1" dirty="0" err="1" smtClean="0">
                <a:ea typeface="华文新魏" panose="02010800040101010101" pitchFamily="2" charset="-122"/>
              </a:rPr>
              <a:t>c</a:t>
            </a:r>
            <a:r>
              <a:rPr lang="en-US" altLang="zh-CN" sz="2800" i="1" baseline="-25000" dirty="0" err="1" smtClean="0">
                <a:ea typeface="华文新魏" panose="02010800040101010101" pitchFamily="2" charset="-122"/>
              </a:rPr>
              <a:t>j</a:t>
            </a:r>
            <a:r>
              <a:rPr lang="en-US" altLang="zh-CN" sz="2800" dirty="0" smtClean="0">
                <a:ea typeface="华文新魏" panose="02010800040101010101" pitchFamily="2" charset="-122"/>
              </a:rPr>
              <a:t>, </a:t>
            </a:r>
            <a:r>
              <a:rPr lang="en-US" altLang="zh-CN" sz="2800" i="1" dirty="0" err="1" smtClean="0">
                <a:ea typeface="华文新魏" panose="02010800040101010101" pitchFamily="2" charset="-122"/>
              </a:rPr>
              <a:t>kc</a:t>
            </a:r>
            <a:r>
              <a:rPr lang="en-US" altLang="zh-CN" sz="2800" i="1" baseline="-25000" dirty="0" err="1" smtClean="0">
                <a:ea typeface="华文新魏" panose="02010800040101010101" pitchFamily="2" charset="-122"/>
              </a:rPr>
              <a:t>i</a:t>
            </a:r>
            <a:r>
              <a:rPr lang="en-US" altLang="zh-CN" sz="2800" dirty="0" smtClean="0">
                <a:ea typeface="华文新魏" panose="02010800040101010101" pitchFamily="2" charset="-122"/>
              </a:rPr>
              <a:t>, </a:t>
            </a:r>
            <a:r>
              <a:rPr lang="en-US" altLang="zh-CN" sz="2800" i="1" dirty="0" err="1" smtClean="0">
                <a:ea typeface="华文新魏" panose="02010800040101010101" pitchFamily="2" charset="-122"/>
              </a:rPr>
              <a:t>kc</a:t>
            </a:r>
            <a:r>
              <a:rPr lang="en-US" altLang="zh-CN" sz="2800" i="1" baseline="-25000" dirty="0" err="1" smtClean="0">
                <a:ea typeface="华文新魏" panose="02010800040101010101" pitchFamily="2" charset="-122"/>
              </a:rPr>
              <a:t>i</a:t>
            </a:r>
            <a:r>
              <a:rPr lang="en-US" altLang="zh-CN" sz="2800" dirty="0" err="1" smtClean="0">
                <a:ea typeface="华文新魏" panose="02010800040101010101" pitchFamily="2" charset="-122"/>
                <a:sym typeface="Symbol" panose="05050102010706020507" pitchFamily="18" charset="2"/>
              </a:rPr>
              <a:t></a:t>
            </a:r>
            <a:r>
              <a:rPr lang="en-US" altLang="zh-CN" sz="2800" i="1" dirty="0" err="1" smtClean="0">
                <a:ea typeface="华文新魏" panose="02010800040101010101" pitchFamily="2" charset="-122"/>
              </a:rPr>
              <a:t>c</a:t>
            </a:r>
            <a:r>
              <a:rPr lang="en-US" altLang="zh-CN" sz="2800" i="1" baseline="-25000" dirty="0" err="1" smtClean="0">
                <a:ea typeface="华文新魏" panose="02010800040101010101" pitchFamily="2" charset="-122"/>
              </a:rPr>
              <a:t>j</a:t>
            </a:r>
            <a:r>
              <a:rPr lang="en-US" altLang="zh-CN" sz="2800" dirty="0" smtClean="0">
                <a:ea typeface="华文新魏" panose="02010800040101010101" pitchFamily="2" charset="-122"/>
              </a:rPr>
              <a:t>.</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三、矩阵初等行变换与线性方程组的解</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等价线性方程组</a:t>
            </a:r>
            <a:endParaRPr lang="en-US" altLang="zh-CN" sz="2800" dirty="0">
              <a:solidFill>
                <a:srgbClr val="000000"/>
              </a:solidFill>
              <a:ea typeface="华文新魏" panose="02010800040101010101" pitchFamily="2" charset="-122"/>
            </a:endParaRPr>
          </a:p>
        </p:txBody>
      </p:sp>
    </p:spTree>
    <p:extLst>
      <p:ext uri="{BB962C8B-B14F-4D97-AF65-F5344CB8AC3E}">
        <p14:creationId xmlns:p14="http://schemas.microsoft.com/office/powerpoint/2010/main" val="195174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wipe(left)">
                                      <p:cBhvr>
                                        <p:cTn id="37" dur="1000"/>
                                        <p:tgtEl>
                                          <p:spTgt spid="273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899490" y="1124680"/>
            <a:ext cx="7633060" cy="33844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3312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00113" y="1052513"/>
            <a:ext cx="7696338" cy="345325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定义</a:t>
            </a:r>
            <a:r>
              <a:rPr lang="en-US" altLang="zh-CN" sz="2800" dirty="0">
                <a:ea typeface="黑体" panose="02010609060101010101" pitchFamily="2" charset="-122"/>
              </a:rPr>
              <a:t>1.2.2 </a:t>
            </a:r>
            <a:r>
              <a:rPr lang="zh-CN" altLang="en-US" sz="2800" dirty="0">
                <a:ea typeface="华文新魏" panose="02010800040101010101" pitchFamily="2" charset="-122"/>
              </a:rPr>
              <a:t>若矩阵</a:t>
            </a:r>
            <a:r>
              <a:rPr lang="en-US" altLang="zh-CN" sz="2800" b="1" i="1" dirty="0">
                <a:ea typeface="华文新魏" panose="02010800040101010101" pitchFamily="2" charset="-122"/>
              </a:rPr>
              <a:t>A</a:t>
            </a:r>
            <a:r>
              <a:rPr lang="zh-CN" altLang="en-US" sz="2800" dirty="0" smtClean="0">
                <a:ea typeface="华文新魏" panose="02010800040101010101" pitchFamily="2" charset="-122"/>
              </a:rPr>
              <a:t>满足</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(1) </a:t>
            </a:r>
            <a:r>
              <a:rPr lang="zh-CN" altLang="en-US" sz="2800" dirty="0">
                <a:ea typeface="华文新魏" panose="02010800040101010101" pitchFamily="2" charset="-122"/>
              </a:rPr>
              <a:t>若某一行为零行</a:t>
            </a:r>
            <a:r>
              <a:rPr lang="en-US" altLang="zh-CN" sz="2800" dirty="0">
                <a:ea typeface="华文新魏" panose="02010800040101010101" pitchFamily="2" charset="-122"/>
              </a:rPr>
              <a:t>(</a:t>
            </a:r>
            <a:r>
              <a:rPr lang="zh-CN" altLang="en-US" sz="2800" dirty="0">
                <a:ea typeface="华文新魏" panose="02010800040101010101" pitchFamily="2" charset="-122"/>
              </a:rPr>
              <a:t>元素都为零</a:t>
            </a:r>
            <a:r>
              <a:rPr lang="en-US" altLang="zh-CN" sz="2800" dirty="0">
                <a:ea typeface="华文新魏" panose="02010800040101010101" pitchFamily="2" charset="-122"/>
              </a:rPr>
              <a:t>), </a:t>
            </a:r>
            <a:r>
              <a:rPr lang="zh-CN" altLang="en-US" sz="2800" dirty="0">
                <a:ea typeface="华文新魏" panose="02010800040101010101" pitchFamily="2" charset="-122"/>
              </a:rPr>
              <a:t>则该行</a:t>
            </a:r>
            <a:r>
              <a:rPr lang="zh-CN" altLang="en-US" sz="2800" dirty="0" smtClean="0">
                <a:ea typeface="华文新魏" panose="02010800040101010101" pitchFamily="2" charset="-122"/>
              </a:rPr>
              <a:t>以</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下所有</a:t>
            </a:r>
            <a:r>
              <a:rPr lang="zh-CN" altLang="en-US" sz="2800" dirty="0">
                <a:ea typeface="华文新魏" panose="02010800040101010101" pitchFamily="2" charset="-122"/>
              </a:rPr>
              <a:t>行均为零</a:t>
            </a:r>
            <a:r>
              <a:rPr lang="zh-CN" altLang="en-US" sz="2800" dirty="0" smtClean="0">
                <a:ea typeface="华文新魏" panose="02010800040101010101" pitchFamily="2" charset="-122"/>
              </a:rPr>
              <a:t>行</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(2) </a:t>
            </a:r>
            <a:r>
              <a:rPr lang="zh-CN" altLang="en-US" sz="2800" dirty="0">
                <a:ea typeface="华文新魏" panose="02010800040101010101" pitchFamily="2" charset="-122"/>
              </a:rPr>
              <a:t>若某一行为非零行</a:t>
            </a:r>
            <a:r>
              <a:rPr lang="en-US" altLang="zh-CN" sz="2800" dirty="0">
                <a:ea typeface="华文新魏" panose="02010800040101010101" pitchFamily="2" charset="-122"/>
              </a:rPr>
              <a:t>, </a:t>
            </a:r>
            <a:r>
              <a:rPr lang="zh-CN" altLang="en-US" sz="2800" dirty="0">
                <a:ea typeface="华文新魏" panose="02010800040101010101" pitchFamily="2" charset="-122"/>
              </a:rPr>
              <a:t>且设</a:t>
            </a:r>
            <a:r>
              <a:rPr lang="zh-CN" altLang="en-US" sz="2800" dirty="0" smtClean="0">
                <a:ea typeface="华文新魏" panose="02010800040101010101" pitchFamily="2" charset="-122"/>
              </a:rPr>
              <a:t>其首项元素位于</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第</a:t>
            </a:r>
            <a:r>
              <a:rPr lang="en-US" altLang="zh-CN" sz="2800" i="1" dirty="0" err="1">
                <a:ea typeface="华文新魏" panose="02010800040101010101" pitchFamily="2" charset="-122"/>
              </a:rPr>
              <a:t>i</a:t>
            </a:r>
            <a:r>
              <a:rPr lang="zh-CN" altLang="en-US" sz="2800" dirty="0">
                <a:ea typeface="华文新魏" panose="02010800040101010101" pitchFamily="2" charset="-122"/>
              </a:rPr>
              <a:t>列</a:t>
            </a:r>
            <a:r>
              <a:rPr lang="en-US" altLang="zh-CN" sz="2800" dirty="0">
                <a:ea typeface="华文新魏" panose="02010800040101010101" pitchFamily="2" charset="-122"/>
              </a:rPr>
              <a:t>, </a:t>
            </a:r>
            <a:r>
              <a:rPr lang="zh-CN" altLang="en-US" sz="2800" dirty="0">
                <a:ea typeface="华文新魏" panose="02010800040101010101" pitchFamily="2" charset="-122"/>
              </a:rPr>
              <a:t>则它以下所有行的前</a:t>
            </a:r>
            <a:r>
              <a:rPr lang="en-US" altLang="zh-CN" sz="2800" i="1" dirty="0" err="1">
                <a:ea typeface="华文新魏" panose="02010800040101010101" pitchFamily="2" charset="-122"/>
              </a:rPr>
              <a:t>i</a:t>
            </a:r>
            <a:r>
              <a:rPr lang="zh-CN" altLang="en-US" sz="2800" dirty="0">
                <a:ea typeface="华文新魏" panose="02010800040101010101" pitchFamily="2" charset="-122"/>
              </a:rPr>
              <a:t>个元素均为零</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则称</a:t>
            </a:r>
            <a:r>
              <a:rPr lang="en-US" altLang="zh-CN" sz="2800" b="1" i="1" dirty="0">
                <a:ea typeface="华文新魏" panose="02010800040101010101" pitchFamily="2" charset="-122"/>
              </a:rPr>
              <a:t>A</a:t>
            </a:r>
            <a:r>
              <a:rPr lang="zh-CN" altLang="en-US" sz="2800" dirty="0">
                <a:ea typeface="华文新魏" panose="02010800040101010101" pitchFamily="2" charset="-122"/>
              </a:rPr>
              <a:t>为</a:t>
            </a:r>
            <a:r>
              <a:rPr lang="zh-CN" altLang="en-US" sz="2800" b="1" dirty="0">
                <a:solidFill>
                  <a:srgbClr val="0000FF"/>
                </a:solidFill>
                <a:latin typeface="华文隶书" panose="02010800040101010101" pitchFamily="2" charset="-122"/>
                <a:ea typeface="华文隶书" panose="02010800040101010101" pitchFamily="2" charset="-122"/>
              </a:rPr>
              <a:t>阶梯型矩阵</a:t>
            </a:r>
            <a:r>
              <a:rPr lang="en-US" altLang="zh-CN" sz="2800" dirty="0" smtClean="0">
                <a:ea typeface="华文新魏" panose="02010800040101010101" pitchFamily="2" charset="-122"/>
              </a:rPr>
              <a:t>.        </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5" end="5"/>
                                            </p:txEl>
                                          </p:spTgt>
                                        </p:tgtEl>
                                        <p:attrNameLst>
                                          <p:attrName>style.visibility</p:attrName>
                                        </p:attrNameLst>
                                      </p:cBhvr>
                                      <p:to>
                                        <p:strVal val="visible"/>
                                      </p:to>
                                    </p:set>
                                    <p:animEffect transition="in" filter="wipe(left)">
                                      <p:cBhvr>
                                        <p:cTn id="37" dur="1000"/>
                                        <p:tgtEl>
                                          <p:spTgt spid="273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899490" y="1124680"/>
            <a:ext cx="7056980" cy="223231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35170"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00113" y="1052513"/>
            <a:ext cx="7516801" cy="53137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b="1" dirty="0">
                <a:solidFill>
                  <a:srgbClr val="0000FF"/>
                </a:solidFill>
                <a:latin typeface="华文隶书" panose="02010800040101010101" pitchFamily="2" charset="-122"/>
                <a:ea typeface="华文隶书" panose="02010800040101010101" pitchFamily="2" charset="-122"/>
              </a:rPr>
              <a:t>零行</a:t>
            </a:r>
            <a:r>
              <a:rPr lang="zh-CN" altLang="en-US" sz="2800" dirty="0">
                <a:ea typeface="华文新魏" panose="02010800040101010101" pitchFamily="2" charset="-122"/>
              </a:rPr>
              <a:t>是指矩阵中元素都等于零的行</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b="1" dirty="0">
                <a:solidFill>
                  <a:srgbClr val="0000FF"/>
                </a:solidFill>
                <a:latin typeface="华文隶书" panose="02010800040101010101" pitchFamily="2" charset="-122"/>
                <a:ea typeface="华文隶书" panose="02010800040101010101" pitchFamily="2" charset="-122"/>
              </a:rPr>
              <a:t>非零行</a:t>
            </a:r>
            <a:r>
              <a:rPr lang="zh-CN" altLang="en-US" sz="2800" dirty="0">
                <a:ea typeface="华文新魏" panose="02010800040101010101" pitchFamily="2" charset="-122"/>
              </a:rPr>
              <a:t>是指矩阵中元素不全为零的行</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b="1" dirty="0">
                <a:solidFill>
                  <a:srgbClr val="0000FF"/>
                </a:solidFill>
                <a:latin typeface="华文隶书" panose="02010800040101010101" pitchFamily="2" charset="-122"/>
                <a:ea typeface="华文隶书" panose="02010800040101010101" pitchFamily="2" charset="-122"/>
              </a:rPr>
              <a:t>        首项元素</a:t>
            </a:r>
            <a:r>
              <a:rPr lang="zh-CN" altLang="en-US" sz="2800" dirty="0">
                <a:ea typeface="华文新魏" panose="02010800040101010101" pitchFamily="2" charset="-122"/>
              </a:rPr>
              <a:t>是指非零行中从左至右第一</a:t>
            </a:r>
            <a:r>
              <a:rPr lang="zh-CN" altLang="en-US" sz="2800" dirty="0" smtClean="0">
                <a:ea typeface="华文新魏" panose="02010800040101010101" pitchFamily="2" charset="-122"/>
              </a:rPr>
              <a:t>个</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不等于零</a:t>
            </a:r>
            <a:r>
              <a:rPr lang="zh-CN" altLang="en-US" sz="2800" dirty="0">
                <a:ea typeface="华文新魏" panose="02010800040101010101" pitchFamily="2" charset="-122"/>
              </a:rPr>
              <a:t>的元素</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endParaRPr lang="en-US" altLang="zh-CN" sz="9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阶梯型矩阵的特点</a:t>
            </a:r>
            <a:endParaRPr lang="zh-CN" altLang="en-US" sz="2800" dirty="0">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(1) </a:t>
            </a:r>
            <a:r>
              <a:rPr lang="zh-CN" altLang="en-US" sz="2800" dirty="0">
                <a:ea typeface="华文新魏" panose="02010800040101010101" pitchFamily="2" charset="-122"/>
              </a:rPr>
              <a:t>所有的零行都在矩阵的非零行的下面</a:t>
            </a:r>
            <a:r>
              <a:rPr lang="en-US" altLang="zh-CN" sz="2800" dirty="0">
                <a:ea typeface="华文新魏" panose="02010800040101010101" pitchFamily="2" charset="-122"/>
              </a:rPr>
              <a:t>;</a:t>
            </a:r>
            <a:endParaRPr lang="zh-CN" altLang="en-US"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en-US" altLang="zh-CN" sz="2800" dirty="0">
                <a:ea typeface="华文新魏" panose="02010800040101010101" pitchFamily="2" charset="-122"/>
              </a:rPr>
              <a:t>(2) </a:t>
            </a:r>
            <a:r>
              <a:rPr lang="zh-CN" altLang="en-US" sz="2800" dirty="0">
                <a:ea typeface="华文新魏" panose="02010800040101010101" pitchFamily="2" charset="-122"/>
              </a:rPr>
              <a:t>所有的首项元素都在其上一行首项</a:t>
            </a:r>
            <a:r>
              <a:rPr lang="zh-CN" altLang="en-US" sz="2800" dirty="0" smtClean="0">
                <a:ea typeface="华文新魏" panose="02010800040101010101" pitchFamily="2" charset="-122"/>
              </a:rPr>
              <a:t>元素</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的右边</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smtClean="0">
                <a:latin typeface="黑体" panose="02010609060101010101" pitchFamily="2" charset="-122"/>
                <a:ea typeface="黑体" panose="02010609060101010101" pitchFamily="2" charset="-122"/>
              </a:rPr>
              <a:t>    要求</a:t>
            </a:r>
            <a:r>
              <a:rPr lang="zh-CN" altLang="en-US" sz="2800" dirty="0" smtClean="0">
                <a:ea typeface="华文新魏" panose="02010800040101010101" pitchFamily="2" charset="-122"/>
              </a:rPr>
              <a:t> </a:t>
            </a:r>
            <a:r>
              <a:rPr lang="zh-CN" altLang="en-US" sz="2800" dirty="0">
                <a:ea typeface="华文新魏" panose="02010800040101010101" pitchFamily="2" charset="-122"/>
              </a:rPr>
              <a:t>会识别阶梯型</a:t>
            </a:r>
            <a:r>
              <a:rPr lang="zh-CN" altLang="en-US" sz="2800" dirty="0" smtClean="0">
                <a:ea typeface="华文新魏" panose="02010800040101010101" pitchFamily="2" charset="-122"/>
              </a:rPr>
              <a:t>矩阵</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wipe(left)">
                                      <p:cBhvr>
                                        <p:cTn id="37" dur="1000"/>
                                        <p:tgtEl>
                                          <p:spTgt spid="27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3411">
                                            <p:txEl>
                                              <p:pRg st="7" end="7"/>
                                            </p:txEl>
                                          </p:spTgt>
                                        </p:tgtEl>
                                        <p:attrNameLst>
                                          <p:attrName>style.visibility</p:attrName>
                                        </p:attrNameLst>
                                      </p:cBhvr>
                                      <p:to>
                                        <p:strVal val="visible"/>
                                      </p:to>
                                    </p:set>
                                    <p:animEffect transition="in" filter="wipe(left)">
                                      <p:cBhvr>
                                        <p:cTn id="42" dur="1000"/>
                                        <p:tgtEl>
                                          <p:spTgt spid="273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3411">
                                            <p:txEl>
                                              <p:pRg st="8" end="8"/>
                                            </p:txEl>
                                          </p:spTgt>
                                        </p:tgtEl>
                                        <p:attrNameLst>
                                          <p:attrName>style.visibility</p:attrName>
                                        </p:attrNameLst>
                                      </p:cBhvr>
                                      <p:to>
                                        <p:strVal val="visible"/>
                                      </p:to>
                                    </p:set>
                                    <p:animEffect transition="in" filter="wipe(left)">
                                      <p:cBhvr>
                                        <p:cTn id="47" dur="1000"/>
                                        <p:tgtEl>
                                          <p:spTgt spid="273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3411">
                                            <p:txEl>
                                              <p:pRg st="9" end="9"/>
                                            </p:txEl>
                                          </p:spTgt>
                                        </p:tgtEl>
                                        <p:attrNameLst>
                                          <p:attrName>style.visibility</p:attrName>
                                        </p:attrNameLst>
                                      </p:cBhvr>
                                      <p:to>
                                        <p:strVal val="visible"/>
                                      </p:to>
                                    </p:set>
                                    <p:animEffect transition="in" filter="wipe(left)">
                                      <p:cBhvr>
                                        <p:cTn id="52" dur="1000"/>
                                        <p:tgtEl>
                                          <p:spTgt spid="273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900113" y="1484730"/>
            <a:ext cx="7776457" cy="237633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73411" name="Text Box 3"/>
          <p:cNvSpPr txBox="1">
            <a:spLocks noChangeArrowheads="1"/>
          </p:cNvSpPr>
          <p:nvPr/>
        </p:nvSpPr>
        <p:spPr bwMode="auto">
          <a:xfrm>
            <a:off x="900113" y="1456104"/>
            <a:ext cx="7975260" cy="233294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solidFill>
                  <a:srgbClr val="000000"/>
                </a:solidFill>
                <a:ea typeface="华文新魏" panose="02010800040101010101" pitchFamily="2" charset="-122"/>
              </a:rPr>
              <a:t>        </a:t>
            </a:r>
            <a:r>
              <a:rPr lang="zh-CN" altLang="en-US" sz="2800" dirty="0" smtClean="0">
                <a:solidFill>
                  <a:srgbClr val="000000"/>
                </a:solidFill>
                <a:ea typeface="黑体" panose="02010609060101010101" pitchFamily="2" charset="-122"/>
              </a:rPr>
              <a:t>矩阵为阶梯型矩阵的充要条件</a:t>
            </a:r>
            <a:endParaRPr lang="zh-CN" altLang="en-US" sz="2800" dirty="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矩阵</a:t>
            </a:r>
            <a:r>
              <a:rPr lang="en-US" altLang="zh-CN" sz="2800" b="1" i="1" dirty="0" smtClean="0">
                <a:solidFill>
                  <a:srgbClr val="000000"/>
                </a:solidFill>
                <a:ea typeface="华文新魏" panose="02010800040101010101" pitchFamily="2" charset="-122"/>
              </a:rPr>
              <a:t>A</a:t>
            </a:r>
            <a:r>
              <a:rPr lang="zh-CN" altLang="en-US" sz="2800" dirty="0" smtClean="0">
                <a:solidFill>
                  <a:srgbClr val="000000"/>
                </a:solidFill>
                <a:ea typeface="华文新魏" panose="02010800040101010101" pitchFamily="2" charset="-122"/>
              </a:rPr>
              <a:t>是阶梯型矩阵的充要条件是</a:t>
            </a:r>
            <a:r>
              <a:rPr lang="zh-CN" altLang="en-US" sz="2800" dirty="0">
                <a:solidFill>
                  <a:srgbClr val="000000"/>
                </a:solidFill>
                <a:ea typeface="华文新魏" panose="02010800040101010101" pitchFamily="2" charset="-122"/>
              </a:rPr>
              <a:t>矩阵</a:t>
            </a:r>
            <a:r>
              <a:rPr lang="en-US" altLang="zh-CN" sz="2800" b="1" i="1" dirty="0" smtClean="0">
                <a:solidFill>
                  <a:srgbClr val="000000"/>
                </a:solidFill>
                <a:ea typeface="华文新魏" panose="02010800040101010101" pitchFamily="2" charset="-122"/>
              </a:rPr>
              <a:t>A</a:t>
            </a:r>
            <a:r>
              <a:rPr lang="zh-CN" altLang="en-US" sz="2800" dirty="0" smtClean="0">
                <a:solidFill>
                  <a:srgbClr val="000000"/>
                </a:solidFill>
                <a:ea typeface="华文新魏" panose="02010800040101010101" pitchFamily="2" charset="-122"/>
              </a:rPr>
              <a:t>若有</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 r</a:t>
            </a:r>
            <a:r>
              <a:rPr lang="zh-CN" altLang="en-US" sz="2800" dirty="0" smtClean="0">
                <a:solidFill>
                  <a:srgbClr val="000000"/>
                </a:solidFill>
                <a:ea typeface="华文新魏" panose="02010800040101010101" pitchFamily="2" charset="-122"/>
              </a:rPr>
              <a:t>个非零行</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则它们位于这个矩阵的前</a:t>
            </a:r>
            <a:r>
              <a:rPr lang="en-US" altLang="zh-CN" sz="2800" i="1" dirty="0" smtClean="0">
                <a:solidFill>
                  <a:srgbClr val="000000"/>
                </a:solidFill>
                <a:ea typeface="华文新魏" panose="02010800040101010101" pitchFamily="2" charset="-122"/>
              </a:rPr>
              <a:t>r</a:t>
            </a:r>
            <a:r>
              <a:rPr lang="zh-CN" altLang="en-US" sz="2800" dirty="0" smtClean="0">
                <a:solidFill>
                  <a:srgbClr val="000000"/>
                </a:solidFill>
                <a:ea typeface="华文新魏" panose="02010800040101010101" pitchFamily="2" charset="-122"/>
              </a:rPr>
              <a:t>行</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且若其</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solidFill>
                  <a:srgbClr val="000000"/>
                </a:solidFill>
                <a:ea typeface="华文新魏" panose="02010800040101010101" pitchFamily="2" charset="-122"/>
              </a:rPr>
              <a:t>首项元素分别为</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1, </a:t>
            </a:r>
            <a:r>
              <a:rPr lang="en-US" altLang="zh-CN" sz="2800" i="1" baseline="-25000" dirty="0" smtClean="0">
                <a:solidFill>
                  <a:srgbClr val="000000"/>
                </a:solidFill>
                <a:ea typeface="华文新魏" panose="02010800040101010101" pitchFamily="2" charset="-122"/>
              </a:rPr>
              <a:t>j</a:t>
            </a:r>
            <a:r>
              <a:rPr lang="en-US" altLang="zh-CN" sz="2800" baseline="-56000" dirty="0" smtClean="0">
                <a:solidFill>
                  <a:srgbClr val="000000"/>
                </a:solidFill>
                <a:ea typeface="华文新魏" panose="02010800040101010101" pitchFamily="2" charset="-122"/>
              </a:rPr>
              <a:t>1</a:t>
            </a:r>
            <a:r>
              <a:rPr lang="en-US" altLang="zh-CN" baseline="-25000" dirty="0" smtClean="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2, </a:t>
            </a:r>
            <a:r>
              <a:rPr lang="en-US" altLang="zh-CN" sz="2800" i="1" baseline="-25000" dirty="0" smtClean="0">
                <a:solidFill>
                  <a:srgbClr val="000000"/>
                </a:solidFill>
                <a:ea typeface="华文新魏" panose="02010800040101010101" pitchFamily="2" charset="-122"/>
              </a:rPr>
              <a:t>j</a:t>
            </a:r>
            <a:r>
              <a:rPr lang="en-US" altLang="zh-CN" sz="2800" baseline="-56000" dirty="0" smtClean="0">
                <a:solidFill>
                  <a:srgbClr val="000000"/>
                </a:solidFill>
                <a:ea typeface="华文新魏" panose="02010800040101010101" pitchFamily="2" charset="-122"/>
              </a:rPr>
              <a:t>2</a:t>
            </a:r>
            <a:r>
              <a:rPr lang="en-US" altLang="zh-CN" baseline="-25000" dirty="0" smtClean="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2800" dirty="0" smtClean="0">
                <a:solidFill>
                  <a:srgbClr val="000000"/>
                </a:solidFill>
                <a:ea typeface="华文新魏" panose="02010800040101010101" pitchFamily="2" charset="-122"/>
                <a:sym typeface="MT Extra" panose="05050102010205020202" pitchFamily="18" charset="2"/>
              </a:rPr>
              <a:t></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dirty="0" smtClean="0">
                <a:solidFill>
                  <a:srgbClr val="000000"/>
                </a:solidFill>
                <a:ea typeface="华文新魏" panose="02010800040101010101" pitchFamily="2" charset="-122"/>
                <a:sym typeface="Symbol" panose="05050102010706020507" pitchFamily="18" charset="2"/>
              </a:rPr>
              <a:t> </a:t>
            </a:r>
            <a:r>
              <a:rPr lang="en-US" altLang="zh-CN" sz="2800" i="1" dirty="0" err="1" smtClean="0">
                <a:solidFill>
                  <a:srgbClr val="000000"/>
                </a:solidFill>
                <a:ea typeface="华文新魏" panose="02010800040101010101" pitchFamily="2" charset="-122"/>
              </a:rPr>
              <a:t>a</a:t>
            </a:r>
            <a:r>
              <a:rPr lang="en-US" altLang="zh-CN" sz="2800" i="1" baseline="-25000" dirty="0" err="1" smtClean="0">
                <a:solidFill>
                  <a:srgbClr val="000000"/>
                </a:solidFill>
                <a:ea typeface="华文新魏" panose="02010800040101010101" pitchFamily="2" charset="-122"/>
              </a:rPr>
              <a:t>r</a:t>
            </a:r>
            <a:r>
              <a:rPr lang="en-US" altLang="zh-CN" sz="2800" baseline="-25000" dirty="0" smtClean="0">
                <a:solidFill>
                  <a:srgbClr val="000000"/>
                </a:solidFill>
                <a:ea typeface="华文新魏" panose="02010800040101010101" pitchFamily="2" charset="-122"/>
              </a:rPr>
              <a:t>,</a:t>
            </a:r>
            <a:r>
              <a:rPr lang="en-US" altLang="zh-CN" sz="2800" i="1" baseline="-25000" dirty="0" smtClean="0">
                <a:solidFill>
                  <a:srgbClr val="000000"/>
                </a:solidFill>
                <a:ea typeface="华文新魏" panose="02010800040101010101" pitchFamily="2" charset="-122"/>
              </a:rPr>
              <a:t> </a:t>
            </a:r>
            <a:r>
              <a:rPr lang="en-US" altLang="zh-CN" sz="2800" i="1" baseline="-25000" dirty="0" err="1" smtClean="0">
                <a:solidFill>
                  <a:srgbClr val="000000"/>
                </a:solidFill>
                <a:ea typeface="华文新魏" panose="02010800040101010101" pitchFamily="2" charset="-122"/>
              </a:rPr>
              <a:t>j</a:t>
            </a:r>
            <a:r>
              <a:rPr lang="en-US" altLang="zh-CN" sz="2800" i="1" baseline="-56000" dirty="0" err="1" smtClean="0">
                <a:solidFill>
                  <a:srgbClr val="000000"/>
                </a:solidFill>
                <a:ea typeface="华文新魏" panose="02010800040101010101" pitchFamily="2" charset="-122"/>
              </a:rPr>
              <a:t>r</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则</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1</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2</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2800" dirty="0" smtClean="0">
                <a:solidFill>
                  <a:srgbClr val="000000"/>
                </a:solidFill>
                <a:ea typeface="华文新魏" panose="02010800040101010101" pitchFamily="2" charset="-122"/>
                <a:sym typeface="MT Extra" panose="05050102010205020202" pitchFamily="18" charset="2"/>
              </a:rPr>
              <a:t></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i="1" dirty="0" err="1" smtClean="0">
                <a:solidFill>
                  <a:srgbClr val="000000"/>
                </a:solidFill>
                <a:ea typeface="华文新魏" panose="02010800040101010101" pitchFamily="2" charset="-122"/>
              </a:rPr>
              <a:t>j</a:t>
            </a:r>
            <a:r>
              <a:rPr lang="en-US" altLang="zh-CN" sz="2800" i="1" baseline="-25000" dirty="0" err="1" smtClean="0">
                <a:solidFill>
                  <a:srgbClr val="000000"/>
                </a:solidFill>
                <a:ea typeface="华文新魏" panose="02010800040101010101" pitchFamily="2" charset="-122"/>
              </a:rPr>
              <a:t>r</a:t>
            </a:r>
            <a:r>
              <a:rPr lang="en-US" altLang="zh-CN" sz="2800" dirty="0" err="1"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
        <p:nvSpPr>
          <p:cNvPr id="135170"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Tree>
    <p:extLst>
      <p:ext uri="{BB962C8B-B14F-4D97-AF65-F5344CB8AC3E}">
        <p14:creationId xmlns:p14="http://schemas.microsoft.com/office/powerpoint/2010/main" val="258858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2" name="Object 3"/>
          <p:cNvGraphicFramePr>
            <a:graphicFrameLocks noChangeAspect="1"/>
          </p:cNvGraphicFramePr>
          <p:nvPr>
            <p:extLst>
              <p:ext uri="{D42A27DB-BD31-4B8C-83A1-F6EECF244321}">
                <p14:modId xmlns:p14="http://schemas.microsoft.com/office/powerpoint/2010/main" val="2872098818"/>
              </p:ext>
            </p:extLst>
          </p:nvPr>
        </p:nvGraphicFramePr>
        <p:xfrm>
          <a:off x="2916238" y="1124680"/>
          <a:ext cx="2865437" cy="2139950"/>
        </p:xfrm>
        <a:graphic>
          <a:graphicData uri="http://schemas.openxmlformats.org/presentationml/2006/ole">
            <mc:AlternateContent xmlns:mc="http://schemas.openxmlformats.org/markup-compatibility/2006">
              <mc:Choice xmlns:v="urn:schemas-microsoft-com:vml" Requires="v">
                <p:oleObj spid="_x0000_s33847" name="Equation" r:id="rId4" imgW="32308800" imgH="23774400" progId="Equation.DSMT4">
                  <p:embed/>
                </p:oleObj>
              </mc:Choice>
              <mc:Fallback>
                <p:oleObj name="Equation" r:id="rId4" imgW="323088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124680"/>
                        <a:ext cx="2865437"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842186616"/>
              </p:ext>
            </p:extLst>
          </p:nvPr>
        </p:nvGraphicFramePr>
        <p:xfrm>
          <a:off x="2820988" y="4221110"/>
          <a:ext cx="3055937" cy="1617662"/>
        </p:xfrm>
        <a:graphic>
          <a:graphicData uri="http://schemas.openxmlformats.org/presentationml/2006/ole">
            <mc:AlternateContent xmlns:mc="http://schemas.openxmlformats.org/markup-compatibility/2006">
              <mc:Choice xmlns:v="urn:schemas-microsoft-com:vml" Requires="v">
                <p:oleObj spid="_x0000_s33848" name="Equation" r:id="rId6" imgW="34442400" imgH="17983200" progId="Equation.DSMT4">
                  <p:embed/>
                </p:oleObj>
              </mc:Choice>
              <mc:Fallback>
                <p:oleObj name="Equation" r:id="rId6" imgW="34442400" imgH="17983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988" y="4221110"/>
                        <a:ext cx="3055937" cy="161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2267680" y="3285872"/>
            <a:ext cx="4912627"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r</a:t>
            </a:r>
            <a:r>
              <a:rPr lang="en-US" altLang="zh-CN" sz="1200" i="1"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zh-CN" altLang="en-US"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2</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11</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12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2,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23</a:t>
            </a:r>
            <a:r>
              <a:rPr lang="en-US" altLang="zh-CN" sz="2800" dirty="0" smtClean="0">
                <a:solidFill>
                  <a:srgbClr val="000000"/>
                </a:solidFill>
                <a:ea typeface="华文新魏" panose="02010800040101010101" pitchFamily="2" charset="-122"/>
                <a:sym typeface="Symbol" panose="05050102010706020507" pitchFamily="18" charset="2"/>
              </a:rPr>
              <a:t>1,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1</a:t>
            </a:r>
            <a:r>
              <a:rPr lang="en-US" altLang="zh-CN" sz="2800" dirty="0" smtClean="0">
                <a:solidFill>
                  <a:srgbClr val="000000"/>
                </a:solidFill>
                <a:ea typeface="华文新魏" panose="02010800040101010101" pitchFamily="2" charset="-122"/>
                <a:sym typeface="Symbol" panose="05050102010706020507" pitchFamily="18" charset="2"/>
              </a:rPr>
              <a:t> 1 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2</a:t>
            </a:r>
            <a:r>
              <a:rPr lang="en-US" altLang="zh-CN" sz="2800" dirty="0">
                <a:solidFill>
                  <a:srgbClr val="000000"/>
                </a:solidFill>
                <a:ea typeface="华文新魏" panose="02010800040101010101" pitchFamily="2" charset="-122"/>
                <a:sym typeface="Symbol" panose="05050102010706020507" pitchFamily="18" charset="2"/>
              </a:rPr>
              <a:t>  </a:t>
            </a:r>
            <a:r>
              <a:rPr lang="en-US" altLang="zh-CN" sz="2800" dirty="0" smtClean="0">
                <a:solidFill>
                  <a:srgbClr val="000000"/>
                </a:solidFill>
                <a:ea typeface="华文新魏" panose="02010800040101010101" pitchFamily="2" charset="-122"/>
                <a:sym typeface="Symbol" panose="05050102010706020507" pitchFamily="18" charset="2"/>
              </a:rPr>
              <a:t>3</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
        <p:nvSpPr>
          <p:cNvPr id="6" name="Text Box 3"/>
          <p:cNvSpPr txBox="1">
            <a:spLocks noChangeArrowheads="1"/>
          </p:cNvSpPr>
          <p:nvPr/>
        </p:nvSpPr>
        <p:spPr bwMode="auto">
          <a:xfrm>
            <a:off x="1259540" y="5944954"/>
            <a:ext cx="7135992"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r</a:t>
            </a:r>
            <a:r>
              <a:rPr lang="en-US" altLang="zh-CN" sz="1200" i="1"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zh-CN" altLang="en-US"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3</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11</a:t>
            </a:r>
            <a:r>
              <a:rPr lang="en-US" altLang="zh-CN" sz="2800" dirty="0" smtClean="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en-US" altLang="zh-CN" sz="2800" dirty="0" smtClean="0">
                <a:solidFill>
                  <a:srgbClr val="000000"/>
                </a:solidFill>
                <a:ea typeface="华文新魏" panose="02010800040101010101" pitchFamily="2" charset="-122"/>
                <a:sym typeface="Symbol" panose="05050102010706020507" pitchFamily="18" charset="2"/>
              </a:rPr>
              <a:t>3,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23</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12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3,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34</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12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3,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1</a:t>
            </a:r>
            <a:r>
              <a:rPr lang="en-US" altLang="zh-CN" sz="2800" dirty="0" smtClean="0">
                <a:solidFill>
                  <a:srgbClr val="000000"/>
                </a:solidFill>
                <a:ea typeface="华文新魏" panose="02010800040101010101" pitchFamily="2" charset="-122"/>
                <a:sym typeface="Symbol" panose="05050102010706020507" pitchFamily="18" charset="2"/>
              </a:rPr>
              <a:t> 1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2</a:t>
            </a:r>
            <a:r>
              <a:rPr lang="en-US" altLang="zh-CN" sz="2800" dirty="0">
                <a:solidFill>
                  <a:srgbClr val="000000"/>
                </a:solidFill>
                <a:ea typeface="华文新魏" panose="02010800040101010101" pitchFamily="2" charset="-122"/>
                <a:sym typeface="Symbol" panose="05050102010706020507" pitchFamily="18" charset="2"/>
              </a:rPr>
              <a:t>  </a:t>
            </a:r>
            <a:r>
              <a:rPr lang="en-US" altLang="zh-CN" sz="2800" dirty="0" smtClean="0">
                <a:solidFill>
                  <a:srgbClr val="000000"/>
                </a:solidFill>
                <a:ea typeface="华文新魏" panose="02010800040101010101" pitchFamily="2" charset="-122"/>
                <a:sym typeface="Symbol" panose="05050102010706020507" pitchFamily="18" charset="2"/>
              </a:rPr>
              <a:t>3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3</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dirty="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2" name="Object 3"/>
          <p:cNvGraphicFramePr>
            <a:graphicFrameLocks noChangeAspect="1"/>
          </p:cNvGraphicFramePr>
          <p:nvPr>
            <p:extLst>
              <p:ext uri="{D42A27DB-BD31-4B8C-83A1-F6EECF244321}">
                <p14:modId xmlns:p14="http://schemas.microsoft.com/office/powerpoint/2010/main" val="1710017884"/>
              </p:ext>
            </p:extLst>
          </p:nvPr>
        </p:nvGraphicFramePr>
        <p:xfrm>
          <a:off x="2470150" y="1303802"/>
          <a:ext cx="3757613" cy="2139950"/>
        </p:xfrm>
        <a:graphic>
          <a:graphicData uri="http://schemas.openxmlformats.org/presentationml/2006/ole">
            <mc:AlternateContent xmlns:mc="http://schemas.openxmlformats.org/markup-compatibility/2006">
              <mc:Choice xmlns:v="urn:schemas-microsoft-com:vml" Requires="v">
                <p:oleObj spid="_x0000_s34863" name="Equation" r:id="rId4" imgW="42367200" imgH="23774400" progId="Equation.DSMT4">
                  <p:embed/>
                </p:oleObj>
              </mc:Choice>
              <mc:Fallback>
                <p:oleObj name="Equation" r:id="rId4" imgW="42367200" imgH="237744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150" y="1303802"/>
                        <a:ext cx="3757613"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1919389" y="3496614"/>
            <a:ext cx="5028941"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r</a:t>
            </a:r>
            <a:r>
              <a:rPr lang="en-US" altLang="zh-CN" sz="1200" i="1"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zh-CN" altLang="en-US"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2</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12</a:t>
            </a:r>
            <a:r>
              <a:rPr lang="en-US" altLang="zh-CN" sz="2800" dirty="0" smtClean="0">
                <a:solidFill>
                  <a:srgbClr val="000000"/>
                </a:solidFill>
                <a:ea typeface="华文新魏" panose="02010800040101010101" pitchFamily="2" charset="-122"/>
                <a:sym typeface="Symbol" panose="05050102010706020507" pitchFamily="18" charset="2"/>
              </a:rPr>
              <a:t></a:t>
            </a:r>
            <a:r>
              <a:rPr lang="zh-CN" altLang="en-US" sz="28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2,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24</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12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5,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1</a:t>
            </a:r>
            <a:r>
              <a:rPr lang="en-US" altLang="zh-CN" sz="2800" dirty="0" smtClean="0">
                <a:solidFill>
                  <a:srgbClr val="000000"/>
                </a:solidFill>
                <a:ea typeface="华文新魏" panose="02010800040101010101" pitchFamily="2" charset="-122"/>
                <a:sym typeface="Symbol" panose="05050102010706020507" pitchFamily="18" charset="2"/>
              </a:rPr>
              <a:t> 2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2</a:t>
            </a:r>
            <a:r>
              <a:rPr lang="en-US" altLang="zh-CN" sz="2800" dirty="0">
                <a:solidFill>
                  <a:srgbClr val="000000"/>
                </a:solidFill>
                <a:ea typeface="华文新魏" panose="02010800040101010101" pitchFamily="2" charset="-122"/>
                <a:sym typeface="Symbol" panose="05050102010706020507" pitchFamily="18" charset="2"/>
              </a:rPr>
              <a:t>  </a:t>
            </a:r>
            <a:r>
              <a:rPr lang="en-US" altLang="zh-CN" sz="2800" dirty="0" smtClean="0">
                <a:solidFill>
                  <a:srgbClr val="000000"/>
                </a:solidFill>
                <a:ea typeface="华文新魏" panose="02010800040101010101" pitchFamily="2" charset="-122"/>
                <a:sym typeface="Symbol" panose="05050102010706020507" pitchFamily="18" charset="2"/>
              </a:rPr>
              <a:t>5</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3" name="Object 3"/>
          <p:cNvGraphicFramePr>
            <a:graphicFrameLocks noChangeAspect="1"/>
          </p:cNvGraphicFramePr>
          <p:nvPr>
            <p:extLst>
              <p:ext uri="{D42A27DB-BD31-4B8C-83A1-F6EECF244321}">
                <p14:modId xmlns:p14="http://schemas.microsoft.com/office/powerpoint/2010/main" val="1753851310"/>
              </p:ext>
            </p:extLst>
          </p:nvPr>
        </p:nvGraphicFramePr>
        <p:xfrm>
          <a:off x="2362200" y="1196690"/>
          <a:ext cx="3976688" cy="2139950"/>
        </p:xfrm>
        <a:graphic>
          <a:graphicData uri="http://schemas.openxmlformats.org/presentationml/2006/ole">
            <mc:AlternateContent xmlns:mc="http://schemas.openxmlformats.org/markup-compatibility/2006">
              <mc:Choice xmlns:v="urn:schemas-microsoft-com:vml" Requires="v">
                <p:oleObj spid="_x0000_s91145" name="Equation" r:id="rId4" imgW="44805600" imgH="23774400" progId="Equation.DSMT4">
                  <p:embed/>
                </p:oleObj>
              </mc:Choice>
              <mc:Fallback>
                <p:oleObj name="Equation" r:id="rId4" imgW="44805600" imgH="23774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196690"/>
                        <a:ext cx="3976688"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2029416" y="3353769"/>
            <a:ext cx="4846904" cy="1155381"/>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r</a:t>
            </a:r>
            <a:r>
              <a:rPr lang="en-US" altLang="zh-CN" sz="1200" i="1"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zh-CN" altLang="en-US"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11</a:t>
            </a:r>
            <a:r>
              <a:rPr lang="en-US" altLang="zh-CN" sz="2800" dirty="0" smtClean="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1,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22</a:t>
            </a:r>
            <a:r>
              <a:rPr lang="en-US" altLang="zh-CN" sz="2800" dirty="0" smtClean="0">
                <a:solidFill>
                  <a:srgbClr val="000000"/>
                </a:solidFill>
                <a:ea typeface="华文新魏" panose="02010800040101010101" pitchFamily="2" charset="-122"/>
                <a:sym typeface="Symbol" panose="05050102010706020507" pitchFamily="18" charset="2"/>
              </a:rPr>
              <a:t>1,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33</a:t>
            </a:r>
            <a:r>
              <a:rPr lang="en-US" altLang="zh-CN" sz="2800" dirty="0" smtClean="0">
                <a:solidFill>
                  <a:srgbClr val="000000"/>
                </a:solidFill>
                <a:ea typeface="华文新魏" panose="02010800040101010101" pitchFamily="2" charset="-122"/>
                <a:sym typeface="Symbol" panose="05050102010706020507" pitchFamily="18" charset="2"/>
              </a:rPr>
              <a:t>1,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44</a:t>
            </a:r>
            <a:r>
              <a:rPr lang="en-US" altLang="zh-CN" sz="2800" dirty="0">
                <a:solidFill>
                  <a:srgbClr val="000000"/>
                </a:solidFill>
                <a:ea typeface="华文新魏" panose="02010800040101010101" pitchFamily="2" charset="-122"/>
                <a:sym typeface="Symbol" panose="05050102010706020507" pitchFamily="18" charset="2"/>
              </a:rPr>
              <a:t>1</a:t>
            </a:r>
            <a:r>
              <a:rPr lang="en-US" altLang="zh-CN" sz="2800" dirty="0" smtClean="0">
                <a:solidFill>
                  <a:srgbClr val="000000"/>
                </a:solidFill>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1</a:t>
            </a:r>
            <a:r>
              <a:rPr lang="en-US" altLang="zh-CN" sz="2800" dirty="0" smtClean="0">
                <a:solidFill>
                  <a:srgbClr val="000000"/>
                </a:solidFill>
                <a:ea typeface="华文新魏" panose="02010800040101010101" pitchFamily="2" charset="-122"/>
                <a:sym typeface="Symbol" panose="05050102010706020507" pitchFamily="18" charset="2"/>
              </a:rPr>
              <a:t> 1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2</a:t>
            </a:r>
            <a:r>
              <a:rPr lang="en-US" altLang="zh-CN" sz="2800" dirty="0">
                <a:solidFill>
                  <a:srgbClr val="000000"/>
                </a:solidFill>
                <a:ea typeface="华文新魏" panose="02010800040101010101" pitchFamily="2" charset="-122"/>
                <a:sym typeface="Symbol" panose="05050102010706020507" pitchFamily="18" charset="2"/>
              </a:rPr>
              <a:t>  </a:t>
            </a:r>
            <a:r>
              <a:rPr lang="en-US" altLang="zh-CN" sz="2800" dirty="0" smtClean="0">
                <a:solidFill>
                  <a:srgbClr val="000000"/>
                </a:solidFill>
                <a:ea typeface="华文新魏" panose="02010800040101010101" pitchFamily="2" charset="-122"/>
                <a:sym typeface="Symbol" panose="05050102010706020507" pitchFamily="18" charset="2"/>
              </a:rPr>
              <a:t>2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3</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dirty="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3</a:t>
            </a:r>
            <a:r>
              <a:rPr lang="en-US" altLang="zh-CN" sz="2800" dirty="0">
                <a:solidFill>
                  <a:srgbClr val="000000"/>
                </a:solidFill>
                <a:ea typeface="华文新魏" panose="02010800040101010101" pitchFamily="2" charset="-122"/>
                <a:sym typeface="Symbol" panose="05050102010706020507" pitchFamily="18" charset="2"/>
              </a:rPr>
              <a:t> 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4</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dirty="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Tree>
    <p:extLst>
      <p:ext uri="{BB962C8B-B14F-4D97-AF65-F5344CB8AC3E}">
        <p14:creationId xmlns:p14="http://schemas.microsoft.com/office/powerpoint/2010/main" val="48553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2" name="Object 3"/>
          <p:cNvGraphicFramePr>
            <a:graphicFrameLocks noChangeAspect="1"/>
          </p:cNvGraphicFramePr>
          <p:nvPr/>
        </p:nvGraphicFramePr>
        <p:xfrm>
          <a:off x="2411413" y="1412875"/>
          <a:ext cx="3757612" cy="2139950"/>
        </p:xfrm>
        <a:graphic>
          <a:graphicData uri="http://schemas.openxmlformats.org/presentationml/2006/ole">
            <mc:AlternateContent xmlns:mc="http://schemas.openxmlformats.org/markup-compatibility/2006">
              <mc:Choice xmlns:v="urn:schemas-microsoft-com:vml" Requires="v">
                <p:oleObj spid="_x0000_s35869" name="Equation" r:id="rId4" imgW="42367200" imgH="23774400" progId="Equation.DSMT4">
                  <p:embed/>
                </p:oleObj>
              </mc:Choice>
              <mc:Fallback>
                <p:oleObj name="Equation" r:id="rId4" imgW="42367200" imgH="2377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412875"/>
                        <a:ext cx="3757612"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3"/>
          <p:cNvSpPr txBox="1">
            <a:spLocks noChangeArrowheads="1"/>
          </p:cNvSpPr>
          <p:nvPr/>
        </p:nvSpPr>
        <p:spPr bwMode="auto">
          <a:xfrm>
            <a:off x="2029416" y="3641809"/>
            <a:ext cx="5117811"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r</a:t>
            </a:r>
            <a:r>
              <a:rPr lang="en-US" altLang="zh-CN" sz="1200" i="1"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zh-CN" altLang="en-US"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11</a:t>
            </a:r>
            <a:r>
              <a:rPr lang="en-US" altLang="zh-CN" sz="2800" dirty="0" smtClean="0">
                <a:solidFill>
                  <a:srgbClr val="000000"/>
                </a:solidFill>
                <a:ea typeface="华文新魏" panose="02010800040101010101" pitchFamily="2" charset="-122"/>
                <a:sym typeface="Symbol" panose="05050102010706020507" pitchFamily="18" charset="2"/>
              </a:rPr>
              <a:t></a:t>
            </a:r>
            <a:r>
              <a:rPr lang="zh-CN" altLang="en-US" sz="2800" dirty="0">
                <a:solidFill>
                  <a:srgbClr val="000000"/>
                </a:solidFill>
                <a:ea typeface="华文新魏" panose="02010800040101010101" pitchFamily="2" charset="-122"/>
                <a:sym typeface="Symbol" panose="05050102010706020507" pitchFamily="18" charset="2"/>
              </a:rPr>
              <a:t> </a:t>
            </a:r>
            <a:r>
              <a:rPr lang="zh-CN" altLang="en-US" sz="2800" dirty="0" smtClean="0">
                <a:solidFill>
                  <a:srgbClr val="000000"/>
                </a:solidFill>
                <a:ea typeface="华文新魏" panose="02010800040101010101" pitchFamily="2" charset="-122"/>
                <a:sym typeface="Symbol" panose="05050102010706020507" pitchFamily="18" charset="2"/>
              </a:rPr>
              <a:t></a:t>
            </a:r>
            <a:r>
              <a:rPr lang="en-US" altLang="zh-CN" sz="2800" dirty="0" smtClean="0">
                <a:solidFill>
                  <a:srgbClr val="000000"/>
                </a:solidFill>
                <a:ea typeface="华文新魏" panose="02010800040101010101" pitchFamily="2" charset="-122"/>
                <a:sym typeface="Symbol" panose="05050102010706020507" pitchFamily="18" charset="2"/>
              </a:rPr>
              <a:t>1,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22</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12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2,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34</a:t>
            </a:r>
            <a:r>
              <a:rPr lang="en-US" altLang="zh-CN" sz="2800" dirty="0" smtClean="0">
                <a:solidFill>
                  <a:srgbClr val="000000"/>
                </a:solidFill>
                <a:ea typeface="华文新魏" panose="02010800040101010101" pitchFamily="2" charset="-122"/>
                <a:sym typeface="Symbol" panose="05050102010706020507" pitchFamily="18" charset="2"/>
              </a:rPr>
              <a:t></a:t>
            </a:r>
            <a:r>
              <a:rPr lang="en-US" altLang="zh-CN" sz="1100" dirty="0" smtClean="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 </a:t>
            </a:r>
            <a:r>
              <a:rPr lang="en-US" altLang="zh-CN" sz="2800" i="1" dirty="0" smtClean="0">
                <a:solidFill>
                  <a:srgbClr val="000000"/>
                </a:solidFill>
                <a:ea typeface="华文新魏" panose="02010800040101010101" pitchFamily="2" charset="-122"/>
              </a:rPr>
              <a:t>a</a:t>
            </a:r>
            <a:r>
              <a:rPr lang="en-US" altLang="zh-CN" sz="2800" baseline="-25000" dirty="0" smtClean="0">
                <a:solidFill>
                  <a:srgbClr val="000000"/>
                </a:solidFill>
                <a:ea typeface="华文新魏" panose="02010800040101010101" pitchFamily="2" charset="-122"/>
              </a:rPr>
              <a:t>44</a:t>
            </a:r>
            <a:r>
              <a:rPr lang="en-US" altLang="zh-CN" sz="2800" dirty="0">
                <a:solidFill>
                  <a:srgbClr val="000000"/>
                </a:solidFill>
                <a:ea typeface="华文新魏" panose="02010800040101010101" pitchFamily="2" charset="-122"/>
                <a:sym typeface="Symbol" panose="05050102010706020507" pitchFamily="18" charset="2"/>
              </a:rPr>
              <a:t>1</a:t>
            </a:r>
            <a:r>
              <a:rPr lang="en-US" altLang="zh-CN" sz="2800" dirty="0" smtClean="0">
                <a:solidFill>
                  <a:srgbClr val="000000"/>
                </a:solidFill>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1</a:t>
            </a:r>
            <a:r>
              <a:rPr lang="en-US" altLang="zh-CN" sz="2800" dirty="0" smtClean="0">
                <a:solidFill>
                  <a:srgbClr val="000000"/>
                </a:solidFill>
                <a:ea typeface="华文新魏" panose="02010800040101010101" pitchFamily="2" charset="-122"/>
                <a:sym typeface="Symbol" panose="05050102010706020507" pitchFamily="18" charset="2"/>
              </a:rPr>
              <a:t> 1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2</a:t>
            </a:r>
            <a:r>
              <a:rPr lang="en-US" altLang="zh-CN" sz="2800" dirty="0">
                <a:solidFill>
                  <a:srgbClr val="000000"/>
                </a:solidFill>
                <a:ea typeface="华文新魏" panose="02010800040101010101" pitchFamily="2" charset="-122"/>
                <a:sym typeface="Symbol" panose="05050102010706020507" pitchFamily="18" charset="2"/>
              </a:rPr>
              <a:t>  </a:t>
            </a:r>
            <a:r>
              <a:rPr lang="en-US" altLang="zh-CN" sz="2800" dirty="0" smtClean="0">
                <a:solidFill>
                  <a:srgbClr val="000000"/>
                </a:solidFill>
                <a:ea typeface="华文新魏" panose="02010800040101010101" pitchFamily="2" charset="-122"/>
                <a:sym typeface="Symbol" panose="05050102010706020507" pitchFamily="18" charset="2"/>
              </a:rPr>
              <a:t>2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3</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dirty="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  </a:t>
            </a:r>
            <a:r>
              <a:rPr lang="en-US" altLang="zh-CN" sz="2800" i="1" dirty="0" smtClean="0">
                <a:solidFill>
                  <a:srgbClr val="000000"/>
                </a:solidFill>
                <a:ea typeface="华文新魏" panose="02010800040101010101" pitchFamily="2" charset="-122"/>
              </a:rPr>
              <a:t>j</a:t>
            </a:r>
            <a:r>
              <a:rPr lang="en-US" altLang="zh-CN" sz="2800" baseline="-25000" dirty="0" smtClean="0">
                <a:solidFill>
                  <a:srgbClr val="000000"/>
                </a:solidFill>
                <a:ea typeface="华文新魏" panose="02010800040101010101" pitchFamily="2" charset="-122"/>
              </a:rPr>
              <a:t>4</a:t>
            </a:r>
            <a:r>
              <a:rPr lang="en-US" altLang="zh-CN" sz="2800" dirty="0" smtClean="0">
                <a:solidFill>
                  <a:srgbClr val="000000"/>
                </a:solidFill>
                <a:ea typeface="华文新魏" panose="02010800040101010101" pitchFamily="2" charset="-122"/>
                <a:sym typeface="Symbol" panose="05050102010706020507" pitchFamily="18" charset="2"/>
              </a:rPr>
              <a:t> </a:t>
            </a:r>
            <a:r>
              <a:rPr lang="en-US" altLang="zh-CN" sz="2800" dirty="0">
                <a:solidFill>
                  <a:srgbClr val="000000"/>
                </a:solidFill>
                <a:ea typeface="华文新魏" panose="02010800040101010101" pitchFamily="2" charset="-122"/>
                <a:sym typeface="Symbol" panose="05050102010706020507" pitchFamily="18" charset="2"/>
              </a:rPr>
              <a:t> </a:t>
            </a:r>
            <a:r>
              <a:rPr lang="en-US" altLang="zh-CN" sz="2800" dirty="0" smtClean="0">
                <a:solidFill>
                  <a:srgbClr val="000000"/>
                </a:solidFill>
                <a:ea typeface="华文新魏" panose="02010800040101010101" pitchFamily="2" charset="-122"/>
                <a:sym typeface="Symbol" panose="05050102010706020507" pitchFamily="18" charset="2"/>
              </a:rPr>
              <a:t>4</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052513"/>
            <a:ext cx="3416300" cy="59213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一、问题的引入</a:t>
            </a:r>
            <a:endParaRPr lang="en-US" altLang="zh-CN" sz="2800">
              <a:ea typeface="华文新魏" panose="02010800040101010101" pitchFamily="2" charset="-122"/>
            </a:endParaRPr>
          </a:p>
        </p:txBody>
      </p:sp>
      <p:graphicFrame>
        <p:nvGraphicFramePr>
          <p:cNvPr id="7" name="对象 6"/>
          <p:cNvGraphicFramePr>
            <a:graphicFrameLocks noChangeAspect="1"/>
          </p:cNvGraphicFramePr>
          <p:nvPr/>
        </p:nvGraphicFramePr>
        <p:xfrm>
          <a:off x="2124075" y="2060575"/>
          <a:ext cx="1865313" cy="1071563"/>
        </p:xfrm>
        <a:graphic>
          <a:graphicData uri="http://schemas.openxmlformats.org/presentationml/2006/ole">
            <mc:AlternateContent xmlns:mc="http://schemas.openxmlformats.org/markup-compatibility/2006">
              <mc:Choice xmlns:v="urn:schemas-microsoft-com:vml" Requires="v">
                <p:oleObj spid="_x0000_s3147" name="Equation" r:id="rId4" imgW="21031200" imgH="11887200" progId="Equation.DSMT4">
                  <p:embed/>
                </p:oleObj>
              </mc:Choice>
              <mc:Fallback>
                <p:oleObj name="Equation" r:id="rId4" imgW="21031200" imgH="11887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060575"/>
                        <a:ext cx="1865313"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5292725" y="2062163"/>
          <a:ext cx="2784475" cy="2141537"/>
        </p:xfrm>
        <a:graphic>
          <a:graphicData uri="http://schemas.openxmlformats.org/presentationml/2006/ole">
            <mc:AlternateContent xmlns:mc="http://schemas.openxmlformats.org/markup-compatibility/2006">
              <mc:Choice xmlns:v="urn:schemas-microsoft-com:vml" Requires="v">
                <p:oleObj spid="_x0000_s3148" name="Equation" r:id="rId6" imgW="31394400" imgH="23774400" progId="Equation.DSMT4">
                  <p:embed/>
                </p:oleObj>
              </mc:Choice>
              <mc:Fallback>
                <p:oleObj name="Equation" r:id="rId6" imgW="31394400" imgH="23774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2062163"/>
                        <a:ext cx="2784475"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205038" y="4437063"/>
          <a:ext cx="2701925" cy="1069975"/>
        </p:xfrm>
        <a:graphic>
          <a:graphicData uri="http://schemas.openxmlformats.org/presentationml/2006/ole">
            <mc:AlternateContent xmlns:mc="http://schemas.openxmlformats.org/markup-compatibility/2006">
              <mc:Choice xmlns:v="urn:schemas-microsoft-com:vml" Requires="v">
                <p:oleObj spid="_x0000_s3149" name="Equation" r:id="rId8" imgW="30480000" imgH="11887200" progId="Equation.DSMT4">
                  <p:embed/>
                </p:oleObj>
              </mc:Choice>
              <mc:Fallback>
                <p:oleObj name="Equation" r:id="rId8" imgW="30480000" imgH="11887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038" y="4437063"/>
                        <a:ext cx="2701925"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1662113" y="5589588"/>
            <a:ext cx="4133850"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超定方程组，不定方程组</a:t>
            </a:r>
            <a:endParaRPr lang="en-US" altLang="zh-CN" sz="28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899490" y="1124680"/>
            <a:ext cx="6984970" cy="11521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4336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00113" y="1052513"/>
            <a:ext cx="7096815"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定理</a:t>
            </a:r>
            <a:r>
              <a:rPr lang="en-US" altLang="zh-CN" sz="2800" dirty="0">
                <a:ea typeface="黑体" panose="02010609060101010101" pitchFamily="2" charset="-122"/>
              </a:rPr>
              <a:t>1.2.2 </a:t>
            </a:r>
            <a:r>
              <a:rPr lang="zh-CN" altLang="en-US" sz="2800" dirty="0">
                <a:ea typeface="华文新魏" panose="02010800040101010101" pitchFamily="2" charset="-122"/>
              </a:rPr>
              <a:t>任一矩阵都可以经若干次</a:t>
            </a:r>
            <a:r>
              <a:rPr lang="zh-CN" altLang="en-US" sz="2800" dirty="0" smtClean="0">
                <a:ea typeface="华文新魏" panose="02010800040101010101" pitchFamily="2" charset="-122"/>
              </a:rPr>
              <a:t>初等</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行变换</a:t>
            </a:r>
            <a:r>
              <a:rPr lang="zh-CN" altLang="en-US" sz="2800" dirty="0">
                <a:ea typeface="华文新魏" panose="02010800040101010101" pitchFamily="2" charset="-122"/>
              </a:rPr>
              <a:t>化为阶梯型矩阵</a:t>
            </a:r>
            <a:r>
              <a:rPr lang="en-US" altLang="zh-CN" sz="2800" dirty="0">
                <a:ea typeface="华文新魏" panose="02010800040101010101" pitchFamily="2" charset="-122"/>
              </a:rPr>
              <a:t>.</a:t>
            </a:r>
          </a:p>
        </p:txBody>
      </p:sp>
      <p:graphicFrame>
        <p:nvGraphicFramePr>
          <p:cNvPr id="2" name="对象 1"/>
          <p:cNvGraphicFramePr>
            <a:graphicFrameLocks noChangeAspect="1"/>
          </p:cNvGraphicFramePr>
          <p:nvPr/>
        </p:nvGraphicFramePr>
        <p:xfrm>
          <a:off x="1258888" y="2420938"/>
          <a:ext cx="3138487" cy="2168525"/>
        </p:xfrm>
        <a:graphic>
          <a:graphicData uri="http://schemas.openxmlformats.org/presentationml/2006/ole">
            <mc:AlternateContent xmlns:mc="http://schemas.openxmlformats.org/markup-compatibility/2006">
              <mc:Choice xmlns:v="urn:schemas-microsoft-com:vml" Requires="v">
                <p:oleObj spid="_x0000_s36915" name="Equation" r:id="rId4" imgW="35356800" imgH="24079200" progId="Equation.DSMT4">
                  <p:embed/>
                </p:oleObj>
              </mc:Choice>
              <mc:Fallback>
                <p:oleObj name="Equation" r:id="rId4" imgW="35356800" imgH="240792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420938"/>
                        <a:ext cx="3138487"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900113" y="5105400"/>
            <a:ext cx="7545655" cy="60407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要求</a:t>
            </a:r>
            <a:r>
              <a:rPr lang="en-US" altLang="zh-CN" sz="2800" dirty="0">
                <a:ea typeface="黑体" panose="02010609060101010101" pitchFamily="2" charset="-122"/>
              </a:rPr>
              <a:t> </a:t>
            </a:r>
            <a:r>
              <a:rPr lang="zh-CN" altLang="en-US" sz="2800" dirty="0" smtClean="0">
                <a:ea typeface="华文新魏" panose="02010800040101010101" pitchFamily="2" charset="-122"/>
              </a:rPr>
              <a:t>会用</a:t>
            </a:r>
            <a:r>
              <a:rPr lang="zh-CN" altLang="en-US" sz="2800" dirty="0">
                <a:ea typeface="华文新魏" panose="02010800040101010101" pitchFamily="2" charset="-122"/>
              </a:rPr>
              <a:t>初等行</a:t>
            </a:r>
            <a:r>
              <a:rPr lang="zh-CN" altLang="en-US" sz="2800" dirty="0" smtClean="0">
                <a:ea typeface="华文新魏" panose="02010800040101010101" pitchFamily="2" charset="-122"/>
              </a:rPr>
              <a:t>变换化矩阵为阶梯</a:t>
            </a:r>
            <a:r>
              <a:rPr lang="zh-CN" altLang="en-US" sz="2800" dirty="0">
                <a:ea typeface="华文新魏" panose="02010800040101010101" pitchFamily="2" charset="-122"/>
              </a:rPr>
              <a:t>型矩阵</a:t>
            </a:r>
            <a:r>
              <a:rPr lang="en-US" altLang="zh-CN" sz="2800" dirty="0">
                <a:ea typeface="华文新魏" panose="02010800040101010101" pitchFamily="2" charset="-122"/>
              </a:rPr>
              <a:t>.</a:t>
            </a:r>
          </a:p>
        </p:txBody>
      </p:sp>
      <p:graphicFrame>
        <p:nvGraphicFramePr>
          <p:cNvPr id="6" name="对象 5"/>
          <p:cNvGraphicFramePr>
            <a:graphicFrameLocks noChangeAspect="1"/>
          </p:cNvGraphicFramePr>
          <p:nvPr/>
        </p:nvGraphicFramePr>
        <p:xfrm>
          <a:off x="5132388" y="2435225"/>
          <a:ext cx="2651125" cy="2139950"/>
        </p:xfrm>
        <a:graphic>
          <a:graphicData uri="http://schemas.openxmlformats.org/presentationml/2006/ole">
            <mc:AlternateContent xmlns:mc="http://schemas.openxmlformats.org/markup-compatibility/2006">
              <mc:Choice xmlns:v="urn:schemas-microsoft-com:vml" Requires="v">
                <p:oleObj spid="_x0000_s36916" name="Equation" r:id="rId6" imgW="29870400" imgH="23774400" progId="Equation.DSMT4">
                  <p:embed/>
                </p:oleObj>
              </mc:Choice>
              <mc:Fallback>
                <p:oleObj name="Equation" r:id="rId6" imgW="29870400" imgH="237744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2388" y="2435225"/>
                        <a:ext cx="2651125"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899490" y="1844780"/>
            <a:ext cx="7705070" cy="11521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4336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00113" y="1772770"/>
            <a:ext cx="7814960" cy="121264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smtClean="0">
                <a:ea typeface="黑体" panose="02010609060101010101" pitchFamily="2" charset="-122"/>
              </a:rPr>
              <a:t>结论 </a:t>
            </a:r>
            <a:r>
              <a:rPr lang="zh-CN" altLang="en-US" sz="2800" dirty="0" smtClean="0">
                <a:ea typeface="华文新魏" panose="02010800040101010101" pitchFamily="2" charset="-122"/>
              </a:rPr>
              <a:t>方程组的增广矩阵经初等行变换得到的</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阶梯型矩阵对应的线性方程组与原方程组同解</a:t>
            </a:r>
            <a:r>
              <a:rPr lang="en-US" altLang="zh-CN" sz="2800" dirty="0" smtClean="0">
                <a:ea typeface="华文新魏" panose="02010800040101010101" pitchFamily="2" charset="-122"/>
              </a:rPr>
              <a:t>.</a:t>
            </a:r>
          </a:p>
        </p:txBody>
      </p:sp>
      <p:sp>
        <p:nvSpPr>
          <p:cNvPr id="5" name="Text Box 3"/>
          <p:cNvSpPr txBox="1">
            <a:spLocks noChangeArrowheads="1"/>
          </p:cNvSpPr>
          <p:nvPr/>
        </p:nvSpPr>
        <p:spPr bwMode="auto">
          <a:xfrm>
            <a:off x="1174195" y="3568624"/>
            <a:ext cx="7502375" cy="65248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latin typeface="华文琥珀" panose="02010800040101010101" pitchFamily="2" charset="-122"/>
                <a:ea typeface="华文琥珀" panose="02010800040101010101" pitchFamily="2" charset="-122"/>
              </a:rPr>
              <a:t>阶梯型矩阵是我们对矩阵做初等行变换的目标</a:t>
            </a:r>
            <a:r>
              <a:rPr lang="en-US" altLang="zh-CN" sz="2800" dirty="0" smtClean="0">
                <a:latin typeface="华文琥珀" panose="02010800040101010101" pitchFamily="2" charset="-122"/>
                <a:ea typeface="华文琥珀" panose="02010800040101010101" pitchFamily="2" charset="-122"/>
              </a:rPr>
              <a:t>.</a:t>
            </a:r>
            <a:endParaRPr lang="en-US" altLang="zh-CN" sz="2800" dirty="0">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p:cTn id="2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971550" y="1700760"/>
            <a:ext cx="7633010" cy="165623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4950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71550" y="1052513"/>
            <a:ext cx="7635424" cy="3530197"/>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黑体" panose="02010609060101010101" pitchFamily="2" charset="-122"/>
              </a:rPr>
              <a:t>        三、矩阵的最简型</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定义</a:t>
            </a:r>
            <a:r>
              <a:rPr lang="en-US" altLang="zh-CN" sz="2800" dirty="0">
                <a:ea typeface="黑体" panose="02010609060101010101" pitchFamily="2" charset="-122"/>
              </a:rPr>
              <a:t>1.2.3 </a:t>
            </a:r>
            <a:r>
              <a:rPr lang="zh-CN" altLang="en-US" sz="2800" dirty="0">
                <a:ea typeface="华文新魏" panose="02010800040101010101" pitchFamily="2" charset="-122"/>
              </a:rPr>
              <a:t>若一个矩阵为阶梯型矩阵</a:t>
            </a:r>
            <a:r>
              <a:rPr lang="en-US" altLang="zh-CN" sz="2800" dirty="0">
                <a:ea typeface="华文新魏" panose="02010800040101010101" pitchFamily="2" charset="-122"/>
              </a:rPr>
              <a:t>, </a:t>
            </a:r>
            <a:r>
              <a:rPr lang="zh-CN" altLang="en-US" sz="2800" dirty="0" smtClean="0">
                <a:ea typeface="华文新魏" panose="02010800040101010101" pitchFamily="2" charset="-122"/>
              </a:rPr>
              <a:t>且首项</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都</a:t>
            </a:r>
            <a:r>
              <a:rPr lang="zh-CN" altLang="en-US" sz="2800" dirty="0">
                <a:ea typeface="华文新魏" panose="02010800040101010101" pitchFamily="2" charset="-122"/>
              </a:rPr>
              <a:t>为</a:t>
            </a:r>
            <a:r>
              <a:rPr lang="en-US" altLang="zh-CN" sz="2800" dirty="0">
                <a:ea typeface="华文新魏" panose="02010800040101010101" pitchFamily="2" charset="-122"/>
              </a:rPr>
              <a:t>1, </a:t>
            </a:r>
            <a:r>
              <a:rPr lang="zh-CN" altLang="en-US" sz="2800" dirty="0" smtClean="0">
                <a:ea typeface="华文新魏" panose="02010800040101010101" pitchFamily="2" charset="-122"/>
              </a:rPr>
              <a:t>而首项元素</a:t>
            </a:r>
            <a:r>
              <a:rPr lang="zh-CN" altLang="en-US" sz="2800" dirty="0">
                <a:ea typeface="华文新魏" panose="02010800040101010101" pitchFamily="2" charset="-122"/>
              </a:rPr>
              <a:t>所在列</a:t>
            </a:r>
            <a:r>
              <a:rPr lang="zh-CN" altLang="en-US" sz="2800" dirty="0" smtClean="0">
                <a:ea typeface="华文新魏" panose="02010800040101010101" pitchFamily="2" charset="-122"/>
              </a:rPr>
              <a:t>的其它</a:t>
            </a:r>
            <a:r>
              <a:rPr lang="zh-CN" altLang="en-US" sz="2800" dirty="0">
                <a:ea typeface="华文新魏" panose="02010800040101010101" pitchFamily="2" charset="-122"/>
              </a:rPr>
              <a:t>元素均为零</a:t>
            </a:r>
            <a:r>
              <a:rPr lang="en-US" altLang="zh-CN" sz="2800" dirty="0">
                <a:ea typeface="华文新魏" panose="02010800040101010101" pitchFamily="2" charset="-122"/>
              </a:rPr>
              <a:t>, </a:t>
            </a:r>
            <a:r>
              <a:rPr lang="zh-CN" altLang="en-US" sz="2800" dirty="0" smtClean="0">
                <a:ea typeface="华文新魏" panose="02010800040101010101" pitchFamily="2" charset="-122"/>
              </a:rPr>
              <a:t>则</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称</a:t>
            </a:r>
            <a:r>
              <a:rPr lang="zh-CN" altLang="en-US" sz="2800" dirty="0">
                <a:ea typeface="华文新魏" panose="02010800040101010101" pitchFamily="2" charset="-122"/>
              </a:rPr>
              <a:t>此矩阵</a:t>
            </a:r>
            <a:r>
              <a:rPr lang="zh-CN" altLang="en-US" sz="2800" dirty="0" smtClean="0">
                <a:ea typeface="华文新魏" panose="02010800040101010101" pitchFamily="2" charset="-122"/>
              </a:rPr>
              <a:t>为矩阵的</a:t>
            </a:r>
            <a:r>
              <a:rPr lang="zh-CN" altLang="en-US" sz="2800" b="1" dirty="0" smtClean="0">
                <a:solidFill>
                  <a:srgbClr val="0000FF"/>
                </a:solidFill>
                <a:latin typeface="华文隶书" panose="02010800040101010101" pitchFamily="2" charset="-122"/>
                <a:ea typeface="华文隶书" panose="02010800040101010101" pitchFamily="2" charset="-122"/>
              </a:rPr>
              <a:t>最</a:t>
            </a:r>
            <a:r>
              <a:rPr lang="zh-CN" altLang="en-US" sz="2800" b="1" dirty="0">
                <a:solidFill>
                  <a:srgbClr val="0000FF"/>
                </a:solidFill>
                <a:latin typeface="华文隶书" panose="02010800040101010101" pitchFamily="2" charset="-122"/>
                <a:ea typeface="华文隶书" panose="02010800040101010101" pitchFamily="2" charset="-122"/>
              </a:rPr>
              <a:t>简型</a:t>
            </a:r>
            <a:r>
              <a:rPr lang="en-US" altLang="zh-CN" sz="2800" dirty="0">
                <a:ea typeface="华文新魏" panose="02010800040101010101" pitchFamily="2" charset="-122"/>
              </a:rPr>
              <a:t>.</a:t>
            </a:r>
          </a:p>
          <a:p>
            <a:pPr eaLnBrk="1" hangingPunct="1">
              <a:lnSpc>
                <a:spcPct val="130000"/>
              </a:lnSpc>
              <a:spcBef>
                <a:spcPts val="600"/>
              </a:spcBef>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最简型的特点</a:t>
            </a:r>
            <a:r>
              <a:rPr lang="en-US" altLang="zh-CN" sz="2800" dirty="0">
                <a:ea typeface="华文新魏" panose="02010800040101010101" pitchFamily="2" charset="-122"/>
              </a:rPr>
              <a:t> </a:t>
            </a:r>
            <a:r>
              <a:rPr lang="en-US" altLang="zh-CN" sz="2800" dirty="0" smtClean="0">
                <a:ea typeface="华文新魏" panose="02010800040101010101" pitchFamily="2" charset="-122"/>
              </a:rPr>
              <a:t>(1) </a:t>
            </a:r>
            <a:r>
              <a:rPr lang="zh-CN" altLang="en-US" sz="2800" dirty="0" smtClean="0">
                <a:ea typeface="华文新魏" panose="02010800040101010101" pitchFamily="2" charset="-122"/>
              </a:rPr>
              <a:t>阶梯型矩阵</a:t>
            </a:r>
            <a:r>
              <a:rPr lang="en-US" altLang="zh-CN" sz="2800" dirty="0" smtClean="0">
                <a:ea typeface="华文新魏" panose="02010800040101010101" pitchFamily="2" charset="-122"/>
              </a:rPr>
              <a:t>; (2) </a:t>
            </a:r>
            <a:r>
              <a:rPr lang="zh-CN" altLang="en-US" sz="2800" dirty="0" smtClean="0">
                <a:ea typeface="华文新魏" panose="02010800040101010101" pitchFamily="2" charset="-122"/>
              </a:rPr>
              <a:t>首项</a:t>
            </a:r>
            <a:r>
              <a:rPr lang="zh-CN" altLang="en-US" sz="2800" dirty="0">
                <a:ea typeface="华文新魏" panose="02010800040101010101" pitchFamily="2" charset="-122"/>
              </a:rPr>
              <a:t>元素</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都是</a:t>
            </a:r>
            <a:r>
              <a:rPr lang="en-US" altLang="zh-CN" sz="2800" dirty="0" smtClean="0">
                <a:ea typeface="华文新魏" panose="02010800040101010101" pitchFamily="2" charset="-122"/>
              </a:rPr>
              <a:t>1; (3) </a:t>
            </a:r>
            <a:r>
              <a:rPr lang="zh-CN" altLang="en-US" sz="2800" dirty="0" smtClean="0">
                <a:ea typeface="华文新魏" panose="02010800040101010101" pitchFamily="2" charset="-122"/>
              </a:rPr>
              <a:t>首项</a:t>
            </a:r>
            <a:r>
              <a:rPr lang="zh-CN" altLang="en-US" sz="2800" dirty="0">
                <a:ea typeface="华文新魏" panose="02010800040101010101" pitchFamily="2" charset="-122"/>
              </a:rPr>
              <a:t>元素所在列的其它元素都是</a:t>
            </a:r>
            <a:r>
              <a:rPr lang="en-US" altLang="zh-CN" sz="2800" dirty="0">
                <a:ea typeface="华文新魏" panose="02010800040101010101" pitchFamily="2" charset="-122"/>
              </a:rPr>
              <a:t>0.</a:t>
            </a:r>
            <a:endParaRPr lang="zh-CN" altLang="en-US" sz="2800" dirty="0">
              <a:ea typeface="华文新魏" panose="0201080004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053973701"/>
              </p:ext>
            </p:extLst>
          </p:nvPr>
        </p:nvGraphicFramePr>
        <p:xfrm>
          <a:off x="3558536" y="4617771"/>
          <a:ext cx="2459038" cy="2141538"/>
        </p:xfrm>
        <a:graphic>
          <a:graphicData uri="http://schemas.openxmlformats.org/presentationml/2006/ole">
            <mc:AlternateContent xmlns:mc="http://schemas.openxmlformats.org/markup-compatibility/2006">
              <mc:Choice xmlns:v="urn:schemas-microsoft-com:vml" Requires="v">
                <p:oleObj spid="_x0000_s37917" name="Equation" r:id="rId4" imgW="27736800" imgH="23774400" progId="Equation.DSMT4">
                  <p:embed/>
                </p:oleObj>
              </mc:Choice>
              <mc:Fallback>
                <p:oleObj name="Equation" r:id="rId4" imgW="27736800" imgH="2377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536" y="4617771"/>
                        <a:ext cx="2459038"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5" end="5"/>
                                            </p:txEl>
                                          </p:spTgt>
                                        </p:tgtEl>
                                        <p:attrNameLst>
                                          <p:attrName>style.visibility</p:attrName>
                                        </p:attrNameLst>
                                      </p:cBhvr>
                                      <p:to>
                                        <p:strVal val="visible"/>
                                      </p:to>
                                    </p:set>
                                    <p:animEffect transition="in" filter="wipe(left)">
                                      <p:cBhvr>
                                        <p:cTn id="37" dur="1000"/>
                                        <p:tgtEl>
                                          <p:spTgt spid="2734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971550" y="1384300"/>
            <a:ext cx="7815263" cy="2332038"/>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注</a:t>
            </a:r>
            <a:r>
              <a:rPr lang="en-US" altLang="zh-CN" sz="2800" dirty="0">
                <a:ea typeface="黑体" panose="02010609060101010101" pitchFamily="2" charset="-122"/>
              </a:rPr>
              <a:t>1</a:t>
            </a:r>
            <a:r>
              <a:rPr lang="en-US" altLang="zh-CN" sz="2800" dirty="0">
                <a:ea typeface="华文新魏" panose="02010800040101010101" pitchFamily="2" charset="-122"/>
              </a:rPr>
              <a:t> </a:t>
            </a:r>
            <a:r>
              <a:rPr lang="zh-CN" altLang="en-US" sz="2800" dirty="0">
                <a:ea typeface="华文新魏" panose="02010800040101010101" pitchFamily="2" charset="-122"/>
              </a:rPr>
              <a:t>任一阶梯型矩阵都可经若干次初等行</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变换化为最简型</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ea typeface="华文新魏" panose="02010800040101010101" pitchFamily="2" charset="-122"/>
              </a:rPr>
              <a:t>        </a:t>
            </a:r>
            <a:r>
              <a:rPr lang="zh-CN" altLang="en-US" sz="2800" dirty="0">
                <a:ea typeface="黑体" panose="02010609060101010101" pitchFamily="2" charset="-122"/>
              </a:rPr>
              <a:t>注</a:t>
            </a:r>
            <a:r>
              <a:rPr lang="en-US" altLang="zh-CN" sz="2800" dirty="0">
                <a:ea typeface="华文新魏" panose="02010800040101010101" pitchFamily="2" charset="-122"/>
              </a:rPr>
              <a:t>2 </a:t>
            </a:r>
            <a:r>
              <a:rPr lang="zh-CN" altLang="en-US" sz="2800" dirty="0">
                <a:ea typeface="华文新魏" panose="02010800040101010101" pitchFamily="2" charset="-122"/>
              </a:rPr>
              <a:t>对于有解的线性方程组</a:t>
            </a:r>
            <a:r>
              <a:rPr lang="en-US" altLang="zh-CN" sz="2800" dirty="0">
                <a:ea typeface="华文新魏" panose="02010800040101010101" pitchFamily="2" charset="-122"/>
              </a:rPr>
              <a:t>, </a:t>
            </a:r>
            <a:r>
              <a:rPr lang="zh-CN" altLang="en-US" sz="2800" dirty="0">
                <a:ea typeface="华文新魏" panose="02010800040101010101" pitchFamily="2" charset="-122"/>
              </a:rPr>
              <a:t>可由增广矩阵经</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过初等行变换</a:t>
            </a:r>
            <a:r>
              <a:rPr lang="zh-CN" altLang="en-US" sz="2800" dirty="0" smtClean="0">
                <a:ea typeface="华文新魏" panose="02010800040101010101" pitchFamily="2" charset="-122"/>
              </a:rPr>
              <a:t>化成的</a:t>
            </a:r>
            <a:r>
              <a:rPr lang="zh-CN" altLang="en-US" sz="2800" dirty="0">
                <a:ea typeface="华文新魏" panose="02010800040101010101" pitchFamily="2" charset="-122"/>
              </a:rPr>
              <a:t>最简型直接</a:t>
            </a:r>
            <a:r>
              <a:rPr lang="zh-CN" altLang="en-US" sz="2800" b="1" u="sng" dirty="0">
                <a:solidFill>
                  <a:srgbClr val="0000FF"/>
                </a:solidFill>
                <a:ea typeface="华文隶书" panose="02010800040101010101" pitchFamily="2" charset="-122"/>
              </a:rPr>
              <a:t>读出</a:t>
            </a:r>
            <a:r>
              <a:rPr lang="zh-CN" altLang="en-US" sz="2800" dirty="0">
                <a:ea typeface="华文新魏" panose="02010800040101010101" pitchFamily="2" charset="-122"/>
              </a:rPr>
              <a:t>其解</a:t>
            </a:r>
            <a:r>
              <a:rPr lang="en-US" altLang="zh-CN" sz="2800" dirty="0">
                <a:ea typeface="华文新魏" panose="02010800040101010101" pitchFamily="2" charset="-122"/>
              </a:rPr>
              <a:t>.</a:t>
            </a:r>
            <a:endParaRPr lang="zh-CN" altLang="en-US"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2" name="Object 3"/>
          <p:cNvGraphicFramePr>
            <a:graphicFrameLocks noChangeAspect="1"/>
          </p:cNvGraphicFramePr>
          <p:nvPr/>
        </p:nvGraphicFramePr>
        <p:xfrm>
          <a:off x="2357438" y="1357313"/>
          <a:ext cx="2649537" cy="2139950"/>
        </p:xfrm>
        <a:graphic>
          <a:graphicData uri="http://schemas.openxmlformats.org/presentationml/2006/ole">
            <mc:AlternateContent xmlns:mc="http://schemas.openxmlformats.org/markup-compatibility/2006">
              <mc:Choice xmlns:v="urn:schemas-microsoft-com:vml" Requires="v">
                <p:oleObj spid="_x0000_s38987" name="Equation" r:id="rId4" imgW="29870400" imgH="23774400" progId="Equation.DSMT4">
                  <p:embed/>
                </p:oleObj>
              </mc:Choice>
              <mc:Fallback>
                <p:oleObj name="Equation" r:id="rId4" imgW="29870400" imgH="237744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38" y="1357313"/>
                        <a:ext cx="2649537"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2360613" y="3932238"/>
          <a:ext cx="2568575" cy="2139950"/>
        </p:xfrm>
        <a:graphic>
          <a:graphicData uri="http://schemas.openxmlformats.org/presentationml/2006/ole">
            <mc:AlternateContent xmlns:mc="http://schemas.openxmlformats.org/markup-compatibility/2006">
              <mc:Choice xmlns:v="urn:schemas-microsoft-com:vml" Requires="v">
                <p:oleObj spid="_x0000_s38988" name="Equation" r:id="rId6" imgW="28956000" imgH="23774400" progId="Equation.DSMT4">
                  <p:embed/>
                </p:oleObj>
              </mc:Choice>
              <mc:Fallback>
                <p:oleObj name="Equation" r:id="rId6" imgW="28956000" imgH="23774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0613" y="3932238"/>
                        <a:ext cx="2568575"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6248400" y="4189413"/>
          <a:ext cx="1649413" cy="1619250"/>
        </p:xfrm>
        <a:graphic>
          <a:graphicData uri="http://schemas.openxmlformats.org/presentationml/2006/ole">
            <mc:AlternateContent xmlns:mc="http://schemas.openxmlformats.org/markup-compatibility/2006">
              <mc:Choice xmlns:v="urn:schemas-microsoft-com:vml" Requires="v">
                <p:oleObj spid="_x0000_s38989" name="Equation" r:id="rId8" imgW="18592800" imgH="17983200" progId="Equation.DSMT4">
                  <p:embed/>
                </p:oleObj>
              </mc:Choice>
              <mc:Fallback>
                <p:oleObj name="Equation" r:id="rId8" imgW="18592800" imgH="1798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4189413"/>
                        <a:ext cx="1649413"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3995738" y="1484313"/>
          <a:ext cx="612775" cy="1873250"/>
        </p:xfrm>
        <a:graphic>
          <a:graphicData uri="http://schemas.openxmlformats.org/drawingml/2006/table">
            <a:tbl>
              <a:tblPr firstRow="1" bandRow="1"/>
              <a:tblGrid>
                <a:gridCol w="306680"/>
                <a:gridCol w="306095"/>
              </a:tblGrid>
              <a:tr h="1873250">
                <a:tc>
                  <a:txBody>
                    <a:bodyPr/>
                    <a:lstStyle/>
                    <a:p>
                      <a:endParaRPr lang="zh-CN" altLang="en-US" sz="1800" dirty="0"/>
                    </a:p>
                  </a:txBody>
                  <a:tcPr marL="91475" marR="91475" marT="45749" marB="45749">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49" marB="45749">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3635375" y="4005263"/>
          <a:ext cx="612775" cy="1871662"/>
        </p:xfrm>
        <a:graphic>
          <a:graphicData uri="http://schemas.openxmlformats.org/drawingml/2006/table">
            <a:tbl>
              <a:tblPr firstRow="1" bandRow="1"/>
              <a:tblGrid>
                <a:gridCol w="306680"/>
                <a:gridCol w="306095"/>
              </a:tblGrid>
              <a:tr h="1871662">
                <a:tc>
                  <a:txBody>
                    <a:bodyPr/>
                    <a:lstStyle/>
                    <a:p>
                      <a:endParaRPr lang="zh-CN" altLang="en-US" sz="1800" dirty="0"/>
                    </a:p>
                  </a:txBody>
                  <a:tcPr marL="91475" marR="9147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273411" name="Text Box 3"/>
          <p:cNvSpPr txBox="1">
            <a:spLocks noChangeArrowheads="1"/>
          </p:cNvSpPr>
          <p:nvPr/>
        </p:nvSpPr>
        <p:spPr bwMode="auto">
          <a:xfrm>
            <a:off x="1858201" y="1341438"/>
            <a:ext cx="6170279"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zh-CN" altLang="en-US" sz="2800" b="0" dirty="0" smtClean="0">
                <a:solidFill>
                  <a:srgbClr val="000000"/>
                </a:solidFill>
                <a:latin typeface="Times New Roman" panose="02020603050405020304" pitchFamily="18" charset="0"/>
                <a:ea typeface="黑体" panose="02010609060101010101" pitchFamily="2" charset="-122"/>
              </a:rPr>
              <a:t>作业</a:t>
            </a:r>
            <a:r>
              <a:rPr lang="en-US" altLang="zh-CN" sz="2800" b="0" dirty="0" smtClean="0">
                <a:solidFill>
                  <a:srgbClr val="000000"/>
                </a:solidFill>
                <a:latin typeface="Times New Roman" panose="02020603050405020304" pitchFamily="18" charset="0"/>
                <a:ea typeface="黑体" panose="02010609060101010101" pitchFamily="2" charset="-122"/>
              </a:rPr>
              <a:t>P16  </a:t>
            </a:r>
          </a:p>
          <a:p>
            <a:pPr eaLnBrk="1" hangingPunct="1">
              <a:lnSpc>
                <a:spcPct val="130000"/>
              </a:lnSpc>
              <a:spcBef>
                <a:spcPct val="0"/>
              </a:spcBef>
              <a:buClrTx/>
              <a:buSzTx/>
              <a:buFontTx/>
              <a:buNone/>
              <a:defRPr/>
            </a:pPr>
            <a:r>
              <a:rPr lang="zh-CN" altLang="en-US" sz="2800" b="0" dirty="0" smtClean="0">
                <a:solidFill>
                  <a:srgbClr val="000000"/>
                </a:solidFill>
                <a:latin typeface="Times New Roman" panose="02020603050405020304" pitchFamily="18" charset="0"/>
                <a:ea typeface="黑体" panose="02010609060101010101" pitchFamily="2" charset="-122"/>
              </a:rPr>
              <a:t>习题</a:t>
            </a:r>
            <a:r>
              <a:rPr lang="en-US" altLang="zh-CN" sz="2800" b="0" dirty="0" smtClean="0">
                <a:solidFill>
                  <a:srgbClr val="000000"/>
                </a:solidFill>
                <a:latin typeface="Times New Roman" panose="02020603050405020304" pitchFamily="18" charset="0"/>
                <a:ea typeface="黑体" panose="02010609060101010101" pitchFamily="2" charset="-122"/>
              </a:rPr>
              <a:t>1</a:t>
            </a:r>
          </a:p>
          <a:p>
            <a:pPr eaLnBrk="1" hangingPunct="1">
              <a:lnSpc>
                <a:spcPct val="130000"/>
              </a:lnSpc>
              <a:spcBef>
                <a:spcPct val="0"/>
              </a:spcBef>
              <a:buClrTx/>
              <a:buSzTx/>
              <a:buFontTx/>
              <a:buNone/>
              <a:defRPr/>
            </a:pPr>
            <a:r>
              <a:rPr lang="zh-CN" altLang="en-US" sz="2800" b="0" dirty="0" smtClean="0">
                <a:solidFill>
                  <a:srgbClr val="000000"/>
                </a:solidFill>
                <a:latin typeface="+mj-lt"/>
                <a:ea typeface="华文新魏" panose="02010800040101010101" pitchFamily="2" charset="-122"/>
              </a:rPr>
              <a:t>        将</a:t>
            </a:r>
            <a:r>
              <a:rPr lang="en-US" altLang="zh-CN" sz="2800" b="0" dirty="0" smtClean="0">
                <a:solidFill>
                  <a:srgbClr val="000000"/>
                </a:solidFill>
                <a:latin typeface="+mj-lt"/>
                <a:ea typeface="华文新魏" panose="02010800040101010101" pitchFamily="2" charset="-122"/>
              </a:rPr>
              <a:t>1(3)</a:t>
            </a:r>
            <a:r>
              <a:rPr lang="zh-CN" altLang="en-US" sz="2800" b="0" dirty="0" smtClean="0">
                <a:solidFill>
                  <a:srgbClr val="000000"/>
                </a:solidFill>
                <a:latin typeface="+mj-lt"/>
                <a:ea typeface="华文新魏" panose="02010800040101010101" pitchFamily="2" charset="-122"/>
              </a:rPr>
              <a:t>对应的增广矩阵利用矩阵的</a:t>
            </a:r>
            <a:endParaRPr lang="en-US" altLang="zh-CN" sz="2800" b="0" dirty="0" smtClean="0">
              <a:solidFill>
                <a:srgbClr val="000000"/>
              </a:solidFill>
              <a:latin typeface="+mj-lt"/>
              <a:ea typeface="华文新魏" panose="02010800040101010101" pitchFamily="2" charset="-122"/>
            </a:endParaRPr>
          </a:p>
          <a:p>
            <a:pPr eaLnBrk="1" hangingPunct="1">
              <a:lnSpc>
                <a:spcPct val="130000"/>
              </a:lnSpc>
              <a:spcBef>
                <a:spcPct val="0"/>
              </a:spcBef>
              <a:buClrTx/>
              <a:buSzTx/>
              <a:buFontTx/>
              <a:buNone/>
              <a:defRPr/>
            </a:pPr>
            <a:r>
              <a:rPr lang="zh-CN" altLang="en-US" sz="2800" b="0" dirty="0" smtClean="0">
                <a:solidFill>
                  <a:srgbClr val="000000"/>
                </a:solidFill>
                <a:latin typeface="+mj-lt"/>
                <a:ea typeface="华文新魏" panose="02010800040101010101" pitchFamily="2" charset="-122"/>
              </a:rPr>
              <a:t>初等行变换先化为阶梯型矩阵</a:t>
            </a:r>
            <a:r>
              <a:rPr lang="en-US" altLang="zh-CN" sz="2800" b="0" dirty="0" smtClean="0">
                <a:solidFill>
                  <a:srgbClr val="000000"/>
                </a:solidFill>
                <a:latin typeface="+mj-lt"/>
                <a:ea typeface="华文新魏" panose="02010800040101010101" pitchFamily="2" charset="-122"/>
              </a:rPr>
              <a:t>, </a:t>
            </a:r>
            <a:r>
              <a:rPr lang="zh-CN" altLang="en-US" sz="2800" b="0" dirty="0" smtClean="0">
                <a:solidFill>
                  <a:srgbClr val="000000"/>
                </a:solidFill>
                <a:latin typeface="+mj-lt"/>
                <a:ea typeface="华文新魏" panose="02010800040101010101" pitchFamily="2" charset="-122"/>
              </a:rPr>
              <a:t>再化为</a:t>
            </a:r>
            <a:endParaRPr lang="en-US" altLang="zh-CN" sz="2800" b="0" dirty="0" smtClean="0">
              <a:solidFill>
                <a:srgbClr val="000000"/>
              </a:solidFill>
              <a:latin typeface="+mj-lt"/>
              <a:ea typeface="华文新魏" panose="02010800040101010101" pitchFamily="2" charset="-122"/>
            </a:endParaRPr>
          </a:p>
          <a:p>
            <a:pPr eaLnBrk="1" hangingPunct="1">
              <a:lnSpc>
                <a:spcPct val="130000"/>
              </a:lnSpc>
              <a:spcBef>
                <a:spcPct val="0"/>
              </a:spcBef>
              <a:buClrTx/>
              <a:buSzTx/>
              <a:buFontTx/>
              <a:buNone/>
              <a:defRPr/>
            </a:pPr>
            <a:r>
              <a:rPr lang="zh-CN" altLang="en-US" sz="2800" b="0" dirty="0" smtClean="0">
                <a:solidFill>
                  <a:srgbClr val="000000"/>
                </a:solidFill>
                <a:latin typeface="+mj-lt"/>
                <a:ea typeface="华文新魏" panose="02010800040101010101" pitchFamily="2" charset="-122"/>
              </a:rPr>
              <a:t>矩阵的最简型</a:t>
            </a:r>
            <a:r>
              <a:rPr lang="en-US" altLang="zh-CN" sz="2800" b="0" dirty="0" smtClean="0">
                <a:solidFill>
                  <a:srgbClr val="000000"/>
                </a:solidFill>
                <a:latin typeface="+mj-lt"/>
                <a:ea typeface="华文新魏" panose="02010800040101010101" pitchFamily="2" charset="-122"/>
              </a:rPr>
              <a:t>, </a:t>
            </a:r>
            <a:r>
              <a:rPr lang="zh-CN" altLang="en-US" sz="2800" b="0" dirty="0" smtClean="0">
                <a:solidFill>
                  <a:srgbClr val="000000"/>
                </a:solidFill>
                <a:latin typeface="+mj-lt"/>
                <a:ea typeface="华文新魏" panose="02010800040101010101" pitchFamily="2" charset="-122"/>
              </a:rPr>
              <a:t>并给出方程组的解</a:t>
            </a:r>
            <a:r>
              <a:rPr lang="en-US" altLang="zh-CN" sz="2800" b="0" dirty="0" smtClean="0">
                <a:solidFill>
                  <a:srgbClr val="000000"/>
                </a:solidFill>
                <a:latin typeface="+mj-lt"/>
                <a:ea typeface="华文新魏" panose="02010800040101010101" pitchFamily="2" charset="-122"/>
              </a:rPr>
              <a:t>.</a:t>
            </a:r>
            <a:endParaRPr lang="zh-CN" altLang="en-US" sz="2800" b="0" dirty="0" smtClean="0">
              <a:solidFill>
                <a:srgbClr val="000000"/>
              </a:solidFill>
              <a:latin typeface="+mj-lt"/>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4" name="Text Box 3"/>
          <p:cNvSpPr txBox="1">
            <a:spLocks noChangeArrowheads="1"/>
          </p:cNvSpPr>
          <p:nvPr/>
        </p:nvSpPr>
        <p:spPr bwMode="auto">
          <a:xfrm>
            <a:off x="971550" y="1052513"/>
            <a:ext cx="3506788"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例</a:t>
            </a:r>
            <a:r>
              <a:rPr lang="en-US" altLang="zh-CN" sz="2800">
                <a:ea typeface="黑体" panose="02010609060101010101" pitchFamily="2" charset="-122"/>
              </a:rPr>
              <a:t> </a:t>
            </a:r>
            <a:r>
              <a:rPr lang="zh-CN" altLang="en-US" sz="2800">
                <a:ea typeface="华文新魏" panose="02010800040101010101" pitchFamily="2" charset="-122"/>
              </a:rPr>
              <a:t>将线性方程组</a:t>
            </a:r>
          </a:p>
        </p:txBody>
      </p:sp>
      <p:graphicFrame>
        <p:nvGraphicFramePr>
          <p:cNvPr id="5" name="Object 3"/>
          <p:cNvGraphicFramePr>
            <a:graphicFrameLocks noChangeAspect="1"/>
          </p:cNvGraphicFramePr>
          <p:nvPr/>
        </p:nvGraphicFramePr>
        <p:xfrm>
          <a:off x="3300413" y="1766888"/>
          <a:ext cx="3135312" cy="2166937"/>
        </p:xfrm>
        <a:graphic>
          <a:graphicData uri="http://schemas.openxmlformats.org/presentationml/2006/ole">
            <mc:AlternateContent xmlns:mc="http://schemas.openxmlformats.org/markup-compatibility/2006">
              <mc:Choice xmlns:v="urn:schemas-microsoft-com:vml" Requires="v">
                <p:oleObj spid="_x0000_s39963" name="Equation" r:id="rId4" imgW="35356800" imgH="24079200" progId="Equation.DSMT4">
                  <p:embed/>
                </p:oleObj>
              </mc:Choice>
              <mc:Fallback>
                <p:oleObj name="Equation" r:id="rId4" imgW="353568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1766888"/>
                        <a:ext cx="3135312" cy="216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971550" y="4000500"/>
            <a:ext cx="4583113"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对应的增广矩阵化为最简型</a:t>
            </a:r>
            <a:r>
              <a:rPr lang="en-US" altLang="zh-CN" sz="2800">
                <a:ea typeface="华文新魏" panose="02010800040101010101" pitchFamily="2" charset="-122"/>
              </a:rPr>
              <a:t>.</a:t>
            </a:r>
            <a:endParaRPr lang="zh-CN" altLang="en-US" sz="28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5" name="Object 3"/>
          <p:cNvGraphicFramePr>
            <a:graphicFrameLocks noChangeAspect="1"/>
          </p:cNvGraphicFramePr>
          <p:nvPr/>
        </p:nvGraphicFramePr>
        <p:xfrm>
          <a:off x="2195513" y="1341438"/>
          <a:ext cx="2593975" cy="2139950"/>
        </p:xfrm>
        <a:graphic>
          <a:graphicData uri="http://schemas.openxmlformats.org/presentationml/2006/ole">
            <mc:AlternateContent xmlns:mc="http://schemas.openxmlformats.org/markup-compatibility/2006">
              <mc:Choice xmlns:v="urn:schemas-microsoft-com:vml" Requires="v">
                <p:oleObj spid="_x0000_s41035" name="Equation" r:id="rId4" imgW="29260800" imgH="23774400" progId="Equation.DSMT4">
                  <p:embed/>
                </p:oleObj>
              </mc:Choice>
              <mc:Fallback>
                <p:oleObj name="Equation" r:id="rId4" imgW="29260800" imgH="237744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341438"/>
                        <a:ext cx="2593975"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nvGraphicFramePr>
        <p:xfrm>
          <a:off x="2185988" y="3860800"/>
          <a:ext cx="2432050" cy="2139950"/>
        </p:xfrm>
        <a:graphic>
          <a:graphicData uri="http://schemas.openxmlformats.org/presentationml/2006/ole">
            <mc:AlternateContent xmlns:mc="http://schemas.openxmlformats.org/markup-compatibility/2006">
              <mc:Choice xmlns:v="urn:schemas-microsoft-com:vml" Requires="v">
                <p:oleObj spid="_x0000_s41036" name="Equation" r:id="rId6" imgW="27432000" imgH="23774400" progId="Equation.DSMT4">
                  <p:embed/>
                </p:oleObj>
              </mc:Choice>
              <mc:Fallback>
                <p:oleObj name="Equation" r:id="rId6" imgW="27432000" imgH="237744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5988" y="3860800"/>
                        <a:ext cx="243205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5268913" y="3860800"/>
          <a:ext cx="2243137" cy="2139950"/>
        </p:xfrm>
        <a:graphic>
          <a:graphicData uri="http://schemas.openxmlformats.org/presentationml/2006/ole">
            <mc:AlternateContent xmlns:mc="http://schemas.openxmlformats.org/markup-compatibility/2006">
              <mc:Choice xmlns:v="urn:schemas-microsoft-com:vml" Requires="v">
                <p:oleObj spid="_x0000_s41037" name="Equation" r:id="rId8" imgW="25298400" imgH="23774400" progId="Equation.DSMT4">
                  <p:embed/>
                </p:oleObj>
              </mc:Choice>
              <mc:Fallback>
                <p:oleObj name="Equation" r:id="rId8" imgW="25298400" imgH="237744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8913" y="3860800"/>
                        <a:ext cx="2243137"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3814763" y="1412875"/>
          <a:ext cx="612775" cy="2016125"/>
        </p:xfrm>
        <a:graphic>
          <a:graphicData uri="http://schemas.openxmlformats.org/drawingml/2006/table">
            <a:tbl>
              <a:tblPr firstRow="1" bandRow="1"/>
              <a:tblGrid>
                <a:gridCol w="306680"/>
                <a:gridCol w="306095"/>
              </a:tblGrid>
              <a:tr h="2016125">
                <a:tc>
                  <a:txBody>
                    <a:bodyPr/>
                    <a:lstStyle/>
                    <a:p>
                      <a:endParaRPr lang="zh-CN" altLang="en-US" sz="1800" dirty="0"/>
                    </a:p>
                  </a:txBody>
                  <a:tcPr marL="91475" marR="91475" marT="45745" marB="45745">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45" marB="45745">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3598863" y="3933825"/>
          <a:ext cx="612775" cy="1966913"/>
        </p:xfrm>
        <a:graphic>
          <a:graphicData uri="http://schemas.openxmlformats.org/drawingml/2006/table">
            <a:tbl>
              <a:tblPr firstRow="1" bandRow="1"/>
              <a:tblGrid>
                <a:gridCol w="306680"/>
                <a:gridCol w="306095"/>
              </a:tblGrid>
              <a:tr h="1966913">
                <a:tc>
                  <a:txBody>
                    <a:bodyPr/>
                    <a:lstStyle/>
                    <a:p>
                      <a:endParaRPr lang="zh-CN" altLang="en-US" sz="1800" dirty="0"/>
                    </a:p>
                  </a:txBody>
                  <a:tcPr marL="91475" marR="9147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6516688" y="3933825"/>
          <a:ext cx="612775" cy="1966913"/>
        </p:xfrm>
        <a:graphic>
          <a:graphicData uri="http://schemas.openxmlformats.org/drawingml/2006/table">
            <a:tbl>
              <a:tblPr firstRow="1" bandRow="1"/>
              <a:tblGrid>
                <a:gridCol w="306680"/>
                <a:gridCol w="306095"/>
              </a:tblGrid>
              <a:tr h="1966913">
                <a:tc>
                  <a:txBody>
                    <a:bodyPr/>
                    <a:lstStyle/>
                    <a:p>
                      <a:endParaRPr lang="zh-CN" altLang="en-US" sz="1800" dirty="0"/>
                    </a:p>
                  </a:txBody>
                  <a:tcPr marL="91475" marR="9147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4" name="Text Box 3"/>
          <p:cNvSpPr txBox="1">
            <a:spLocks noChangeArrowheads="1"/>
          </p:cNvSpPr>
          <p:nvPr/>
        </p:nvSpPr>
        <p:spPr bwMode="auto">
          <a:xfrm>
            <a:off x="971550" y="1052513"/>
            <a:ext cx="3506788"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黑体" panose="02010609060101010101" pitchFamily="2" charset="-122"/>
              </a:rPr>
              <a:t>        例</a:t>
            </a:r>
            <a:r>
              <a:rPr lang="en-US" altLang="zh-CN" sz="2800">
                <a:solidFill>
                  <a:srgbClr val="000000"/>
                </a:solidFill>
                <a:ea typeface="黑体" panose="02010609060101010101" pitchFamily="2" charset="-122"/>
              </a:rPr>
              <a:t> </a:t>
            </a:r>
            <a:r>
              <a:rPr lang="zh-CN" altLang="en-US" sz="2800">
                <a:solidFill>
                  <a:srgbClr val="000000"/>
                </a:solidFill>
                <a:ea typeface="华文新魏" panose="02010800040101010101" pitchFamily="2" charset="-122"/>
              </a:rPr>
              <a:t>将线性方程组</a:t>
            </a:r>
          </a:p>
        </p:txBody>
      </p:sp>
      <p:graphicFrame>
        <p:nvGraphicFramePr>
          <p:cNvPr id="5" name="Object 3"/>
          <p:cNvGraphicFramePr>
            <a:graphicFrameLocks noChangeAspect="1"/>
          </p:cNvGraphicFramePr>
          <p:nvPr/>
        </p:nvGraphicFramePr>
        <p:xfrm>
          <a:off x="3530600" y="1700213"/>
          <a:ext cx="2674938" cy="1619250"/>
        </p:xfrm>
        <a:graphic>
          <a:graphicData uri="http://schemas.openxmlformats.org/presentationml/2006/ole">
            <mc:AlternateContent xmlns:mc="http://schemas.openxmlformats.org/markup-compatibility/2006">
              <mc:Choice xmlns:v="urn:schemas-microsoft-com:vml" Requires="v">
                <p:oleObj spid="_x0000_s42011" name="Equation" r:id="rId4" imgW="30175200" imgH="17983200" progId="Equation.DSMT4">
                  <p:embed/>
                </p:oleObj>
              </mc:Choice>
              <mc:Fallback>
                <p:oleObj name="Equation" r:id="rId4" imgW="301752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0600" y="1700213"/>
                        <a:ext cx="26749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971550" y="3357563"/>
            <a:ext cx="4583113"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rPr>
              <a:t>对应的增广矩阵化为最简型</a:t>
            </a:r>
            <a:r>
              <a:rPr lang="en-US" altLang="zh-CN" sz="2800">
                <a:solidFill>
                  <a:srgbClr val="000000"/>
                </a:solidFill>
                <a:ea typeface="华文新魏" panose="02010800040101010101" pitchFamily="2" charset="-122"/>
              </a:rPr>
              <a:t>.</a:t>
            </a:r>
            <a:endParaRPr lang="zh-CN" altLang="en-US" sz="280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5" name="Object 3"/>
          <p:cNvGraphicFramePr>
            <a:graphicFrameLocks noChangeAspect="1"/>
          </p:cNvGraphicFramePr>
          <p:nvPr/>
        </p:nvGraphicFramePr>
        <p:xfrm>
          <a:off x="3651250" y="1700213"/>
          <a:ext cx="2432050" cy="1619250"/>
        </p:xfrm>
        <a:graphic>
          <a:graphicData uri="http://schemas.openxmlformats.org/presentationml/2006/ole">
            <mc:AlternateContent xmlns:mc="http://schemas.openxmlformats.org/markup-compatibility/2006">
              <mc:Choice xmlns:v="urn:schemas-microsoft-com:vml" Requires="v">
                <p:oleObj spid="_x0000_s43083" name="Equation" r:id="rId4" imgW="27432000" imgH="17983200" progId="Equation.DSMT4">
                  <p:embed/>
                </p:oleObj>
              </mc:Choice>
              <mc:Fallback>
                <p:oleObj name="Equation" r:id="rId4" imgW="27432000" imgH="17983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0" y="1700213"/>
                        <a:ext cx="24320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nvGraphicFramePr>
        <p:xfrm>
          <a:off x="2266950" y="3716338"/>
          <a:ext cx="2459038" cy="1619250"/>
        </p:xfrm>
        <a:graphic>
          <a:graphicData uri="http://schemas.openxmlformats.org/presentationml/2006/ole">
            <mc:AlternateContent xmlns:mc="http://schemas.openxmlformats.org/markup-compatibility/2006">
              <mc:Choice xmlns:v="urn:schemas-microsoft-com:vml" Requires="v">
                <p:oleObj spid="_x0000_s43084" name="Equation" r:id="rId6" imgW="27736800" imgH="17983200" progId="Equation.DSMT4">
                  <p:embed/>
                </p:oleObj>
              </mc:Choice>
              <mc:Fallback>
                <p:oleObj name="Equation" r:id="rId6" imgW="27736800" imgH="179832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3716338"/>
                        <a:ext cx="24590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5461000" y="3716338"/>
          <a:ext cx="2241550" cy="1619250"/>
        </p:xfrm>
        <a:graphic>
          <a:graphicData uri="http://schemas.openxmlformats.org/presentationml/2006/ole">
            <mc:AlternateContent xmlns:mc="http://schemas.openxmlformats.org/markup-compatibility/2006">
              <mc:Choice xmlns:v="urn:schemas-microsoft-com:vml" Requires="v">
                <p:oleObj spid="_x0000_s43085" name="Equation" r:id="rId8" imgW="25298400" imgH="17983200" progId="Equation.DSMT4">
                  <p:embed/>
                </p:oleObj>
              </mc:Choice>
              <mc:Fallback>
                <p:oleObj name="Equation" r:id="rId8" imgW="25298400" imgH="1798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1000" y="3716338"/>
                        <a:ext cx="22415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5254625" y="1844675"/>
          <a:ext cx="612775" cy="1368425"/>
        </p:xfrm>
        <a:graphic>
          <a:graphicData uri="http://schemas.openxmlformats.org/drawingml/2006/table">
            <a:tbl>
              <a:tblPr firstRow="1" bandRow="1"/>
              <a:tblGrid>
                <a:gridCol w="306680"/>
                <a:gridCol w="306095"/>
              </a:tblGrid>
              <a:tr h="1368425">
                <a:tc>
                  <a:txBody>
                    <a:bodyPr/>
                    <a:lstStyle/>
                    <a:p>
                      <a:endParaRPr lang="zh-CN" altLang="en-US" sz="1800" dirty="0"/>
                    </a:p>
                  </a:txBody>
                  <a:tcPr marL="91475" marR="91475" marT="45733" marB="4573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3" marB="4573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3670300" y="3860800"/>
          <a:ext cx="614363" cy="1368425"/>
        </p:xfrm>
        <a:graphic>
          <a:graphicData uri="http://schemas.openxmlformats.org/drawingml/2006/table">
            <a:tbl>
              <a:tblPr firstRow="1" bandRow="1"/>
              <a:tblGrid>
                <a:gridCol w="307475"/>
                <a:gridCol w="306888"/>
              </a:tblGrid>
              <a:tr h="1368425">
                <a:tc>
                  <a:txBody>
                    <a:bodyPr/>
                    <a:lstStyle/>
                    <a:p>
                      <a:endParaRPr lang="zh-CN" altLang="en-US" sz="1800" dirty="0"/>
                    </a:p>
                  </a:txBody>
                  <a:tcPr marL="91712" marR="91712" marT="45733" marB="4573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712" marR="91712" marT="45733" marB="4573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6838950" y="3860800"/>
          <a:ext cx="612775" cy="1368425"/>
        </p:xfrm>
        <a:graphic>
          <a:graphicData uri="http://schemas.openxmlformats.org/drawingml/2006/table">
            <a:tbl>
              <a:tblPr firstRow="1" bandRow="1"/>
              <a:tblGrid>
                <a:gridCol w="306680"/>
                <a:gridCol w="306095"/>
              </a:tblGrid>
              <a:tr h="1368425">
                <a:tc>
                  <a:txBody>
                    <a:bodyPr/>
                    <a:lstStyle/>
                    <a:p>
                      <a:endParaRPr lang="zh-CN" altLang="en-US" sz="1800" dirty="0"/>
                    </a:p>
                  </a:txBody>
                  <a:tcPr marL="91475" marR="91475" marT="45733" marB="4573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3" marB="4573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928114" y="1124680"/>
            <a:ext cx="7892476" cy="4803506"/>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4578" name="Rectangle 2"/>
          <p:cNvSpPr>
            <a:spLocks noGrp="1" noChangeArrowheads="1"/>
          </p:cNvSpPr>
          <p:nvPr>
            <p:ph type="title"/>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71550" y="1196690"/>
            <a:ext cx="2698750"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线性方程组</a:t>
            </a:r>
            <a:endParaRPr lang="en-US" altLang="zh-CN" sz="2800" dirty="0">
              <a:ea typeface="华文新魏" panose="02010800040101010101" pitchFamily="2" charset="-122"/>
            </a:endParaRPr>
          </a:p>
        </p:txBody>
      </p:sp>
      <p:graphicFrame>
        <p:nvGraphicFramePr>
          <p:cNvPr id="5" name="Object 3"/>
          <p:cNvGraphicFramePr>
            <a:graphicFrameLocks noChangeAspect="1"/>
          </p:cNvGraphicFramePr>
          <p:nvPr/>
        </p:nvGraphicFramePr>
        <p:xfrm>
          <a:off x="2703513" y="1877727"/>
          <a:ext cx="4433887" cy="2168525"/>
        </p:xfrm>
        <a:graphic>
          <a:graphicData uri="http://schemas.openxmlformats.org/presentationml/2006/ole">
            <mc:AlternateContent xmlns:mc="http://schemas.openxmlformats.org/markup-compatibility/2006">
              <mc:Choice xmlns:v="urn:schemas-microsoft-com:vml" Requires="v">
                <p:oleObj spid="_x0000_s4123" name="Equation" r:id="rId4" imgW="49987200" imgH="24079200" progId="Equation.DSMT4">
                  <p:embed/>
                </p:oleObj>
              </mc:Choice>
              <mc:Fallback>
                <p:oleObj name="Equation" r:id="rId4" imgW="499872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513" y="1877727"/>
                        <a:ext cx="4433887"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1047750" y="4109752"/>
            <a:ext cx="7772400" cy="175895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中</a:t>
            </a:r>
            <a:r>
              <a:rPr lang="en-US" altLang="zh-CN" sz="2800" dirty="0">
                <a:solidFill>
                  <a:srgbClr val="000000"/>
                </a:solidFill>
                <a:ea typeface="华文新魏" panose="02010800040101010101" pitchFamily="2" charset="-122"/>
              </a:rPr>
              <a:t>, </a:t>
            </a:r>
            <a:r>
              <a:rPr lang="en-US" altLang="zh-CN" sz="2800" i="1" dirty="0">
                <a:solidFill>
                  <a:srgbClr val="000000"/>
                </a:solidFill>
                <a:ea typeface="华文新魏" panose="02010800040101010101" pitchFamily="2" charset="-122"/>
              </a:rPr>
              <a:t>x</a:t>
            </a:r>
            <a:r>
              <a:rPr lang="en-US" altLang="zh-CN" sz="2800" i="1" baseline="-25000" dirty="0">
                <a:solidFill>
                  <a:srgbClr val="000000"/>
                </a:solidFill>
                <a:ea typeface="华文新魏" panose="02010800040101010101" pitchFamily="2" charset="-122"/>
              </a:rPr>
              <a:t>i</a:t>
            </a:r>
            <a:r>
              <a:rPr lang="en-US" altLang="zh-CN" sz="2800" dirty="0">
                <a:solidFill>
                  <a:srgbClr val="000000"/>
                </a:solidFill>
                <a:ea typeface="华文新魏" panose="02010800040101010101" pitchFamily="2" charset="-122"/>
              </a:rPr>
              <a:t>(</a:t>
            </a:r>
            <a:r>
              <a:rPr lang="en-US" altLang="zh-CN" sz="2800" i="1" dirty="0" err="1">
                <a:solidFill>
                  <a:srgbClr val="000000"/>
                </a:solidFill>
                <a:ea typeface="华文新魏" panose="02010800040101010101" pitchFamily="2" charset="-122"/>
              </a:rPr>
              <a:t>i</a:t>
            </a:r>
            <a:r>
              <a:rPr lang="en-US" altLang="zh-CN" i="1"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sym typeface="Symbol" panose="05050102010706020507" pitchFamily="18" charset="2"/>
              </a:rPr>
              <a:t>1, 2, </a:t>
            </a:r>
            <a:r>
              <a:rPr lang="en-US" altLang="zh-CN" sz="2800" dirty="0">
                <a:solidFill>
                  <a:srgbClr val="000000"/>
                </a:solidFill>
                <a:ea typeface="华文新魏" panose="02010800040101010101" pitchFamily="2" charset="-122"/>
                <a:sym typeface="MT Extra" panose="05050102010205020202" pitchFamily="18" charset="2"/>
              </a:rPr>
              <a:t>, </a:t>
            </a:r>
            <a:r>
              <a:rPr lang="en-US" altLang="zh-CN" sz="2800" i="1" dirty="0">
                <a:solidFill>
                  <a:srgbClr val="000000"/>
                </a:solidFill>
                <a:ea typeface="华文新魏" panose="02010800040101010101" pitchFamily="2" charset="-122"/>
                <a:sym typeface="MT Extra" panose="05050102010205020202" pitchFamily="18" charset="2"/>
              </a:rPr>
              <a:t>n</a:t>
            </a:r>
            <a:r>
              <a:rPr lang="en-US" altLang="zh-CN" sz="2800" dirty="0">
                <a:solidFill>
                  <a:srgbClr val="000000"/>
                </a:solidFill>
                <a:ea typeface="华文新魏" panose="02010800040101010101" pitchFamily="2" charset="-122"/>
              </a:rPr>
              <a:t>)</a:t>
            </a:r>
            <a:r>
              <a:rPr lang="zh-CN" altLang="en-US" sz="2800" dirty="0">
                <a:solidFill>
                  <a:srgbClr val="000000"/>
                </a:solidFill>
                <a:ea typeface="华文新魏" panose="02010800040101010101" pitchFamily="2" charset="-122"/>
              </a:rPr>
              <a:t>称为线性方程组的</a:t>
            </a:r>
            <a:r>
              <a:rPr lang="zh-CN" altLang="en-US" sz="2800" b="1" dirty="0">
                <a:solidFill>
                  <a:srgbClr val="0000FF"/>
                </a:solidFill>
                <a:latin typeface="华文隶书" panose="02010800040101010101" pitchFamily="2" charset="-122"/>
                <a:ea typeface="华文隶书" panose="02010800040101010101" pitchFamily="2" charset="-122"/>
              </a:rPr>
              <a:t>变元</a:t>
            </a:r>
            <a:r>
              <a:rPr lang="en-US" altLang="zh-CN" sz="2800" dirty="0">
                <a:solidFill>
                  <a:srgbClr val="000000"/>
                </a:solidFill>
                <a:ea typeface="华文新魏" panose="02010800040101010101" pitchFamily="2" charset="-122"/>
              </a:rPr>
              <a:t>, </a:t>
            </a:r>
            <a:r>
              <a:rPr lang="en-US" altLang="zh-CN" sz="2800" i="1" dirty="0" err="1">
                <a:solidFill>
                  <a:srgbClr val="000000"/>
                </a:solidFill>
                <a:ea typeface="华文新魏" panose="02010800040101010101" pitchFamily="2" charset="-122"/>
              </a:rPr>
              <a:t>a</a:t>
            </a:r>
            <a:r>
              <a:rPr lang="en-US" altLang="zh-CN" sz="2800" i="1" baseline="-25000" dirty="0" err="1">
                <a:solidFill>
                  <a:srgbClr val="000000"/>
                </a:solidFill>
                <a:ea typeface="华文新魏" panose="02010800040101010101" pitchFamily="2" charset="-122"/>
              </a:rPr>
              <a:t>ij</a:t>
            </a:r>
            <a:r>
              <a:rPr lang="en-US" altLang="zh-CN" sz="2800" dirty="0">
                <a:solidFill>
                  <a:srgbClr val="000000"/>
                </a:solidFill>
                <a:ea typeface="华文新魏" panose="02010800040101010101" pitchFamily="2" charset="-122"/>
              </a:rPr>
              <a:t>(</a:t>
            </a:r>
            <a:r>
              <a:rPr lang="en-US" altLang="zh-CN" sz="2800" i="1" dirty="0" err="1">
                <a:solidFill>
                  <a:srgbClr val="000000"/>
                </a:solidFill>
                <a:ea typeface="华文新魏" panose="02010800040101010101" pitchFamily="2" charset="-122"/>
              </a:rPr>
              <a:t>i</a:t>
            </a:r>
            <a:r>
              <a:rPr lang="en-US" altLang="zh-CN" i="1"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sym typeface="Symbol" panose="05050102010706020507" pitchFamily="18" charset="2"/>
              </a:rPr>
              <a:t>1, </a:t>
            </a: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sym typeface="Symbol" panose="05050102010706020507" pitchFamily="18" charset="2"/>
              </a:rPr>
              <a:t>2, </a:t>
            </a:r>
            <a:r>
              <a:rPr lang="en-US" altLang="zh-CN" sz="2800" dirty="0">
                <a:solidFill>
                  <a:srgbClr val="000000"/>
                </a:solidFill>
                <a:ea typeface="华文新魏" panose="02010800040101010101" pitchFamily="2" charset="-122"/>
                <a:sym typeface="MT Extra" panose="05050102010205020202" pitchFamily="18" charset="2"/>
              </a:rPr>
              <a:t>, </a:t>
            </a:r>
            <a:r>
              <a:rPr lang="en-US" altLang="zh-CN" sz="2800" i="1" dirty="0">
                <a:solidFill>
                  <a:srgbClr val="000000"/>
                </a:solidFill>
                <a:ea typeface="华文新魏" panose="02010800040101010101" pitchFamily="2" charset="-122"/>
                <a:sym typeface="MT Extra" panose="05050102010205020202" pitchFamily="18" charset="2"/>
              </a:rPr>
              <a:t>m</a:t>
            </a:r>
            <a:r>
              <a:rPr lang="en-US" altLang="zh-CN" sz="2800" dirty="0">
                <a:solidFill>
                  <a:srgbClr val="000000"/>
                </a:solidFill>
                <a:ea typeface="华文新魏" panose="02010800040101010101" pitchFamily="2" charset="-122"/>
                <a:sym typeface="MT Extra" panose="05050102010205020202" pitchFamily="18" charset="2"/>
              </a:rPr>
              <a:t>; </a:t>
            </a:r>
            <a:r>
              <a:rPr lang="en-US" altLang="zh-CN" sz="2800" i="1" dirty="0">
                <a:solidFill>
                  <a:srgbClr val="000000"/>
                </a:solidFill>
                <a:ea typeface="华文新魏" panose="02010800040101010101" pitchFamily="2" charset="-122"/>
              </a:rPr>
              <a:t>j</a:t>
            </a:r>
            <a:r>
              <a:rPr lang="en-US" altLang="zh-CN" sz="1200" i="1"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sym typeface="Symbol" panose="05050102010706020507" pitchFamily="18" charset="2"/>
              </a:rPr>
              <a:t>1, 2, </a:t>
            </a:r>
            <a:r>
              <a:rPr lang="en-US" altLang="zh-CN" sz="2800" dirty="0">
                <a:solidFill>
                  <a:srgbClr val="000000"/>
                </a:solidFill>
                <a:ea typeface="华文新魏" panose="02010800040101010101" pitchFamily="2" charset="-122"/>
                <a:sym typeface="MT Extra" panose="05050102010205020202" pitchFamily="18" charset="2"/>
              </a:rPr>
              <a:t>, </a:t>
            </a:r>
            <a:r>
              <a:rPr lang="en-US" altLang="zh-CN" sz="2800" i="1" dirty="0">
                <a:solidFill>
                  <a:srgbClr val="000000"/>
                </a:solidFill>
                <a:ea typeface="华文新魏" panose="02010800040101010101" pitchFamily="2" charset="-122"/>
                <a:sym typeface="MT Extra" panose="05050102010205020202" pitchFamily="18" charset="2"/>
              </a:rPr>
              <a:t>n</a:t>
            </a:r>
            <a:r>
              <a:rPr lang="en-US" altLang="zh-CN" sz="2800" dirty="0">
                <a:solidFill>
                  <a:srgbClr val="000000"/>
                </a:solidFill>
                <a:ea typeface="华文新魏" panose="02010800040101010101" pitchFamily="2" charset="-122"/>
              </a:rPr>
              <a:t>)</a:t>
            </a:r>
            <a:r>
              <a:rPr lang="zh-CN" altLang="en-US" sz="2800" dirty="0">
                <a:solidFill>
                  <a:srgbClr val="000000"/>
                </a:solidFill>
                <a:ea typeface="华文新魏" panose="02010800040101010101" pitchFamily="2" charset="-122"/>
              </a:rPr>
              <a:t>称为线性方程组的</a:t>
            </a:r>
            <a:r>
              <a:rPr lang="zh-CN" altLang="en-US" sz="2800" b="1" dirty="0">
                <a:solidFill>
                  <a:srgbClr val="0000FF"/>
                </a:solidFill>
                <a:latin typeface="华文隶书" panose="02010800040101010101" pitchFamily="2" charset="-122"/>
                <a:ea typeface="华文隶书" panose="02010800040101010101" pitchFamily="2" charset="-122"/>
              </a:rPr>
              <a:t>系数</a:t>
            </a:r>
            <a:r>
              <a:rPr lang="en-US" altLang="zh-CN" sz="2800" dirty="0">
                <a:solidFill>
                  <a:srgbClr val="000000"/>
                </a:solidFill>
                <a:ea typeface="华文新魏" panose="02010800040101010101" pitchFamily="2" charset="-122"/>
              </a:rPr>
              <a:t>, </a:t>
            </a:r>
            <a:r>
              <a:rPr lang="zh-CN" altLang="en-US" sz="2800" dirty="0">
                <a:solidFill>
                  <a:srgbClr val="000000"/>
                </a:solidFill>
                <a:ea typeface="华文新魏" panose="02010800040101010101" pitchFamily="2" charset="-122"/>
              </a:rPr>
              <a:t>而</a:t>
            </a:r>
          </a:p>
          <a:p>
            <a:pPr eaLnBrk="1" hangingPunct="1">
              <a:lnSpc>
                <a:spcPct val="130000"/>
              </a:lnSpc>
              <a:tabLst>
                <a:tab pos="892175" algn="l"/>
                <a:tab pos="981075" algn="l"/>
                <a:tab pos="1071245" algn="l"/>
              </a:tabLst>
            </a:pPr>
            <a:r>
              <a:rPr lang="en-US" altLang="zh-CN" sz="2800" i="1" dirty="0">
                <a:solidFill>
                  <a:srgbClr val="000000"/>
                </a:solidFill>
                <a:ea typeface="华文新魏" panose="02010800040101010101" pitchFamily="2" charset="-122"/>
              </a:rPr>
              <a:t>b</a:t>
            </a:r>
            <a:r>
              <a:rPr lang="en-US" altLang="zh-CN" sz="2800" i="1" baseline="-25000" dirty="0">
                <a:solidFill>
                  <a:srgbClr val="000000"/>
                </a:solidFill>
                <a:ea typeface="华文新魏" panose="02010800040101010101" pitchFamily="2" charset="-122"/>
              </a:rPr>
              <a:t>i</a:t>
            </a:r>
            <a:r>
              <a:rPr lang="en-US" altLang="zh-CN" sz="2800" dirty="0">
                <a:solidFill>
                  <a:srgbClr val="000000"/>
                </a:solidFill>
                <a:ea typeface="华文新魏" panose="02010800040101010101" pitchFamily="2" charset="-122"/>
              </a:rPr>
              <a:t>(</a:t>
            </a:r>
            <a:r>
              <a:rPr lang="en-US" altLang="zh-CN" sz="2800" i="1" dirty="0" err="1">
                <a:solidFill>
                  <a:srgbClr val="000000"/>
                </a:solidFill>
                <a:ea typeface="华文新魏" panose="02010800040101010101" pitchFamily="2" charset="-122"/>
              </a:rPr>
              <a:t>i</a:t>
            </a:r>
            <a:r>
              <a:rPr lang="en-US" altLang="zh-CN" i="1"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sym typeface="Symbol" panose="05050102010706020507" pitchFamily="18" charset="2"/>
              </a:rPr>
              <a:t>1, 2, </a:t>
            </a:r>
            <a:r>
              <a:rPr lang="en-US" altLang="zh-CN" sz="2800" dirty="0">
                <a:solidFill>
                  <a:srgbClr val="000000"/>
                </a:solidFill>
                <a:ea typeface="华文新魏" panose="02010800040101010101" pitchFamily="2" charset="-122"/>
                <a:sym typeface="MT Extra" panose="05050102010205020202" pitchFamily="18" charset="2"/>
              </a:rPr>
              <a:t>, </a:t>
            </a:r>
            <a:r>
              <a:rPr lang="en-US" altLang="zh-CN" sz="2800" i="1" dirty="0">
                <a:solidFill>
                  <a:srgbClr val="000000"/>
                </a:solidFill>
                <a:ea typeface="华文新魏" panose="02010800040101010101" pitchFamily="2" charset="-122"/>
                <a:sym typeface="MT Extra" panose="05050102010205020202" pitchFamily="18" charset="2"/>
              </a:rPr>
              <a:t>m</a:t>
            </a:r>
            <a:r>
              <a:rPr lang="en-US" altLang="zh-CN" sz="2800" dirty="0">
                <a:solidFill>
                  <a:srgbClr val="000000"/>
                </a:solidFill>
                <a:ea typeface="华文新魏" panose="02010800040101010101" pitchFamily="2" charset="-122"/>
              </a:rPr>
              <a:t>)</a:t>
            </a:r>
            <a:r>
              <a:rPr lang="zh-CN" altLang="en-US" sz="2800" dirty="0">
                <a:solidFill>
                  <a:srgbClr val="000000"/>
                </a:solidFill>
                <a:ea typeface="华文新魏" panose="02010800040101010101" pitchFamily="2" charset="-122"/>
              </a:rPr>
              <a:t>称为线性方程组的</a:t>
            </a:r>
            <a:r>
              <a:rPr lang="zh-CN" altLang="en-US" sz="2800" b="1" dirty="0">
                <a:solidFill>
                  <a:srgbClr val="0000FF"/>
                </a:solidFill>
                <a:latin typeface="华文隶书" panose="02010800040101010101" pitchFamily="2" charset="-122"/>
                <a:ea typeface="华文隶书" panose="02010800040101010101" pitchFamily="2" charset="-122"/>
              </a:rPr>
              <a:t>常数项</a:t>
            </a:r>
            <a:r>
              <a:rPr lang="en-US" altLang="zh-CN" sz="2800" dirty="0">
                <a:solidFill>
                  <a:srgbClr val="000000"/>
                </a:solidFill>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0" end="0"/>
                                            </p:txEl>
                                          </p:spTgt>
                                        </p:tgtEl>
                                        <p:attrNameLst>
                                          <p:attrName>style.visibility</p:attrName>
                                        </p:attrNameLst>
                                      </p:cBhvr>
                                      <p:to>
                                        <p:strVal val="visible"/>
                                      </p:to>
                                    </p:set>
                                    <p:animEffect transition="in" filter="wipe(left)">
                                      <p:cBhvr>
                                        <p:cTn id="17" dur="1000"/>
                                        <p:tgtEl>
                                          <p:spTgt spid="2734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1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10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sp>
        <p:nvSpPr>
          <p:cNvPr id="4" name="Text Box 3"/>
          <p:cNvSpPr txBox="1">
            <a:spLocks noChangeArrowheads="1"/>
          </p:cNvSpPr>
          <p:nvPr/>
        </p:nvSpPr>
        <p:spPr bwMode="auto">
          <a:xfrm>
            <a:off x="971550" y="1052513"/>
            <a:ext cx="3506788"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黑体" panose="02010609060101010101" pitchFamily="2" charset="-122"/>
              </a:rPr>
              <a:t>        例</a:t>
            </a:r>
            <a:r>
              <a:rPr lang="en-US" altLang="zh-CN" sz="2800">
                <a:solidFill>
                  <a:srgbClr val="000000"/>
                </a:solidFill>
                <a:ea typeface="黑体" panose="02010609060101010101" pitchFamily="2" charset="-122"/>
              </a:rPr>
              <a:t> </a:t>
            </a:r>
            <a:r>
              <a:rPr lang="zh-CN" altLang="en-US" sz="2800">
                <a:solidFill>
                  <a:srgbClr val="000000"/>
                </a:solidFill>
                <a:ea typeface="华文新魏" panose="02010800040101010101" pitchFamily="2" charset="-122"/>
              </a:rPr>
              <a:t>将线性方程组</a:t>
            </a:r>
          </a:p>
        </p:txBody>
      </p:sp>
      <p:graphicFrame>
        <p:nvGraphicFramePr>
          <p:cNvPr id="5" name="Object 3"/>
          <p:cNvGraphicFramePr>
            <a:graphicFrameLocks noChangeAspect="1"/>
          </p:cNvGraphicFramePr>
          <p:nvPr/>
        </p:nvGraphicFramePr>
        <p:xfrm>
          <a:off x="3530600" y="1700213"/>
          <a:ext cx="2674938" cy="1619250"/>
        </p:xfrm>
        <a:graphic>
          <a:graphicData uri="http://schemas.openxmlformats.org/presentationml/2006/ole">
            <mc:AlternateContent xmlns:mc="http://schemas.openxmlformats.org/markup-compatibility/2006">
              <mc:Choice xmlns:v="urn:schemas-microsoft-com:vml" Requires="v">
                <p:oleObj spid="_x0000_s44059" name="Equation" r:id="rId4" imgW="30175200" imgH="17983200" progId="Equation.DSMT4">
                  <p:embed/>
                </p:oleObj>
              </mc:Choice>
              <mc:Fallback>
                <p:oleObj name="Equation" r:id="rId4" imgW="301752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0600" y="1700213"/>
                        <a:ext cx="26749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971550" y="3357563"/>
            <a:ext cx="4583113" cy="6096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solidFill>
                  <a:srgbClr val="000000"/>
                </a:solidFill>
                <a:ea typeface="华文新魏" panose="02010800040101010101" pitchFamily="2" charset="-122"/>
              </a:rPr>
              <a:t>对应的增广矩阵化为最简型</a:t>
            </a:r>
            <a:r>
              <a:rPr lang="en-US" altLang="zh-CN" sz="2800">
                <a:solidFill>
                  <a:srgbClr val="000000"/>
                </a:solidFill>
                <a:ea typeface="华文新魏" panose="02010800040101010101" pitchFamily="2" charset="-122"/>
              </a:rPr>
              <a:t>.</a:t>
            </a:r>
            <a:endParaRPr lang="zh-CN" altLang="en-US" sz="280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2339975" y="211138"/>
            <a:ext cx="5010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1.2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矩阵的初等变换</a:t>
            </a:r>
          </a:p>
        </p:txBody>
      </p:sp>
      <p:graphicFrame>
        <p:nvGraphicFramePr>
          <p:cNvPr id="2" name="对象 1"/>
          <p:cNvGraphicFramePr>
            <a:graphicFrameLocks noChangeAspect="1"/>
          </p:cNvGraphicFramePr>
          <p:nvPr/>
        </p:nvGraphicFramePr>
        <p:xfrm>
          <a:off x="3638550" y="1700213"/>
          <a:ext cx="2459038" cy="1619250"/>
        </p:xfrm>
        <a:graphic>
          <a:graphicData uri="http://schemas.openxmlformats.org/presentationml/2006/ole">
            <mc:AlternateContent xmlns:mc="http://schemas.openxmlformats.org/markup-compatibility/2006">
              <mc:Choice xmlns:v="urn:schemas-microsoft-com:vml" Requires="v">
                <p:oleObj spid="_x0000_s45131" name="Equation" r:id="rId4" imgW="27736800" imgH="17983200" progId="Equation.DSMT4">
                  <p:embed/>
                </p:oleObj>
              </mc:Choice>
              <mc:Fallback>
                <p:oleObj name="Equation" r:id="rId4" imgW="27736800" imgH="1798320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1700213"/>
                        <a:ext cx="24590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2279650" y="3754438"/>
          <a:ext cx="2432050" cy="1619250"/>
        </p:xfrm>
        <a:graphic>
          <a:graphicData uri="http://schemas.openxmlformats.org/presentationml/2006/ole">
            <mc:AlternateContent xmlns:mc="http://schemas.openxmlformats.org/markup-compatibility/2006">
              <mc:Choice xmlns:v="urn:schemas-microsoft-com:vml" Requires="v">
                <p:oleObj spid="_x0000_s45132" name="Equation" r:id="rId6" imgW="27432000" imgH="17983200" progId="Equation.DSMT4">
                  <p:embed/>
                </p:oleObj>
              </mc:Choice>
              <mc:Fallback>
                <p:oleObj name="Equation" r:id="rId6" imgW="27432000" imgH="17983200" progId="Equation.DSMT4">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754438"/>
                        <a:ext cx="243205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367338" y="3754438"/>
          <a:ext cx="2430462" cy="1619250"/>
        </p:xfrm>
        <a:graphic>
          <a:graphicData uri="http://schemas.openxmlformats.org/presentationml/2006/ole">
            <mc:AlternateContent xmlns:mc="http://schemas.openxmlformats.org/markup-compatibility/2006">
              <mc:Choice xmlns:v="urn:schemas-microsoft-com:vml" Requires="v">
                <p:oleObj spid="_x0000_s45133" name="Equation" r:id="rId8" imgW="27432000" imgH="17983200" progId="Equation.DSMT4">
                  <p:embed/>
                </p:oleObj>
              </mc:Choice>
              <mc:Fallback>
                <p:oleObj name="Equation" r:id="rId8" imgW="27432000" imgH="17983200" progId="Equation.DSMT4">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7338" y="3754438"/>
                        <a:ext cx="2430462"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5254625" y="1844675"/>
          <a:ext cx="612775" cy="1368425"/>
        </p:xfrm>
        <a:graphic>
          <a:graphicData uri="http://schemas.openxmlformats.org/drawingml/2006/table">
            <a:tbl>
              <a:tblPr firstRow="1" bandRow="1"/>
              <a:tblGrid>
                <a:gridCol w="306680"/>
                <a:gridCol w="306095"/>
              </a:tblGrid>
              <a:tr h="1368425">
                <a:tc>
                  <a:txBody>
                    <a:bodyPr/>
                    <a:lstStyle/>
                    <a:p>
                      <a:endParaRPr lang="zh-CN" altLang="en-US" sz="1800" dirty="0"/>
                    </a:p>
                  </a:txBody>
                  <a:tcPr marL="91475" marR="91475" marT="45733" marB="4573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3" marB="4573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3708400" y="3860800"/>
          <a:ext cx="612775" cy="1368425"/>
        </p:xfrm>
        <a:graphic>
          <a:graphicData uri="http://schemas.openxmlformats.org/drawingml/2006/table">
            <a:tbl>
              <a:tblPr firstRow="1" bandRow="1"/>
              <a:tblGrid>
                <a:gridCol w="306680"/>
                <a:gridCol w="306095"/>
              </a:tblGrid>
              <a:tr h="1368425">
                <a:tc>
                  <a:txBody>
                    <a:bodyPr/>
                    <a:lstStyle/>
                    <a:p>
                      <a:endParaRPr lang="zh-CN" altLang="en-US" sz="1800" dirty="0"/>
                    </a:p>
                  </a:txBody>
                  <a:tcPr marL="91475" marR="91475" marT="45733" marB="4573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3" marB="4573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9" name="表格 8"/>
          <p:cNvGraphicFramePr>
            <a:graphicFrameLocks noGrp="1"/>
          </p:cNvGraphicFramePr>
          <p:nvPr/>
        </p:nvGraphicFramePr>
        <p:xfrm>
          <a:off x="6804025" y="3860800"/>
          <a:ext cx="612775" cy="1368425"/>
        </p:xfrm>
        <a:graphic>
          <a:graphicData uri="http://schemas.openxmlformats.org/drawingml/2006/table">
            <a:tbl>
              <a:tblPr firstRow="1" bandRow="1"/>
              <a:tblGrid>
                <a:gridCol w="306680"/>
                <a:gridCol w="306095"/>
              </a:tblGrid>
              <a:tr h="1368425">
                <a:tc>
                  <a:txBody>
                    <a:bodyPr/>
                    <a:lstStyle/>
                    <a:p>
                      <a:endParaRPr lang="zh-CN" altLang="en-US" sz="1800" dirty="0"/>
                    </a:p>
                  </a:txBody>
                  <a:tcPr marL="91475" marR="91475" marT="45733" marB="45733">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475" marR="91475" marT="45733" marB="45733">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ctrTitle" idx="4294967295"/>
          </p:nvPr>
        </p:nvSpPr>
        <p:spPr>
          <a:xfrm>
            <a:off x="1571625" y="1355725"/>
            <a:ext cx="6427788" cy="1431925"/>
          </a:xfrm>
          <a:noFill/>
        </p:spPr>
        <p:txBody>
          <a:bodyPr>
            <a:spAutoFit/>
          </a:bodyPr>
          <a:lstStyle/>
          <a:p>
            <a:pPr eaLnBrk="1" hangingPunct="1"/>
            <a:r>
              <a:rPr lang="en-US" altLang="zh-CN" smtClean="0">
                <a:solidFill>
                  <a:schemeClr val="tx1"/>
                </a:solidFill>
                <a:latin typeface="隶书" panose="02010509060101010101" charset="-122"/>
                <a:ea typeface="隶书" panose="02010509060101010101" charset="-122"/>
                <a:cs typeface="宋体" panose="02010600030101010101" pitchFamily="2" charset="-122"/>
              </a:rPr>
              <a:t>§1.3 </a:t>
            </a:r>
            <a:r>
              <a:rPr lang="zh-CN" altLang="en-US" smtClean="0">
                <a:solidFill>
                  <a:schemeClr val="tx1"/>
                </a:solidFill>
                <a:latin typeface="隶书" panose="02010509060101010101" charset="-122"/>
                <a:ea typeface="隶书" panose="02010509060101010101" charset="-122"/>
                <a:cs typeface="宋体" panose="02010600030101010101" pitchFamily="2" charset="-122"/>
              </a:rPr>
              <a:t>线性方程组解的</a:t>
            </a:r>
            <a:br>
              <a:rPr lang="zh-CN" altLang="en-US" smtClean="0">
                <a:solidFill>
                  <a:schemeClr val="tx1"/>
                </a:solidFill>
                <a:latin typeface="隶书" panose="02010509060101010101" charset="-122"/>
                <a:ea typeface="隶书" panose="02010509060101010101" charset="-122"/>
                <a:cs typeface="宋体" panose="02010600030101010101" pitchFamily="2" charset="-122"/>
              </a:rPr>
            </a:br>
            <a:r>
              <a:rPr lang="zh-CN" altLang="en-US" smtClean="0">
                <a:solidFill>
                  <a:schemeClr val="tx1"/>
                </a:solidFill>
                <a:latin typeface="隶书" panose="02010509060101010101" charset="-122"/>
                <a:ea typeface="隶书" panose="02010509060101010101" charset="-122"/>
                <a:cs typeface="宋体" panose="02010600030101010101" pitchFamily="2" charset="-122"/>
              </a:rPr>
              <a:t>      初步讨论</a:t>
            </a:r>
          </a:p>
        </p:txBody>
      </p:sp>
      <p:sp>
        <p:nvSpPr>
          <p:cNvPr id="269315" name="Text Box 3">
            <a:hlinkClick r:id="rId3" action="ppaction://hlinksldjump"/>
          </p:cNvPr>
          <p:cNvSpPr txBox="1">
            <a:spLocks noChangeArrowheads="1"/>
          </p:cNvSpPr>
          <p:nvPr/>
        </p:nvSpPr>
        <p:spPr bwMode="auto">
          <a:xfrm>
            <a:off x="2636838" y="3148013"/>
            <a:ext cx="4070350" cy="641350"/>
          </a:xfrm>
          <a:prstGeom prst="rect">
            <a:avLst/>
          </a:prstGeom>
          <a:noFill/>
          <a:ln w="9525">
            <a:noFill/>
            <a:miter lim="800000"/>
          </a:ln>
        </p:spPr>
        <p:txBody>
          <a:bodyPr wrap="none">
            <a:spAutoFit/>
          </a:bodyPr>
          <a:lstStyle/>
          <a:p>
            <a:pPr eaLnBrk="1" hangingPunct="1"/>
            <a:r>
              <a:rPr lang="zh-CN" altLang="en-US" sz="3600">
                <a:ea typeface="华文新魏" panose="02010800040101010101" pitchFamily="2" charset="-122"/>
              </a:rPr>
              <a:t>一、</a:t>
            </a:r>
            <a:r>
              <a:rPr lang="en-US" altLang="zh-CN" sz="3600" i="1">
                <a:ea typeface="华文新魏" panose="02010800040101010101" pitchFamily="2" charset="-122"/>
              </a:rPr>
              <a:t>n</a:t>
            </a:r>
            <a:r>
              <a:rPr lang="zh-CN" altLang="en-US" sz="3600">
                <a:ea typeface="华文新魏" panose="02010800040101010101" pitchFamily="2" charset="-122"/>
              </a:rPr>
              <a:t>元线性方程组</a:t>
            </a:r>
          </a:p>
        </p:txBody>
      </p:sp>
      <p:sp>
        <p:nvSpPr>
          <p:cNvPr id="269316" name="Text Box 4"/>
          <p:cNvSpPr txBox="1">
            <a:spLocks noChangeArrowheads="1"/>
          </p:cNvSpPr>
          <p:nvPr/>
        </p:nvSpPr>
        <p:spPr bwMode="auto">
          <a:xfrm>
            <a:off x="2636838" y="3940175"/>
            <a:ext cx="5032375" cy="646113"/>
          </a:xfrm>
          <a:prstGeom prst="rect">
            <a:avLst/>
          </a:prstGeom>
          <a:noFill/>
          <a:ln w="9525">
            <a:noFill/>
            <a:miter lim="800000"/>
          </a:ln>
        </p:spPr>
        <p:txBody>
          <a:bodyPr wrap="none">
            <a:spAutoFit/>
          </a:bodyPr>
          <a:lstStyle/>
          <a:p>
            <a:pPr eaLnBrk="1" hangingPunct="1"/>
            <a:r>
              <a:rPr lang="zh-CN" altLang="en-US" sz="3600">
                <a:ea typeface="华文新魏" panose="02010800040101010101" pitchFamily="2" charset="-122"/>
              </a:rPr>
              <a:t>二、</a:t>
            </a:r>
            <a:r>
              <a:rPr lang="en-US" altLang="zh-CN" sz="3600" i="1">
                <a:ea typeface="华文新魏" panose="02010800040101010101" pitchFamily="2" charset="-122"/>
              </a:rPr>
              <a:t>n</a:t>
            </a:r>
            <a:r>
              <a:rPr lang="zh-CN" altLang="en-US" sz="3600">
                <a:ea typeface="华文新魏" panose="02010800040101010101" pitchFamily="2" charset="-122"/>
              </a:rPr>
              <a:t>元齐次线性方程组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wipe(left)">
                                      <p:cBhvr>
                                        <p:cTn id="7" dur="3000"/>
                                        <p:tgtEl>
                                          <p:spTgt spid="269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wipe(left)">
                                      <p:cBhvr>
                                        <p:cTn id="12" dur="30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p:bldP spid="2693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5032375" cy="11525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黑体" panose="02010609060101010101" pitchFamily="2" charset="-122"/>
              </a:rPr>
              <a:t>        一、</a:t>
            </a:r>
            <a:r>
              <a:rPr lang="en-US" altLang="zh-CN" sz="2800" i="1">
                <a:ea typeface="黑体" panose="02010609060101010101" pitchFamily="2" charset="-122"/>
              </a:rPr>
              <a:t>n</a:t>
            </a:r>
            <a:r>
              <a:rPr lang="zh-CN" altLang="en-US" sz="2800">
                <a:ea typeface="黑体" panose="02010609060101010101" pitchFamily="2" charset="-122"/>
              </a:rPr>
              <a:t>元线性方程组</a:t>
            </a:r>
            <a:endParaRPr lang="en-US" altLang="zh-CN" sz="2800">
              <a:ea typeface="华文新魏" panose="02010800040101010101" pitchFamily="2" charset="-122"/>
            </a:endParaRPr>
          </a:p>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黑体" panose="02010609060101010101" pitchFamily="2" charset="-122"/>
              </a:rPr>
              <a:t>1. </a:t>
            </a:r>
            <a:r>
              <a:rPr lang="en-US" altLang="zh-CN" sz="2800" i="1">
                <a:ea typeface="黑体" panose="02010609060101010101" pitchFamily="2" charset="-122"/>
              </a:rPr>
              <a:t>n</a:t>
            </a:r>
            <a:r>
              <a:rPr lang="zh-CN" altLang="en-US" sz="2800">
                <a:ea typeface="黑体" panose="02010609060101010101" pitchFamily="2" charset="-122"/>
              </a:rPr>
              <a:t>元线性方程组解的讨论</a:t>
            </a:r>
            <a:endParaRPr lang="zh-CN" altLang="en-US" sz="2800">
              <a:ea typeface="华文新魏" panose="02010800040101010101" pitchFamily="2" charset="-122"/>
            </a:endParaRPr>
          </a:p>
        </p:txBody>
      </p:sp>
      <p:graphicFrame>
        <p:nvGraphicFramePr>
          <p:cNvPr id="2" name="Object 3"/>
          <p:cNvGraphicFramePr>
            <a:graphicFrameLocks noChangeAspect="1"/>
          </p:cNvGraphicFramePr>
          <p:nvPr/>
        </p:nvGraphicFramePr>
        <p:xfrm>
          <a:off x="3203575" y="2390775"/>
          <a:ext cx="2189163" cy="1098550"/>
        </p:xfrm>
        <a:graphic>
          <a:graphicData uri="http://schemas.openxmlformats.org/presentationml/2006/ole">
            <mc:AlternateContent xmlns:mc="http://schemas.openxmlformats.org/markup-compatibility/2006">
              <mc:Choice xmlns:v="urn:schemas-microsoft-com:vml" Requires="v">
                <p:oleObj spid="_x0000_s46131" name="Equation" r:id="rId4" imgW="24688800" imgH="12192000" progId="Equation.DSMT4">
                  <p:embed/>
                </p:oleObj>
              </mc:Choice>
              <mc:Fallback>
                <p:oleObj name="Equation" r:id="rId4" imgW="24688800" imgH="121920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390775"/>
                        <a:ext cx="2189163"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3146425" y="3932238"/>
          <a:ext cx="3081338" cy="1620837"/>
        </p:xfrm>
        <a:graphic>
          <a:graphicData uri="http://schemas.openxmlformats.org/presentationml/2006/ole">
            <mc:AlternateContent xmlns:mc="http://schemas.openxmlformats.org/markup-compatibility/2006">
              <mc:Choice xmlns:v="urn:schemas-microsoft-com:vml" Requires="v">
                <p:oleObj spid="_x0000_s46132" name="Equation" r:id="rId6" imgW="34747200" imgH="17983200" progId="Equation.DSMT4">
                  <p:embed/>
                </p:oleObj>
              </mc:Choice>
              <mc:Fallback>
                <p:oleObj name="Equation" r:id="rId6" imgW="34747200" imgH="17983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6425" y="3932238"/>
                        <a:ext cx="3081338" cy="162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192213"/>
            <a:ext cx="3236913"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i="1">
                <a:ea typeface="华文新魏" panose="02010800040101010101" pitchFamily="2" charset="-122"/>
              </a:rPr>
              <a:t>        n</a:t>
            </a:r>
            <a:r>
              <a:rPr lang="zh-CN" altLang="en-US" sz="2800">
                <a:ea typeface="华文新魏" panose="02010800040101010101" pitchFamily="2" charset="-122"/>
              </a:rPr>
              <a:t>元线性方程组</a:t>
            </a:r>
          </a:p>
        </p:txBody>
      </p:sp>
      <p:graphicFrame>
        <p:nvGraphicFramePr>
          <p:cNvPr id="2" name="Object 3"/>
          <p:cNvGraphicFramePr>
            <a:graphicFrameLocks noChangeAspect="1"/>
          </p:cNvGraphicFramePr>
          <p:nvPr/>
        </p:nvGraphicFramePr>
        <p:xfrm>
          <a:off x="2549525" y="1989138"/>
          <a:ext cx="5838825" cy="2168525"/>
        </p:xfrm>
        <a:graphic>
          <a:graphicData uri="http://schemas.openxmlformats.org/presentationml/2006/ole">
            <mc:AlternateContent xmlns:mc="http://schemas.openxmlformats.org/markup-compatibility/2006">
              <mc:Choice xmlns:v="urn:schemas-microsoft-com:vml" Requires="v">
                <p:oleObj spid="_x0000_s47131" name="Equation" r:id="rId4" imgW="65836800" imgH="24079200" progId="Equation.DSMT4">
                  <p:embed/>
                </p:oleObj>
              </mc:Choice>
              <mc:Fallback>
                <p:oleObj name="Equation" r:id="rId4" imgW="658368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9525" y="1989138"/>
                        <a:ext cx="58388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30289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对应的增广矩阵为</a:t>
            </a:r>
          </a:p>
        </p:txBody>
      </p:sp>
      <p:graphicFrame>
        <p:nvGraphicFramePr>
          <p:cNvPr id="2" name="Object 3"/>
          <p:cNvGraphicFramePr>
            <a:graphicFrameLocks noChangeAspect="1"/>
          </p:cNvGraphicFramePr>
          <p:nvPr/>
        </p:nvGraphicFramePr>
        <p:xfrm>
          <a:off x="2627313" y="1773238"/>
          <a:ext cx="4649787" cy="2690812"/>
        </p:xfrm>
        <a:graphic>
          <a:graphicData uri="http://schemas.openxmlformats.org/presentationml/2006/ole">
            <mc:AlternateContent xmlns:mc="http://schemas.openxmlformats.org/markup-compatibility/2006">
              <mc:Choice xmlns:v="urn:schemas-microsoft-com:vml" Requires="v">
                <p:oleObj spid="_x0000_s48155" name="Equation" r:id="rId4" imgW="52425600" imgH="29870400" progId="Equation.DSMT4">
                  <p:embed/>
                </p:oleObj>
              </mc:Choice>
              <mc:Fallback>
                <p:oleObj name="Equation" r:id="rId4" imgW="52425600" imgH="29870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773238"/>
                        <a:ext cx="4649787" cy="269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3"/>
          <p:cNvSpPr txBox="1">
            <a:spLocks noChangeArrowheads="1"/>
          </p:cNvSpPr>
          <p:nvPr/>
        </p:nvSpPr>
        <p:spPr bwMode="auto">
          <a:xfrm>
            <a:off x="971550" y="4510088"/>
            <a:ext cx="7246938" cy="652462"/>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经过初等行变换可将其化为</a:t>
            </a:r>
            <a:r>
              <a:rPr lang="en-US" altLang="zh-CN" sz="2800">
                <a:ea typeface="华文新魏" panose="02010800040101010101" pitchFamily="2" charset="-122"/>
              </a:rPr>
              <a:t>(</a:t>
            </a:r>
            <a:r>
              <a:rPr lang="zh-CN" altLang="en-US" sz="2800">
                <a:ea typeface="华文新魏" panose="02010800040101010101" pitchFamily="2" charset="-122"/>
              </a:rPr>
              <a:t>对变元适当排序</a:t>
            </a:r>
            <a:r>
              <a:rPr lang="en-US" altLang="zh-CN" sz="2800">
                <a:ea typeface="华文新魏" panose="02010800040101010101" pitchFamily="2" charset="-122"/>
              </a:rPr>
              <a:t>)</a:t>
            </a:r>
            <a:endParaRPr lang="zh-CN" altLang="en-US" sz="2800">
              <a:ea typeface="华文新魏" panose="02010800040101010101" pitchFamily="2" charset="-122"/>
            </a:endParaRPr>
          </a:p>
        </p:txBody>
      </p:sp>
      <p:graphicFrame>
        <p:nvGraphicFramePr>
          <p:cNvPr id="5" name="表格 4"/>
          <p:cNvGraphicFramePr>
            <a:graphicFrameLocks noGrp="1"/>
          </p:cNvGraphicFramePr>
          <p:nvPr/>
        </p:nvGraphicFramePr>
        <p:xfrm>
          <a:off x="5867400" y="1863725"/>
          <a:ext cx="1081088" cy="2501900"/>
        </p:xfrm>
        <a:graphic>
          <a:graphicData uri="http://schemas.openxmlformats.org/drawingml/2006/table">
            <a:tbl>
              <a:tblPr firstRow="1" bandRow="1"/>
              <a:tblGrid>
                <a:gridCol w="540544"/>
                <a:gridCol w="540544"/>
              </a:tblGrid>
              <a:tr h="2501900">
                <a:tc>
                  <a:txBody>
                    <a:bodyPr/>
                    <a:lstStyle/>
                    <a:p>
                      <a:endParaRPr lang="zh-CN" altLang="en-US" sz="1800" dirty="0"/>
                    </a:p>
                  </a:txBody>
                  <a:tcPr marL="91519" marR="91519" marT="45734" marB="45734">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734" marB="45734">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left)">
                                      <p:cBhvr>
                                        <p:cTn id="2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1692275" y="1123950"/>
          <a:ext cx="6985000" cy="4256088"/>
        </p:xfrm>
        <a:graphic>
          <a:graphicData uri="http://schemas.openxmlformats.org/presentationml/2006/ole">
            <mc:AlternateContent xmlns:mc="http://schemas.openxmlformats.org/markup-compatibility/2006">
              <mc:Choice xmlns:v="urn:schemas-microsoft-com:vml" Requires="v">
                <p:oleObj spid="_x0000_s49180" name="Equation" r:id="rId4" imgW="79248000" imgH="47548800" progId="Equation.DSMT4">
                  <p:embed/>
                </p:oleObj>
              </mc:Choice>
              <mc:Fallback>
                <p:oleObj name="Equation" r:id="rId4" imgW="79248000" imgH="47548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123950"/>
                        <a:ext cx="6985000" cy="425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nvGraphicFramePr>
        <p:xfrm>
          <a:off x="6156325" y="1196975"/>
          <a:ext cx="1079500" cy="4103688"/>
        </p:xfrm>
        <a:graphic>
          <a:graphicData uri="http://schemas.openxmlformats.org/drawingml/2006/table">
            <a:tbl>
              <a:tblPr firstRow="1" bandRow="1"/>
              <a:tblGrid>
                <a:gridCol w="539750"/>
                <a:gridCol w="539750"/>
              </a:tblGrid>
              <a:tr h="4103688">
                <a:tc>
                  <a:txBody>
                    <a:bodyPr/>
                    <a:lstStyle/>
                    <a:p>
                      <a:endParaRPr lang="zh-CN" altLang="en-US" sz="1800" dirty="0"/>
                    </a:p>
                  </a:txBody>
                  <a:tcPr marL="91385" marR="9138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7" name="Text Box 3"/>
          <p:cNvSpPr txBox="1">
            <a:spLocks noChangeArrowheads="1"/>
          </p:cNvSpPr>
          <p:nvPr/>
        </p:nvSpPr>
        <p:spPr bwMode="auto">
          <a:xfrm>
            <a:off x="6660290" y="1124680"/>
            <a:ext cx="792110" cy="417658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865435023"/>
              </p:ext>
            </p:extLst>
          </p:nvPr>
        </p:nvGraphicFramePr>
        <p:xfrm>
          <a:off x="7525060" y="1772770"/>
          <a:ext cx="1079500" cy="3384470"/>
        </p:xfrm>
        <a:graphic>
          <a:graphicData uri="http://schemas.openxmlformats.org/drawingml/2006/table">
            <a:tbl>
              <a:tblPr firstRow="1" bandRow="1"/>
              <a:tblGrid>
                <a:gridCol w="539750"/>
                <a:gridCol w="539750"/>
              </a:tblGrid>
              <a:tr h="3384470">
                <a:tc>
                  <a:txBody>
                    <a:bodyPr/>
                    <a:lstStyle/>
                    <a:p>
                      <a:endParaRPr lang="zh-CN" altLang="en-US" sz="1800" dirty="0"/>
                    </a:p>
                  </a:txBody>
                  <a:tcPr marL="91385" marR="9138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90118" name="Object 6"/>
          <p:cNvGraphicFramePr>
            <a:graphicFrameLocks noChangeAspect="1"/>
          </p:cNvGraphicFramePr>
          <p:nvPr>
            <p:extLst>
              <p:ext uri="{D42A27DB-BD31-4B8C-83A1-F6EECF244321}">
                <p14:modId xmlns:p14="http://schemas.microsoft.com/office/powerpoint/2010/main" val="2117299930"/>
              </p:ext>
            </p:extLst>
          </p:nvPr>
        </p:nvGraphicFramePr>
        <p:xfrm>
          <a:off x="1043510" y="1639184"/>
          <a:ext cx="7752164" cy="3662075"/>
        </p:xfrm>
        <a:graphic>
          <a:graphicData uri="http://schemas.openxmlformats.org/presentationml/2006/ole">
            <mc:AlternateContent xmlns:mc="http://schemas.openxmlformats.org/markup-compatibility/2006">
              <mc:Choice xmlns:v="urn:schemas-microsoft-com:vml" Requires="v">
                <p:oleObj spid="_x0000_s90140" name="Equation" r:id="rId4" imgW="4470120" imgH="2070000" progId="Equation.DSMT4">
                  <p:embed/>
                </p:oleObj>
              </mc:Choice>
              <mc:Fallback>
                <p:oleObj name="Equation" r:id="rId4" imgW="4470120" imgH="20700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510" y="1639184"/>
                        <a:ext cx="7752164" cy="36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8028480" y="1772770"/>
            <a:ext cx="648090" cy="338447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Tree>
    <p:extLst>
      <p:ext uri="{BB962C8B-B14F-4D97-AF65-F5344CB8AC3E}">
        <p14:creationId xmlns:p14="http://schemas.microsoft.com/office/powerpoint/2010/main" val="115747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wipe(left)">
                                      <p:cBhvr>
                                        <p:cTn id="7" dur="500"/>
                                        <p:tgtEl>
                                          <p:spTgt spid="901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0" name="Object 30"/>
          <p:cNvGraphicFramePr>
            <a:graphicFrameLocks noChangeAspect="1"/>
          </p:cNvGraphicFramePr>
          <p:nvPr/>
        </p:nvGraphicFramePr>
        <p:xfrm>
          <a:off x="3154440" y="1412720"/>
          <a:ext cx="2425700" cy="2133600"/>
        </p:xfrm>
        <a:graphic>
          <a:graphicData uri="http://schemas.openxmlformats.org/presentationml/2006/ole">
            <mc:AlternateContent xmlns:mc="http://schemas.openxmlformats.org/markup-compatibility/2006">
              <mc:Choice xmlns:v="urn:schemas-microsoft-com:vml" Requires="v">
                <p:oleObj spid="_x0000_s50341" name="Equation" r:id="rId4" imgW="27432000" imgH="23774400" progId="Equation.DSMT4">
                  <p:embed/>
                </p:oleObj>
              </mc:Choice>
              <mc:Fallback>
                <p:oleObj name="Equation" r:id="rId4" imgW="27432000" imgH="23774400" progId="Equation.DSMT4">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4440" y="1412720"/>
                        <a:ext cx="24257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2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4306600" y="1484730"/>
          <a:ext cx="1079500" cy="1944270"/>
        </p:xfrm>
        <a:graphic>
          <a:graphicData uri="http://schemas.openxmlformats.org/drawingml/2006/table">
            <a:tbl>
              <a:tblPr firstRow="1" bandRow="1"/>
              <a:tblGrid>
                <a:gridCol w="539750"/>
                <a:gridCol w="539750"/>
              </a:tblGrid>
              <a:tr h="1944270">
                <a:tc>
                  <a:txBody>
                    <a:bodyPr/>
                    <a:lstStyle/>
                    <a:p>
                      <a:endParaRPr lang="zh-CN" altLang="en-US" sz="1800" dirty="0"/>
                    </a:p>
                  </a:txBody>
                  <a:tcPr marL="91385" marR="9138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84349" name="Object 29"/>
          <p:cNvGraphicFramePr>
            <a:graphicFrameLocks noChangeAspect="1"/>
          </p:cNvGraphicFramePr>
          <p:nvPr/>
        </p:nvGraphicFramePr>
        <p:xfrm>
          <a:off x="3131800" y="4031780"/>
          <a:ext cx="3163888" cy="2133600"/>
        </p:xfrm>
        <a:graphic>
          <a:graphicData uri="http://schemas.openxmlformats.org/presentationml/2006/ole">
            <mc:AlternateContent xmlns:mc="http://schemas.openxmlformats.org/markup-compatibility/2006">
              <mc:Choice xmlns:v="urn:schemas-microsoft-com:vml" Requires="v">
                <p:oleObj spid="_x0000_s50342" name="Equation" r:id="rId6" imgW="35661600" imgH="23774400" progId="Equation.DSMT4">
                  <p:embed/>
                </p:oleObj>
              </mc:Choice>
              <mc:Fallback>
                <p:oleObj name="Equation" r:id="rId6" imgW="35661600" imgH="23774400" progId="Equation.DSMT4">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00" y="4031780"/>
                        <a:ext cx="3163888"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nvGraphicFramePr>
        <p:xfrm>
          <a:off x="5220090" y="4103790"/>
          <a:ext cx="1079500" cy="1944270"/>
        </p:xfrm>
        <a:graphic>
          <a:graphicData uri="http://schemas.openxmlformats.org/drawingml/2006/table">
            <a:tbl>
              <a:tblPr firstRow="1" bandRow="1"/>
              <a:tblGrid>
                <a:gridCol w="539750"/>
                <a:gridCol w="539750"/>
              </a:tblGrid>
              <a:tr h="1944270">
                <a:tc>
                  <a:txBody>
                    <a:bodyPr/>
                    <a:lstStyle/>
                    <a:p>
                      <a:endParaRPr lang="zh-CN" altLang="en-US" sz="1800" dirty="0"/>
                    </a:p>
                  </a:txBody>
                  <a:tcPr marL="91385" marR="9138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640005" name="Object 5"/>
          <p:cNvGraphicFramePr>
            <a:graphicFrameLocks noChangeAspect="1"/>
          </p:cNvGraphicFramePr>
          <p:nvPr/>
        </p:nvGraphicFramePr>
        <p:xfrm>
          <a:off x="6092225" y="1916790"/>
          <a:ext cx="1000125" cy="438150"/>
        </p:xfrm>
        <a:graphic>
          <a:graphicData uri="http://schemas.openxmlformats.org/presentationml/2006/ole">
            <mc:AlternateContent xmlns:mc="http://schemas.openxmlformats.org/markup-compatibility/2006">
              <mc:Choice xmlns:v="urn:schemas-microsoft-com:vml" Requires="v">
                <p:oleObj spid="_x0000_s50343" name="Equation" r:id="rId8" imgW="11277600" imgH="4876800" progId="Equation.DSMT4">
                  <p:embed/>
                </p:oleObj>
              </mc:Choice>
              <mc:Fallback>
                <p:oleObj name="Equation" r:id="rId8" imgW="11277600" imgH="4876800" progId="Equation.DSMT4">
                  <p:embed/>
                  <p:pic>
                    <p:nvPicPr>
                      <p:cNvPr id="0"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2225" y="1916790"/>
                        <a:ext cx="10001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0006" name="Object 6"/>
          <p:cNvGraphicFramePr>
            <a:graphicFrameLocks noChangeAspect="1"/>
          </p:cNvGraphicFramePr>
          <p:nvPr/>
        </p:nvGraphicFramePr>
        <p:xfrm>
          <a:off x="6731232" y="4653170"/>
          <a:ext cx="865188" cy="438150"/>
        </p:xfrm>
        <a:graphic>
          <a:graphicData uri="http://schemas.openxmlformats.org/presentationml/2006/ole">
            <mc:AlternateContent xmlns:mc="http://schemas.openxmlformats.org/markup-compatibility/2006">
              <mc:Choice xmlns:v="urn:schemas-microsoft-com:vml" Requires="v">
                <p:oleObj spid="_x0000_s50344" name="Equation" r:id="rId10" imgW="9753600" imgH="4876800" progId="Equation.DSMT4">
                  <p:embed/>
                </p:oleObj>
              </mc:Choice>
              <mc:Fallback>
                <p:oleObj name="Equation" r:id="rId10" imgW="9753600" imgH="4876800" progId="Equation.DSMT4">
                  <p:embed/>
                  <p:pic>
                    <p:nvPicPr>
                      <p:cNvPr id="0"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1232" y="4653170"/>
                        <a:ext cx="8651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4860040" y="1556740"/>
            <a:ext cx="504070" cy="18722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graphicFrame>
        <p:nvGraphicFramePr>
          <p:cNvPr id="640007" name="Object 7"/>
          <p:cNvGraphicFramePr>
            <a:graphicFrameLocks noChangeAspect="1"/>
          </p:cNvGraphicFramePr>
          <p:nvPr/>
        </p:nvGraphicFramePr>
        <p:xfrm>
          <a:off x="6084210" y="2459038"/>
          <a:ext cx="1811338" cy="493712"/>
        </p:xfrm>
        <a:graphic>
          <a:graphicData uri="http://schemas.openxmlformats.org/presentationml/2006/ole">
            <mc:AlternateContent xmlns:mc="http://schemas.openxmlformats.org/markup-compatibility/2006">
              <mc:Choice xmlns:v="urn:schemas-microsoft-com:vml" Requires="v">
                <p:oleObj spid="_x0000_s50345" name="Equation" r:id="rId12" imgW="20421600" imgH="5486400" progId="Equation.DSMT4">
                  <p:embed/>
                </p:oleObj>
              </mc:Choice>
              <mc:Fallback>
                <p:oleObj name="Equation" r:id="rId12" imgW="20421600" imgH="5486400" progId="Equation.DSMT4">
                  <p:embed/>
                  <p:pic>
                    <p:nvPicPr>
                      <p:cNvPr id="0" name="Picture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210" y="2459038"/>
                        <a:ext cx="1811338"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0008" name="Object 8"/>
          <p:cNvGraphicFramePr>
            <a:graphicFrameLocks noChangeAspect="1"/>
          </p:cNvGraphicFramePr>
          <p:nvPr/>
        </p:nvGraphicFramePr>
        <p:xfrm>
          <a:off x="6732588" y="5157240"/>
          <a:ext cx="1838325" cy="493713"/>
        </p:xfrm>
        <a:graphic>
          <a:graphicData uri="http://schemas.openxmlformats.org/presentationml/2006/ole">
            <mc:AlternateContent xmlns:mc="http://schemas.openxmlformats.org/markup-compatibility/2006">
              <mc:Choice xmlns:v="urn:schemas-microsoft-com:vml" Requires="v">
                <p:oleObj spid="_x0000_s50346" name="Equation" r:id="rId14" imgW="20726400" imgH="5486400" progId="Equation.DSMT4">
                  <p:embed/>
                </p:oleObj>
              </mc:Choice>
              <mc:Fallback>
                <p:oleObj name="Equation" r:id="rId14" imgW="20726400" imgH="5486400" progId="Equation.DSMT4">
                  <p:embed/>
                  <p:pic>
                    <p:nvPicPr>
                      <p:cNvPr id="0" name="Picture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32588" y="5157240"/>
                        <a:ext cx="183832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3"/>
          <p:cNvSpPr txBox="1">
            <a:spLocks noChangeArrowheads="1"/>
          </p:cNvSpPr>
          <p:nvPr/>
        </p:nvSpPr>
        <p:spPr bwMode="auto">
          <a:xfrm>
            <a:off x="5724160" y="4149100"/>
            <a:ext cx="360050" cy="187226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0"/>
                                        </p:tgtEl>
                                        <p:attrNameLst>
                                          <p:attrName>style.visibility</p:attrName>
                                        </p:attrNameLst>
                                      </p:cBhvr>
                                      <p:to>
                                        <p:strVal val="visible"/>
                                      </p:to>
                                    </p:set>
                                    <p:animEffect transition="in" filter="wipe(left)">
                                      <p:cBhvr>
                                        <p:cTn id="7" dur="500"/>
                                        <p:tgtEl>
                                          <p:spTgt spid="1843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0005"/>
                                        </p:tgtEl>
                                        <p:attrNameLst>
                                          <p:attrName>style.visibility</p:attrName>
                                        </p:attrNameLst>
                                      </p:cBhvr>
                                      <p:to>
                                        <p:strVal val="visible"/>
                                      </p:to>
                                    </p:set>
                                    <p:animEffect transition="in" filter="wipe(left)">
                                      <p:cBhvr>
                                        <p:cTn id="21" dur="500"/>
                                        <p:tgtEl>
                                          <p:spTgt spid="64000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0007"/>
                                        </p:tgtEl>
                                        <p:attrNameLst>
                                          <p:attrName>style.visibility</p:attrName>
                                        </p:attrNameLst>
                                      </p:cBhvr>
                                      <p:to>
                                        <p:strVal val="visible"/>
                                      </p:to>
                                    </p:set>
                                    <p:animEffect transition="in" filter="wipe(left)">
                                      <p:cBhvr>
                                        <p:cTn id="30" dur="500"/>
                                        <p:tgtEl>
                                          <p:spTgt spid="6400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4349"/>
                                        </p:tgtEl>
                                        <p:attrNameLst>
                                          <p:attrName>style.visibility</p:attrName>
                                        </p:attrNameLst>
                                      </p:cBhvr>
                                      <p:to>
                                        <p:strVal val="visible"/>
                                      </p:to>
                                    </p:set>
                                    <p:animEffect transition="in" filter="wipe(left)">
                                      <p:cBhvr>
                                        <p:cTn id="35" dur="500"/>
                                        <p:tgtEl>
                                          <p:spTgt spid="18434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circle(in)">
                                      <p:cBhvr>
                                        <p:cTn id="44" dur="2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40006"/>
                                        </p:tgtEl>
                                        <p:attrNameLst>
                                          <p:attrName>style.visibility</p:attrName>
                                        </p:attrNameLst>
                                      </p:cBhvr>
                                      <p:to>
                                        <p:strVal val="visible"/>
                                      </p:to>
                                    </p:set>
                                    <p:animEffect transition="in" filter="wipe(left)">
                                      <p:cBhvr>
                                        <p:cTn id="49" dur="500"/>
                                        <p:tgtEl>
                                          <p:spTgt spid="64000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40008"/>
                                        </p:tgtEl>
                                        <p:attrNameLst>
                                          <p:attrName>style.visibility</p:attrName>
                                        </p:attrNameLst>
                                      </p:cBhvr>
                                      <p:to>
                                        <p:strVal val="visible"/>
                                      </p:to>
                                    </p:set>
                                    <p:animEffect transition="in" filter="wipe(left)">
                                      <p:cBhvr>
                                        <p:cTn id="58" dur="500"/>
                                        <p:tgtEl>
                                          <p:spTgt spid="640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6" name="Object 3"/>
          <p:cNvGraphicFramePr>
            <a:graphicFrameLocks noChangeAspect="1"/>
          </p:cNvGraphicFramePr>
          <p:nvPr/>
        </p:nvGraphicFramePr>
        <p:xfrm>
          <a:off x="2767013" y="1504950"/>
          <a:ext cx="3162300" cy="2139950"/>
        </p:xfrm>
        <a:graphic>
          <a:graphicData uri="http://schemas.openxmlformats.org/presentationml/2006/ole">
            <mc:AlternateContent xmlns:mc="http://schemas.openxmlformats.org/markup-compatibility/2006">
              <mc:Choice xmlns:v="urn:schemas-microsoft-com:vml" Requires="v">
                <p:oleObj spid="_x0000_s51391" name="Equation" r:id="rId4" imgW="35661600" imgH="23774400" progId="Equation.DSMT4">
                  <p:embed/>
                </p:oleObj>
              </mc:Choice>
              <mc:Fallback>
                <p:oleObj name="Equation" r:id="rId4" imgW="35661600" imgH="23774400" progId="Equation.DSMT4">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013" y="1504950"/>
                        <a:ext cx="31623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2771775" y="4386263"/>
          <a:ext cx="3162300" cy="2139950"/>
        </p:xfrm>
        <a:graphic>
          <a:graphicData uri="http://schemas.openxmlformats.org/presentationml/2006/ole">
            <mc:AlternateContent xmlns:mc="http://schemas.openxmlformats.org/markup-compatibility/2006">
              <mc:Choice xmlns:v="urn:schemas-microsoft-com:vml" Requires="v">
                <p:oleObj spid="_x0000_s51392" name="Equation" r:id="rId6" imgW="35661600" imgH="23774400" progId="Equation.DSMT4">
                  <p:embed/>
                </p:oleObj>
              </mc:Choice>
              <mc:Fallback>
                <p:oleObj name="Equation" r:id="rId6" imgW="35661600" imgH="23774400" progId="Equation.DSMT4">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4386263"/>
                        <a:ext cx="31623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2894013" y="981075"/>
          <a:ext cx="2757487" cy="495300"/>
        </p:xfrm>
        <a:graphic>
          <a:graphicData uri="http://schemas.openxmlformats.org/presentationml/2006/ole">
            <mc:AlternateContent xmlns:mc="http://schemas.openxmlformats.org/markup-compatibility/2006">
              <mc:Choice xmlns:v="urn:schemas-microsoft-com:vml" Requires="v">
                <p:oleObj spid="_x0000_s51393" name="Equation" r:id="rId8" imgW="31089600" imgH="5486400" progId="Equation.DSMT4">
                  <p:embed/>
                </p:oleObj>
              </mc:Choice>
              <mc:Fallback>
                <p:oleObj name="Equation" r:id="rId8" imgW="31089600" imgH="5486400" progId="Equation.DSMT4">
                  <p:embed/>
                  <p:pic>
                    <p:nvPicPr>
                      <p:cNvPr id="0"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4013" y="981075"/>
                        <a:ext cx="27574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nvGraphicFramePr>
        <p:xfrm>
          <a:off x="2952750" y="3789363"/>
          <a:ext cx="2757488" cy="495300"/>
        </p:xfrm>
        <a:graphic>
          <a:graphicData uri="http://schemas.openxmlformats.org/presentationml/2006/ole">
            <mc:AlternateContent xmlns:mc="http://schemas.openxmlformats.org/markup-compatibility/2006">
              <mc:Choice xmlns:v="urn:schemas-microsoft-com:vml" Requires="v">
                <p:oleObj spid="_x0000_s51394" name="Equation" r:id="rId10" imgW="31089600" imgH="5486400" progId="Equation.DSMT4">
                  <p:embed/>
                </p:oleObj>
              </mc:Choice>
              <mc:Fallback>
                <p:oleObj name="Equation" r:id="rId10" imgW="31089600" imgH="5486400" progId="Equation.DSMT4">
                  <p:embed/>
                  <p:pic>
                    <p:nvPicPr>
                      <p:cNvPr id="0"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2750" y="3789363"/>
                        <a:ext cx="275748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表格 9"/>
          <p:cNvGraphicFramePr>
            <a:graphicFrameLocks noGrp="1"/>
          </p:cNvGraphicFramePr>
          <p:nvPr/>
        </p:nvGraphicFramePr>
        <p:xfrm>
          <a:off x="4716463" y="1598613"/>
          <a:ext cx="1079500" cy="1974850"/>
        </p:xfrm>
        <a:graphic>
          <a:graphicData uri="http://schemas.openxmlformats.org/drawingml/2006/table">
            <a:tbl>
              <a:tblPr firstRow="1" bandRow="1"/>
              <a:tblGrid>
                <a:gridCol w="539750"/>
                <a:gridCol w="539750"/>
              </a:tblGrid>
              <a:tr h="1974850">
                <a:tc>
                  <a:txBody>
                    <a:bodyPr/>
                    <a:lstStyle/>
                    <a:p>
                      <a:endParaRPr lang="zh-CN" altLang="en-US" sz="1800" dirty="0"/>
                    </a:p>
                  </a:txBody>
                  <a:tcPr marL="91385" marR="91385" marT="45725" marB="45725">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25" marB="45725">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2" name="表格 11"/>
          <p:cNvGraphicFramePr>
            <a:graphicFrameLocks noGrp="1"/>
          </p:cNvGraphicFramePr>
          <p:nvPr/>
        </p:nvGraphicFramePr>
        <p:xfrm>
          <a:off x="4716463" y="4479925"/>
          <a:ext cx="1079500" cy="1973263"/>
        </p:xfrm>
        <a:graphic>
          <a:graphicData uri="http://schemas.openxmlformats.org/drawingml/2006/table">
            <a:tbl>
              <a:tblPr firstRow="1" bandRow="1"/>
              <a:tblGrid>
                <a:gridCol w="539750"/>
                <a:gridCol w="539750"/>
              </a:tblGrid>
              <a:tr h="1973263">
                <a:tc>
                  <a:txBody>
                    <a:bodyPr/>
                    <a:lstStyle/>
                    <a:p>
                      <a:endParaRPr lang="zh-CN" altLang="en-US" sz="1800" dirty="0"/>
                    </a:p>
                  </a:txBody>
                  <a:tcPr marL="91385" marR="91385" marT="45688" marB="4568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688" marB="4568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74331945"/>
              </p:ext>
            </p:extLst>
          </p:nvPr>
        </p:nvGraphicFramePr>
        <p:xfrm>
          <a:off x="6401572" y="4912348"/>
          <a:ext cx="1122838" cy="477215"/>
        </p:xfrm>
        <a:graphic>
          <a:graphicData uri="http://schemas.openxmlformats.org/presentationml/2006/ole">
            <mc:AlternateContent xmlns:mc="http://schemas.openxmlformats.org/markup-compatibility/2006">
              <mc:Choice xmlns:v="urn:schemas-microsoft-com:vml" Requires="v">
                <p:oleObj spid="_x0000_s51395" name="Equation" r:id="rId12" imgW="482400" imgH="203040" progId="Equation.DSMT4">
                  <p:embed/>
                </p:oleObj>
              </mc:Choice>
              <mc:Fallback>
                <p:oleObj name="Equation" r:id="rId12" imgW="482400" imgH="203040" progId="Equation.DSMT4">
                  <p:embed/>
                  <p:pic>
                    <p:nvPicPr>
                      <p:cNvPr id="0" name="Picture 28"/>
                      <p:cNvPicPr>
                        <a:picLocks noChangeAspect="1" noChangeArrowheads="1"/>
                      </p:cNvPicPr>
                      <p:nvPr/>
                    </p:nvPicPr>
                    <p:blipFill>
                      <a:blip r:embed="rId13"/>
                      <a:srcRect/>
                      <a:stretch>
                        <a:fillRect/>
                      </a:stretch>
                    </p:blipFill>
                    <p:spPr bwMode="auto">
                      <a:xfrm>
                        <a:off x="6401572" y="4912348"/>
                        <a:ext cx="1122838" cy="477215"/>
                      </a:xfrm>
                      <a:prstGeom prst="rect">
                        <a:avLst/>
                      </a:prstGeom>
                      <a:noFill/>
                      <a:extLst/>
                    </p:spPr>
                  </p:pic>
                </p:oleObj>
              </mc:Fallback>
            </mc:AlternateContent>
          </a:graphicData>
        </a:graphic>
      </p:graphicFrame>
      <p:graphicFrame>
        <p:nvGraphicFramePr>
          <p:cNvPr id="186509" name="Object 141"/>
          <p:cNvGraphicFramePr>
            <a:graphicFrameLocks noChangeAspect="1"/>
          </p:cNvGraphicFramePr>
          <p:nvPr/>
        </p:nvGraphicFramePr>
        <p:xfrm>
          <a:off x="6500813" y="1816100"/>
          <a:ext cx="1027112" cy="438150"/>
        </p:xfrm>
        <a:graphic>
          <a:graphicData uri="http://schemas.openxmlformats.org/presentationml/2006/ole">
            <mc:AlternateContent xmlns:mc="http://schemas.openxmlformats.org/markup-compatibility/2006">
              <mc:Choice xmlns:v="urn:schemas-microsoft-com:vml" Requires="v">
                <p:oleObj spid="_x0000_s51396" name="Equation" r:id="rId14" imgW="11582400" imgH="4876800" progId="Equation.DSMT4">
                  <p:embed/>
                </p:oleObj>
              </mc:Choice>
              <mc:Fallback>
                <p:oleObj name="Equation" r:id="rId14" imgW="11582400" imgH="4876800" progId="Equation.DSMT4">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00813" y="1816100"/>
                        <a:ext cx="10271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510" name="Object 142"/>
          <p:cNvGraphicFramePr>
            <a:graphicFrameLocks noChangeAspect="1"/>
          </p:cNvGraphicFramePr>
          <p:nvPr/>
        </p:nvGraphicFramePr>
        <p:xfrm>
          <a:off x="6505183" y="2359208"/>
          <a:ext cx="1811337" cy="493712"/>
        </p:xfrm>
        <a:graphic>
          <a:graphicData uri="http://schemas.openxmlformats.org/presentationml/2006/ole">
            <mc:AlternateContent xmlns:mc="http://schemas.openxmlformats.org/markup-compatibility/2006">
              <mc:Choice xmlns:v="urn:schemas-microsoft-com:vml" Requires="v">
                <p:oleObj spid="_x0000_s51397" name="Equation" r:id="rId16" imgW="20421600" imgH="5486400" progId="Equation.DSMT4">
                  <p:embed/>
                </p:oleObj>
              </mc:Choice>
              <mc:Fallback>
                <p:oleObj name="Equation" r:id="rId16" imgW="20421600" imgH="5486400" progId="Equation.DSMT4">
                  <p:embed/>
                  <p:pic>
                    <p:nvPicPr>
                      <p:cNvPr id="0" name="Picture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05183" y="2359208"/>
                        <a:ext cx="1811337"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3"/>
          <p:cNvSpPr txBox="1">
            <a:spLocks noChangeArrowheads="1"/>
          </p:cNvSpPr>
          <p:nvPr/>
        </p:nvSpPr>
        <p:spPr bwMode="auto">
          <a:xfrm>
            <a:off x="5220090" y="1620838"/>
            <a:ext cx="504070" cy="1880172"/>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4" name="Text Box 3"/>
          <p:cNvSpPr txBox="1">
            <a:spLocks noChangeArrowheads="1"/>
          </p:cNvSpPr>
          <p:nvPr/>
        </p:nvSpPr>
        <p:spPr bwMode="auto">
          <a:xfrm>
            <a:off x="5220090" y="4509150"/>
            <a:ext cx="504070" cy="1880172"/>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879020200"/>
              </p:ext>
            </p:extLst>
          </p:nvPr>
        </p:nvGraphicFramePr>
        <p:xfrm>
          <a:off x="6401573" y="5517289"/>
          <a:ext cx="1926294" cy="515493"/>
        </p:xfrm>
        <a:graphic>
          <a:graphicData uri="http://schemas.openxmlformats.org/presentationml/2006/ole">
            <mc:AlternateContent xmlns:mc="http://schemas.openxmlformats.org/markup-compatibility/2006">
              <mc:Choice xmlns:v="urn:schemas-microsoft-com:vml" Requires="v">
                <p:oleObj spid="_x0000_s51398" name="Equation" r:id="rId18" imgW="850680" imgH="228600" progId="Equation.DSMT4">
                  <p:embed/>
                </p:oleObj>
              </mc:Choice>
              <mc:Fallback>
                <p:oleObj name="Equation" r:id="rId18" imgW="850680" imgH="228600" progId="Equation.DSMT4">
                  <p:embed/>
                  <p:pic>
                    <p:nvPicPr>
                      <p:cNvPr id="0" name=""/>
                      <p:cNvPicPr>
                        <a:picLocks noChangeAspect="1" noChangeArrowheads="1"/>
                      </p:cNvPicPr>
                      <p:nvPr/>
                    </p:nvPicPr>
                    <p:blipFill>
                      <a:blip r:embed="rId19"/>
                      <a:srcRect/>
                      <a:stretch>
                        <a:fillRect/>
                      </a:stretch>
                    </p:blipFill>
                    <p:spPr bwMode="auto">
                      <a:xfrm>
                        <a:off x="6401573" y="5517289"/>
                        <a:ext cx="1926294" cy="515493"/>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circle(in)">
                                      <p:cBhvr>
                                        <p:cTn id="21" dur="2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6509"/>
                                        </p:tgtEl>
                                        <p:attrNameLst>
                                          <p:attrName>style.visibility</p:attrName>
                                        </p:attrNameLst>
                                      </p:cBhvr>
                                      <p:to>
                                        <p:strVal val="visible"/>
                                      </p:to>
                                    </p:set>
                                    <p:animEffect transition="in" filter="wipe(left)">
                                      <p:cBhvr>
                                        <p:cTn id="26" dur="500"/>
                                        <p:tgtEl>
                                          <p:spTgt spid="1865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6510"/>
                                        </p:tgtEl>
                                        <p:attrNameLst>
                                          <p:attrName>style.visibility</p:attrName>
                                        </p:attrNameLst>
                                      </p:cBhvr>
                                      <p:to>
                                        <p:strVal val="visible"/>
                                      </p:to>
                                    </p:set>
                                    <p:animEffect transition="in" filter="wipe(left)">
                                      <p:cBhvr>
                                        <p:cTn id="35" dur="500"/>
                                        <p:tgtEl>
                                          <p:spTgt spid="1865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circle(in)">
                                      <p:cBhvr>
                                        <p:cTn id="54" dur="20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043510" y="1165623"/>
            <a:ext cx="7212925" cy="2376173"/>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6626" name="Rectangle 2"/>
          <p:cNvSpPr>
            <a:spLocks noGrp="1" noChangeArrowheads="1"/>
          </p:cNvSpPr>
          <p:nvPr>
            <p:ph type="title"/>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1055485" y="1165623"/>
            <a:ext cx="7200950" cy="2332946"/>
          </a:xfrm>
          <a:prstGeom prst="rect">
            <a:avLst/>
          </a:prstGeom>
          <a:noFill/>
          <a:ln w="9525">
            <a:noFill/>
            <a:miter lim="800000"/>
          </a:ln>
        </p:spPr>
        <p:txBody>
          <a:bodyPr wrap="square">
            <a:spAutoFit/>
          </a:bodyPr>
          <a:lstStyle/>
          <a:p>
            <a:pPr eaLnBrk="1" hangingPunct="1">
              <a:lnSpc>
                <a:spcPct val="130000"/>
              </a:lnSpc>
              <a:tabLst>
                <a:tab pos="892175" algn="l"/>
                <a:tab pos="981075" algn="l"/>
                <a:tab pos="1071245" algn="l"/>
              </a:tabLst>
            </a:pPr>
            <a:r>
              <a:rPr lang="zh-CN" altLang="en-US" sz="2800" dirty="0">
                <a:ea typeface="黑体" panose="02010609060101010101" pitchFamily="2" charset="-122"/>
              </a:rPr>
              <a:t>        </a:t>
            </a:r>
            <a:r>
              <a:rPr lang="zh-CN" altLang="en-US" sz="2800" dirty="0">
                <a:ea typeface="华文新魏" panose="02010800040101010101" pitchFamily="2" charset="-122"/>
              </a:rPr>
              <a:t>线性方程组的</a:t>
            </a:r>
            <a:r>
              <a:rPr lang="zh-CN" altLang="en-US" sz="2800" b="1" dirty="0">
                <a:solidFill>
                  <a:srgbClr val="0000FF"/>
                </a:solidFill>
                <a:latin typeface="华文隶书" panose="02010800040101010101" pitchFamily="2" charset="-122"/>
                <a:ea typeface="华文隶书" panose="02010800040101010101" pitchFamily="2" charset="-122"/>
              </a:rPr>
              <a:t>解</a:t>
            </a:r>
            <a:r>
              <a:rPr lang="zh-CN" altLang="en-US" sz="2800" dirty="0">
                <a:ea typeface="华文新魏" panose="02010800040101010101" pitchFamily="2" charset="-122"/>
              </a:rPr>
              <a:t>是指一组</a:t>
            </a:r>
            <a:r>
              <a:rPr lang="zh-CN" altLang="en-US" sz="2800" dirty="0" smtClean="0">
                <a:ea typeface="华文新魏" panose="02010800040101010101" pitchFamily="2" charset="-122"/>
              </a:rPr>
              <a:t>数</a:t>
            </a:r>
            <a:r>
              <a:rPr lang="en-US" altLang="zh-CN" sz="2800" dirty="0" smtClean="0">
                <a:ea typeface="华文新魏" panose="02010800040101010101" pitchFamily="2" charset="-122"/>
              </a:rPr>
              <a:t>(</a:t>
            </a:r>
            <a:r>
              <a:rPr lang="en-US" altLang="zh-CN" sz="2800" i="1" dirty="0">
                <a:ea typeface="华文新魏" panose="02010800040101010101" pitchFamily="2" charset="-122"/>
              </a:rPr>
              <a:t>c</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c</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c</a:t>
            </a:r>
            <a:r>
              <a:rPr lang="en-US" altLang="zh-CN" sz="2800" i="1" baseline="-25000" dirty="0" err="1">
                <a:ea typeface="华文新魏" panose="02010800040101010101" pitchFamily="2" charset="-122"/>
              </a:rPr>
              <a:t>n</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使得用</a:t>
            </a:r>
            <a:r>
              <a:rPr lang="en-US" altLang="zh-CN" sz="2800" i="1" dirty="0">
                <a:solidFill>
                  <a:srgbClr val="000000"/>
                </a:solidFill>
                <a:ea typeface="华文新魏" panose="02010800040101010101" pitchFamily="2" charset="-122"/>
              </a:rPr>
              <a:t>c</a:t>
            </a:r>
            <a:r>
              <a:rPr lang="en-US" altLang="zh-CN" sz="2800" baseline="-25000" dirty="0">
                <a:solidFill>
                  <a:srgbClr val="000000"/>
                </a:solidFill>
                <a:ea typeface="华文新魏" panose="02010800040101010101" pitchFamily="2" charset="-122"/>
              </a:rPr>
              <a:t>1</a:t>
            </a:r>
            <a:r>
              <a:rPr lang="en-US" altLang="zh-CN" baseline="-25000"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sym typeface="Symbol" panose="05050102010706020507" pitchFamily="18" charset="2"/>
              </a:rPr>
              <a:t>, </a:t>
            </a:r>
            <a:r>
              <a:rPr lang="en-US" altLang="zh-CN" sz="2800" i="1" dirty="0">
                <a:solidFill>
                  <a:srgbClr val="000000"/>
                </a:solidFill>
                <a:ea typeface="华文新魏" panose="02010800040101010101" pitchFamily="2" charset="-122"/>
              </a:rPr>
              <a:t>c</a:t>
            </a:r>
            <a:r>
              <a:rPr lang="en-US" altLang="zh-CN" sz="2800" baseline="-25000" dirty="0">
                <a:solidFill>
                  <a:srgbClr val="000000"/>
                </a:solidFill>
                <a:ea typeface="华文新魏" panose="02010800040101010101" pitchFamily="2" charset="-122"/>
              </a:rPr>
              <a:t>2</a:t>
            </a:r>
            <a:r>
              <a:rPr lang="en-US" altLang="zh-CN" baseline="-25000" dirty="0">
                <a:solidFill>
                  <a:srgbClr val="000000"/>
                </a:solidFill>
                <a:ea typeface="华文新魏" panose="02010800040101010101" pitchFamily="2" charset="-122"/>
              </a:rPr>
              <a:t> </a:t>
            </a:r>
            <a:r>
              <a:rPr lang="en-US" altLang="zh-CN" sz="2800" dirty="0">
                <a:solidFill>
                  <a:srgbClr val="000000"/>
                </a:solidFill>
                <a:ea typeface="华文新魏" panose="02010800040101010101" pitchFamily="2" charset="-122"/>
                <a:sym typeface="Symbol" panose="05050102010706020507" pitchFamily="18" charset="2"/>
              </a:rPr>
              <a:t>,</a:t>
            </a:r>
            <a:r>
              <a:rPr lang="en-US" altLang="zh-CN" sz="2800" dirty="0">
                <a:solidFill>
                  <a:srgbClr val="000000"/>
                </a:solidFill>
                <a:ea typeface="华文新魏" panose="02010800040101010101" pitchFamily="2" charset="-122"/>
                <a:sym typeface="MT Extra" panose="05050102010205020202" pitchFamily="18" charset="2"/>
              </a:rPr>
              <a:t></a:t>
            </a:r>
            <a:r>
              <a:rPr lang="en-US" altLang="zh-CN" sz="2800" dirty="0">
                <a:solidFill>
                  <a:srgbClr val="000000"/>
                </a:solidFill>
                <a:ea typeface="华文新魏" panose="02010800040101010101" pitchFamily="2" charset="-122"/>
                <a:sym typeface="Symbol" panose="05050102010706020507" pitchFamily="18" charset="2"/>
              </a:rPr>
              <a:t>,</a:t>
            </a:r>
            <a:r>
              <a:rPr lang="en-US" altLang="zh-CN" dirty="0">
                <a:solidFill>
                  <a:srgbClr val="000000"/>
                </a:solidFill>
                <a:ea typeface="华文新魏" panose="02010800040101010101" pitchFamily="2" charset="-122"/>
                <a:sym typeface="Symbol" panose="05050102010706020507" pitchFamily="18" charset="2"/>
              </a:rPr>
              <a:t> </a:t>
            </a:r>
            <a:r>
              <a:rPr lang="en-US" altLang="zh-CN" sz="2800" i="1" dirty="0" err="1" smtClean="0">
                <a:solidFill>
                  <a:srgbClr val="000000"/>
                </a:solidFill>
                <a:ea typeface="华文新魏" panose="02010800040101010101" pitchFamily="2" charset="-122"/>
              </a:rPr>
              <a:t>c</a:t>
            </a:r>
            <a:r>
              <a:rPr lang="en-US" altLang="zh-CN" sz="2800" i="1" baseline="-25000" dirty="0" err="1" smtClean="0">
                <a:solidFill>
                  <a:srgbClr val="000000"/>
                </a:solidFill>
                <a:ea typeface="华文新魏" panose="02010800040101010101" pitchFamily="2" charset="-122"/>
              </a:rPr>
              <a:t>n</a:t>
            </a:r>
            <a:r>
              <a:rPr lang="zh-CN" altLang="en-US" sz="2800" dirty="0" smtClean="0">
                <a:ea typeface="华文新魏" panose="02010800040101010101" pitchFamily="2" charset="-122"/>
              </a:rPr>
              <a:t>分别</a:t>
            </a:r>
            <a:r>
              <a:rPr lang="zh-CN" altLang="en-US" sz="2800" dirty="0">
                <a:ea typeface="华文新魏" panose="02010800040101010101" pitchFamily="2" charset="-122"/>
              </a:rPr>
              <a:t>替换</a:t>
            </a:r>
            <a:r>
              <a:rPr lang="zh-CN" altLang="en-US" sz="2800" dirty="0" smtClean="0">
                <a:ea typeface="华文新魏" panose="02010800040101010101" pitchFamily="2" charset="-122"/>
              </a:rPr>
              <a:t>方程中的</a:t>
            </a:r>
            <a:r>
              <a:rPr lang="en-US" altLang="zh-CN" sz="2800" i="1" dirty="0" smtClean="0">
                <a:ea typeface="华文新魏" panose="02010800040101010101" pitchFamily="2" charset="-122"/>
              </a:rPr>
              <a:t>x</a:t>
            </a:r>
            <a:r>
              <a:rPr lang="en-US" altLang="zh-CN" sz="2800" baseline="-25000" dirty="0" smtClean="0">
                <a:ea typeface="华文新魏" panose="02010800040101010101" pitchFamily="2" charset="-122"/>
              </a:rPr>
              <a:t>1</a:t>
            </a:r>
            <a:r>
              <a:rPr lang="en-US" altLang="zh-CN" baseline="-25000" dirty="0" smtClean="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smtClean="0">
                <a:ea typeface="华文新魏" panose="02010800040101010101" pitchFamily="2" charset="-122"/>
                <a:sym typeface="Symbol" panose="05050102010706020507" pitchFamily="18" charset="2"/>
              </a:rPr>
              <a:t>,</a:t>
            </a:r>
          </a:p>
          <a:p>
            <a:pPr eaLnBrk="1" hangingPunct="1">
              <a:lnSpc>
                <a:spcPct val="130000"/>
              </a:lnSpc>
              <a:tabLst>
                <a:tab pos="892175" algn="l"/>
                <a:tab pos="981075" algn="l"/>
                <a:tab pos="1071245" algn="l"/>
              </a:tabLst>
            </a:pPr>
            <a:r>
              <a:rPr lang="en-US" altLang="zh-CN" sz="2800" i="1" dirty="0" smtClean="0">
                <a:ea typeface="华文新魏" panose="02010800040101010101" pitchFamily="2" charset="-122"/>
              </a:rPr>
              <a:t> </a:t>
            </a:r>
            <a:r>
              <a:rPr lang="en-US" altLang="zh-CN" sz="2800" i="1" dirty="0" err="1" smtClean="0">
                <a:ea typeface="华文新魏" panose="02010800040101010101" pitchFamily="2" charset="-122"/>
              </a:rPr>
              <a:t>x</a:t>
            </a:r>
            <a:r>
              <a:rPr lang="en-US" altLang="zh-CN" sz="2800" i="1" baseline="-25000" dirty="0" err="1" smtClean="0">
                <a:ea typeface="华文新魏" panose="02010800040101010101" pitchFamily="2" charset="-122"/>
              </a:rPr>
              <a:t>n</a:t>
            </a:r>
            <a:r>
              <a:rPr lang="zh-CN" altLang="en-US" sz="2800" dirty="0">
                <a:ea typeface="华文新魏" panose="02010800040101010101" pitchFamily="2" charset="-122"/>
              </a:rPr>
              <a:t>后</a:t>
            </a:r>
            <a:r>
              <a:rPr lang="en-US" altLang="zh-CN" sz="2800" dirty="0">
                <a:ea typeface="华文新魏" panose="02010800040101010101" pitchFamily="2" charset="-122"/>
              </a:rPr>
              <a:t>, </a:t>
            </a:r>
            <a:r>
              <a:rPr lang="zh-CN" altLang="en-US" sz="2800" dirty="0" smtClean="0">
                <a:ea typeface="华文新魏" panose="02010800040101010101" pitchFamily="2" charset="-122"/>
              </a:rPr>
              <a:t>方程组中的每个方程都成立</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方程组的解</a:t>
            </a:r>
            <a:r>
              <a:rPr lang="zh-CN" altLang="en-US" sz="2800" dirty="0">
                <a:ea typeface="华文新魏" panose="02010800040101010101" pitchFamily="2" charset="-122"/>
              </a:rPr>
              <a:t>构成的集合称为它的</a:t>
            </a:r>
            <a:r>
              <a:rPr lang="zh-CN" altLang="en-US" sz="2800" b="1" dirty="0">
                <a:solidFill>
                  <a:srgbClr val="0000FF"/>
                </a:solidFill>
                <a:latin typeface="华文隶书" panose="02010800040101010101" pitchFamily="2" charset="-122"/>
                <a:ea typeface="华文隶书" panose="02010800040101010101" pitchFamily="2" charset="-122"/>
              </a:rPr>
              <a:t>解集</a:t>
            </a:r>
            <a:r>
              <a:rPr lang="en-US" altLang="zh-CN" sz="2800" dirty="0" smtClean="0">
                <a:ea typeface="华文新魏" panose="02010800040101010101" pitchFamily="2" charset="-122"/>
              </a:rPr>
              <a:t>.</a:t>
            </a:r>
            <a:endParaRPr lang="en-US" altLang="zh-CN" sz="2800" dirty="0">
              <a:ea typeface="华文新魏" panose="02010800040101010101" pitchFamily="2" charset="-122"/>
            </a:endParaRPr>
          </a:p>
        </p:txBody>
      </p:sp>
      <p:sp>
        <p:nvSpPr>
          <p:cNvPr id="5" name="Text Box 3"/>
          <p:cNvSpPr txBox="1">
            <a:spLocks noChangeArrowheads="1"/>
          </p:cNvSpPr>
          <p:nvPr/>
        </p:nvSpPr>
        <p:spPr bwMode="auto">
          <a:xfrm>
            <a:off x="1055435" y="3617034"/>
            <a:ext cx="4323620" cy="60407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en-US" altLang="zh-CN" sz="2800" dirty="0" smtClean="0">
                <a:ea typeface="华文新魏" panose="02010800040101010101" pitchFamily="2" charset="-122"/>
              </a:rPr>
              <a:t>        </a:t>
            </a:r>
            <a:r>
              <a:rPr lang="zh-CN" altLang="en-US" sz="2800" dirty="0">
                <a:latin typeface="黑体" panose="02010609060101010101" pitchFamily="2" charset="-122"/>
                <a:ea typeface="黑体" panose="02010609060101010101" pitchFamily="2" charset="-122"/>
              </a:rPr>
              <a:t>问题</a:t>
            </a:r>
            <a:r>
              <a:rPr lang="en-US" altLang="zh-CN" sz="2800" dirty="0">
                <a:ea typeface="华文新魏" panose="02010800040101010101" pitchFamily="2" charset="-122"/>
              </a:rPr>
              <a:t>: </a:t>
            </a:r>
            <a:r>
              <a:rPr lang="zh-CN" altLang="en-US" sz="2800" dirty="0">
                <a:ea typeface="华文新魏" panose="02010800040101010101" pitchFamily="2" charset="-122"/>
              </a:rPr>
              <a:t>求方程组的解集</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971500" y="1628750"/>
            <a:ext cx="7489040" cy="172824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8841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4" name="Text Box 3"/>
          <p:cNvSpPr txBox="1">
            <a:spLocks noChangeArrowheads="1"/>
          </p:cNvSpPr>
          <p:nvPr/>
        </p:nvSpPr>
        <p:spPr bwMode="auto">
          <a:xfrm>
            <a:off x="1031875" y="1628775"/>
            <a:ext cx="750093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800" b="0" i="1" dirty="0" smtClean="0">
                <a:solidFill>
                  <a:schemeClr val="tx1"/>
                </a:solidFill>
                <a:latin typeface="+mj-lt"/>
                <a:ea typeface="华文新魏" panose="02010800040101010101" pitchFamily="2" charset="-122"/>
              </a:rPr>
              <a:t>r</a:t>
            </a:r>
            <a:r>
              <a:rPr lang="zh-CN" altLang="en-US" sz="2800" b="0" dirty="0" smtClean="0">
                <a:solidFill>
                  <a:schemeClr val="tx1"/>
                </a:solidFill>
                <a:latin typeface="+mj-lt"/>
                <a:ea typeface="华文新魏" panose="02010800040101010101" pitchFamily="2" charset="-122"/>
              </a:rPr>
              <a:t>是阶梯型矩阵中系数矩阵对应的阶梯型矩阵的</a:t>
            </a:r>
            <a:endParaRPr lang="en-US" altLang="zh-CN" sz="2800" b="0" dirty="0" smtClean="0">
              <a:solidFill>
                <a:schemeClr val="tx1"/>
              </a:solidFill>
              <a:latin typeface="+mj-lt"/>
              <a:ea typeface="华文新魏" panose="02010800040101010101" pitchFamily="2" charset="-122"/>
            </a:endParaRPr>
          </a:p>
          <a:p>
            <a:pPr eaLnBrk="1" hangingPunct="1">
              <a:lnSpc>
                <a:spcPct val="130000"/>
              </a:lnSpc>
              <a:spcBef>
                <a:spcPct val="0"/>
              </a:spcBef>
              <a:buClrTx/>
              <a:buSzTx/>
              <a:buFontTx/>
              <a:buNone/>
              <a:defRPr/>
            </a:pPr>
            <a:r>
              <a:rPr lang="zh-CN" altLang="en-US" sz="2800" b="0" dirty="0" smtClean="0">
                <a:solidFill>
                  <a:schemeClr val="tx1"/>
                </a:solidFill>
                <a:latin typeface="+mj-lt"/>
                <a:ea typeface="华文新魏" panose="02010800040101010101" pitchFamily="2" charset="-122"/>
              </a:rPr>
              <a:t>首项元素的个数</a:t>
            </a:r>
            <a:r>
              <a:rPr lang="en-US" altLang="zh-CN" sz="2800" b="0" dirty="0" smtClean="0">
                <a:solidFill>
                  <a:schemeClr val="tx1"/>
                </a:solidFill>
                <a:latin typeface="+mj-lt"/>
                <a:ea typeface="华文新魏" panose="02010800040101010101" pitchFamily="2" charset="-122"/>
              </a:rPr>
              <a:t>(</a:t>
            </a:r>
            <a:r>
              <a:rPr lang="zh-CN" altLang="en-US" sz="2800" b="0" dirty="0" smtClean="0">
                <a:solidFill>
                  <a:schemeClr val="tx1"/>
                </a:solidFill>
                <a:latin typeface="+mj-lt"/>
                <a:ea typeface="华文新魏" panose="02010800040101010101" pitchFamily="2" charset="-122"/>
              </a:rPr>
              <a:t>非零行的行数</a:t>
            </a:r>
            <a:r>
              <a:rPr lang="en-US" altLang="zh-CN" sz="2800" b="0" dirty="0" smtClean="0">
                <a:solidFill>
                  <a:schemeClr val="tx1"/>
                </a:solidFill>
                <a:latin typeface="+mj-lt"/>
                <a:ea typeface="华文新魏" panose="02010800040101010101" pitchFamily="2" charset="-122"/>
              </a:rPr>
              <a:t>), </a:t>
            </a:r>
            <a:r>
              <a:rPr lang="zh-CN" altLang="en-US" sz="2800" b="0" dirty="0" smtClean="0">
                <a:solidFill>
                  <a:schemeClr val="tx1"/>
                </a:solidFill>
                <a:latin typeface="+mj-lt"/>
                <a:ea typeface="华文新魏" panose="02010800040101010101" pitchFamily="2" charset="-122"/>
              </a:rPr>
              <a:t>这样</a:t>
            </a:r>
            <a:r>
              <a:rPr lang="en-US" altLang="zh-CN" sz="2800" b="0" dirty="0" smtClean="0">
                <a:solidFill>
                  <a:schemeClr val="tx1"/>
                </a:solidFill>
                <a:latin typeface="+mj-lt"/>
                <a:ea typeface="华文新魏" panose="02010800040101010101" pitchFamily="2" charset="-122"/>
              </a:rPr>
              <a:t>, </a:t>
            </a:r>
            <a:r>
              <a:rPr lang="en-US" altLang="zh-CN" sz="2800" b="0" i="1" dirty="0" smtClean="0">
                <a:solidFill>
                  <a:schemeClr val="tx1"/>
                </a:solidFill>
                <a:latin typeface="+mj-lt"/>
                <a:ea typeface="华文新魏" panose="02010800040101010101" pitchFamily="2" charset="-122"/>
              </a:rPr>
              <a:t>d</a:t>
            </a:r>
            <a:r>
              <a:rPr lang="en-US" altLang="zh-CN" sz="2800" b="0" i="1" baseline="-25000" dirty="0" smtClean="0">
                <a:solidFill>
                  <a:schemeClr val="tx1"/>
                </a:solidFill>
                <a:latin typeface="+mj-lt"/>
                <a:ea typeface="华文新魏" panose="02010800040101010101" pitchFamily="2" charset="-122"/>
              </a:rPr>
              <a:t>r+</a:t>
            </a:r>
            <a:r>
              <a:rPr lang="en-US" altLang="zh-CN" sz="2800" b="0" baseline="-25000" dirty="0" smtClean="0">
                <a:solidFill>
                  <a:schemeClr val="tx1"/>
                </a:solidFill>
                <a:latin typeface="+mj-lt"/>
                <a:ea typeface="华文新魏" panose="02010800040101010101" pitchFamily="2" charset="-122"/>
              </a:rPr>
              <a:t>1</a:t>
            </a:r>
            <a:r>
              <a:rPr lang="zh-CN" altLang="en-US" sz="2800" b="0" dirty="0" smtClean="0">
                <a:solidFill>
                  <a:schemeClr val="tx1"/>
                </a:solidFill>
                <a:latin typeface="+mj-lt"/>
                <a:ea typeface="华文新魏" panose="02010800040101010101" pitchFamily="2" charset="-122"/>
              </a:rPr>
              <a:t>就是</a:t>
            </a:r>
            <a:endParaRPr lang="en-US" altLang="zh-CN" sz="2800" b="0" dirty="0" smtClean="0">
              <a:solidFill>
                <a:schemeClr val="tx1"/>
              </a:solidFill>
              <a:latin typeface="+mj-lt"/>
              <a:ea typeface="华文新魏" panose="02010800040101010101" pitchFamily="2" charset="-122"/>
            </a:endParaRPr>
          </a:p>
          <a:p>
            <a:pPr eaLnBrk="1" hangingPunct="1">
              <a:lnSpc>
                <a:spcPct val="130000"/>
              </a:lnSpc>
              <a:spcBef>
                <a:spcPct val="0"/>
              </a:spcBef>
              <a:buClrTx/>
              <a:buSzTx/>
              <a:buFontTx/>
              <a:buNone/>
              <a:defRPr/>
            </a:pPr>
            <a:r>
              <a:rPr lang="zh-CN" altLang="en-US" sz="2800" b="0" dirty="0" smtClean="0">
                <a:solidFill>
                  <a:schemeClr val="tx1"/>
                </a:solidFill>
                <a:latin typeface="+mj-lt"/>
                <a:ea typeface="华文新魏" panose="02010800040101010101" pitchFamily="2" charset="-122"/>
              </a:rPr>
              <a:t>阶梯型矩阵中常数列对应的列中第</a:t>
            </a:r>
            <a:r>
              <a:rPr lang="en-US" altLang="zh-CN" sz="2800" b="0" i="1" dirty="0" smtClean="0">
                <a:solidFill>
                  <a:schemeClr val="tx1"/>
                </a:solidFill>
                <a:latin typeface="+mj-lt"/>
                <a:ea typeface="华文新魏" panose="02010800040101010101" pitchFamily="2" charset="-122"/>
              </a:rPr>
              <a:t>r</a:t>
            </a:r>
            <a:r>
              <a:rPr lang="en-US" altLang="zh-CN" sz="1200" b="0" i="1" dirty="0" smtClean="0">
                <a:solidFill>
                  <a:schemeClr val="tx1"/>
                </a:solidFill>
                <a:latin typeface="+mj-lt"/>
                <a:ea typeface="华文新魏" panose="02010800040101010101" pitchFamily="2" charset="-122"/>
              </a:rPr>
              <a:t> </a:t>
            </a:r>
            <a:r>
              <a:rPr lang="en-US" altLang="zh-CN" sz="2800" b="0" dirty="0" smtClean="0">
                <a:solidFill>
                  <a:schemeClr val="tx1"/>
                </a:solidFill>
                <a:latin typeface="+mj-lt"/>
                <a:ea typeface="华文新魏" panose="02010800040101010101" pitchFamily="2" charset="-122"/>
              </a:rPr>
              <a:t>+1</a:t>
            </a:r>
            <a:r>
              <a:rPr lang="zh-CN" altLang="en-US" sz="2800" b="0" dirty="0" smtClean="0">
                <a:solidFill>
                  <a:schemeClr val="tx1"/>
                </a:solidFill>
                <a:latin typeface="+mj-lt"/>
                <a:ea typeface="华文新魏" panose="02010800040101010101" pitchFamily="2" charset="-122"/>
              </a:rPr>
              <a:t>个元素</a:t>
            </a:r>
            <a:r>
              <a:rPr lang="en-US" altLang="zh-CN" sz="2800" b="0" dirty="0" smtClean="0">
                <a:solidFill>
                  <a:schemeClr val="tx1"/>
                </a:solidFill>
                <a:latin typeface="+mj-lt"/>
                <a:ea typeface="华文新魏" panose="02010800040101010101" pitchFamily="2" charset="-122"/>
              </a:rPr>
              <a:t>.</a:t>
            </a:r>
          </a:p>
          <a:p>
            <a:pPr eaLnBrk="1" hangingPunct="1">
              <a:lnSpc>
                <a:spcPct val="130000"/>
              </a:lnSpc>
              <a:spcBef>
                <a:spcPct val="0"/>
              </a:spcBef>
              <a:buClrTx/>
              <a:buSzTx/>
              <a:buFontTx/>
              <a:buNone/>
              <a:defRPr/>
            </a:pPr>
            <a:r>
              <a:rPr lang="en-US" altLang="zh-CN" sz="2800" b="0" dirty="0">
                <a:solidFill>
                  <a:schemeClr val="tx1"/>
                </a:solidFill>
                <a:latin typeface="+mj-lt"/>
                <a:ea typeface="华文新魏" panose="02010800040101010101" pitchFamily="2" charset="-122"/>
              </a:rPr>
              <a:t> </a:t>
            </a:r>
            <a:r>
              <a:rPr lang="en-US" altLang="zh-CN" sz="2800" b="0" dirty="0" smtClean="0">
                <a:solidFill>
                  <a:schemeClr val="tx1"/>
                </a:solidFill>
                <a:latin typeface="+mj-lt"/>
                <a:ea typeface="华文新魏" panose="02010800040101010101" pitchFamily="2" charset="-122"/>
              </a:rPr>
              <a:t>       </a:t>
            </a:r>
            <a:r>
              <a:rPr lang="zh-CN" altLang="en-US" sz="2800" b="0" dirty="0" smtClean="0">
                <a:solidFill>
                  <a:schemeClr val="tx1"/>
                </a:solidFill>
                <a:latin typeface="黑体" panose="02010609060101010101" pitchFamily="2" charset="-122"/>
                <a:ea typeface="黑体" panose="02010609060101010101" pitchFamily="2" charset="-122"/>
              </a:rPr>
              <a:t>注</a:t>
            </a:r>
            <a:r>
              <a:rPr lang="zh-CN" altLang="en-US" sz="2800" b="0" dirty="0" smtClean="0">
                <a:solidFill>
                  <a:schemeClr val="tx1"/>
                </a:solidFill>
                <a:latin typeface="+mj-lt"/>
                <a:ea typeface="华文新魏" panose="02010800040101010101" pitchFamily="2" charset="-122"/>
              </a:rPr>
              <a:t> 当一个矩阵经过初等行变换化为阶梯型</a:t>
            </a:r>
            <a:endParaRPr lang="en-US" altLang="zh-CN" sz="2800" b="0" dirty="0" smtClean="0">
              <a:solidFill>
                <a:schemeClr val="tx1"/>
              </a:solidFill>
              <a:latin typeface="+mj-lt"/>
              <a:ea typeface="华文新魏" panose="02010800040101010101" pitchFamily="2" charset="-122"/>
            </a:endParaRPr>
          </a:p>
          <a:p>
            <a:pPr eaLnBrk="1" hangingPunct="1">
              <a:lnSpc>
                <a:spcPct val="130000"/>
              </a:lnSpc>
              <a:spcBef>
                <a:spcPct val="0"/>
              </a:spcBef>
              <a:buClrTx/>
              <a:buSzTx/>
              <a:buFontTx/>
              <a:buNone/>
              <a:defRPr/>
            </a:pPr>
            <a:r>
              <a:rPr lang="zh-CN" altLang="en-US" sz="2800" b="0" dirty="0" smtClean="0">
                <a:solidFill>
                  <a:schemeClr val="tx1"/>
                </a:solidFill>
                <a:latin typeface="+mj-lt"/>
                <a:ea typeface="华文新魏" panose="02010800040101010101" pitchFamily="2" charset="-122"/>
              </a:rPr>
              <a:t>矩阵</a:t>
            </a:r>
            <a:r>
              <a:rPr lang="zh-CN" altLang="en-US" sz="2800" b="0" dirty="0">
                <a:solidFill>
                  <a:schemeClr val="tx1"/>
                </a:solidFill>
                <a:latin typeface="+mj-lt"/>
                <a:ea typeface="华文新魏" panose="02010800040101010101" pitchFamily="2" charset="-122"/>
              </a:rPr>
              <a:t>时</a:t>
            </a:r>
            <a:r>
              <a:rPr lang="en-US" altLang="zh-CN" sz="2800" b="0" dirty="0" smtClean="0">
                <a:solidFill>
                  <a:schemeClr val="tx1"/>
                </a:solidFill>
                <a:latin typeface="+mj-lt"/>
                <a:ea typeface="华文新魏" panose="02010800040101010101" pitchFamily="2" charset="-122"/>
              </a:rPr>
              <a:t>, </a:t>
            </a:r>
            <a:r>
              <a:rPr lang="en-US" altLang="zh-CN" sz="2800" b="0" i="1" dirty="0" smtClean="0">
                <a:solidFill>
                  <a:schemeClr val="tx1"/>
                </a:solidFill>
                <a:latin typeface="+mj-lt"/>
                <a:ea typeface="华文新魏" panose="02010800040101010101" pitchFamily="2" charset="-122"/>
              </a:rPr>
              <a:t>r</a:t>
            </a:r>
            <a:r>
              <a:rPr lang="zh-CN" altLang="en-US" sz="2800" b="0" dirty="0" smtClean="0">
                <a:solidFill>
                  <a:schemeClr val="tx1"/>
                </a:solidFill>
                <a:latin typeface="+mj-lt"/>
                <a:ea typeface="华文新魏" panose="02010800040101010101" pitchFamily="2" charset="-122"/>
              </a:rPr>
              <a:t>是确定的</a:t>
            </a:r>
            <a:r>
              <a:rPr lang="en-US" altLang="zh-CN" sz="2800" b="0" dirty="0" smtClean="0">
                <a:solidFill>
                  <a:schemeClr val="tx1"/>
                </a:solidFill>
                <a:latin typeface="+mj-lt"/>
                <a:ea typeface="华文新魏" panose="02010800040101010101" pitchFamily="2" charset="-122"/>
              </a:rPr>
              <a:t>, </a:t>
            </a:r>
            <a:r>
              <a:rPr lang="en-US" altLang="zh-CN" sz="2800" b="0" i="1" dirty="0" smtClean="0">
                <a:solidFill>
                  <a:srgbClr val="000000"/>
                </a:solidFill>
                <a:latin typeface="Times New Roman" panose="02020603050405020304"/>
                <a:ea typeface="华文新魏" panose="02010800040101010101" pitchFamily="2" charset="-122"/>
              </a:rPr>
              <a:t>d</a:t>
            </a:r>
            <a:r>
              <a:rPr lang="en-US" altLang="zh-CN" sz="2800" b="0" i="1" baseline="-25000" dirty="0" smtClean="0">
                <a:solidFill>
                  <a:srgbClr val="000000"/>
                </a:solidFill>
                <a:latin typeface="Times New Roman" panose="02020603050405020304"/>
                <a:ea typeface="华文新魏" panose="02010800040101010101" pitchFamily="2" charset="-122"/>
              </a:rPr>
              <a:t>r+</a:t>
            </a:r>
            <a:r>
              <a:rPr lang="en-US" altLang="zh-CN" sz="2800" b="0" baseline="-25000" dirty="0" smtClean="0">
                <a:solidFill>
                  <a:srgbClr val="000000"/>
                </a:solidFill>
                <a:latin typeface="Times New Roman" panose="02020603050405020304"/>
                <a:ea typeface="华文新魏" panose="02010800040101010101" pitchFamily="2" charset="-122"/>
              </a:rPr>
              <a:t>1</a:t>
            </a:r>
            <a:r>
              <a:rPr lang="zh-CN" altLang="en-US" sz="2800" b="0" dirty="0" smtClean="0">
                <a:solidFill>
                  <a:schemeClr val="tx1"/>
                </a:solidFill>
                <a:latin typeface="+mj-lt"/>
                <a:ea typeface="华文新魏" panose="02010800040101010101" pitchFamily="2" charset="-122"/>
              </a:rPr>
              <a:t>是否为零是确定的</a:t>
            </a:r>
            <a:r>
              <a:rPr lang="en-US" altLang="zh-CN" sz="2800" b="0" dirty="0" smtClean="0">
                <a:solidFill>
                  <a:schemeClr val="tx1"/>
                </a:solidFill>
                <a:latin typeface="+mj-lt"/>
                <a:ea typeface="华文新魏" panose="02010800040101010101" pitchFamily="2" charset="-122"/>
              </a:rPr>
              <a:t>.</a:t>
            </a:r>
            <a:endParaRPr lang="zh-CN" altLang="en-US" sz="2800" b="0" dirty="0" smtClean="0">
              <a:solidFill>
                <a:schemeClr val="tx1"/>
              </a:solidFill>
              <a:latin typeface="+mj-lt"/>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0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2339975" y="1341438"/>
          <a:ext cx="2271713" cy="2139950"/>
        </p:xfrm>
        <a:graphic>
          <a:graphicData uri="http://schemas.openxmlformats.org/presentationml/2006/ole">
            <mc:AlternateContent xmlns:mc="http://schemas.openxmlformats.org/markup-compatibility/2006">
              <mc:Choice xmlns:v="urn:schemas-microsoft-com:vml" Requires="v">
                <p:oleObj spid="_x0000_s52333" name="Equation" r:id="rId4" imgW="25603200" imgH="23774400" progId="Equation.DSMT4">
                  <p:embed/>
                </p:oleObj>
              </mc:Choice>
              <mc:Fallback>
                <p:oleObj name="Equation" r:id="rId4" imgW="25603200" imgH="237744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341438"/>
                        <a:ext cx="2271713"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2343150" y="3645030"/>
          <a:ext cx="3327400" cy="2139950"/>
        </p:xfrm>
        <a:graphic>
          <a:graphicData uri="http://schemas.openxmlformats.org/presentationml/2006/ole">
            <mc:AlternateContent xmlns:mc="http://schemas.openxmlformats.org/markup-compatibility/2006">
              <mc:Choice xmlns:v="urn:schemas-microsoft-com:vml" Requires="v">
                <p:oleObj spid="_x0000_s52334" name="Equation" r:id="rId6" imgW="37490400" imgH="23774400" progId="Equation.DSMT4">
                  <p:embed/>
                </p:oleObj>
              </mc:Choice>
              <mc:Fallback>
                <p:oleObj name="Equation" r:id="rId6" imgW="37490400" imgH="23774400"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3150" y="3645030"/>
                        <a:ext cx="33274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表格 10"/>
          <p:cNvGraphicFramePr>
            <a:graphicFrameLocks noGrp="1"/>
          </p:cNvGraphicFramePr>
          <p:nvPr/>
        </p:nvGraphicFramePr>
        <p:xfrm>
          <a:off x="3411538" y="1412875"/>
          <a:ext cx="1079500" cy="1974850"/>
        </p:xfrm>
        <a:graphic>
          <a:graphicData uri="http://schemas.openxmlformats.org/drawingml/2006/table">
            <a:tbl>
              <a:tblPr firstRow="1" bandRow="1"/>
              <a:tblGrid>
                <a:gridCol w="539750"/>
                <a:gridCol w="539750"/>
              </a:tblGrid>
              <a:tr h="1974850">
                <a:tc>
                  <a:txBody>
                    <a:bodyPr/>
                    <a:lstStyle/>
                    <a:p>
                      <a:endParaRPr lang="zh-CN" altLang="en-US" sz="1800" dirty="0"/>
                    </a:p>
                  </a:txBody>
                  <a:tcPr marL="91385" marR="91385" marT="45725" marB="45725">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25" marB="45725">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3" name="表格 12"/>
          <p:cNvGraphicFramePr>
            <a:graphicFrameLocks noGrp="1"/>
          </p:cNvGraphicFramePr>
          <p:nvPr/>
        </p:nvGraphicFramePr>
        <p:xfrm>
          <a:off x="4468813" y="3789050"/>
          <a:ext cx="1079500" cy="1872260"/>
        </p:xfrm>
        <a:graphic>
          <a:graphicData uri="http://schemas.openxmlformats.org/drawingml/2006/table">
            <a:tbl>
              <a:tblPr firstRow="1" bandRow="1"/>
              <a:tblGrid>
                <a:gridCol w="539750"/>
                <a:gridCol w="539750"/>
              </a:tblGrid>
              <a:tr h="1872260">
                <a:tc>
                  <a:txBody>
                    <a:bodyPr/>
                    <a:lstStyle/>
                    <a:p>
                      <a:endParaRPr lang="zh-CN" altLang="en-US" sz="1800" dirty="0"/>
                    </a:p>
                  </a:txBody>
                  <a:tcPr marL="91385" marR="91385" marT="45725" marB="45725">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25" marB="45725">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4312348"/>
              </p:ext>
            </p:extLst>
          </p:nvPr>
        </p:nvGraphicFramePr>
        <p:xfrm>
          <a:off x="5364111" y="1999408"/>
          <a:ext cx="1008140" cy="504079"/>
        </p:xfrm>
        <a:graphic>
          <a:graphicData uri="http://schemas.openxmlformats.org/presentationml/2006/ole">
            <mc:AlternateContent xmlns:mc="http://schemas.openxmlformats.org/markup-compatibility/2006">
              <mc:Choice xmlns:v="urn:schemas-microsoft-com:vml" Requires="v">
                <p:oleObj spid="_x0000_s52335" name="Equation" r:id="rId8" imgW="406080" imgH="203040" progId="Equation.DSMT4">
                  <p:embed/>
                </p:oleObj>
              </mc:Choice>
              <mc:Fallback>
                <p:oleObj name="Equation" r:id="rId8" imgW="406080" imgH="203040" progId="Equation.DSMT4">
                  <p:embed/>
                  <p:pic>
                    <p:nvPicPr>
                      <p:cNvPr id="0" name="Picture 17"/>
                      <p:cNvPicPr>
                        <a:picLocks noChangeAspect="1" noChangeArrowheads="1"/>
                      </p:cNvPicPr>
                      <p:nvPr/>
                    </p:nvPicPr>
                    <p:blipFill>
                      <a:blip r:embed="rId9"/>
                      <a:srcRect/>
                      <a:stretch>
                        <a:fillRect/>
                      </a:stretch>
                    </p:blipFill>
                    <p:spPr bwMode="auto">
                      <a:xfrm>
                        <a:off x="5364111" y="1999408"/>
                        <a:ext cx="1008140" cy="504079"/>
                      </a:xfrm>
                      <a:prstGeom prst="rect">
                        <a:avLst/>
                      </a:prstGeom>
                      <a:noFill/>
                      <a:extLst/>
                    </p:spPr>
                  </p:pic>
                </p:oleObj>
              </mc:Fallback>
            </mc:AlternateContent>
          </a:graphicData>
        </a:graphic>
      </p:graphicFrame>
      <p:graphicFrame>
        <p:nvGraphicFramePr>
          <p:cNvPr id="9" name="对象 8"/>
          <p:cNvGraphicFramePr>
            <a:graphicFrameLocks noChangeAspect="1"/>
          </p:cNvGraphicFramePr>
          <p:nvPr/>
        </p:nvGraphicFramePr>
        <p:xfrm>
          <a:off x="6227763" y="4537205"/>
          <a:ext cx="785812" cy="355600"/>
        </p:xfrm>
        <a:graphic>
          <a:graphicData uri="http://schemas.openxmlformats.org/presentationml/2006/ole">
            <mc:AlternateContent xmlns:mc="http://schemas.openxmlformats.org/markup-compatibility/2006">
              <mc:Choice xmlns:v="urn:schemas-microsoft-com:vml" Requires="v">
                <p:oleObj spid="_x0000_s52336" name="Equation" r:id="rId10" imgW="8839200" imgH="3962400" progId="Equation.DSMT4">
                  <p:embed/>
                </p:oleObj>
              </mc:Choice>
              <mc:Fallback>
                <p:oleObj name="Equation" r:id="rId10" imgW="8839200" imgH="3962400" progId="Equation.DSMT4">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763" y="4537205"/>
                        <a:ext cx="7858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3923910" y="1471327"/>
            <a:ext cx="504070" cy="1880172"/>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2" name="Text Box 3"/>
          <p:cNvSpPr txBox="1">
            <a:spLocks noChangeArrowheads="1"/>
          </p:cNvSpPr>
          <p:nvPr/>
        </p:nvSpPr>
        <p:spPr bwMode="auto">
          <a:xfrm>
            <a:off x="5004060" y="3774919"/>
            <a:ext cx="504070" cy="1880172"/>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659689623"/>
              </p:ext>
            </p:extLst>
          </p:nvPr>
        </p:nvGraphicFramePr>
        <p:xfrm>
          <a:off x="5364110" y="2594199"/>
          <a:ext cx="2016280" cy="539579"/>
        </p:xfrm>
        <a:graphic>
          <a:graphicData uri="http://schemas.openxmlformats.org/presentationml/2006/ole">
            <mc:AlternateContent xmlns:mc="http://schemas.openxmlformats.org/markup-compatibility/2006">
              <mc:Choice xmlns:v="urn:schemas-microsoft-com:vml" Requires="v">
                <p:oleObj spid="_x0000_s52337" name="Equation" r:id="rId12" imgW="850680" imgH="228600" progId="Equation.DSMT4">
                  <p:embed/>
                </p:oleObj>
              </mc:Choice>
              <mc:Fallback>
                <p:oleObj name="Equation" r:id="rId12" imgW="850680" imgH="228600" progId="Equation.DSMT4">
                  <p:embed/>
                  <p:pic>
                    <p:nvPicPr>
                      <p:cNvPr id="0" name=""/>
                      <p:cNvPicPr>
                        <a:picLocks noChangeAspect="1" noChangeArrowheads="1"/>
                      </p:cNvPicPr>
                      <p:nvPr/>
                    </p:nvPicPr>
                    <p:blipFill>
                      <a:blip r:embed="rId13"/>
                      <a:srcRect/>
                      <a:stretch>
                        <a:fillRect/>
                      </a:stretch>
                    </p:blipFill>
                    <p:spPr bwMode="auto">
                      <a:xfrm>
                        <a:off x="5364110" y="2594199"/>
                        <a:ext cx="2016280" cy="539579"/>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2507182" y="2056414"/>
            <a:ext cx="4717290" cy="64809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9046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12" name="Text Box 3"/>
          <p:cNvSpPr txBox="1">
            <a:spLocks noChangeArrowheads="1"/>
          </p:cNvSpPr>
          <p:nvPr/>
        </p:nvSpPr>
        <p:spPr bwMode="auto">
          <a:xfrm>
            <a:off x="2111762" y="2056414"/>
            <a:ext cx="505259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en-US" altLang="zh-CN" sz="2800" b="0" dirty="0" smtClean="0">
                <a:solidFill>
                  <a:schemeClr val="tx1"/>
                </a:solidFill>
                <a:latin typeface="+mj-lt"/>
                <a:ea typeface="华文新魏" panose="02010800040101010101" pitchFamily="2" charset="-122"/>
              </a:rPr>
              <a:t>        </a:t>
            </a:r>
            <a:r>
              <a:rPr lang="zh-CN" altLang="en-US" sz="2800" b="0" dirty="0" smtClean="0">
                <a:solidFill>
                  <a:schemeClr val="tx1"/>
                </a:solidFill>
                <a:latin typeface="黑体" panose="02010609060101010101" pitchFamily="2" charset="-122"/>
                <a:ea typeface="黑体" panose="02010609060101010101" pitchFamily="2" charset="-122"/>
              </a:rPr>
              <a:t>注</a:t>
            </a:r>
            <a:r>
              <a:rPr lang="zh-CN" altLang="en-US" sz="2800" b="0" dirty="0" smtClean="0">
                <a:solidFill>
                  <a:schemeClr val="tx1"/>
                </a:solidFill>
                <a:latin typeface="+mj-lt"/>
                <a:ea typeface="华文新魏" panose="02010800040101010101" pitchFamily="2" charset="-122"/>
              </a:rPr>
              <a:t> </a:t>
            </a:r>
            <a:r>
              <a:rPr lang="en-US" altLang="zh-CN" sz="2800" b="0" dirty="0" smtClean="0">
                <a:solidFill>
                  <a:schemeClr val="tx1"/>
                </a:solidFill>
                <a:latin typeface="+mj-lt"/>
                <a:ea typeface="华文新魏" panose="02010800040101010101" pitchFamily="2" charset="-122"/>
              </a:rPr>
              <a:t> </a:t>
            </a:r>
            <a:r>
              <a:rPr lang="en-US" altLang="zh-CN" sz="2800" b="0" i="1" dirty="0" smtClean="0">
                <a:solidFill>
                  <a:schemeClr val="tx1"/>
                </a:solidFill>
                <a:latin typeface="+mj-lt"/>
                <a:ea typeface="华文新魏" panose="02010800040101010101" pitchFamily="2" charset="-122"/>
              </a:rPr>
              <a:t>r</a:t>
            </a:r>
            <a:r>
              <a:rPr lang="en-US" altLang="zh-CN" sz="1100" b="0" i="1" dirty="0" smtClean="0">
                <a:solidFill>
                  <a:schemeClr val="tx1"/>
                </a:solidFill>
                <a:latin typeface="+mj-lt"/>
                <a:ea typeface="华文新魏" panose="02010800040101010101" pitchFamily="2" charset="-122"/>
              </a:rPr>
              <a:t> </a:t>
            </a:r>
            <a:r>
              <a:rPr lang="zh-CN" altLang="en-US" sz="2800" b="0" dirty="0" smtClean="0">
                <a:solidFill>
                  <a:schemeClr val="tx1"/>
                </a:solidFill>
                <a:latin typeface="+mj-lt"/>
                <a:ea typeface="华文新魏" panose="02010800040101010101" pitchFamily="2" charset="-122"/>
              </a:rPr>
              <a:t>和</a:t>
            </a:r>
            <a:r>
              <a:rPr lang="en-US" altLang="zh-CN" sz="2800" b="0" i="1" dirty="0" smtClean="0">
                <a:solidFill>
                  <a:srgbClr val="000000"/>
                </a:solidFill>
                <a:latin typeface="Times New Roman" panose="02020603050405020304"/>
                <a:ea typeface="华文新魏" panose="02010800040101010101" pitchFamily="2" charset="-122"/>
              </a:rPr>
              <a:t>d</a:t>
            </a:r>
            <a:r>
              <a:rPr lang="en-US" altLang="zh-CN" sz="2800" b="0" i="1" baseline="-25000" dirty="0" smtClean="0">
                <a:solidFill>
                  <a:srgbClr val="000000"/>
                </a:solidFill>
                <a:latin typeface="Times New Roman" panose="02020603050405020304"/>
                <a:ea typeface="华文新魏" panose="02010800040101010101" pitchFamily="2" charset="-122"/>
              </a:rPr>
              <a:t>r+</a:t>
            </a:r>
            <a:r>
              <a:rPr lang="en-US" altLang="zh-CN" sz="2800" b="0" baseline="-25000" dirty="0" smtClean="0">
                <a:solidFill>
                  <a:srgbClr val="000000"/>
                </a:solidFill>
                <a:latin typeface="Times New Roman" panose="02020603050405020304"/>
                <a:ea typeface="华文新魏" panose="02010800040101010101" pitchFamily="2" charset="-122"/>
              </a:rPr>
              <a:t>1</a:t>
            </a:r>
            <a:r>
              <a:rPr lang="zh-CN" altLang="en-US" sz="2800" b="0" dirty="0" smtClean="0">
                <a:solidFill>
                  <a:schemeClr val="tx1"/>
                </a:solidFill>
                <a:latin typeface="+mj-lt"/>
                <a:ea typeface="华文新魏" panose="02010800040101010101" pitchFamily="2" charset="-122"/>
              </a:rPr>
              <a:t>的确定很重要</a:t>
            </a:r>
            <a:r>
              <a:rPr lang="en-US" altLang="zh-CN" sz="2800" b="0" dirty="0" smtClean="0">
                <a:solidFill>
                  <a:schemeClr val="tx1"/>
                </a:solidFill>
                <a:latin typeface="+mj-lt"/>
                <a:ea typeface="华文新魏" panose="02010800040101010101" pitchFamily="2" charset="-122"/>
              </a:rPr>
              <a:t>!!!</a:t>
            </a:r>
            <a:endParaRPr lang="zh-CN" altLang="en-US" sz="2800" b="0" dirty="0" smtClean="0">
              <a:solidFill>
                <a:schemeClr val="tx1"/>
              </a:solidFill>
              <a:latin typeface="+mj-lt"/>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1692275" y="1450975"/>
          <a:ext cx="7029450" cy="4283075"/>
        </p:xfrm>
        <a:graphic>
          <a:graphicData uri="http://schemas.openxmlformats.org/presentationml/2006/ole">
            <mc:AlternateContent xmlns:mc="http://schemas.openxmlformats.org/markup-compatibility/2006">
              <mc:Choice xmlns:v="urn:schemas-microsoft-com:vml" Requires="v">
                <p:oleObj spid="_x0000_s53275" name="Equation" r:id="rId4" imgW="79248000" imgH="47548800" progId="Equation.DSMT4">
                  <p:embed/>
                </p:oleObj>
              </mc:Choice>
              <mc:Fallback>
                <p:oleObj name="Equation" r:id="rId4" imgW="79248000" imgH="47548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450975"/>
                        <a:ext cx="7029450" cy="428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nvGraphicFramePr>
        <p:xfrm>
          <a:off x="6156325" y="1557338"/>
          <a:ext cx="1079500" cy="4103687"/>
        </p:xfrm>
        <a:graphic>
          <a:graphicData uri="http://schemas.openxmlformats.org/drawingml/2006/table">
            <a:tbl>
              <a:tblPr firstRow="1" bandRow="1"/>
              <a:tblGrid>
                <a:gridCol w="539750"/>
                <a:gridCol w="539750"/>
              </a:tblGrid>
              <a:tr h="4103687">
                <a:tc>
                  <a:txBody>
                    <a:bodyPr/>
                    <a:lstStyle/>
                    <a:p>
                      <a:endParaRPr lang="zh-CN" altLang="en-US" sz="1800" dirty="0"/>
                    </a:p>
                  </a:txBody>
                  <a:tcPr marL="91385" marR="91385" marT="45710" marB="45710">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0" marB="45710">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3740150"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它对应的线性方程组为</a:t>
            </a:r>
          </a:p>
        </p:txBody>
      </p:sp>
      <p:graphicFrame>
        <p:nvGraphicFramePr>
          <p:cNvPr id="2" name="Object 3"/>
          <p:cNvGraphicFramePr>
            <a:graphicFrameLocks noChangeAspect="1"/>
          </p:cNvGraphicFramePr>
          <p:nvPr/>
        </p:nvGraphicFramePr>
        <p:xfrm>
          <a:off x="1341438" y="1797050"/>
          <a:ext cx="7081837" cy="4281488"/>
        </p:xfrm>
        <a:graphic>
          <a:graphicData uri="http://schemas.openxmlformats.org/presentationml/2006/ole">
            <mc:AlternateContent xmlns:mc="http://schemas.openxmlformats.org/markup-compatibility/2006">
              <mc:Choice xmlns:v="urn:schemas-microsoft-com:vml" Requires="v">
                <p:oleObj spid="_x0000_s54299" name="Equation" r:id="rId4" imgW="79857600" imgH="47548800" progId="Equation.DSMT4">
                  <p:embed/>
                </p:oleObj>
              </mc:Choice>
              <mc:Fallback>
                <p:oleObj name="Equation" r:id="rId4" imgW="79857600" imgH="47548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1797050"/>
                        <a:ext cx="7081837" cy="428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619590" y="3068950"/>
            <a:ext cx="6706859" cy="628585"/>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4" name="Text Box 3"/>
          <p:cNvSpPr txBox="1">
            <a:spLocks noChangeArrowheads="1"/>
          </p:cNvSpPr>
          <p:nvPr/>
        </p:nvSpPr>
        <p:spPr bwMode="auto">
          <a:xfrm>
            <a:off x="1619590" y="2276840"/>
            <a:ext cx="4896680" cy="57608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19661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670"/>
            <a:ext cx="7354899" cy="264995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由于</a:t>
            </a:r>
            <a:r>
              <a:rPr lang="en-US" altLang="zh-CN" sz="2800" dirty="0">
                <a:ea typeface="华文新魏" panose="02010800040101010101" pitchFamily="2" charset="-122"/>
              </a:rPr>
              <a:t>(1.3.3)</a:t>
            </a:r>
            <a:r>
              <a:rPr lang="zh-CN" altLang="en-US" sz="2800" dirty="0">
                <a:ea typeface="华文新魏" panose="02010800040101010101" pitchFamily="2" charset="-122"/>
              </a:rPr>
              <a:t>与</a:t>
            </a:r>
            <a:r>
              <a:rPr lang="en-US" altLang="zh-CN" sz="2800" dirty="0">
                <a:ea typeface="华文新魏" panose="02010800040101010101" pitchFamily="2" charset="-122"/>
              </a:rPr>
              <a:t>(1.3.1)</a:t>
            </a:r>
            <a:r>
              <a:rPr lang="zh-CN" altLang="en-US" sz="2800" dirty="0">
                <a:ea typeface="华文新魏" panose="02010800040101010101" pitchFamily="2" charset="-122"/>
              </a:rPr>
              <a:t>是同解的线性方程组</a:t>
            </a:r>
            <a:r>
              <a:rPr lang="en-US" altLang="zh-CN" sz="2800" dirty="0">
                <a:ea typeface="华文新魏" panose="02010800040101010101" pitchFamily="2" charset="-122"/>
              </a:rPr>
              <a:t>, </a:t>
            </a:r>
            <a:r>
              <a:rPr lang="zh-CN" altLang="en-US" sz="2800" dirty="0">
                <a:ea typeface="华文新魏" panose="02010800040101010101" pitchFamily="2" charset="-122"/>
              </a:rPr>
              <a:t>则由</a:t>
            </a:r>
          </a:p>
          <a:p>
            <a:pPr eaLnBrk="1" hangingPunct="1">
              <a:lnSpc>
                <a:spcPct val="130000"/>
              </a:lnSpc>
              <a:spcAft>
                <a:spcPts val="600"/>
              </a:spcAft>
              <a:tabLst>
                <a:tab pos="892175" algn="l"/>
                <a:tab pos="981075" algn="l"/>
                <a:tab pos="1071245" algn="l"/>
              </a:tabLst>
            </a:pPr>
            <a:r>
              <a:rPr lang="en-US" altLang="zh-CN" sz="2800" dirty="0">
                <a:ea typeface="华文新魏" panose="02010800040101010101" pitchFamily="2" charset="-122"/>
              </a:rPr>
              <a:t>(1.3.3), </a:t>
            </a:r>
            <a:r>
              <a:rPr lang="zh-CN" altLang="en-US" sz="2800" dirty="0">
                <a:ea typeface="华文新魏" panose="02010800040101010101" pitchFamily="2" charset="-122"/>
              </a:rPr>
              <a:t>关于</a:t>
            </a:r>
            <a:r>
              <a:rPr lang="en-US" altLang="zh-CN" sz="2800" dirty="0">
                <a:ea typeface="华文新魏" panose="02010800040101010101" pitchFamily="2" charset="-122"/>
              </a:rPr>
              <a:t>(1.3.1)</a:t>
            </a:r>
            <a:r>
              <a:rPr lang="zh-CN" altLang="en-US" sz="2800" dirty="0">
                <a:ea typeface="华文新魏" panose="02010800040101010101" pitchFamily="2" charset="-122"/>
              </a:rPr>
              <a:t>的解有如下结论</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情形</a:t>
            </a:r>
            <a:r>
              <a:rPr lang="en-US" altLang="zh-CN" sz="2800" dirty="0">
                <a:ea typeface="华文新魏" panose="02010800040101010101" pitchFamily="2" charset="-122"/>
              </a:rPr>
              <a:t>1 </a:t>
            </a:r>
            <a:r>
              <a:rPr lang="zh-CN" altLang="en-US" sz="2800" dirty="0">
                <a:ea typeface="华文新魏" panose="02010800040101010101" pitchFamily="2" charset="-122"/>
              </a:rPr>
              <a:t>若</a:t>
            </a:r>
            <a:r>
              <a:rPr lang="en-US" altLang="zh-CN" sz="2800" i="1" dirty="0">
                <a:ea typeface="华文新魏" panose="02010800040101010101" pitchFamily="2" charset="-122"/>
              </a:rPr>
              <a:t>d</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0, </a:t>
            </a:r>
            <a:r>
              <a:rPr lang="zh-CN" altLang="en-US" sz="2800" dirty="0">
                <a:ea typeface="华文新魏" panose="02010800040101010101" pitchFamily="2" charset="-122"/>
              </a:rPr>
              <a:t>则</a:t>
            </a:r>
            <a:r>
              <a:rPr lang="en-US" altLang="zh-CN" sz="2800" dirty="0">
                <a:ea typeface="华文新魏" panose="02010800040101010101" pitchFamily="2" charset="-122"/>
              </a:rPr>
              <a:t>(1.3.1)</a:t>
            </a:r>
            <a:r>
              <a:rPr lang="zh-CN" altLang="en-US" sz="2800" dirty="0">
                <a:ea typeface="华文新魏" panose="02010800040101010101" pitchFamily="2" charset="-122"/>
              </a:rPr>
              <a:t>无解</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endParaRPr lang="en-US" altLang="zh-CN" sz="12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情形</a:t>
            </a:r>
            <a:r>
              <a:rPr lang="en-US" altLang="zh-CN" sz="2800" dirty="0">
                <a:ea typeface="华文新魏" panose="02010800040101010101" pitchFamily="2" charset="-122"/>
              </a:rPr>
              <a:t>2 </a:t>
            </a:r>
            <a:r>
              <a:rPr lang="zh-CN" altLang="en-US" sz="2800" dirty="0">
                <a:ea typeface="华文新魏" panose="02010800040101010101" pitchFamily="2" charset="-122"/>
              </a:rPr>
              <a:t>若</a:t>
            </a:r>
            <a:r>
              <a:rPr lang="en-US" altLang="zh-CN" sz="2800" i="1" dirty="0">
                <a:ea typeface="华文新魏" panose="02010800040101010101" pitchFamily="2" charset="-122"/>
              </a:rPr>
              <a:t>d</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0, </a:t>
            </a:r>
            <a:r>
              <a:rPr lang="zh-CN" altLang="en-US" sz="2800" dirty="0">
                <a:ea typeface="华文新魏" panose="02010800040101010101" pitchFamily="2" charset="-122"/>
              </a:rPr>
              <a:t>且</a:t>
            </a:r>
            <a:r>
              <a:rPr lang="en-US" altLang="zh-CN" sz="2800" i="1" dirty="0">
                <a:ea typeface="华文新魏" panose="02010800040101010101" pitchFamily="2" charset="-122"/>
              </a:rPr>
              <a:t>r</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en-US" altLang="zh-CN" sz="2800" dirty="0">
                <a:ea typeface="华文新魏" panose="02010800040101010101" pitchFamily="2" charset="-122"/>
              </a:rPr>
              <a:t>, </a:t>
            </a:r>
            <a:r>
              <a:rPr lang="zh-CN" altLang="en-US" sz="2800" dirty="0">
                <a:ea typeface="华文新魏" panose="02010800040101010101" pitchFamily="2" charset="-122"/>
              </a:rPr>
              <a:t>则</a:t>
            </a:r>
            <a:r>
              <a:rPr lang="en-US" altLang="zh-CN" sz="2800" dirty="0">
                <a:ea typeface="华文新魏" panose="02010800040101010101" pitchFamily="2" charset="-122"/>
              </a:rPr>
              <a:t>(1.3.1)</a:t>
            </a:r>
            <a:r>
              <a:rPr lang="zh-CN" altLang="en-US" sz="2800" dirty="0">
                <a:ea typeface="华文新魏" panose="02010800040101010101" pitchFamily="2" charset="-122"/>
              </a:rPr>
              <a:t>有唯一解</a:t>
            </a:r>
            <a:r>
              <a:rPr lang="en-US" altLang="zh-CN" sz="2800" dirty="0">
                <a:ea typeface="华文新魏" panose="02010800040101010101" pitchFamily="2" charset="-122"/>
              </a:rPr>
              <a:t>;</a:t>
            </a:r>
            <a:endParaRPr lang="zh-CN" altLang="en-US"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198659" name="Object 3"/>
          <p:cNvGraphicFramePr>
            <a:graphicFrameLocks noChangeAspect="1"/>
          </p:cNvGraphicFramePr>
          <p:nvPr/>
        </p:nvGraphicFramePr>
        <p:xfrm>
          <a:off x="3171825" y="1397000"/>
          <a:ext cx="3514725" cy="3760788"/>
        </p:xfrm>
        <a:graphic>
          <a:graphicData uri="http://schemas.openxmlformats.org/presentationml/2006/ole">
            <mc:AlternateContent xmlns:mc="http://schemas.openxmlformats.org/markup-compatibility/2006">
              <mc:Choice xmlns:v="urn:schemas-microsoft-com:vml" Requires="v">
                <p:oleObj spid="_x0000_s55323" name="Equation" r:id="rId4" imgW="39624000" imgH="41757600" progId="Equation.DSMT4">
                  <p:embed/>
                </p:oleObj>
              </mc:Choice>
              <mc:Fallback>
                <p:oleObj name="Equation" r:id="rId4" imgW="39624000" imgH="417576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1397000"/>
                        <a:ext cx="3514725" cy="376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nvGraphicFramePr>
        <p:xfrm>
          <a:off x="5437188" y="1557338"/>
          <a:ext cx="1079500" cy="3455987"/>
        </p:xfrm>
        <a:graphic>
          <a:graphicData uri="http://schemas.openxmlformats.org/drawingml/2006/table">
            <a:tbl>
              <a:tblPr firstRow="1" bandRow="1"/>
              <a:tblGrid>
                <a:gridCol w="539750"/>
                <a:gridCol w="539750"/>
              </a:tblGrid>
              <a:tr h="3455987">
                <a:tc>
                  <a:txBody>
                    <a:bodyPr/>
                    <a:lstStyle/>
                    <a:p>
                      <a:endParaRPr lang="zh-CN" altLang="en-US" sz="1800" dirty="0"/>
                    </a:p>
                  </a:txBody>
                  <a:tcPr marL="91385" marR="91385" marT="45711" marB="45711">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1" marB="45711">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4" name="Object 3"/>
          <p:cNvGraphicFramePr>
            <a:graphicFrameLocks noChangeAspect="1"/>
          </p:cNvGraphicFramePr>
          <p:nvPr/>
        </p:nvGraphicFramePr>
        <p:xfrm>
          <a:off x="2051050" y="1268413"/>
          <a:ext cx="2838450" cy="3760787"/>
        </p:xfrm>
        <a:graphic>
          <a:graphicData uri="http://schemas.openxmlformats.org/presentationml/2006/ole">
            <mc:AlternateContent xmlns:mc="http://schemas.openxmlformats.org/markup-compatibility/2006">
              <mc:Choice xmlns:v="urn:schemas-microsoft-com:vml" Requires="v">
                <p:oleObj spid="_x0000_s56371" name="Equation" r:id="rId4" imgW="32004000" imgH="41757600" progId="Equation.DSMT4">
                  <p:embed/>
                </p:oleObj>
              </mc:Choice>
              <mc:Fallback>
                <p:oleObj name="Equation" r:id="rId4" imgW="32004000" imgH="417576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268413"/>
                        <a:ext cx="2838450" cy="376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5724525" y="2063750"/>
          <a:ext cx="1243013" cy="2168525"/>
        </p:xfrm>
        <a:graphic>
          <a:graphicData uri="http://schemas.openxmlformats.org/presentationml/2006/ole">
            <mc:AlternateContent xmlns:mc="http://schemas.openxmlformats.org/markup-compatibility/2006">
              <mc:Choice xmlns:v="urn:schemas-microsoft-com:vml" Requires="v">
                <p:oleObj spid="_x0000_s56372" name="Equation" r:id="rId6" imgW="14020800" imgH="24079200" progId="Equation.DSMT4">
                  <p:embed/>
                </p:oleObj>
              </mc:Choice>
              <mc:Fallback>
                <p:oleObj name="Equation" r:id="rId6" imgW="14020800" imgH="24079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2063750"/>
                        <a:ext cx="1243013"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971500" y="1052670"/>
            <a:ext cx="7633060" cy="64809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0275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24674"/>
            <a:ext cx="7704353" cy="604076"/>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情形</a:t>
            </a:r>
            <a:r>
              <a:rPr lang="en-US" altLang="zh-CN" sz="2800" dirty="0">
                <a:ea typeface="华文新魏" panose="02010800040101010101" pitchFamily="2" charset="-122"/>
              </a:rPr>
              <a:t>3 </a:t>
            </a:r>
            <a:r>
              <a:rPr lang="zh-CN" altLang="en-US" sz="2800" dirty="0">
                <a:ea typeface="华文新魏" panose="02010800040101010101" pitchFamily="2" charset="-122"/>
              </a:rPr>
              <a:t>若</a:t>
            </a:r>
            <a:r>
              <a:rPr lang="en-US" altLang="zh-CN" sz="2800" i="1" dirty="0">
                <a:ea typeface="华文新魏" panose="02010800040101010101" pitchFamily="2" charset="-122"/>
              </a:rPr>
              <a:t>d</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0, </a:t>
            </a:r>
            <a:r>
              <a:rPr lang="zh-CN" altLang="en-US" sz="2800" dirty="0">
                <a:ea typeface="华文新魏" panose="02010800040101010101" pitchFamily="2" charset="-122"/>
              </a:rPr>
              <a:t>且</a:t>
            </a:r>
            <a:r>
              <a:rPr lang="en-US" altLang="zh-CN" sz="2800" i="1" dirty="0">
                <a:ea typeface="华文新魏" panose="02010800040101010101" pitchFamily="2" charset="-122"/>
              </a:rPr>
              <a:t>r</a:t>
            </a:r>
            <a:r>
              <a:rPr lang="en-US" altLang="zh-CN" i="1"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en-US" altLang="zh-CN" sz="2800" dirty="0">
                <a:ea typeface="华文新魏" panose="02010800040101010101" pitchFamily="2" charset="-122"/>
              </a:rPr>
              <a:t>, </a:t>
            </a:r>
            <a:r>
              <a:rPr lang="zh-CN" altLang="en-US" sz="2800" dirty="0">
                <a:ea typeface="华文新魏" panose="02010800040101010101" pitchFamily="2" charset="-122"/>
              </a:rPr>
              <a:t>则</a:t>
            </a:r>
            <a:r>
              <a:rPr lang="en-US" altLang="zh-CN" sz="2800" dirty="0">
                <a:ea typeface="华文新魏" panose="02010800040101010101" pitchFamily="2" charset="-122"/>
              </a:rPr>
              <a:t>(1.3.1)</a:t>
            </a:r>
            <a:r>
              <a:rPr lang="zh-CN" altLang="en-US" sz="2800" dirty="0">
                <a:ea typeface="华文新魏" panose="02010800040101010101" pitchFamily="2" charset="-122"/>
              </a:rPr>
              <a:t>有无穷</a:t>
            </a:r>
            <a:r>
              <a:rPr lang="zh-CN" altLang="en-US" sz="2800" dirty="0" smtClean="0">
                <a:ea typeface="华文新魏" panose="02010800040101010101" pitchFamily="2" charset="-122"/>
              </a:rPr>
              <a:t>多解</a:t>
            </a:r>
            <a:r>
              <a:rPr lang="en-US" altLang="zh-CN" sz="2800" dirty="0">
                <a:ea typeface="华文新魏" panose="02010800040101010101" pitchFamily="2" charset="-122"/>
              </a:rPr>
              <a:t>.</a:t>
            </a:r>
            <a:endParaRPr lang="zh-CN" altLang="en-US" sz="2800" dirty="0">
              <a:ea typeface="华文新魏" panose="02010800040101010101" pitchFamily="2" charset="-122"/>
            </a:endParaRPr>
          </a:p>
        </p:txBody>
      </p:sp>
      <p:graphicFrame>
        <p:nvGraphicFramePr>
          <p:cNvPr id="5" name="Object 3"/>
          <p:cNvGraphicFramePr>
            <a:graphicFrameLocks noChangeAspect="1"/>
          </p:cNvGraphicFramePr>
          <p:nvPr/>
        </p:nvGraphicFramePr>
        <p:xfrm>
          <a:off x="2195513" y="2204830"/>
          <a:ext cx="5786437" cy="4283075"/>
        </p:xfrm>
        <a:graphic>
          <a:graphicData uri="http://schemas.openxmlformats.org/presentationml/2006/ole">
            <mc:AlternateContent xmlns:mc="http://schemas.openxmlformats.org/markup-compatibility/2006">
              <mc:Choice xmlns:v="urn:schemas-microsoft-com:vml" Requires="v">
                <p:oleObj spid="_x0000_s57372" name="Equation" r:id="rId4" imgW="65227200" imgH="47548800" progId="Equation.DSMT4">
                  <p:embed/>
                </p:oleObj>
              </mc:Choice>
              <mc:Fallback>
                <p:oleObj name="Equation" r:id="rId4" imgW="65227200" imgH="47548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204830"/>
                        <a:ext cx="5786437" cy="428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6661150" y="2276268"/>
          <a:ext cx="1079500" cy="4105275"/>
        </p:xfrm>
        <a:graphic>
          <a:graphicData uri="http://schemas.openxmlformats.org/drawingml/2006/table">
            <a:tbl>
              <a:tblPr firstRow="1" bandRow="1"/>
              <a:tblGrid>
                <a:gridCol w="539750"/>
                <a:gridCol w="539750"/>
              </a:tblGrid>
              <a:tr h="4105275">
                <a:tc>
                  <a:txBody>
                    <a:bodyPr/>
                    <a:lstStyle/>
                    <a:p>
                      <a:endParaRPr lang="zh-CN" altLang="en-US" sz="1800" dirty="0"/>
                    </a:p>
                  </a:txBody>
                  <a:tcPr marL="91385" marR="91385" marT="45718" marB="4571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718" marB="4571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04803" name="Object 3"/>
          <p:cNvGraphicFramePr>
            <a:graphicFrameLocks noChangeAspect="1"/>
          </p:cNvGraphicFramePr>
          <p:nvPr/>
        </p:nvGraphicFramePr>
        <p:xfrm>
          <a:off x="2505075" y="1673225"/>
          <a:ext cx="5165725" cy="3760788"/>
        </p:xfrm>
        <a:graphic>
          <a:graphicData uri="http://schemas.openxmlformats.org/presentationml/2006/ole">
            <mc:AlternateContent xmlns:mc="http://schemas.openxmlformats.org/markup-compatibility/2006">
              <mc:Choice xmlns:v="urn:schemas-microsoft-com:vml" Requires="v">
                <p:oleObj spid="_x0000_s58395" name="Equation" r:id="rId4" imgW="58216800" imgH="41757600" progId="Equation.DSMT4">
                  <p:embed/>
                </p:oleObj>
              </mc:Choice>
              <mc:Fallback>
                <p:oleObj name="Equation" r:id="rId4" imgW="58216800" imgH="417576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075" y="1673225"/>
                        <a:ext cx="5165725" cy="376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6372225" y="1773238"/>
          <a:ext cx="1079500" cy="3527425"/>
        </p:xfrm>
        <a:graphic>
          <a:graphicData uri="http://schemas.openxmlformats.org/drawingml/2006/table">
            <a:tbl>
              <a:tblPr firstRow="1" bandRow="1"/>
              <a:tblGrid>
                <a:gridCol w="539750"/>
                <a:gridCol w="539750"/>
              </a:tblGrid>
              <a:tr h="3527425">
                <a:tc>
                  <a:txBody>
                    <a:bodyPr/>
                    <a:lstStyle/>
                    <a:p>
                      <a:endParaRPr lang="zh-CN" altLang="en-US" sz="1800" dirty="0"/>
                    </a:p>
                  </a:txBody>
                  <a:tcPr marL="91385" marR="91385" marT="45696" marB="45696">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385" marR="91385" marT="45696" marB="45696">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857500" y="211138"/>
            <a:ext cx="3994150" cy="701675"/>
          </a:xfrm>
          <a:noFill/>
        </p:spPr>
        <p:txBody>
          <a:bodyPr wrap="none">
            <a:spAutoFit/>
          </a:bodyPr>
          <a:lstStyle/>
          <a:p>
            <a:pPr eaLnBrk="1" hangingPunct="1"/>
            <a:r>
              <a:rPr lang="en-US" altLang="zh-CN"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sz="4000" b="1" smtClean="0">
                <a:solidFill>
                  <a:srgbClr val="000000"/>
                </a:solidFill>
                <a:ea typeface="华文隶书" panose="02010800040101010101" pitchFamily="2" charset="-122"/>
                <a:cs typeface="Times New Roman" panose="02020603050405020304" pitchFamily="18" charset="0"/>
              </a:rPr>
              <a:t>1.1 </a:t>
            </a:r>
            <a:r>
              <a:rPr lang="zh-CN" altLang="en-US" sz="4000"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矩阵的定义</a:t>
            </a:r>
          </a:p>
        </p:txBody>
      </p:sp>
      <p:sp>
        <p:nvSpPr>
          <p:cNvPr id="273411" name="Text Box 3"/>
          <p:cNvSpPr txBox="1">
            <a:spLocks noChangeArrowheads="1"/>
          </p:cNvSpPr>
          <p:nvPr/>
        </p:nvSpPr>
        <p:spPr bwMode="auto">
          <a:xfrm>
            <a:off x="900113" y="1512888"/>
            <a:ext cx="7186583"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95000"/>
              <a:buChar char="•"/>
              <a:tabLst>
                <a:tab pos="892175" algn="l"/>
                <a:tab pos="981075" algn="l"/>
                <a:tab pos="1071245" algn="l"/>
              </a:tabLst>
              <a:defRPr sz="3200" b="1">
                <a:solidFill>
                  <a:srgbClr val="005E5C"/>
                </a:solidFill>
                <a:latin typeface="Arial" panose="020B0604020202020204" pitchFamily="34" charset="0"/>
                <a:ea typeface="宋体" panose="02010600030101010101" pitchFamily="2" charset="-122"/>
              </a:defRPr>
            </a:lvl1pPr>
            <a:lvl2pPr marL="742950" indent="-285750">
              <a:spcBef>
                <a:spcPct val="20000"/>
              </a:spcBef>
              <a:buClr>
                <a:srgbClr val="3D9F1F"/>
              </a:buClr>
              <a:buChar char="•"/>
              <a:tabLst>
                <a:tab pos="892175" algn="l"/>
                <a:tab pos="981075" algn="l"/>
                <a:tab pos="1071245" algn="l"/>
              </a:tabLst>
              <a:defRPr sz="2800" b="1" i="1">
                <a:solidFill>
                  <a:srgbClr val="4055F2"/>
                </a:solidFill>
                <a:latin typeface="Arial" panose="020B0604020202020204" pitchFamily="34" charset="0"/>
                <a:ea typeface="宋体" panose="02010600030101010101" pitchFamily="2" charset="-122"/>
              </a:defRPr>
            </a:lvl2pPr>
            <a:lvl3pPr marL="1143000" indent="-228600">
              <a:spcBef>
                <a:spcPct val="20000"/>
              </a:spcBef>
              <a:buClr>
                <a:schemeClr val="bg2"/>
              </a:buClr>
              <a:buChar char="•"/>
              <a:tabLst>
                <a:tab pos="892175" algn="l"/>
                <a:tab pos="981075" algn="l"/>
                <a:tab pos="1071245" algn="l"/>
              </a:tabLst>
              <a:defRPr sz="2400" b="1">
                <a:solidFill>
                  <a:srgbClr val="005E5C"/>
                </a:solidFill>
                <a:latin typeface="Arial" panose="020B0604020202020204" pitchFamily="34" charset="0"/>
                <a:ea typeface="宋体" panose="02010600030101010101" pitchFamily="2" charset="-122"/>
              </a:defRPr>
            </a:lvl3pPr>
            <a:lvl4pPr marL="1600200" indent="-228600">
              <a:spcBef>
                <a:spcPct val="20000"/>
              </a:spcBef>
              <a:buClr>
                <a:srgbClr val="0667B0"/>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4pPr>
            <a:lvl5pPr marL="2057400" indent="-228600">
              <a:spcBef>
                <a:spcPct val="20000"/>
              </a:spcBef>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Char char="•"/>
              <a:tabLst>
                <a:tab pos="892175" algn="l"/>
                <a:tab pos="981075" algn="l"/>
                <a:tab pos="1071245" algn="l"/>
              </a:tabLst>
              <a:defRPr sz="2000" b="1">
                <a:solidFill>
                  <a:srgbClr val="005E5C"/>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defRPr/>
            </a:pPr>
            <a:r>
              <a:rPr lang="zh-CN" altLang="en-US" sz="2800" b="0" dirty="0" smtClean="0">
                <a:solidFill>
                  <a:schemeClr val="tx1"/>
                </a:solidFill>
                <a:latin typeface="Times New Roman" panose="02020603050405020304" pitchFamily="18" charset="0"/>
                <a:ea typeface="黑体" panose="02010609060101010101" pitchFamily="2" charset="-122"/>
              </a:rPr>
              <a:t>        </a:t>
            </a:r>
            <a:r>
              <a:rPr lang="zh-CN" altLang="en-US" sz="2800" b="0" dirty="0" smtClean="0">
                <a:solidFill>
                  <a:schemeClr val="tx1"/>
                </a:solidFill>
                <a:latin typeface="Times New Roman" panose="02020603050405020304" pitchFamily="18" charset="0"/>
                <a:ea typeface="华文新魏" panose="02010800040101010101" pitchFamily="2" charset="-122"/>
              </a:rPr>
              <a:t>华西里</a:t>
            </a:r>
            <a:r>
              <a:rPr lang="zh-CN" altLang="en-US"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列昂惕夫</a:t>
            </a:r>
            <a:endPar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endParaRPr>
          </a:p>
          <a:p>
            <a:pPr eaLnBrk="1" hangingPunct="1">
              <a:lnSpc>
                <a:spcPct val="130000"/>
              </a:lnSpc>
              <a:spcBef>
                <a:spcPct val="0"/>
              </a:spcBef>
              <a:buClrTx/>
              <a:buSzTx/>
              <a:buFontTx/>
              <a:buNone/>
              <a:defRPr/>
            </a:pPr>
            <a:r>
              <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        (</a:t>
            </a:r>
            <a:r>
              <a:rPr lang="en-US" altLang="zh-CN" sz="2800" b="0" dirty="0" err="1" smtClean="0">
                <a:solidFill>
                  <a:schemeClr val="tx1"/>
                </a:solidFill>
                <a:latin typeface="+mj-lt"/>
              </a:rPr>
              <a:t>Wassily</a:t>
            </a:r>
            <a:r>
              <a:rPr lang="en-US" altLang="zh-CN" sz="2800" b="0" dirty="0" smtClean="0">
                <a:solidFill>
                  <a:schemeClr val="tx1"/>
                </a:solidFill>
                <a:latin typeface="+mj-lt"/>
              </a:rPr>
              <a:t> Leontief </a:t>
            </a:r>
            <a:r>
              <a:rPr lang="en-US" altLang="zh-CN" sz="2800" b="0" dirty="0" smtClean="0">
                <a:solidFill>
                  <a:schemeClr val="tx1"/>
                </a:solidFill>
                <a:latin typeface="+mj-lt"/>
                <a:ea typeface="华文新魏" panose="02010800040101010101" pitchFamily="2" charset="-122"/>
                <a:sym typeface="Symbol" panose="05050102010706020507" pitchFamily="18" charset="2"/>
              </a:rPr>
              <a:t>1909-</a:t>
            </a:r>
            <a:r>
              <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-1999),</a:t>
            </a:r>
          </a:p>
          <a:p>
            <a:pPr eaLnBrk="1" hangingPunct="1">
              <a:lnSpc>
                <a:spcPct val="130000"/>
              </a:lnSpc>
              <a:spcBef>
                <a:spcPct val="0"/>
              </a:spcBef>
              <a:buClrTx/>
              <a:buSzTx/>
              <a:buFontTx/>
              <a:buNone/>
              <a:defRPr/>
            </a:pPr>
            <a:r>
              <a:rPr lang="zh-CN" altLang="en-US"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        投入</a:t>
            </a:r>
            <a:r>
              <a:rPr lang="en-US" altLang="zh-CN" sz="2800" b="0" dirty="0">
                <a:solidFill>
                  <a:schemeClr val="tx1"/>
                </a:solidFill>
                <a:latin typeface="Times New Roman" panose="02020603050405020304" pitchFamily="18" charset="0"/>
                <a:ea typeface="华文新魏" panose="02010800040101010101" pitchFamily="2" charset="-122"/>
                <a:sym typeface="Symbol" panose="05050102010706020507" pitchFamily="18" charset="2"/>
              </a:rPr>
              <a:t>--</a:t>
            </a:r>
            <a:r>
              <a:rPr lang="zh-CN" altLang="en-US" sz="2800" b="0" dirty="0">
                <a:solidFill>
                  <a:schemeClr val="tx1"/>
                </a:solidFill>
                <a:latin typeface="Times New Roman" panose="02020603050405020304" pitchFamily="18" charset="0"/>
                <a:ea typeface="华文新魏" panose="02010800040101010101" pitchFamily="2" charset="-122"/>
                <a:sym typeface="Symbol" panose="05050102010706020507" pitchFamily="18" charset="2"/>
              </a:rPr>
              <a:t>产出模型</a:t>
            </a:r>
            <a:endPar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endParaRPr>
          </a:p>
          <a:p>
            <a:pPr eaLnBrk="1" hangingPunct="1">
              <a:lnSpc>
                <a:spcPct val="130000"/>
              </a:lnSpc>
              <a:spcBef>
                <a:spcPct val="0"/>
              </a:spcBef>
              <a:buClrTx/>
              <a:buSzTx/>
              <a:buFontTx/>
              <a:buNone/>
              <a:defRPr/>
            </a:pPr>
            <a:r>
              <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        1973</a:t>
            </a:r>
            <a:r>
              <a:rPr lang="zh-CN" altLang="en-US"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年获得诺贝尔经济学奖</a:t>
            </a:r>
            <a:r>
              <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 </a:t>
            </a:r>
            <a:r>
              <a:rPr lang="zh-CN" altLang="en-US"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开启了通往</a:t>
            </a:r>
            <a:endPar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endParaRPr>
          </a:p>
          <a:p>
            <a:pPr eaLnBrk="1" hangingPunct="1">
              <a:lnSpc>
                <a:spcPct val="130000"/>
              </a:lnSpc>
              <a:spcBef>
                <a:spcPct val="0"/>
              </a:spcBef>
              <a:buClrTx/>
              <a:buSzTx/>
              <a:buFontTx/>
              <a:buNone/>
              <a:defRPr/>
            </a:pPr>
            <a:r>
              <a:rPr lang="zh-CN" altLang="en-US"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经济学数学模型一个新时代的大门</a:t>
            </a:r>
            <a:r>
              <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 </a:t>
            </a:r>
          </a:p>
          <a:p>
            <a:pPr eaLnBrk="1" hangingPunct="1">
              <a:lnSpc>
                <a:spcPct val="130000"/>
              </a:lnSpc>
              <a:spcBef>
                <a:spcPct val="0"/>
              </a:spcBef>
              <a:buClrTx/>
              <a:buSzTx/>
              <a:buFontTx/>
              <a:buNone/>
              <a:defRPr/>
            </a:pPr>
            <a:r>
              <a:rPr lang="en-US" altLang="zh-CN" sz="2800" b="0" dirty="0" smtClean="0">
                <a:solidFill>
                  <a:schemeClr val="tx1"/>
                </a:solidFill>
                <a:latin typeface="Times New Roman" panose="02020603050405020304" pitchFamily="18" charset="0"/>
                <a:ea typeface="华文新魏" panose="02010800040101010101" pitchFamily="2" charset="-122"/>
                <a:sym typeface="Symbol" panose="05050102010706020507" pitchFamily="18" charset="2"/>
              </a:rPr>
              <a:t>        </a:t>
            </a:r>
            <a:endParaRPr lang="en-US" altLang="zh-CN" sz="2800" b="0" dirty="0" smtClean="0">
              <a:solidFill>
                <a:schemeClr val="tx1"/>
              </a:solidFill>
              <a:latin typeface="Times New Roman" panose="02020603050405020304" pitchFamily="18"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2219325" y="1628775"/>
          <a:ext cx="5622925" cy="4281488"/>
        </p:xfrm>
        <a:graphic>
          <a:graphicData uri="http://schemas.openxmlformats.org/presentationml/2006/ole">
            <mc:AlternateContent xmlns:mc="http://schemas.openxmlformats.org/markup-compatibility/2006">
              <mc:Choice xmlns:v="urn:schemas-microsoft-com:vml" Requires="v">
                <p:oleObj spid="_x0000_s59419" name="Equation" r:id="rId4" imgW="63398400" imgH="47548800" progId="Equation.DSMT4">
                  <p:embed/>
                </p:oleObj>
              </mc:Choice>
              <mc:Fallback>
                <p:oleObj name="Equation" r:id="rId4" imgW="63398400" imgH="47548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1628775"/>
                        <a:ext cx="5622925" cy="428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graphicFrame>
        <p:nvGraphicFramePr>
          <p:cNvPr id="2" name="Object 3"/>
          <p:cNvGraphicFramePr>
            <a:graphicFrameLocks noChangeAspect="1"/>
          </p:cNvGraphicFramePr>
          <p:nvPr/>
        </p:nvGraphicFramePr>
        <p:xfrm>
          <a:off x="2044700" y="1123950"/>
          <a:ext cx="5973763" cy="2166938"/>
        </p:xfrm>
        <a:graphic>
          <a:graphicData uri="http://schemas.openxmlformats.org/presentationml/2006/ole">
            <mc:AlternateContent xmlns:mc="http://schemas.openxmlformats.org/markup-compatibility/2006">
              <mc:Choice xmlns:v="urn:schemas-microsoft-com:vml" Requires="v">
                <p:oleObj spid="_x0000_s60467" name="Equation" r:id="rId4" imgW="67360800" imgH="24079200" progId="Equation.DSMT4">
                  <p:embed/>
                </p:oleObj>
              </mc:Choice>
              <mc:Fallback>
                <p:oleObj name="Equation" r:id="rId4" imgW="67360800" imgH="240792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4700" y="1123950"/>
                        <a:ext cx="5973763" cy="21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1836738" y="3933825"/>
          <a:ext cx="6894512" cy="2166938"/>
        </p:xfrm>
        <a:graphic>
          <a:graphicData uri="http://schemas.openxmlformats.org/presentationml/2006/ole">
            <mc:AlternateContent xmlns:mc="http://schemas.openxmlformats.org/markup-compatibility/2006">
              <mc:Choice xmlns:v="urn:schemas-microsoft-com:vml" Requires="v">
                <p:oleObj spid="_x0000_s60468" name="Equation" r:id="rId6" imgW="77724000" imgH="24079200" progId="Equation.DSMT4">
                  <p:embed/>
                </p:oleObj>
              </mc:Choice>
              <mc:Fallback>
                <p:oleObj name="Equation" r:id="rId6" imgW="77724000" imgH="24079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6738" y="3933825"/>
                        <a:ext cx="6894512" cy="21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1265238" y="1400175"/>
            <a:ext cx="7412037" cy="28924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在方程组</a:t>
            </a:r>
            <a:r>
              <a:rPr lang="en-US" altLang="zh-CN" sz="2800" dirty="0">
                <a:ea typeface="华文新魏" panose="02010800040101010101" pitchFamily="2" charset="-122"/>
              </a:rPr>
              <a:t>(1.3.5)</a:t>
            </a:r>
            <a:r>
              <a:rPr lang="zh-CN" altLang="en-US" sz="2800" dirty="0">
                <a:ea typeface="华文新魏" panose="02010800040101010101" pitchFamily="2" charset="-122"/>
              </a:rPr>
              <a:t>中给定一组</a:t>
            </a:r>
            <a:r>
              <a:rPr lang="en-US" altLang="zh-CN" sz="2800" dirty="0">
                <a:ea typeface="华文新魏" panose="02010800040101010101" pitchFamily="2" charset="-122"/>
              </a:rPr>
              <a:t>(</a:t>
            </a:r>
            <a:r>
              <a:rPr lang="en-US" altLang="zh-CN" sz="2800" i="1" dirty="0">
                <a:ea typeface="华文新魏" panose="02010800040101010101" pitchFamily="2" charset="-122"/>
              </a:rPr>
              <a:t>x</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x</a:t>
            </a:r>
            <a:r>
              <a:rPr lang="en-US" altLang="zh-CN" sz="2800" i="1" baseline="-25000" dirty="0" err="1">
                <a:ea typeface="华文新魏" panose="02010800040101010101" pitchFamily="2" charset="-122"/>
              </a:rPr>
              <a:t>n</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的值</a:t>
            </a:r>
            <a:r>
              <a:rPr lang="en-US" altLang="zh-CN" sz="2800" dirty="0">
                <a:ea typeface="华文新魏" panose="02010800040101010101" pitchFamily="2" charset="-122"/>
              </a:rPr>
              <a:t>, </a:t>
            </a:r>
            <a:r>
              <a:rPr lang="zh-CN" altLang="en-US" sz="2800" dirty="0">
                <a:ea typeface="华文新魏" panose="02010800040101010101" pitchFamily="2" charset="-122"/>
              </a:rPr>
              <a:t>都可以确定一组</a:t>
            </a:r>
            <a:r>
              <a:rPr lang="en-US" altLang="zh-CN" sz="2800" dirty="0">
                <a:ea typeface="华文新魏" panose="02010800040101010101" pitchFamily="2" charset="-122"/>
              </a:rPr>
              <a:t>(</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x</a:t>
            </a:r>
            <a:r>
              <a:rPr lang="en-US" altLang="zh-CN" sz="2800" i="1" baseline="-25000" dirty="0" err="1">
                <a:ea typeface="华文新魏" panose="02010800040101010101" pitchFamily="2" charset="-122"/>
              </a:rPr>
              <a:t>r</a:t>
            </a:r>
            <a:r>
              <a:rPr lang="en-US" altLang="zh-CN" sz="2800" dirty="0">
                <a:ea typeface="华文新魏" panose="02010800040101010101" pitchFamily="2" charset="-122"/>
              </a:rPr>
              <a:t>)</a:t>
            </a:r>
            <a:r>
              <a:rPr lang="zh-CN" altLang="en-US" sz="2800" dirty="0">
                <a:ea typeface="华文新魏" panose="02010800040101010101" pitchFamily="2" charset="-122"/>
              </a:rPr>
              <a:t>的值</a:t>
            </a:r>
            <a:r>
              <a:rPr lang="en-US" altLang="zh-CN" sz="2800" dirty="0">
                <a:ea typeface="华文新魏" panose="02010800040101010101" pitchFamily="2" charset="-122"/>
              </a:rPr>
              <a:t>, </a:t>
            </a:r>
            <a:r>
              <a:rPr lang="zh-CN" altLang="en-US" sz="2800" dirty="0">
                <a:ea typeface="华文新魏" panose="02010800040101010101" pitchFamily="2" charset="-122"/>
              </a:rPr>
              <a:t>并且</a:t>
            </a:r>
            <a:endParaRPr lang="en-US" altLang="zh-CN" sz="28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易知由此得到的</a:t>
            </a:r>
            <a:r>
              <a:rPr lang="en-US" altLang="zh-CN" sz="2800" dirty="0">
                <a:ea typeface="华文新魏" panose="02010800040101010101" pitchFamily="2" charset="-122"/>
              </a:rPr>
              <a:t>(</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x</a:t>
            </a:r>
            <a:r>
              <a:rPr lang="en-US" altLang="zh-CN" sz="2800" i="1" baseline="-25000" dirty="0" err="1">
                <a:ea typeface="华文新魏" panose="02010800040101010101" pitchFamily="2" charset="-122"/>
              </a:rPr>
              <a:t>n</a:t>
            </a:r>
            <a:r>
              <a:rPr lang="en-US" altLang="zh-CN" sz="2800" dirty="0">
                <a:ea typeface="华文新魏" panose="02010800040101010101" pitchFamily="2" charset="-122"/>
              </a:rPr>
              <a:t>)</a:t>
            </a:r>
            <a:r>
              <a:rPr lang="zh-CN" altLang="en-US" sz="2800" dirty="0">
                <a:ea typeface="华文新魏" panose="02010800040101010101" pitchFamily="2" charset="-122"/>
              </a:rPr>
              <a:t>为方程组</a:t>
            </a:r>
            <a:r>
              <a:rPr lang="en-US" altLang="zh-CN" sz="2800" dirty="0">
                <a:ea typeface="华文新魏" panose="02010800040101010101" pitchFamily="2" charset="-122"/>
              </a:rPr>
              <a:t>(1.3.5)</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的解</a:t>
            </a:r>
            <a:r>
              <a:rPr lang="en-US" altLang="zh-CN" sz="2800" dirty="0">
                <a:ea typeface="华文新魏" panose="02010800040101010101" pitchFamily="2" charset="-122"/>
              </a:rPr>
              <a:t>, </a:t>
            </a:r>
            <a:r>
              <a:rPr lang="zh-CN" altLang="en-US" sz="2800" dirty="0">
                <a:ea typeface="华文新魏" panose="02010800040101010101" pitchFamily="2" charset="-122"/>
              </a:rPr>
              <a:t>也是方程组</a:t>
            </a:r>
            <a:r>
              <a:rPr lang="en-US" altLang="zh-CN" sz="2800" dirty="0">
                <a:ea typeface="华文新魏" panose="02010800040101010101" pitchFamily="2" charset="-122"/>
              </a:rPr>
              <a:t>(1.3.1)</a:t>
            </a:r>
            <a:r>
              <a:rPr lang="zh-CN" altLang="en-US" sz="2800" dirty="0">
                <a:ea typeface="华文新魏" panose="02010800040101010101" pitchFamily="2" charset="-122"/>
              </a:rPr>
              <a:t>的解</a:t>
            </a:r>
            <a:r>
              <a:rPr lang="en-US" altLang="zh-CN" sz="2800" dirty="0">
                <a:ea typeface="华文新魏" panose="02010800040101010101" pitchFamily="2" charset="-122"/>
              </a:rPr>
              <a:t>, </a:t>
            </a:r>
            <a:r>
              <a:rPr lang="zh-CN" altLang="en-US" sz="2800" dirty="0">
                <a:ea typeface="华文新魏" panose="02010800040101010101" pitchFamily="2" charset="-122"/>
              </a:rPr>
              <a:t>由</a:t>
            </a:r>
            <a:r>
              <a:rPr lang="en-US" altLang="zh-CN" sz="2800" dirty="0">
                <a:ea typeface="华文新魏" panose="02010800040101010101" pitchFamily="2" charset="-122"/>
              </a:rPr>
              <a:t>(</a:t>
            </a:r>
            <a:r>
              <a:rPr lang="en-US" altLang="zh-CN" sz="2800" i="1" dirty="0">
                <a:ea typeface="华文新魏" panose="02010800040101010101" pitchFamily="2" charset="-122"/>
              </a:rPr>
              <a:t>x</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x</a:t>
            </a:r>
            <a:r>
              <a:rPr lang="en-US" altLang="zh-CN" sz="2800" i="1" baseline="-25000" dirty="0" err="1">
                <a:ea typeface="华文新魏" panose="02010800040101010101" pitchFamily="2" charset="-122"/>
              </a:rPr>
              <a:t>n</a:t>
            </a:r>
            <a:r>
              <a:rPr lang="en-US" altLang="zh-CN" sz="2800" dirty="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a:ea typeface="华文新魏" panose="02010800040101010101" pitchFamily="2" charset="-122"/>
              </a:rPr>
              <a:t>取值的任意性可知方程组</a:t>
            </a:r>
            <a:r>
              <a:rPr lang="en-US" altLang="zh-CN" sz="2800" dirty="0">
                <a:ea typeface="华文新魏" panose="02010800040101010101" pitchFamily="2" charset="-122"/>
              </a:rPr>
              <a:t>(1.3.1)</a:t>
            </a:r>
            <a:r>
              <a:rPr lang="zh-CN" altLang="en-US" sz="2800" dirty="0">
                <a:ea typeface="华文新魏" panose="02010800040101010101" pitchFamily="2" charset="-122"/>
              </a:rPr>
              <a:t>有无穷多解</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3112548" y="208033"/>
            <a:ext cx="3387466" cy="707886"/>
          </a:xfrm>
          <a:noFill/>
        </p:spPr>
        <p:txBody>
          <a:bodyPr wrap="none">
            <a:spAutoFit/>
          </a:bodyPr>
          <a:lstStyle/>
          <a:p>
            <a:pPr eaLnBrk="1" hangingPunct="1"/>
            <a:r>
              <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前期内容回顾</a:t>
            </a:r>
            <a:endPar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00113" y="1268700"/>
            <a:ext cx="7366119" cy="457356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solidFill>
                  <a:srgbClr val="000000"/>
                </a:solidFill>
                <a:latin typeface="黑体" panose="02010609060101010101" pitchFamily="49" charset="-122"/>
                <a:ea typeface="黑体" panose="02010609060101010101" pitchFamily="49" charset="-122"/>
              </a:rPr>
              <a:t>    </a:t>
            </a:r>
            <a:r>
              <a:rPr lang="zh-CN" altLang="en-US" sz="2800" dirty="0" smtClean="0">
                <a:solidFill>
                  <a:srgbClr val="000000"/>
                </a:solidFill>
                <a:latin typeface="黑体" panose="02010609060101010101" pitchFamily="49" charset="-122"/>
                <a:ea typeface="黑体" panose="02010609060101010101" pitchFamily="49" charset="-122"/>
              </a:rPr>
              <a:t>一</a:t>
            </a:r>
            <a:r>
              <a:rPr lang="zh-CN" altLang="en-US" sz="2800" dirty="0">
                <a:solidFill>
                  <a:srgbClr val="000000"/>
                </a:solidFill>
                <a:latin typeface="黑体" panose="02010609060101010101" pitchFamily="49" charset="-122"/>
                <a:ea typeface="黑体" panose="02010609060101010101" pitchFamily="49" charset="-122"/>
              </a:rPr>
              <a:t>、</a:t>
            </a:r>
            <a:r>
              <a:rPr lang="zh-CN" altLang="en-US" sz="2800" dirty="0" smtClean="0">
                <a:solidFill>
                  <a:srgbClr val="000000"/>
                </a:solidFill>
                <a:latin typeface="黑体" panose="02010609060101010101" pitchFamily="49" charset="-122"/>
                <a:ea typeface="黑体" panose="02010609060101010101" pitchFamily="49" charset="-122"/>
              </a:rPr>
              <a:t>矩阵的定义</a:t>
            </a:r>
            <a:endParaRPr lang="en-US" altLang="zh-CN" sz="2800" dirty="0" smtClean="0">
              <a:solidFill>
                <a:srgbClr val="000000"/>
              </a:solidFill>
              <a:latin typeface="黑体" panose="02010609060101010101" pitchFamily="49" charset="-122"/>
              <a:ea typeface="黑体" panose="02010609060101010101" pitchFamily="49"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定义</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矩阵与线性方程组</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特殊的矩阵</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a:solidFill>
                  <a:srgbClr val="000000"/>
                </a:solidFill>
                <a:latin typeface="黑体" panose="02010609060101010101" pitchFamily="49" charset="-122"/>
                <a:ea typeface="黑体" panose="02010609060101010101" pitchFamily="49" charset="-122"/>
              </a:rPr>
              <a:t>二、矩阵的初等变换</a:t>
            </a:r>
            <a:endParaRPr lang="en-US" altLang="zh-CN" sz="2800" dirty="0">
              <a:solidFill>
                <a:srgbClr val="000000"/>
              </a:solidFill>
              <a:latin typeface="黑体" panose="02010609060101010101" pitchFamily="49" charset="-122"/>
              <a:ea typeface="黑体" panose="02010609060101010101" pitchFamily="49"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初等行变换</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初等列变换</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i="1" dirty="0" smtClean="0">
                <a:solidFill>
                  <a:srgbClr val="000000"/>
                </a:solidFill>
                <a:ea typeface="华文新魏" panose="02010800040101010101" pitchFamily="2" charset="-122"/>
              </a:rPr>
              <a:t>                   </a:t>
            </a:r>
            <a:r>
              <a:rPr lang="en-US" altLang="zh-CN" sz="2800" i="1" dirty="0" err="1" smtClean="0">
                <a:solidFill>
                  <a:srgbClr val="000000"/>
                </a:solidFill>
                <a:ea typeface="华文新魏" panose="02010800040101010101" pitchFamily="2" charset="-122"/>
              </a:rPr>
              <a:t>r</a:t>
            </a:r>
            <a:r>
              <a:rPr lang="en-US" altLang="zh-CN" sz="2800" i="1" baseline="-25000" dirty="0" err="1" smtClean="0">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j</a:t>
            </a:r>
            <a:r>
              <a:rPr lang="en-US" altLang="zh-CN" sz="2800" dirty="0">
                <a:solidFill>
                  <a:srgbClr val="000000"/>
                </a:solidFill>
                <a:ea typeface="华文新魏" panose="02010800040101010101" pitchFamily="2" charset="-122"/>
              </a:rPr>
              <a:t>, </a:t>
            </a:r>
            <a:r>
              <a:rPr lang="en-US" altLang="zh-CN" sz="2800" i="1" dirty="0" err="1">
                <a:solidFill>
                  <a:srgbClr val="000000"/>
                </a:solidFill>
                <a:ea typeface="华文新魏" panose="02010800040101010101" pitchFamily="2" charset="-122"/>
              </a:rPr>
              <a:t>kr</a:t>
            </a:r>
            <a:r>
              <a:rPr lang="en-US" altLang="zh-CN" sz="2800" i="1" baseline="-25000" dirty="0" err="1">
                <a:solidFill>
                  <a:srgbClr val="000000"/>
                </a:solidFill>
                <a:ea typeface="华文新魏" panose="02010800040101010101" pitchFamily="2" charset="-122"/>
              </a:rPr>
              <a:t>i</a:t>
            </a:r>
            <a:r>
              <a:rPr lang="en-US" altLang="zh-CN" sz="2800" dirty="0">
                <a:solidFill>
                  <a:srgbClr val="000000"/>
                </a:solidFill>
                <a:ea typeface="华文新魏" panose="02010800040101010101" pitchFamily="2" charset="-122"/>
              </a:rPr>
              <a:t>,</a:t>
            </a:r>
            <a:r>
              <a:rPr lang="zh-CN" altLang="en-US" sz="2800" dirty="0">
                <a:solidFill>
                  <a:srgbClr val="000000"/>
                </a:solidFill>
                <a:ea typeface="华文新魏" panose="02010800040101010101" pitchFamily="2" charset="-122"/>
              </a:rPr>
              <a:t> </a:t>
            </a:r>
            <a:r>
              <a:rPr lang="en-US" altLang="zh-CN" sz="2800" i="1" dirty="0" err="1">
                <a:solidFill>
                  <a:srgbClr val="000000"/>
                </a:solidFill>
                <a:ea typeface="华文新魏" panose="02010800040101010101" pitchFamily="2" charset="-122"/>
              </a:rPr>
              <a:t>kr</a:t>
            </a:r>
            <a:r>
              <a:rPr lang="en-US" altLang="zh-CN" sz="2800" i="1" baseline="-25000" dirty="0" err="1">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a:solidFill>
                  <a:srgbClr val="000000"/>
                </a:solidFill>
                <a:ea typeface="华文新魏" panose="02010800040101010101" pitchFamily="2" charset="-122"/>
              </a:rPr>
              <a:t>r</a:t>
            </a:r>
            <a:r>
              <a:rPr lang="en-US" altLang="zh-CN" sz="2800" i="1" baseline="-25000" dirty="0" err="1">
                <a:solidFill>
                  <a:srgbClr val="000000"/>
                </a:solidFill>
                <a:ea typeface="华文新魏" panose="02010800040101010101" pitchFamily="2" charset="-122"/>
              </a:rPr>
              <a:t>j</a:t>
            </a:r>
            <a:r>
              <a:rPr lang="en-US" altLang="zh-CN" sz="2800" dirty="0" smtClean="0">
                <a:solidFill>
                  <a:srgbClr val="000000"/>
                </a:solidFill>
                <a:ea typeface="华文新魏" panose="02010800040101010101" pitchFamily="2" charset="-122"/>
              </a:rPr>
              <a:t>; </a:t>
            </a:r>
            <a:r>
              <a:rPr lang="en-US" altLang="zh-CN" sz="2800" i="1" dirty="0" err="1" smtClean="0">
                <a:solidFill>
                  <a:srgbClr val="000000"/>
                </a:solidFill>
                <a:ea typeface="华文新魏" panose="02010800040101010101" pitchFamily="2" charset="-122"/>
              </a:rPr>
              <a:t>c</a:t>
            </a:r>
            <a:r>
              <a:rPr lang="en-US" altLang="zh-CN" sz="2800" i="1" baseline="-25000" dirty="0" err="1" smtClean="0">
                <a:solidFill>
                  <a:srgbClr val="000000"/>
                </a:solidFill>
                <a:ea typeface="华文新魏" panose="02010800040101010101" pitchFamily="2" charset="-122"/>
              </a:rPr>
              <a:t>i</a:t>
            </a:r>
            <a:r>
              <a:rPr lang="en-US" altLang="zh-CN" sz="2800" dirty="0" err="1">
                <a:solidFill>
                  <a:srgbClr val="000000"/>
                </a:solidFill>
                <a:ea typeface="华文新魏" panose="02010800040101010101" pitchFamily="2" charset="-122"/>
                <a:sym typeface="Symbol" panose="05050102010706020507" pitchFamily="18" charset="2"/>
              </a:rPr>
              <a:t></a:t>
            </a:r>
            <a:r>
              <a:rPr lang="en-US" altLang="zh-CN" sz="2800" i="1" dirty="0" err="1" smtClean="0">
                <a:solidFill>
                  <a:srgbClr val="000000"/>
                </a:solidFill>
                <a:ea typeface="华文新魏" panose="02010800040101010101" pitchFamily="2" charset="-122"/>
              </a:rPr>
              <a:t>c</a:t>
            </a:r>
            <a:r>
              <a:rPr lang="en-US" altLang="zh-CN" sz="2800" i="1" baseline="-25000" dirty="0" err="1" smtClean="0">
                <a:solidFill>
                  <a:srgbClr val="000000"/>
                </a:solidFill>
                <a:ea typeface="华文新魏" panose="02010800040101010101" pitchFamily="2" charset="-122"/>
              </a:rPr>
              <a:t>j</a:t>
            </a:r>
            <a:r>
              <a:rPr lang="en-US" altLang="zh-CN" sz="2800" dirty="0" smtClean="0">
                <a:solidFill>
                  <a:srgbClr val="000000"/>
                </a:solidFill>
                <a:ea typeface="华文新魏" panose="02010800040101010101" pitchFamily="2" charset="-122"/>
              </a:rPr>
              <a:t>, </a:t>
            </a:r>
            <a:r>
              <a:rPr lang="en-US" altLang="zh-CN" sz="2800" i="1" dirty="0" err="1" smtClean="0">
                <a:solidFill>
                  <a:srgbClr val="000000"/>
                </a:solidFill>
                <a:ea typeface="华文新魏" panose="02010800040101010101" pitchFamily="2" charset="-122"/>
              </a:rPr>
              <a:t>kc</a:t>
            </a:r>
            <a:r>
              <a:rPr lang="en-US" altLang="zh-CN" sz="2800" i="1" baseline="-25000" dirty="0" err="1" smtClean="0">
                <a:solidFill>
                  <a:srgbClr val="000000"/>
                </a:solidFill>
                <a:ea typeface="华文新魏" panose="02010800040101010101" pitchFamily="2" charset="-122"/>
              </a:rPr>
              <a:t>i</a:t>
            </a:r>
            <a:r>
              <a:rPr lang="en-US" altLang="zh-CN" sz="2800" dirty="0" smtClean="0">
                <a:solidFill>
                  <a:srgbClr val="000000"/>
                </a:solidFill>
                <a:ea typeface="华文新魏" panose="02010800040101010101" pitchFamily="2" charset="-122"/>
              </a:rPr>
              <a:t>, </a:t>
            </a:r>
            <a:r>
              <a:rPr lang="en-US" altLang="zh-CN" sz="2800" i="1" dirty="0" err="1" smtClean="0">
                <a:solidFill>
                  <a:srgbClr val="000000"/>
                </a:solidFill>
                <a:ea typeface="华文新魏" panose="02010800040101010101" pitchFamily="2" charset="-122"/>
              </a:rPr>
              <a:t>kc</a:t>
            </a:r>
            <a:r>
              <a:rPr lang="en-US" altLang="zh-CN" sz="2800" i="1" baseline="-25000" dirty="0" err="1" smtClean="0">
                <a:solidFill>
                  <a:srgbClr val="000000"/>
                </a:solidFill>
                <a:ea typeface="华文新魏" panose="02010800040101010101" pitchFamily="2" charset="-122"/>
              </a:rPr>
              <a:t>i</a:t>
            </a:r>
            <a:r>
              <a:rPr lang="en-US" altLang="zh-CN" sz="2800" dirty="0" err="1" smtClean="0">
                <a:solidFill>
                  <a:srgbClr val="000000"/>
                </a:solidFill>
                <a:ea typeface="华文新魏" panose="02010800040101010101" pitchFamily="2" charset="-122"/>
                <a:sym typeface="Symbol" panose="05050102010706020507" pitchFamily="18" charset="2"/>
              </a:rPr>
              <a:t></a:t>
            </a:r>
            <a:r>
              <a:rPr lang="en-US" altLang="zh-CN" sz="2800" i="1" dirty="0" err="1" smtClean="0">
                <a:solidFill>
                  <a:srgbClr val="000000"/>
                </a:solidFill>
                <a:ea typeface="华文新魏" panose="02010800040101010101" pitchFamily="2" charset="-122"/>
              </a:rPr>
              <a:t>c</a:t>
            </a:r>
            <a:r>
              <a:rPr lang="en-US" altLang="zh-CN" sz="2800" i="1" baseline="-25000" dirty="0" err="1" smtClean="0">
                <a:solidFill>
                  <a:srgbClr val="000000"/>
                </a:solidFill>
                <a:ea typeface="华文新魏" panose="02010800040101010101" pitchFamily="2" charset="-122"/>
              </a:rPr>
              <a:t>j</a:t>
            </a:r>
            <a:r>
              <a:rPr lang="en-US" altLang="zh-CN" sz="2800" dirty="0" smtClean="0">
                <a:solidFill>
                  <a:srgbClr val="000000"/>
                </a:solidFill>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rPr>
              <a:t>        </a:t>
            </a:r>
            <a:r>
              <a:rPr lang="zh-CN" altLang="en-US" sz="2800" dirty="0">
                <a:solidFill>
                  <a:srgbClr val="000000"/>
                </a:solidFill>
                <a:latin typeface="黑体" panose="02010609060101010101" pitchFamily="49" charset="-122"/>
                <a:ea typeface="黑体" panose="02010609060101010101" pitchFamily="49" charset="-122"/>
              </a:rPr>
              <a:t>三、矩阵初等行变换与线性方程组的解</a:t>
            </a:r>
            <a:endParaRPr lang="en-US" altLang="zh-CN" sz="2800" dirty="0">
              <a:solidFill>
                <a:srgbClr val="000000"/>
              </a:solidFill>
              <a:latin typeface="黑体" panose="02010609060101010101" pitchFamily="49" charset="-122"/>
              <a:ea typeface="黑体" panose="02010609060101010101" pitchFamily="49" charset="-122"/>
            </a:endParaRP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等价</a:t>
            </a:r>
            <a:r>
              <a:rPr lang="zh-CN" altLang="en-US" sz="2800" dirty="0" smtClean="0">
                <a:solidFill>
                  <a:srgbClr val="000000"/>
                </a:solidFill>
                <a:ea typeface="华文新魏" panose="02010800040101010101" pitchFamily="2" charset="-122"/>
              </a:rPr>
              <a:t>线性方程组</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阶梯型矩阵</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矩阵的最简型</a:t>
            </a:r>
            <a:endParaRPr lang="en-US" altLang="zh-CN" sz="2800" dirty="0">
              <a:solidFill>
                <a:srgbClr val="000000"/>
              </a:solidFill>
              <a:ea typeface="华文新魏" panose="02010800040101010101" pitchFamily="2" charset="-122"/>
            </a:endParaRPr>
          </a:p>
        </p:txBody>
      </p:sp>
    </p:spTree>
    <p:extLst>
      <p:ext uri="{BB962C8B-B14F-4D97-AF65-F5344CB8AC3E}">
        <p14:creationId xmlns:p14="http://schemas.microsoft.com/office/powerpoint/2010/main" val="18291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wipe(left)">
                                      <p:cBhvr>
                                        <p:cTn id="37" dur="1000"/>
                                        <p:tgtEl>
                                          <p:spTgt spid="27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3411">
                                            <p:txEl>
                                              <p:pRg st="7" end="7"/>
                                            </p:txEl>
                                          </p:spTgt>
                                        </p:tgtEl>
                                        <p:attrNameLst>
                                          <p:attrName>style.visibility</p:attrName>
                                        </p:attrNameLst>
                                      </p:cBhvr>
                                      <p:to>
                                        <p:strVal val="visible"/>
                                      </p:to>
                                    </p:set>
                                    <p:animEffect transition="in" filter="wipe(left)">
                                      <p:cBhvr>
                                        <p:cTn id="42" dur="1000"/>
                                        <p:tgtEl>
                                          <p:spTgt spid="273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3112548" y="208033"/>
            <a:ext cx="3387466" cy="707886"/>
          </a:xfrm>
          <a:noFill/>
        </p:spPr>
        <p:txBody>
          <a:bodyPr wrap="none">
            <a:spAutoFit/>
          </a:bodyPr>
          <a:lstStyle/>
          <a:p>
            <a:pPr eaLnBrk="1" hangingPunct="1"/>
            <a:r>
              <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前期内容回顾</a:t>
            </a:r>
            <a:endPar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00113" y="1196690"/>
            <a:ext cx="7720383" cy="513371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solidFill>
                  <a:srgbClr val="000000"/>
                </a:solidFill>
                <a:ea typeface="华文新魏" panose="02010800040101010101" pitchFamily="2" charset="-122"/>
              </a:rPr>
              <a:t>        </a:t>
            </a:r>
            <a:r>
              <a:rPr lang="zh-CN" altLang="en-US" sz="2800" dirty="0">
                <a:solidFill>
                  <a:srgbClr val="000000"/>
                </a:solidFill>
                <a:latin typeface="黑体" panose="02010609060101010101" pitchFamily="49" charset="-122"/>
                <a:ea typeface="黑体" panose="02010609060101010101" pitchFamily="49" charset="-122"/>
              </a:rPr>
              <a:t>四、矩阵的初等行变换与阶梯型矩阵</a:t>
            </a:r>
            <a:endParaRPr lang="en-US" altLang="zh-CN" sz="2800" dirty="0">
              <a:solidFill>
                <a:srgbClr val="000000"/>
              </a:solidFill>
              <a:latin typeface="黑体" panose="02010609060101010101" pitchFamily="49" charset="-122"/>
              <a:ea typeface="黑体" panose="02010609060101010101" pitchFamily="49"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任一矩阵都可经过若干次初等行变换</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化为阶梯型矩阵</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进而可以化为矩阵的</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solidFill>
                  <a:srgbClr val="000000"/>
                </a:solidFill>
                <a:ea typeface="华文新魏" panose="02010800040101010101" pitchFamily="2" charset="-122"/>
              </a:rPr>
              <a:t>                最简型</a:t>
            </a:r>
            <a:r>
              <a:rPr lang="en-US" altLang="zh-CN" sz="2800" dirty="0" smtClean="0">
                <a:solidFill>
                  <a:srgbClr val="000000"/>
                </a:solidFill>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smtClean="0">
                <a:solidFill>
                  <a:srgbClr val="000000"/>
                </a:solidFill>
                <a:ea typeface="华文新魏" panose="02010800040101010101" pitchFamily="2" charset="-122"/>
              </a:rPr>
              <a:t>        </a:t>
            </a:r>
            <a:r>
              <a:rPr lang="zh-CN" altLang="en-US" sz="2800" dirty="0">
                <a:solidFill>
                  <a:srgbClr val="000000"/>
                </a:solidFill>
                <a:latin typeface="黑体" panose="02010609060101010101" pitchFamily="49" charset="-122"/>
                <a:ea typeface="黑体" panose="02010609060101010101" pitchFamily="49" charset="-122"/>
              </a:rPr>
              <a:t>五、阶梯型矩阵与方程组的解</a:t>
            </a:r>
            <a:endParaRPr lang="en-US" altLang="zh-CN" sz="2800" dirty="0">
              <a:solidFill>
                <a:srgbClr val="000000"/>
              </a:solidFill>
              <a:latin typeface="黑体" panose="02010609060101010101" pitchFamily="49" charset="-122"/>
              <a:ea typeface="黑体" panose="02010609060101010101" pitchFamily="49" charset="-122"/>
            </a:endParaRP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r</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系数矩阵经初等行变换化成的阶梯型</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solidFill>
                  <a:srgbClr val="000000"/>
                </a:solidFill>
                <a:ea typeface="华文新魏" panose="02010800040101010101" pitchFamily="2" charset="-122"/>
              </a:rPr>
              <a:t>                    矩阵首项元素的个数</a:t>
            </a:r>
            <a:r>
              <a:rPr lang="en-US" altLang="zh-CN" sz="2800" dirty="0" smtClean="0">
                <a:solidFill>
                  <a:srgbClr val="000000"/>
                </a:solidFill>
                <a:ea typeface="华文新魏" panose="02010800040101010101" pitchFamily="2" charset="-122"/>
              </a:rPr>
              <a:t>;</a:t>
            </a:r>
          </a:p>
          <a:p>
            <a:pPr eaLnBrk="1" hangingPunct="1">
              <a:lnSpc>
                <a:spcPct val="130000"/>
              </a:lnSpc>
              <a:tabLst>
                <a:tab pos="892175" algn="l"/>
                <a:tab pos="981075" algn="l"/>
                <a:tab pos="1071245" algn="l"/>
              </a:tabLst>
            </a:pPr>
            <a:r>
              <a:rPr lang="en-US" altLang="zh-CN" sz="2800" dirty="0">
                <a:solidFill>
                  <a:srgbClr val="000000"/>
                </a:solidFill>
                <a:ea typeface="华文新魏" panose="02010800040101010101" pitchFamily="2" charset="-122"/>
              </a:rPr>
              <a:t> </a:t>
            </a:r>
            <a:r>
              <a:rPr lang="en-US" altLang="zh-CN" sz="2800" dirty="0" smtClean="0">
                <a:solidFill>
                  <a:srgbClr val="000000"/>
                </a:solidFill>
                <a:ea typeface="华文新魏" panose="02010800040101010101" pitchFamily="2" charset="-122"/>
              </a:rPr>
              <a:t>               </a:t>
            </a:r>
            <a:r>
              <a:rPr lang="en-US" altLang="zh-CN" sz="2800" i="1" dirty="0" smtClean="0">
                <a:solidFill>
                  <a:srgbClr val="000000"/>
                </a:solidFill>
                <a:ea typeface="华文新魏" panose="02010800040101010101" pitchFamily="2" charset="-122"/>
              </a:rPr>
              <a:t>d</a:t>
            </a:r>
            <a:r>
              <a:rPr lang="en-US" altLang="zh-CN" sz="2800" i="1" baseline="-25000" dirty="0" smtClean="0">
                <a:solidFill>
                  <a:srgbClr val="000000"/>
                </a:solidFill>
                <a:ea typeface="华文新魏" panose="02010800040101010101" pitchFamily="2" charset="-122"/>
              </a:rPr>
              <a:t>r</a:t>
            </a:r>
            <a:r>
              <a:rPr lang="en-US" altLang="zh-CN" sz="2800" baseline="-25000" dirty="0" smtClean="0">
                <a:solidFill>
                  <a:srgbClr val="000000"/>
                </a:solidFill>
                <a:ea typeface="华文新魏" panose="02010800040101010101" pitchFamily="2" charset="-122"/>
                <a:sym typeface="Symbol" panose="05050102010706020507" pitchFamily="18" charset="2"/>
              </a:rPr>
              <a:t>1</a:t>
            </a:r>
            <a:r>
              <a:rPr lang="en-US" altLang="zh-CN" sz="2800" dirty="0" smtClean="0">
                <a:solidFill>
                  <a:srgbClr val="000000"/>
                </a:solidFill>
                <a:ea typeface="华文新魏" panose="02010800040101010101" pitchFamily="2" charset="-122"/>
              </a:rPr>
              <a:t>: </a:t>
            </a:r>
            <a:r>
              <a:rPr lang="zh-CN" altLang="en-US" sz="2800" dirty="0" smtClean="0">
                <a:solidFill>
                  <a:srgbClr val="000000"/>
                </a:solidFill>
                <a:ea typeface="华文新魏" panose="02010800040101010101" pitchFamily="2" charset="-122"/>
              </a:rPr>
              <a:t>增广矩阵</a:t>
            </a:r>
            <a:r>
              <a:rPr lang="zh-CN" altLang="en-US" sz="2800" dirty="0">
                <a:solidFill>
                  <a:srgbClr val="000000"/>
                </a:solidFill>
                <a:ea typeface="华文新魏" panose="02010800040101010101" pitchFamily="2" charset="-122"/>
              </a:rPr>
              <a:t>经初等行变换化成的</a:t>
            </a:r>
            <a:r>
              <a:rPr lang="zh-CN" altLang="en-US" sz="2800" dirty="0" smtClean="0">
                <a:solidFill>
                  <a:srgbClr val="000000"/>
                </a:solidFill>
                <a:ea typeface="华文新魏" panose="02010800040101010101" pitchFamily="2" charset="-122"/>
              </a:rPr>
              <a:t>阶梯</a:t>
            </a:r>
            <a:endParaRPr lang="en-US" altLang="zh-CN" sz="2800" dirty="0" smtClean="0">
              <a:solidFill>
                <a:srgbClr val="000000"/>
              </a:solidFill>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solidFill>
                  <a:srgbClr val="000000"/>
                </a:solidFill>
                <a:ea typeface="华文新魏" panose="02010800040101010101" pitchFamily="2" charset="-122"/>
              </a:rPr>
              <a:t>                    型矩阵常数列的第</a:t>
            </a:r>
            <a:r>
              <a:rPr lang="en-US" altLang="zh-CN" sz="2800" i="1" dirty="0" smtClean="0">
                <a:solidFill>
                  <a:srgbClr val="000000"/>
                </a:solidFill>
                <a:ea typeface="华文新魏" panose="02010800040101010101" pitchFamily="2" charset="-122"/>
              </a:rPr>
              <a:t>r</a:t>
            </a:r>
            <a:r>
              <a:rPr lang="en-US" altLang="zh-CN" sz="2800" dirty="0">
                <a:solidFill>
                  <a:srgbClr val="000000"/>
                </a:solidFill>
                <a:ea typeface="华文新魏" panose="02010800040101010101" pitchFamily="2" charset="-122"/>
                <a:sym typeface="Symbol" panose="05050102010706020507" pitchFamily="18" charset="2"/>
              </a:rPr>
              <a:t>1</a:t>
            </a:r>
            <a:r>
              <a:rPr lang="zh-CN" altLang="en-US" sz="2800" dirty="0" smtClean="0">
                <a:solidFill>
                  <a:srgbClr val="000000"/>
                </a:solidFill>
                <a:ea typeface="华文新魏" panose="02010800040101010101" pitchFamily="2" charset="-122"/>
              </a:rPr>
              <a:t>个元素</a:t>
            </a:r>
            <a:r>
              <a:rPr lang="en-US" altLang="zh-CN" sz="2800" dirty="0" smtClean="0">
                <a:solidFill>
                  <a:srgbClr val="000000"/>
                </a:solidFill>
                <a:ea typeface="华文新魏" panose="02010800040101010101" pitchFamily="2" charset="-122"/>
              </a:rPr>
              <a:t>.</a:t>
            </a:r>
            <a:endParaRPr lang="en-US" altLang="zh-CN" sz="2800" dirty="0">
              <a:solidFill>
                <a:srgbClr val="000000"/>
              </a:solidFill>
              <a:ea typeface="华文新魏" panose="02010800040101010101" pitchFamily="2" charset="-122"/>
            </a:endParaRPr>
          </a:p>
        </p:txBody>
      </p:sp>
    </p:spTree>
    <p:extLst>
      <p:ext uri="{BB962C8B-B14F-4D97-AF65-F5344CB8AC3E}">
        <p14:creationId xmlns:p14="http://schemas.microsoft.com/office/powerpoint/2010/main" val="33317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3" end="3"/>
                                            </p:txEl>
                                          </p:spTgt>
                                        </p:tgtEl>
                                        <p:attrNameLst>
                                          <p:attrName>style.visibility</p:attrName>
                                        </p:attrNameLst>
                                      </p:cBhvr>
                                      <p:to>
                                        <p:strVal val="visible"/>
                                      </p:to>
                                    </p:set>
                                    <p:animEffect transition="in" filter="wipe(left)">
                                      <p:cBhvr>
                                        <p:cTn id="22" dur="1000"/>
                                        <p:tgtEl>
                                          <p:spTgt spid="27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4" end="4"/>
                                            </p:txEl>
                                          </p:spTgt>
                                        </p:tgtEl>
                                        <p:attrNameLst>
                                          <p:attrName>style.visibility</p:attrName>
                                        </p:attrNameLst>
                                      </p:cBhvr>
                                      <p:to>
                                        <p:strVal val="visible"/>
                                      </p:to>
                                    </p:set>
                                    <p:animEffect transition="in" filter="wipe(left)">
                                      <p:cBhvr>
                                        <p:cTn id="27" dur="1000"/>
                                        <p:tgtEl>
                                          <p:spTgt spid="27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5" end="5"/>
                                            </p:txEl>
                                          </p:spTgt>
                                        </p:tgtEl>
                                        <p:attrNameLst>
                                          <p:attrName>style.visibility</p:attrName>
                                        </p:attrNameLst>
                                      </p:cBhvr>
                                      <p:to>
                                        <p:strVal val="visible"/>
                                      </p:to>
                                    </p:set>
                                    <p:animEffect transition="in" filter="wipe(left)">
                                      <p:cBhvr>
                                        <p:cTn id="32" dur="1000"/>
                                        <p:tgtEl>
                                          <p:spTgt spid="27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3411">
                                            <p:txEl>
                                              <p:pRg st="6" end="6"/>
                                            </p:txEl>
                                          </p:spTgt>
                                        </p:tgtEl>
                                        <p:attrNameLst>
                                          <p:attrName>style.visibility</p:attrName>
                                        </p:attrNameLst>
                                      </p:cBhvr>
                                      <p:to>
                                        <p:strVal val="visible"/>
                                      </p:to>
                                    </p:set>
                                    <p:animEffect transition="in" filter="wipe(left)">
                                      <p:cBhvr>
                                        <p:cTn id="37" dur="1000"/>
                                        <p:tgtEl>
                                          <p:spTgt spid="27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3411">
                                            <p:txEl>
                                              <p:pRg st="7" end="7"/>
                                            </p:txEl>
                                          </p:spTgt>
                                        </p:tgtEl>
                                        <p:attrNameLst>
                                          <p:attrName>style.visibility</p:attrName>
                                        </p:attrNameLst>
                                      </p:cBhvr>
                                      <p:to>
                                        <p:strVal val="visible"/>
                                      </p:to>
                                    </p:set>
                                    <p:animEffect transition="in" filter="wipe(left)">
                                      <p:cBhvr>
                                        <p:cTn id="42" dur="1000"/>
                                        <p:tgtEl>
                                          <p:spTgt spid="273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3411">
                                            <p:txEl>
                                              <p:pRg st="8" end="8"/>
                                            </p:txEl>
                                          </p:spTgt>
                                        </p:tgtEl>
                                        <p:attrNameLst>
                                          <p:attrName>style.visibility</p:attrName>
                                        </p:attrNameLst>
                                      </p:cBhvr>
                                      <p:to>
                                        <p:strVal val="visible"/>
                                      </p:to>
                                    </p:set>
                                    <p:animEffect transition="in" filter="wipe(left)">
                                      <p:cBhvr>
                                        <p:cTn id="47" dur="1000"/>
                                        <p:tgtEl>
                                          <p:spTgt spid="27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3112548" y="208033"/>
            <a:ext cx="3387466" cy="707886"/>
          </a:xfrm>
          <a:noFill/>
        </p:spPr>
        <p:txBody>
          <a:bodyPr wrap="none">
            <a:spAutoFit/>
          </a:bodyPr>
          <a:lstStyle/>
          <a:p>
            <a:pPr eaLnBrk="1" hangingPunct="1"/>
            <a:r>
              <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前期内容回顾</a:t>
            </a:r>
            <a:endParaRPr lang="zh-CN" altLang="en-US" sz="4000" b="1" dirty="0"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00113" y="1415947"/>
            <a:ext cx="8015336" cy="2031325"/>
          </a:xfrm>
          <a:prstGeom prst="rect">
            <a:avLst/>
          </a:prstGeom>
          <a:noFill/>
          <a:ln w="9525">
            <a:noFill/>
            <a:miter lim="800000"/>
          </a:ln>
        </p:spPr>
        <p:txBody>
          <a:bodyPr wrap="none">
            <a:spAutoFit/>
          </a:bodyPr>
          <a:lstStyle/>
          <a:p>
            <a:pPr eaLnBrk="1" hangingPunct="1">
              <a:lnSpc>
                <a:spcPct val="150000"/>
              </a:lnSpc>
              <a:tabLst>
                <a:tab pos="892175" algn="l"/>
                <a:tab pos="981075" algn="l"/>
                <a:tab pos="1071245" algn="l"/>
              </a:tabLst>
            </a:pPr>
            <a:r>
              <a:rPr lang="zh-CN" altLang="en-US" sz="2800" dirty="0" smtClean="0">
                <a:ea typeface="华文新魏" panose="02010800040101010101" pitchFamily="2" charset="-122"/>
              </a:rPr>
              <a:t>        </a:t>
            </a:r>
            <a:r>
              <a:rPr lang="zh-CN" altLang="en-US" sz="2800" dirty="0">
                <a:ea typeface="黑体" panose="02010609060101010101" pitchFamily="2" charset="-122"/>
              </a:rPr>
              <a:t>情形</a:t>
            </a:r>
            <a:r>
              <a:rPr lang="en-US" altLang="zh-CN" sz="2800" dirty="0" smtClean="0">
                <a:ea typeface="华文新魏" panose="02010800040101010101" pitchFamily="2" charset="-122"/>
              </a:rPr>
              <a:t>1: </a:t>
            </a:r>
            <a:r>
              <a:rPr lang="zh-CN" altLang="en-US" sz="2800" dirty="0">
                <a:ea typeface="华文新魏" panose="02010800040101010101" pitchFamily="2" charset="-122"/>
              </a:rPr>
              <a:t>若</a:t>
            </a:r>
            <a:r>
              <a:rPr lang="en-US" altLang="zh-CN" sz="2800" i="1" dirty="0">
                <a:ea typeface="华文新魏" panose="02010800040101010101" pitchFamily="2" charset="-122"/>
              </a:rPr>
              <a:t>d</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 </a:t>
            </a:r>
            <a:r>
              <a:rPr lang="en-US" altLang="zh-CN" sz="2800"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0, </a:t>
            </a:r>
            <a:r>
              <a:rPr lang="zh-CN" altLang="en-US" sz="2800" dirty="0">
                <a:ea typeface="华文新魏" panose="02010800040101010101" pitchFamily="2" charset="-122"/>
              </a:rPr>
              <a:t>则</a:t>
            </a:r>
            <a:r>
              <a:rPr lang="en-US" altLang="zh-CN" sz="2800" dirty="0">
                <a:ea typeface="华文新魏" panose="02010800040101010101" pitchFamily="2" charset="-122"/>
              </a:rPr>
              <a:t>(1.3.1)</a:t>
            </a:r>
            <a:r>
              <a:rPr lang="zh-CN" altLang="en-US" sz="2800" dirty="0">
                <a:ea typeface="华文新魏" panose="02010800040101010101" pitchFamily="2" charset="-122"/>
              </a:rPr>
              <a:t>无解</a:t>
            </a:r>
            <a:r>
              <a:rPr lang="en-US" altLang="zh-CN" sz="2800" dirty="0" smtClean="0">
                <a:ea typeface="华文新魏" panose="02010800040101010101" pitchFamily="2" charset="-122"/>
              </a:rPr>
              <a:t>;</a:t>
            </a:r>
            <a:endParaRPr lang="en-US" altLang="zh-CN" sz="1200" dirty="0">
              <a:ea typeface="华文新魏" panose="02010800040101010101" pitchFamily="2" charset="-122"/>
            </a:endParaRPr>
          </a:p>
          <a:p>
            <a:pPr eaLnBrk="1" hangingPunct="1">
              <a:lnSpc>
                <a:spcPct val="150000"/>
              </a:lnSpc>
              <a:tabLst>
                <a:tab pos="892175" algn="l"/>
                <a:tab pos="981075" algn="l"/>
                <a:tab pos="1071245" algn="l"/>
              </a:tabLst>
            </a:pPr>
            <a:r>
              <a:rPr lang="zh-CN" altLang="en-US" sz="2800" dirty="0">
                <a:ea typeface="华文新魏" panose="02010800040101010101" pitchFamily="2" charset="-122"/>
              </a:rPr>
              <a:t>        </a:t>
            </a:r>
            <a:r>
              <a:rPr lang="zh-CN" altLang="en-US" sz="2800" dirty="0">
                <a:ea typeface="黑体" panose="02010609060101010101" pitchFamily="2" charset="-122"/>
              </a:rPr>
              <a:t>情形</a:t>
            </a:r>
            <a:r>
              <a:rPr lang="en-US" altLang="zh-CN" sz="2800" dirty="0" smtClean="0">
                <a:ea typeface="华文新魏" panose="02010800040101010101" pitchFamily="2" charset="-122"/>
              </a:rPr>
              <a:t>2: </a:t>
            </a:r>
            <a:r>
              <a:rPr lang="zh-CN" altLang="en-US" sz="2800" dirty="0">
                <a:ea typeface="华文新魏" panose="02010800040101010101" pitchFamily="2" charset="-122"/>
              </a:rPr>
              <a:t>若</a:t>
            </a:r>
            <a:r>
              <a:rPr lang="en-US" altLang="zh-CN" sz="2800" i="1" dirty="0">
                <a:ea typeface="华文新魏" panose="02010800040101010101" pitchFamily="2" charset="-122"/>
              </a:rPr>
              <a:t>d</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 </a:t>
            </a:r>
            <a:r>
              <a:rPr lang="en-US" altLang="zh-CN" sz="2800"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0, </a:t>
            </a:r>
            <a:r>
              <a:rPr lang="zh-CN" altLang="en-US" sz="2800" dirty="0">
                <a:ea typeface="华文新魏" panose="02010800040101010101" pitchFamily="2" charset="-122"/>
              </a:rPr>
              <a:t>且</a:t>
            </a:r>
            <a:r>
              <a:rPr lang="en-US" altLang="zh-CN" sz="2800" i="1" dirty="0">
                <a:ea typeface="华文新魏" panose="02010800040101010101" pitchFamily="2" charset="-122"/>
              </a:rPr>
              <a:t>r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en-US" altLang="zh-CN" sz="2800" dirty="0">
                <a:ea typeface="华文新魏" panose="02010800040101010101" pitchFamily="2" charset="-122"/>
              </a:rPr>
              <a:t>, </a:t>
            </a:r>
            <a:r>
              <a:rPr lang="zh-CN" altLang="en-US" sz="2800" dirty="0">
                <a:ea typeface="华文新魏" panose="02010800040101010101" pitchFamily="2" charset="-122"/>
              </a:rPr>
              <a:t>则</a:t>
            </a:r>
            <a:r>
              <a:rPr lang="en-US" altLang="zh-CN" sz="2800" dirty="0">
                <a:ea typeface="华文新魏" panose="02010800040101010101" pitchFamily="2" charset="-122"/>
              </a:rPr>
              <a:t>(1.3.1)</a:t>
            </a:r>
            <a:r>
              <a:rPr lang="zh-CN" altLang="en-US" sz="2800" dirty="0">
                <a:ea typeface="华文新魏" panose="02010800040101010101" pitchFamily="2" charset="-122"/>
              </a:rPr>
              <a:t>有唯一解</a:t>
            </a:r>
            <a:r>
              <a:rPr lang="en-US" altLang="zh-CN" sz="2800" dirty="0" smtClean="0">
                <a:ea typeface="华文新魏" panose="02010800040101010101" pitchFamily="2" charset="-122"/>
              </a:rPr>
              <a:t>;</a:t>
            </a:r>
          </a:p>
          <a:p>
            <a:pPr eaLnBrk="1" hangingPunct="1">
              <a:lnSpc>
                <a:spcPct val="150000"/>
              </a:lnSpc>
              <a:tabLst>
                <a:tab pos="892175" algn="l"/>
                <a:tab pos="981075" algn="l"/>
                <a:tab pos="1071245" algn="l"/>
              </a:tabLst>
            </a:pPr>
            <a:r>
              <a:rPr lang="zh-CN" altLang="en-US" sz="2800" dirty="0" smtClean="0">
                <a:ea typeface="黑体" panose="02010609060101010101" pitchFamily="2" charset="-122"/>
              </a:rPr>
              <a:t>        情形</a:t>
            </a:r>
            <a:r>
              <a:rPr lang="en-US" altLang="zh-CN" sz="2800" dirty="0" smtClean="0">
                <a:ea typeface="华文新魏" panose="02010800040101010101" pitchFamily="2" charset="-122"/>
              </a:rPr>
              <a:t>3: </a:t>
            </a:r>
            <a:r>
              <a:rPr lang="zh-CN" altLang="en-US" sz="2800" dirty="0">
                <a:ea typeface="华文新魏" panose="02010800040101010101" pitchFamily="2" charset="-122"/>
              </a:rPr>
              <a:t>若</a:t>
            </a:r>
            <a:r>
              <a:rPr lang="en-US" altLang="zh-CN" sz="2800" i="1" dirty="0">
                <a:ea typeface="华文新魏" panose="02010800040101010101" pitchFamily="2" charset="-122"/>
              </a:rPr>
              <a:t>d</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 </a:t>
            </a:r>
            <a:r>
              <a:rPr lang="en-US" altLang="zh-CN" sz="2800" dirty="0">
                <a:ea typeface="华文新魏" panose="02010800040101010101" pitchFamily="2" charset="-122"/>
                <a:sym typeface="Symbol" panose="05050102010706020507" pitchFamily="18" charset="2"/>
              </a:rPr>
              <a:t> </a:t>
            </a:r>
            <a:r>
              <a:rPr lang="en-US" altLang="zh-CN" sz="2800" dirty="0">
                <a:ea typeface="华文新魏" panose="02010800040101010101" pitchFamily="2" charset="-122"/>
              </a:rPr>
              <a:t>0, </a:t>
            </a:r>
            <a:r>
              <a:rPr lang="zh-CN" altLang="en-US" sz="2800" dirty="0">
                <a:ea typeface="华文新魏" panose="02010800040101010101" pitchFamily="2" charset="-122"/>
              </a:rPr>
              <a:t>且</a:t>
            </a:r>
            <a:r>
              <a:rPr lang="en-US" altLang="zh-CN" sz="2800" i="1" dirty="0">
                <a:ea typeface="华文新魏" panose="02010800040101010101" pitchFamily="2" charset="-122"/>
              </a:rPr>
              <a:t>r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n</a:t>
            </a:r>
            <a:r>
              <a:rPr lang="en-US" altLang="zh-CN" sz="2800" dirty="0">
                <a:ea typeface="华文新魏" panose="02010800040101010101" pitchFamily="2" charset="-122"/>
              </a:rPr>
              <a:t>, </a:t>
            </a:r>
            <a:r>
              <a:rPr lang="zh-CN" altLang="en-US" sz="2800" dirty="0">
                <a:ea typeface="华文新魏" panose="02010800040101010101" pitchFamily="2" charset="-122"/>
              </a:rPr>
              <a:t>则</a:t>
            </a:r>
            <a:r>
              <a:rPr lang="en-US" altLang="zh-CN" sz="2800" dirty="0">
                <a:ea typeface="华文新魏" panose="02010800040101010101" pitchFamily="2" charset="-122"/>
              </a:rPr>
              <a:t>(1.3.1)</a:t>
            </a:r>
            <a:r>
              <a:rPr lang="zh-CN" altLang="en-US" sz="2800" dirty="0">
                <a:ea typeface="华文新魏" panose="02010800040101010101" pitchFamily="2" charset="-122"/>
              </a:rPr>
              <a:t>有无穷多解</a:t>
            </a:r>
            <a:r>
              <a:rPr lang="en-US" altLang="zh-CN" sz="2800" dirty="0" smtClean="0">
                <a:ea typeface="华文新魏" panose="02010800040101010101" pitchFamily="2" charset="-122"/>
              </a:rPr>
              <a:t>.</a:t>
            </a:r>
            <a:endParaRPr lang="zh-CN" altLang="en-US" sz="2800" dirty="0">
              <a:ea typeface="华文新魏" panose="02010800040101010101" pitchFamily="2" charset="-122"/>
            </a:endParaRPr>
          </a:p>
        </p:txBody>
      </p:sp>
    </p:spTree>
    <p:extLst>
      <p:ext uri="{BB962C8B-B14F-4D97-AF65-F5344CB8AC3E}">
        <p14:creationId xmlns:p14="http://schemas.microsoft.com/office/powerpoint/2010/main" val="82474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left)">
                                      <p:cBhvr>
                                        <p:cTn id="17" dur="1000"/>
                                        <p:tgtEl>
                                          <p:spTgt spid="273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115520" y="1065787"/>
            <a:ext cx="6912960" cy="1656230"/>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12994"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1166813" y="980660"/>
            <a:ext cx="6917278" cy="2970044"/>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称</a:t>
            </a:r>
            <a:r>
              <a:rPr lang="zh-CN" altLang="en-US" sz="2800" dirty="0">
                <a:ea typeface="华文新魏" panose="02010800040101010101" pitchFamily="2" charset="-122"/>
              </a:rPr>
              <a:t>方程组</a:t>
            </a:r>
            <a:r>
              <a:rPr lang="en-US" altLang="zh-CN" sz="2800" dirty="0">
                <a:ea typeface="华文新魏" panose="02010800040101010101" pitchFamily="2" charset="-122"/>
              </a:rPr>
              <a:t>(1.3.5)</a:t>
            </a:r>
            <a:r>
              <a:rPr lang="zh-CN" altLang="en-US" sz="2800" dirty="0">
                <a:ea typeface="华文新魏" panose="02010800040101010101" pitchFamily="2" charset="-122"/>
              </a:rPr>
              <a:t>中的变元</a:t>
            </a:r>
            <a:r>
              <a:rPr lang="en-US" altLang="zh-CN" sz="2800" i="1" dirty="0">
                <a:ea typeface="华文新魏" panose="02010800040101010101" pitchFamily="2" charset="-122"/>
              </a:rPr>
              <a:t>x</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i="1" baseline="-25000" dirty="0">
                <a:ea typeface="华文新魏" panose="02010800040101010101" pitchFamily="2" charset="-122"/>
              </a:rPr>
              <a:t>r</a:t>
            </a:r>
            <a:r>
              <a:rPr lang="en-US" altLang="zh-CN" sz="2800" baseline="-25000" dirty="0">
                <a:ea typeface="华文新魏" panose="02010800040101010101" pitchFamily="2" charset="-122"/>
                <a:sym typeface="Symbol" panose="05050102010706020507" pitchFamily="18" charset="2"/>
              </a:rPr>
              <a:t></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x</a:t>
            </a:r>
            <a:r>
              <a:rPr lang="en-US" altLang="zh-CN" sz="2800" i="1" baseline="-25000" dirty="0" err="1">
                <a:ea typeface="华文新魏" panose="02010800040101010101" pitchFamily="2" charset="-122"/>
              </a:rPr>
              <a:t>n</a:t>
            </a:r>
            <a:endParaRPr lang="en-US" altLang="zh-CN" sz="2800" i="1" baseline="-25000" dirty="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a:ea typeface="华文新魏" panose="02010800040101010101" pitchFamily="2" charset="-122"/>
              </a:rPr>
              <a:t>为</a:t>
            </a:r>
            <a:r>
              <a:rPr lang="zh-CN" altLang="en-US" sz="2800" b="1" dirty="0">
                <a:solidFill>
                  <a:srgbClr val="0000FF"/>
                </a:solidFill>
                <a:latin typeface="华文隶书" panose="02010800040101010101" pitchFamily="2" charset="-122"/>
                <a:ea typeface="华文隶书" panose="02010800040101010101" pitchFamily="2" charset="-122"/>
              </a:rPr>
              <a:t>自由变元</a:t>
            </a:r>
            <a:r>
              <a:rPr lang="en-US" altLang="zh-CN" sz="2800" dirty="0">
                <a:ea typeface="华文新魏" panose="02010800040101010101" pitchFamily="2" charset="-122"/>
              </a:rPr>
              <a:t>; </a:t>
            </a:r>
            <a:r>
              <a:rPr lang="zh-CN" altLang="en-US" sz="2800" dirty="0">
                <a:ea typeface="华文新魏" panose="02010800040101010101" pitchFamily="2" charset="-122"/>
              </a:rPr>
              <a:t>变元</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1</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 </a:t>
            </a:r>
            <a:r>
              <a:rPr lang="en-US" altLang="zh-CN" sz="2800" i="1" dirty="0">
                <a:ea typeface="华文新魏" panose="02010800040101010101" pitchFamily="2" charset="-122"/>
              </a:rPr>
              <a:t>x</a:t>
            </a:r>
            <a:r>
              <a:rPr lang="en-US" altLang="zh-CN" sz="2800" baseline="-25000" dirty="0">
                <a:ea typeface="华文新魏" panose="02010800040101010101" pitchFamily="2" charset="-122"/>
              </a:rPr>
              <a:t>2</a:t>
            </a:r>
            <a:r>
              <a:rPr lang="en-US" altLang="zh-CN" baseline="-25000" dirty="0">
                <a:ea typeface="华文新魏" panose="02010800040101010101" pitchFamily="2" charset="-122"/>
              </a:rPr>
              <a:t> </a:t>
            </a:r>
            <a:r>
              <a:rPr lang="en-US" altLang="zh-CN" sz="2800" dirty="0">
                <a:ea typeface="华文新魏" panose="02010800040101010101" pitchFamily="2" charset="-122"/>
                <a:sym typeface="Symbol" panose="05050102010706020507" pitchFamily="18" charset="2"/>
              </a:rPr>
              <a:t>,</a:t>
            </a:r>
            <a:r>
              <a:rPr lang="en-US" altLang="zh-CN" sz="2800" dirty="0">
                <a:ea typeface="华文新魏" panose="02010800040101010101" pitchFamily="2" charset="-122"/>
                <a:sym typeface="MT Extra" panose="05050102010205020202" pitchFamily="18" charset="2"/>
              </a:rPr>
              <a:t></a:t>
            </a:r>
            <a:r>
              <a:rPr lang="en-US" altLang="zh-CN" sz="2800" dirty="0">
                <a:ea typeface="华文新魏" panose="02010800040101010101" pitchFamily="2" charset="-122"/>
                <a:sym typeface="Symbol" panose="05050102010706020507" pitchFamily="18" charset="2"/>
              </a:rPr>
              <a:t>,</a:t>
            </a:r>
            <a:r>
              <a:rPr lang="en-US" altLang="zh-CN" dirty="0">
                <a:ea typeface="华文新魏" panose="02010800040101010101" pitchFamily="2" charset="-122"/>
                <a:sym typeface="Symbol" panose="05050102010706020507" pitchFamily="18" charset="2"/>
              </a:rPr>
              <a:t> </a:t>
            </a:r>
            <a:r>
              <a:rPr lang="en-US" altLang="zh-CN" sz="2800" i="1" dirty="0" err="1">
                <a:ea typeface="华文新魏" panose="02010800040101010101" pitchFamily="2" charset="-122"/>
              </a:rPr>
              <a:t>x</a:t>
            </a:r>
            <a:r>
              <a:rPr lang="en-US" altLang="zh-CN" sz="2800" i="1" baseline="-25000" dirty="0" err="1">
                <a:ea typeface="华文新魏" panose="02010800040101010101" pitchFamily="2" charset="-122"/>
              </a:rPr>
              <a:t>r</a:t>
            </a:r>
            <a:r>
              <a:rPr lang="zh-CN" altLang="en-US" sz="2800" dirty="0">
                <a:ea typeface="华文新魏" panose="02010800040101010101" pitchFamily="2" charset="-122"/>
              </a:rPr>
              <a:t>为</a:t>
            </a:r>
            <a:r>
              <a:rPr lang="zh-CN" altLang="en-US" sz="2800" b="1" dirty="0">
                <a:solidFill>
                  <a:srgbClr val="0000FF"/>
                </a:solidFill>
                <a:latin typeface="华文隶书" panose="02010800040101010101" pitchFamily="2" charset="-122"/>
                <a:ea typeface="华文隶书" panose="02010800040101010101" pitchFamily="2" charset="-122"/>
              </a:rPr>
              <a:t>约束变元</a:t>
            </a:r>
            <a:r>
              <a:rPr lang="en-US" altLang="zh-CN" sz="2800" dirty="0" smtClean="0">
                <a:ea typeface="华文新魏" panose="02010800040101010101" pitchFamily="2" charset="-122"/>
              </a:rPr>
              <a:t>,</a:t>
            </a: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也称</a:t>
            </a:r>
            <a:r>
              <a:rPr lang="zh-CN" altLang="en-US" sz="2800" b="1" dirty="0">
                <a:solidFill>
                  <a:srgbClr val="0000FF"/>
                </a:solidFill>
                <a:latin typeface="华文隶书" panose="02010800040101010101" pitchFamily="2" charset="-122"/>
                <a:ea typeface="华文隶书" panose="02010800040101010101" pitchFamily="2" charset="-122"/>
              </a:rPr>
              <a:t>首项变元</a:t>
            </a:r>
            <a:r>
              <a:rPr lang="en-US" altLang="zh-CN" sz="2800" dirty="0">
                <a:ea typeface="华文新魏" panose="02010800040101010101" pitchFamily="2" charset="-122"/>
              </a:rPr>
              <a:t>.</a:t>
            </a:r>
          </a:p>
          <a:p>
            <a:pPr eaLnBrk="1" hangingPunct="1">
              <a:lnSpc>
                <a:spcPct val="130000"/>
              </a:lnSpc>
              <a:spcBef>
                <a:spcPts val="600"/>
              </a:spcBef>
              <a:tabLst>
                <a:tab pos="892175" algn="l"/>
                <a:tab pos="981075" algn="l"/>
                <a:tab pos="1071245" algn="l"/>
              </a:tabLst>
            </a:pPr>
            <a:r>
              <a:rPr lang="en-US" altLang="zh-CN" sz="2800" dirty="0">
                <a:ea typeface="华文新魏" panose="02010800040101010101" pitchFamily="2" charset="-122"/>
              </a:rPr>
              <a:t>        </a:t>
            </a:r>
            <a:r>
              <a:rPr lang="zh-CN" altLang="en-US" sz="2800" dirty="0">
                <a:ea typeface="黑体" panose="02010609060101010101" pitchFamily="2" charset="-122"/>
              </a:rPr>
              <a:t>注</a:t>
            </a:r>
            <a:r>
              <a:rPr lang="zh-CN" altLang="en-US" sz="2800" dirty="0">
                <a:ea typeface="华文新魏" panose="02010800040101010101" pitchFamily="2" charset="-122"/>
              </a:rPr>
              <a:t> 自由变元和约束变元具有相对性</a:t>
            </a:r>
            <a:r>
              <a:rPr lang="en-US" altLang="zh-CN" sz="2800" dirty="0">
                <a:ea typeface="华文新魏" panose="02010800040101010101" pitchFamily="2" charset="-122"/>
              </a:rPr>
              <a:t>, </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但是</a:t>
            </a:r>
            <a:r>
              <a:rPr lang="en-US" altLang="zh-CN" sz="2800" dirty="0" smtClean="0">
                <a:ea typeface="华文新魏" panose="02010800040101010101" pitchFamily="2" charset="-122"/>
              </a:rPr>
              <a:t>, </a:t>
            </a:r>
            <a:r>
              <a:rPr lang="zh-CN" altLang="en-US" sz="2800" dirty="0" smtClean="0">
                <a:ea typeface="华文新魏" panose="02010800040101010101" pitchFamily="2" charset="-122"/>
              </a:rPr>
              <a:t>自由变元</a:t>
            </a:r>
            <a:r>
              <a:rPr lang="zh-CN" altLang="en-US" sz="2800" dirty="0">
                <a:ea typeface="华文新魏" panose="02010800040101010101" pitchFamily="2" charset="-122"/>
              </a:rPr>
              <a:t>和约束变元的个数是不变的</a:t>
            </a:r>
            <a:r>
              <a:rPr lang="en-US" altLang="zh-CN" sz="2800" dirty="0">
                <a:ea typeface="华文新魏" panose="02010800040101010101" pitchFamily="2" charset="-122"/>
              </a:rPr>
              <a:t>.</a:t>
            </a:r>
          </a:p>
        </p:txBody>
      </p:sp>
      <p:graphicFrame>
        <p:nvGraphicFramePr>
          <p:cNvPr id="600065" name="Object 1"/>
          <p:cNvGraphicFramePr>
            <a:graphicFrameLocks noChangeAspect="1"/>
          </p:cNvGraphicFramePr>
          <p:nvPr>
            <p:extLst>
              <p:ext uri="{D42A27DB-BD31-4B8C-83A1-F6EECF244321}">
                <p14:modId xmlns:p14="http://schemas.microsoft.com/office/powerpoint/2010/main" val="57154798"/>
              </p:ext>
            </p:extLst>
          </p:nvPr>
        </p:nvGraphicFramePr>
        <p:xfrm>
          <a:off x="1835620" y="3934370"/>
          <a:ext cx="5965825" cy="2159000"/>
        </p:xfrm>
        <a:graphic>
          <a:graphicData uri="http://schemas.openxmlformats.org/presentationml/2006/ole">
            <mc:AlternateContent xmlns:mc="http://schemas.openxmlformats.org/markup-compatibility/2006">
              <mc:Choice xmlns:v="urn:schemas-microsoft-com:vml" Requires="v">
                <p:oleObj spid="_x0000_s61468" name="Equation" r:id="rId4" imgW="67360800" imgH="24079200" progId="Equation.DSMT4">
                  <p:embed/>
                </p:oleObj>
              </mc:Choice>
              <mc:Fallback>
                <p:oleObj name="Equation" r:id="rId4" imgW="67360800" imgH="24079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20" y="3934370"/>
                        <a:ext cx="5965825"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
          <p:cNvSpPr txBox="1">
            <a:spLocks noChangeArrowheads="1"/>
          </p:cNvSpPr>
          <p:nvPr/>
        </p:nvSpPr>
        <p:spPr bwMode="auto">
          <a:xfrm>
            <a:off x="1881644" y="6048817"/>
            <a:ext cx="5570756" cy="60888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约束变元由自由变元表示的表达式</a:t>
            </a:r>
            <a:endParaRPr lang="en-US" altLang="zh-CN"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1">
                                            <p:txEl>
                                              <p:pRg st="3" end="3"/>
                                            </p:txEl>
                                          </p:spTgt>
                                        </p:tgtEl>
                                        <p:attrNameLst>
                                          <p:attrName>style.visibility</p:attrName>
                                        </p:attrNameLst>
                                      </p:cBhvr>
                                      <p:to>
                                        <p:strVal val="visible"/>
                                      </p:to>
                                    </p:set>
                                    <p:animEffect transition="in" filter="wipe(left)">
                                      <p:cBhvr>
                                        <p:cTn id="27" dur="1000"/>
                                        <p:tgtEl>
                                          <p:spTgt spid="273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3411">
                                            <p:txEl>
                                              <p:pRg st="4" end="4"/>
                                            </p:txEl>
                                          </p:spTgt>
                                        </p:tgtEl>
                                        <p:attrNameLst>
                                          <p:attrName>style.visibility</p:attrName>
                                        </p:attrNameLst>
                                      </p:cBhvr>
                                      <p:to>
                                        <p:strVal val="visible"/>
                                      </p:to>
                                    </p:set>
                                    <p:animEffect transition="in" filter="wipe(left)">
                                      <p:cBhvr>
                                        <p:cTn id="32" dur="1000"/>
                                        <p:tgtEl>
                                          <p:spTgt spid="2734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0065"/>
                                        </p:tgtEl>
                                        <p:attrNameLst>
                                          <p:attrName>style.visibility</p:attrName>
                                        </p:attrNameLst>
                                      </p:cBhvr>
                                      <p:to>
                                        <p:strVal val="visible"/>
                                      </p:to>
                                    </p:set>
                                    <p:animEffect transition="in" filter="wipe(left)">
                                      <p:cBhvr>
                                        <p:cTn id="37" dur="500"/>
                                        <p:tgtEl>
                                          <p:spTgt spid="6000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667519" y="1916790"/>
            <a:ext cx="6214986" cy="1683216"/>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15042"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1667569" y="1827213"/>
            <a:ext cx="6288901" cy="1772793"/>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dirty="0">
                <a:ea typeface="华文新魏" panose="02010800040101010101" pitchFamily="2" charset="-122"/>
              </a:rPr>
              <a:t>        </a:t>
            </a:r>
            <a:r>
              <a:rPr lang="zh-CN" altLang="en-US" sz="2800" dirty="0">
                <a:latin typeface="华文琥珀" panose="02010800040101010101" pitchFamily="2" charset="-122"/>
                <a:ea typeface="华文琥珀" panose="02010800040101010101" pitchFamily="2" charset="-122"/>
              </a:rPr>
              <a:t>我们约定</a:t>
            </a:r>
            <a:r>
              <a:rPr lang="en-US" altLang="zh-CN" sz="2800" dirty="0">
                <a:ea typeface="华文新魏" panose="02010800040101010101" pitchFamily="2" charset="-122"/>
              </a:rPr>
              <a:t>, </a:t>
            </a:r>
            <a:r>
              <a:rPr lang="zh-CN" altLang="en-US" sz="2800" dirty="0">
                <a:ea typeface="华文新魏" panose="02010800040101010101" pitchFamily="2" charset="-122"/>
              </a:rPr>
              <a:t>当方程组有无穷多解时</a:t>
            </a:r>
            <a:r>
              <a:rPr lang="en-US" altLang="zh-CN" sz="2800" dirty="0">
                <a:ea typeface="华文新魏" panose="02010800040101010101" pitchFamily="2" charset="-122"/>
              </a:rPr>
              <a:t>, </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增广矩阵化</a:t>
            </a:r>
            <a:r>
              <a:rPr lang="zh-CN" altLang="en-US" sz="2800" dirty="0">
                <a:ea typeface="华文新魏" panose="02010800040101010101" pitchFamily="2" charset="-122"/>
              </a:rPr>
              <a:t>成的最简型的首项元素</a:t>
            </a:r>
            <a:r>
              <a:rPr lang="zh-CN" altLang="en-US" sz="2800" dirty="0" smtClean="0">
                <a:ea typeface="华文新魏" panose="02010800040101010101" pitchFamily="2" charset="-122"/>
              </a:rPr>
              <a:t>对应</a:t>
            </a:r>
            <a:endParaRPr lang="en-US" altLang="zh-CN" sz="2800" dirty="0" smtClean="0">
              <a:ea typeface="华文新魏" panose="02010800040101010101" pitchFamily="2" charset="-122"/>
            </a:endParaRPr>
          </a:p>
          <a:p>
            <a:pPr eaLnBrk="1" hangingPunct="1">
              <a:lnSpc>
                <a:spcPct val="130000"/>
              </a:lnSpc>
              <a:tabLst>
                <a:tab pos="892175" algn="l"/>
                <a:tab pos="981075" algn="l"/>
                <a:tab pos="1071245" algn="l"/>
              </a:tabLst>
            </a:pPr>
            <a:r>
              <a:rPr lang="zh-CN" altLang="en-US" sz="2800" dirty="0" smtClean="0">
                <a:ea typeface="华文新魏" panose="02010800040101010101" pitchFamily="2" charset="-122"/>
              </a:rPr>
              <a:t>的</a:t>
            </a:r>
            <a:r>
              <a:rPr lang="zh-CN" altLang="en-US" sz="2800" dirty="0">
                <a:ea typeface="华文新魏" panose="02010800040101010101" pitchFamily="2" charset="-122"/>
              </a:rPr>
              <a:t>变元</a:t>
            </a:r>
            <a:r>
              <a:rPr lang="zh-CN" altLang="en-US" sz="2800" dirty="0" smtClean="0">
                <a:ea typeface="华文新魏" panose="02010800040101010101" pitchFamily="2" charset="-122"/>
              </a:rPr>
              <a:t>为约束</a:t>
            </a:r>
            <a:r>
              <a:rPr lang="zh-CN" altLang="en-US" sz="2800" dirty="0">
                <a:ea typeface="华文新魏" panose="02010800040101010101" pitchFamily="2" charset="-122"/>
              </a:rPr>
              <a:t>变元</a:t>
            </a:r>
            <a:r>
              <a:rPr lang="en-US" altLang="zh-CN"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3411">
                                            <p:txEl>
                                              <p:pRg st="1" end="1"/>
                                            </p:txEl>
                                          </p:spTgt>
                                        </p:tgtEl>
                                        <p:attrNameLst>
                                          <p:attrName>style.visibility</p:attrName>
                                        </p:attrNameLst>
                                      </p:cBhvr>
                                      <p:to>
                                        <p:strVal val="visible"/>
                                      </p:to>
                                    </p:set>
                                    <p:animEffect transition="in" filter="wipe(left)">
                                      <p:cBhvr>
                                        <p:cTn id="17" dur="1000"/>
                                        <p:tgtEl>
                                          <p:spTgt spid="273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3411">
                                            <p:txEl>
                                              <p:pRg st="2" end="2"/>
                                            </p:txEl>
                                          </p:spTgt>
                                        </p:tgtEl>
                                        <p:attrNameLst>
                                          <p:attrName>style.visibility</p:attrName>
                                        </p:attrNameLst>
                                      </p:cBhvr>
                                      <p:to>
                                        <p:strVal val="visible"/>
                                      </p:to>
                                    </p:set>
                                    <p:animEffect transition="in" filter="wipe(left)">
                                      <p:cBhvr>
                                        <p:cTn id="22" dur="1000"/>
                                        <p:tgtEl>
                                          <p:spTgt spid="273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4184650" cy="1203325"/>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a:t>
            </a:r>
            <a:r>
              <a:rPr lang="en-US" altLang="zh-CN" sz="2800">
                <a:ea typeface="黑体" panose="02010609060101010101" pitchFamily="2" charset="-122"/>
              </a:rPr>
              <a:t>2. </a:t>
            </a:r>
            <a:r>
              <a:rPr lang="zh-CN" altLang="en-US" sz="2800">
                <a:ea typeface="黑体" panose="02010609060101010101" pitchFamily="2" charset="-122"/>
              </a:rPr>
              <a:t>例子</a:t>
            </a:r>
          </a:p>
          <a:p>
            <a:pPr eaLnBrk="1" hangingPunct="1">
              <a:lnSpc>
                <a:spcPct val="130000"/>
              </a:lnSpc>
              <a:tabLst>
                <a:tab pos="892175" algn="l"/>
                <a:tab pos="981075" algn="l"/>
                <a:tab pos="1071245" algn="l"/>
              </a:tabLst>
            </a:pPr>
            <a:r>
              <a:rPr lang="en-US" altLang="zh-CN" sz="2800">
                <a:ea typeface="黑体" panose="02010609060101010101" pitchFamily="2" charset="-122"/>
              </a:rPr>
              <a:t>        </a:t>
            </a:r>
            <a:r>
              <a:rPr lang="zh-CN" altLang="en-US" sz="2800">
                <a:ea typeface="黑体" panose="02010609060101010101" pitchFamily="2" charset="-122"/>
              </a:rPr>
              <a:t>例</a:t>
            </a:r>
            <a:r>
              <a:rPr lang="en-US" altLang="zh-CN" sz="2800">
                <a:ea typeface="黑体" panose="02010609060101010101" pitchFamily="2" charset="-122"/>
              </a:rPr>
              <a:t>1.3.1 </a:t>
            </a:r>
            <a:r>
              <a:rPr lang="zh-CN" altLang="en-US" sz="2800">
                <a:ea typeface="华文新魏" panose="02010800040101010101" pitchFamily="2" charset="-122"/>
              </a:rPr>
              <a:t>解线性方程组</a:t>
            </a:r>
          </a:p>
        </p:txBody>
      </p:sp>
      <p:graphicFrame>
        <p:nvGraphicFramePr>
          <p:cNvPr id="2" name="Object 3"/>
          <p:cNvGraphicFramePr>
            <a:graphicFrameLocks noChangeAspect="1"/>
          </p:cNvGraphicFramePr>
          <p:nvPr/>
        </p:nvGraphicFramePr>
        <p:xfrm>
          <a:off x="3219450" y="2314575"/>
          <a:ext cx="3297238" cy="1619250"/>
        </p:xfrm>
        <a:graphic>
          <a:graphicData uri="http://schemas.openxmlformats.org/presentationml/2006/ole">
            <mc:AlternateContent xmlns:mc="http://schemas.openxmlformats.org/markup-compatibility/2006">
              <mc:Choice xmlns:v="urn:schemas-microsoft-com:vml" Requires="v">
                <p:oleObj spid="_x0000_s62491" name="Equation" r:id="rId4" imgW="37185600" imgH="17983200" progId="Equation.DSMT4">
                  <p:embed/>
                </p:oleObj>
              </mc:Choice>
              <mc:Fallback>
                <p:oleObj name="Equation" r:id="rId4" imgW="37185600" imgH="179832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450" y="2314575"/>
                        <a:ext cx="3297238"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left)">
                                      <p:cBhvr>
                                        <p:cTn id="7" dur="10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left)">
                                      <p:cBhvr>
                                        <p:cTn id="12" dur="10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691600" y="1124406"/>
            <a:ext cx="5832810" cy="575807"/>
          </a:xfrm>
          <a:prstGeom prst="rect">
            <a:avLst/>
          </a:prstGeom>
          <a:solidFill>
            <a:schemeClr val="accent1"/>
          </a:solidFill>
          <a:ln w="76200" cmpd="tri">
            <a:solidFill>
              <a:schemeClr val="bg2"/>
            </a:solidFill>
            <a:miter lim="800000"/>
          </a:ln>
          <a:scene3d>
            <a:camera prst="orthographicFront"/>
            <a:lightRig rig="threePt" dir="t"/>
          </a:scene3d>
          <a:sp3d>
            <a:bevelT/>
            <a:bevelB/>
          </a:sp3d>
        </p:spPr>
        <p:txBody>
          <a:bodyPr wrap="square">
            <a:noAutofit/>
          </a:bodyPr>
          <a:lstStyle/>
          <a:p>
            <a:pPr eaLnBrk="1" hangingPunct="1">
              <a:lnSpc>
                <a:spcPct val="130000"/>
              </a:lnSpc>
              <a:buClr>
                <a:srgbClr val="FF9900"/>
              </a:buClr>
              <a:buSzPct val="95000"/>
              <a:tabLst>
                <a:tab pos="892175" algn="l"/>
                <a:tab pos="981075" algn="l"/>
                <a:tab pos="1071245" algn="l"/>
              </a:tabLst>
            </a:pPr>
            <a:r>
              <a:rPr lang="zh-CN" altLang="en-US" sz="2800" dirty="0" smtClean="0">
                <a:ea typeface="黑体" panose="02010609060101010101" pitchFamily="2" charset="-122"/>
              </a:rPr>
              <a:t>        </a:t>
            </a:r>
            <a:endParaRPr lang="en-US" altLang="zh-CN" sz="2800" dirty="0">
              <a:ea typeface="华文新魏" panose="02010800040101010101" pitchFamily="2" charset="-122"/>
            </a:endParaRPr>
          </a:p>
        </p:txBody>
      </p:sp>
      <p:sp>
        <p:nvSpPr>
          <p:cNvPr id="219138" name="Rectangle 2"/>
          <p:cNvSpPr>
            <a:spLocks noGrp="1" noChangeArrowheads="1"/>
          </p:cNvSpPr>
          <p:nvPr>
            <p:ph type="title" idx="4294967295"/>
          </p:nvPr>
        </p:nvSpPr>
        <p:spPr>
          <a:xfrm>
            <a:off x="2051050" y="271463"/>
            <a:ext cx="5670550" cy="579437"/>
          </a:xfrm>
          <a:noFill/>
        </p:spPr>
        <p:txBody>
          <a:bodyPr wrap="none">
            <a:spAutoFit/>
          </a:bodyPr>
          <a:lstStyle/>
          <a:p>
            <a:pPr eaLnBrk="1" hangingPunct="1"/>
            <a:r>
              <a:rPr lang="en-US" altLang="zh-CN"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rPr>
              <a:t>§</a:t>
            </a:r>
            <a:r>
              <a:rPr lang="en-US" altLang="zh-CN" b="1" smtClean="0">
                <a:solidFill>
                  <a:srgbClr val="000000"/>
                </a:solidFill>
                <a:ea typeface="华文隶书" panose="02010800040101010101" pitchFamily="2" charset="-122"/>
                <a:cs typeface="Times New Roman" panose="02020603050405020304" pitchFamily="18" charset="0"/>
              </a:rPr>
              <a:t>1.3 </a:t>
            </a:r>
            <a:r>
              <a:rPr lang="zh-CN" altLang="en-US" b="1" smtClean="0">
                <a:solidFill>
                  <a:srgbClr val="000000"/>
                </a:solidFill>
                <a:ea typeface="华文隶书" panose="02010800040101010101" pitchFamily="2" charset="-122"/>
                <a:cs typeface="Times New Roman" panose="02020603050405020304" pitchFamily="18" charset="0"/>
              </a:rPr>
              <a:t>线性方程组解的初步讨论</a:t>
            </a:r>
            <a:endParaRPr lang="zh-CN" altLang="en-US" b="1" smtClean="0">
              <a:solidFill>
                <a:srgbClr val="000000"/>
              </a:solidFill>
              <a:latin typeface="华文隶书" panose="02010800040101010101" pitchFamily="2" charset="-122"/>
              <a:ea typeface="华文隶书" panose="02010800040101010101" pitchFamily="2" charset="-122"/>
              <a:cs typeface="Times New Roman" panose="02020603050405020304" pitchFamily="18" charset="0"/>
            </a:endParaRPr>
          </a:p>
        </p:txBody>
      </p:sp>
      <p:sp>
        <p:nvSpPr>
          <p:cNvPr id="273411" name="Text Box 3"/>
          <p:cNvSpPr txBox="1">
            <a:spLocks noChangeArrowheads="1"/>
          </p:cNvSpPr>
          <p:nvPr/>
        </p:nvSpPr>
        <p:spPr bwMode="auto">
          <a:xfrm>
            <a:off x="971550" y="1052513"/>
            <a:ext cx="6505575" cy="647700"/>
          </a:xfrm>
          <a:prstGeom prst="rect">
            <a:avLst/>
          </a:prstGeom>
          <a:noFill/>
          <a:ln w="9525">
            <a:noFill/>
            <a:miter lim="800000"/>
          </a:ln>
        </p:spPr>
        <p:txBody>
          <a:bodyPr wrap="none">
            <a:spAutoFit/>
          </a:bodyPr>
          <a:lstStyle/>
          <a:p>
            <a:pPr eaLnBrk="1" hangingPunct="1">
              <a:lnSpc>
                <a:spcPct val="130000"/>
              </a:lnSpc>
              <a:tabLst>
                <a:tab pos="892175" algn="l"/>
                <a:tab pos="981075" algn="l"/>
                <a:tab pos="1071245" algn="l"/>
              </a:tabLst>
            </a:pPr>
            <a:r>
              <a:rPr lang="zh-CN" altLang="en-US" sz="2800">
                <a:ea typeface="华文新魏" panose="02010800040101010101" pitchFamily="2" charset="-122"/>
              </a:rPr>
              <a:t>        第一步</a:t>
            </a:r>
            <a:r>
              <a:rPr lang="en-US" altLang="zh-CN" sz="2800">
                <a:ea typeface="华文新魏" panose="02010800040101010101" pitchFamily="2" charset="-122"/>
              </a:rPr>
              <a:t>, </a:t>
            </a:r>
            <a:r>
              <a:rPr lang="zh-CN" altLang="en-US" sz="2800">
                <a:ea typeface="华文新魏" panose="02010800040101010101" pitchFamily="2" charset="-122"/>
              </a:rPr>
              <a:t>写出方程组对应的增广矩阵</a:t>
            </a:r>
            <a:r>
              <a:rPr lang="en-US" altLang="zh-CN" sz="2800">
                <a:ea typeface="华文新魏" panose="02010800040101010101" pitchFamily="2" charset="-122"/>
              </a:rPr>
              <a:t>:</a:t>
            </a:r>
          </a:p>
        </p:txBody>
      </p:sp>
      <p:graphicFrame>
        <p:nvGraphicFramePr>
          <p:cNvPr id="2" name="Object 3"/>
          <p:cNvGraphicFramePr>
            <a:graphicFrameLocks noChangeAspect="1"/>
          </p:cNvGraphicFramePr>
          <p:nvPr/>
        </p:nvGraphicFramePr>
        <p:xfrm>
          <a:off x="2786063" y="1844675"/>
          <a:ext cx="2836862" cy="1619250"/>
        </p:xfrm>
        <a:graphic>
          <a:graphicData uri="http://schemas.openxmlformats.org/presentationml/2006/ole">
            <mc:AlternateContent xmlns:mc="http://schemas.openxmlformats.org/markup-compatibility/2006">
              <mc:Choice xmlns:v="urn:schemas-microsoft-com:vml" Requires="v">
                <p:oleObj spid="_x0000_s63545" name="Equation" r:id="rId4" imgW="32004000" imgH="17983200" progId="Equation.DSMT4">
                  <p:embed/>
                </p:oleObj>
              </mc:Choice>
              <mc:Fallback>
                <p:oleObj name="Equation" r:id="rId4" imgW="32004000" imgH="179832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63" y="1844675"/>
                        <a:ext cx="2836862"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表格 4"/>
          <p:cNvGraphicFramePr>
            <a:graphicFrameLocks noGrp="1"/>
          </p:cNvGraphicFramePr>
          <p:nvPr/>
        </p:nvGraphicFramePr>
        <p:xfrm>
          <a:off x="4427538" y="1921891"/>
          <a:ext cx="1081088" cy="1435099"/>
        </p:xfrm>
        <a:graphic>
          <a:graphicData uri="http://schemas.openxmlformats.org/drawingml/2006/table">
            <a:tbl>
              <a:tblPr firstRow="1" bandRow="1"/>
              <a:tblGrid>
                <a:gridCol w="540544"/>
                <a:gridCol w="540544"/>
              </a:tblGrid>
              <a:tr h="1435099">
                <a:tc>
                  <a:txBody>
                    <a:bodyPr/>
                    <a:lstStyle/>
                    <a:p>
                      <a:endParaRPr lang="zh-CN" altLang="en-US" sz="1800" dirty="0"/>
                    </a:p>
                  </a:txBody>
                  <a:tcPr marL="91519" marR="91519" marT="45698" marB="45698">
                    <a:lnL w="12700" cmpd="sng">
                      <a:noFill/>
                      <a:prstDash val="solid"/>
                    </a:lnL>
                    <a:lnR w="19050" cap="flat" cmpd="sng" algn="ctr">
                      <a:solidFill>
                        <a:schemeClr val="tx1"/>
                      </a:solidFill>
                      <a:prstDash val="dot"/>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zh-CN" altLang="en-US" sz="1800" dirty="0"/>
                    </a:p>
                  </a:txBody>
                  <a:tcPr marL="91519" marR="91519" marT="45698" marB="45698">
                    <a:lnL w="19050" cap="flat" cmpd="sng" algn="ctr">
                      <a:solidFill>
                        <a:schemeClr val="tx1"/>
                      </a:solidFill>
                      <a:prstDash val="dot"/>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19167" name="Object 31"/>
          <p:cNvGraphicFramePr>
            <a:graphicFrameLocks noChangeAspect="1"/>
          </p:cNvGraphicFramePr>
          <p:nvPr/>
        </p:nvGraphicFramePr>
        <p:xfrm>
          <a:off x="3203810" y="3861060"/>
          <a:ext cx="3289300" cy="1612900"/>
        </p:xfrm>
        <a:graphic>
          <a:graphicData uri="http://schemas.openxmlformats.org/presentationml/2006/ole">
            <mc:AlternateContent xmlns:mc="http://schemas.openxmlformats.org/markup-compatibility/2006">
              <mc:Choice xmlns:v="urn:schemas-microsoft-com:vml" Requires="v">
                <p:oleObj spid="_x0000_s63546" name="Equation" r:id="rId6" imgW="37185600" imgH="17983200" progId="Equation.DSMT4">
                  <p:embed/>
                </p:oleObj>
              </mc:Choice>
              <mc:Fallback>
                <p:oleObj name="Equation" r:id="rId6" imgW="37185600" imgH="17983200" progId="Equation.DSMT4">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10" y="3861060"/>
                        <a:ext cx="32893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1">
                                            <p:txEl>
                                              <p:pRg st="0" end="0"/>
                                            </p:txEl>
                                          </p:spTgt>
                                        </p:tgtEl>
                                        <p:attrNameLst>
                                          <p:attrName>style.visibility</p:attrName>
                                        </p:attrNameLst>
                                      </p:cBhvr>
                                      <p:to>
                                        <p:strVal val="visible"/>
                                      </p:to>
                                    </p:set>
                                    <p:animEffect transition="in" filter="wipe(left)">
                                      <p:cBhvr>
                                        <p:cTn id="12" dur="1000"/>
                                        <p:tgtEl>
                                          <p:spTgt spid="273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9167"/>
                                        </p:tgtEl>
                                        <p:attrNameLst>
                                          <p:attrName>style.visibility</p:attrName>
                                        </p:attrNameLst>
                                      </p:cBhvr>
                                      <p:to>
                                        <p:strVal val="visible"/>
                                      </p:to>
                                    </p:set>
                                    <p:animEffect transition="in" filter="wipe(left)">
                                      <p:cBhvr>
                                        <p:cTn id="17" dur="500"/>
                                        <p:tgtEl>
                                          <p:spTgt spid="219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191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3_012TGP_GLOBAL_LIGHT_V3">
  <a:themeElements>
    <a:clrScheme name="3_012TGP_GLOBAL_LIGHT_V3 2">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fontScheme name="3_012TGP_GLOBAL_LIGHT_V3">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3_012TGP_GLOBAL_LIGHT_V3 1">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3_012TGP_GLOBAL_LIGHT_V3 2">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
      <a:clrScheme name="3_012TGP_GLOBAL_LIGHT_V3 3">
        <a:dk1>
          <a:srgbClr val="666699"/>
        </a:dk1>
        <a:lt1>
          <a:srgbClr val="FFFFFF"/>
        </a:lt1>
        <a:dk2>
          <a:srgbClr val="000000"/>
        </a:dk2>
        <a:lt2>
          <a:srgbClr val="C0C0C0"/>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2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3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pring">
  <a:themeElements>
    <a:clrScheme name="">
      <a:dk1>
        <a:srgbClr val="000000"/>
      </a:dk1>
      <a:lt1>
        <a:srgbClr val="C0C0C0"/>
      </a:lt1>
      <a:dk2>
        <a:srgbClr val="FFFFFF"/>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2_Spring">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2_Spr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Spr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Spr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Sp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Sp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Sp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6_Spring">
  <a:themeElements>
    <a:clrScheme name="12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6_Sp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2_Spr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Spr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Spr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Sp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Sp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Sp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Spring">
  <a:themeElements>
    <a:clrScheme name="">
      <a:dk1>
        <a:srgbClr val="000000"/>
      </a:dk1>
      <a:lt1>
        <a:srgbClr val="C0C0C0"/>
      </a:lt1>
      <a:dk2>
        <a:srgbClr val="FFFFFF"/>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4_Spring">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Spr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Spr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Spr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Sp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Sp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Sp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默认设计模板">
  <a:themeElements>
    <a:clrScheme name="5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5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Spring">
  <a:themeElements>
    <a:clrScheme name="">
      <a:dk1>
        <a:srgbClr val="000000"/>
      </a:dk1>
      <a:lt1>
        <a:srgbClr val="C0C0C0"/>
      </a:lt1>
      <a:dk2>
        <a:srgbClr val="FFFFFF"/>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5_Spring">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pr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Spr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Spr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Sp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Sp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Sp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Spring">
  <a:themeElements>
    <a:clrScheme name="">
      <a:dk1>
        <a:srgbClr val="000000"/>
      </a:dk1>
      <a:lt1>
        <a:srgbClr val="C0C0C0"/>
      </a:lt1>
      <a:dk2>
        <a:srgbClr val="FFFFFF"/>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6_Spring">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Spr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_Spr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_Spr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_Sp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_Sp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_Sp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pr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1508</TotalTime>
  <Words>6037</Words>
  <Application>Microsoft Office PowerPoint</Application>
  <PresentationFormat>全屏显示(4:3)</PresentationFormat>
  <Paragraphs>768</Paragraphs>
  <Slides>131</Slides>
  <Notes>130</Notes>
  <HiddenSlides>0</HiddenSlides>
  <MMClips>0</MMClips>
  <ScaleCrop>false</ScaleCrop>
  <HeadingPairs>
    <vt:vector size="8" baseType="variant">
      <vt:variant>
        <vt:lpstr>已用的字体</vt:lpstr>
      </vt:variant>
      <vt:variant>
        <vt:i4>16</vt:i4>
      </vt:variant>
      <vt:variant>
        <vt:lpstr>主题</vt:lpstr>
      </vt:variant>
      <vt:variant>
        <vt:i4>9</vt:i4>
      </vt:variant>
      <vt:variant>
        <vt:lpstr>嵌入 OLE 服务器</vt:lpstr>
      </vt:variant>
      <vt:variant>
        <vt:i4>3</vt:i4>
      </vt:variant>
      <vt:variant>
        <vt:lpstr>幻灯片标题</vt:lpstr>
      </vt:variant>
      <vt:variant>
        <vt:i4>131</vt:i4>
      </vt:variant>
    </vt:vector>
  </HeadingPairs>
  <TitlesOfParts>
    <vt:vector size="159" baseType="lpstr">
      <vt:lpstr>方正粗黑宋简体</vt:lpstr>
      <vt:lpstr>黑体</vt:lpstr>
      <vt:lpstr>华文琥珀</vt:lpstr>
      <vt:lpstr>华文隶书</vt:lpstr>
      <vt:lpstr>华文细黑</vt:lpstr>
      <vt:lpstr>华文新魏</vt:lpstr>
      <vt:lpstr>华文行楷</vt:lpstr>
      <vt:lpstr>华文中宋</vt:lpstr>
      <vt:lpstr>隶书</vt:lpstr>
      <vt:lpstr>宋体</vt:lpstr>
      <vt:lpstr>Arial</vt:lpstr>
      <vt:lpstr>MT Extra</vt:lpstr>
      <vt:lpstr>Symbol</vt:lpstr>
      <vt:lpstr>Times New Roman</vt:lpstr>
      <vt:lpstr>Verdana</vt:lpstr>
      <vt:lpstr>Wingdings</vt:lpstr>
      <vt:lpstr>3_012TGP_GLOBAL_LIGHT_V3</vt:lpstr>
      <vt:lpstr>2_默认设计模板</vt:lpstr>
      <vt:lpstr>3_默认设计模板</vt:lpstr>
      <vt:lpstr>2_Spring</vt:lpstr>
      <vt:lpstr>16_Spring</vt:lpstr>
      <vt:lpstr>4_Spring</vt:lpstr>
      <vt:lpstr>5_默认设计模板</vt:lpstr>
      <vt:lpstr>5_Spring</vt:lpstr>
      <vt:lpstr>6_Spring</vt:lpstr>
      <vt:lpstr>Image</vt:lpstr>
      <vt:lpstr>Equation</vt:lpstr>
      <vt:lpstr>MathType 6.0 Equation</vt:lpstr>
      <vt:lpstr>PowerPoint 演示文稿</vt:lpstr>
      <vt:lpstr>第一章 矩阵与初等变换</vt:lpstr>
      <vt:lpstr>PowerPoint 演示文稿</vt:lpstr>
      <vt:lpstr>PowerPoint 演示文稿</vt:lpstr>
      <vt:lpstr>§1.1 矩 阵 的 定 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§1.1 矩阵的定义</vt:lpstr>
      <vt:lpstr>§1.2 矩阵的初等变换</vt:lpstr>
      <vt:lpstr>§1.2 矩阵的初等变换</vt:lpstr>
      <vt:lpstr>§1.2 矩阵的初等变换</vt:lpstr>
      <vt:lpstr>PowerPoint 演示文稿</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PowerPoint 演示文稿</vt:lpstr>
      <vt:lpstr>PowerPoint 演示文稿</vt:lpstr>
      <vt:lpstr>§1.2 矩阵的初等变换</vt:lpstr>
      <vt:lpstr>§1.2 矩阵的初等变换</vt:lpstr>
      <vt:lpstr>内 容 回 顾</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§1.2 矩阵的初等变换</vt:lpstr>
      <vt:lpstr>§1.3 线性方程组解的       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前期内容回顾</vt:lpstr>
      <vt:lpstr>前期内容回顾</vt:lpstr>
      <vt:lpstr>前期内容回顾</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lpstr>§1.3 线性方程组解的初步讨论</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数学分析 CALCULUS</dc:title>
  <dc:creator>hpy</dc:creator>
  <cp:lastModifiedBy>Microsoft 帐户</cp:lastModifiedBy>
  <cp:revision>865</cp:revision>
  <dcterms:created xsi:type="dcterms:W3CDTF">2002-09-02T01:56:00Z</dcterms:created>
  <dcterms:modified xsi:type="dcterms:W3CDTF">2020-10-09T15:28:42Z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