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emf" ContentType="image/x-emf"/>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0"/>
  </p:notesMasterIdLst>
  <p:sldIdLst>
    <p:sldId id="1957" r:id="rId2"/>
    <p:sldId id="1959" r:id="rId3"/>
    <p:sldId id="1960" r:id="rId4"/>
    <p:sldId id="1961" r:id="rId5"/>
    <p:sldId id="1963" r:id="rId6"/>
    <p:sldId id="1962" r:id="rId7"/>
    <p:sldId id="2070" r:id="rId8"/>
    <p:sldId id="2071" r:id="rId9"/>
    <p:sldId id="2073" r:id="rId10"/>
    <p:sldId id="2074" r:id="rId11"/>
    <p:sldId id="2075" r:id="rId12"/>
    <p:sldId id="2076" r:id="rId13"/>
    <p:sldId id="2077" r:id="rId14"/>
    <p:sldId id="2078" r:id="rId15"/>
    <p:sldId id="2079" r:id="rId16"/>
    <p:sldId id="2090" r:id="rId17"/>
    <p:sldId id="2080" r:id="rId18"/>
    <p:sldId id="2081" r:id="rId19"/>
    <p:sldId id="2082" r:id="rId20"/>
    <p:sldId id="2083" r:id="rId21"/>
    <p:sldId id="2084" r:id="rId22"/>
    <p:sldId id="2085" r:id="rId23"/>
    <p:sldId id="2086" r:id="rId24"/>
    <p:sldId id="2087" r:id="rId25"/>
    <p:sldId id="2088" r:id="rId26"/>
    <p:sldId id="2089" r:id="rId27"/>
    <p:sldId id="673" r:id="rId28"/>
    <p:sldId id="674" r:id="rId29"/>
    <p:sldId id="675" r:id="rId30"/>
    <p:sldId id="676" r:id="rId31"/>
    <p:sldId id="677" r:id="rId32"/>
    <p:sldId id="678" r:id="rId33"/>
    <p:sldId id="679" r:id="rId34"/>
    <p:sldId id="680" r:id="rId35"/>
    <p:sldId id="681" r:id="rId36"/>
    <p:sldId id="682" r:id="rId37"/>
    <p:sldId id="683" r:id="rId38"/>
    <p:sldId id="684" r:id="rId39"/>
    <p:sldId id="685" r:id="rId40"/>
    <p:sldId id="686" r:id="rId41"/>
    <p:sldId id="687" r:id="rId42"/>
    <p:sldId id="2096" r:id="rId43"/>
    <p:sldId id="2091" r:id="rId44"/>
    <p:sldId id="2093" r:id="rId45"/>
    <p:sldId id="2094" r:id="rId46"/>
    <p:sldId id="773" r:id="rId47"/>
    <p:sldId id="2097" r:id="rId48"/>
    <p:sldId id="2098" r:id="rId49"/>
    <p:sldId id="2099" r:id="rId50"/>
    <p:sldId id="2100" r:id="rId51"/>
    <p:sldId id="2101" r:id="rId52"/>
    <p:sldId id="2102" r:id="rId53"/>
    <p:sldId id="2103" r:id="rId54"/>
    <p:sldId id="2104" r:id="rId55"/>
    <p:sldId id="2105" r:id="rId56"/>
    <p:sldId id="2106" r:id="rId57"/>
    <p:sldId id="2107" r:id="rId58"/>
    <p:sldId id="2108" r:id="rId59"/>
  </p:sldIdLst>
  <p:sldSz cx="9144000" cy="6858000" type="screen4x3"/>
  <p:notesSz cx="6858000" cy="9144000"/>
  <p:defaultTextStyle>
    <a:defPPr>
      <a:defRPr lang="zh-CN"/>
    </a:defPPr>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Times New Roman" panose="0202060305040502030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None/>
      <a:defRPr sz="1800" b="0" i="0" u="none" kern="1200" baseline="0">
        <a:solidFill>
          <a:schemeClr val="tx1"/>
        </a:solidFill>
        <a:latin typeface="Times New Roman" panose="02020603050405020304" charset="0"/>
        <a:ea typeface="宋体" panose="02010600030101010101" pitchFamily="2" charset="-122"/>
      </a:defRPr>
    </a:lvl2pPr>
    <a:lvl3pPr marL="914400" lvl="2" indent="0" algn="l" defTabSz="914400" eaLnBrk="1" fontAlgn="base" latinLnBrk="0" hangingPunct="1">
      <a:lnSpc>
        <a:spcPct val="100000"/>
      </a:lnSpc>
      <a:spcBef>
        <a:spcPct val="0"/>
      </a:spcBef>
      <a:spcAft>
        <a:spcPct val="0"/>
      </a:spcAft>
      <a:buNone/>
      <a:defRPr sz="1800" b="0" i="0" u="none" kern="1200" baseline="0">
        <a:solidFill>
          <a:schemeClr val="tx1"/>
        </a:solidFill>
        <a:latin typeface="Times New Roman" panose="02020603050405020304" charset="0"/>
        <a:ea typeface="宋体" panose="02010600030101010101" pitchFamily="2" charset="-122"/>
      </a:defRPr>
    </a:lvl3pPr>
    <a:lvl4pPr marL="1371600" lvl="3" indent="0" algn="l" defTabSz="914400" eaLnBrk="1" fontAlgn="base" latinLnBrk="0" hangingPunct="1">
      <a:lnSpc>
        <a:spcPct val="100000"/>
      </a:lnSpc>
      <a:spcBef>
        <a:spcPct val="0"/>
      </a:spcBef>
      <a:spcAft>
        <a:spcPct val="0"/>
      </a:spcAft>
      <a:buNone/>
      <a:defRPr sz="1800" b="0" i="0" u="none" kern="1200" baseline="0">
        <a:solidFill>
          <a:schemeClr val="tx1"/>
        </a:solidFill>
        <a:latin typeface="Times New Roman" panose="02020603050405020304" charset="0"/>
        <a:ea typeface="宋体" panose="02010600030101010101" pitchFamily="2" charset="-122"/>
      </a:defRPr>
    </a:lvl4pPr>
    <a:lvl5pPr marL="1828800" lvl="4" indent="0" algn="l" defTabSz="914400" eaLnBrk="1" fontAlgn="base" latinLnBrk="0" hangingPunct="1">
      <a:lnSpc>
        <a:spcPct val="100000"/>
      </a:lnSpc>
      <a:spcBef>
        <a:spcPct val="0"/>
      </a:spcBef>
      <a:spcAft>
        <a:spcPct val="0"/>
      </a:spcAft>
      <a:buNone/>
      <a:defRPr sz="1800" b="0" i="0" u="none" kern="1200" baseline="0">
        <a:solidFill>
          <a:schemeClr val="tx1"/>
        </a:solidFill>
        <a:latin typeface="Times New Roman" panose="02020603050405020304" charset="0"/>
        <a:ea typeface="宋体" panose="02010600030101010101" pitchFamily="2" charset="-122"/>
      </a:defRPr>
    </a:lvl5pPr>
    <a:lvl6pPr marL="2286000" lvl="5" indent="0" algn="l" defTabSz="914400" eaLnBrk="1" fontAlgn="base" latinLnBrk="0" hangingPunct="1">
      <a:lnSpc>
        <a:spcPct val="100000"/>
      </a:lnSpc>
      <a:spcBef>
        <a:spcPct val="0"/>
      </a:spcBef>
      <a:spcAft>
        <a:spcPct val="0"/>
      </a:spcAft>
      <a:buNone/>
      <a:defRPr sz="1800" b="0" i="0" u="none" kern="1200" baseline="0">
        <a:solidFill>
          <a:schemeClr val="tx1"/>
        </a:solidFill>
        <a:latin typeface="Times New Roman" panose="02020603050405020304" charset="0"/>
        <a:ea typeface="宋体" panose="02010600030101010101" pitchFamily="2" charset="-122"/>
      </a:defRPr>
    </a:lvl6pPr>
    <a:lvl7pPr marL="2743200" lvl="6" indent="0" algn="l" defTabSz="914400" eaLnBrk="1" fontAlgn="base" latinLnBrk="0" hangingPunct="1">
      <a:lnSpc>
        <a:spcPct val="100000"/>
      </a:lnSpc>
      <a:spcBef>
        <a:spcPct val="0"/>
      </a:spcBef>
      <a:spcAft>
        <a:spcPct val="0"/>
      </a:spcAft>
      <a:buNone/>
      <a:defRPr sz="1800" b="0" i="0" u="none" kern="1200" baseline="0">
        <a:solidFill>
          <a:schemeClr val="tx1"/>
        </a:solidFill>
        <a:latin typeface="Times New Roman" panose="02020603050405020304" charset="0"/>
        <a:ea typeface="宋体" panose="02010600030101010101" pitchFamily="2" charset="-122"/>
      </a:defRPr>
    </a:lvl7pPr>
    <a:lvl8pPr marL="3200400" lvl="7" indent="0" algn="l" defTabSz="914400" eaLnBrk="1" fontAlgn="base" latinLnBrk="0" hangingPunct="1">
      <a:lnSpc>
        <a:spcPct val="100000"/>
      </a:lnSpc>
      <a:spcBef>
        <a:spcPct val="0"/>
      </a:spcBef>
      <a:spcAft>
        <a:spcPct val="0"/>
      </a:spcAft>
      <a:buNone/>
      <a:defRPr sz="1800" b="0" i="0" u="none" kern="1200" baseline="0">
        <a:solidFill>
          <a:schemeClr val="tx1"/>
        </a:solidFill>
        <a:latin typeface="Times New Roman" panose="02020603050405020304" charset="0"/>
        <a:ea typeface="宋体" panose="02010600030101010101" pitchFamily="2" charset="-122"/>
      </a:defRPr>
    </a:lvl8pPr>
    <a:lvl9pPr marL="3657600" lvl="8" indent="0" algn="l" defTabSz="914400" eaLnBrk="1" fontAlgn="base" latinLnBrk="0" hangingPunct="1">
      <a:lnSpc>
        <a:spcPct val="100000"/>
      </a:lnSpc>
      <a:spcBef>
        <a:spcPct val="0"/>
      </a:spcBef>
      <a:spcAft>
        <a:spcPct val="0"/>
      </a:spcAft>
      <a:buNone/>
      <a:defRPr sz="1800" b="0" i="0" u="none" kern="1200" baseline="0">
        <a:solidFill>
          <a:schemeClr val="tx1"/>
        </a:solidFill>
        <a:latin typeface="Times New Roman" panose="02020603050405020304" charset="0"/>
        <a:ea typeface="宋体" panose="02010600030101010101" pitchFamily="2" charset="-122"/>
      </a:defRPr>
    </a:lvl9pPr>
  </p:defaultTextStyle>
  <p:extLst>
    <p:ext uri="{EFAFB233-063F-42B5-8137-9DF3F51BA10A}">
      <p15:sldGuideLst xmlns:p15="http://schemas.microsoft.com/office/powerpoint/2012/main" xmlns="">
        <p15:guide id="1" orient="horz" pos="2113">
          <p15:clr>
            <a:srgbClr val="A4A3A4"/>
          </p15:clr>
        </p15:guide>
        <p15:guide id="2" pos="285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60093"/>
    <a:srgbClr val="FF0000"/>
    <a:srgbClr val="339933"/>
    <a:srgbClr val="CC0000"/>
    <a:srgbClr val="00CC00"/>
    <a:srgbClr val="CC0066"/>
    <a:srgbClr val="C7E6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0929"/>
  </p:normalViewPr>
  <p:slideViewPr>
    <p:cSldViewPr showGuides="1">
      <p:cViewPr varScale="1">
        <p:scale>
          <a:sx n="114" d="100"/>
          <a:sy n="114" d="100"/>
        </p:scale>
        <p:origin x="-1560" y="-96"/>
      </p:cViewPr>
      <p:guideLst>
        <p:guide orient="horz" pos="2113"/>
        <p:guide pos="2859"/>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5046"/>
    </p:cViewPr>
  </p:sorterViewPr>
  <p:gridSpacing cx="46086713" cy="46086713"/>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页眉占位符 27649"/>
          <p:cNvSpPr>
            <a:spLocks noGrp="1"/>
          </p:cNvSpPr>
          <p:nvPr>
            <p:ph type="hdr" sz="quarter"/>
          </p:nvPr>
        </p:nvSpPr>
        <p:spPr>
          <a:xfrm>
            <a:off x="0" y="0"/>
            <a:ext cx="2971800" cy="457200"/>
          </a:xfrm>
          <a:prstGeom prst="rect">
            <a:avLst/>
          </a:prstGeom>
          <a:noFill/>
          <a:ln w="9525">
            <a:noFill/>
          </a:ln>
        </p:spPr>
        <p:txBody>
          <a:bodyPr/>
          <a:lstStyle/>
          <a:p>
            <a:pPr lvl="0">
              <a:buClr>
                <a:srgbClr val="000000"/>
              </a:buClr>
            </a:pPr>
            <a:endParaRPr lang="zh-CN" sz="1200" dirty="0"/>
          </a:p>
        </p:txBody>
      </p:sp>
      <p:sp>
        <p:nvSpPr>
          <p:cNvPr id="27651" name="日期占位符 27650"/>
          <p:cNvSpPr>
            <a:spLocks noGrp="1"/>
          </p:cNvSpPr>
          <p:nvPr>
            <p:ph type="dt" idx="1"/>
          </p:nvPr>
        </p:nvSpPr>
        <p:spPr>
          <a:xfrm>
            <a:off x="3886200" y="0"/>
            <a:ext cx="2971800" cy="457200"/>
          </a:xfrm>
          <a:prstGeom prst="rect">
            <a:avLst/>
          </a:prstGeom>
          <a:noFill/>
          <a:ln w="9525">
            <a:noFill/>
          </a:ln>
        </p:spPr>
        <p:txBody>
          <a:bodyPr/>
          <a:lstStyle/>
          <a:p>
            <a:pPr lvl="0" algn="r">
              <a:buClr>
                <a:srgbClr val="000000"/>
              </a:buClr>
            </a:pPr>
            <a:endParaRPr lang="zh-CN" altLang="en-US" sz="1200" dirty="0"/>
          </a:p>
        </p:txBody>
      </p:sp>
      <p:sp>
        <p:nvSpPr>
          <p:cNvPr id="27652" name="幻灯片图像占位符 27651"/>
          <p:cNvSpPr>
            <a:spLocks noGrp="1" noRot="1" noChangeAspect="1" noTextEdit="1"/>
          </p:cNvSpPr>
          <p:nvPr>
            <p:ph type="sldImg" idx="2"/>
          </p:nvPr>
        </p:nvSpPr>
        <p:spPr>
          <a:xfrm>
            <a:off x="1143000" y="685800"/>
            <a:ext cx="4572000" cy="3429000"/>
          </a:xfrm>
          <a:prstGeom prst="rect">
            <a:avLst/>
          </a:prstGeom>
          <a:ln w="9525" cap="flat" cmpd="sng">
            <a:solidFill>
              <a:srgbClr val="000000"/>
            </a:solidFill>
            <a:prstDash val="solid"/>
            <a:miter/>
            <a:headEnd type="none" w="med" len="med"/>
            <a:tailEnd type="none" w="med" len="med"/>
          </a:ln>
        </p:spPr>
      </p:sp>
      <p:sp>
        <p:nvSpPr>
          <p:cNvPr id="27653" name="文本占位符 27652"/>
          <p:cNvSpPr>
            <a:spLocks noGrp="1"/>
          </p:cNvSpPr>
          <p:nvPr>
            <p:ph type="body" sz="quarter" idx="3"/>
          </p:nvPr>
        </p:nvSpPr>
        <p:spPr>
          <a:xfrm>
            <a:off x="914400" y="4343400"/>
            <a:ext cx="5029200" cy="4114800"/>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7654" name="页脚占位符 27653"/>
          <p:cNvSpPr>
            <a:spLocks noGrp="1"/>
          </p:cNvSpPr>
          <p:nvPr>
            <p:ph type="ftr" sz="quarter" idx="4"/>
          </p:nvPr>
        </p:nvSpPr>
        <p:spPr>
          <a:xfrm>
            <a:off x="0" y="8686800"/>
            <a:ext cx="2971800" cy="457200"/>
          </a:xfrm>
          <a:prstGeom prst="rect">
            <a:avLst/>
          </a:prstGeom>
          <a:noFill/>
          <a:ln w="9525">
            <a:noFill/>
          </a:ln>
        </p:spPr>
        <p:txBody>
          <a:bodyPr anchor="b"/>
          <a:lstStyle/>
          <a:p>
            <a:pPr lvl="0">
              <a:buClr>
                <a:srgbClr val="000000"/>
              </a:buClr>
            </a:pPr>
            <a:endParaRPr lang="zh-CN" sz="1200" dirty="0"/>
          </a:p>
        </p:txBody>
      </p:sp>
      <p:sp>
        <p:nvSpPr>
          <p:cNvPr id="27655" name="灯片编号占位符 27654"/>
          <p:cNvSpPr>
            <a:spLocks noGrp="1"/>
          </p:cNvSpPr>
          <p:nvPr>
            <p:ph type="sldNum" sz="quarter" idx="5"/>
          </p:nvPr>
        </p:nvSpPr>
        <p:spPr>
          <a:xfrm>
            <a:off x="3886200" y="8686800"/>
            <a:ext cx="2971800" cy="457200"/>
          </a:xfrm>
          <a:prstGeom prst="rect">
            <a:avLst/>
          </a:prstGeom>
          <a:noFill/>
          <a:ln w="9525">
            <a:noFill/>
          </a:ln>
        </p:spPr>
        <p:txBody>
          <a:bodyPr anchor="b"/>
          <a:lstStyle/>
          <a:p>
            <a:pPr lvl="0" algn="r">
              <a:buClr>
                <a:srgbClr val="000000"/>
              </a:buClr>
            </a:pPr>
            <a:fld id="{9A0DB2DC-4C9A-4742-B13C-FB6460FD3503}" type="slidenum">
              <a:rPr lang="en-US" altLang="zh-CN" sz="1200" dirty="0"/>
              <a:pPr lvl="0" algn="r">
                <a:buClr>
                  <a:srgbClr val="000000"/>
                </a:buClr>
              </a:pPr>
              <a:t>‹#›</a:t>
            </a:fld>
            <a:endParaRPr lang="zh-CN" sz="1200" dirty="0"/>
          </a:p>
        </p:txBody>
      </p:sp>
    </p:spTree>
    <p:extLst>
      <p:ext uri="{BB962C8B-B14F-4D97-AF65-F5344CB8AC3E}">
        <p14:creationId xmlns:p14="http://schemas.microsoft.com/office/powerpoint/2010/main" xmlns="" val="1675810455"/>
      </p:ext>
    </p:extLst>
  </p:cSld>
  <p:clrMap bg1="lt1" tx1="dk1" bg2="lt2" tx2="dk2" accent1="accent1" accent2="accent2" accent3="accent3" accent4="accent4" accent5="accent5" accent6="accent6" hlink="hlink" folHlink="folHlink"/>
  <p:hf hdr="0" ftr="0" dt="0"/>
  <p:notesStyle>
    <a:lvl1pPr marL="0" lvl="0"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charset="0"/>
        <a:ea typeface="宋体" panose="02010600030101010101" pitchFamily="2" charset="-122"/>
      </a:defRPr>
    </a:lvl1pPr>
    <a:lvl2pPr marL="457200" lvl="1"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charset="0"/>
        <a:ea typeface="宋体" panose="02010600030101010101" pitchFamily="2" charset="-122"/>
      </a:defRPr>
    </a:lvl2pPr>
    <a:lvl3pPr marL="914400" lvl="2"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charset="0"/>
        <a:ea typeface="宋体" panose="02010600030101010101" pitchFamily="2" charset="-122"/>
      </a:defRPr>
    </a:lvl3pPr>
    <a:lvl4pPr marL="1371600" lvl="3"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charset="0"/>
        <a:ea typeface="宋体" panose="02010600030101010101" pitchFamily="2" charset="-122"/>
      </a:defRPr>
    </a:lvl4pPr>
    <a:lvl5pPr marL="1828800" lvl="4"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charset="0"/>
        <a:ea typeface="宋体" panose="02010600030101010101" pitchFamily="2" charset="-122"/>
      </a:defRPr>
    </a:lvl5pPr>
    <a:lvl6pPr marL="2286000" lvl="5"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charset="0"/>
        <a:ea typeface="宋体" panose="02010600030101010101" pitchFamily="2" charset="-122"/>
      </a:defRPr>
    </a:lvl6pPr>
    <a:lvl7pPr marL="2743200" lvl="6"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charset="0"/>
        <a:ea typeface="宋体" panose="02010600030101010101" pitchFamily="2" charset="-122"/>
      </a:defRPr>
    </a:lvl7pPr>
    <a:lvl8pPr marL="3200400" lvl="7"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charset="0"/>
        <a:ea typeface="宋体" panose="02010600030101010101" pitchFamily="2" charset="-122"/>
      </a:defRPr>
    </a:lvl8pPr>
    <a:lvl9pPr marL="3657600" lvl="8"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charset="0"/>
        <a:ea typeface="宋体" panose="02010600030101010101" pitchFamily="2" charset="-122"/>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44033"/>
          <p:cNvSpPr>
            <a:spLocks noGrp="1" noRot="1" noChangeAspect="1" noTextEdit="1"/>
          </p:cNvSpPr>
          <p:nvPr>
            <p:ph type="sldImg"/>
          </p:nvPr>
        </p:nvSpPr>
        <p:spPr/>
      </p:sp>
      <p:sp>
        <p:nvSpPr>
          <p:cNvPr id="44035" name="文本占位符 44034"/>
          <p:cNvSpPr>
            <a:spLocks noGrp="1"/>
          </p:cNvSpPr>
          <p:nvPr>
            <p:ph type="body" idx="1"/>
          </p:nvPr>
        </p:nvSpPr>
        <p:spPr/>
        <p:txBody>
          <a:bodyPr/>
          <a:lstStyle/>
          <a:p>
            <a:pPr lvl="0"/>
            <a:endParaRPr dirty="0"/>
          </a:p>
        </p:txBody>
      </p:sp>
      <p:sp>
        <p:nvSpPr>
          <p:cNvPr id="2" name="灯片编号占位符 1"/>
          <p:cNvSpPr>
            <a:spLocks noGrp="1"/>
          </p:cNvSpPr>
          <p:nvPr>
            <p:ph type="sldNum" sz="quarter" idx="2"/>
          </p:nvPr>
        </p:nvSpPr>
        <p:spPr/>
        <p:txBody>
          <a:bodyPr/>
          <a:lstStyle/>
          <a:p>
            <a:pPr lvl="0" algn="r"/>
            <a:fld id="{9A0DB2DC-4C9A-4742-B13C-FB6460FD3503}" type="slidenum">
              <a:rPr lang="en-US" sz="1200" dirty="0"/>
              <a:pPr lvl="0" algn="r"/>
              <a:t>9</a:t>
            </a:fld>
            <a:endParaRPr lang="en-US" sz="1200"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4337"/>
          <p:cNvSpPr>
            <a:spLocks noGrp="1" noRot="1" noChangeAspect="1" noTextEdit="1"/>
          </p:cNvSpPr>
          <p:nvPr>
            <p:ph type="sldImg"/>
          </p:nvPr>
        </p:nvSpPr>
        <p:spPr/>
      </p:sp>
      <p:sp>
        <p:nvSpPr>
          <p:cNvPr id="14339" name="文本占位符 14338"/>
          <p:cNvSpPr>
            <a:spLocks noGrp="1"/>
          </p:cNvSpPr>
          <p:nvPr>
            <p:ph type="body" idx="1"/>
          </p:nvPr>
        </p:nvSpPr>
        <p:spPr/>
        <p:txBody>
          <a:bodyPr/>
          <a:lstStyle/>
          <a:p>
            <a:pPr lvl="0"/>
            <a:endParaRPr dirty="0"/>
          </a:p>
        </p:txBody>
      </p:sp>
      <p:sp>
        <p:nvSpPr>
          <p:cNvPr id="2" name="灯片编号占位符 1"/>
          <p:cNvSpPr>
            <a:spLocks noGrp="1"/>
          </p:cNvSpPr>
          <p:nvPr>
            <p:ph type="sldNum" sz="quarter" idx="2"/>
          </p:nvPr>
        </p:nvSpPr>
        <p:spPr/>
        <p:txBody>
          <a:bodyPr/>
          <a:lstStyle/>
          <a:p>
            <a:pPr lvl="0" algn="r"/>
            <a:fld id="{9A0DB2DC-4C9A-4742-B13C-FB6460FD3503}" type="slidenum">
              <a:rPr lang="en-US" sz="1200" dirty="0"/>
              <a:pPr lvl="0" algn="r"/>
              <a:t>50</a:t>
            </a:fld>
            <a:endParaRPr lang="en-US" sz="1200"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25601"/>
          <p:cNvSpPr>
            <a:spLocks noGrp="1" noRot="1" noChangeAspect="1" noTextEdit="1"/>
          </p:cNvSpPr>
          <p:nvPr>
            <p:ph type="sldImg"/>
          </p:nvPr>
        </p:nvSpPr>
        <p:spPr>
          <a:xfrm>
            <a:off x="1143000" y="685800"/>
            <a:ext cx="4572000" cy="3429000"/>
          </a:xfrm>
          <a:solidFill>
            <a:srgbClr val="FFFFFF"/>
          </a:solidFill>
          <a:ln w="9525" cap="flat" cmpd="sng">
            <a:solidFill>
              <a:srgbClr val="000000"/>
            </a:solidFill>
            <a:prstDash val="solid"/>
            <a:headEnd type="none" w="med" len="med"/>
            <a:tailEnd type="none" w="med" len="med"/>
          </a:ln>
        </p:spPr>
      </p:sp>
      <p:sp>
        <p:nvSpPr>
          <p:cNvPr id="25603" name="文本占位符 25602"/>
          <p:cNvSpPr>
            <a:spLocks noGrp="1"/>
          </p:cNvSpPr>
          <p:nvPr>
            <p:ph type="body" idx="1"/>
          </p:nvPr>
        </p:nvSpPr>
        <p:spPr>
          <a:xfrm>
            <a:off x="914400" y="4343400"/>
            <a:ext cx="5029200" cy="4114800"/>
          </a:xfrm>
          <a:solidFill>
            <a:srgbClr val="FFFFFF"/>
          </a:solidFill>
          <a:ln w="9525" cap="flat" cmpd="sng">
            <a:solidFill>
              <a:srgbClr val="000000"/>
            </a:solidFill>
            <a:prstDash val="solid"/>
            <a:headEnd type="none" w="med" len="med"/>
            <a:tailEnd type="none" w="med" len="med"/>
          </a:ln>
        </p:spPr>
        <p:txBody>
          <a:bodyPr/>
          <a:lstStyle/>
          <a:p>
            <a:pPr lvl="0"/>
            <a:endParaRPr dirty="0"/>
          </a:p>
        </p:txBody>
      </p:sp>
      <p:sp>
        <p:nvSpPr>
          <p:cNvPr id="2" name="灯片编号占位符 1"/>
          <p:cNvSpPr>
            <a:spLocks noGrp="1"/>
          </p:cNvSpPr>
          <p:nvPr>
            <p:ph type="sldNum" sz="quarter" idx="2"/>
          </p:nvPr>
        </p:nvSpPr>
        <p:spPr/>
        <p:txBody>
          <a:bodyPr/>
          <a:lstStyle/>
          <a:p>
            <a:pPr lvl="0" algn="r"/>
            <a:fld id="{9A0DB2DC-4C9A-4742-B13C-FB6460FD3503}" type="slidenum">
              <a:rPr lang="en-US" sz="1200" dirty="0"/>
              <a:pPr lvl="0" algn="r"/>
              <a:t>51</a:t>
            </a:fld>
            <a:endParaRPr lang="en-US" sz="1200"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23553"/>
          <p:cNvSpPr>
            <a:spLocks noGrp="1" noRot="1" noChangeAspect="1" noTextEdit="1"/>
          </p:cNvSpPr>
          <p:nvPr>
            <p:ph type="sldImg"/>
          </p:nvPr>
        </p:nvSpPr>
        <p:spPr>
          <a:xfrm>
            <a:off x="1143000" y="685800"/>
            <a:ext cx="4572000" cy="3429000"/>
          </a:xfrm>
          <a:solidFill>
            <a:srgbClr val="FFFFFF"/>
          </a:solidFill>
          <a:ln w="9525" cap="flat" cmpd="sng">
            <a:solidFill>
              <a:srgbClr val="000000"/>
            </a:solidFill>
            <a:prstDash val="solid"/>
            <a:headEnd type="none" w="med" len="med"/>
            <a:tailEnd type="none" w="med" len="med"/>
          </a:ln>
        </p:spPr>
      </p:sp>
      <p:sp>
        <p:nvSpPr>
          <p:cNvPr id="23555" name="文本占位符 23554"/>
          <p:cNvSpPr>
            <a:spLocks noGrp="1"/>
          </p:cNvSpPr>
          <p:nvPr>
            <p:ph type="body" idx="1"/>
          </p:nvPr>
        </p:nvSpPr>
        <p:spPr>
          <a:xfrm>
            <a:off x="914400" y="4343400"/>
            <a:ext cx="5029200" cy="4114800"/>
          </a:xfrm>
          <a:solidFill>
            <a:srgbClr val="FFFFFF"/>
          </a:solidFill>
          <a:ln w="9525" cap="flat" cmpd="sng">
            <a:solidFill>
              <a:srgbClr val="000000"/>
            </a:solidFill>
            <a:prstDash val="solid"/>
            <a:headEnd type="none" w="med" len="med"/>
            <a:tailEnd type="none" w="med" len="med"/>
          </a:ln>
        </p:spPr>
        <p:txBody>
          <a:bodyPr/>
          <a:lstStyle/>
          <a:p>
            <a:pPr lvl="0"/>
            <a:endParaRPr dirty="0"/>
          </a:p>
        </p:txBody>
      </p:sp>
      <p:sp>
        <p:nvSpPr>
          <p:cNvPr id="2" name="灯片编号占位符 1"/>
          <p:cNvSpPr>
            <a:spLocks noGrp="1"/>
          </p:cNvSpPr>
          <p:nvPr>
            <p:ph type="sldNum" sz="quarter" idx="2"/>
          </p:nvPr>
        </p:nvSpPr>
        <p:spPr/>
        <p:txBody>
          <a:bodyPr/>
          <a:lstStyle/>
          <a:p>
            <a:pPr lvl="0" algn="r"/>
            <a:fld id="{9A0DB2DC-4C9A-4742-B13C-FB6460FD3503}" type="slidenum">
              <a:rPr lang="en-US" sz="1200" dirty="0"/>
              <a:pPr lvl="0" algn="r"/>
              <a:t>52</a:t>
            </a:fld>
            <a:endParaRPr lang="en-US" sz="1200"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58369"/>
          <p:cNvSpPr>
            <a:spLocks noGrp="1" noRot="1" noChangeAspect="1" noTextEdit="1"/>
          </p:cNvSpPr>
          <p:nvPr>
            <p:ph type="sldImg"/>
          </p:nvPr>
        </p:nvSpPr>
        <p:spPr/>
      </p:sp>
      <p:sp>
        <p:nvSpPr>
          <p:cNvPr id="58371" name="文本占位符 58370"/>
          <p:cNvSpPr>
            <a:spLocks noGrp="1"/>
          </p:cNvSpPr>
          <p:nvPr>
            <p:ph type="body" idx="1"/>
          </p:nvPr>
        </p:nvSpPr>
        <p:spPr/>
        <p:txBody>
          <a:bodyPr/>
          <a:lstStyle/>
          <a:p>
            <a:pPr lvl="0"/>
            <a:endParaRPr dirty="0"/>
          </a:p>
        </p:txBody>
      </p:sp>
      <p:sp>
        <p:nvSpPr>
          <p:cNvPr id="2" name="灯片编号占位符 1"/>
          <p:cNvSpPr>
            <a:spLocks noGrp="1"/>
          </p:cNvSpPr>
          <p:nvPr>
            <p:ph type="sldNum" sz="quarter" idx="2"/>
          </p:nvPr>
        </p:nvSpPr>
        <p:spPr/>
        <p:txBody>
          <a:bodyPr/>
          <a:lstStyle/>
          <a:p>
            <a:pPr lvl="0" algn="r"/>
            <a:fld id="{9A0DB2DC-4C9A-4742-B13C-FB6460FD3503}" type="slidenum">
              <a:rPr lang="en-US" sz="1200" dirty="0"/>
              <a:pPr lvl="0" algn="r"/>
              <a:t>54</a:t>
            </a:fld>
            <a:endParaRPr lang="en-US" sz="1200"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幻灯片图像占位符 45057"/>
          <p:cNvSpPr>
            <a:spLocks noGrp="1" noRot="1" noChangeAspect="1" noTextEdit="1"/>
          </p:cNvSpPr>
          <p:nvPr>
            <p:ph type="sldImg"/>
          </p:nvPr>
        </p:nvSpPr>
        <p:spPr/>
      </p:sp>
      <p:sp>
        <p:nvSpPr>
          <p:cNvPr id="45059" name="文本占位符 45058"/>
          <p:cNvSpPr>
            <a:spLocks noGrp="1"/>
          </p:cNvSpPr>
          <p:nvPr>
            <p:ph type="body" idx="1"/>
          </p:nvPr>
        </p:nvSpPr>
        <p:spPr/>
        <p:txBody>
          <a:bodyPr/>
          <a:lstStyle/>
          <a:p>
            <a:pPr lvl="0"/>
            <a:endParaRPr dirty="0"/>
          </a:p>
        </p:txBody>
      </p:sp>
      <p:sp>
        <p:nvSpPr>
          <p:cNvPr id="2" name="灯片编号占位符 1"/>
          <p:cNvSpPr>
            <a:spLocks noGrp="1"/>
          </p:cNvSpPr>
          <p:nvPr>
            <p:ph type="sldNum" sz="quarter" idx="2"/>
          </p:nvPr>
        </p:nvSpPr>
        <p:spPr/>
        <p:txBody>
          <a:bodyPr/>
          <a:lstStyle/>
          <a:p>
            <a:pPr lvl="0" algn="r"/>
            <a:fld id="{9A0DB2DC-4C9A-4742-B13C-FB6460FD3503}" type="slidenum">
              <a:rPr lang="en-US" sz="1200" dirty="0"/>
              <a:pPr lvl="0" algn="r"/>
              <a:t>10</a:t>
            </a:fld>
            <a:endParaRPr lang="en-US" sz="1200"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46081"/>
          <p:cNvSpPr>
            <a:spLocks noGrp="1" noRot="1" noChangeAspect="1" noTextEdit="1"/>
          </p:cNvSpPr>
          <p:nvPr>
            <p:ph type="sldImg"/>
          </p:nvPr>
        </p:nvSpPr>
        <p:spPr/>
      </p:sp>
      <p:sp>
        <p:nvSpPr>
          <p:cNvPr id="46083" name="文本占位符 46082"/>
          <p:cNvSpPr>
            <a:spLocks noGrp="1"/>
          </p:cNvSpPr>
          <p:nvPr>
            <p:ph type="body" idx="1"/>
          </p:nvPr>
        </p:nvSpPr>
        <p:spPr/>
        <p:txBody>
          <a:bodyPr/>
          <a:lstStyle/>
          <a:p>
            <a:pPr lvl="0"/>
            <a:endParaRPr dirty="0"/>
          </a:p>
        </p:txBody>
      </p:sp>
      <p:sp>
        <p:nvSpPr>
          <p:cNvPr id="2" name="灯片编号占位符 1"/>
          <p:cNvSpPr>
            <a:spLocks noGrp="1"/>
          </p:cNvSpPr>
          <p:nvPr>
            <p:ph type="sldNum" sz="quarter" idx="2"/>
          </p:nvPr>
        </p:nvSpPr>
        <p:spPr/>
        <p:txBody>
          <a:bodyPr/>
          <a:lstStyle/>
          <a:p>
            <a:pPr lvl="0" algn="r"/>
            <a:fld id="{9A0DB2DC-4C9A-4742-B13C-FB6460FD3503}" type="slidenum">
              <a:rPr lang="en-US" sz="1200" dirty="0"/>
              <a:pPr lvl="0" algn="r"/>
              <a:t>11</a:t>
            </a:fld>
            <a:endParaRPr lang="en-US" sz="1200"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47105"/>
          <p:cNvSpPr>
            <a:spLocks noGrp="1" noRot="1" noChangeAspect="1" noTextEdit="1"/>
          </p:cNvSpPr>
          <p:nvPr>
            <p:ph type="sldImg"/>
          </p:nvPr>
        </p:nvSpPr>
        <p:spPr/>
      </p:sp>
      <p:sp>
        <p:nvSpPr>
          <p:cNvPr id="47107" name="文本占位符 47106"/>
          <p:cNvSpPr>
            <a:spLocks noGrp="1"/>
          </p:cNvSpPr>
          <p:nvPr>
            <p:ph type="body" idx="1"/>
          </p:nvPr>
        </p:nvSpPr>
        <p:spPr/>
        <p:txBody>
          <a:bodyPr/>
          <a:lstStyle/>
          <a:p>
            <a:pPr lvl="0"/>
            <a:endParaRPr dirty="0"/>
          </a:p>
        </p:txBody>
      </p:sp>
      <p:sp>
        <p:nvSpPr>
          <p:cNvPr id="2" name="灯片编号占位符 1"/>
          <p:cNvSpPr>
            <a:spLocks noGrp="1"/>
          </p:cNvSpPr>
          <p:nvPr>
            <p:ph type="sldNum" sz="quarter" idx="2"/>
          </p:nvPr>
        </p:nvSpPr>
        <p:spPr/>
        <p:txBody>
          <a:bodyPr/>
          <a:lstStyle/>
          <a:p>
            <a:pPr lvl="0" algn="r"/>
            <a:fld id="{9A0DB2DC-4C9A-4742-B13C-FB6460FD3503}" type="slidenum">
              <a:rPr lang="en-US" sz="1200" dirty="0"/>
              <a:pPr lvl="0" algn="r"/>
              <a:t>12</a:t>
            </a:fld>
            <a:endParaRPr lang="en-US" sz="1200"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48129"/>
          <p:cNvSpPr>
            <a:spLocks noGrp="1" noRot="1" noChangeAspect="1" noTextEdit="1"/>
          </p:cNvSpPr>
          <p:nvPr>
            <p:ph type="sldImg"/>
          </p:nvPr>
        </p:nvSpPr>
        <p:spPr/>
      </p:sp>
      <p:sp>
        <p:nvSpPr>
          <p:cNvPr id="48131" name="文本占位符 48130"/>
          <p:cNvSpPr>
            <a:spLocks noGrp="1"/>
          </p:cNvSpPr>
          <p:nvPr>
            <p:ph type="body" idx="1"/>
          </p:nvPr>
        </p:nvSpPr>
        <p:spPr/>
        <p:txBody>
          <a:bodyPr/>
          <a:lstStyle/>
          <a:p>
            <a:pPr lvl="0"/>
            <a:endParaRPr dirty="0"/>
          </a:p>
        </p:txBody>
      </p:sp>
      <p:sp>
        <p:nvSpPr>
          <p:cNvPr id="2" name="灯片编号占位符 1"/>
          <p:cNvSpPr>
            <a:spLocks noGrp="1"/>
          </p:cNvSpPr>
          <p:nvPr>
            <p:ph type="sldNum" sz="quarter" idx="2"/>
          </p:nvPr>
        </p:nvSpPr>
        <p:spPr/>
        <p:txBody>
          <a:bodyPr/>
          <a:lstStyle/>
          <a:p>
            <a:pPr lvl="0" algn="r"/>
            <a:fld id="{9A0DB2DC-4C9A-4742-B13C-FB6460FD3503}" type="slidenum">
              <a:rPr lang="en-US" sz="1200" dirty="0"/>
              <a:pPr lvl="0" algn="r"/>
              <a:t>13</a:t>
            </a:fld>
            <a:endParaRPr lang="en-US" sz="1200"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幻灯片图像占位符 49153"/>
          <p:cNvSpPr>
            <a:spLocks noGrp="1" noRot="1" noChangeAspect="1" noTextEdit="1"/>
          </p:cNvSpPr>
          <p:nvPr>
            <p:ph type="sldImg"/>
          </p:nvPr>
        </p:nvSpPr>
        <p:spPr/>
      </p:sp>
      <p:sp>
        <p:nvSpPr>
          <p:cNvPr id="49155" name="文本占位符 49154"/>
          <p:cNvSpPr>
            <a:spLocks noGrp="1"/>
          </p:cNvSpPr>
          <p:nvPr>
            <p:ph type="body" idx="1"/>
          </p:nvPr>
        </p:nvSpPr>
        <p:spPr/>
        <p:txBody>
          <a:bodyPr/>
          <a:lstStyle/>
          <a:p>
            <a:pPr lvl="0"/>
            <a:endParaRPr dirty="0"/>
          </a:p>
        </p:txBody>
      </p:sp>
      <p:sp>
        <p:nvSpPr>
          <p:cNvPr id="2" name="灯片编号占位符 1"/>
          <p:cNvSpPr>
            <a:spLocks noGrp="1"/>
          </p:cNvSpPr>
          <p:nvPr>
            <p:ph type="sldNum" sz="quarter" idx="2"/>
          </p:nvPr>
        </p:nvSpPr>
        <p:spPr/>
        <p:txBody>
          <a:bodyPr/>
          <a:lstStyle/>
          <a:p>
            <a:pPr lvl="0" algn="r"/>
            <a:fld id="{9A0DB2DC-4C9A-4742-B13C-FB6460FD3503}" type="slidenum">
              <a:rPr lang="en-US" sz="1200" dirty="0"/>
              <a:pPr lvl="0" algn="r"/>
              <a:t>14</a:t>
            </a:fld>
            <a:endParaRPr lang="en-US" sz="1200"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259FA7A1-84A7-804F-AE5F-59876D00E989}" type="slidenum">
              <a:rPr lang="en-US" altLang="zh-CN"/>
              <a:pPr/>
              <a:t>22</a:t>
            </a:fld>
            <a:endParaRPr lang="en-US" altLang="zh-CN"/>
          </a:p>
        </p:txBody>
      </p:sp>
      <p:sp>
        <p:nvSpPr>
          <p:cNvPr id="54274" name="Rectangle 2"/>
          <p:cNvSpPr>
            <a:spLocks noGrp="1" noRot="1" noChangeAspect="1" noChangeArrowheads="1" noTextEdit="1"/>
          </p:cNvSpPr>
          <p:nvPr>
            <p:ph type="sldImg"/>
          </p:nvPr>
        </p:nvSpPr>
        <p:spPr/>
      </p:sp>
      <p:sp>
        <p:nvSpPr>
          <p:cNvPr id="5427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45F8A92C-E3CD-F647-B64A-A78567E76427}" type="slidenum">
              <a:rPr lang="en-US" altLang="zh-CN"/>
              <a:pPr/>
              <a:t>26</a:t>
            </a:fld>
            <a:endParaRPr lang="en-US" altLang="zh-CN"/>
          </a:p>
        </p:txBody>
      </p:sp>
      <p:sp>
        <p:nvSpPr>
          <p:cNvPr id="59394" name="Rectangle 2"/>
          <p:cNvSpPr>
            <a:spLocks noGrp="1" noRot="1" noChangeAspect="1" noChangeArrowheads="1" noTextEdit="1"/>
          </p:cNvSpPr>
          <p:nvPr>
            <p:ph type="sldImg"/>
          </p:nvPr>
        </p:nvSpPr>
        <p:spPr/>
      </p:sp>
      <p:sp>
        <p:nvSpPr>
          <p:cNvPr id="5939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幻灯片图像占位符 12289"/>
          <p:cNvSpPr>
            <a:spLocks noGrp="1" noRot="1" noChangeAspect="1" noTextEdit="1"/>
          </p:cNvSpPr>
          <p:nvPr>
            <p:ph type="sldImg"/>
          </p:nvPr>
        </p:nvSpPr>
        <p:spPr/>
      </p:sp>
      <p:sp>
        <p:nvSpPr>
          <p:cNvPr id="12291" name="文本占位符 12290"/>
          <p:cNvSpPr>
            <a:spLocks noGrp="1"/>
          </p:cNvSpPr>
          <p:nvPr>
            <p:ph type="body" idx="1"/>
          </p:nvPr>
        </p:nvSpPr>
        <p:spPr/>
        <p:txBody>
          <a:bodyPr/>
          <a:lstStyle/>
          <a:p>
            <a:pPr lvl="0"/>
            <a:endParaRPr dirty="0"/>
          </a:p>
        </p:txBody>
      </p:sp>
      <p:sp>
        <p:nvSpPr>
          <p:cNvPr id="2" name="灯片编号占位符 1"/>
          <p:cNvSpPr>
            <a:spLocks noGrp="1"/>
          </p:cNvSpPr>
          <p:nvPr>
            <p:ph type="sldNum" sz="quarter" idx="2"/>
          </p:nvPr>
        </p:nvSpPr>
        <p:spPr/>
        <p:txBody>
          <a:bodyPr/>
          <a:lstStyle/>
          <a:p>
            <a:pPr lvl="0" algn="r"/>
            <a:fld id="{9A0DB2DC-4C9A-4742-B13C-FB6460FD3503}" type="slidenum">
              <a:rPr lang="en-US" sz="1200" dirty="0"/>
              <a:pPr lvl="0" algn="r"/>
              <a:t>49</a:t>
            </a:fld>
            <a:endParaRPr lang="en-US" sz="1200"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4" name="日期占位符 3"/>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2019/5/28</a:t>
            </a:fld>
            <a:endParaRPr lang="zh-CN" altLang="en-US" dirty="0"/>
          </a:p>
        </p:txBody>
      </p:sp>
      <p:sp>
        <p:nvSpPr>
          <p:cNvPr id="5" name="页脚占位符 4"/>
          <p:cNvSpPr>
            <a:spLocks noGrp="1"/>
          </p:cNvSpPr>
          <p:nvPr>
            <p:ph type="ftr" sz="quarter" idx="11"/>
          </p:nvPr>
        </p:nvSpPr>
        <p:spPr/>
        <p:txBody>
          <a:bodyPr/>
          <a:lstStyle/>
          <a:p>
            <a:pPr lvl="0">
              <a:buClr>
                <a:srgbClr val="000000"/>
              </a:buClr>
            </a:pPr>
            <a:endParaRPr lang="zh-CN" dirty="0"/>
          </a:p>
        </p:txBody>
      </p:sp>
      <p:sp>
        <p:nvSpPr>
          <p:cNvPr id="6" name="灯片编号占位符 5"/>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a:t>
            </a:fld>
            <a:endParaRPr lang="zh-C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2019/5/28</a:t>
            </a:fld>
            <a:endParaRPr lang="zh-CN" altLang="en-US" dirty="0"/>
          </a:p>
        </p:txBody>
      </p:sp>
      <p:sp>
        <p:nvSpPr>
          <p:cNvPr id="5" name="页脚占位符 4"/>
          <p:cNvSpPr>
            <a:spLocks noGrp="1"/>
          </p:cNvSpPr>
          <p:nvPr>
            <p:ph type="ftr" sz="quarter" idx="11"/>
          </p:nvPr>
        </p:nvSpPr>
        <p:spPr/>
        <p:txBody>
          <a:bodyPr/>
          <a:lstStyle/>
          <a:p>
            <a:pPr lvl="0">
              <a:buClr>
                <a:srgbClr val="000000"/>
              </a:buClr>
            </a:pPr>
            <a:endParaRPr lang="zh-CN" dirty="0"/>
          </a:p>
        </p:txBody>
      </p:sp>
      <p:sp>
        <p:nvSpPr>
          <p:cNvPr id="6" name="灯片编号占位符 5"/>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a:t>
            </a:fld>
            <a:endParaRPr lang="zh-C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2019/5/28</a:t>
            </a:fld>
            <a:endParaRPr lang="zh-CN" altLang="en-US" dirty="0"/>
          </a:p>
        </p:txBody>
      </p:sp>
      <p:sp>
        <p:nvSpPr>
          <p:cNvPr id="5" name="页脚占位符 4"/>
          <p:cNvSpPr>
            <a:spLocks noGrp="1"/>
          </p:cNvSpPr>
          <p:nvPr>
            <p:ph type="ftr" sz="quarter" idx="11"/>
          </p:nvPr>
        </p:nvSpPr>
        <p:spPr/>
        <p:txBody>
          <a:bodyPr/>
          <a:lstStyle/>
          <a:p>
            <a:pPr lvl="0">
              <a:buClr>
                <a:srgbClr val="000000"/>
              </a:buClr>
            </a:pPr>
            <a:endParaRPr lang="zh-CN" dirty="0"/>
          </a:p>
        </p:txBody>
      </p:sp>
      <p:sp>
        <p:nvSpPr>
          <p:cNvPr id="6" name="灯片编号占位符 5"/>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a:t>
            </a:fld>
            <a:endParaRPr lang="zh-C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2019/5/28</a:t>
            </a:fld>
            <a:endParaRPr lang="zh-CN" altLang="en-US" dirty="0"/>
          </a:p>
        </p:txBody>
      </p:sp>
      <p:sp>
        <p:nvSpPr>
          <p:cNvPr id="5" name="页脚占位符 4"/>
          <p:cNvSpPr>
            <a:spLocks noGrp="1"/>
          </p:cNvSpPr>
          <p:nvPr>
            <p:ph type="ftr" sz="quarter" idx="11"/>
          </p:nvPr>
        </p:nvSpPr>
        <p:spPr/>
        <p:txBody>
          <a:bodyPr/>
          <a:lstStyle/>
          <a:p>
            <a:pPr lvl="0">
              <a:buClr>
                <a:srgbClr val="000000"/>
              </a:buClr>
            </a:pPr>
            <a:endParaRPr lang="zh-CN" dirty="0"/>
          </a:p>
        </p:txBody>
      </p:sp>
      <p:sp>
        <p:nvSpPr>
          <p:cNvPr id="6" name="灯片编号占位符 5"/>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a:t>
            </a:fld>
            <a:endParaRPr lang="zh-C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2019/5/28</a:t>
            </a:fld>
            <a:endParaRPr lang="zh-CN" altLang="en-US" dirty="0"/>
          </a:p>
        </p:txBody>
      </p:sp>
      <p:sp>
        <p:nvSpPr>
          <p:cNvPr id="5" name="页脚占位符 4"/>
          <p:cNvSpPr>
            <a:spLocks noGrp="1"/>
          </p:cNvSpPr>
          <p:nvPr>
            <p:ph type="ftr" sz="quarter" idx="11"/>
          </p:nvPr>
        </p:nvSpPr>
        <p:spPr/>
        <p:txBody>
          <a:bodyPr/>
          <a:lstStyle/>
          <a:p>
            <a:pPr lvl="0">
              <a:buClr>
                <a:srgbClr val="000000"/>
              </a:buClr>
            </a:pPr>
            <a:endParaRPr lang="zh-CN" dirty="0"/>
          </a:p>
        </p:txBody>
      </p:sp>
      <p:sp>
        <p:nvSpPr>
          <p:cNvPr id="6" name="灯片编号占位符 5"/>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a:t>
            </a:fld>
            <a:endParaRPr lang="zh-C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2504"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54296" y="1600200"/>
            <a:ext cx="4032504"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2019/5/28</a:t>
            </a:fld>
            <a:endParaRPr lang="zh-CN" altLang="en-US" dirty="0"/>
          </a:p>
        </p:txBody>
      </p:sp>
      <p:sp>
        <p:nvSpPr>
          <p:cNvPr id="6" name="页脚占位符 5"/>
          <p:cNvSpPr>
            <a:spLocks noGrp="1"/>
          </p:cNvSpPr>
          <p:nvPr>
            <p:ph type="ftr" sz="quarter" idx="11"/>
          </p:nvPr>
        </p:nvSpPr>
        <p:spPr/>
        <p:txBody>
          <a:bodyPr/>
          <a:lstStyle/>
          <a:p>
            <a:pPr lvl="0">
              <a:buClr>
                <a:srgbClr val="000000"/>
              </a:buClr>
            </a:pPr>
            <a:endParaRPr lang="zh-CN" dirty="0"/>
          </a:p>
        </p:txBody>
      </p:sp>
      <p:sp>
        <p:nvSpPr>
          <p:cNvPr id="7" name="灯片编号占位符 6"/>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a:t>
            </a:fld>
            <a:endParaRPr lang="zh-C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2019/5/28</a:t>
            </a:fld>
            <a:endParaRPr lang="zh-CN" altLang="en-US" dirty="0"/>
          </a:p>
        </p:txBody>
      </p:sp>
      <p:sp>
        <p:nvSpPr>
          <p:cNvPr id="8" name="页脚占位符 7"/>
          <p:cNvSpPr>
            <a:spLocks noGrp="1"/>
          </p:cNvSpPr>
          <p:nvPr>
            <p:ph type="ftr" sz="quarter" idx="11"/>
          </p:nvPr>
        </p:nvSpPr>
        <p:spPr/>
        <p:txBody>
          <a:bodyPr/>
          <a:lstStyle/>
          <a:p>
            <a:pPr lvl="0">
              <a:buClr>
                <a:srgbClr val="000000"/>
              </a:buClr>
            </a:pPr>
            <a:endParaRPr lang="zh-CN" dirty="0"/>
          </a:p>
        </p:txBody>
      </p:sp>
      <p:sp>
        <p:nvSpPr>
          <p:cNvPr id="9" name="灯片编号占位符 8"/>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a:t>
            </a:fld>
            <a:endParaRPr lang="zh-C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2019/5/28</a:t>
            </a:fld>
            <a:endParaRPr lang="zh-CN" altLang="en-US" dirty="0"/>
          </a:p>
        </p:txBody>
      </p:sp>
      <p:sp>
        <p:nvSpPr>
          <p:cNvPr id="4" name="页脚占位符 3"/>
          <p:cNvSpPr>
            <a:spLocks noGrp="1"/>
          </p:cNvSpPr>
          <p:nvPr>
            <p:ph type="ftr" sz="quarter" idx="11"/>
          </p:nvPr>
        </p:nvSpPr>
        <p:spPr/>
        <p:txBody>
          <a:bodyPr/>
          <a:lstStyle/>
          <a:p>
            <a:pPr lvl="0">
              <a:buClr>
                <a:srgbClr val="000000"/>
              </a:buClr>
            </a:pPr>
            <a:endParaRPr lang="zh-CN" dirty="0"/>
          </a:p>
        </p:txBody>
      </p:sp>
      <p:sp>
        <p:nvSpPr>
          <p:cNvPr id="5" name="灯片编号占位符 4"/>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a:t>
            </a:fld>
            <a:endParaRPr lang="zh-C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2019/5/28</a:t>
            </a:fld>
            <a:endParaRPr lang="zh-CN" altLang="en-US" dirty="0"/>
          </a:p>
        </p:txBody>
      </p:sp>
      <p:sp>
        <p:nvSpPr>
          <p:cNvPr id="3" name="页脚占位符 2"/>
          <p:cNvSpPr>
            <a:spLocks noGrp="1"/>
          </p:cNvSpPr>
          <p:nvPr>
            <p:ph type="ftr" sz="quarter" idx="11"/>
          </p:nvPr>
        </p:nvSpPr>
        <p:spPr/>
        <p:txBody>
          <a:bodyPr/>
          <a:lstStyle/>
          <a:p>
            <a:pPr lvl="0">
              <a:buClr>
                <a:srgbClr val="000000"/>
              </a:buClr>
            </a:pPr>
            <a:endParaRPr lang="zh-CN" dirty="0"/>
          </a:p>
        </p:txBody>
      </p:sp>
      <p:sp>
        <p:nvSpPr>
          <p:cNvPr id="4" name="灯片编号占位符 3"/>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a:t>
            </a:fld>
            <a:endParaRPr lang="zh-C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2019/5/28</a:t>
            </a:fld>
            <a:endParaRPr lang="zh-CN" altLang="en-US" dirty="0"/>
          </a:p>
        </p:txBody>
      </p:sp>
      <p:sp>
        <p:nvSpPr>
          <p:cNvPr id="6" name="页脚占位符 5"/>
          <p:cNvSpPr>
            <a:spLocks noGrp="1"/>
          </p:cNvSpPr>
          <p:nvPr>
            <p:ph type="ftr" sz="quarter" idx="11"/>
          </p:nvPr>
        </p:nvSpPr>
        <p:spPr/>
        <p:txBody>
          <a:bodyPr/>
          <a:lstStyle/>
          <a:p>
            <a:pPr lvl="0">
              <a:buClr>
                <a:srgbClr val="000000"/>
              </a:buClr>
            </a:pPr>
            <a:endParaRPr lang="zh-CN" dirty="0"/>
          </a:p>
        </p:txBody>
      </p:sp>
      <p:sp>
        <p:nvSpPr>
          <p:cNvPr id="7" name="灯片编号占位符 6"/>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a:t>
            </a:fld>
            <a:endParaRPr lang="zh-C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2019/5/28</a:t>
            </a:fld>
            <a:endParaRPr lang="zh-CN" altLang="en-US" dirty="0"/>
          </a:p>
        </p:txBody>
      </p:sp>
      <p:sp>
        <p:nvSpPr>
          <p:cNvPr id="6" name="页脚占位符 5"/>
          <p:cNvSpPr>
            <a:spLocks noGrp="1"/>
          </p:cNvSpPr>
          <p:nvPr>
            <p:ph type="ftr" sz="quarter" idx="11"/>
          </p:nvPr>
        </p:nvSpPr>
        <p:spPr/>
        <p:txBody>
          <a:bodyPr/>
          <a:lstStyle/>
          <a:p>
            <a:pPr lvl="0">
              <a:buClr>
                <a:srgbClr val="000000"/>
              </a:buClr>
            </a:pPr>
            <a:endParaRPr lang="zh-CN" dirty="0"/>
          </a:p>
        </p:txBody>
      </p:sp>
      <p:sp>
        <p:nvSpPr>
          <p:cNvPr id="7" name="灯片编号占位符 6"/>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a:t>
            </a:fld>
            <a:endParaRPr lang="zh-CN"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3399FF"/>
            </a:gs>
            <a:gs pos="100000">
              <a:schemeClr val="bg1"/>
            </a:gs>
          </a:gsLst>
          <a:lin ang="5400000" scaled="1"/>
          <a:tileRect/>
        </a:gradFill>
        <a:effectLst/>
      </p:bgPr>
    </p:bg>
    <p:spTree>
      <p:nvGrpSpPr>
        <p:cNvPr id="1" name=""/>
        <p:cNvGrpSpPr/>
        <p:nvPr/>
      </p:nvGrpSpPr>
      <p:grpSpPr>
        <a:xfrm>
          <a:off x="0" y="0"/>
          <a:ext cx="0" cy="0"/>
          <a:chOff x="0" y="0"/>
          <a:chExt cx="0" cy="0"/>
        </a:xfrm>
      </p:grpSpPr>
      <p:sp>
        <p:nvSpPr>
          <p:cNvPr id="15362" name="标题 15361"/>
          <p:cNvSpPr>
            <a:spLocks noGrp="1"/>
          </p:cNvSpPr>
          <p:nvPr>
            <p:ph type="title"/>
          </p:nvPr>
        </p:nvSpPr>
        <p:spPr>
          <a:xfrm>
            <a:off x="457200" y="274638"/>
            <a:ext cx="8229600" cy="1143000"/>
          </a:xfrm>
          <a:prstGeom prst="rect">
            <a:avLst/>
          </a:prstGeom>
          <a:noFill/>
          <a:ln w="9525">
            <a:noFill/>
          </a:ln>
        </p:spPr>
        <p:txBody>
          <a:bodyPr anchor="ctr"/>
          <a:lstStyle/>
          <a:p>
            <a:pPr lvl="0"/>
            <a:r>
              <a:rPr lang="zh-CN" altLang="en-US" dirty="0"/>
              <a:t>单击此处编辑母版标题样式</a:t>
            </a:r>
          </a:p>
        </p:txBody>
      </p:sp>
      <p:sp>
        <p:nvSpPr>
          <p:cNvPr id="15363" name="文本占位符 15362"/>
          <p:cNvSpPr>
            <a:spLocks noGrp="1"/>
          </p:cNvSpPr>
          <p:nvPr>
            <p:ph type="body" idx="1"/>
          </p:nvPr>
        </p:nvSpPr>
        <p:spPr>
          <a:xfrm>
            <a:off x="457200" y="1600200"/>
            <a:ext cx="8229600" cy="4525963"/>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5364" name="日期占位符 15363"/>
          <p:cNvSpPr>
            <a:spLocks noGrp="1"/>
          </p:cNvSpPr>
          <p:nvPr>
            <p:ph type="dt" sz="half" idx="2"/>
          </p:nvPr>
        </p:nvSpPr>
        <p:spPr>
          <a:xfrm>
            <a:off x="457200" y="6245225"/>
            <a:ext cx="2133600" cy="476250"/>
          </a:xfrm>
          <a:prstGeom prst="rect">
            <a:avLst/>
          </a:prstGeom>
          <a:noFill/>
          <a:ln w="9525">
            <a:noFill/>
          </a:ln>
        </p:spPr>
        <p:txBody>
          <a:bodyPr/>
          <a:lstStyle>
            <a:lvl1pPr>
              <a:defRPr sz="1400">
                <a:latin typeface="Arial" panose="020B0604020202020204" pitchFamily="34" charset="0"/>
              </a:defRPr>
            </a:lvl1pPr>
          </a:lstStyle>
          <a:p>
            <a:pPr lvl="0">
              <a:buClr>
                <a:srgbClr val="000000"/>
              </a:buClr>
            </a:pPr>
            <a:fld id="{BB962C8B-B14F-4D97-AF65-F5344CB8AC3E}" type="datetime1">
              <a:rPr lang="zh-CN" altLang="en-US" dirty="0"/>
              <a:pPr lvl="0">
                <a:buClr>
                  <a:srgbClr val="000000"/>
                </a:buClr>
              </a:pPr>
              <a:t>2019/5/28</a:t>
            </a:fld>
            <a:endParaRPr lang="zh-CN" altLang="en-US" dirty="0"/>
          </a:p>
        </p:txBody>
      </p:sp>
      <p:sp>
        <p:nvSpPr>
          <p:cNvPr id="15365" name="页脚占位符 15364"/>
          <p:cNvSpPr>
            <a:spLocks noGrp="1"/>
          </p:cNvSpPr>
          <p:nvPr>
            <p:ph type="ftr" sz="quarter" idx="3"/>
          </p:nvPr>
        </p:nvSpPr>
        <p:spPr>
          <a:xfrm>
            <a:off x="3124200" y="6245225"/>
            <a:ext cx="2895600" cy="476250"/>
          </a:xfrm>
          <a:prstGeom prst="rect">
            <a:avLst/>
          </a:prstGeom>
          <a:noFill/>
          <a:ln w="9525">
            <a:noFill/>
          </a:ln>
        </p:spPr>
        <p:txBody>
          <a:bodyPr/>
          <a:lstStyle>
            <a:lvl1pPr algn="ctr">
              <a:defRPr sz="1400">
                <a:latin typeface="Arial" panose="020B0604020202020204" pitchFamily="34" charset="0"/>
              </a:defRPr>
            </a:lvl1pPr>
          </a:lstStyle>
          <a:p>
            <a:pPr lvl="0">
              <a:buClr>
                <a:srgbClr val="000000"/>
              </a:buClr>
            </a:pPr>
            <a:endParaRPr lang="zh-CN" dirty="0"/>
          </a:p>
        </p:txBody>
      </p:sp>
      <p:sp>
        <p:nvSpPr>
          <p:cNvPr id="15366" name="灯片编号占位符 15365"/>
          <p:cNvSpPr>
            <a:spLocks noGrp="1"/>
          </p:cNvSpPr>
          <p:nvPr>
            <p:ph type="sldNum" sz="quarter" idx="4"/>
          </p:nvPr>
        </p:nvSpPr>
        <p:spPr>
          <a:xfrm>
            <a:off x="6553200" y="6245225"/>
            <a:ext cx="2133600" cy="476250"/>
          </a:xfrm>
          <a:prstGeom prst="rect">
            <a:avLst/>
          </a:prstGeom>
          <a:noFill/>
          <a:ln w="9525">
            <a:noFill/>
          </a:ln>
        </p:spPr>
        <p:txBody>
          <a:bodyPr/>
          <a:lstStyle>
            <a:lvl1pPr algn="r">
              <a:defRPr sz="1400">
                <a:latin typeface="Arial" panose="020B0604020202020204" pitchFamily="34" charset="0"/>
              </a:defRPr>
            </a:lvl1pPr>
          </a:lstStyle>
          <a:p>
            <a:pPr lvl="0">
              <a:buClr>
                <a:srgbClr val="000000"/>
              </a:buClr>
            </a:pPr>
            <a:fld id="{9A0DB2DC-4C9A-4742-B13C-FB6460FD3503}" type="slidenum">
              <a:rPr lang="en-US" altLang="zh-CN" dirty="0"/>
              <a:pPr lvl="0">
                <a:buClr>
                  <a:srgbClr val="000000"/>
                </a:buClr>
              </a:pPr>
              <a:t>‹#›</a:t>
            </a:fld>
            <a:endParaRPr lang="zh-C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marL="0" lvl="0" indent="0" algn="ctr" defTabSz="914400" eaLnBrk="1" fontAlgn="base" latinLnBrk="0" hangingPunct="1">
        <a:lnSpc>
          <a:spcPct val="100000"/>
        </a:lnSpc>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1"/>
            </a:gs>
          </a:gsLst>
          <a:lin ang="5400000" scaled="1"/>
          <a:tileRect/>
        </a:gradFill>
        <a:effectLst/>
      </p:bgPr>
    </p:bg>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2019/5/28</a:t>
            </a:fld>
            <a:endParaRPr lang="zh-CN" altLang="en-US" dirty="0"/>
          </a:p>
        </p:txBody>
      </p:sp>
      <p:sp>
        <p:nvSpPr>
          <p:cNvPr id="5" name="灯片编号占位符 4"/>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1</a:t>
            </a:fld>
            <a:endParaRPr lang="zh-CN" dirty="0"/>
          </a:p>
        </p:txBody>
      </p:sp>
      <p:sp>
        <p:nvSpPr>
          <p:cNvPr id="432130" name="标题 432129"/>
          <p:cNvSpPr>
            <a:spLocks noGrp="1"/>
          </p:cNvSpPr>
          <p:nvPr>
            <p:ph type="title"/>
          </p:nvPr>
        </p:nvSpPr>
        <p:spPr>
          <a:xfrm>
            <a:off x="1090930" y="1348423"/>
            <a:ext cx="6858000" cy="2387600"/>
          </a:xfrm>
        </p:spPr>
        <p:txBody>
          <a:bodyPr anchor="ctr"/>
          <a:lstStyle/>
          <a:p>
            <a:r>
              <a:rPr lang="zh-CN" altLang="en-US" b="1">
                <a:solidFill>
                  <a:srgbClr val="CC0066"/>
                </a:solidFill>
                <a:latin typeface="宋体" panose="02010600030101010101" pitchFamily="2" charset="-122"/>
                <a:ea typeface="宋体" panose="02010600030101010101" pitchFamily="2" charset="-122"/>
              </a:rPr>
              <a:t>第五章</a:t>
            </a:r>
            <a:r>
              <a:rPr lang="en-US" altLang="zh-CN" b="1">
                <a:solidFill>
                  <a:srgbClr val="CC0066"/>
                </a:solidFill>
                <a:latin typeface="宋体" panose="02010600030101010101" pitchFamily="2" charset="-122"/>
                <a:ea typeface="宋体" panose="02010600030101010101" pitchFamily="2" charset="-122"/>
              </a:rPr>
              <a:t> </a:t>
            </a:r>
            <a:r>
              <a:rPr lang="zh-CN" altLang="en-US" b="1">
                <a:solidFill>
                  <a:srgbClr val="CC0066"/>
                </a:solidFill>
                <a:latin typeface="宋体" panose="02010600030101010101" pitchFamily="2" charset="-122"/>
                <a:ea typeface="宋体" panose="02010600030101010101" pitchFamily="2" charset="-122"/>
              </a:rPr>
              <a:t>正则语言的性质</a:t>
            </a:r>
          </a:p>
        </p:txBody>
      </p:sp>
      <p:pic>
        <p:nvPicPr>
          <p:cNvPr id="434181" name="图片 434180" descr="C:\形式语言\教参\tu\xs59.tif"/>
          <p:cNvPicPr>
            <a:picLocks noChangeAspect="1"/>
          </p:cNvPicPr>
          <p:nvPr/>
        </p:nvPicPr>
        <p:blipFill>
          <a:blip r:embed="rId2" cstate="print"/>
          <a:stretch>
            <a:fillRect/>
          </a:stretch>
        </p:blipFill>
        <p:spPr>
          <a:xfrm>
            <a:off x="1229360" y="3417570"/>
            <a:ext cx="6719570" cy="1421765"/>
          </a:xfrm>
          <a:prstGeom prst="rect">
            <a:avLst/>
          </a:prstGeom>
          <a:noFill/>
          <a:ln w="9525">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1"/>
            </a:gs>
          </a:gsLst>
          <a:lin ang="5400000" scaled="1"/>
          <a:tileRect/>
        </a:gradFill>
        <a:effectLst/>
      </p:bgPr>
    </p:bg>
    <p:spTree>
      <p:nvGrpSpPr>
        <p:cNvPr id="1" name=""/>
        <p:cNvGrpSpPr/>
        <p:nvPr/>
      </p:nvGrpSpPr>
      <p:grpSpPr>
        <a:xfrm>
          <a:off x="0" y="0"/>
          <a:ext cx="0" cy="0"/>
          <a:chOff x="0" y="0"/>
          <a:chExt cx="0" cy="0"/>
        </a:xfrm>
      </p:grpSpPr>
      <p:sp>
        <p:nvSpPr>
          <p:cNvPr id="27650" name="标题 27649"/>
          <p:cNvSpPr>
            <a:spLocks noGrp="1"/>
          </p:cNvSpPr>
          <p:nvPr>
            <p:ph type="title"/>
          </p:nvPr>
        </p:nvSpPr>
        <p:spPr/>
        <p:txBody>
          <a:bodyPr anchor="ctr"/>
          <a:lstStyle/>
          <a:p>
            <a:r>
              <a:rPr lang="en-US" altLang="zh-CN">
                <a:solidFill>
                  <a:srgbClr val="33CC33"/>
                </a:solidFill>
              </a:rPr>
              <a:t>Example</a:t>
            </a:r>
            <a:r>
              <a:rPr lang="en-US" altLang="zh-CN"/>
              <a:t>: Testing Membership</a:t>
            </a:r>
          </a:p>
        </p:txBody>
      </p:sp>
      <p:grpSp>
        <p:nvGrpSpPr>
          <p:cNvPr id="27651" name="组合 27650"/>
          <p:cNvGrpSpPr/>
          <p:nvPr/>
        </p:nvGrpSpPr>
        <p:grpSpPr>
          <a:xfrm>
            <a:off x="1676400" y="3581400"/>
            <a:ext cx="5387975" cy="2090738"/>
            <a:chOff x="624" y="1563"/>
            <a:chExt cx="3394" cy="1317"/>
          </a:xfrm>
        </p:grpSpPr>
        <p:sp>
          <p:nvSpPr>
            <p:cNvPr id="27652" name="文本框 27651"/>
            <p:cNvSpPr txBox="1"/>
            <p:nvPr/>
          </p:nvSpPr>
          <p:spPr>
            <a:xfrm>
              <a:off x="624" y="2592"/>
              <a:ext cx="521" cy="288"/>
            </a:xfrm>
            <a:prstGeom prst="rect">
              <a:avLst/>
            </a:prstGeom>
            <a:noFill/>
            <a:ln w="9525">
              <a:noFill/>
            </a:ln>
          </p:spPr>
          <p:txBody>
            <a:bodyPr wrap="none" anchor="t">
              <a:spAutoFit/>
            </a:bodyPr>
            <a:lstStyle/>
            <a:p>
              <a:pPr lvl="0"/>
              <a:r>
                <a:rPr lang="en-US" altLang="zh-CN">
                  <a:latin typeface="Tahoma" panose="020B0604030504040204" pitchFamily="34" charset="0"/>
                  <a:ea typeface="Times New Roman" panose="02020603050405020304" charset="0"/>
                </a:rPr>
                <a:t>Start</a:t>
              </a:r>
            </a:p>
          </p:txBody>
        </p:sp>
        <p:grpSp>
          <p:nvGrpSpPr>
            <p:cNvPr id="27653" name="组合 27652"/>
            <p:cNvGrpSpPr/>
            <p:nvPr/>
          </p:nvGrpSpPr>
          <p:grpSpPr>
            <a:xfrm>
              <a:off x="960" y="1563"/>
              <a:ext cx="3058" cy="1317"/>
              <a:chOff x="960" y="1563"/>
              <a:chExt cx="3058" cy="1317"/>
            </a:xfrm>
          </p:grpSpPr>
          <p:sp>
            <p:nvSpPr>
              <p:cNvPr id="27654" name="文本框 27653"/>
              <p:cNvSpPr txBox="1"/>
              <p:nvPr/>
            </p:nvSpPr>
            <p:spPr>
              <a:xfrm>
                <a:off x="1824" y="1968"/>
                <a:ext cx="221" cy="288"/>
              </a:xfrm>
              <a:prstGeom prst="rect">
                <a:avLst/>
              </a:prstGeom>
              <a:noFill/>
              <a:ln w="9525">
                <a:noFill/>
              </a:ln>
            </p:spPr>
            <p:txBody>
              <a:bodyPr wrap="none" anchor="t">
                <a:spAutoFit/>
              </a:bodyPr>
              <a:lstStyle/>
              <a:p>
                <a:pPr lvl="0"/>
                <a:r>
                  <a:rPr lang="en-US" altLang="zh-CN">
                    <a:latin typeface="Tahoma" panose="020B0604030504040204" pitchFamily="34" charset="0"/>
                    <a:ea typeface="Times New Roman" panose="02020603050405020304" charset="0"/>
                  </a:rPr>
                  <a:t>1</a:t>
                </a:r>
              </a:p>
            </p:txBody>
          </p:sp>
          <p:sp>
            <p:nvSpPr>
              <p:cNvPr id="27655" name="文本框 27654"/>
              <p:cNvSpPr txBox="1"/>
              <p:nvPr/>
            </p:nvSpPr>
            <p:spPr>
              <a:xfrm>
                <a:off x="1872" y="2592"/>
                <a:ext cx="221" cy="288"/>
              </a:xfrm>
              <a:prstGeom prst="rect">
                <a:avLst/>
              </a:prstGeom>
              <a:noFill/>
              <a:ln w="9525">
                <a:noFill/>
              </a:ln>
            </p:spPr>
            <p:txBody>
              <a:bodyPr wrap="none" anchor="t">
                <a:spAutoFit/>
              </a:bodyPr>
              <a:lstStyle/>
              <a:p>
                <a:pPr lvl="0"/>
                <a:r>
                  <a:rPr lang="en-US" altLang="zh-CN">
                    <a:latin typeface="Tahoma" panose="020B0604030504040204" pitchFamily="34" charset="0"/>
                    <a:ea typeface="Times New Roman" panose="02020603050405020304" charset="0"/>
                  </a:rPr>
                  <a:t>0</a:t>
                </a:r>
              </a:p>
            </p:txBody>
          </p:sp>
          <p:grpSp>
            <p:nvGrpSpPr>
              <p:cNvPr id="27656" name="组合 27655"/>
              <p:cNvGrpSpPr/>
              <p:nvPr/>
            </p:nvGrpSpPr>
            <p:grpSpPr>
              <a:xfrm>
                <a:off x="960" y="1563"/>
                <a:ext cx="3058" cy="1056"/>
                <a:chOff x="960" y="1584"/>
                <a:chExt cx="3058" cy="1056"/>
              </a:xfrm>
            </p:grpSpPr>
            <p:cxnSp>
              <p:nvCxnSpPr>
                <p:cNvPr id="27657" name="曲线连接符 27656"/>
                <p:cNvCxnSpPr/>
                <p:nvPr/>
              </p:nvCxnSpPr>
              <p:spPr>
                <a:xfrm rot="16200000" flipH="1" flipV="1">
                  <a:off x="1431" y="1976"/>
                  <a:ext cx="1" cy="272"/>
                </a:xfrm>
                <a:prstGeom prst="curvedConnector3">
                  <a:avLst>
                    <a:gd name="adj1" fmla="val -42700005"/>
                  </a:avLst>
                </a:prstGeom>
                <a:ln w="9525" cap="flat" cmpd="sng">
                  <a:solidFill>
                    <a:schemeClr val="tx1"/>
                  </a:solidFill>
                  <a:prstDash val="solid"/>
                  <a:headEnd type="none" w="med" len="med"/>
                  <a:tailEnd type="triangle" w="med" len="med"/>
                </a:ln>
              </p:spPr>
            </p:cxnSp>
            <p:grpSp>
              <p:nvGrpSpPr>
                <p:cNvPr id="27658" name="组合 27657"/>
                <p:cNvGrpSpPr/>
                <p:nvPr/>
              </p:nvGrpSpPr>
              <p:grpSpPr>
                <a:xfrm>
                  <a:off x="960" y="1584"/>
                  <a:ext cx="3058" cy="1056"/>
                  <a:chOff x="974" y="1584"/>
                  <a:chExt cx="3058" cy="1056"/>
                </a:xfrm>
              </p:grpSpPr>
              <p:sp>
                <p:nvSpPr>
                  <p:cNvPr id="27659" name="椭圆 27658"/>
                  <p:cNvSpPr/>
                  <p:nvPr/>
                </p:nvSpPr>
                <p:spPr>
                  <a:xfrm>
                    <a:off x="1310" y="2112"/>
                    <a:ext cx="288" cy="288"/>
                  </a:xfrm>
                  <a:prstGeom prst="ellipse">
                    <a:avLst/>
                  </a:prstGeom>
                  <a:solidFill>
                    <a:schemeClr val="accent1">
                      <a:alpha val="50000"/>
                    </a:schemeClr>
                  </a:solidFill>
                  <a:ln w="9525" cap="flat" cmpd="sng">
                    <a:solidFill>
                      <a:schemeClr val="tx1"/>
                    </a:solidFill>
                    <a:prstDash val="solid"/>
                    <a:headEnd type="none" w="med" len="med"/>
                    <a:tailEnd type="none" w="med" len="med"/>
                  </a:ln>
                </p:spPr>
                <p:txBody>
                  <a:bodyPr wrap="none" anchor="ctr"/>
                  <a:lstStyle/>
                  <a:p>
                    <a:pPr lvl="0" algn="ctr"/>
                    <a:r>
                      <a:rPr lang="en-US" altLang="zh-CN">
                        <a:latin typeface="Tahoma" panose="020B0604030504040204" pitchFamily="34" charset="0"/>
                        <a:ea typeface="Times New Roman" panose="02020603050405020304" charset="0"/>
                      </a:rPr>
                      <a:t>A</a:t>
                    </a:r>
                  </a:p>
                </p:txBody>
              </p:sp>
              <p:sp>
                <p:nvSpPr>
                  <p:cNvPr id="27660" name="椭圆 27659"/>
                  <p:cNvSpPr/>
                  <p:nvPr/>
                </p:nvSpPr>
                <p:spPr>
                  <a:xfrm>
                    <a:off x="3462" y="2112"/>
                    <a:ext cx="288" cy="288"/>
                  </a:xfrm>
                  <a:prstGeom prst="ellipse">
                    <a:avLst/>
                  </a:prstGeom>
                  <a:solidFill>
                    <a:schemeClr val="accent1">
                      <a:alpha val="50000"/>
                    </a:schemeClr>
                  </a:solidFill>
                  <a:ln w="9525" cap="flat" cmpd="sng">
                    <a:solidFill>
                      <a:schemeClr val="tx1"/>
                    </a:solidFill>
                    <a:prstDash val="solid"/>
                    <a:headEnd type="none" w="med" len="med"/>
                    <a:tailEnd type="none" w="med" len="med"/>
                  </a:ln>
                </p:spPr>
                <p:txBody>
                  <a:bodyPr wrap="none" anchor="ctr"/>
                  <a:lstStyle/>
                  <a:p>
                    <a:pPr lvl="0" algn="ctr"/>
                    <a:r>
                      <a:rPr lang="en-US" altLang="zh-CN">
                        <a:latin typeface="Tahoma" panose="020B0604030504040204" pitchFamily="34" charset="0"/>
                        <a:ea typeface="Times New Roman" panose="02020603050405020304" charset="0"/>
                      </a:rPr>
                      <a:t>C</a:t>
                    </a:r>
                  </a:p>
                </p:txBody>
              </p:sp>
              <p:sp>
                <p:nvSpPr>
                  <p:cNvPr id="27661" name="椭圆 27660"/>
                  <p:cNvSpPr/>
                  <p:nvPr/>
                </p:nvSpPr>
                <p:spPr>
                  <a:xfrm>
                    <a:off x="2406" y="2112"/>
                    <a:ext cx="288" cy="288"/>
                  </a:xfrm>
                  <a:prstGeom prst="ellipse">
                    <a:avLst/>
                  </a:prstGeom>
                  <a:solidFill>
                    <a:schemeClr val="accent1">
                      <a:alpha val="50000"/>
                    </a:schemeClr>
                  </a:solidFill>
                  <a:ln w="9525" cap="flat" cmpd="sng">
                    <a:solidFill>
                      <a:schemeClr val="tx1"/>
                    </a:solidFill>
                    <a:prstDash val="solid"/>
                    <a:headEnd type="none" w="med" len="med"/>
                    <a:tailEnd type="none" w="med" len="med"/>
                  </a:ln>
                </p:spPr>
                <p:txBody>
                  <a:bodyPr wrap="none" anchor="ctr"/>
                  <a:lstStyle/>
                  <a:p>
                    <a:pPr lvl="0" algn="ctr"/>
                    <a:r>
                      <a:rPr lang="en-US" altLang="zh-CN">
                        <a:latin typeface="Tahoma" panose="020B0604030504040204" pitchFamily="34" charset="0"/>
                        <a:ea typeface="Times New Roman" panose="02020603050405020304" charset="0"/>
                      </a:rPr>
                      <a:t>B</a:t>
                    </a:r>
                  </a:p>
                </p:txBody>
              </p:sp>
              <p:sp>
                <p:nvSpPr>
                  <p:cNvPr id="27662" name="椭圆 27661"/>
                  <p:cNvSpPr/>
                  <p:nvPr/>
                </p:nvSpPr>
                <p:spPr>
                  <a:xfrm>
                    <a:off x="1262" y="2064"/>
                    <a:ext cx="384" cy="384"/>
                  </a:xfrm>
                  <a:prstGeom prst="ellipse">
                    <a:avLst/>
                  </a:prstGeom>
                  <a:noFill/>
                  <a:ln w="9525" cap="flat" cmpd="sng">
                    <a:solidFill>
                      <a:schemeClr val="tx1"/>
                    </a:solidFill>
                    <a:prstDash val="solid"/>
                    <a:headEnd type="none" w="med" len="med"/>
                    <a:tailEnd type="none" w="med" len="med"/>
                  </a:ln>
                </p:spPr>
                <p:txBody>
                  <a:bodyPr/>
                  <a:lstStyle/>
                  <a:p>
                    <a:endParaRPr lang="zh-CN" altLang="en-US"/>
                  </a:p>
                </p:txBody>
              </p:sp>
              <p:sp>
                <p:nvSpPr>
                  <p:cNvPr id="27663" name="椭圆 27662"/>
                  <p:cNvSpPr/>
                  <p:nvPr/>
                </p:nvSpPr>
                <p:spPr>
                  <a:xfrm>
                    <a:off x="2358" y="2064"/>
                    <a:ext cx="384" cy="384"/>
                  </a:xfrm>
                  <a:prstGeom prst="ellipse">
                    <a:avLst/>
                  </a:prstGeom>
                  <a:noFill/>
                  <a:ln w="9525" cap="flat" cmpd="sng">
                    <a:solidFill>
                      <a:schemeClr val="tx1"/>
                    </a:solidFill>
                    <a:prstDash val="solid"/>
                    <a:headEnd type="none" w="med" len="med"/>
                    <a:tailEnd type="none" w="med" len="med"/>
                  </a:ln>
                </p:spPr>
                <p:txBody>
                  <a:bodyPr/>
                  <a:lstStyle/>
                  <a:p>
                    <a:endParaRPr lang="zh-CN" altLang="en-US"/>
                  </a:p>
                </p:txBody>
              </p:sp>
              <p:sp>
                <p:nvSpPr>
                  <p:cNvPr id="27664" name="直接连接符 27663"/>
                  <p:cNvSpPr/>
                  <p:nvPr/>
                </p:nvSpPr>
                <p:spPr>
                  <a:xfrm flipV="1">
                    <a:off x="974" y="2352"/>
                    <a:ext cx="336" cy="288"/>
                  </a:xfrm>
                  <a:prstGeom prst="line">
                    <a:avLst/>
                  </a:prstGeom>
                  <a:ln w="9525" cap="flat" cmpd="sng">
                    <a:solidFill>
                      <a:schemeClr val="tx1"/>
                    </a:solidFill>
                    <a:prstDash val="solid"/>
                    <a:headEnd type="none" w="med" len="med"/>
                    <a:tailEnd type="triangle" w="med" len="med"/>
                  </a:ln>
                </p:spPr>
              </p:sp>
              <p:sp>
                <p:nvSpPr>
                  <p:cNvPr id="27665" name="直接连接符 27664"/>
                  <p:cNvSpPr/>
                  <p:nvPr/>
                </p:nvSpPr>
                <p:spPr>
                  <a:xfrm>
                    <a:off x="1638" y="2256"/>
                    <a:ext cx="720" cy="0"/>
                  </a:xfrm>
                  <a:prstGeom prst="line">
                    <a:avLst/>
                  </a:prstGeom>
                  <a:ln w="9525" cap="flat" cmpd="sng">
                    <a:solidFill>
                      <a:schemeClr val="tx1"/>
                    </a:solidFill>
                    <a:prstDash val="solid"/>
                    <a:headEnd type="none" w="med" len="med"/>
                    <a:tailEnd type="triangle" w="med" len="med"/>
                  </a:ln>
                </p:spPr>
              </p:sp>
              <p:sp>
                <p:nvSpPr>
                  <p:cNvPr id="27666" name="直接连接符 27665"/>
                  <p:cNvSpPr/>
                  <p:nvPr/>
                </p:nvSpPr>
                <p:spPr>
                  <a:xfrm>
                    <a:off x="2742" y="2256"/>
                    <a:ext cx="720" cy="0"/>
                  </a:xfrm>
                  <a:prstGeom prst="line">
                    <a:avLst/>
                  </a:prstGeom>
                  <a:ln w="9525" cap="flat" cmpd="sng">
                    <a:solidFill>
                      <a:schemeClr val="tx1"/>
                    </a:solidFill>
                    <a:prstDash val="solid"/>
                    <a:headEnd type="none" w="med" len="med"/>
                    <a:tailEnd type="triangle" w="med" len="med"/>
                  </a:ln>
                </p:spPr>
              </p:sp>
              <p:sp>
                <p:nvSpPr>
                  <p:cNvPr id="27667" name="文本框 27666"/>
                  <p:cNvSpPr txBox="1"/>
                  <p:nvPr/>
                </p:nvSpPr>
                <p:spPr>
                  <a:xfrm>
                    <a:off x="2976" y="1968"/>
                    <a:ext cx="221" cy="288"/>
                  </a:xfrm>
                  <a:prstGeom prst="rect">
                    <a:avLst/>
                  </a:prstGeom>
                  <a:noFill/>
                  <a:ln w="9525">
                    <a:noFill/>
                  </a:ln>
                </p:spPr>
                <p:txBody>
                  <a:bodyPr wrap="none" anchor="t">
                    <a:spAutoFit/>
                  </a:bodyPr>
                  <a:lstStyle/>
                  <a:p>
                    <a:pPr lvl="0"/>
                    <a:r>
                      <a:rPr lang="en-US" altLang="zh-CN">
                        <a:latin typeface="Tahoma" panose="020B0604030504040204" pitchFamily="34" charset="0"/>
                        <a:ea typeface="Times New Roman" panose="02020603050405020304" charset="0"/>
                      </a:rPr>
                      <a:t>1</a:t>
                    </a:r>
                  </a:p>
                </p:txBody>
              </p:sp>
              <p:sp>
                <p:nvSpPr>
                  <p:cNvPr id="27668" name="文本框 27667"/>
                  <p:cNvSpPr txBox="1"/>
                  <p:nvPr/>
                </p:nvSpPr>
                <p:spPr>
                  <a:xfrm>
                    <a:off x="1536" y="1584"/>
                    <a:ext cx="221" cy="288"/>
                  </a:xfrm>
                  <a:prstGeom prst="rect">
                    <a:avLst/>
                  </a:prstGeom>
                  <a:noFill/>
                  <a:ln w="9525">
                    <a:noFill/>
                  </a:ln>
                </p:spPr>
                <p:txBody>
                  <a:bodyPr wrap="none" anchor="t">
                    <a:spAutoFit/>
                  </a:bodyPr>
                  <a:lstStyle/>
                  <a:p>
                    <a:pPr lvl="0"/>
                    <a:r>
                      <a:rPr lang="en-US" altLang="zh-CN">
                        <a:latin typeface="Tahoma" panose="020B0604030504040204" pitchFamily="34" charset="0"/>
                        <a:ea typeface="Times New Roman" panose="02020603050405020304" charset="0"/>
                      </a:rPr>
                      <a:t>0</a:t>
                    </a:r>
                  </a:p>
                </p:txBody>
              </p:sp>
              <p:cxnSp>
                <p:nvCxnSpPr>
                  <p:cNvPr id="27669" name="曲线连接符 27668"/>
                  <p:cNvCxnSpPr>
                    <a:stCxn id="27663" idx="3"/>
                    <a:endCxn id="27662" idx="5"/>
                  </p:cNvCxnSpPr>
                  <p:nvPr/>
                </p:nvCxnSpPr>
                <p:spPr>
                  <a:xfrm rot="5400000">
                    <a:off x="2001" y="1980"/>
                    <a:ext cx="1" cy="824"/>
                  </a:xfrm>
                  <a:prstGeom prst="curvedConnector3">
                    <a:avLst>
                      <a:gd name="adj1" fmla="val 20000000"/>
                    </a:avLst>
                  </a:prstGeom>
                  <a:ln w="9525" cap="flat" cmpd="sng">
                    <a:solidFill>
                      <a:schemeClr val="tx1"/>
                    </a:solidFill>
                    <a:prstDash val="solid"/>
                    <a:headEnd type="none" w="med" len="med"/>
                    <a:tailEnd type="triangle" w="med" len="med"/>
                  </a:ln>
                </p:spPr>
              </p:cxnSp>
              <p:sp>
                <p:nvSpPr>
                  <p:cNvPr id="27670" name="文本框 27669"/>
                  <p:cNvSpPr txBox="1"/>
                  <p:nvPr/>
                </p:nvSpPr>
                <p:spPr>
                  <a:xfrm>
                    <a:off x="3648" y="1632"/>
                    <a:ext cx="384" cy="288"/>
                  </a:xfrm>
                  <a:prstGeom prst="rect">
                    <a:avLst/>
                  </a:prstGeom>
                  <a:noFill/>
                  <a:ln w="9525">
                    <a:noFill/>
                  </a:ln>
                </p:spPr>
                <p:txBody>
                  <a:bodyPr wrap="none" anchor="t">
                    <a:spAutoFit/>
                  </a:bodyPr>
                  <a:lstStyle/>
                  <a:p>
                    <a:pPr lvl="0"/>
                    <a:r>
                      <a:rPr lang="en-US" altLang="zh-CN">
                        <a:latin typeface="Tahoma" panose="020B0604030504040204" pitchFamily="34" charset="0"/>
                        <a:ea typeface="Times New Roman" panose="02020603050405020304" charset="0"/>
                      </a:rPr>
                      <a:t>0,1</a:t>
                    </a:r>
                  </a:p>
                </p:txBody>
              </p:sp>
              <p:cxnSp>
                <p:nvCxnSpPr>
                  <p:cNvPr id="27671" name="曲线连接符 27670"/>
                  <p:cNvCxnSpPr>
                    <a:stCxn id="27660" idx="7"/>
                    <a:endCxn id="27660" idx="1"/>
                  </p:cNvCxnSpPr>
                  <p:nvPr/>
                </p:nvCxnSpPr>
                <p:spPr>
                  <a:xfrm rot="16200000" flipH="1" flipV="1">
                    <a:off x="3605" y="2052"/>
                    <a:ext cx="1" cy="204"/>
                  </a:xfrm>
                  <a:prstGeom prst="curvedConnector3">
                    <a:avLst>
                      <a:gd name="adj1" fmla="val -18600000"/>
                    </a:avLst>
                  </a:prstGeom>
                  <a:ln w="9525" cap="flat" cmpd="sng">
                    <a:solidFill>
                      <a:schemeClr val="tx1"/>
                    </a:solidFill>
                    <a:prstDash val="solid"/>
                    <a:headEnd type="none" w="med" len="med"/>
                    <a:tailEnd type="triangle" w="med" len="med"/>
                  </a:ln>
                </p:spPr>
              </p:cxnSp>
            </p:grpSp>
          </p:grpSp>
        </p:grpSp>
      </p:grpSp>
      <p:sp>
        <p:nvSpPr>
          <p:cNvPr id="27672" name="文本框 27671"/>
          <p:cNvSpPr txBox="1"/>
          <p:nvPr/>
        </p:nvSpPr>
        <p:spPr>
          <a:xfrm>
            <a:off x="2727325" y="1989138"/>
            <a:ext cx="1803400" cy="579437"/>
          </a:xfrm>
          <a:prstGeom prst="rect">
            <a:avLst/>
          </a:prstGeom>
          <a:noFill/>
          <a:ln w="9525">
            <a:noFill/>
          </a:ln>
        </p:spPr>
        <p:txBody>
          <a:bodyPr wrap="none" anchor="t">
            <a:spAutoFit/>
          </a:bodyPr>
          <a:lstStyle/>
          <a:p>
            <a:pPr lvl="0"/>
            <a:r>
              <a:rPr lang="en-US" altLang="zh-CN" sz="3200">
                <a:latin typeface="Tahoma" panose="020B0604030504040204" pitchFamily="34" charset="0"/>
                <a:ea typeface="Times New Roman" panose="02020603050405020304" charset="0"/>
              </a:rPr>
              <a:t>0 1 0 1 1</a:t>
            </a:r>
          </a:p>
        </p:txBody>
      </p:sp>
      <p:grpSp>
        <p:nvGrpSpPr>
          <p:cNvPr id="27673" name="组合 27672"/>
          <p:cNvGrpSpPr/>
          <p:nvPr/>
        </p:nvGrpSpPr>
        <p:grpSpPr>
          <a:xfrm>
            <a:off x="2743200" y="2438400"/>
            <a:ext cx="1157288" cy="1185863"/>
            <a:chOff x="1238" y="1536"/>
            <a:chExt cx="729" cy="747"/>
          </a:xfrm>
        </p:grpSpPr>
        <p:sp>
          <p:nvSpPr>
            <p:cNvPr id="27674" name="文本框 27673"/>
            <p:cNvSpPr txBox="1"/>
            <p:nvPr/>
          </p:nvSpPr>
          <p:spPr>
            <a:xfrm>
              <a:off x="1238" y="1749"/>
              <a:ext cx="729" cy="534"/>
            </a:xfrm>
            <a:prstGeom prst="rect">
              <a:avLst/>
            </a:prstGeom>
            <a:noFill/>
            <a:ln w="25400" cap="flat" cmpd="sng">
              <a:solidFill>
                <a:srgbClr val="FF0000"/>
              </a:solidFill>
              <a:prstDash val="sysDot"/>
              <a:miter/>
              <a:headEnd type="none" w="med" len="med"/>
              <a:tailEnd type="none" w="med" len="med"/>
            </a:ln>
          </p:spPr>
          <p:txBody>
            <a:bodyPr wrap="none" anchor="t">
              <a:spAutoFit/>
            </a:bodyPr>
            <a:lstStyle/>
            <a:p>
              <a:pPr lvl="0"/>
              <a:r>
                <a:rPr lang="en-US" altLang="zh-CN">
                  <a:latin typeface="Tahoma" panose="020B0604030504040204" pitchFamily="34" charset="0"/>
                  <a:ea typeface="Times New Roman" panose="02020603050405020304" charset="0"/>
                </a:rPr>
                <a:t>  Next</a:t>
              </a:r>
            </a:p>
            <a:p>
              <a:pPr lvl="0"/>
              <a:r>
                <a:rPr lang="en-US" altLang="zh-CN">
                  <a:latin typeface="Tahoma" panose="020B0604030504040204" pitchFamily="34" charset="0"/>
                  <a:ea typeface="Times New Roman" panose="02020603050405020304" charset="0"/>
                </a:rPr>
                <a:t>symbol</a:t>
              </a:r>
            </a:p>
          </p:txBody>
        </p:sp>
        <p:sp>
          <p:nvSpPr>
            <p:cNvPr id="27675" name="直接连接符 27674"/>
            <p:cNvSpPr/>
            <p:nvPr/>
          </p:nvSpPr>
          <p:spPr>
            <a:xfrm flipV="1">
              <a:off x="1584" y="1536"/>
              <a:ext cx="0" cy="192"/>
            </a:xfrm>
            <a:prstGeom prst="line">
              <a:avLst/>
            </a:prstGeom>
            <a:ln w="25400" cap="flat" cmpd="sng">
              <a:solidFill>
                <a:srgbClr val="FF0000"/>
              </a:solidFill>
              <a:prstDash val="sysDot"/>
              <a:headEnd type="none" w="med" len="med"/>
              <a:tailEnd type="triangle" w="med" len="med"/>
            </a:ln>
          </p:spPr>
        </p:sp>
      </p:grpSp>
      <p:grpSp>
        <p:nvGrpSpPr>
          <p:cNvPr id="27676" name="组合 27675"/>
          <p:cNvGrpSpPr/>
          <p:nvPr/>
        </p:nvGrpSpPr>
        <p:grpSpPr>
          <a:xfrm>
            <a:off x="2438400" y="4953000"/>
            <a:ext cx="1212850" cy="1719263"/>
            <a:chOff x="1574" y="3120"/>
            <a:chExt cx="764" cy="1083"/>
          </a:xfrm>
        </p:grpSpPr>
        <p:sp>
          <p:nvSpPr>
            <p:cNvPr id="27677" name="文本框 27676"/>
            <p:cNvSpPr txBox="1"/>
            <p:nvPr/>
          </p:nvSpPr>
          <p:spPr>
            <a:xfrm>
              <a:off x="1574" y="3669"/>
              <a:ext cx="764" cy="534"/>
            </a:xfrm>
            <a:prstGeom prst="rect">
              <a:avLst/>
            </a:prstGeom>
            <a:noFill/>
            <a:ln w="25400" cap="flat" cmpd="sng">
              <a:solidFill>
                <a:srgbClr val="FF0000"/>
              </a:solidFill>
              <a:prstDash val="sysDot"/>
              <a:miter/>
              <a:headEnd type="none" w="med" len="med"/>
              <a:tailEnd type="none" w="med" len="med"/>
            </a:ln>
          </p:spPr>
          <p:txBody>
            <a:bodyPr wrap="none" anchor="t">
              <a:spAutoFit/>
            </a:bodyPr>
            <a:lstStyle/>
            <a:p>
              <a:pPr lvl="0"/>
              <a:r>
                <a:rPr lang="en-US" altLang="zh-CN">
                  <a:latin typeface="Tahoma" panose="020B0604030504040204" pitchFamily="34" charset="0"/>
                  <a:ea typeface="Times New Roman" panose="02020603050405020304" charset="0"/>
                </a:rPr>
                <a:t>Current</a:t>
              </a:r>
            </a:p>
            <a:p>
              <a:pPr lvl="0"/>
              <a:r>
                <a:rPr lang="en-US" altLang="zh-CN">
                  <a:latin typeface="Tahoma" panose="020B0604030504040204" pitchFamily="34" charset="0"/>
                  <a:ea typeface="Times New Roman" panose="02020603050405020304" charset="0"/>
                </a:rPr>
                <a:t> state</a:t>
              </a:r>
            </a:p>
          </p:txBody>
        </p:sp>
        <p:sp>
          <p:nvSpPr>
            <p:cNvPr id="27678" name="直接连接符 27677"/>
            <p:cNvSpPr/>
            <p:nvPr/>
          </p:nvSpPr>
          <p:spPr>
            <a:xfrm flipV="1">
              <a:off x="1920" y="3120"/>
              <a:ext cx="0" cy="528"/>
            </a:xfrm>
            <a:prstGeom prst="line">
              <a:avLst/>
            </a:prstGeom>
            <a:ln w="25400" cap="flat" cmpd="sng">
              <a:solidFill>
                <a:srgbClr val="FF0000"/>
              </a:solidFill>
              <a:prstDash val="sysDot"/>
              <a:headEnd type="none" w="med" len="med"/>
              <a:tailEnd type="triangle" w="med" len="med"/>
            </a:ln>
          </p:spPr>
        </p:sp>
      </p:grpSp>
      <p:sp>
        <p:nvSpPr>
          <p:cNvPr id="2" name="灯片编号占位符 1"/>
          <p:cNvSpPr>
            <a:spLocks noGrp="1"/>
          </p:cNvSpPr>
          <p:nvPr>
            <p:ph type="sldNum" sz="quarter" idx="12"/>
          </p:nvPr>
        </p:nvSpPr>
        <p:spPr/>
        <p:txBody>
          <a:bodyPr/>
          <a:lstStyle/>
          <a:p>
            <a:pPr lvl="0"/>
            <a:fld id="{9A0DB2DC-4C9A-4742-B13C-FB6460FD3503}" type="slidenum">
              <a:rPr lang="en-US"/>
              <a:pPr lvl="0"/>
              <a:t>10</a:t>
            </a:fld>
            <a:endParaRPr lang="en-US"/>
          </a:p>
        </p:txBody>
      </p:sp>
      <p:sp>
        <p:nvSpPr>
          <p:cNvPr id="4" name="日期占位符 3"/>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2019/5/28</a:t>
            </a:fld>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1"/>
            </a:gs>
          </a:gsLst>
          <a:lin ang="5400000" scaled="1"/>
          <a:tileRect/>
        </a:gradFill>
        <a:effectLst/>
      </p:bgPr>
    </p:bg>
    <p:spTree>
      <p:nvGrpSpPr>
        <p:cNvPr id="1" name=""/>
        <p:cNvGrpSpPr/>
        <p:nvPr/>
      </p:nvGrpSpPr>
      <p:grpSpPr>
        <a:xfrm>
          <a:off x="0" y="0"/>
          <a:ext cx="0" cy="0"/>
          <a:chOff x="0" y="0"/>
          <a:chExt cx="0" cy="0"/>
        </a:xfrm>
      </p:grpSpPr>
      <p:sp>
        <p:nvSpPr>
          <p:cNvPr id="28674" name="标题 28673"/>
          <p:cNvSpPr>
            <a:spLocks noGrp="1"/>
          </p:cNvSpPr>
          <p:nvPr>
            <p:ph type="title"/>
          </p:nvPr>
        </p:nvSpPr>
        <p:spPr/>
        <p:txBody>
          <a:bodyPr anchor="ctr"/>
          <a:lstStyle/>
          <a:p>
            <a:r>
              <a:rPr lang="en-US" altLang="zh-CN">
                <a:solidFill>
                  <a:srgbClr val="33CC33"/>
                </a:solidFill>
              </a:rPr>
              <a:t>Example</a:t>
            </a:r>
            <a:r>
              <a:rPr lang="en-US" altLang="zh-CN"/>
              <a:t>: Testing Membership</a:t>
            </a:r>
          </a:p>
        </p:txBody>
      </p:sp>
      <p:grpSp>
        <p:nvGrpSpPr>
          <p:cNvPr id="28675" name="组合 28674"/>
          <p:cNvGrpSpPr/>
          <p:nvPr/>
        </p:nvGrpSpPr>
        <p:grpSpPr>
          <a:xfrm>
            <a:off x="1676400" y="3581400"/>
            <a:ext cx="5387975" cy="2090738"/>
            <a:chOff x="624" y="1563"/>
            <a:chExt cx="3394" cy="1317"/>
          </a:xfrm>
        </p:grpSpPr>
        <p:sp>
          <p:nvSpPr>
            <p:cNvPr id="28676" name="文本框 28675"/>
            <p:cNvSpPr txBox="1"/>
            <p:nvPr/>
          </p:nvSpPr>
          <p:spPr>
            <a:xfrm>
              <a:off x="624" y="2592"/>
              <a:ext cx="521" cy="288"/>
            </a:xfrm>
            <a:prstGeom prst="rect">
              <a:avLst/>
            </a:prstGeom>
            <a:noFill/>
            <a:ln w="9525">
              <a:noFill/>
            </a:ln>
          </p:spPr>
          <p:txBody>
            <a:bodyPr wrap="none" anchor="t">
              <a:spAutoFit/>
            </a:bodyPr>
            <a:lstStyle/>
            <a:p>
              <a:pPr lvl="0"/>
              <a:r>
                <a:rPr lang="en-US" altLang="zh-CN">
                  <a:latin typeface="Tahoma" panose="020B0604030504040204" pitchFamily="34" charset="0"/>
                  <a:ea typeface="Times New Roman" panose="02020603050405020304" charset="0"/>
                </a:rPr>
                <a:t>Start</a:t>
              </a:r>
            </a:p>
          </p:txBody>
        </p:sp>
        <p:grpSp>
          <p:nvGrpSpPr>
            <p:cNvPr id="28677" name="组合 28676"/>
            <p:cNvGrpSpPr/>
            <p:nvPr/>
          </p:nvGrpSpPr>
          <p:grpSpPr>
            <a:xfrm>
              <a:off x="960" y="1563"/>
              <a:ext cx="3058" cy="1317"/>
              <a:chOff x="960" y="1563"/>
              <a:chExt cx="3058" cy="1317"/>
            </a:xfrm>
          </p:grpSpPr>
          <p:sp>
            <p:nvSpPr>
              <p:cNvPr id="28678" name="文本框 28677"/>
              <p:cNvSpPr txBox="1"/>
              <p:nvPr/>
            </p:nvSpPr>
            <p:spPr>
              <a:xfrm>
                <a:off x="1824" y="1968"/>
                <a:ext cx="221" cy="288"/>
              </a:xfrm>
              <a:prstGeom prst="rect">
                <a:avLst/>
              </a:prstGeom>
              <a:noFill/>
              <a:ln w="9525">
                <a:noFill/>
              </a:ln>
            </p:spPr>
            <p:txBody>
              <a:bodyPr wrap="none" anchor="t">
                <a:spAutoFit/>
              </a:bodyPr>
              <a:lstStyle/>
              <a:p>
                <a:pPr lvl="0"/>
                <a:r>
                  <a:rPr lang="en-US" altLang="zh-CN">
                    <a:latin typeface="Tahoma" panose="020B0604030504040204" pitchFamily="34" charset="0"/>
                    <a:ea typeface="Times New Roman" panose="02020603050405020304" charset="0"/>
                  </a:rPr>
                  <a:t>1</a:t>
                </a:r>
              </a:p>
            </p:txBody>
          </p:sp>
          <p:sp>
            <p:nvSpPr>
              <p:cNvPr id="28679" name="文本框 28678"/>
              <p:cNvSpPr txBox="1"/>
              <p:nvPr/>
            </p:nvSpPr>
            <p:spPr>
              <a:xfrm>
                <a:off x="1872" y="2592"/>
                <a:ext cx="221" cy="288"/>
              </a:xfrm>
              <a:prstGeom prst="rect">
                <a:avLst/>
              </a:prstGeom>
              <a:noFill/>
              <a:ln w="9525">
                <a:noFill/>
              </a:ln>
            </p:spPr>
            <p:txBody>
              <a:bodyPr wrap="none" anchor="t">
                <a:spAutoFit/>
              </a:bodyPr>
              <a:lstStyle/>
              <a:p>
                <a:pPr lvl="0"/>
                <a:r>
                  <a:rPr lang="en-US" altLang="zh-CN">
                    <a:latin typeface="Tahoma" panose="020B0604030504040204" pitchFamily="34" charset="0"/>
                    <a:ea typeface="Times New Roman" panose="02020603050405020304" charset="0"/>
                  </a:rPr>
                  <a:t>0</a:t>
                </a:r>
              </a:p>
            </p:txBody>
          </p:sp>
          <p:grpSp>
            <p:nvGrpSpPr>
              <p:cNvPr id="28680" name="组合 28679"/>
              <p:cNvGrpSpPr/>
              <p:nvPr/>
            </p:nvGrpSpPr>
            <p:grpSpPr>
              <a:xfrm>
                <a:off x="960" y="1563"/>
                <a:ext cx="3058" cy="1056"/>
                <a:chOff x="960" y="1584"/>
                <a:chExt cx="3058" cy="1056"/>
              </a:xfrm>
            </p:grpSpPr>
            <p:cxnSp>
              <p:nvCxnSpPr>
                <p:cNvPr id="28681" name="曲线连接符 28680"/>
                <p:cNvCxnSpPr/>
                <p:nvPr/>
              </p:nvCxnSpPr>
              <p:spPr>
                <a:xfrm rot="16200000" flipH="1" flipV="1">
                  <a:off x="1431" y="1976"/>
                  <a:ext cx="1" cy="272"/>
                </a:xfrm>
                <a:prstGeom prst="curvedConnector3">
                  <a:avLst>
                    <a:gd name="adj1" fmla="val -42700005"/>
                  </a:avLst>
                </a:prstGeom>
                <a:ln w="9525" cap="flat" cmpd="sng">
                  <a:solidFill>
                    <a:schemeClr val="tx1"/>
                  </a:solidFill>
                  <a:prstDash val="solid"/>
                  <a:headEnd type="none" w="med" len="med"/>
                  <a:tailEnd type="triangle" w="med" len="med"/>
                </a:ln>
              </p:spPr>
            </p:cxnSp>
            <p:grpSp>
              <p:nvGrpSpPr>
                <p:cNvPr id="28682" name="组合 28681"/>
                <p:cNvGrpSpPr/>
                <p:nvPr/>
              </p:nvGrpSpPr>
              <p:grpSpPr>
                <a:xfrm>
                  <a:off x="960" y="1584"/>
                  <a:ext cx="3058" cy="1056"/>
                  <a:chOff x="974" y="1584"/>
                  <a:chExt cx="3058" cy="1056"/>
                </a:xfrm>
              </p:grpSpPr>
              <p:sp>
                <p:nvSpPr>
                  <p:cNvPr id="28683" name="椭圆 28682"/>
                  <p:cNvSpPr/>
                  <p:nvPr/>
                </p:nvSpPr>
                <p:spPr>
                  <a:xfrm>
                    <a:off x="1310" y="2112"/>
                    <a:ext cx="288" cy="288"/>
                  </a:xfrm>
                  <a:prstGeom prst="ellipse">
                    <a:avLst/>
                  </a:prstGeom>
                  <a:solidFill>
                    <a:schemeClr val="accent1">
                      <a:alpha val="50000"/>
                    </a:schemeClr>
                  </a:solidFill>
                  <a:ln w="9525" cap="flat" cmpd="sng">
                    <a:solidFill>
                      <a:schemeClr val="tx1"/>
                    </a:solidFill>
                    <a:prstDash val="solid"/>
                    <a:headEnd type="none" w="med" len="med"/>
                    <a:tailEnd type="none" w="med" len="med"/>
                  </a:ln>
                </p:spPr>
                <p:txBody>
                  <a:bodyPr wrap="none" anchor="ctr"/>
                  <a:lstStyle/>
                  <a:p>
                    <a:pPr lvl="0" algn="ctr"/>
                    <a:r>
                      <a:rPr lang="en-US" altLang="zh-CN">
                        <a:latin typeface="Tahoma" panose="020B0604030504040204" pitchFamily="34" charset="0"/>
                        <a:ea typeface="Times New Roman" panose="02020603050405020304" charset="0"/>
                      </a:rPr>
                      <a:t>A</a:t>
                    </a:r>
                  </a:p>
                </p:txBody>
              </p:sp>
              <p:sp>
                <p:nvSpPr>
                  <p:cNvPr id="28684" name="椭圆 28683"/>
                  <p:cNvSpPr/>
                  <p:nvPr/>
                </p:nvSpPr>
                <p:spPr>
                  <a:xfrm>
                    <a:off x="3462" y="2112"/>
                    <a:ext cx="288" cy="288"/>
                  </a:xfrm>
                  <a:prstGeom prst="ellipse">
                    <a:avLst/>
                  </a:prstGeom>
                  <a:solidFill>
                    <a:schemeClr val="accent1">
                      <a:alpha val="50000"/>
                    </a:schemeClr>
                  </a:solidFill>
                  <a:ln w="9525" cap="flat" cmpd="sng">
                    <a:solidFill>
                      <a:schemeClr val="tx1"/>
                    </a:solidFill>
                    <a:prstDash val="solid"/>
                    <a:headEnd type="none" w="med" len="med"/>
                    <a:tailEnd type="none" w="med" len="med"/>
                  </a:ln>
                </p:spPr>
                <p:txBody>
                  <a:bodyPr wrap="none" anchor="ctr"/>
                  <a:lstStyle/>
                  <a:p>
                    <a:pPr lvl="0" algn="ctr"/>
                    <a:r>
                      <a:rPr lang="en-US" altLang="zh-CN">
                        <a:latin typeface="Tahoma" panose="020B0604030504040204" pitchFamily="34" charset="0"/>
                        <a:ea typeface="Times New Roman" panose="02020603050405020304" charset="0"/>
                      </a:rPr>
                      <a:t>C</a:t>
                    </a:r>
                  </a:p>
                </p:txBody>
              </p:sp>
              <p:sp>
                <p:nvSpPr>
                  <p:cNvPr id="28685" name="椭圆 28684"/>
                  <p:cNvSpPr/>
                  <p:nvPr/>
                </p:nvSpPr>
                <p:spPr>
                  <a:xfrm>
                    <a:off x="2406" y="2112"/>
                    <a:ext cx="288" cy="288"/>
                  </a:xfrm>
                  <a:prstGeom prst="ellipse">
                    <a:avLst/>
                  </a:prstGeom>
                  <a:solidFill>
                    <a:schemeClr val="accent1">
                      <a:alpha val="50000"/>
                    </a:schemeClr>
                  </a:solidFill>
                  <a:ln w="9525" cap="flat" cmpd="sng">
                    <a:solidFill>
                      <a:schemeClr val="tx1"/>
                    </a:solidFill>
                    <a:prstDash val="solid"/>
                    <a:headEnd type="none" w="med" len="med"/>
                    <a:tailEnd type="none" w="med" len="med"/>
                  </a:ln>
                </p:spPr>
                <p:txBody>
                  <a:bodyPr wrap="none" anchor="ctr"/>
                  <a:lstStyle/>
                  <a:p>
                    <a:pPr lvl="0" algn="ctr"/>
                    <a:r>
                      <a:rPr lang="en-US" altLang="zh-CN">
                        <a:latin typeface="Tahoma" panose="020B0604030504040204" pitchFamily="34" charset="0"/>
                        <a:ea typeface="Times New Roman" panose="02020603050405020304" charset="0"/>
                      </a:rPr>
                      <a:t>B</a:t>
                    </a:r>
                  </a:p>
                </p:txBody>
              </p:sp>
              <p:sp>
                <p:nvSpPr>
                  <p:cNvPr id="28686" name="椭圆 28685"/>
                  <p:cNvSpPr/>
                  <p:nvPr/>
                </p:nvSpPr>
                <p:spPr>
                  <a:xfrm>
                    <a:off x="1262" y="2064"/>
                    <a:ext cx="384" cy="384"/>
                  </a:xfrm>
                  <a:prstGeom prst="ellipse">
                    <a:avLst/>
                  </a:prstGeom>
                  <a:noFill/>
                  <a:ln w="9525" cap="flat" cmpd="sng">
                    <a:solidFill>
                      <a:schemeClr val="tx1"/>
                    </a:solidFill>
                    <a:prstDash val="solid"/>
                    <a:headEnd type="none" w="med" len="med"/>
                    <a:tailEnd type="none" w="med" len="med"/>
                  </a:ln>
                </p:spPr>
                <p:txBody>
                  <a:bodyPr/>
                  <a:lstStyle/>
                  <a:p>
                    <a:endParaRPr lang="zh-CN" altLang="en-US"/>
                  </a:p>
                </p:txBody>
              </p:sp>
              <p:sp>
                <p:nvSpPr>
                  <p:cNvPr id="28687" name="椭圆 28686"/>
                  <p:cNvSpPr/>
                  <p:nvPr/>
                </p:nvSpPr>
                <p:spPr>
                  <a:xfrm>
                    <a:off x="2358" y="2064"/>
                    <a:ext cx="384" cy="384"/>
                  </a:xfrm>
                  <a:prstGeom prst="ellipse">
                    <a:avLst/>
                  </a:prstGeom>
                  <a:noFill/>
                  <a:ln w="9525" cap="flat" cmpd="sng">
                    <a:solidFill>
                      <a:schemeClr val="tx1"/>
                    </a:solidFill>
                    <a:prstDash val="solid"/>
                    <a:headEnd type="none" w="med" len="med"/>
                    <a:tailEnd type="none" w="med" len="med"/>
                  </a:ln>
                </p:spPr>
                <p:txBody>
                  <a:bodyPr/>
                  <a:lstStyle/>
                  <a:p>
                    <a:endParaRPr lang="zh-CN" altLang="en-US"/>
                  </a:p>
                </p:txBody>
              </p:sp>
              <p:sp>
                <p:nvSpPr>
                  <p:cNvPr id="28688" name="直接连接符 28687"/>
                  <p:cNvSpPr/>
                  <p:nvPr/>
                </p:nvSpPr>
                <p:spPr>
                  <a:xfrm flipV="1">
                    <a:off x="974" y="2352"/>
                    <a:ext cx="336" cy="288"/>
                  </a:xfrm>
                  <a:prstGeom prst="line">
                    <a:avLst/>
                  </a:prstGeom>
                  <a:ln w="9525" cap="flat" cmpd="sng">
                    <a:solidFill>
                      <a:schemeClr val="tx1"/>
                    </a:solidFill>
                    <a:prstDash val="solid"/>
                    <a:headEnd type="none" w="med" len="med"/>
                    <a:tailEnd type="triangle" w="med" len="med"/>
                  </a:ln>
                </p:spPr>
              </p:sp>
              <p:sp>
                <p:nvSpPr>
                  <p:cNvPr id="28689" name="直接连接符 28688"/>
                  <p:cNvSpPr/>
                  <p:nvPr/>
                </p:nvSpPr>
                <p:spPr>
                  <a:xfrm>
                    <a:off x="1638" y="2256"/>
                    <a:ext cx="720" cy="0"/>
                  </a:xfrm>
                  <a:prstGeom prst="line">
                    <a:avLst/>
                  </a:prstGeom>
                  <a:ln w="9525" cap="flat" cmpd="sng">
                    <a:solidFill>
                      <a:schemeClr val="tx1"/>
                    </a:solidFill>
                    <a:prstDash val="solid"/>
                    <a:headEnd type="none" w="med" len="med"/>
                    <a:tailEnd type="triangle" w="med" len="med"/>
                  </a:ln>
                </p:spPr>
              </p:sp>
              <p:sp>
                <p:nvSpPr>
                  <p:cNvPr id="28690" name="直接连接符 28689"/>
                  <p:cNvSpPr/>
                  <p:nvPr/>
                </p:nvSpPr>
                <p:spPr>
                  <a:xfrm>
                    <a:off x="2742" y="2256"/>
                    <a:ext cx="720" cy="0"/>
                  </a:xfrm>
                  <a:prstGeom prst="line">
                    <a:avLst/>
                  </a:prstGeom>
                  <a:ln w="9525" cap="flat" cmpd="sng">
                    <a:solidFill>
                      <a:schemeClr val="tx1"/>
                    </a:solidFill>
                    <a:prstDash val="solid"/>
                    <a:headEnd type="none" w="med" len="med"/>
                    <a:tailEnd type="triangle" w="med" len="med"/>
                  </a:ln>
                </p:spPr>
              </p:sp>
              <p:sp>
                <p:nvSpPr>
                  <p:cNvPr id="28691" name="文本框 28690"/>
                  <p:cNvSpPr txBox="1"/>
                  <p:nvPr/>
                </p:nvSpPr>
                <p:spPr>
                  <a:xfrm>
                    <a:off x="2976" y="1968"/>
                    <a:ext cx="221" cy="288"/>
                  </a:xfrm>
                  <a:prstGeom prst="rect">
                    <a:avLst/>
                  </a:prstGeom>
                  <a:noFill/>
                  <a:ln w="9525">
                    <a:noFill/>
                  </a:ln>
                </p:spPr>
                <p:txBody>
                  <a:bodyPr wrap="none" anchor="t">
                    <a:spAutoFit/>
                  </a:bodyPr>
                  <a:lstStyle/>
                  <a:p>
                    <a:pPr lvl="0"/>
                    <a:r>
                      <a:rPr lang="en-US" altLang="zh-CN">
                        <a:latin typeface="Tahoma" panose="020B0604030504040204" pitchFamily="34" charset="0"/>
                        <a:ea typeface="Times New Roman" panose="02020603050405020304" charset="0"/>
                      </a:rPr>
                      <a:t>1</a:t>
                    </a:r>
                  </a:p>
                </p:txBody>
              </p:sp>
              <p:sp>
                <p:nvSpPr>
                  <p:cNvPr id="28692" name="文本框 28691"/>
                  <p:cNvSpPr txBox="1"/>
                  <p:nvPr/>
                </p:nvSpPr>
                <p:spPr>
                  <a:xfrm>
                    <a:off x="1536" y="1584"/>
                    <a:ext cx="221" cy="288"/>
                  </a:xfrm>
                  <a:prstGeom prst="rect">
                    <a:avLst/>
                  </a:prstGeom>
                  <a:noFill/>
                  <a:ln w="9525">
                    <a:noFill/>
                  </a:ln>
                </p:spPr>
                <p:txBody>
                  <a:bodyPr wrap="none" anchor="t">
                    <a:spAutoFit/>
                  </a:bodyPr>
                  <a:lstStyle/>
                  <a:p>
                    <a:pPr lvl="0"/>
                    <a:r>
                      <a:rPr lang="en-US" altLang="zh-CN">
                        <a:latin typeface="Tahoma" panose="020B0604030504040204" pitchFamily="34" charset="0"/>
                        <a:ea typeface="Times New Roman" panose="02020603050405020304" charset="0"/>
                      </a:rPr>
                      <a:t>0</a:t>
                    </a:r>
                  </a:p>
                </p:txBody>
              </p:sp>
              <p:cxnSp>
                <p:nvCxnSpPr>
                  <p:cNvPr id="28693" name="曲线连接符 28692"/>
                  <p:cNvCxnSpPr>
                    <a:stCxn id="28687" idx="3"/>
                    <a:endCxn id="28686" idx="5"/>
                  </p:cNvCxnSpPr>
                  <p:nvPr/>
                </p:nvCxnSpPr>
                <p:spPr>
                  <a:xfrm rot="5400000">
                    <a:off x="2001" y="1980"/>
                    <a:ext cx="1" cy="824"/>
                  </a:xfrm>
                  <a:prstGeom prst="curvedConnector3">
                    <a:avLst>
                      <a:gd name="adj1" fmla="val 20000000"/>
                    </a:avLst>
                  </a:prstGeom>
                  <a:ln w="9525" cap="flat" cmpd="sng">
                    <a:solidFill>
                      <a:schemeClr val="tx1"/>
                    </a:solidFill>
                    <a:prstDash val="solid"/>
                    <a:headEnd type="none" w="med" len="med"/>
                    <a:tailEnd type="triangle" w="med" len="med"/>
                  </a:ln>
                </p:spPr>
              </p:cxnSp>
              <p:sp>
                <p:nvSpPr>
                  <p:cNvPr id="28694" name="文本框 28693"/>
                  <p:cNvSpPr txBox="1"/>
                  <p:nvPr/>
                </p:nvSpPr>
                <p:spPr>
                  <a:xfrm>
                    <a:off x="3648" y="1632"/>
                    <a:ext cx="384" cy="288"/>
                  </a:xfrm>
                  <a:prstGeom prst="rect">
                    <a:avLst/>
                  </a:prstGeom>
                  <a:noFill/>
                  <a:ln w="9525">
                    <a:noFill/>
                  </a:ln>
                </p:spPr>
                <p:txBody>
                  <a:bodyPr wrap="none" anchor="t">
                    <a:spAutoFit/>
                  </a:bodyPr>
                  <a:lstStyle/>
                  <a:p>
                    <a:pPr lvl="0"/>
                    <a:r>
                      <a:rPr lang="en-US" altLang="zh-CN">
                        <a:latin typeface="Tahoma" panose="020B0604030504040204" pitchFamily="34" charset="0"/>
                        <a:ea typeface="Times New Roman" panose="02020603050405020304" charset="0"/>
                      </a:rPr>
                      <a:t>0,1</a:t>
                    </a:r>
                  </a:p>
                </p:txBody>
              </p:sp>
              <p:cxnSp>
                <p:nvCxnSpPr>
                  <p:cNvPr id="28695" name="曲线连接符 28694"/>
                  <p:cNvCxnSpPr>
                    <a:stCxn id="28684" idx="7"/>
                    <a:endCxn id="28684" idx="1"/>
                  </p:cNvCxnSpPr>
                  <p:nvPr/>
                </p:nvCxnSpPr>
                <p:spPr>
                  <a:xfrm rot="16200000" flipH="1" flipV="1">
                    <a:off x="3605" y="2052"/>
                    <a:ext cx="1" cy="204"/>
                  </a:xfrm>
                  <a:prstGeom prst="curvedConnector3">
                    <a:avLst>
                      <a:gd name="adj1" fmla="val -18600000"/>
                    </a:avLst>
                  </a:prstGeom>
                  <a:ln w="9525" cap="flat" cmpd="sng">
                    <a:solidFill>
                      <a:schemeClr val="tx1"/>
                    </a:solidFill>
                    <a:prstDash val="solid"/>
                    <a:headEnd type="none" w="med" len="med"/>
                    <a:tailEnd type="triangle" w="med" len="med"/>
                  </a:ln>
                </p:spPr>
              </p:cxnSp>
            </p:grpSp>
          </p:grpSp>
        </p:grpSp>
      </p:grpSp>
      <p:sp>
        <p:nvSpPr>
          <p:cNvPr id="28696" name="文本框 28695"/>
          <p:cNvSpPr txBox="1"/>
          <p:nvPr/>
        </p:nvSpPr>
        <p:spPr>
          <a:xfrm>
            <a:off x="2727325" y="1989138"/>
            <a:ext cx="1803400" cy="579437"/>
          </a:xfrm>
          <a:prstGeom prst="rect">
            <a:avLst/>
          </a:prstGeom>
          <a:noFill/>
          <a:ln w="9525">
            <a:noFill/>
          </a:ln>
        </p:spPr>
        <p:txBody>
          <a:bodyPr wrap="none" anchor="t">
            <a:spAutoFit/>
          </a:bodyPr>
          <a:lstStyle/>
          <a:p>
            <a:pPr lvl="0"/>
            <a:r>
              <a:rPr lang="en-US" altLang="zh-CN" sz="3200">
                <a:latin typeface="Tahoma" panose="020B0604030504040204" pitchFamily="34" charset="0"/>
                <a:ea typeface="Times New Roman" panose="02020603050405020304" charset="0"/>
              </a:rPr>
              <a:t>0 1 0 1 1</a:t>
            </a:r>
          </a:p>
        </p:txBody>
      </p:sp>
      <p:grpSp>
        <p:nvGrpSpPr>
          <p:cNvPr id="28697" name="组合 28696"/>
          <p:cNvGrpSpPr/>
          <p:nvPr/>
        </p:nvGrpSpPr>
        <p:grpSpPr>
          <a:xfrm>
            <a:off x="3048000" y="2438400"/>
            <a:ext cx="1157288" cy="1185863"/>
            <a:chOff x="1238" y="1536"/>
            <a:chExt cx="729" cy="747"/>
          </a:xfrm>
        </p:grpSpPr>
        <p:sp>
          <p:nvSpPr>
            <p:cNvPr id="28698" name="文本框 28697"/>
            <p:cNvSpPr txBox="1"/>
            <p:nvPr/>
          </p:nvSpPr>
          <p:spPr>
            <a:xfrm>
              <a:off x="1238" y="1749"/>
              <a:ext cx="729" cy="534"/>
            </a:xfrm>
            <a:prstGeom prst="rect">
              <a:avLst/>
            </a:prstGeom>
            <a:noFill/>
            <a:ln w="25400" cap="flat" cmpd="sng">
              <a:solidFill>
                <a:srgbClr val="FF0000"/>
              </a:solidFill>
              <a:prstDash val="sysDot"/>
              <a:miter/>
              <a:headEnd type="none" w="med" len="med"/>
              <a:tailEnd type="none" w="med" len="med"/>
            </a:ln>
          </p:spPr>
          <p:txBody>
            <a:bodyPr wrap="none" anchor="t">
              <a:spAutoFit/>
            </a:bodyPr>
            <a:lstStyle/>
            <a:p>
              <a:pPr lvl="0"/>
              <a:r>
                <a:rPr lang="en-US" altLang="zh-CN">
                  <a:latin typeface="Tahoma" panose="020B0604030504040204" pitchFamily="34" charset="0"/>
                  <a:ea typeface="Times New Roman" panose="02020603050405020304" charset="0"/>
                </a:rPr>
                <a:t>  Next</a:t>
              </a:r>
            </a:p>
            <a:p>
              <a:pPr lvl="0"/>
              <a:r>
                <a:rPr lang="en-US" altLang="zh-CN">
                  <a:latin typeface="Tahoma" panose="020B0604030504040204" pitchFamily="34" charset="0"/>
                  <a:ea typeface="Times New Roman" panose="02020603050405020304" charset="0"/>
                </a:rPr>
                <a:t>symbol</a:t>
              </a:r>
            </a:p>
          </p:txBody>
        </p:sp>
        <p:sp>
          <p:nvSpPr>
            <p:cNvPr id="28699" name="直接连接符 28698"/>
            <p:cNvSpPr/>
            <p:nvPr/>
          </p:nvSpPr>
          <p:spPr>
            <a:xfrm flipV="1">
              <a:off x="1584" y="1536"/>
              <a:ext cx="0" cy="192"/>
            </a:xfrm>
            <a:prstGeom prst="line">
              <a:avLst/>
            </a:prstGeom>
            <a:ln w="25400" cap="flat" cmpd="sng">
              <a:solidFill>
                <a:srgbClr val="FF0000"/>
              </a:solidFill>
              <a:prstDash val="sysDot"/>
              <a:headEnd type="none" w="med" len="med"/>
              <a:tailEnd type="triangle" w="med" len="med"/>
            </a:ln>
          </p:spPr>
        </p:sp>
      </p:grpSp>
      <p:grpSp>
        <p:nvGrpSpPr>
          <p:cNvPr id="28700" name="组合 28699"/>
          <p:cNvGrpSpPr/>
          <p:nvPr/>
        </p:nvGrpSpPr>
        <p:grpSpPr>
          <a:xfrm>
            <a:off x="4191000" y="4953000"/>
            <a:ext cx="1212850" cy="1719263"/>
            <a:chOff x="1574" y="3120"/>
            <a:chExt cx="764" cy="1083"/>
          </a:xfrm>
        </p:grpSpPr>
        <p:sp>
          <p:nvSpPr>
            <p:cNvPr id="28701" name="文本框 28700"/>
            <p:cNvSpPr txBox="1"/>
            <p:nvPr/>
          </p:nvSpPr>
          <p:spPr>
            <a:xfrm>
              <a:off x="1574" y="3669"/>
              <a:ext cx="764" cy="534"/>
            </a:xfrm>
            <a:prstGeom prst="rect">
              <a:avLst/>
            </a:prstGeom>
            <a:noFill/>
            <a:ln w="25400" cap="flat" cmpd="sng">
              <a:solidFill>
                <a:srgbClr val="FF0000"/>
              </a:solidFill>
              <a:prstDash val="sysDot"/>
              <a:miter/>
              <a:headEnd type="none" w="med" len="med"/>
              <a:tailEnd type="none" w="med" len="med"/>
            </a:ln>
          </p:spPr>
          <p:txBody>
            <a:bodyPr wrap="none" anchor="t">
              <a:spAutoFit/>
            </a:bodyPr>
            <a:lstStyle/>
            <a:p>
              <a:pPr lvl="0"/>
              <a:r>
                <a:rPr lang="en-US" altLang="zh-CN">
                  <a:latin typeface="Tahoma" panose="020B0604030504040204" pitchFamily="34" charset="0"/>
                  <a:ea typeface="Times New Roman" panose="02020603050405020304" charset="0"/>
                </a:rPr>
                <a:t>Current</a:t>
              </a:r>
            </a:p>
            <a:p>
              <a:pPr lvl="0"/>
              <a:r>
                <a:rPr lang="en-US" altLang="zh-CN">
                  <a:latin typeface="Tahoma" panose="020B0604030504040204" pitchFamily="34" charset="0"/>
                  <a:ea typeface="Times New Roman" panose="02020603050405020304" charset="0"/>
                </a:rPr>
                <a:t> state</a:t>
              </a:r>
            </a:p>
          </p:txBody>
        </p:sp>
        <p:sp>
          <p:nvSpPr>
            <p:cNvPr id="28702" name="直接连接符 28701"/>
            <p:cNvSpPr/>
            <p:nvPr/>
          </p:nvSpPr>
          <p:spPr>
            <a:xfrm flipV="1">
              <a:off x="1920" y="3120"/>
              <a:ext cx="0" cy="528"/>
            </a:xfrm>
            <a:prstGeom prst="line">
              <a:avLst/>
            </a:prstGeom>
            <a:ln w="25400" cap="flat" cmpd="sng">
              <a:solidFill>
                <a:srgbClr val="FF0000"/>
              </a:solidFill>
              <a:prstDash val="sysDot"/>
              <a:headEnd type="none" w="med" len="med"/>
              <a:tailEnd type="triangle" w="med" len="med"/>
            </a:ln>
          </p:spPr>
        </p:sp>
      </p:grpSp>
      <p:sp>
        <p:nvSpPr>
          <p:cNvPr id="2" name="灯片编号占位符 1"/>
          <p:cNvSpPr>
            <a:spLocks noGrp="1"/>
          </p:cNvSpPr>
          <p:nvPr>
            <p:ph type="sldNum" sz="quarter" idx="12"/>
          </p:nvPr>
        </p:nvSpPr>
        <p:spPr/>
        <p:txBody>
          <a:bodyPr/>
          <a:lstStyle/>
          <a:p>
            <a:pPr lvl="0"/>
            <a:fld id="{9A0DB2DC-4C9A-4742-B13C-FB6460FD3503}" type="slidenum">
              <a:rPr lang="en-US"/>
              <a:pPr lvl="0"/>
              <a:t>11</a:t>
            </a:fld>
            <a:endParaRPr lang="en-US"/>
          </a:p>
        </p:txBody>
      </p:sp>
      <p:sp>
        <p:nvSpPr>
          <p:cNvPr id="4" name="日期占位符 3"/>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2019/5/28</a:t>
            </a:fld>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1"/>
            </a:gs>
          </a:gsLst>
          <a:lin ang="5400000" scaled="1"/>
          <a:tileRect/>
        </a:gradFill>
        <a:effectLst/>
      </p:bgPr>
    </p:bg>
    <p:spTree>
      <p:nvGrpSpPr>
        <p:cNvPr id="1" name=""/>
        <p:cNvGrpSpPr/>
        <p:nvPr/>
      </p:nvGrpSpPr>
      <p:grpSpPr>
        <a:xfrm>
          <a:off x="0" y="0"/>
          <a:ext cx="0" cy="0"/>
          <a:chOff x="0" y="0"/>
          <a:chExt cx="0" cy="0"/>
        </a:xfrm>
      </p:grpSpPr>
      <p:sp>
        <p:nvSpPr>
          <p:cNvPr id="29698" name="标题 29697"/>
          <p:cNvSpPr>
            <a:spLocks noGrp="1"/>
          </p:cNvSpPr>
          <p:nvPr>
            <p:ph type="title"/>
          </p:nvPr>
        </p:nvSpPr>
        <p:spPr/>
        <p:txBody>
          <a:bodyPr anchor="ctr"/>
          <a:lstStyle/>
          <a:p>
            <a:r>
              <a:rPr lang="en-US" altLang="zh-CN">
                <a:solidFill>
                  <a:srgbClr val="33CC33"/>
                </a:solidFill>
              </a:rPr>
              <a:t>Example</a:t>
            </a:r>
            <a:r>
              <a:rPr lang="en-US" altLang="zh-CN"/>
              <a:t>: Testing Membership</a:t>
            </a:r>
          </a:p>
        </p:txBody>
      </p:sp>
      <p:grpSp>
        <p:nvGrpSpPr>
          <p:cNvPr id="29699" name="组合 29698"/>
          <p:cNvGrpSpPr/>
          <p:nvPr/>
        </p:nvGrpSpPr>
        <p:grpSpPr>
          <a:xfrm>
            <a:off x="1676400" y="3581400"/>
            <a:ext cx="5387975" cy="2090738"/>
            <a:chOff x="624" y="1563"/>
            <a:chExt cx="3394" cy="1317"/>
          </a:xfrm>
        </p:grpSpPr>
        <p:sp>
          <p:nvSpPr>
            <p:cNvPr id="29700" name="文本框 29699"/>
            <p:cNvSpPr txBox="1"/>
            <p:nvPr/>
          </p:nvSpPr>
          <p:spPr>
            <a:xfrm>
              <a:off x="624" y="2592"/>
              <a:ext cx="521" cy="288"/>
            </a:xfrm>
            <a:prstGeom prst="rect">
              <a:avLst/>
            </a:prstGeom>
            <a:noFill/>
            <a:ln w="9525">
              <a:noFill/>
            </a:ln>
          </p:spPr>
          <p:txBody>
            <a:bodyPr wrap="none" anchor="t">
              <a:spAutoFit/>
            </a:bodyPr>
            <a:lstStyle/>
            <a:p>
              <a:pPr lvl="0"/>
              <a:r>
                <a:rPr lang="en-US" altLang="zh-CN">
                  <a:latin typeface="Tahoma" panose="020B0604030504040204" pitchFamily="34" charset="0"/>
                  <a:ea typeface="Times New Roman" panose="02020603050405020304" charset="0"/>
                </a:rPr>
                <a:t>Start</a:t>
              </a:r>
            </a:p>
          </p:txBody>
        </p:sp>
        <p:grpSp>
          <p:nvGrpSpPr>
            <p:cNvPr id="29701" name="组合 29700"/>
            <p:cNvGrpSpPr/>
            <p:nvPr/>
          </p:nvGrpSpPr>
          <p:grpSpPr>
            <a:xfrm>
              <a:off x="960" y="1563"/>
              <a:ext cx="3058" cy="1317"/>
              <a:chOff x="960" y="1563"/>
              <a:chExt cx="3058" cy="1317"/>
            </a:xfrm>
          </p:grpSpPr>
          <p:sp>
            <p:nvSpPr>
              <p:cNvPr id="29702" name="文本框 29701"/>
              <p:cNvSpPr txBox="1"/>
              <p:nvPr/>
            </p:nvSpPr>
            <p:spPr>
              <a:xfrm>
                <a:off x="1824" y="1968"/>
                <a:ext cx="221" cy="288"/>
              </a:xfrm>
              <a:prstGeom prst="rect">
                <a:avLst/>
              </a:prstGeom>
              <a:noFill/>
              <a:ln w="9525">
                <a:noFill/>
              </a:ln>
            </p:spPr>
            <p:txBody>
              <a:bodyPr wrap="none" anchor="t">
                <a:spAutoFit/>
              </a:bodyPr>
              <a:lstStyle/>
              <a:p>
                <a:pPr lvl="0"/>
                <a:r>
                  <a:rPr lang="en-US" altLang="zh-CN">
                    <a:latin typeface="Tahoma" panose="020B0604030504040204" pitchFamily="34" charset="0"/>
                    <a:ea typeface="Times New Roman" panose="02020603050405020304" charset="0"/>
                  </a:rPr>
                  <a:t>1</a:t>
                </a:r>
              </a:p>
            </p:txBody>
          </p:sp>
          <p:sp>
            <p:nvSpPr>
              <p:cNvPr id="29703" name="文本框 29702"/>
              <p:cNvSpPr txBox="1"/>
              <p:nvPr/>
            </p:nvSpPr>
            <p:spPr>
              <a:xfrm>
                <a:off x="1872" y="2592"/>
                <a:ext cx="221" cy="288"/>
              </a:xfrm>
              <a:prstGeom prst="rect">
                <a:avLst/>
              </a:prstGeom>
              <a:noFill/>
              <a:ln w="9525">
                <a:noFill/>
              </a:ln>
            </p:spPr>
            <p:txBody>
              <a:bodyPr wrap="none" anchor="t">
                <a:spAutoFit/>
              </a:bodyPr>
              <a:lstStyle/>
              <a:p>
                <a:pPr lvl="0"/>
                <a:r>
                  <a:rPr lang="en-US" altLang="zh-CN">
                    <a:latin typeface="Tahoma" panose="020B0604030504040204" pitchFamily="34" charset="0"/>
                    <a:ea typeface="Times New Roman" panose="02020603050405020304" charset="0"/>
                  </a:rPr>
                  <a:t>0</a:t>
                </a:r>
              </a:p>
            </p:txBody>
          </p:sp>
          <p:grpSp>
            <p:nvGrpSpPr>
              <p:cNvPr id="29704" name="组合 29703"/>
              <p:cNvGrpSpPr/>
              <p:nvPr/>
            </p:nvGrpSpPr>
            <p:grpSpPr>
              <a:xfrm>
                <a:off x="960" y="1563"/>
                <a:ext cx="3058" cy="1056"/>
                <a:chOff x="960" y="1584"/>
                <a:chExt cx="3058" cy="1056"/>
              </a:xfrm>
            </p:grpSpPr>
            <p:cxnSp>
              <p:nvCxnSpPr>
                <p:cNvPr id="29705" name="曲线连接符 29704"/>
                <p:cNvCxnSpPr/>
                <p:nvPr/>
              </p:nvCxnSpPr>
              <p:spPr>
                <a:xfrm rot="16200000" flipH="1" flipV="1">
                  <a:off x="1431" y="1976"/>
                  <a:ext cx="1" cy="272"/>
                </a:xfrm>
                <a:prstGeom prst="curvedConnector3">
                  <a:avLst>
                    <a:gd name="adj1" fmla="val -42700005"/>
                  </a:avLst>
                </a:prstGeom>
                <a:ln w="9525" cap="flat" cmpd="sng">
                  <a:solidFill>
                    <a:schemeClr val="tx1"/>
                  </a:solidFill>
                  <a:prstDash val="solid"/>
                  <a:headEnd type="none" w="med" len="med"/>
                  <a:tailEnd type="triangle" w="med" len="med"/>
                </a:ln>
              </p:spPr>
            </p:cxnSp>
            <p:grpSp>
              <p:nvGrpSpPr>
                <p:cNvPr id="29706" name="组合 29705"/>
                <p:cNvGrpSpPr/>
                <p:nvPr/>
              </p:nvGrpSpPr>
              <p:grpSpPr>
                <a:xfrm>
                  <a:off x="960" y="1584"/>
                  <a:ext cx="3058" cy="1056"/>
                  <a:chOff x="974" y="1584"/>
                  <a:chExt cx="3058" cy="1056"/>
                </a:xfrm>
              </p:grpSpPr>
              <p:sp>
                <p:nvSpPr>
                  <p:cNvPr id="29707" name="椭圆 29706"/>
                  <p:cNvSpPr/>
                  <p:nvPr/>
                </p:nvSpPr>
                <p:spPr>
                  <a:xfrm>
                    <a:off x="1310" y="2112"/>
                    <a:ext cx="288" cy="288"/>
                  </a:xfrm>
                  <a:prstGeom prst="ellipse">
                    <a:avLst/>
                  </a:prstGeom>
                  <a:solidFill>
                    <a:schemeClr val="accent1">
                      <a:alpha val="50000"/>
                    </a:schemeClr>
                  </a:solidFill>
                  <a:ln w="9525" cap="flat" cmpd="sng">
                    <a:solidFill>
                      <a:schemeClr val="tx1"/>
                    </a:solidFill>
                    <a:prstDash val="solid"/>
                    <a:headEnd type="none" w="med" len="med"/>
                    <a:tailEnd type="none" w="med" len="med"/>
                  </a:ln>
                </p:spPr>
                <p:txBody>
                  <a:bodyPr wrap="none" anchor="ctr"/>
                  <a:lstStyle/>
                  <a:p>
                    <a:pPr lvl="0" algn="ctr"/>
                    <a:r>
                      <a:rPr lang="en-US" altLang="zh-CN">
                        <a:latin typeface="Tahoma" panose="020B0604030504040204" pitchFamily="34" charset="0"/>
                        <a:ea typeface="Times New Roman" panose="02020603050405020304" charset="0"/>
                      </a:rPr>
                      <a:t>A</a:t>
                    </a:r>
                  </a:p>
                </p:txBody>
              </p:sp>
              <p:sp>
                <p:nvSpPr>
                  <p:cNvPr id="29708" name="椭圆 29707"/>
                  <p:cNvSpPr/>
                  <p:nvPr/>
                </p:nvSpPr>
                <p:spPr>
                  <a:xfrm>
                    <a:off x="3462" y="2112"/>
                    <a:ext cx="288" cy="288"/>
                  </a:xfrm>
                  <a:prstGeom prst="ellipse">
                    <a:avLst/>
                  </a:prstGeom>
                  <a:solidFill>
                    <a:schemeClr val="accent1">
                      <a:alpha val="50000"/>
                    </a:schemeClr>
                  </a:solidFill>
                  <a:ln w="9525" cap="flat" cmpd="sng">
                    <a:solidFill>
                      <a:schemeClr val="tx1"/>
                    </a:solidFill>
                    <a:prstDash val="solid"/>
                    <a:headEnd type="none" w="med" len="med"/>
                    <a:tailEnd type="none" w="med" len="med"/>
                  </a:ln>
                </p:spPr>
                <p:txBody>
                  <a:bodyPr wrap="none" anchor="ctr"/>
                  <a:lstStyle/>
                  <a:p>
                    <a:pPr lvl="0" algn="ctr"/>
                    <a:r>
                      <a:rPr lang="en-US" altLang="zh-CN">
                        <a:latin typeface="Tahoma" panose="020B0604030504040204" pitchFamily="34" charset="0"/>
                        <a:ea typeface="Times New Roman" panose="02020603050405020304" charset="0"/>
                      </a:rPr>
                      <a:t>C</a:t>
                    </a:r>
                  </a:p>
                </p:txBody>
              </p:sp>
              <p:sp>
                <p:nvSpPr>
                  <p:cNvPr id="29709" name="椭圆 29708"/>
                  <p:cNvSpPr/>
                  <p:nvPr/>
                </p:nvSpPr>
                <p:spPr>
                  <a:xfrm>
                    <a:off x="2406" y="2112"/>
                    <a:ext cx="288" cy="288"/>
                  </a:xfrm>
                  <a:prstGeom prst="ellipse">
                    <a:avLst/>
                  </a:prstGeom>
                  <a:solidFill>
                    <a:schemeClr val="accent1">
                      <a:alpha val="50000"/>
                    </a:schemeClr>
                  </a:solidFill>
                  <a:ln w="9525" cap="flat" cmpd="sng">
                    <a:solidFill>
                      <a:schemeClr val="tx1"/>
                    </a:solidFill>
                    <a:prstDash val="solid"/>
                    <a:headEnd type="none" w="med" len="med"/>
                    <a:tailEnd type="none" w="med" len="med"/>
                  </a:ln>
                </p:spPr>
                <p:txBody>
                  <a:bodyPr wrap="none" anchor="ctr"/>
                  <a:lstStyle/>
                  <a:p>
                    <a:pPr lvl="0" algn="ctr"/>
                    <a:r>
                      <a:rPr lang="en-US" altLang="zh-CN">
                        <a:latin typeface="Tahoma" panose="020B0604030504040204" pitchFamily="34" charset="0"/>
                        <a:ea typeface="Times New Roman" panose="02020603050405020304" charset="0"/>
                      </a:rPr>
                      <a:t>B</a:t>
                    </a:r>
                  </a:p>
                </p:txBody>
              </p:sp>
              <p:sp>
                <p:nvSpPr>
                  <p:cNvPr id="29710" name="椭圆 29709"/>
                  <p:cNvSpPr/>
                  <p:nvPr/>
                </p:nvSpPr>
                <p:spPr>
                  <a:xfrm>
                    <a:off x="1262" y="2064"/>
                    <a:ext cx="384" cy="384"/>
                  </a:xfrm>
                  <a:prstGeom prst="ellipse">
                    <a:avLst/>
                  </a:prstGeom>
                  <a:noFill/>
                  <a:ln w="9525" cap="flat" cmpd="sng">
                    <a:solidFill>
                      <a:schemeClr val="tx1"/>
                    </a:solidFill>
                    <a:prstDash val="solid"/>
                    <a:headEnd type="none" w="med" len="med"/>
                    <a:tailEnd type="none" w="med" len="med"/>
                  </a:ln>
                </p:spPr>
                <p:txBody>
                  <a:bodyPr/>
                  <a:lstStyle/>
                  <a:p>
                    <a:endParaRPr lang="zh-CN" altLang="en-US"/>
                  </a:p>
                </p:txBody>
              </p:sp>
              <p:sp>
                <p:nvSpPr>
                  <p:cNvPr id="29711" name="椭圆 29710"/>
                  <p:cNvSpPr/>
                  <p:nvPr/>
                </p:nvSpPr>
                <p:spPr>
                  <a:xfrm>
                    <a:off x="2358" y="2064"/>
                    <a:ext cx="384" cy="384"/>
                  </a:xfrm>
                  <a:prstGeom prst="ellipse">
                    <a:avLst/>
                  </a:prstGeom>
                  <a:noFill/>
                  <a:ln w="9525" cap="flat" cmpd="sng">
                    <a:solidFill>
                      <a:schemeClr val="tx1"/>
                    </a:solidFill>
                    <a:prstDash val="solid"/>
                    <a:headEnd type="none" w="med" len="med"/>
                    <a:tailEnd type="none" w="med" len="med"/>
                  </a:ln>
                </p:spPr>
                <p:txBody>
                  <a:bodyPr/>
                  <a:lstStyle/>
                  <a:p>
                    <a:endParaRPr lang="zh-CN" altLang="en-US"/>
                  </a:p>
                </p:txBody>
              </p:sp>
              <p:sp>
                <p:nvSpPr>
                  <p:cNvPr id="29712" name="直接连接符 29711"/>
                  <p:cNvSpPr/>
                  <p:nvPr/>
                </p:nvSpPr>
                <p:spPr>
                  <a:xfrm flipV="1">
                    <a:off x="974" y="2352"/>
                    <a:ext cx="336" cy="288"/>
                  </a:xfrm>
                  <a:prstGeom prst="line">
                    <a:avLst/>
                  </a:prstGeom>
                  <a:ln w="9525" cap="flat" cmpd="sng">
                    <a:solidFill>
                      <a:schemeClr val="tx1"/>
                    </a:solidFill>
                    <a:prstDash val="solid"/>
                    <a:headEnd type="none" w="med" len="med"/>
                    <a:tailEnd type="triangle" w="med" len="med"/>
                  </a:ln>
                </p:spPr>
              </p:sp>
              <p:sp>
                <p:nvSpPr>
                  <p:cNvPr id="29713" name="直接连接符 29712"/>
                  <p:cNvSpPr/>
                  <p:nvPr/>
                </p:nvSpPr>
                <p:spPr>
                  <a:xfrm>
                    <a:off x="1638" y="2256"/>
                    <a:ext cx="720" cy="0"/>
                  </a:xfrm>
                  <a:prstGeom prst="line">
                    <a:avLst/>
                  </a:prstGeom>
                  <a:ln w="9525" cap="flat" cmpd="sng">
                    <a:solidFill>
                      <a:schemeClr val="tx1"/>
                    </a:solidFill>
                    <a:prstDash val="solid"/>
                    <a:headEnd type="none" w="med" len="med"/>
                    <a:tailEnd type="triangle" w="med" len="med"/>
                  </a:ln>
                </p:spPr>
              </p:sp>
              <p:sp>
                <p:nvSpPr>
                  <p:cNvPr id="29714" name="直接连接符 29713"/>
                  <p:cNvSpPr/>
                  <p:nvPr/>
                </p:nvSpPr>
                <p:spPr>
                  <a:xfrm>
                    <a:off x="2742" y="2256"/>
                    <a:ext cx="720" cy="0"/>
                  </a:xfrm>
                  <a:prstGeom prst="line">
                    <a:avLst/>
                  </a:prstGeom>
                  <a:ln w="9525" cap="flat" cmpd="sng">
                    <a:solidFill>
                      <a:schemeClr val="tx1"/>
                    </a:solidFill>
                    <a:prstDash val="solid"/>
                    <a:headEnd type="none" w="med" len="med"/>
                    <a:tailEnd type="triangle" w="med" len="med"/>
                  </a:ln>
                </p:spPr>
              </p:sp>
              <p:sp>
                <p:nvSpPr>
                  <p:cNvPr id="29715" name="文本框 29714"/>
                  <p:cNvSpPr txBox="1"/>
                  <p:nvPr/>
                </p:nvSpPr>
                <p:spPr>
                  <a:xfrm>
                    <a:off x="2976" y="1968"/>
                    <a:ext cx="221" cy="288"/>
                  </a:xfrm>
                  <a:prstGeom prst="rect">
                    <a:avLst/>
                  </a:prstGeom>
                  <a:noFill/>
                  <a:ln w="9525">
                    <a:noFill/>
                  </a:ln>
                </p:spPr>
                <p:txBody>
                  <a:bodyPr wrap="none" anchor="t">
                    <a:spAutoFit/>
                  </a:bodyPr>
                  <a:lstStyle/>
                  <a:p>
                    <a:pPr lvl="0"/>
                    <a:r>
                      <a:rPr lang="en-US" altLang="zh-CN">
                        <a:latin typeface="Tahoma" panose="020B0604030504040204" pitchFamily="34" charset="0"/>
                        <a:ea typeface="Times New Roman" panose="02020603050405020304" charset="0"/>
                      </a:rPr>
                      <a:t>1</a:t>
                    </a:r>
                  </a:p>
                </p:txBody>
              </p:sp>
              <p:sp>
                <p:nvSpPr>
                  <p:cNvPr id="29716" name="文本框 29715"/>
                  <p:cNvSpPr txBox="1"/>
                  <p:nvPr/>
                </p:nvSpPr>
                <p:spPr>
                  <a:xfrm>
                    <a:off x="1536" y="1584"/>
                    <a:ext cx="221" cy="288"/>
                  </a:xfrm>
                  <a:prstGeom prst="rect">
                    <a:avLst/>
                  </a:prstGeom>
                  <a:noFill/>
                  <a:ln w="9525">
                    <a:noFill/>
                  </a:ln>
                </p:spPr>
                <p:txBody>
                  <a:bodyPr wrap="none" anchor="t">
                    <a:spAutoFit/>
                  </a:bodyPr>
                  <a:lstStyle/>
                  <a:p>
                    <a:pPr lvl="0"/>
                    <a:r>
                      <a:rPr lang="en-US" altLang="zh-CN">
                        <a:latin typeface="Tahoma" panose="020B0604030504040204" pitchFamily="34" charset="0"/>
                        <a:ea typeface="Times New Roman" panose="02020603050405020304" charset="0"/>
                      </a:rPr>
                      <a:t>0</a:t>
                    </a:r>
                  </a:p>
                </p:txBody>
              </p:sp>
              <p:cxnSp>
                <p:nvCxnSpPr>
                  <p:cNvPr id="29717" name="曲线连接符 29716"/>
                  <p:cNvCxnSpPr>
                    <a:stCxn id="29711" idx="3"/>
                    <a:endCxn id="29710" idx="5"/>
                  </p:cNvCxnSpPr>
                  <p:nvPr/>
                </p:nvCxnSpPr>
                <p:spPr>
                  <a:xfrm rot="5400000">
                    <a:off x="2001" y="1980"/>
                    <a:ext cx="1" cy="824"/>
                  </a:xfrm>
                  <a:prstGeom prst="curvedConnector3">
                    <a:avLst>
                      <a:gd name="adj1" fmla="val 20000000"/>
                    </a:avLst>
                  </a:prstGeom>
                  <a:ln w="9525" cap="flat" cmpd="sng">
                    <a:solidFill>
                      <a:schemeClr val="tx1"/>
                    </a:solidFill>
                    <a:prstDash val="solid"/>
                    <a:headEnd type="none" w="med" len="med"/>
                    <a:tailEnd type="triangle" w="med" len="med"/>
                  </a:ln>
                </p:spPr>
              </p:cxnSp>
              <p:sp>
                <p:nvSpPr>
                  <p:cNvPr id="29718" name="文本框 29717"/>
                  <p:cNvSpPr txBox="1"/>
                  <p:nvPr/>
                </p:nvSpPr>
                <p:spPr>
                  <a:xfrm>
                    <a:off x="3648" y="1632"/>
                    <a:ext cx="384" cy="288"/>
                  </a:xfrm>
                  <a:prstGeom prst="rect">
                    <a:avLst/>
                  </a:prstGeom>
                  <a:noFill/>
                  <a:ln w="9525">
                    <a:noFill/>
                  </a:ln>
                </p:spPr>
                <p:txBody>
                  <a:bodyPr wrap="none" anchor="t">
                    <a:spAutoFit/>
                  </a:bodyPr>
                  <a:lstStyle/>
                  <a:p>
                    <a:pPr lvl="0"/>
                    <a:r>
                      <a:rPr lang="en-US" altLang="zh-CN">
                        <a:latin typeface="Tahoma" panose="020B0604030504040204" pitchFamily="34" charset="0"/>
                        <a:ea typeface="Times New Roman" panose="02020603050405020304" charset="0"/>
                      </a:rPr>
                      <a:t>0,1</a:t>
                    </a:r>
                  </a:p>
                </p:txBody>
              </p:sp>
              <p:cxnSp>
                <p:nvCxnSpPr>
                  <p:cNvPr id="29719" name="曲线连接符 29718"/>
                  <p:cNvCxnSpPr>
                    <a:stCxn id="29708" idx="7"/>
                    <a:endCxn id="29708" idx="1"/>
                  </p:cNvCxnSpPr>
                  <p:nvPr/>
                </p:nvCxnSpPr>
                <p:spPr>
                  <a:xfrm rot="16200000" flipH="1" flipV="1">
                    <a:off x="3605" y="2052"/>
                    <a:ext cx="1" cy="204"/>
                  </a:xfrm>
                  <a:prstGeom prst="curvedConnector3">
                    <a:avLst>
                      <a:gd name="adj1" fmla="val -18600000"/>
                    </a:avLst>
                  </a:prstGeom>
                  <a:ln w="9525" cap="flat" cmpd="sng">
                    <a:solidFill>
                      <a:schemeClr val="tx1"/>
                    </a:solidFill>
                    <a:prstDash val="solid"/>
                    <a:headEnd type="none" w="med" len="med"/>
                    <a:tailEnd type="triangle" w="med" len="med"/>
                  </a:ln>
                </p:spPr>
              </p:cxnSp>
            </p:grpSp>
          </p:grpSp>
        </p:grpSp>
      </p:grpSp>
      <p:sp>
        <p:nvSpPr>
          <p:cNvPr id="29720" name="文本框 29719"/>
          <p:cNvSpPr txBox="1"/>
          <p:nvPr/>
        </p:nvSpPr>
        <p:spPr>
          <a:xfrm>
            <a:off x="2727325" y="1989138"/>
            <a:ext cx="1803400" cy="579437"/>
          </a:xfrm>
          <a:prstGeom prst="rect">
            <a:avLst/>
          </a:prstGeom>
          <a:noFill/>
          <a:ln w="9525">
            <a:noFill/>
          </a:ln>
        </p:spPr>
        <p:txBody>
          <a:bodyPr wrap="none" anchor="t">
            <a:spAutoFit/>
          </a:bodyPr>
          <a:lstStyle/>
          <a:p>
            <a:pPr lvl="0"/>
            <a:r>
              <a:rPr lang="en-US" altLang="zh-CN" sz="3200">
                <a:latin typeface="Tahoma" panose="020B0604030504040204" pitchFamily="34" charset="0"/>
                <a:ea typeface="Times New Roman" panose="02020603050405020304" charset="0"/>
              </a:rPr>
              <a:t>0 1 0 1 1</a:t>
            </a:r>
          </a:p>
        </p:txBody>
      </p:sp>
      <p:grpSp>
        <p:nvGrpSpPr>
          <p:cNvPr id="29721" name="组合 29720"/>
          <p:cNvGrpSpPr/>
          <p:nvPr/>
        </p:nvGrpSpPr>
        <p:grpSpPr>
          <a:xfrm>
            <a:off x="3429000" y="2438400"/>
            <a:ext cx="1157288" cy="1185863"/>
            <a:chOff x="1238" y="1536"/>
            <a:chExt cx="729" cy="747"/>
          </a:xfrm>
        </p:grpSpPr>
        <p:sp>
          <p:nvSpPr>
            <p:cNvPr id="29722" name="文本框 29721"/>
            <p:cNvSpPr txBox="1"/>
            <p:nvPr/>
          </p:nvSpPr>
          <p:spPr>
            <a:xfrm>
              <a:off x="1238" y="1749"/>
              <a:ext cx="729" cy="534"/>
            </a:xfrm>
            <a:prstGeom prst="rect">
              <a:avLst/>
            </a:prstGeom>
            <a:noFill/>
            <a:ln w="25400" cap="flat" cmpd="sng">
              <a:solidFill>
                <a:srgbClr val="FF0000"/>
              </a:solidFill>
              <a:prstDash val="sysDot"/>
              <a:miter/>
              <a:headEnd type="none" w="med" len="med"/>
              <a:tailEnd type="none" w="med" len="med"/>
            </a:ln>
          </p:spPr>
          <p:txBody>
            <a:bodyPr wrap="none" anchor="t">
              <a:spAutoFit/>
            </a:bodyPr>
            <a:lstStyle/>
            <a:p>
              <a:pPr lvl="0"/>
              <a:r>
                <a:rPr lang="en-US" altLang="zh-CN">
                  <a:latin typeface="Tahoma" panose="020B0604030504040204" pitchFamily="34" charset="0"/>
                  <a:ea typeface="Times New Roman" panose="02020603050405020304" charset="0"/>
                </a:rPr>
                <a:t>  Next</a:t>
              </a:r>
            </a:p>
            <a:p>
              <a:pPr lvl="0"/>
              <a:r>
                <a:rPr lang="en-US" altLang="zh-CN">
                  <a:latin typeface="Tahoma" panose="020B0604030504040204" pitchFamily="34" charset="0"/>
                  <a:ea typeface="Times New Roman" panose="02020603050405020304" charset="0"/>
                </a:rPr>
                <a:t>symbol</a:t>
              </a:r>
            </a:p>
          </p:txBody>
        </p:sp>
        <p:sp>
          <p:nvSpPr>
            <p:cNvPr id="29723" name="直接连接符 29722"/>
            <p:cNvSpPr/>
            <p:nvPr/>
          </p:nvSpPr>
          <p:spPr>
            <a:xfrm flipV="1">
              <a:off x="1584" y="1536"/>
              <a:ext cx="0" cy="192"/>
            </a:xfrm>
            <a:prstGeom prst="line">
              <a:avLst/>
            </a:prstGeom>
            <a:ln w="25400" cap="flat" cmpd="sng">
              <a:solidFill>
                <a:srgbClr val="FF0000"/>
              </a:solidFill>
              <a:prstDash val="sysDot"/>
              <a:headEnd type="none" w="med" len="med"/>
              <a:tailEnd type="triangle" w="med" len="med"/>
            </a:ln>
          </p:spPr>
        </p:sp>
      </p:grpSp>
      <p:grpSp>
        <p:nvGrpSpPr>
          <p:cNvPr id="29724" name="组合 29723"/>
          <p:cNvGrpSpPr/>
          <p:nvPr/>
        </p:nvGrpSpPr>
        <p:grpSpPr>
          <a:xfrm>
            <a:off x="2438400" y="4953000"/>
            <a:ext cx="1212850" cy="1719263"/>
            <a:chOff x="1574" y="3120"/>
            <a:chExt cx="764" cy="1083"/>
          </a:xfrm>
        </p:grpSpPr>
        <p:sp>
          <p:nvSpPr>
            <p:cNvPr id="29725" name="文本框 29724"/>
            <p:cNvSpPr txBox="1"/>
            <p:nvPr/>
          </p:nvSpPr>
          <p:spPr>
            <a:xfrm>
              <a:off x="1574" y="3669"/>
              <a:ext cx="764" cy="534"/>
            </a:xfrm>
            <a:prstGeom prst="rect">
              <a:avLst/>
            </a:prstGeom>
            <a:noFill/>
            <a:ln w="25400" cap="flat" cmpd="sng">
              <a:solidFill>
                <a:srgbClr val="FF0000"/>
              </a:solidFill>
              <a:prstDash val="sysDot"/>
              <a:miter/>
              <a:headEnd type="none" w="med" len="med"/>
              <a:tailEnd type="none" w="med" len="med"/>
            </a:ln>
          </p:spPr>
          <p:txBody>
            <a:bodyPr wrap="none" anchor="t">
              <a:spAutoFit/>
            </a:bodyPr>
            <a:lstStyle/>
            <a:p>
              <a:pPr lvl="0"/>
              <a:r>
                <a:rPr lang="en-US" altLang="zh-CN">
                  <a:latin typeface="Tahoma" panose="020B0604030504040204" pitchFamily="34" charset="0"/>
                  <a:ea typeface="Times New Roman" panose="02020603050405020304" charset="0"/>
                </a:rPr>
                <a:t>Current</a:t>
              </a:r>
            </a:p>
            <a:p>
              <a:pPr lvl="0"/>
              <a:r>
                <a:rPr lang="en-US" altLang="zh-CN">
                  <a:latin typeface="Tahoma" panose="020B0604030504040204" pitchFamily="34" charset="0"/>
                  <a:ea typeface="Times New Roman" panose="02020603050405020304" charset="0"/>
                </a:rPr>
                <a:t> state</a:t>
              </a:r>
            </a:p>
          </p:txBody>
        </p:sp>
        <p:sp>
          <p:nvSpPr>
            <p:cNvPr id="29726" name="直接连接符 29725"/>
            <p:cNvSpPr/>
            <p:nvPr/>
          </p:nvSpPr>
          <p:spPr>
            <a:xfrm flipV="1">
              <a:off x="1920" y="3120"/>
              <a:ext cx="0" cy="528"/>
            </a:xfrm>
            <a:prstGeom prst="line">
              <a:avLst/>
            </a:prstGeom>
            <a:ln w="25400" cap="flat" cmpd="sng">
              <a:solidFill>
                <a:srgbClr val="FF0000"/>
              </a:solidFill>
              <a:prstDash val="sysDot"/>
              <a:headEnd type="none" w="med" len="med"/>
              <a:tailEnd type="triangle" w="med" len="med"/>
            </a:ln>
          </p:spPr>
        </p:sp>
      </p:grpSp>
      <p:sp>
        <p:nvSpPr>
          <p:cNvPr id="2" name="灯片编号占位符 1"/>
          <p:cNvSpPr>
            <a:spLocks noGrp="1"/>
          </p:cNvSpPr>
          <p:nvPr>
            <p:ph type="sldNum" sz="quarter" idx="12"/>
          </p:nvPr>
        </p:nvSpPr>
        <p:spPr/>
        <p:txBody>
          <a:bodyPr/>
          <a:lstStyle/>
          <a:p>
            <a:pPr lvl="0"/>
            <a:fld id="{9A0DB2DC-4C9A-4742-B13C-FB6460FD3503}" type="slidenum">
              <a:rPr lang="en-US"/>
              <a:pPr lvl="0"/>
              <a:t>12</a:t>
            </a:fld>
            <a:endParaRPr lang="en-US"/>
          </a:p>
        </p:txBody>
      </p:sp>
      <p:sp>
        <p:nvSpPr>
          <p:cNvPr id="4" name="日期占位符 3"/>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2019/5/28</a:t>
            </a:fld>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1"/>
            </a:gs>
          </a:gsLst>
          <a:lin ang="5400000" scaled="1"/>
          <a:tileRect/>
        </a:gradFill>
        <a:effectLst/>
      </p:bgPr>
    </p:bg>
    <p:spTree>
      <p:nvGrpSpPr>
        <p:cNvPr id="1" name=""/>
        <p:cNvGrpSpPr/>
        <p:nvPr/>
      </p:nvGrpSpPr>
      <p:grpSpPr>
        <a:xfrm>
          <a:off x="0" y="0"/>
          <a:ext cx="0" cy="0"/>
          <a:chOff x="0" y="0"/>
          <a:chExt cx="0" cy="0"/>
        </a:xfrm>
      </p:grpSpPr>
      <p:sp>
        <p:nvSpPr>
          <p:cNvPr id="30722" name="标题 30721"/>
          <p:cNvSpPr>
            <a:spLocks noGrp="1"/>
          </p:cNvSpPr>
          <p:nvPr>
            <p:ph type="title"/>
          </p:nvPr>
        </p:nvSpPr>
        <p:spPr/>
        <p:txBody>
          <a:bodyPr anchor="ctr"/>
          <a:lstStyle/>
          <a:p>
            <a:r>
              <a:rPr lang="en-US" altLang="zh-CN">
                <a:solidFill>
                  <a:srgbClr val="33CC33"/>
                </a:solidFill>
              </a:rPr>
              <a:t>Example</a:t>
            </a:r>
            <a:r>
              <a:rPr lang="en-US" altLang="zh-CN"/>
              <a:t>: Testing Membership</a:t>
            </a:r>
          </a:p>
        </p:txBody>
      </p:sp>
      <p:grpSp>
        <p:nvGrpSpPr>
          <p:cNvPr id="30723" name="组合 30722"/>
          <p:cNvGrpSpPr/>
          <p:nvPr/>
        </p:nvGrpSpPr>
        <p:grpSpPr>
          <a:xfrm>
            <a:off x="1676400" y="3581400"/>
            <a:ext cx="5387975" cy="2090738"/>
            <a:chOff x="624" y="1563"/>
            <a:chExt cx="3394" cy="1317"/>
          </a:xfrm>
        </p:grpSpPr>
        <p:sp>
          <p:nvSpPr>
            <p:cNvPr id="30724" name="文本框 30723"/>
            <p:cNvSpPr txBox="1"/>
            <p:nvPr/>
          </p:nvSpPr>
          <p:spPr>
            <a:xfrm>
              <a:off x="624" y="2592"/>
              <a:ext cx="521" cy="288"/>
            </a:xfrm>
            <a:prstGeom prst="rect">
              <a:avLst/>
            </a:prstGeom>
            <a:noFill/>
            <a:ln w="9525">
              <a:noFill/>
            </a:ln>
          </p:spPr>
          <p:txBody>
            <a:bodyPr wrap="none" anchor="t">
              <a:spAutoFit/>
            </a:bodyPr>
            <a:lstStyle/>
            <a:p>
              <a:pPr lvl="0"/>
              <a:r>
                <a:rPr lang="en-US" altLang="zh-CN">
                  <a:latin typeface="Tahoma" panose="020B0604030504040204" pitchFamily="34" charset="0"/>
                  <a:ea typeface="Times New Roman" panose="02020603050405020304" charset="0"/>
                </a:rPr>
                <a:t>Start</a:t>
              </a:r>
            </a:p>
          </p:txBody>
        </p:sp>
        <p:grpSp>
          <p:nvGrpSpPr>
            <p:cNvPr id="30725" name="组合 30724"/>
            <p:cNvGrpSpPr/>
            <p:nvPr/>
          </p:nvGrpSpPr>
          <p:grpSpPr>
            <a:xfrm>
              <a:off x="960" y="1563"/>
              <a:ext cx="3058" cy="1317"/>
              <a:chOff x="960" y="1563"/>
              <a:chExt cx="3058" cy="1317"/>
            </a:xfrm>
          </p:grpSpPr>
          <p:sp>
            <p:nvSpPr>
              <p:cNvPr id="30726" name="文本框 30725"/>
              <p:cNvSpPr txBox="1"/>
              <p:nvPr/>
            </p:nvSpPr>
            <p:spPr>
              <a:xfrm>
                <a:off x="1824" y="1968"/>
                <a:ext cx="221" cy="288"/>
              </a:xfrm>
              <a:prstGeom prst="rect">
                <a:avLst/>
              </a:prstGeom>
              <a:noFill/>
              <a:ln w="9525">
                <a:noFill/>
              </a:ln>
            </p:spPr>
            <p:txBody>
              <a:bodyPr wrap="none" anchor="t">
                <a:spAutoFit/>
              </a:bodyPr>
              <a:lstStyle/>
              <a:p>
                <a:pPr lvl="0"/>
                <a:r>
                  <a:rPr lang="en-US" altLang="zh-CN">
                    <a:latin typeface="Tahoma" panose="020B0604030504040204" pitchFamily="34" charset="0"/>
                    <a:ea typeface="Times New Roman" panose="02020603050405020304" charset="0"/>
                  </a:rPr>
                  <a:t>1</a:t>
                </a:r>
              </a:p>
            </p:txBody>
          </p:sp>
          <p:sp>
            <p:nvSpPr>
              <p:cNvPr id="30727" name="文本框 30726"/>
              <p:cNvSpPr txBox="1"/>
              <p:nvPr/>
            </p:nvSpPr>
            <p:spPr>
              <a:xfrm>
                <a:off x="1872" y="2592"/>
                <a:ext cx="221" cy="288"/>
              </a:xfrm>
              <a:prstGeom prst="rect">
                <a:avLst/>
              </a:prstGeom>
              <a:noFill/>
              <a:ln w="9525">
                <a:noFill/>
              </a:ln>
            </p:spPr>
            <p:txBody>
              <a:bodyPr wrap="none" anchor="t">
                <a:spAutoFit/>
              </a:bodyPr>
              <a:lstStyle/>
              <a:p>
                <a:pPr lvl="0"/>
                <a:r>
                  <a:rPr lang="en-US" altLang="zh-CN">
                    <a:latin typeface="Tahoma" panose="020B0604030504040204" pitchFamily="34" charset="0"/>
                    <a:ea typeface="Times New Roman" panose="02020603050405020304" charset="0"/>
                  </a:rPr>
                  <a:t>0</a:t>
                </a:r>
              </a:p>
            </p:txBody>
          </p:sp>
          <p:grpSp>
            <p:nvGrpSpPr>
              <p:cNvPr id="30728" name="组合 30727"/>
              <p:cNvGrpSpPr/>
              <p:nvPr/>
            </p:nvGrpSpPr>
            <p:grpSpPr>
              <a:xfrm>
                <a:off x="960" y="1563"/>
                <a:ext cx="3058" cy="1056"/>
                <a:chOff x="960" y="1584"/>
                <a:chExt cx="3058" cy="1056"/>
              </a:xfrm>
            </p:grpSpPr>
            <p:cxnSp>
              <p:nvCxnSpPr>
                <p:cNvPr id="30729" name="曲线连接符 30728"/>
                <p:cNvCxnSpPr/>
                <p:nvPr/>
              </p:nvCxnSpPr>
              <p:spPr>
                <a:xfrm rot="16200000" flipH="1" flipV="1">
                  <a:off x="1431" y="1976"/>
                  <a:ext cx="1" cy="272"/>
                </a:xfrm>
                <a:prstGeom prst="curvedConnector3">
                  <a:avLst>
                    <a:gd name="adj1" fmla="val -42700005"/>
                  </a:avLst>
                </a:prstGeom>
                <a:ln w="9525" cap="flat" cmpd="sng">
                  <a:solidFill>
                    <a:schemeClr val="tx1"/>
                  </a:solidFill>
                  <a:prstDash val="solid"/>
                  <a:headEnd type="none" w="med" len="med"/>
                  <a:tailEnd type="triangle" w="med" len="med"/>
                </a:ln>
              </p:spPr>
            </p:cxnSp>
            <p:grpSp>
              <p:nvGrpSpPr>
                <p:cNvPr id="30730" name="组合 30729"/>
                <p:cNvGrpSpPr/>
                <p:nvPr/>
              </p:nvGrpSpPr>
              <p:grpSpPr>
                <a:xfrm>
                  <a:off x="960" y="1584"/>
                  <a:ext cx="3058" cy="1056"/>
                  <a:chOff x="974" y="1584"/>
                  <a:chExt cx="3058" cy="1056"/>
                </a:xfrm>
              </p:grpSpPr>
              <p:sp>
                <p:nvSpPr>
                  <p:cNvPr id="30731" name="椭圆 30730"/>
                  <p:cNvSpPr/>
                  <p:nvPr/>
                </p:nvSpPr>
                <p:spPr>
                  <a:xfrm>
                    <a:off x="1310" y="2112"/>
                    <a:ext cx="288" cy="288"/>
                  </a:xfrm>
                  <a:prstGeom prst="ellipse">
                    <a:avLst/>
                  </a:prstGeom>
                  <a:solidFill>
                    <a:schemeClr val="accent1">
                      <a:alpha val="50000"/>
                    </a:schemeClr>
                  </a:solidFill>
                  <a:ln w="9525" cap="flat" cmpd="sng">
                    <a:solidFill>
                      <a:schemeClr val="tx1"/>
                    </a:solidFill>
                    <a:prstDash val="solid"/>
                    <a:headEnd type="none" w="med" len="med"/>
                    <a:tailEnd type="none" w="med" len="med"/>
                  </a:ln>
                </p:spPr>
                <p:txBody>
                  <a:bodyPr wrap="none" anchor="ctr"/>
                  <a:lstStyle/>
                  <a:p>
                    <a:pPr lvl="0" algn="ctr"/>
                    <a:r>
                      <a:rPr lang="en-US" altLang="zh-CN">
                        <a:latin typeface="Tahoma" panose="020B0604030504040204" pitchFamily="34" charset="0"/>
                        <a:ea typeface="Times New Roman" panose="02020603050405020304" charset="0"/>
                      </a:rPr>
                      <a:t>A</a:t>
                    </a:r>
                  </a:p>
                </p:txBody>
              </p:sp>
              <p:sp>
                <p:nvSpPr>
                  <p:cNvPr id="30732" name="椭圆 30731"/>
                  <p:cNvSpPr/>
                  <p:nvPr/>
                </p:nvSpPr>
                <p:spPr>
                  <a:xfrm>
                    <a:off x="3462" y="2112"/>
                    <a:ext cx="288" cy="288"/>
                  </a:xfrm>
                  <a:prstGeom prst="ellipse">
                    <a:avLst/>
                  </a:prstGeom>
                  <a:solidFill>
                    <a:schemeClr val="accent1">
                      <a:alpha val="50000"/>
                    </a:schemeClr>
                  </a:solidFill>
                  <a:ln w="9525" cap="flat" cmpd="sng">
                    <a:solidFill>
                      <a:schemeClr val="tx1"/>
                    </a:solidFill>
                    <a:prstDash val="solid"/>
                    <a:headEnd type="none" w="med" len="med"/>
                    <a:tailEnd type="none" w="med" len="med"/>
                  </a:ln>
                </p:spPr>
                <p:txBody>
                  <a:bodyPr wrap="none" anchor="ctr"/>
                  <a:lstStyle/>
                  <a:p>
                    <a:pPr lvl="0" algn="ctr"/>
                    <a:r>
                      <a:rPr lang="en-US" altLang="zh-CN">
                        <a:latin typeface="Tahoma" panose="020B0604030504040204" pitchFamily="34" charset="0"/>
                        <a:ea typeface="Times New Roman" panose="02020603050405020304" charset="0"/>
                      </a:rPr>
                      <a:t>C</a:t>
                    </a:r>
                  </a:p>
                </p:txBody>
              </p:sp>
              <p:sp>
                <p:nvSpPr>
                  <p:cNvPr id="30733" name="椭圆 30732"/>
                  <p:cNvSpPr/>
                  <p:nvPr/>
                </p:nvSpPr>
                <p:spPr>
                  <a:xfrm>
                    <a:off x="2406" y="2112"/>
                    <a:ext cx="288" cy="288"/>
                  </a:xfrm>
                  <a:prstGeom prst="ellipse">
                    <a:avLst/>
                  </a:prstGeom>
                  <a:solidFill>
                    <a:schemeClr val="accent1">
                      <a:alpha val="50000"/>
                    </a:schemeClr>
                  </a:solidFill>
                  <a:ln w="9525" cap="flat" cmpd="sng">
                    <a:solidFill>
                      <a:schemeClr val="tx1"/>
                    </a:solidFill>
                    <a:prstDash val="solid"/>
                    <a:headEnd type="none" w="med" len="med"/>
                    <a:tailEnd type="none" w="med" len="med"/>
                  </a:ln>
                </p:spPr>
                <p:txBody>
                  <a:bodyPr wrap="none" anchor="ctr"/>
                  <a:lstStyle/>
                  <a:p>
                    <a:pPr lvl="0" algn="ctr"/>
                    <a:r>
                      <a:rPr lang="en-US" altLang="zh-CN">
                        <a:latin typeface="Tahoma" panose="020B0604030504040204" pitchFamily="34" charset="0"/>
                        <a:ea typeface="Times New Roman" panose="02020603050405020304" charset="0"/>
                      </a:rPr>
                      <a:t>B</a:t>
                    </a:r>
                  </a:p>
                </p:txBody>
              </p:sp>
              <p:sp>
                <p:nvSpPr>
                  <p:cNvPr id="30734" name="椭圆 30733"/>
                  <p:cNvSpPr/>
                  <p:nvPr/>
                </p:nvSpPr>
                <p:spPr>
                  <a:xfrm>
                    <a:off x="1262" y="2064"/>
                    <a:ext cx="384" cy="384"/>
                  </a:xfrm>
                  <a:prstGeom prst="ellipse">
                    <a:avLst/>
                  </a:prstGeom>
                  <a:noFill/>
                  <a:ln w="9525" cap="flat" cmpd="sng">
                    <a:solidFill>
                      <a:schemeClr val="tx1"/>
                    </a:solidFill>
                    <a:prstDash val="solid"/>
                    <a:headEnd type="none" w="med" len="med"/>
                    <a:tailEnd type="none" w="med" len="med"/>
                  </a:ln>
                </p:spPr>
                <p:txBody>
                  <a:bodyPr/>
                  <a:lstStyle/>
                  <a:p>
                    <a:endParaRPr lang="zh-CN" altLang="en-US"/>
                  </a:p>
                </p:txBody>
              </p:sp>
              <p:sp>
                <p:nvSpPr>
                  <p:cNvPr id="30735" name="椭圆 30734"/>
                  <p:cNvSpPr/>
                  <p:nvPr/>
                </p:nvSpPr>
                <p:spPr>
                  <a:xfrm>
                    <a:off x="2358" y="2064"/>
                    <a:ext cx="384" cy="384"/>
                  </a:xfrm>
                  <a:prstGeom prst="ellipse">
                    <a:avLst/>
                  </a:prstGeom>
                  <a:noFill/>
                  <a:ln w="9525" cap="flat" cmpd="sng">
                    <a:solidFill>
                      <a:schemeClr val="tx1"/>
                    </a:solidFill>
                    <a:prstDash val="solid"/>
                    <a:headEnd type="none" w="med" len="med"/>
                    <a:tailEnd type="none" w="med" len="med"/>
                  </a:ln>
                </p:spPr>
                <p:txBody>
                  <a:bodyPr/>
                  <a:lstStyle/>
                  <a:p>
                    <a:endParaRPr lang="zh-CN" altLang="en-US"/>
                  </a:p>
                </p:txBody>
              </p:sp>
              <p:sp>
                <p:nvSpPr>
                  <p:cNvPr id="30736" name="直接连接符 30735"/>
                  <p:cNvSpPr/>
                  <p:nvPr/>
                </p:nvSpPr>
                <p:spPr>
                  <a:xfrm flipV="1">
                    <a:off x="974" y="2352"/>
                    <a:ext cx="336" cy="288"/>
                  </a:xfrm>
                  <a:prstGeom prst="line">
                    <a:avLst/>
                  </a:prstGeom>
                  <a:ln w="9525" cap="flat" cmpd="sng">
                    <a:solidFill>
                      <a:schemeClr val="tx1"/>
                    </a:solidFill>
                    <a:prstDash val="solid"/>
                    <a:headEnd type="none" w="med" len="med"/>
                    <a:tailEnd type="triangle" w="med" len="med"/>
                  </a:ln>
                </p:spPr>
              </p:sp>
              <p:sp>
                <p:nvSpPr>
                  <p:cNvPr id="30737" name="直接连接符 30736"/>
                  <p:cNvSpPr/>
                  <p:nvPr/>
                </p:nvSpPr>
                <p:spPr>
                  <a:xfrm>
                    <a:off x="1638" y="2256"/>
                    <a:ext cx="720" cy="0"/>
                  </a:xfrm>
                  <a:prstGeom prst="line">
                    <a:avLst/>
                  </a:prstGeom>
                  <a:ln w="9525" cap="flat" cmpd="sng">
                    <a:solidFill>
                      <a:schemeClr val="tx1"/>
                    </a:solidFill>
                    <a:prstDash val="solid"/>
                    <a:headEnd type="none" w="med" len="med"/>
                    <a:tailEnd type="triangle" w="med" len="med"/>
                  </a:ln>
                </p:spPr>
              </p:sp>
              <p:sp>
                <p:nvSpPr>
                  <p:cNvPr id="30738" name="直接连接符 30737"/>
                  <p:cNvSpPr/>
                  <p:nvPr/>
                </p:nvSpPr>
                <p:spPr>
                  <a:xfrm>
                    <a:off x="2742" y="2256"/>
                    <a:ext cx="720" cy="0"/>
                  </a:xfrm>
                  <a:prstGeom prst="line">
                    <a:avLst/>
                  </a:prstGeom>
                  <a:ln w="9525" cap="flat" cmpd="sng">
                    <a:solidFill>
                      <a:schemeClr val="tx1"/>
                    </a:solidFill>
                    <a:prstDash val="solid"/>
                    <a:headEnd type="none" w="med" len="med"/>
                    <a:tailEnd type="triangle" w="med" len="med"/>
                  </a:ln>
                </p:spPr>
              </p:sp>
              <p:sp>
                <p:nvSpPr>
                  <p:cNvPr id="30739" name="文本框 30738"/>
                  <p:cNvSpPr txBox="1"/>
                  <p:nvPr/>
                </p:nvSpPr>
                <p:spPr>
                  <a:xfrm>
                    <a:off x="2976" y="1968"/>
                    <a:ext cx="221" cy="288"/>
                  </a:xfrm>
                  <a:prstGeom prst="rect">
                    <a:avLst/>
                  </a:prstGeom>
                  <a:noFill/>
                  <a:ln w="9525">
                    <a:noFill/>
                  </a:ln>
                </p:spPr>
                <p:txBody>
                  <a:bodyPr wrap="none" anchor="t">
                    <a:spAutoFit/>
                  </a:bodyPr>
                  <a:lstStyle/>
                  <a:p>
                    <a:pPr lvl="0"/>
                    <a:r>
                      <a:rPr lang="en-US" altLang="zh-CN">
                        <a:latin typeface="Tahoma" panose="020B0604030504040204" pitchFamily="34" charset="0"/>
                        <a:ea typeface="Times New Roman" panose="02020603050405020304" charset="0"/>
                      </a:rPr>
                      <a:t>1</a:t>
                    </a:r>
                  </a:p>
                </p:txBody>
              </p:sp>
              <p:sp>
                <p:nvSpPr>
                  <p:cNvPr id="30740" name="文本框 30739"/>
                  <p:cNvSpPr txBox="1"/>
                  <p:nvPr/>
                </p:nvSpPr>
                <p:spPr>
                  <a:xfrm>
                    <a:off x="1536" y="1584"/>
                    <a:ext cx="221" cy="288"/>
                  </a:xfrm>
                  <a:prstGeom prst="rect">
                    <a:avLst/>
                  </a:prstGeom>
                  <a:noFill/>
                  <a:ln w="9525">
                    <a:noFill/>
                  </a:ln>
                </p:spPr>
                <p:txBody>
                  <a:bodyPr wrap="none" anchor="t">
                    <a:spAutoFit/>
                  </a:bodyPr>
                  <a:lstStyle/>
                  <a:p>
                    <a:pPr lvl="0"/>
                    <a:r>
                      <a:rPr lang="en-US" altLang="zh-CN">
                        <a:latin typeface="Tahoma" panose="020B0604030504040204" pitchFamily="34" charset="0"/>
                        <a:ea typeface="Times New Roman" panose="02020603050405020304" charset="0"/>
                      </a:rPr>
                      <a:t>0</a:t>
                    </a:r>
                  </a:p>
                </p:txBody>
              </p:sp>
              <p:cxnSp>
                <p:nvCxnSpPr>
                  <p:cNvPr id="30741" name="曲线连接符 30740"/>
                  <p:cNvCxnSpPr>
                    <a:stCxn id="30735" idx="3"/>
                    <a:endCxn id="30734" idx="5"/>
                  </p:cNvCxnSpPr>
                  <p:nvPr/>
                </p:nvCxnSpPr>
                <p:spPr>
                  <a:xfrm rot="5400000">
                    <a:off x="2001" y="1980"/>
                    <a:ext cx="1" cy="824"/>
                  </a:xfrm>
                  <a:prstGeom prst="curvedConnector3">
                    <a:avLst>
                      <a:gd name="adj1" fmla="val 20000000"/>
                    </a:avLst>
                  </a:prstGeom>
                  <a:ln w="9525" cap="flat" cmpd="sng">
                    <a:solidFill>
                      <a:schemeClr val="tx1"/>
                    </a:solidFill>
                    <a:prstDash val="solid"/>
                    <a:headEnd type="none" w="med" len="med"/>
                    <a:tailEnd type="triangle" w="med" len="med"/>
                  </a:ln>
                </p:spPr>
              </p:cxnSp>
              <p:sp>
                <p:nvSpPr>
                  <p:cNvPr id="30742" name="文本框 30741"/>
                  <p:cNvSpPr txBox="1"/>
                  <p:nvPr/>
                </p:nvSpPr>
                <p:spPr>
                  <a:xfrm>
                    <a:off x="3648" y="1632"/>
                    <a:ext cx="384" cy="288"/>
                  </a:xfrm>
                  <a:prstGeom prst="rect">
                    <a:avLst/>
                  </a:prstGeom>
                  <a:noFill/>
                  <a:ln w="9525">
                    <a:noFill/>
                  </a:ln>
                </p:spPr>
                <p:txBody>
                  <a:bodyPr wrap="none" anchor="t">
                    <a:spAutoFit/>
                  </a:bodyPr>
                  <a:lstStyle/>
                  <a:p>
                    <a:pPr lvl="0"/>
                    <a:r>
                      <a:rPr lang="en-US" altLang="zh-CN">
                        <a:latin typeface="Tahoma" panose="020B0604030504040204" pitchFamily="34" charset="0"/>
                        <a:ea typeface="Times New Roman" panose="02020603050405020304" charset="0"/>
                      </a:rPr>
                      <a:t>0,1</a:t>
                    </a:r>
                  </a:p>
                </p:txBody>
              </p:sp>
              <p:cxnSp>
                <p:nvCxnSpPr>
                  <p:cNvPr id="30743" name="曲线连接符 30742"/>
                  <p:cNvCxnSpPr>
                    <a:stCxn id="30732" idx="7"/>
                    <a:endCxn id="30732" idx="1"/>
                  </p:cNvCxnSpPr>
                  <p:nvPr/>
                </p:nvCxnSpPr>
                <p:spPr>
                  <a:xfrm rot="16200000" flipH="1" flipV="1">
                    <a:off x="3605" y="2052"/>
                    <a:ext cx="1" cy="204"/>
                  </a:xfrm>
                  <a:prstGeom prst="curvedConnector3">
                    <a:avLst>
                      <a:gd name="adj1" fmla="val -18600000"/>
                    </a:avLst>
                  </a:prstGeom>
                  <a:ln w="9525" cap="flat" cmpd="sng">
                    <a:solidFill>
                      <a:schemeClr val="tx1"/>
                    </a:solidFill>
                    <a:prstDash val="solid"/>
                    <a:headEnd type="none" w="med" len="med"/>
                    <a:tailEnd type="triangle" w="med" len="med"/>
                  </a:ln>
                </p:spPr>
              </p:cxnSp>
            </p:grpSp>
          </p:grpSp>
        </p:grpSp>
      </p:grpSp>
      <p:sp>
        <p:nvSpPr>
          <p:cNvPr id="30744" name="文本框 30743"/>
          <p:cNvSpPr txBox="1"/>
          <p:nvPr/>
        </p:nvSpPr>
        <p:spPr>
          <a:xfrm>
            <a:off x="2727325" y="1989138"/>
            <a:ext cx="1803400" cy="579437"/>
          </a:xfrm>
          <a:prstGeom prst="rect">
            <a:avLst/>
          </a:prstGeom>
          <a:noFill/>
          <a:ln w="9525">
            <a:noFill/>
          </a:ln>
        </p:spPr>
        <p:txBody>
          <a:bodyPr wrap="none" anchor="t">
            <a:spAutoFit/>
          </a:bodyPr>
          <a:lstStyle/>
          <a:p>
            <a:pPr lvl="0"/>
            <a:r>
              <a:rPr lang="en-US" altLang="zh-CN" sz="3200">
                <a:latin typeface="Tahoma" panose="020B0604030504040204" pitchFamily="34" charset="0"/>
                <a:ea typeface="Times New Roman" panose="02020603050405020304" charset="0"/>
              </a:rPr>
              <a:t>0 1 0 1 1</a:t>
            </a:r>
          </a:p>
        </p:txBody>
      </p:sp>
      <p:grpSp>
        <p:nvGrpSpPr>
          <p:cNvPr id="30745" name="组合 30744"/>
          <p:cNvGrpSpPr/>
          <p:nvPr/>
        </p:nvGrpSpPr>
        <p:grpSpPr>
          <a:xfrm>
            <a:off x="3733800" y="2438400"/>
            <a:ext cx="1157288" cy="1185863"/>
            <a:chOff x="1238" y="1536"/>
            <a:chExt cx="729" cy="747"/>
          </a:xfrm>
        </p:grpSpPr>
        <p:sp>
          <p:nvSpPr>
            <p:cNvPr id="30746" name="文本框 30745"/>
            <p:cNvSpPr txBox="1"/>
            <p:nvPr/>
          </p:nvSpPr>
          <p:spPr>
            <a:xfrm>
              <a:off x="1238" y="1749"/>
              <a:ext cx="729" cy="534"/>
            </a:xfrm>
            <a:prstGeom prst="rect">
              <a:avLst/>
            </a:prstGeom>
            <a:noFill/>
            <a:ln w="25400" cap="flat" cmpd="sng">
              <a:solidFill>
                <a:srgbClr val="FF0000"/>
              </a:solidFill>
              <a:prstDash val="sysDot"/>
              <a:miter/>
              <a:headEnd type="none" w="med" len="med"/>
              <a:tailEnd type="none" w="med" len="med"/>
            </a:ln>
          </p:spPr>
          <p:txBody>
            <a:bodyPr wrap="none" anchor="t">
              <a:spAutoFit/>
            </a:bodyPr>
            <a:lstStyle/>
            <a:p>
              <a:pPr lvl="0"/>
              <a:r>
                <a:rPr lang="en-US" altLang="zh-CN">
                  <a:latin typeface="Tahoma" panose="020B0604030504040204" pitchFamily="34" charset="0"/>
                  <a:ea typeface="Times New Roman" panose="02020603050405020304" charset="0"/>
                </a:rPr>
                <a:t>  Next</a:t>
              </a:r>
            </a:p>
            <a:p>
              <a:pPr lvl="0"/>
              <a:r>
                <a:rPr lang="en-US" altLang="zh-CN">
                  <a:latin typeface="Tahoma" panose="020B0604030504040204" pitchFamily="34" charset="0"/>
                  <a:ea typeface="Times New Roman" panose="02020603050405020304" charset="0"/>
                </a:rPr>
                <a:t>symbol</a:t>
              </a:r>
            </a:p>
          </p:txBody>
        </p:sp>
        <p:sp>
          <p:nvSpPr>
            <p:cNvPr id="30747" name="直接连接符 30746"/>
            <p:cNvSpPr/>
            <p:nvPr/>
          </p:nvSpPr>
          <p:spPr>
            <a:xfrm flipV="1">
              <a:off x="1584" y="1536"/>
              <a:ext cx="0" cy="192"/>
            </a:xfrm>
            <a:prstGeom prst="line">
              <a:avLst/>
            </a:prstGeom>
            <a:ln w="25400" cap="flat" cmpd="sng">
              <a:solidFill>
                <a:srgbClr val="FF0000"/>
              </a:solidFill>
              <a:prstDash val="sysDot"/>
              <a:headEnd type="none" w="med" len="med"/>
              <a:tailEnd type="triangle" w="med" len="med"/>
            </a:ln>
          </p:spPr>
        </p:sp>
      </p:grpSp>
      <p:grpSp>
        <p:nvGrpSpPr>
          <p:cNvPr id="30748" name="组合 30747"/>
          <p:cNvGrpSpPr/>
          <p:nvPr/>
        </p:nvGrpSpPr>
        <p:grpSpPr>
          <a:xfrm>
            <a:off x="4191000" y="4953000"/>
            <a:ext cx="1212850" cy="1719263"/>
            <a:chOff x="1574" y="3120"/>
            <a:chExt cx="764" cy="1083"/>
          </a:xfrm>
        </p:grpSpPr>
        <p:sp>
          <p:nvSpPr>
            <p:cNvPr id="30749" name="文本框 30748"/>
            <p:cNvSpPr txBox="1"/>
            <p:nvPr/>
          </p:nvSpPr>
          <p:spPr>
            <a:xfrm>
              <a:off x="1574" y="3669"/>
              <a:ext cx="764" cy="534"/>
            </a:xfrm>
            <a:prstGeom prst="rect">
              <a:avLst/>
            </a:prstGeom>
            <a:noFill/>
            <a:ln w="25400" cap="flat" cmpd="sng">
              <a:solidFill>
                <a:srgbClr val="FF0000"/>
              </a:solidFill>
              <a:prstDash val="sysDot"/>
              <a:miter/>
              <a:headEnd type="none" w="med" len="med"/>
              <a:tailEnd type="none" w="med" len="med"/>
            </a:ln>
          </p:spPr>
          <p:txBody>
            <a:bodyPr wrap="none" anchor="t">
              <a:spAutoFit/>
            </a:bodyPr>
            <a:lstStyle/>
            <a:p>
              <a:pPr lvl="0"/>
              <a:r>
                <a:rPr lang="en-US" altLang="zh-CN">
                  <a:latin typeface="Tahoma" panose="020B0604030504040204" pitchFamily="34" charset="0"/>
                  <a:ea typeface="Times New Roman" panose="02020603050405020304" charset="0"/>
                </a:rPr>
                <a:t>Current</a:t>
              </a:r>
            </a:p>
            <a:p>
              <a:pPr lvl="0"/>
              <a:r>
                <a:rPr lang="en-US" altLang="zh-CN">
                  <a:latin typeface="Tahoma" panose="020B0604030504040204" pitchFamily="34" charset="0"/>
                  <a:ea typeface="Times New Roman" panose="02020603050405020304" charset="0"/>
                </a:rPr>
                <a:t> state</a:t>
              </a:r>
            </a:p>
          </p:txBody>
        </p:sp>
        <p:sp>
          <p:nvSpPr>
            <p:cNvPr id="30750" name="直接连接符 30749"/>
            <p:cNvSpPr/>
            <p:nvPr/>
          </p:nvSpPr>
          <p:spPr>
            <a:xfrm flipV="1">
              <a:off x="1920" y="3120"/>
              <a:ext cx="0" cy="528"/>
            </a:xfrm>
            <a:prstGeom prst="line">
              <a:avLst/>
            </a:prstGeom>
            <a:ln w="25400" cap="flat" cmpd="sng">
              <a:solidFill>
                <a:srgbClr val="FF0000"/>
              </a:solidFill>
              <a:prstDash val="sysDot"/>
              <a:headEnd type="none" w="med" len="med"/>
              <a:tailEnd type="triangle" w="med" len="med"/>
            </a:ln>
          </p:spPr>
        </p:sp>
      </p:grpSp>
      <p:sp>
        <p:nvSpPr>
          <p:cNvPr id="2" name="灯片编号占位符 1"/>
          <p:cNvSpPr>
            <a:spLocks noGrp="1"/>
          </p:cNvSpPr>
          <p:nvPr>
            <p:ph type="sldNum" sz="quarter" idx="12"/>
          </p:nvPr>
        </p:nvSpPr>
        <p:spPr/>
        <p:txBody>
          <a:bodyPr/>
          <a:lstStyle/>
          <a:p>
            <a:pPr lvl="0"/>
            <a:fld id="{9A0DB2DC-4C9A-4742-B13C-FB6460FD3503}" type="slidenum">
              <a:rPr lang="en-US"/>
              <a:pPr lvl="0"/>
              <a:t>13</a:t>
            </a:fld>
            <a:endParaRPr lang="en-US"/>
          </a:p>
        </p:txBody>
      </p:sp>
      <p:sp>
        <p:nvSpPr>
          <p:cNvPr id="4" name="日期占位符 3"/>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2019/5/28</a:t>
            </a:fld>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1"/>
            </a:gs>
          </a:gsLst>
          <a:lin ang="5400000" scaled="1"/>
          <a:tileRect/>
        </a:gradFill>
        <a:effectLst/>
      </p:bgPr>
    </p:bg>
    <p:spTree>
      <p:nvGrpSpPr>
        <p:cNvPr id="1" name=""/>
        <p:cNvGrpSpPr/>
        <p:nvPr/>
      </p:nvGrpSpPr>
      <p:grpSpPr>
        <a:xfrm>
          <a:off x="0" y="0"/>
          <a:ext cx="0" cy="0"/>
          <a:chOff x="0" y="0"/>
          <a:chExt cx="0" cy="0"/>
        </a:xfrm>
      </p:grpSpPr>
      <p:sp>
        <p:nvSpPr>
          <p:cNvPr id="31746" name="标题 31745"/>
          <p:cNvSpPr>
            <a:spLocks noGrp="1"/>
          </p:cNvSpPr>
          <p:nvPr>
            <p:ph type="title"/>
          </p:nvPr>
        </p:nvSpPr>
        <p:spPr/>
        <p:txBody>
          <a:bodyPr anchor="ctr"/>
          <a:lstStyle/>
          <a:p>
            <a:r>
              <a:rPr lang="en-US" altLang="zh-CN">
                <a:solidFill>
                  <a:srgbClr val="33CC33"/>
                </a:solidFill>
              </a:rPr>
              <a:t>Example</a:t>
            </a:r>
            <a:r>
              <a:rPr lang="en-US" altLang="zh-CN"/>
              <a:t>: Testing Membership</a:t>
            </a:r>
          </a:p>
        </p:txBody>
      </p:sp>
      <p:grpSp>
        <p:nvGrpSpPr>
          <p:cNvPr id="31747" name="组合 31746"/>
          <p:cNvGrpSpPr/>
          <p:nvPr/>
        </p:nvGrpSpPr>
        <p:grpSpPr>
          <a:xfrm>
            <a:off x="1676400" y="3581400"/>
            <a:ext cx="5387975" cy="2090738"/>
            <a:chOff x="624" y="1563"/>
            <a:chExt cx="3394" cy="1317"/>
          </a:xfrm>
        </p:grpSpPr>
        <p:sp>
          <p:nvSpPr>
            <p:cNvPr id="31748" name="文本框 31747"/>
            <p:cNvSpPr txBox="1"/>
            <p:nvPr/>
          </p:nvSpPr>
          <p:spPr>
            <a:xfrm>
              <a:off x="624" y="2592"/>
              <a:ext cx="521" cy="288"/>
            </a:xfrm>
            <a:prstGeom prst="rect">
              <a:avLst/>
            </a:prstGeom>
            <a:noFill/>
            <a:ln w="9525">
              <a:noFill/>
            </a:ln>
          </p:spPr>
          <p:txBody>
            <a:bodyPr wrap="none" anchor="t">
              <a:spAutoFit/>
            </a:bodyPr>
            <a:lstStyle/>
            <a:p>
              <a:pPr lvl="0"/>
              <a:r>
                <a:rPr lang="en-US" altLang="zh-CN">
                  <a:latin typeface="Tahoma" panose="020B0604030504040204" pitchFamily="34" charset="0"/>
                  <a:ea typeface="Times New Roman" panose="02020603050405020304" charset="0"/>
                </a:rPr>
                <a:t>Start</a:t>
              </a:r>
            </a:p>
          </p:txBody>
        </p:sp>
        <p:grpSp>
          <p:nvGrpSpPr>
            <p:cNvPr id="31749" name="组合 31748"/>
            <p:cNvGrpSpPr/>
            <p:nvPr/>
          </p:nvGrpSpPr>
          <p:grpSpPr>
            <a:xfrm>
              <a:off x="960" y="1563"/>
              <a:ext cx="3058" cy="1317"/>
              <a:chOff x="960" y="1563"/>
              <a:chExt cx="3058" cy="1317"/>
            </a:xfrm>
          </p:grpSpPr>
          <p:sp>
            <p:nvSpPr>
              <p:cNvPr id="31750" name="文本框 31749"/>
              <p:cNvSpPr txBox="1"/>
              <p:nvPr/>
            </p:nvSpPr>
            <p:spPr>
              <a:xfrm>
                <a:off x="1824" y="1968"/>
                <a:ext cx="221" cy="288"/>
              </a:xfrm>
              <a:prstGeom prst="rect">
                <a:avLst/>
              </a:prstGeom>
              <a:noFill/>
              <a:ln w="9525">
                <a:noFill/>
              </a:ln>
            </p:spPr>
            <p:txBody>
              <a:bodyPr wrap="none" anchor="t">
                <a:spAutoFit/>
              </a:bodyPr>
              <a:lstStyle/>
              <a:p>
                <a:pPr lvl="0"/>
                <a:r>
                  <a:rPr lang="en-US" altLang="zh-CN">
                    <a:latin typeface="Tahoma" panose="020B0604030504040204" pitchFamily="34" charset="0"/>
                    <a:ea typeface="Times New Roman" panose="02020603050405020304" charset="0"/>
                  </a:rPr>
                  <a:t>1</a:t>
                </a:r>
              </a:p>
            </p:txBody>
          </p:sp>
          <p:sp>
            <p:nvSpPr>
              <p:cNvPr id="31751" name="文本框 31750"/>
              <p:cNvSpPr txBox="1"/>
              <p:nvPr/>
            </p:nvSpPr>
            <p:spPr>
              <a:xfrm>
                <a:off x="1872" y="2592"/>
                <a:ext cx="221" cy="288"/>
              </a:xfrm>
              <a:prstGeom prst="rect">
                <a:avLst/>
              </a:prstGeom>
              <a:noFill/>
              <a:ln w="9525">
                <a:noFill/>
              </a:ln>
            </p:spPr>
            <p:txBody>
              <a:bodyPr wrap="none" anchor="t">
                <a:spAutoFit/>
              </a:bodyPr>
              <a:lstStyle/>
              <a:p>
                <a:pPr lvl="0"/>
                <a:r>
                  <a:rPr lang="en-US" altLang="zh-CN">
                    <a:latin typeface="Tahoma" panose="020B0604030504040204" pitchFamily="34" charset="0"/>
                    <a:ea typeface="Times New Roman" panose="02020603050405020304" charset="0"/>
                  </a:rPr>
                  <a:t>0</a:t>
                </a:r>
              </a:p>
            </p:txBody>
          </p:sp>
          <p:grpSp>
            <p:nvGrpSpPr>
              <p:cNvPr id="31752" name="组合 31751"/>
              <p:cNvGrpSpPr/>
              <p:nvPr/>
            </p:nvGrpSpPr>
            <p:grpSpPr>
              <a:xfrm>
                <a:off x="960" y="1563"/>
                <a:ext cx="3058" cy="1056"/>
                <a:chOff x="960" y="1584"/>
                <a:chExt cx="3058" cy="1056"/>
              </a:xfrm>
            </p:grpSpPr>
            <p:cxnSp>
              <p:nvCxnSpPr>
                <p:cNvPr id="31753" name="曲线连接符 31752"/>
                <p:cNvCxnSpPr/>
                <p:nvPr/>
              </p:nvCxnSpPr>
              <p:spPr>
                <a:xfrm rot="16200000" flipH="1" flipV="1">
                  <a:off x="1431" y="1976"/>
                  <a:ext cx="1" cy="272"/>
                </a:xfrm>
                <a:prstGeom prst="curvedConnector3">
                  <a:avLst>
                    <a:gd name="adj1" fmla="val -42700005"/>
                  </a:avLst>
                </a:prstGeom>
                <a:ln w="9525" cap="flat" cmpd="sng">
                  <a:solidFill>
                    <a:schemeClr val="tx1"/>
                  </a:solidFill>
                  <a:prstDash val="solid"/>
                  <a:headEnd type="none" w="med" len="med"/>
                  <a:tailEnd type="triangle" w="med" len="med"/>
                </a:ln>
              </p:spPr>
            </p:cxnSp>
            <p:grpSp>
              <p:nvGrpSpPr>
                <p:cNvPr id="31754" name="组合 31753"/>
                <p:cNvGrpSpPr/>
                <p:nvPr/>
              </p:nvGrpSpPr>
              <p:grpSpPr>
                <a:xfrm>
                  <a:off x="960" y="1584"/>
                  <a:ext cx="3058" cy="1056"/>
                  <a:chOff x="974" y="1584"/>
                  <a:chExt cx="3058" cy="1056"/>
                </a:xfrm>
              </p:grpSpPr>
              <p:sp>
                <p:nvSpPr>
                  <p:cNvPr id="31755" name="椭圆 31754"/>
                  <p:cNvSpPr/>
                  <p:nvPr/>
                </p:nvSpPr>
                <p:spPr>
                  <a:xfrm>
                    <a:off x="1310" y="2112"/>
                    <a:ext cx="288" cy="288"/>
                  </a:xfrm>
                  <a:prstGeom prst="ellipse">
                    <a:avLst/>
                  </a:prstGeom>
                  <a:solidFill>
                    <a:schemeClr val="accent1">
                      <a:alpha val="50000"/>
                    </a:schemeClr>
                  </a:solidFill>
                  <a:ln w="9525" cap="flat" cmpd="sng">
                    <a:solidFill>
                      <a:schemeClr val="tx1"/>
                    </a:solidFill>
                    <a:prstDash val="solid"/>
                    <a:headEnd type="none" w="med" len="med"/>
                    <a:tailEnd type="none" w="med" len="med"/>
                  </a:ln>
                </p:spPr>
                <p:txBody>
                  <a:bodyPr wrap="none" anchor="ctr"/>
                  <a:lstStyle/>
                  <a:p>
                    <a:pPr lvl="0" algn="ctr"/>
                    <a:r>
                      <a:rPr lang="en-US" altLang="zh-CN">
                        <a:latin typeface="Tahoma" panose="020B0604030504040204" pitchFamily="34" charset="0"/>
                        <a:ea typeface="Times New Roman" panose="02020603050405020304" charset="0"/>
                      </a:rPr>
                      <a:t>A</a:t>
                    </a:r>
                  </a:p>
                </p:txBody>
              </p:sp>
              <p:sp>
                <p:nvSpPr>
                  <p:cNvPr id="31756" name="椭圆 31755"/>
                  <p:cNvSpPr/>
                  <p:nvPr/>
                </p:nvSpPr>
                <p:spPr>
                  <a:xfrm>
                    <a:off x="3462" y="2112"/>
                    <a:ext cx="288" cy="288"/>
                  </a:xfrm>
                  <a:prstGeom prst="ellipse">
                    <a:avLst/>
                  </a:prstGeom>
                  <a:solidFill>
                    <a:schemeClr val="accent1">
                      <a:alpha val="50000"/>
                    </a:schemeClr>
                  </a:solidFill>
                  <a:ln w="9525" cap="flat" cmpd="sng">
                    <a:solidFill>
                      <a:schemeClr val="tx1"/>
                    </a:solidFill>
                    <a:prstDash val="solid"/>
                    <a:headEnd type="none" w="med" len="med"/>
                    <a:tailEnd type="none" w="med" len="med"/>
                  </a:ln>
                </p:spPr>
                <p:txBody>
                  <a:bodyPr wrap="none" anchor="ctr"/>
                  <a:lstStyle/>
                  <a:p>
                    <a:pPr lvl="0" algn="ctr"/>
                    <a:r>
                      <a:rPr lang="en-US" altLang="zh-CN">
                        <a:latin typeface="Tahoma" panose="020B0604030504040204" pitchFamily="34" charset="0"/>
                        <a:ea typeface="Times New Roman" panose="02020603050405020304" charset="0"/>
                      </a:rPr>
                      <a:t>C</a:t>
                    </a:r>
                  </a:p>
                </p:txBody>
              </p:sp>
              <p:sp>
                <p:nvSpPr>
                  <p:cNvPr id="31757" name="椭圆 31756"/>
                  <p:cNvSpPr/>
                  <p:nvPr/>
                </p:nvSpPr>
                <p:spPr>
                  <a:xfrm>
                    <a:off x="2406" y="2112"/>
                    <a:ext cx="288" cy="288"/>
                  </a:xfrm>
                  <a:prstGeom prst="ellipse">
                    <a:avLst/>
                  </a:prstGeom>
                  <a:solidFill>
                    <a:schemeClr val="accent1">
                      <a:alpha val="50000"/>
                    </a:schemeClr>
                  </a:solidFill>
                  <a:ln w="9525" cap="flat" cmpd="sng">
                    <a:solidFill>
                      <a:schemeClr val="tx1"/>
                    </a:solidFill>
                    <a:prstDash val="solid"/>
                    <a:headEnd type="none" w="med" len="med"/>
                    <a:tailEnd type="none" w="med" len="med"/>
                  </a:ln>
                </p:spPr>
                <p:txBody>
                  <a:bodyPr wrap="none" anchor="ctr"/>
                  <a:lstStyle/>
                  <a:p>
                    <a:pPr lvl="0" algn="ctr"/>
                    <a:r>
                      <a:rPr lang="en-US" altLang="zh-CN">
                        <a:latin typeface="Tahoma" panose="020B0604030504040204" pitchFamily="34" charset="0"/>
                        <a:ea typeface="Times New Roman" panose="02020603050405020304" charset="0"/>
                      </a:rPr>
                      <a:t>B</a:t>
                    </a:r>
                  </a:p>
                </p:txBody>
              </p:sp>
              <p:sp>
                <p:nvSpPr>
                  <p:cNvPr id="31758" name="椭圆 31757"/>
                  <p:cNvSpPr/>
                  <p:nvPr/>
                </p:nvSpPr>
                <p:spPr>
                  <a:xfrm>
                    <a:off x="1262" y="2064"/>
                    <a:ext cx="384" cy="384"/>
                  </a:xfrm>
                  <a:prstGeom prst="ellipse">
                    <a:avLst/>
                  </a:prstGeom>
                  <a:noFill/>
                  <a:ln w="9525" cap="flat" cmpd="sng">
                    <a:solidFill>
                      <a:schemeClr val="tx1"/>
                    </a:solidFill>
                    <a:prstDash val="solid"/>
                    <a:headEnd type="none" w="med" len="med"/>
                    <a:tailEnd type="none" w="med" len="med"/>
                  </a:ln>
                </p:spPr>
                <p:txBody>
                  <a:bodyPr/>
                  <a:lstStyle/>
                  <a:p>
                    <a:endParaRPr lang="zh-CN" altLang="en-US"/>
                  </a:p>
                </p:txBody>
              </p:sp>
              <p:sp>
                <p:nvSpPr>
                  <p:cNvPr id="31759" name="椭圆 31758"/>
                  <p:cNvSpPr/>
                  <p:nvPr/>
                </p:nvSpPr>
                <p:spPr>
                  <a:xfrm>
                    <a:off x="2358" y="2064"/>
                    <a:ext cx="384" cy="384"/>
                  </a:xfrm>
                  <a:prstGeom prst="ellipse">
                    <a:avLst/>
                  </a:prstGeom>
                  <a:noFill/>
                  <a:ln w="9525" cap="flat" cmpd="sng">
                    <a:solidFill>
                      <a:schemeClr val="tx1"/>
                    </a:solidFill>
                    <a:prstDash val="solid"/>
                    <a:headEnd type="none" w="med" len="med"/>
                    <a:tailEnd type="none" w="med" len="med"/>
                  </a:ln>
                </p:spPr>
                <p:txBody>
                  <a:bodyPr/>
                  <a:lstStyle/>
                  <a:p>
                    <a:endParaRPr lang="zh-CN" altLang="en-US"/>
                  </a:p>
                </p:txBody>
              </p:sp>
              <p:sp>
                <p:nvSpPr>
                  <p:cNvPr id="31760" name="直接连接符 31759"/>
                  <p:cNvSpPr/>
                  <p:nvPr/>
                </p:nvSpPr>
                <p:spPr>
                  <a:xfrm flipV="1">
                    <a:off x="974" y="2352"/>
                    <a:ext cx="336" cy="288"/>
                  </a:xfrm>
                  <a:prstGeom prst="line">
                    <a:avLst/>
                  </a:prstGeom>
                  <a:ln w="9525" cap="flat" cmpd="sng">
                    <a:solidFill>
                      <a:schemeClr val="tx1"/>
                    </a:solidFill>
                    <a:prstDash val="solid"/>
                    <a:headEnd type="none" w="med" len="med"/>
                    <a:tailEnd type="triangle" w="med" len="med"/>
                  </a:ln>
                </p:spPr>
              </p:sp>
              <p:sp>
                <p:nvSpPr>
                  <p:cNvPr id="31761" name="直接连接符 31760"/>
                  <p:cNvSpPr/>
                  <p:nvPr/>
                </p:nvSpPr>
                <p:spPr>
                  <a:xfrm>
                    <a:off x="1638" y="2256"/>
                    <a:ext cx="720" cy="0"/>
                  </a:xfrm>
                  <a:prstGeom prst="line">
                    <a:avLst/>
                  </a:prstGeom>
                  <a:ln w="9525" cap="flat" cmpd="sng">
                    <a:solidFill>
                      <a:schemeClr val="tx1"/>
                    </a:solidFill>
                    <a:prstDash val="solid"/>
                    <a:headEnd type="none" w="med" len="med"/>
                    <a:tailEnd type="triangle" w="med" len="med"/>
                  </a:ln>
                </p:spPr>
              </p:sp>
              <p:sp>
                <p:nvSpPr>
                  <p:cNvPr id="31762" name="直接连接符 31761"/>
                  <p:cNvSpPr/>
                  <p:nvPr/>
                </p:nvSpPr>
                <p:spPr>
                  <a:xfrm>
                    <a:off x="2742" y="2256"/>
                    <a:ext cx="720" cy="0"/>
                  </a:xfrm>
                  <a:prstGeom prst="line">
                    <a:avLst/>
                  </a:prstGeom>
                  <a:ln w="9525" cap="flat" cmpd="sng">
                    <a:solidFill>
                      <a:schemeClr val="tx1"/>
                    </a:solidFill>
                    <a:prstDash val="solid"/>
                    <a:headEnd type="none" w="med" len="med"/>
                    <a:tailEnd type="triangle" w="med" len="med"/>
                  </a:ln>
                </p:spPr>
              </p:sp>
              <p:sp>
                <p:nvSpPr>
                  <p:cNvPr id="31763" name="文本框 31762"/>
                  <p:cNvSpPr txBox="1"/>
                  <p:nvPr/>
                </p:nvSpPr>
                <p:spPr>
                  <a:xfrm>
                    <a:off x="2976" y="1968"/>
                    <a:ext cx="221" cy="288"/>
                  </a:xfrm>
                  <a:prstGeom prst="rect">
                    <a:avLst/>
                  </a:prstGeom>
                  <a:noFill/>
                  <a:ln w="9525">
                    <a:noFill/>
                  </a:ln>
                </p:spPr>
                <p:txBody>
                  <a:bodyPr wrap="none" anchor="t">
                    <a:spAutoFit/>
                  </a:bodyPr>
                  <a:lstStyle/>
                  <a:p>
                    <a:pPr lvl="0"/>
                    <a:r>
                      <a:rPr lang="en-US" altLang="zh-CN">
                        <a:latin typeface="Tahoma" panose="020B0604030504040204" pitchFamily="34" charset="0"/>
                        <a:ea typeface="Times New Roman" panose="02020603050405020304" charset="0"/>
                      </a:rPr>
                      <a:t>1</a:t>
                    </a:r>
                  </a:p>
                </p:txBody>
              </p:sp>
              <p:sp>
                <p:nvSpPr>
                  <p:cNvPr id="31764" name="文本框 31763"/>
                  <p:cNvSpPr txBox="1"/>
                  <p:nvPr/>
                </p:nvSpPr>
                <p:spPr>
                  <a:xfrm>
                    <a:off x="1536" y="1584"/>
                    <a:ext cx="221" cy="288"/>
                  </a:xfrm>
                  <a:prstGeom prst="rect">
                    <a:avLst/>
                  </a:prstGeom>
                  <a:noFill/>
                  <a:ln w="9525">
                    <a:noFill/>
                  </a:ln>
                </p:spPr>
                <p:txBody>
                  <a:bodyPr wrap="none" anchor="t">
                    <a:spAutoFit/>
                  </a:bodyPr>
                  <a:lstStyle/>
                  <a:p>
                    <a:pPr lvl="0"/>
                    <a:r>
                      <a:rPr lang="en-US" altLang="zh-CN">
                        <a:latin typeface="Tahoma" panose="020B0604030504040204" pitchFamily="34" charset="0"/>
                        <a:ea typeface="Times New Roman" panose="02020603050405020304" charset="0"/>
                      </a:rPr>
                      <a:t>0</a:t>
                    </a:r>
                  </a:p>
                </p:txBody>
              </p:sp>
              <p:cxnSp>
                <p:nvCxnSpPr>
                  <p:cNvPr id="31765" name="曲线连接符 31764"/>
                  <p:cNvCxnSpPr>
                    <a:stCxn id="31759" idx="3"/>
                    <a:endCxn id="31758" idx="5"/>
                  </p:cNvCxnSpPr>
                  <p:nvPr/>
                </p:nvCxnSpPr>
                <p:spPr>
                  <a:xfrm rot="5400000">
                    <a:off x="2001" y="1980"/>
                    <a:ext cx="1" cy="824"/>
                  </a:xfrm>
                  <a:prstGeom prst="curvedConnector3">
                    <a:avLst>
                      <a:gd name="adj1" fmla="val 20000000"/>
                    </a:avLst>
                  </a:prstGeom>
                  <a:ln w="9525" cap="flat" cmpd="sng">
                    <a:solidFill>
                      <a:schemeClr val="tx1"/>
                    </a:solidFill>
                    <a:prstDash val="solid"/>
                    <a:headEnd type="none" w="med" len="med"/>
                    <a:tailEnd type="triangle" w="med" len="med"/>
                  </a:ln>
                </p:spPr>
              </p:cxnSp>
              <p:sp>
                <p:nvSpPr>
                  <p:cNvPr id="31766" name="文本框 31765"/>
                  <p:cNvSpPr txBox="1"/>
                  <p:nvPr/>
                </p:nvSpPr>
                <p:spPr>
                  <a:xfrm>
                    <a:off x="3648" y="1632"/>
                    <a:ext cx="384" cy="288"/>
                  </a:xfrm>
                  <a:prstGeom prst="rect">
                    <a:avLst/>
                  </a:prstGeom>
                  <a:noFill/>
                  <a:ln w="9525">
                    <a:noFill/>
                  </a:ln>
                </p:spPr>
                <p:txBody>
                  <a:bodyPr wrap="none" anchor="t">
                    <a:spAutoFit/>
                  </a:bodyPr>
                  <a:lstStyle/>
                  <a:p>
                    <a:pPr lvl="0"/>
                    <a:r>
                      <a:rPr lang="en-US" altLang="zh-CN">
                        <a:latin typeface="Tahoma" panose="020B0604030504040204" pitchFamily="34" charset="0"/>
                        <a:ea typeface="Times New Roman" panose="02020603050405020304" charset="0"/>
                      </a:rPr>
                      <a:t>0,1</a:t>
                    </a:r>
                  </a:p>
                </p:txBody>
              </p:sp>
              <p:cxnSp>
                <p:nvCxnSpPr>
                  <p:cNvPr id="31767" name="曲线连接符 31766"/>
                  <p:cNvCxnSpPr>
                    <a:stCxn id="31756" idx="7"/>
                    <a:endCxn id="31756" idx="1"/>
                  </p:cNvCxnSpPr>
                  <p:nvPr/>
                </p:nvCxnSpPr>
                <p:spPr>
                  <a:xfrm rot="16200000" flipH="1" flipV="1">
                    <a:off x="3605" y="2052"/>
                    <a:ext cx="1" cy="204"/>
                  </a:xfrm>
                  <a:prstGeom prst="curvedConnector3">
                    <a:avLst>
                      <a:gd name="adj1" fmla="val -18600000"/>
                    </a:avLst>
                  </a:prstGeom>
                  <a:ln w="9525" cap="flat" cmpd="sng">
                    <a:solidFill>
                      <a:schemeClr val="tx1"/>
                    </a:solidFill>
                    <a:prstDash val="solid"/>
                    <a:headEnd type="none" w="med" len="med"/>
                    <a:tailEnd type="triangle" w="med" len="med"/>
                  </a:ln>
                </p:spPr>
              </p:cxnSp>
            </p:grpSp>
          </p:grpSp>
        </p:grpSp>
      </p:grpSp>
      <p:sp>
        <p:nvSpPr>
          <p:cNvPr id="31768" name="文本框 31767"/>
          <p:cNvSpPr txBox="1"/>
          <p:nvPr/>
        </p:nvSpPr>
        <p:spPr>
          <a:xfrm>
            <a:off x="2727325" y="1989138"/>
            <a:ext cx="1803400" cy="579437"/>
          </a:xfrm>
          <a:prstGeom prst="rect">
            <a:avLst/>
          </a:prstGeom>
          <a:noFill/>
          <a:ln w="9525">
            <a:noFill/>
          </a:ln>
        </p:spPr>
        <p:txBody>
          <a:bodyPr wrap="none" anchor="t">
            <a:spAutoFit/>
          </a:bodyPr>
          <a:lstStyle/>
          <a:p>
            <a:pPr lvl="0"/>
            <a:r>
              <a:rPr lang="en-US" altLang="zh-CN" sz="3200">
                <a:latin typeface="Tahoma" panose="020B0604030504040204" pitchFamily="34" charset="0"/>
                <a:ea typeface="Times New Roman" panose="02020603050405020304" charset="0"/>
              </a:rPr>
              <a:t>0 1 0 1 1</a:t>
            </a:r>
          </a:p>
        </p:txBody>
      </p:sp>
      <p:grpSp>
        <p:nvGrpSpPr>
          <p:cNvPr id="31769" name="组合 31768"/>
          <p:cNvGrpSpPr/>
          <p:nvPr/>
        </p:nvGrpSpPr>
        <p:grpSpPr>
          <a:xfrm>
            <a:off x="4038600" y="2438400"/>
            <a:ext cx="1157288" cy="1185863"/>
            <a:chOff x="1238" y="1536"/>
            <a:chExt cx="729" cy="747"/>
          </a:xfrm>
        </p:grpSpPr>
        <p:sp>
          <p:nvSpPr>
            <p:cNvPr id="31770" name="文本框 31769"/>
            <p:cNvSpPr txBox="1"/>
            <p:nvPr/>
          </p:nvSpPr>
          <p:spPr>
            <a:xfrm>
              <a:off x="1238" y="1749"/>
              <a:ext cx="729" cy="534"/>
            </a:xfrm>
            <a:prstGeom prst="rect">
              <a:avLst/>
            </a:prstGeom>
            <a:noFill/>
            <a:ln w="25400" cap="flat" cmpd="sng">
              <a:solidFill>
                <a:srgbClr val="FF0000"/>
              </a:solidFill>
              <a:prstDash val="sysDot"/>
              <a:miter/>
              <a:headEnd type="none" w="med" len="med"/>
              <a:tailEnd type="none" w="med" len="med"/>
            </a:ln>
          </p:spPr>
          <p:txBody>
            <a:bodyPr wrap="none" anchor="t">
              <a:spAutoFit/>
            </a:bodyPr>
            <a:lstStyle/>
            <a:p>
              <a:pPr lvl="0"/>
              <a:r>
                <a:rPr lang="en-US" altLang="zh-CN">
                  <a:latin typeface="Tahoma" panose="020B0604030504040204" pitchFamily="34" charset="0"/>
                  <a:ea typeface="Times New Roman" panose="02020603050405020304" charset="0"/>
                </a:rPr>
                <a:t>  Next</a:t>
              </a:r>
            </a:p>
            <a:p>
              <a:pPr lvl="0"/>
              <a:r>
                <a:rPr lang="en-US" altLang="zh-CN">
                  <a:latin typeface="Tahoma" panose="020B0604030504040204" pitchFamily="34" charset="0"/>
                  <a:ea typeface="Times New Roman" panose="02020603050405020304" charset="0"/>
                </a:rPr>
                <a:t>symbol</a:t>
              </a:r>
            </a:p>
          </p:txBody>
        </p:sp>
        <p:sp>
          <p:nvSpPr>
            <p:cNvPr id="31771" name="直接连接符 31770"/>
            <p:cNvSpPr/>
            <p:nvPr/>
          </p:nvSpPr>
          <p:spPr>
            <a:xfrm flipV="1">
              <a:off x="1584" y="1536"/>
              <a:ext cx="0" cy="192"/>
            </a:xfrm>
            <a:prstGeom prst="line">
              <a:avLst/>
            </a:prstGeom>
            <a:ln w="25400" cap="flat" cmpd="sng">
              <a:solidFill>
                <a:srgbClr val="FF0000"/>
              </a:solidFill>
              <a:prstDash val="sysDot"/>
              <a:headEnd type="none" w="med" len="med"/>
              <a:tailEnd type="triangle" w="med" len="med"/>
            </a:ln>
          </p:spPr>
        </p:sp>
      </p:grpSp>
      <p:grpSp>
        <p:nvGrpSpPr>
          <p:cNvPr id="31772" name="组合 31771"/>
          <p:cNvGrpSpPr/>
          <p:nvPr/>
        </p:nvGrpSpPr>
        <p:grpSpPr>
          <a:xfrm>
            <a:off x="5791200" y="4876800"/>
            <a:ext cx="1212850" cy="1719263"/>
            <a:chOff x="1574" y="3120"/>
            <a:chExt cx="764" cy="1083"/>
          </a:xfrm>
        </p:grpSpPr>
        <p:sp>
          <p:nvSpPr>
            <p:cNvPr id="31773" name="文本框 31772"/>
            <p:cNvSpPr txBox="1"/>
            <p:nvPr/>
          </p:nvSpPr>
          <p:spPr>
            <a:xfrm>
              <a:off x="1574" y="3669"/>
              <a:ext cx="764" cy="534"/>
            </a:xfrm>
            <a:prstGeom prst="rect">
              <a:avLst/>
            </a:prstGeom>
            <a:noFill/>
            <a:ln w="25400" cap="flat" cmpd="sng">
              <a:solidFill>
                <a:srgbClr val="FF0000"/>
              </a:solidFill>
              <a:prstDash val="sysDot"/>
              <a:miter/>
              <a:headEnd type="none" w="med" len="med"/>
              <a:tailEnd type="none" w="med" len="med"/>
            </a:ln>
          </p:spPr>
          <p:txBody>
            <a:bodyPr wrap="none" anchor="t">
              <a:spAutoFit/>
            </a:bodyPr>
            <a:lstStyle/>
            <a:p>
              <a:pPr lvl="0"/>
              <a:r>
                <a:rPr lang="en-US" altLang="zh-CN">
                  <a:latin typeface="Tahoma" panose="020B0604030504040204" pitchFamily="34" charset="0"/>
                  <a:ea typeface="Times New Roman" panose="02020603050405020304" charset="0"/>
                </a:rPr>
                <a:t>Current</a:t>
              </a:r>
            </a:p>
            <a:p>
              <a:pPr lvl="0"/>
              <a:r>
                <a:rPr lang="en-US" altLang="zh-CN">
                  <a:latin typeface="Tahoma" panose="020B0604030504040204" pitchFamily="34" charset="0"/>
                  <a:ea typeface="Times New Roman" panose="02020603050405020304" charset="0"/>
                </a:rPr>
                <a:t> state</a:t>
              </a:r>
            </a:p>
          </p:txBody>
        </p:sp>
        <p:sp>
          <p:nvSpPr>
            <p:cNvPr id="31774" name="直接连接符 31773"/>
            <p:cNvSpPr/>
            <p:nvPr/>
          </p:nvSpPr>
          <p:spPr>
            <a:xfrm flipV="1">
              <a:off x="1920" y="3120"/>
              <a:ext cx="0" cy="528"/>
            </a:xfrm>
            <a:prstGeom prst="line">
              <a:avLst/>
            </a:prstGeom>
            <a:ln w="25400" cap="flat" cmpd="sng">
              <a:solidFill>
                <a:srgbClr val="FF0000"/>
              </a:solidFill>
              <a:prstDash val="sysDot"/>
              <a:headEnd type="none" w="med" len="med"/>
              <a:tailEnd type="triangle" w="med" len="med"/>
            </a:ln>
          </p:spPr>
        </p:sp>
      </p:grpSp>
      <p:sp>
        <p:nvSpPr>
          <p:cNvPr id="2" name="灯片编号占位符 1"/>
          <p:cNvSpPr>
            <a:spLocks noGrp="1"/>
          </p:cNvSpPr>
          <p:nvPr>
            <p:ph type="sldNum" sz="quarter" idx="12"/>
          </p:nvPr>
        </p:nvSpPr>
        <p:spPr/>
        <p:txBody>
          <a:bodyPr/>
          <a:lstStyle/>
          <a:p>
            <a:pPr lvl="0"/>
            <a:fld id="{9A0DB2DC-4C9A-4742-B13C-FB6460FD3503}" type="slidenum">
              <a:rPr lang="en-US"/>
              <a:pPr lvl="0"/>
              <a:t>14</a:t>
            </a:fld>
            <a:endParaRPr lang="en-US"/>
          </a:p>
        </p:txBody>
      </p:sp>
      <p:sp>
        <p:nvSpPr>
          <p:cNvPr id="4" name="日期占位符 3"/>
          <p:cNvSpPr>
            <a:spLocks noGrp="1"/>
          </p:cNvSpPr>
          <p:nvPr>
            <p:ph type="dt" sz="half" idx="10"/>
          </p:nvPr>
        </p:nvSpPr>
        <p:spPr>
          <a:xfrm>
            <a:off x="457200" y="6200775"/>
            <a:ext cx="2133600" cy="476250"/>
          </a:xfrm>
        </p:spPr>
        <p:txBody>
          <a:bodyPr/>
          <a:lstStyle/>
          <a:p>
            <a:pPr lvl="0">
              <a:buClr>
                <a:srgbClr val="000000"/>
              </a:buClr>
            </a:pPr>
            <a:fld id="{BB962C8B-B14F-4D97-AF65-F5344CB8AC3E}" type="datetime1">
              <a:rPr lang="zh-CN" altLang="en-US" dirty="0"/>
              <a:pPr lvl="0">
                <a:buClr>
                  <a:srgbClr val="000000"/>
                </a:buClr>
              </a:pPr>
              <a:t>2019/5/28</a:t>
            </a:fld>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1"/>
            </a:gs>
          </a:gsLst>
          <a:lin ang="5400000" scaled="1"/>
          <a:tileRect/>
        </a:gradFill>
        <a:effectLst/>
      </p:bgPr>
    </p:bg>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2019/5/28</a:t>
            </a:fld>
            <a:endParaRPr lang="zh-CN" altLang="en-US" dirty="0"/>
          </a:p>
        </p:txBody>
      </p:sp>
      <p:sp>
        <p:nvSpPr>
          <p:cNvPr id="5" name="灯片编号占位符 4"/>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15</a:t>
            </a:fld>
            <a:endParaRPr lang="zh-CN" dirty="0"/>
          </a:p>
        </p:txBody>
      </p:sp>
      <p:sp>
        <p:nvSpPr>
          <p:cNvPr id="432130" name="标题 432129"/>
          <p:cNvSpPr>
            <a:spLocks noGrp="1"/>
          </p:cNvSpPr>
          <p:nvPr>
            <p:ph type="title"/>
          </p:nvPr>
        </p:nvSpPr>
        <p:spPr>
          <a:xfrm>
            <a:off x="312420" y="5080"/>
            <a:ext cx="9319895" cy="1199515"/>
          </a:xfrm>
        </p:spPr>
        <p:txBody>
          <a:bodyPr anchor="ctr"/>
          <a:lstStyle/>
          <a:p>
            <a:pPr algn="l"/>
            <a:r>
              <a:rPr lang="zh-CN" altLang="en-US" b="1" dirty="0">
                <a:solidFill>
                  <a:srgbClr val="CC0066"/>
                </a:solidFill>
                <a:latin typeface="宋体" panose="02010600030101010101" pitchFamily="2" charset="-122"/>
                <a:ea typeface="宋体" panose="02010600030101010101" pitchFamily="2" charset="-122"/>
              </a:rPr>
              <a:t>成员判定 </a:t>
            </a:r>
            <a:r>
              <a:rPr lang="en-US" altLang="zh-CN" b="1" dirty="0">
                <a:solidFill>
                  <a:srgbClr val="CC0066"/>
                </a:solidFill>
                <a:latin typeface="宋体" panose="02010600030101010101" pitchFamily="2" charset="-122"/>
                <a:ea typeface="宋体" panose="02010600030101010101" pitchFamily="2" charset="-122"/>
              </a:rPr>
              <a:t>Membership Question</a:t>
            </a:r>
          </a:p>
        </p:txBody>
      </p:sp>
      <p:sp>
        <p:nvSpPr>
          <p:cNvPr id="432131" name="文本占位符 432130"/>
          <p:cNvSpPr>
            <a:spLocks noGrp="1"/>
          </p:cNvSpPr>
          <p:nvPr>
            <p:ph type="body" idx="1"/>
          </p:nvPr>
        </p:nvSpPr>
        <p:spPr>
          <a:xfrm>
            <a:off x="336550" y="1150620"/>
            <a:ext cx="8235950" cy="4837430"/>
          </a:xfrm>
        </p:spPr>
        <p:txBody>
          <a:bodyPr/>
          <a:lstStyle/>
          <a:p>
            <a:pPr indent="-342900" algn="l">
              <a:lnSpc>
                <a:spcPct val="90000"/>
              </a:lnSpc>
              <a:buFont typeface="Arial" panose="020B0604020202020204" pitchFamily="34" charset="0"/>
              <a:buChar char="•"/>
            </a:pPr>
            <a:r>
              <a:rPr lang="zh-CN" altLang="en-US" sz="3200" b="1">
                <a:solidFill>
                  <a:srgbClr val="00B0F0"/>
                </a:solidFill>
                <a:latin typeface="Times New Roman" panose="02020603050405020304" charset="0"/>
                <a:ea typeface="宋体" panose="02010600030101010101" pitchFamily="2" charset="-122"/>
              </a:rPr>
              <a:t>如果正则语言</a:t>
            </a:r>
            <a:r>
              <a:rPr lang="en-US" altLang="zh-CN" sz="3200" b="1">
                <a:solidFill>
                  <a:srgbClr val="00B0F0"/>
                </a:solidFill>
                <a:latin typeface="Times New Roman" panose="02020603050405020304" charset="0"/>
                <a:ea typeface="宋体" panose="02010600030101010101" pitchFamily="2" charset="-122"/>
              </a:rPr>
              <a:t>RL</a:t>
            </a:r>
            <a:r>
              <a:rPr lang="zh-CN" altLang="en-US" sz="3200" b="1">
                <a:solidFill>
                  <a:srgbClr val="00B0F0"/>
                </a:solidFill>
                <a:latin typeface="Times New Roman" panose="02020603050405020304" charset="0"/>
                <a:ea typeface="宋体" panose="02010600030101010101" pitchFamily="2" charset="-122"/>
              </a:rPr>
              <a:t>不是用</a:t>
            </a:r>
            <a:r>
              <a:rPr lang="en-US" altLang="zh-CN" sz="3200" b="1">
                <a:solidFill>
                  <a:srgbClr val="00B0F0"/>
                </a:solidFill>
                <a:latin typeface="Times New Roman" panose="02020603050405020304" charset="0"/>
                <a:ea typeface="宋体" panose="02010600030101010101" pitchFamily="2" charset="-122"/>
              </a:rPr>
              <a:t>DFA</a:t>
            </a:r>
            <a:r>
              <a:rPr lang="zh-CN" altLang="en-US" sz="3200" b="1">
                <a:solidFill>
                  <a:srgbClr val="00B0F0"/>
                </a:solidFill>
                <a:latin typeface="Times New Roman" panose="02020603050405020304" charset="0"/>
                <a:ea typeface="宋体" panose="02010600030101010101" pitchFamily="2" charset="-122"/>
              </a:rPr>
              <a:t>来描述的怎么办？</a:t>
            </a:r>
          </a:p>
          <a:p>
            <a:pPr indent="-342900" algn="l">
              <a:lnSpc>
                <a:spcPct val="90000"/>
              </a:lnSpc>
              <a:buFont typeface="Arial" panose="020B0604020202020204" pitchFamily="34" charset="0"/>
              <a:buChar char="•"/>
            </a:pPr>
            <a:endParaRPr lang="en-US" altLang="zh-CN" sz="3200" b="1">
              <a:solidFill>
                <a:srgbClr val="00B0F0"/>
              </a:solidFill>
              <a:latin typeface="Times New Roman" panose="02020603050405020304" charset="0"/>
              <a:ea typeface="宋体" panose="02010600030101010101" pitchFamily="2" charset="-122"/>
            </a:endParaRPr>
          </a:p>
          <a:p>
            <a:pPr algn="l">
              <a:lnSpc>
                <a:spcPct val="90000"/>
              </a:lnSpc>
              <a:buFont typeface="Arial" panose="020B0604020202020204" pitchFamily="34" charset="0"/>
            </a:pPr>
            <a:endParaRPr lang="zh-CN" altLang="en-US" sz="3200" b="1">
              <a:solidFill>
                <a:srgbClr val="339933"/>
              </a:solidFill>
              <a:latin typeface="Times New Roman" panose="02020603050405020304" charset="0"/>
              <a:ea typeface="宋体" panose="02010600030101010101" pitchFamily="2" charset="-122"/>
            </a:endParaRPr>
          </a:p>
          <a:p>
            <a:pPr indent="-342900" algn="l">
              <a:lnSpc>
                <a:spcPct val="90000"/>
              </a:lnSpc>
              <a:buFont typeface="Arial" panose="020B0604020202020204" pitchFamily="34" charset="0"/>
              <a:buChar char="•"/>
            </a:pPr>
            <a:endParaRPr lang="zh-CN" altLang="en-US" sz="3200" b="1">
              <a:solidFill>
                <a:srgbClr val="339933"/>
              </a:solidFill>
              <a:latin typeface="Times New Roman" panose="02020603050405020304" charset="0"/>
              <a:ea typeface="宋体" panose="02010600030101010101" pitchFamily="2" charset="-122"/>
            </a:endParaRPr>
          </a:p>
          <a:p>
            <a:pPr algn="l">
              <a:lnSpc>
                <a:spcPct val="90000"/>
              </a:lnSpc>
              <a:buFont typeface="Arial" panose="020B0604020202020204" pitchFamily="34" charset="0"/>
            </a:pPr>
            <a:endParaRPr lang="en-US" altLang="zh-CN" sz="3200" b="1">
              <a:solidFill>
                <a:srgbClr val="339933"/>
              </a:solidFill>
              <a:latin typeface="Times New Roman" panose="02020603050405020304" charset="0"/>
              <a:ea typeface="宋体" panose="02010600030101010101" pitchFamily="2" charset="-122"/>
            </a:endParaRPr>
          </a:p>
          <a:p>
            <a:pPr algn="l">
              <a:lnSpc>
                <a:spcPct val="90000"/>
              </a:lnSpc>
            </a:pPr>
            <a:endParaRPr lang="en-US" altLang="zh-CN" b="1">
              <a:latin typeface="Times New Roman" panose="02020603050405020304" charset="0"/>
              <a:ea typeface="宋体" panose="02010600030101010101" pitchFamily="2" charset="-122"/>
            </a:endParaRPr>
          </a:p>
          <a:p>
            <a:pPr algn="l">
              <a:lnSpc>
                <a:spcPct val="90000"/>
              </a:lnSpc>
            </a:pPr>
            <a:endParaRPr lang="en-US" altLang="zh-CN" b="1">
              <a:latin typeface="Times New Roman" panose="02020603050405020304" charset="0"/>
              <a:ea typeface="宋体" panose="02010600030101010101" pitchFamily="2" charset="-122"/>
            </a:endParaRPr>
          </a:p>
          <a:p>
            <a:pPr indent="-342900" algn="l">
              <a:lnSpc>
                <a:spcPct val="90000"/>
              </a:lnSpc>
            </a:pPr>
            <a:endParaRPr lang="en-US" altLang="zh-CN" sz="3200" b="1">
              <a:latin typeface="Times New Roman" panose="02020603050405020304" charset="0"/>
              <a:ea typeface="宋体" panose="02010600030101010101" pitchFamily="2" charset="-122"/>
            </a:endParaRPr>
          </a:p>
        </p:txBody>
      </p:sp>
      <p:grpSp>
        <p:nvGrpSpPr>
          <p:cNvPr id="6" name="组合 5"/>
          <p:cNvGrpSpPr/>
          <p:nvPr/>
        </p:nvGrpSpPr>
        <p:grpSpPr>
          <a:xfrm>
            <a:off x="3618865" y="2335530"/>
            <a:ext cx="1355090" cy="720090"/>
            <a:chOff x="5339" y="2775"/>
            <a:chExt cx="2134" cy="1134"/>
          </a:xfrm>
        </p:grpSpPr>
        <p:sp>
          <p:nvSpPr>
            <p:cNvPr id="2" name="圆角矩形 1"/>
            <p:cNvSpPr/>
            <p:nvPr/>
          </p:nvSpPr>
          <p:spPr>
            <a:xfrm>
              <a:off x="5339" y="2775"/>
              <a:ext cx="2134" cy="1134"/>
            </a:xfrm>
            <a:prstGeom prst="roundRect">
              <a:avLst/>
            </a:prstGeom>
            <a:noFill/>
            <a:ln w="444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5836" y="2934"/>
              <a:ext cx="1427" cy="816"/>
            </a:xfrm>
            <a:prstGeom prst="rect">
              <a:avLst/>
            </a:prstGeom>
            <a:noFill/>
          </p:spPr>
          <p:txBody>
            <a:bodyPr wrap="square" rtlCol="0">
              <a:spAutoFit/>
            </a:bodyPr>
            <a:lstStyle/>
            <a:p>
              <a:r>
                <a:rPr lang="en-US" altLang="zh-CN" sz="2800">
                  <a:solidFill>
                    <a:srgbClr val="00B0F0"/>
                  </a:solidFill>
                  <a:latin typeface="+mn-lt"/>
                </a:rPr>
                <a:t>RG</a:t>
              </a:r>
            </a:p>
          </p:txBody>
        </p:sp>
      </p:grpSp>
      <p:grpSp>
        <p:nvGrpSpPr>
          <p:cNvPr id="7" name="组合 6"/>
          <p:cNvGrpSpPr/>
          <p:nvPr/>
        </p:nvGrpSpPr>
        <p:grpSpPr>
          <a:xfrm>
            <a:off x="5562600" y="3439160"/>
            <a:ext cx="1355090" cy="720090"/>
            <a:chOff x="5339" y="2775"/>
            <a:chExt cx="2134" cy="1134"/>
          </a:xfrm>
        </p:grpSpPr>
        <p:sp>
          <p:nvSpPr>
            <p:cNvPr id="8" name="圆角矩形 7"/>
            <p:cNvSpPr/>
            <p:nvPr/>
          </p:nvSpPr>
          <p:spPr>
            <a:xfrm>
              <a:off x="5339" y="2775"/>
              <a:ext cx="2134" cy="1134"/>
            </a:xfrm>
            <a:prstGeom prst="roundRect">
              <a:avLst/>
            </a:prstGeom>
            <a:noFill/>
            <a:ln w="444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5696" y="2934"/>
              <a:ext cx="1427" cy="816"/>
            </a:xfrm>
            <a:prstGeom prst="rect">
              <a:avLst/>
            </a:prstGeom>
            <a:noFill/>
          </p:spPr>
          <p:txBody>
            <a:bodyPr wrap="square" rtlCol="0">
              <a:spAutoFit/>
            </a:bodyPr>
            <a:lstStyle/>
            <a:p>
              <a:r>
                <a:rPr lang="en-US" altLang="zh-CN" sz="2800">
                  <a:solidFill>
                    <a:srgbClr val="00B0F0"/>
                  </a:solidFill>
                  <a:latin typeface="+mn-lt"/>
                </a:rPr>
                <a:t>DFA</a:t>
              </a:r>
            </a:p>
          </p:txBody>
        </p:sp>
      </p:grpSp>
      <p:grpSp>
        <p:nvGrpSpPr>
          <p:cNvPr id="10" name="组合 9"/>
          <p:cNvGrpSpPr/>
          <p:nvPr/>
        </p:nvGrpSpPr>
        <p:grpSpPr>
          <a:xfrm>
            <a:off x="4862830" y="5001260"/>
            <a:ext cx="1355090" cy="720090"/>
            <a:chOff x="5339" y="2775"/>
            <a:chExt cx="2134" cy="1134"/>
          </a:xfrm>
        </p:grpSpPr>
        <p:sp>
          <p:nvSpPr>
            <p:cNvPr id="11" name="圆角矩形 10"/>
            <p:cNvSpPr/>
            <p:nvPr/>
          </p:nvSpPr>
          <p:spPr>
            <a:xfrm>
              <a:off x="5339" y="2775"/>
              <a:ext cx="2134" cy="1134"/>
            </a:xfrm>
            <a:prstGeom prst="roundRect">
              <a:avLst/>
            </a:prstGeom>
            <a:noFill/>
            <a:ln w="444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5696" y="2934"/>
              <a:ext cx="1427" cy="816"/>
            </a:xfrm>
            <a:prstGeom prst="rect">
              <a:avLst/>
            </a:prstGeom>
            <a:noFill/>
          </p:spPr>
          <p:txBody>
            <a:bodyPr wrap="square" rtlCol="0">
              <a:spAutoFit/>
            </a:bodyPr>
            <a:lstStyle/>
            <a:p>
              <a:r>
                <a:rPr lang="en-US" altLang="zh-CN" sz="2800">
                  <a:solidFill>
                    <a:srgbClr val="00B0F0"/>
                  </a:solidFill>
                  <a:latin typeface="+mn-lt"/>
                </a:rPr>
                <a:t>NFA</a:t>
              </a:r>
            </a:p>
          </p:txBody>
        </p:sp>
      </p:grpSp>
      <p:grpSp>
        <p:nvGrpSpPr>
          <p:cNvPr id="13" name="组合 12"/>
          <p:cNvGrpSpPr/>
          <p:nvPr/>
        </p:nvGrpSpPr>
        <p:grpSpPr>
          <a:xfrm>
            <a:off x="2408555" y="5001260"/>
            <a:ext cx="1607820" cy="720090"/>
            <a:chOff x="5276" y="2775"/>
            <a:chExt cx="2532" cy="1134"/>
          </a:xfrm>
        </p:grpSpPr>
        <p:sp>
          <p:nvSpPr>
            <p:cNvPr id="14" name="圆角矩形 13"/>
            <p:cNvSpPr/>
            <p:nvPr/>
          </p:nvSpPr>
          <p:spPr>
            <a:xfrm>
              <a:off x="5339" y="2775"/>
              <a:ext cx="2134" cy="1134"/>
            </a:xfrm>
            <a:prstGeom prst="roundRect">
              <a:avLst/>
            </a:prstGeom>
            <a:noFill/>
            <a:ln w="444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5276" y="2934"/>
              <a:ext cx="2532" cy="816"/>
            </a:xfrm>
            <a:prstGeom prst="rect">
              <a:avLst/>
            </a:prstGeom>
            <a:noFill/>
          </p:spPr>
          <p:txBody>
            <a:bodyPr wrap="square" rtlCol="0">
              <a:spAutoFit/>
            </a:bodyPr>
            <a:lstStyle/>
            <a:p>
              <a:r>
                <a:rPr lang="en-US" altLang="zh-CN" sz="2800" b="1">
                  <a:solidFill>
                    <a:srgbClr val="00B0F0"/>
                  </a:solidFill>
                  <a:sym typeface="+mn-ea"/>
                </a:rPr>
                <a:t>ε-</a:t>
              </a:r>
              <a:r>
                <a:rPr lang="en-US" altLang="zh-CN" sz="2800">
                  <a:solidFill>
                    <a:srgbClr val="00B0F0"/>
                  </a:solidFill>
                  <a:latin typeface="+mn-lt"/>
                </a:rPr>
                <a:t>NFA</a:t>
              </a:r>
            </a:p>
          </p:txBody>
        </p:sp>
      </p:grpSp>
      <p:grpSp>
        <p:nvGrpSpPr>
          <p:cNvPr id="16" name="组合 15"/>
          <p:cNvGrpSpPr/>
          <p:nvPr/>
        </p:nvGrpSpPr>
        <p:grpSpPr>
          <a:xfrm>
            <a:off x="1806575" y="3439160"/>
            <a:ext cx="1355090" cy="720090"/>
            <a:chOff x="5339" y="2775"/>
            <a:chExt cx="2134" cy="1134"/>
          </a:xfrm>
        </p:grpSpPr>
        <p:sp>
          <p:nvSpPr>
            <p:cNvPr id="17" name="圆角矩形 16"/>
            <p:cNvSpPr/>
            <p:nvPr/>
          </p:nvSpPr>
          <p:spPr>
            <a:xfrm>
              <a:off x="5339" y="2775"/>
              <a:ext cx="2134" cy="1134"/>
            </a:xfrm>
            <a:prstGeom prst="roundRect">
              <a:avLst/>
            </a:prstGeom>
            <a:noFill/>
            <a:ln w="444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5836" y="2934"/>
              <a:ext cx="1427" cy="816"/>
            </a:xfrm>
            <a:prstGeom prst="rect">
              <a:avLst/>
            </a:prstGeom>
            <a:noFill/>
          </p:spPr>
          <p:txBody>
            <a:bodyPr wrap="square" rtlCol="0">
              <a:spAutoFit/>
            </a:bodyPr>
            <a:lstStyle/>
            <a:p>
              <a:r>
                <a:rPr lang="en-US" altLang="zh-CN" sz="2800">
                  <a:solidFill>
                    <a:srgbClr val="00B0F0"/>
                  </a:solidFill>
                  <a:latin typeface="+mn-lt"/>
                </a:rPr>
                <a:t>RE</a:t>
              </a:r>
            </a:p>
          </p:txBody>
        </p:sp>
      </p:grpSp>
      <p:cxnSp>
        <p:nvCxnSpPr>
          <p:cNvPr id="19" name="曲线连接符 18"/>
          <p:cNvCxnSpPr/>
          <p:nvPr/>
        </p:nvCxnSpPr>
        <p:spPr>
          <a:xfrm>
            <a:off x="4973955" y="2695575"/>
            <a:ext cx="1266190" cy="743585"/>
          </a:xfrm>
          <a:prstGeom prst="curvedConnector2">
            <a:avLst/>
          </a:prstGeom>
          <a:ln w="41275">
            <a:solidFill>
              <a:srgbClr val="00B0F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0" name="曲线连接符 19"/>
          <p:cNvCxnSpPr/>
          <p:nvPr/>
        </p:nvCxnSpPr>
        <p:spPr>
          <a:xfrm rot="5400000">
            <a:off x="5380355" y="4141470"/>
            <a:ext cx="842010" cy="877570"/>
          </a:xfrm>
          <a:prstGeom prst="curvedConnector2">
            <a:avLst/>
          </a:prstGeom>
          <a:ln w="41275">
            <a:solidFill>
              <a:srgbClr val="00B0F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1" name="曲线连接符 20"/>
          <p:cNvCxnSpPr/>
          <p:nvPr/>
        </p:nvCxnSpPr>
        <p:spPr>
          <a:xfrm rot="16200000">
            <a:off x="2679065" y="2499995"/>
            <a:ext cx="743585" cy="1134745"/>
          </a:xfrm>
          <a:prstGeom prst="curvedConnector2">
            <a:avLst/>
          </a:prstGeom>
          <a:ln w="41275">
            <a:solidFill>
              <a:srgbClr val="00B0F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2" name="曲线连接符 21"/>
          <p:cNvCxnSpPr/>
          <p:nvPr/>
        </p:nvCxnSpPr>
        <p:spPr>
          <a:xfrm rot="10800000" flipV="1">
            <a:off x="3795395" y="5354320"/>
            <a:ext cx="1043305" cy="4445"/>
          </a:xfrm>
          <a:prstGeom prst="curvedConnector3">
            <a:avLst>
              <a:gd name="adj1" fmla="val 49970"/>
            </a:avLst>
          </a:prstGeom>
          <a:ln w="41275">
            <a:solidFill>
              <a:srgbClr val="00B0F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3" name="曲线连接符 22"/>
          <p:cNvCxnSpPr/>
          <p:nvPr/>
        </p:nvCxnSpPr>
        <p:spPr>
          <a:xfrm rot="10800000">
            <a:off x="2230755" y="4109720"/>
            <a:ext cx="1050925" cy="891540"/>
          </a:xfrm>
          <a:prstGeom prst="curvedConnector2">
            <a:avLst/>
          </a:prstGeom>
          <a:ln w="41275">
            <a:solidFill>
              <a:srgbClr val="00B0F0"/>
            </a:solidFill>
            <a:headEnd type="arrow"/>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213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1"/>
            </a:gs>
          </a:gsLst>
          <a:lin ang="5400000" scaled="1"/>
          <a:tileRect/>
        </a:gradFill>
        <a:effectLst/>
      </p:bgPr>
    </p:bg>
    <p:spTree>
      <p:nvGrpSpPr>
        <p:cNvPr id="1" name=""/>
        <p:cNvGrpSpPr/>
        <p:nvPr/>
      </p:nvGrpSpPr>
      <p:grpSpPr>
        <a:xfrm>
          <a:off x="0" y="0"/>
          <a:ext cx="0" cy="0"/>
          <a:chOff x="0" y="0"/>
          <a:chExt cx="0" cy="0"/>
        </a:xfrm>
      </p:grpSpPr>
      <p:sp>
        <p:nvSpPr>
          <p:cNvPr id="536579" name="文本占位符 536578"/>
          <p:cNvSpPr>
            <a:spLocks noGrp="1"/>
          </p:cNvSpPr>
          <p:nvPr>
            <p:ph type="body" idx="1"/>
          </p:nvPr>
        </p:nvSpPr>
        <p:spPr/>
        <p:txBody>
          <a:bodyPr/>
          <a:lstStyle/>
          <a:p>
            <a:pPr>
              <a:spcBef>
                <a:spcPct val="80000"/>
              </a:spcBef>
              <a:buNone/>
            </a:pPr>
            <a:r>
              <a:rPr lang="zh-CN" altLang="en-US" b="1" dirty="0">
                <a:latin typeface="Times New Roman" panose="02020603050405020304" charset="0"/>
                <a:ea typeface="黑体" panose="02010609060101010101" pitchFamily="2" charset="-122"/>
              </a:rPr>
              <a:t>定理 </a:t>
            </a:r>
            <a:r>
              <a:rPr lang="en-US" altLang="zh-CN" b="1" dirty="0">
                <a:latin typeface="Times New Roman" panose="02020603050405020304" charset="0"/>
                <a:ea typeface="黑体" panose="02010609060101010101" pitchFamily="2" charset="-122"/>
              </a:rPr>
              <a:t>5-13</a:t>
            </a:r>
            <a:r>
              <a:rPr lang="en-US" altLang="zh-CN" b="1" dirty="0">
                <a:latin typeface="Times New Roman" panose="02020603050405020304" charset="0"/>
                <a:ea typeface="宋体" panose="02010600030101010101" pitchFamily="2" charset="-122"/>
              </a:rPr>
              <a:t> </a:t>
            </a:r>
            <a:r>
              <a:rPr lang="zh-CN" altLang="en-US" b="1" dirty="0">
                <a:latin typeface="宋体" panose="02010600030101010101" pitchFamily="2" charset="-122"/>
                <a:ea typeface="宋体" panose="02010600030101010101" pitchFamily="2" charset="-122"/>
              </a:rPr>
              <a:t>设</a:t>
            </a:r>
            <a:r>
              <a:rPr lang="en-US" altLang="zh-CN" b="1" dirty="0">
                <a:latin typeface="Times New Roman" panose="02020603050405020304" charset="0"/>
                <a:ea typeface="宋体" panose="02010600030101010101" pitchFamily="2" charset="-122"/>
              </a:rPr>
              <a:t>L</a:t>
            </a:r>
            <a:r>
              <a:rPr lang="zh-CN" altLang="en-US" b="1" dirty="0">
                <a:latin typeface="宋体" panose="02010600030101010101" pitchFamily="2" charset="-122"/>
                <a:ea typeface="宋体" panose="02010600030101010101" pitchFamily="2" charset="-122"/>
              </a:rPr>
              <a:t>是字母表</a:t>
            </a:r>
            <a:r>
              <a:rPr lang="en-US" altLang="zh-CN" b="1" dirty="0">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上的</a:t>
            </a:r>
            <a:r>
              <a:rPr lang="zh-CN" altLang="en-US" b="1" dirty="0">
                <a:latin typeface="Times New Roman" panose="02020603050405020304" charset="0"/>
                <a:ea typeface="宋体" panose="02010600030101010101" pitchFamily="2" charset="-122"/>
              </a:rPr>
              <a:t> </a:t>
            </a:r>
            <a:r>
              <a:rPr lang="en-US" altLang="zh-CN" b="1" dirty="0">
                <a:latin typeface="Times New Roman" panose="02020603050405020304" charset="0"/>
                <a:ea typeface="宋体" panose="02010600030101010101" pitchFamily="2" charset="-122"/>
              </a:rPr>
              <a:t>RL </a:t>
            </a:r>
            <a:r>
              <a:rPr lang="zh-CN" altLang="en-US" b="1" dirty="0">
                <a:latin typeface="宋体" panose="02010600030101010101" pitchFamily="2" charset="-122"/>
                <a:ea typeface="宋体" panose="02010600030101010101" pitchFamily="2" charset="-122"/>
              </a:rPr>
              <a:t>，对任意</a:t>
            </a:r>
            <a:r>
              <a:rPr lang="en-US" altLang="zh-CN" b="1" dirty="0">
                <a:latin typeface="Times New Roman" panose="02020603050405020304" charset="0"/>
                <a:ea typeface="宋体" panose="02010600030101010101" pitchFamily="2" charset="-122"/>
              </a:rPr>
              <a:t>x</a:t>
            </a:r>
            <a:r>
              <a:rPr lang="en-US" altLang="zh-CN" b="1" dirty="0">
                <a:latin typeface="宋体" panose="02010600030101010101" pitchFamily="2" charset="-122"/>
                <a:ea typeface="宋体" panose="02010600030101010101" pitchFamily="2" charset="-122"/>
              </a:rPr>
              <a:t>∈∑</a:t>
            </a:r>
            <a:r>
              <a:rPr lang="en-US" altLang="zh-CN" b="1" baseline="30000" dirty="0">
                <a:latin typeface="Times New Roman" panose="02020603050405020304" charset="0"/>
                <a:ea typeface="宋体" panose="02010600030101010101" pitchFamily="2" charset="-122"/>
              </a:rPr>
              <a:t>*</a:t>
            </a:r>
            <a:r>
              <a:rPr lang="zh-CN" altLang="en-US" b="1" dirty="0">
                <a:latin typeface="宋体" panose="02010600030101010101" pitchFamily="2" charset="-122"/>
                <a:ea typeface="宋体" panose="02010600030101010101" pitchFamily="2" charset="-122"/>
              </a:rPr>
              <a:t>，存在判定</a:t>
            </a:r>
            <a:r>
              <a:rPr lang="en-US" altLang="zh-CN" b="1" dirty="0">
                <a:latin typeface="Times New Roman" panose="02020603050405020304" charset="0"/>
                <a:ea typeface="宋体" panose="02010600030101010101" pitchFamily="2" charset="-122"/>
              </a:rPr>
              <a:t>x</a:t>
            </a:r>
            <a:r>
              <a:rPr lang="zh-CN" altLang="en-US" b="1" dirty="0">
                <a:latin typeface="宋体" panose="02010600030101010101" pitchFamily="2" charset="-122"/>
                <a:ea typeface="宋体" panose="02010600030101010101" pitchFamily="2" charset="-122"/>
              </a:rPr>
              <a:t>是不是</a:t>
            </a:r>
            <a:r>
              <a:rPr lang="en-US" altLang="zh-CN" b="1" dirty="0">
                <a:latin typeface="Times New Roman" panose="02020603050405020304" charset="0"/>
                <a:ea typeface="宋体" panose="02010600030101010101" pitchFamily="2" charset="-122"/>
              </a:rPr>
              <a:t>L</a:t>
            </a:r>
            <a:r>
              <a:rPr lang="zh-CN" altLang="en-US" b="1" dirty="0">
                <a:latin typeface="宋体" panose="02010600030101010101" pitchFamily="2" charset="-122"/>
                <a:ea typeface="宋体" panose="02010600030101010101" pitchFamily="2" charset="-122"/>
              </a:rPr>
              <a:t>的句子的算法。</a:t>
            </a:r>
          </a:p>
          <a:p>
            <a:pPr>
              <a:spcBef>
                <a:spcPct val="80000"/>
              </a:spcBef>
            </a:pPr>
            <a:r>
              <a:rPr lang="zh-CN" altLang="en-US" b="1" dirty="0">
                <a:solidFill>
                  <a:srgbClr val="339933"/>
                </a:solidFill>
                <a:latin typeface="宋体" panose="02010600030101010101" pitchFamily="2" charset="-122"/>
                <a:ea typeface="宋体" panose="02010600030101010101" pitchFamily="2" charset="-122"/>
              </a:rPr>
              <a:t>从一定的意义上讲，接受</a:t>
            </a:r>
            <a:r>
              <a:rPr lang="en-US" altLang="zh-CN" b="1" dirty="0">
                <a:solidFill>
                  <a:srgbClr val="339933"/>
                </a:solidFill>
                <a:latin typeface="Times New Roman" panose="02020603050405020304" charset="0"/>
                <a:ea typeface="宋体" panose="02010600030101010101" pitchFamily="2" charset="-122"/>
              </a:rPr>
              <a:t>L</a:t>
            </a:r>
            <a:r>
              <a:rPr lang="zh-CN" altLang="en-US" b="1" dirty="0">
                <a:solidFill>
                  <a:srgbClr val="339933"/>
                </a:solidFill>
                <a:latin typeface="宋体" panose="02010600030101010101" pitchFamily="2" charset="-122"/>
                <a:ea typeface="宋体" panose="02010600030101010101" pitchFamily="2" charset="-122"/>
              </a:rPr>
              <a:t>的</a:t>
            </a:r>
            <a:r>
              <a:rPr lang="en-US" altLang="zh-CN" b="1" dirty="0">
                <a:solidFill>
                  <a:srgbClr val="339933"/>
                </a:solidFill>
                <a:latin typeface="Times New Roman" panose="02020603050405020304" charset="0"/>
                <a:ea typeface="宋体" panose="02010600030101010101" pitchFamily="2" charset="-122"/>
              </a:rPr>
              <a:t>DFA M</a:t>
            </a:r>
            <a:r>
              <a:rPr lang="zh-CN" altLang="en-US" b="1" dirty="0">
                <a:solidFill>
                  <a:srgbClr val="339933"/>
                </a:solidFill>
                <a:latin typeface="Times New Roman" panose="02020603050405020304" charset="0"/>
                <a:ea typeface="宋体" panose="02010600030101010101" pitchFamily="2" charset="-122"/>
              </a:rPr>
              <a:t>就是判定</a:t>
            </a:r>
            <a:r>
              <a:rPr lang="en-US" altLang="zh-CN" b="1" dirty="0">
                <a:solidFill>
                  <a:srgbClr val="339933"/>
                </a:solidFill>
                <a:latin typeface="Times New Roman" panose="02020603050405020304" charset="0"/>
                <a:ea typeface="宋体" panose="02010600030101010101" pitchFamily="2" charset="-122"/>
              </a:rPr>
              <a:t>x</a:t>
            </a:r>
            <a:r>
              <a:rPr lang="zh-CN" altLang="en-US" b="1" dirty="0">
                <a:solidFill>
                  <a:srgbClr val="339933"/>
                </a:solidFill>
                <a:latin typeface="Times New Roman" panose="02020603050405020304" charset="0"/>
                <a:ea typeface="宋体" panose="02010600030101010101" pitchFamily="2" charset="-122"/>
              </a:rPr>
              <a:t>是否</a:t>
            </a:r>
            <a:r>
              <a:rPr lang="en-US" altLang="zh-CN" b="1" dirty="0">
                <a:solidFill>
                  <a:srgbClr val="339933"/>
                </a:solidFill>
                <a:latin typeface="Times New Roman" panose="02020603050405020304" charset="0"/>
                <a:ea typeface="宋体" panose="02010600030101010101" pitchFamily="2" charset="-122"/>
              </a:rPr>
              <a:t>L</a:t>
            </a:r>
            <a:r>
              <a:rPr lang="zh-CN" altLang="en-US" b="1" dirty="0">
                <a:solidFill>
                  <a:srgbClr val="339933"/>
                </a:solidFill>
                <a:latin typeface="Times New Roman" panose="02020603050405020304" charset="0"/>
                <a:ea typeface="宋体" panose="02010600030101010101" pitchFamily="2" charset="-122"/>
              </a:rPr>
              <a:t>的一个句子的“算法”。</a:t>
            </a:r>
            <a:r>
              <a:rPr lang="zh-CN" altLang="en-US" b="1" dirty="0">
                <a:ea typeface="宋体" panose="02010600030101010101" pitchFamily="2" charset="-122"/>
              </a:rPr>
              <a:t> </a:t>
            </a: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2019/5/28</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16</a:t>
            </a:fld>
            <a:endParaRPr lang="zh-CN" dirty="0"/>
          </a:p>
        </p:txBody>
      </p:sp>
      <p:sp>
        <p:nvSpPr>
          <p:cNvPr id="7" name="标题 432129"/>
          <p:cNvSpPr>
            <a:spLocks noGrp="1"/>
          </p:cNvSpPr>
          <p:nvPr>
            <p:ph type="title"/>
          </p:nvPr>
        </p:nvSpPr>
        <p:spPr>
          <a:xfrm>
            <a:off x="312420" y="5080"/>
            <a:ext cx="9319895" cy="1199515"/>
          </a:xfrm>
        </p:spPr>
        <p:txBody>
          <a:bodyPr anchor="ctr"/>
          <a:lstStyle/>
          <a:p>
            <a:pPr algn="l"/>
            <a:r>
              <a:rPr lang="zh-CN" altLang="en-US" b="1" dirty="0">
                <a:solidFill>
                  <a:srgbClr val="CC0066"/>
                </a:solidFill>
                <a:latin typeface="宋体" panose="02010600030101010101" pitchFamily="2" charset="-122"/>
                <a:ea typeface="宋体" panose="02010600030101010101" pitchFamily="2" charset="-122"/>
              </a:rPr>
              <a:t>成员判定 </a:t>
            </a:r>
            <a:r>
              <a:rPr lang="en-US" altLang="zh-CN" b="1" dirty="0">
                <a:solidFill>
                  <a:srgbClr val="CC0066"/>
                </a:solidFill>
                <a:latin typeface="宋体" panose="02010600030101010101" pitchFamily="2" charset="-122"/>
                <a:ea typeface="宋体" panose="02010600030101010101" pitchFamily="2" charset="-122"/>
              </a:rPr>
              <a:t>Membership Question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1"/>
            </a:gs>
          </a:gsLst>
          <a:lin ang="5400000" scaled="1"/>
          <a:tileRect/>
        </a:gradFill>
        <a:effectLst/>
      </p:bgPr>
    </p:bg>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2019/5/28</a:t>
            </a:fld>
            <a:endParaRPr lang="zh-CN" altLang="en-US" dirty="0"/>
          </a:p>
        </p:txBody>
      </p:sp>
      <p:sp>
        <p:nvSpPr>
          <p:cNvPr id="5" name="灯片编号占位符 4"/>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17</a:t>
            </a:fld>
            <a:endParaRPr lang="zh-CN" dirty="0"/>
          </a:p>
        </p:txBody>
      </p:sp>
      <p:sp>
        <p:nvSpPr>
          <p:cNvPr id="432130" name="标题 432129"/>
          <p:cNvSpPr>
            <a:spLocks noGrp="1"/>
          </p:cNvSpPr>
          <p:nvPr>
            <p:ph type="title"/>
          </p:nvPr>
        </p:nvSpPr>
        <p:spPr>
          <a:xfrm>
            <a:off x="312420" y="5080"/>
            <a:ext cx="9319895" cy="1199515"/>
          </a:xfrm>
        </p:spPr>
        <p:txBody>
          <a:bodyPr anchor="ctr"/>
          <a:lstStyle/>
          <a:p>
            <a:pPr algn="l"/>
            <a:r>
              <a:rPr lang="zh-CN" altLang="en-US" b="1">
                <a:solidFill>
                  <a:srgbClr val="CC0066"/>
                </a:solidFill>
                <a:latin typeface="宋体" panose="02010600030101010101" pitchFamily="2" charset="-122"/>
                <a:ea typeface="宋体" panose="02010600030101010101" pitchFamily="2" charset="-122"/>
              </a:rPr>
              <a:t>空否判定 </a:t>
            </a:r>
            <a:r>
              <a:rPr lang="en-US" altLang="zh-CN" b="1">
                <a:solidFill>
                  <a:srgbClr val="CC0066"/>
                </a:solidFill>
                <a:latin typeface="宋体" panose="02010600030101010101" pitchFamily="2" charset="-122"/>
                <a:ea typeface="宋体" panose="02010600030101010101" pitchFamily="2" charset="-122"/>
              </a:rPr>
              <a:t>Emptiness Question</a:t>
            </a:r>
          </a:p>
        </p:txBody>
      </p:sp>
      <p:sp>
        <p:nvSpPr>
          <p:cNvPr id="432131" name="文本占位符 432130"/>
          <p:cNvSpPr>
            <a:spLocks noGrp="1"/>
          </p:cNvSpPr>
          <p:nvPr>
            <p:ph type="body" idx="1"/>
          </p:nvPr>
        </p:nvSpPr>
        <p:spPr>
          <a:xfrm>
            <a:off x="336550" y="1150620"/>
            <a:ext cx="8235950" cy="4837430"/>
          </a:xfrm>
        </p:spPr>
        <p:txBody>
          <a:bodyPr/>
          <a:lstStyle/>
          <a:p>
            <a:pPr indent="-342900" algn="l">
              <a:lnSpc>
                <a:spcPct val="90000"/>
              </a:lnSpc>
              <a:buFont typeface="Arial" panose="020B0604020202020204" pitchFamily="34" charset="0"/>
              <a:buChar char="•"/>
            </a:pPr>
            <a:r>
              <a:rPr lang="zh-CN" altLang="en-US" sz="3200" b="1" dirty="0">
                <a:solidFill>
                  <a:srgbClr val="00B0F0"/>
                </a:solidFill>
                <a:latin typeface="Times New Roman" panose="02020603050405020304" charset="0"/>
                <a:ea typeface="宋体" panose="02010600030101010101" pitchFamily="2" charset="-122"/>
              </a:rPr>
              <a:t>给定一个正则语言</a:t>
            </a:r>
            <a:r>
              <a:rPr lang="en-US" altLang="zh-CN" sz="3200" b="1" dirty="0">
                <a:solidFill>
                  <a:srgbClr val="00B0F0"/>
                </a:solidFill>
                <a:latin typeface="Times New Roman" panose="02020603050405020304" charset="0"/>
                <a:ea typeface="宋体" panose="02010600030101010101" pitchFamily="2" charset="-122"/>
              </a:rPr>
              <a:t>L, </a:t>
            </a:r>
            <a:r>
              <a:rPr lang="zh-CN" altLang="en-US" sz="3200" b="1" dirty="0">
                <a:solidFill>
                  <a:srgbClr val="339933"/>
                </a:solidFill>
                <a:latin typeface="Times New Roman" panose="02020603050405020304" charset="0"/>
                <a:ea typeface="宋体" panose="02010600030101010101" pitchFamily="2" charset="-122"/>
              </a:rPr>
              <a:t>问：该语言是否包含任何字符串？即</a:t>
            </a:r>
            <a:r>
              <a:rPr lang="en-US" altLang="zh-CN" sz="3200" b="1" dirty="0">
                <a:solidFill>
                  <a:srgbClr val="339933"/>
                </a:solidFill>
                <a:latin typeface="Times New Roman" panose="02020603050405020304" charset="0"/>
                <a:ea typeface="宋体" panose="02010600030101010101" pitchFamily="2" charset="-122"/>
              </a:rPr>
              <a:t>L</a:t>
            </a:r>
            <a:r>
              <a:rPr lang="zh-CN" altLang="en-US" sz="3200" b="1" dirty="0">
                <a:solidFill>
                  <a:srgbClr val="339933"/>
                </a:solidFill>
                <a:latin typeface="Times New Roman" panose="02020603050405020304" charset="0"/>
                <a:ea typeface="宋体" panose="02010600030101010101" pitchFamily="2" charset="-122"/>
              </a:rPr>
              <a:t>是否为空？</a:t>
            </a:r>
            <a:endParaRPr lang="en-US" altLang="zh-CN" sz="3200" b="1" dirty="0">
              <a:solidFill>
                <a:srgbClr val="339933"/>
              </a:solidFill>
              <a:latin typeface="Times New Roman" panose="02020603050405020304" charset="0"/>
              <a:ea typeface="宋体" panose="02010600030101010101" pitchFamily="2" charset="-122"/>
            </a:endParaRPr>
          </a:p>
          <a:p>
            <a:pPr indent="-342900" algn="l">
              <a:lnSpc>
                <a:spcPct val="90000"/>
              </a:lnSpc>
              <a:buFont typeface="Arial" panose="020B0604020202020204" pitchFamily="34" charset="0"/>
              <a:buChar char="•"/>
            </a:pPr>
            <a:endParaRPr lang="en-US" altLang="zh-CN" sz="3200" b="1" dirty="0">
              <a:solidFill>
                <a:srgbClr val="339933"/>
              </a:solidFill>
              <a:latin typeface="Times New Roman" panose="02020603050405020304" charset="0"/>
              <a:ea typeface="宋体" panose="02010600030101010101" pitchFamily="2" charset="-122"/>
            </a:endParaRPr>
          </a:p>
          <a:p>
            <a:pPr indent="-342900" algn="l">
              <a:lnSpc>
                <a:spcPct val="90000"/>
              </a:lnSpc>
              <a:buFont typeface="Arial" panose="020B0604020202020204" pitchFamily="34" charset="0"/>
              <a:buChar char="•"/>
            </a:pPr>
            <a:endParaRPr lang="en-US" altLang="zh-CN" sz="3200" b="1" dirty="0">
              <a:solidFill>
                <a:srgbClr val="339933"/>
              </a:solidFill>
              <a:latin typeface="Times New Roman" panose="02020603050405020304" charset="0"/>
              <a:ea typeface="宋体" panose="02010600030101010101" pitchFamily="2" charset="-122"/>
            </a:endParaRPr>
          </a:p>
          <a:p>
            <a:pPr indent="-342900" algn="l">
              <a:lnSpc>
                <a:spcPct val="90000"/>
              </a:lnSpc>
              <a:buFont typeface="Arial" panose="020B0604020202020204" pitchFamily="34" charset="0"/>
              <a:buChar char="•"/>
            </a:pPr>
            <a:r>
              <a:rPr lang="en-US" altLang="en-US" sz="3200" b="1" dirty="0" err="1">
                <a:solidFill>
                  <a:srgbClr val="339933"/>
                </a:solidFill>
                <a:latin typeface="Times New Roman" panose="02020603050405020304" charset="0"/>
                <a:ea typeface="宋体" panose="02010600030101010101" pitchFamily="2" charset="-122"/>
              </a:rPr>
              <a:t>假定语言描述为DFA</a:t>
            </a:r>
            <a:r>
              <a:rPr lang="zh-CN" altLang="en-US" sz="3200" b="1" dirty="0">
                <a:solidFill>
                  <a:srgbClr val="339933"/>
                </a:solidFill>
                <a:latin typeface="Times New Roman" panose="02020603050405020304" charset="0"/>
                <a:ea typeface="宋体" panose="02010600030101010101" pitchFamily="2" charset="-122"/>
              </a:rPr>
              <a:t>：</a:t>
            </a:r>
            <a:endParaRPr lang="en-US" altLang="en-US" sz="3200" b="1" dirty="0">
              <a:solidFill>
                <a:srgbClr val="339933"/>
              </a:solidFill>
              <a:latin typeface="Times New Roman" panose="02020603050405020304" charset="0"/>
              <a:ea typeface="宋体" panose="02010600030101010101" pitchFamily="2" charset="-122"/>
            </a:endParaRPr>
          </a:p>
          <a:p>
            <a:pPr marL="171450" indent="-514350" algn="l">
              <a:lnSpc>
                <a:spcPct val="90000"/>
              </a:lnSpc>
              <a:buFont typeface="+mj-lt"/>
              <a:buAutoNum type="arabicPeriod"/>
            </a:pPr>
            <a:r>
              <a:rPr lang="en-US" altLang="en-US" sz="3200" b="1" dirty="0">
                <a:solidFill>
                  <a:srgbClr val="FF6600"/>
                </a:solidFill>
                <a:latin typeface="Times New Roman" panose="02020603050405020304" charset="0"/>
                <a:ea typeface="宋体" panose="02010600030101010101" pitchFamily="2" charset="-122"/>
              </a:rPr>
              <a:t>构建状态转移</a:t>
            </a:r>
            <a:r>
              <a:rPr lang="zh-CN" altLang="en-US" sz="3200" b="1" dirty="0">
                <a:solidFill>
                  <a:srgbClr val="FF6600"/>
                </a:solidFill>
                <a:latin typeface="Times New Roman" panose="02020603050405020304" charset="0"/>
                <a:ea typeface="宋体" panose="02010600030101010101" pitchFamily="2" charset="-122"/>
              </a:rPr>
              <a:t>图；</a:t>
            </a:r>
            <a:endParaRPr lang="en-US" altLang="en-US" sz="3200" b="1" dirty="0">
              <a:solidFill>
                <a:srgbClr val="FF6600"/>
              </a:solidFill>
              <a:latin typeface="Times New Roman" panose="02020603050405020304" charset="0"/>
              <a:ea typeface="宋体" panose="02010600030101010101" pitchFamily="2" charset="-122"/>
            </a:endParaRPr>
          </a:p>
          <a:p>
            <a:pPr marL="171450" indent="-514350" algn="l">
              <a:lnSpc>
                <a:spcPct val="90000"/>
              </a:lnSpc>
              <a:buFont typeface="+mj-lt"/>
              <a:buAutoNum type="arabicPeriod"/>
            </a:pPr>
            <a:r>
              <a:rPr lang="en-US" altLang="en-US" sz="3200" b="1" dirty="0">
                <a:solidFill>
                  <a:srgbClr val="FF6600"/>
                </a:solidFill>
                <a:latin typeface="Times New Roman" panose="02020603050405020304" charset="0"/>
                <a:ea typeface="宋体" panose="02010600030101010101" pitchFamily="2" charset="-122"/>
              </a:rPr>
              <a:t>计算从开始状态q0出发，所有可达到状态的集合</a:t>
            </a:r>
            <a:r>
              <a:rPr lang="zh-CN" altLang="en-US" sz="3200" b="1" dirty="0">
                <a:solidFill>
                  <a:srgbClr val="FF6600"/>
                </a:solidFill>
                <a:latin typeface="Times New Roman" panose="02020603050405020304" charset="0"/>
                <a:ea typeface="宋体" panose="02010600030101010101" pitchFamily="2" charset="-122"/>
              </a:rPr>
              <a:t>；</a:t>
            </a:r>
            <a:endParaRPr lang="en-US" altLang="en-US" sz="3200" b="1" dirty="0">
              <a:solidFill>
                <a:srgbClr val="FF6600"/>
              </a:solidFill>
              <a:latin typeface="Times New Roman" panose="02020603050405020304" charset="0"/>
              <a:ea typeface="宋体" panose="02010600030101010101" pitchFamily="2" charset="-122"/>
            </a:endParaRPr>
          </a:p>
          <a:p>
            <a:pPr marL="171450" indent="-514350" algn="l">
              <a:lnSpc>
                <a:spcPct val="90000"/>
              </a:lnSpc>
              <a:buFont typeface="+mj-lt"/>
              <a:buAutoNum type="arabicPeriod"/>
            </a:pPr>
            <a:r>
              <a:rPr lang="en-US" altLang="en-US" sz="3200" b="1" dirty="0">
                <a:solidFill>
                  <a:srgbClr val="FF6600"/>
                </a:solidFill>
                <a:latin typeface="Times New Roman" panose="02020603050405020304" charset="0"/>
                <a:ea typeface="宋体" panose="02010600030101010101" pitchFamily="2" charset="-122"/>
              </a:rPr>
              <a:t>若任何接受状态是可到达的，则该语言非空，否则该语言为空。</a:t>
            </a:r>
            <a:endParaRPr lang="zh-CN" altLang="en-US" sz="3200" b="1" dirty="0">
              <a:solidFill>
                <a:srgbClr val="FF6600"/>
              </a:solidFill>
              <a:latin typeface="Times New Roman" panose="02020603050405020304" charset="0"/>
              <a:ea typeface="宋体" panose="02010600030101010101" pitchFamily="2" charset="-122"/>
            </a:endParaRPr>
          </a:p>
          <a:p>
            <a:pPr indent="-342900" algn="l">
              <a:lnSpc>
                <a:spcPct val="90000"/>
              </a:lnSpc>
              <a:buFont typeface="Arial" panose="020B0604020202020204" pitchFamily="34" charset="0"/>
              <a:buChar char="•"/>
            </a:pPr>
            <a:endParaRPr lang="en-US" altLang="zh-CN" sz="3200" b="1" dirty="0">
              <a:solidFill>
                <a:srgbClr val="00B0F0"/>
              </a:solidFill>
              <a:latin typeface="Times New Roman" panose="02020603050405020304" charset="0"/>
              <a:ea typeface="宋体" panose="02010600030101010101" pitchFamily="2" charset="-122"/>
            </a:endParaRPr>
          </a:p>
          <a:p>
            <a:pPr algn="l">
              <a:lnSpc>
                <a:spcPct val="90000"/>
              </a:lnSpc>
              <a:buFont typeface="Arial" panose="020B0604020202020204" pitchFamily="34" charset="0"/>
            </a:pPr>
            <a:endParaRPr lang="zh-CN" altLang="en-US" sz="3200" b="1" dirty="0">
              <a:solidFill>
                <a:srgbClr val="339933"/>
              </a:solidFill>
              <a:latin typeface="Times New Roman" panose="02020603050405020304" charset="0"/>
              <a:ea typeface="宋体" panose="02010600030101010101" pitchFamily="2" charset="-122"/>
            </a:endParaRPr>
          </a:p>
          <a:p>
            <a:pPr indent="-342900" algn="l">
              <a:lnSpc>
                <a:spcPct val="90000"/>
              </a:lnSpc>
              <a:buFont typeface="Arial" panose="020B0604020202020204" pitchFamily="34" charset="0"/>
              <a:buChar char="•"/>
            </a:pPr>
            <a:endParaRPr lang="zh-CN" altLang="en-US" sz="3200" b="1" dirty="0">
              <a:solidFill>
                <a:srgbClr val="339933"/>
              </a:solidFill>
              <a:latin typeface="Times New Roman" panose="02020603050405020304" charset="0"/>
              <a:ea typeface="宋体" panose="02010600030101010101" pitchFamily="2" charset="-122"/>
            </a:endParaRPr>
          </a:p>
          <a:p>
            <a:pPr algn="l">
              <a:lnSpc>
                <a:spcPct val="90000"/>
              </a:lnSpc>
              <a:buFont typeface="Arial" panose="020B0604020202020204" pitchFamily="34" charset="0"/>
            </a:pPr>
            <a:endParaRPr lang="en-US" altLang="zh-CN" sz="3200" b="1" dirty="0">
              <a:solidFill>
                <a:srgbClr val="339933"/>
              </a:solidFill>
              <a:latin typeface="Times New Roman" panose="02020603050405020304" charset="0"/>
              <a:ea typeface="宋体" panose="02010600030101010101" pitchFamily="2" charset="-122"/>
            </a:endParaRPr>
          </a:p>
          <a:p>
            <a:pPr algn="l">
              <a:lnSpc>
                <a:spcPct val="90000"/>
              </a:lnSpc>
            </a:pPr>
            <a:endParaRPr lang="en-US" altLang="zh-CN" b="1" dirty="0">
              <a:latin typeface="Times New Roman" panose="02020603050405020304" charset="0"/>
              <a:ea typeface="宋体" panose="02010600030101010101" pitchFamily="2" charset="-122"/>
            </a:endParaRPr>
          </a:p>
          <a:p>
            <a:pPr algn="l">
              <a:lnSpc>
                <a:spcPct val="90000"/>
              </a:lnSpc>
            </a:pPr>
            <a:endParaRPr lang="en-US" altLang="zh-CN" b="1" dirty="0">
              <a:latin typeface="Times New Roman" panose="02020603050405020304" charset="0"/>
              <a:ea typeface="宋体" panose="02010600030101010101" pitchFamily="2" charset="-122"/>
            </a:endParaRPr>
          </a:p>
          <a:p>
            <a:pPr indent="-342900" algn="l">
              <a:lnSpc>
                <a:spcPct val="90000"/>
              </a:lnSpc>
            </a:pPr>
            <a:endParaRPr lang="en-US" altLang="zh-CN" sz="3200" b="1" dirty="0">
              <a:latin typeface="Times New Roman" panose="02020603050405020304" charset="0"/>
              <a:ea typeface="宋体" panose="02010600030101010101" pitchFamily="2" charset="-122"/>
            </a:endParaRPr>
          </a:p>
        </p:txBody>
      </p:sp>
      <p:pic>
        <p:nvPicPr>
          <p:cNvPr id="60420" name="图片 250883" descr="C:\形式语言\教参\tu\xs14.tif"/>
          <p:cNvPicPr>
            <a:picLocks noChangeAspect="1"/>
          </p:cNvPicPr>
          <p:nvPr/>
        </p:nvPicPr>
        <p:blipFill>
          <a:blip r:embed="rId2" cstate="print"/>
          <a:stretch>
            <a:fillRect/>
          </a:stretch>
        </p:blipFill>
        <p:spPr>
          <a:xfrm>
            <a:off x="2914650" y="2143760"/>
            <a:ext cx="2829560" cy="1040765"/>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2131">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32131">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32131">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3213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1"/>
            </a:gs>
          </a:gsLst>
          <a:lin ang="5400000" scaled="1"/>
          <a:tileRect/>
        </a:gradFill>
        <a:effectLst/>
      </p:bgPr>
    </p:bg>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2019/5/28</a:t>
            </a:fld>
            <a:endParaRPr lang="zh-CN" altLang="en-US" dirty="0"/>
          </a:p>
        </p:txBody>
      </p:sp>
      <p:sp>
        <p:nvSpPr>
          <p:cNvPr id="5" name="灯片编号占位符 4"/>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18</a:t>
            </a:fld>
            <a:endParaRPr lang="zh-CN" dirty="0"/>
          </a:p>
        </p:txBody>
      </p:sp>
      <p:sp>
        <p:nvSpPr>
          <p:cNvPr id="432130" name="标题 432129"/>
          <p:cNvSpPr>
            <a:spLocks noGrp="1"/>
          </p:cNvSpPr>
          <p:nvPr>
            <p:ph type="title"/>
          </p:nvPr>
        </p:nvSpPr>
        <p:spPr>
          <a:xfrm>
            <a:off x="312420" y="5080"/>
            <a:ext cx="9319895" cy="1199515"/>
          </a:xfrm>
        </p:spPr>
        <p:txBody>
          <a:bodyPr anchor="ctr"/>
          <a:lstStyle/>
          <a:p>
            <a:pPr algn="l"/>
            <a:r>
              <a:rPr lang="zh-CN" altLang="en-US" b="1" dirty="0">
                <a:solidFill>
                  <a:srgbClr val="CC0066"/>
                </a:solidFill>
                <a:latin typeface="宋体" panose="02010600030101010101" pitchFamily="2" charset="-122"/>
                <a:ea typeface="宋体" panose="02010600030101010101" pitchFamily="2" charset="-122"/>
              </a:rPr>
              <a:t>空否判定 </a:t>
            </a:r>
            <a:r>
              <a:rPr lang="en-US" altLang="zh-CN" b="1" dirty="0">
                <a:solidFill>
                  <a:srgbClr val="CC0066"/>
                </a:solidFill>
                <a:latin typeface="宋体" panose="02010600030101010101" pitchFamily="2" charset="-122"/>
                <a:ea typeface="宋体" panose="02010600030101010101" pitchFamily="2" charset="-122"/>
              </a:rPr>
              <a:t>Emptiness Question</a:t>
            </a:r>
          </a:p>
        </p:txBody>
      </p:sp>
      <p:sp>
        <p:nvSpPr>
          <p:cNvPr id="432131" name="文本占位符 432130"/>
          <p:cNvSpPr>
            <a:spLocks noGrp="1"/>
          </p:cNvSpPr>
          <p:nvPr>
            <p:ph type="body" idx="1"/>
          </p:nvPr>
        </p:nvSpPr>
        <p:spPr>
          <a:xfrm>
            <a:off x="336550" y="1150620"/>
            <a:ext cx="8235950" cy="4837430"/>
          </a:xfrm>
        </p:spPr>
        <p:txBody>
          <a:bodyPr/>
          <a:lstStyle/>
          <a:p>
            <a:pPr indent="-342900" algn="l">
              <a:lnSpc>
                <a:spcPct val="90000"/>
              </a:lnSpc>
              <a:buFont typeface="Arial" panose="020B0604020202020204" pitchFamily="34" charset="0"/>
              <a:buChar char="•"/>
            </a:pPr>
            <a:r>
              <a:rPr lang="zh-CN" altLang="en-US" sz="3200" b="1" dirty="0">
                <a:solidFill>
                  <a:srgbClr val="00B0F0"/>
                </a:solidFill>
                <a:latin typeface="Times New Roman" panose="02020603050405020304" charset="0"/>
                <a:ea typeface="宋体" panose="02010600030101010101" pitchFamily="2" charset="-122"/>
              </a:rPr>
              <a:t>给定一个正则语言</a:t>
            </a:r>
            <a:r>
              <a:rPr lang="en-US" altLang="zh-CN" sz="3200" b="1" dirty="0">
                <a:solidFill>
                  <a:srgbClr val="00B0F0"/>
                </a:solidFill>
                <a:latin typeface="Times New Roman" panose="02020603050405020304" charset="0"/>
                <a:ea typeface="宋体" panose="02010600030101010101" pitchFamily="2" charset="-122"/>
              </a:rPr>
              <a:t>L, </a:t>
            </a:r>
            <a:r>
              <a:rPr lang="zh-CN" altLang="en-US" sz="3200" b="1" dirty="0">
                <a:solidFill>
                  <a:srgbClr val="339933"/>
                </a:solidFill>
                <a:latin typeface="Times New Roman" panose="02020603050405020304" charset="0"/>
                <a:ea typeface="宋体" panose="02010600030101010101" pitchFamily="2" charset="-122"/>
              </a:rPr>
              <a:t>问：该语言是否包含任何字符串？即</a:t>
            </a:r>
            <a:r>
              <a:rPr lang="en-US" altLang="zh-CN" sz="3200" b="1" dirty="0">
                <a:solidFill>
                  <a:srgbClr val="339933"/>
                </a:solidFill>
                <a:latin typeface="Times New Roman" panose="02020603050405020304" charset="0"/>
                <a:ea typeface="宋体" panose="02010600030101010101" pitchFamily="2" charset="-122"/>
              </a:rPr>
              <a:t>L</a:t>
            </a:r>
            <a:r>
              <a:rPr lang="zh-CN" altLang="en-US" sz="3200" b="1" dirty="0">
                <a:solidFill>
                  <a:srgbClr val="339933"/>
                </a:solidFill>
                <a:latin typeface="Times New Roman" panose="02020603050405020304" charset="0"/>
                <a:ea typeface="宋体" panose="02010600030101010101" pitchFamily="2" charset="-122"/>
              </a:rPr>
              <a:t>是否为空？</a:t>
            </a:r>
            <a:endParaRPr lang="en-US" altLang="zh-CN" sz="3200" b="1" dirty="0">
              <a:solidFill>
                <a:srgbClr val="339933"/>
              </a:solidFill>
              <a:latin typeface="Times New Roman" panose="02020603050405020304" charset="0"/>
              <a:ea typeface="宋体" panose="02010600030101010101" pitchFamily="2" charset="-122"/>
            </a:endParaRPr>
          </a:p>
          <a:p>
            <a:pPr indent="-342900" algn="l">
              <a:lnSpc>
                <a:spcPct val="90000"/>
              </a:lnSpc>
              <a:buFont typeface="Arial" panose="020B0604020202020204" pitchFamily="34" charset="0"/>
              <a:buChar char="•"/>
            </a:pPr>
            <a:endParaRPr lang="en-US" altLang="zh-CN" sz="3200" b="1" dirty="0">
              <a:solidFill>
                <a:srgbClr val="339933"/>
              </a:solidFill>
              <a:latin typeface="Times New Roman" panose="02020603050405020304" charset="0"/>
              <a:ea typeface="宋体" panose="02010600030101010101" pitchFamily="2" charset="-122"/>
            </a:endParaRPr>
          </a:p>
          <a:p>
            <a:pPr indent="-342900" algn="l">
              <a:lnSpc>
                <a:spcPct val="90000"/>
              </a:lnSpc>
              <a:buFont typeface="Arial" panose="020B0604020202020204" pitchFamily="34" charset="0"/>
              <a:buChar char="•"/>
            </a:pPr>
            <a:r>
              <a:rPr lang="zh-CN" altLang="en-US" sz="3200" b="1" dirty="0">
                <a:solidFill>
                  <a:srgbClr val="339933"/>
                </a:solidFill>
                <a:latin typeface="Times New Roman" panose="02020603050405020304" charset="0"/>
                <a:ea typeface="宋体" panose="02010600030101010101" pitchFamily="2" charset="-122"/>
              </a:rPr>
              <a:t>判断下列</a:t>
            </a:r>
            <a:r>
              <a:rPr lang="en-US" altLang="zh-CN" sz="3200" b="1" dirty="0">
                <a:solidFill>
                  <a:srgbClr val="339933"/>
                </a:solidFill>
                <a:latin typeface="Times New Roman" panose="02020603050405020304" charset="0"/>
                <a:ea typeface="宋体" panose="02010600030101010101" pitchFamily="2" charset="-122"/>
              </a:rPr>
              <a:t>DFA</a:t>
            </a:r>
            <a:r>
              <a:rPr lang="zh-CN" altLang="en-US" sz="3200" b="1" dirty="0">
                <a:solidFill>
                  <a:srgbClr val="339933"/>
                </a:solidFill>
                <a:latin typeface="Times New Roman" panose="02020603050405020304" charset="0"/>
                <a:ea typeface="宋体" panose="02010600030101010101" pitchFamily="2" charset="-122"/>
              </a:rPr>
              <a:t>对应语言是否为空：</a:t>
            </a:r>
            <a:endParaRPr lang="en-US" altLang="en-US" sz="3200" b="1" dirty="0">
              <a:solidFill>
                <a:srgbClr val="339933"/>
              </a:solidFill>
              <a:latin typeface="Times New Roman" panose="02020603050405020304" charset="0"/>
              <a:ea typeface="宋体" panose="02010600030101010101" pitchFamily="2" charset="-122"/>
            </a:endParaRPr>
          </a:p>
          <a:p>
            <a:pPr indent="-342900" algn="l">
              <a:lnSpc>
                <a:spcPct val="90000"/>
              </a:lnSpc>
              <a:buFont typeface="Arial" panose="020B0604020202020204" pitchFamily="34" charset="0"/>
              <a:buChar char="•"/>
            </a:pPr>
            <a:endParaRPr lang="en-US" altLang="zh-CN" sz="3200" b="1" dirty="0">
              <a:solidFill>
                <a:srgbClr val="00B0F0"/>
              </a:solidFill>
              <a:latin typeface="Times New Roman" panose="02020603050405020304" charset="0"/>
              <a:ea typeface="宋体" panose="02010600030101010101" pitchFamily="2" charset="-122"/>
            </a:endParaRPr>
          </a:p>
          <a:p>
            <a:pPr algn="l">
              <a:lnSpc>
                <a:spcPct val="90000"/>
              </a:lnSpc>
              <a:buFont typeface="Arial" panose="020B0604020202020204" pitchFamily="34" charset="0"/>
            </a:pPr>
            <a:endParaRPr lang="zh-CN" altLang="en-US" sz="3200" b="1" dirty="0">
              <a:solidFill>
                <a:srgbClr val="339933"/>
              </a:solidFill>
              <a:latin typeface="Times New Roman" panose="02020603050405020304" charset="0"/>
              <a:ea typeface="宋体" panose="02010600030101010101" pitchFamily="2" charset="-122"/>
            </a:endParaRPr>
          </a:p>
          <a:p>
            <a:pPr indent="-342900" algn="l">
              <a:lnSpc>
                <a:spcPct val="90000"/>
              </a:lnSpc>
              <a:buFont typeface="Arial" panose="020B0604020202020204" pitchFamily="34" charset="0"/>
              <a:buChar char="•"/>
            </a:pPr>
            <a:endParaRPr lang="zh-CN" altLang="en-US" sz="3200" b="1" dirty="0">
              <a:solidFill>
                <a:srgbClr val="339933"/>
              </a:solidFill>
              <a:latin typeface="Times New Roman" panose="02020603050405020304" charset="0"/>
              <a:ea typeface="宋体" panose="02010600030101010101" pitchFamily="2" charset="-122"/>
            </a:endParaRPr>
          </a:p>
          <a:p>
            <a:pPr algn="l">
              <a:lnSpc>
                <a:spcPct val="90000"/>
              </a:lnSpc>
              <a:buFont typeface="Arial" panose="020B0604020202020204" pitchFamily="34" charset="0"/>
            </a:pPr>
            <a:endParaRPr lang="en-US" altLang="zh-CN" sz="3200" b="1" dirty="0">
              <a:solidFill>
                <a:srgbClr val="339933"/>
              </a:solidFill>
              <a:latin typeface="Times New Roman" panose="02020603050405020304" charset="0"/>
              <a:ea typeface="宋体" panose="02010600030101010101" pitchFamily="2" charset="-122"/>
            </a:endParaRPr>
          </a:p>
          <a:p>
            <a:pPr algn="l">
              <a:lnSpc>
                <a:spcPct val="90000"/>
              </a:lnSpc>
            </a:pPr>
            <a:endParaRPr lang="en-US" altLang="zh-CN" b="1" dirty="0">
              <a:latin typeface="Times New Roman" panose="02020603050405020304" charset="0"/>
              <a:ea typeface="宋体" panose="02010600030101010101" pitchFamily="2" charset="-122"/>
            </a:endParaRPr>
          </a:p>
          <a:p>
            <a:pPr algn="l">
              <a:lnSpc>
                <a:spcPct val="90000"/>
              </a:lnSpc>
            </a:pPr>
            <a:endParaRPr lang="en-US" altLang="zh-CN" b="1" dirty="0">
              <a:latin typeface="Times New Roman" panose="02020603050405020304" charset="0"/>
              <a:ea typeface="宋体" panose="02010600030101010101" pitchFamily="2" charset="-122"/>
            </a:endParaRPr>
          </a:p>
          <a:p>
            <a:pPr indent="-342900" algn="l">
              <a:lnSpc>
                <a:spcPct val="90000"/>
              </a:lnSpc>
            </a:pPr>
            <a:endParaRPr lang="en-US" altLang="zh-CN" sz="3200" b="1" dirty="0">
              <a:latin typeface="Times New Roman" panose="02020603050405020304" charset="0"/>
              <a:ea typeface="宋体" panose="02010600030101010101" pitchFamily="2" charset="-122"/>
            </a:endParaRPr>
          </a:p>
        </p:txBody>
      </p:sp>
      <p:pic>
        <p:nvPicPr>
          <p:cNvPr id="6" name="图片 250883" descr="C:\形式语言\教参\tu\xs14.tif"/>
          <p:cNvPicPr>
            <a:picLocks noChangeAspect="1"/>
          </p:cNvPicPr>
          <p:nvPr/>
        </p:nvPicPr>
        <p:blipFill>
          <a:blip r:embed="rId2" cstate="print"/>
          <a:stretch>
            <a:fillRect/>
          </a:stretch>
        </p:blipFill>
        <p:spPr>
          <a:xfrm>
            <a:off x="1601538" y="3564021"/>
            <a:ext cx="5707380" cy="2099945"/>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1"/>
            </a:gs>
          </a:gsLst>
          <a:lin ang="5400000" scaled="1"/>
          <a:tileRect/>
        </a:gradFill>
        <a:effectLst/>
      </p:bgPr>
    </p:bg>
    <p:spTree>
      <p:nvGrpSpPr>
        <p:cNvPr id="1" name=""/>
        <p:cNvGrpSpPr/>
        <p:nvPr/>
      </p:nvGrpSpPr>
      <p:grpSpPr>
        <a:xfrm>
          <a:off x="0" y="0"/>
          <a:ext cx="0" cy="0"/>
          <a:chOff x="0" y="0"/>
          <a:chExt cx="0" cy="0"/>
        </a:xfrm>
      </p:grpSpPr>
      <p:sp>
        <p:nvSpPr>
          <p:cNvPr id="533507" name="文本占位符 533506"/>
          <p:cNvSpPr>
            <a:spLocks noGrp="1"/>
          </p:cNvSpPr>
          <p:nvPr>
            <p:ph type="body" idx="1"/>
          </p:nvPr>
        </p:nvSpPr>
        <p:spPr/>
        <p:txBody>
          <a:bodyPr/>
          <a:lstStyle/>
          <a:p>
            <a:pPr>
              <a:lnSpc>
                <a:spcPct val="90000"/>
              </a:lnSpc>
              <a:buNone/>
            </a:pPr>
            <a:r>
              <a:rPr lang="zh-CN" altLang="en-US" b="1" dirty="0">
                <a:solidFill>
                  <a:srgbClr val="0000FF"/>
                </a:solidFill>
                <a:ea typeface="黑体" panose="02010609060101010101" pitchFamily="2" charset="-122"/>
              </a:rPr>
              <a:t>定理 </a:t>
            </a:r>
            <a:r>
              <a:rPr lang="en-US" altLang="zh-CN" b="1" dirty="0">
                <a:solidFill>
                  <a:srgbClr val="0000FF"/>
                </a:solidFill>
                <a:ea typeface="黑体" panose="02010609060101010101" pitchFamily="2" charset="-122"/>
              </a:rPr>
              <a:t>5-10</a:t>
            </a:r>
            <a:r>
              <a:rPr lang="en-US" altLang="zh-CN" b="1" dirty="0">
                <a:solidFill>
                  <a:srgbClr val="0000FF"/>
                </a:solidFill>
                <a:latin typeface="Times New Roman" panose="02020603050405020304" charset="0"/>
                <a:ea typeface="宋体" panose="02010600030101010101" pitchFamily="2" charset="-122"/>
              </a:rPr>
              <a:t> </a:t>
            </a:r>
            <a:r>
              <a:rPr lang="zh-CN" altLang="en-US" b="1" dirty="0">
                <a:latin typeface="宋体" panose="02010600030101010101" pitchFamily="2" charset="-122"/>
                <a:ea typeface="宋体" panose="02010600030101010101" pitchFamily="2" charset="-122"/>
              </a:rPr>
              <a:t>设</a:t>
            </a:r>
            <a:r>
              <a:rPr lang="en-US" altLang="zh-CN" b="1" dirty="0">
                <a:latin typeface="Times New Roman" panose="02020603050405020304" charset="0"/>
                <a:ea typeface="宋体" panose="02010600030101010101" pitchFamily="2" charset="-122"/>
              </a:rPr>
              <a:t>DFA M=(Q</a:t>
            </a:r>
            <a:r>
              <a:rPr lang="zh-CN" altLang="en-US" b="1" dirty="0">
                <a:latin typeface="宋体" panose="02010600030101010101" pitchFamily="2" charset="-122"/>
                <a:ea typeface="宋体" panose="02010600030101010101" pitchFamily="2" charset="-122"/>
              </a:rPr>
              <a:t>，</a:t>
            </a:r>
            <a:r>
              <a:rPr lang="en-US" altLang="zh-CN" b="1" dirty="0">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a:t>
            </a:r>
            <a:r>
              <a:rPr lang="en-US" altLang="zh-CN" b="1" dirty="0" err="1">
                <a:latin typeface="宋体" panose="02010600030101010101" pitchFamily="2" charset="-122"/>
                <a:ea typeface="宋体" panose="02010600030101010101" pitchFamily="2" charset="-122"/>
              </a:rPr>
              <a:t>δ</a:t>
            </a:r>
            <a:r>
              <a:rPr lang="zh-CN" altLang="en-US" b="1" dirty="0">
                <a:latin typeface="宋体" panose="02010600030101010101" pitchFamily="2" charset="-122"/>
                <a:ea typeface="宋体" panose="02010600030101010101" pitchFamily="2" charset="-122"/>
              </a:rPr>
              <a:t>，</a:t>
            </a:r>
            <a:r>
              <a:rPr lang="en-US" altLang="zh-CN" b="1" dirty="0">
                <a:latin typeface="Times New Roman" panose="02020603050405020304" charset="0"/>
                <a:ea typeface="宋体" panose="02010600030101010101" pitchFamily="2" charset="-122"/>
              </a:rPr>
              <a:t>q</a:t>
            </a:r>
            <a:r>
              <a:rPr lang="en-US" altLang="zh-CN" b="1" baseline="-30000" dirty="0">
                <a:latin typeface="Times New Roman" panose="02020603050405020304" charset="0"/>
                <a:ea typeface="宋体" panose="02010600030101010101" pitchFamily="2" charset="-122"/>
              </a:rPr>
              <a:t>0</a:t>
            </a:r>
            <a:r>
              <a:rPr lang="zh-CN" altLang="en-US" b="1" dirty="0">
                <a:latin typeface="宋体" panose="02010600030101010101" pitchFamily="2" charset="-122"/>
                <a:ea typeface="宋体" panose="02010600030101010101" pitchFamily="2" charset="-122"/>
              </a:rPr>
              <a:t>，</a:t>
            </a:r>
            <a:r>
              <a:rPr lang="en-US" altLang="zh-CN" b="1" dirty="0">
                <a:latin typeface="Times New Roman" panose="02020603050405020304" charset="0"/>
                <a:ea typeface="宋体" panose="02010600030101010101" pitchFamily="2" charset="-122"/>
              </a:rPr>
              <a:t>F)</a:t>
            </a:r>
            <a:r>
              <a:rPr lang="zh-CN" altLang="en-US" b="1" dirty="0">
                <a:latin typeface="宋体" panose="02010600030101010101" pitchFamily="2" charset="-122"/>
                <a:ea typeface="宋体" panose="02010600030101010101" pitchFamily="2" charset="-122"/>
              </a:rPr>
              <a:t>，</a:t>
            </a:r>
            <a:r>
              <a:rPr lang="en-US" altLang="zh-CN" b="1" dirty="0">
                <a:latin typeface="Times New Roman" panose="02020603050405020304" charset="0"/>
                <a:ea typeface="宋体" panose="02010600030101010101" pitchFamily="2" charset="-122"/>
              </a:rPr>
              <a:t>L=L(M)</a:t>
            </a:r>
            <a:r>
              <a:rPr lang="zh-CN" altLang="en-US" b="1" dirty="0">
                <a:latin typeface="宋体" panose="02010600030101010101" pitchFamily="2" charset="-122"/>
                <a:ea typeface="宋体" panose="02010600030101010101" pitchFamily="2" charset="-122"/>
              </a:rPr>
              <a:t>非空的充分必要条件是：存在</a:t>
            </a:r>
            <a:r>
              <a:rPr lang="en-US" altLang="zh-CN" b="1" dirty="0">
                <a:latin typeface="Times New Roman" panose="02020603050405020304" charset="0"/>
                <a:ea typeface="宋体" panose="02010600030101010101" pitchFamily="2" charset="-122"/>
              </a:rPr>
              <a:t>x</a:t>
            </a:r>
            <a:r>
              <a:rPr lang="en-US" altLang="zh-CN" b="1" dirty="0">
                <a:latin typeface="宋体" panose="02010600030101010101" pitchFamily="2" charset="-122"/>
                <a:ea typeface="宋体" panose="02010600030101010101" pitchFamily="2" charset="-122"/>
              </a:rPr>
              <a:t>∈∑</a:t>
            </a:r>
            <a:r>
              <a:rPr lang="en-US" altLang="zh-CN" b="1" baseline="30000" dirty="0">
                <a:latin typeface="Times New Roman" panose="02020603050405020304" charset="0"/>
                <a:ea typeface="宋体" panose="02010600030101010101" pitchFamily="2" charset="-122"/>
              </a:rPr>
              <a:t>*</a:t>
            </a:r>
            <a:r>
              <a:rPr lang="zh-CN" altLang="en-US" b="1" dirty="0">
                <a:latin typeface="宋体" panose="02010600030101010101" pitchFamily="2" charset="-122"/>
                <a:ea typeface="宋体" panose="02010600030101010101" pitchFamily="2" charset="-122"/>
              </a:rPr>
              <a:t>，</a:t>
            </a:r>
            <a:r>
              <a:rPr lang="en-US" altLang="zh-CN" b="1" dirty="0">
                <a:latin typeface="Times New Roman" panose="02020603050405020304" charset="0"/>
                <a:ea typeface="宋体" panose="02010600030101010101" pitchFamily="2" charset="-122"/>
              </a:rPr>
              <a:t>|x|&lt;|Q|</a:t>
            </a:r>
            <a:r>
              <a:rPr lang="zh-CN" altLang="en-US" b="1" dirty="0">
                <a:latin typeface="宋体" panose="02010600030101010101" pitchFamily="2" charset="-122"/>
                <a:ea typeface="宋体" panose="02010600030101010101" pitchFamily="2" charset="-122"/>
              </a:rPr>
              <a:t>，</a:t>
            </a:r>
            <a:r>
              <a:rPr lang="en-US" altLang="zh-CN" b="1" dirty="0" err="1">
                <a:latin typeface="宋体" panose="02010600030101010101" pitchFamily="2" charset="-122"/>
                <a:ea typeface="宋体" panose="02010600030101010101" pitchFamily="2" charset="-122"/>
              </a:rPr>
              <a:t>δ</a:t>
            </a:r>
            <a:r>
              <a:rPr lang="en-US" altLang="zh-CN" b="1" dirty="0">
                <a:latin typeface="Times New Roman" panose="02020603050405020304" charset="0"/>
                <a:ea typeface="宋体" panose="02010600030101010101" pitchFamily="2" charset="-122"/>
              </a:rPr>
              <a:t>(q</a:t>
            </a:r>
            <a:r>
              <a:rPr lang="en-US" altLang="zh-CN" b="1" baseline="-30000" dirty="0">
                <a:latin typeface="Times New Roman" panose="02020603050405020304" charset="0"/>
                <a:ea typeface="宋体" panose="02010600030101010101" pitchFamily="2" charset="-122"/>
              </a:rPr>
              <a:t>0</a:t>
            </a:r>
            <a:r>
              <a:rPr lang="zh-CN" altLang="en-US" b="1" dirty="0">
                <a:latin typeface="宋体" panose="02010600030101010101" pitchFamily="2" charset="-122"/>
                <a:ea typeface="宋体" panose="02010600030101010101" pitchFamily="2" charset="-122"/>
              </a:rPr>
              <a:t>，</a:t>
            </a:r>
            <a:r>
              <a:rPr lang="en-US" altLang="zh-CN" b="1" dirty="0">
                <a:latin typeface="Times New Roman" panose="02020603050405020304" charset="0"/>
                <a:ea typeface="宋体" panose="02010600030101010101" pitchFamily="2" charset="-122"/>
              </a:rPr>
              <a:t>x)</a:t>
            </a:r>
            <a:r>
              <a:rPr lang="en-US" altLang="zh-CN" b="1" dirty="0">
                <a:latin typeface="宋体" panose="02010600030101010101" pitchFamily="2" charset="-122"/>
                <a:ea typeface="宋体" panose="02010600030101010101" pitchFamily="2" charset="-122"/>
              </a:rPr>
              <a:t>∈</a:t>
            </a:r>
            <a:r>
              <a:rPr lang="en-US" altLang="zh-CN" b="1" dirty="0">
                <a:latin typeface="Times New Roman" panose="02020603050405020304" charset="0"/>
                <a:ea typeface="宋体" panose="02010600030101010101" pitchFamily="2" charset="-122"/>
              </a:rPr>
              <a:t>F</a:t>
            </a:r>
            <a:r>
              <a:rPr lang="zh-CN" altLang="en-US" b="1" dirty="0">
                <a:latin typeface="Times New Roman" panose="02020603050405020304" charset="0"/>
                <a:ea typeface="宋体" panose="02010600030101010101" pitchFamily="2" charset="-122"/>
              </a:rPr>
              <a:t>。</a:t>
            </a:r>
            <a:r>
              <a:rPr lang="zh-CN" altLang="en-US" b="1" dirty="0">
                <a:ea typeface="宋体" panose="02010600030101010101" pitchFamily="2" charset="-122"/>
              </a:rPr>
              <a:t> </a:t>
            </a:r>
          </a:p>
          <a:p>
            <a:pPr>
              <a:lnSpc>
                <a:spcPct val="90000"/>
              </a:lnSpc>
            </a:pPr>
            <a:r>
              <a:rPr lang="zh-CN" altLang="en-US" b="1" dirty="0">
                <a:latin typeface="宋体" panose="02010600030101010101" pitchFamily="2" charset="-122"/>
                <a:ea typeface="宋体" panose="02010600030101010101" pitchFamily="2" charset="-122"/>
              </a:rPr>
              <a:t>证明：</a:t>
            </a:r>
            <a:r>
              <a:rPr lang="zh-CN" altLang="en-US" b="1" dirty="0">
                <a:solidFill>
                  <a:srgbClr val="FF6600"/>
                </a:solidFill>
                <a:latin typeface="宋体" panose="02010600030101010101" pitchFamily="2" charset="-122"/>
                <a:ea typeface="宋体" panose="02010600030101010101" pitchFamily="2" charset="-122"/>
              </a:rPr>
              <a:t>充分性</a:t>
            </a:r>
            <a:r>
              <a:rPr lang="zh-CN" altLang="en-US" b="1" dirty="0">
                <a:latin typeface="宋体" panose="02010600030101010101" pitchFamily="2" charset="-122"/>
                <a:ea typeface="宋体" panose="02010600030101010101" pitchFamily="2" charset="-122"/>
              </a:rPr>
              <a:t>显然。</a:t>
            </a:r>
            <a:endParaRPr lang="zh-CN" altLang="en-US" b="1" dirty="0">
              <a:latin typeface="Times New Roman" panose="02020603050405020304" charset="0"/>
              <a:ea typeface="宋体" panose="02010600030101010101" pitchFamily="2" charset="-122"/>
            </a:endParaRPr>
          </a:p>
          <a:p>
            <a:pPr>
              <a:lnSpc>
                <a:spcPct val="90000"/>
              </a:lnSpc>
            </a:pPr>
            <a:r>
              <a:rPr lang="zh-CN" altLang="en-US" b="1" dirty="0">
                <a:solidFill>
                  <a:srgbClr val="FF6600"/>
                </a:solidFill>
                <a:latin typeface="宋体" panose="02010600030101010101" pitchFamily="2" charset="-122"/>
                <a:ea typeface="宋体" panose="02010600030101010101" pitchFamily="2" charset="-122"/>
              </a:rPr>
              <a:t>必要性</a:t>
            </a:r>
            <a:r>
              <a:rPr lang="zh-CN" altLang="en-US" b="1" dirty="0">
                <a:latin typeface="宋体" panose="02010600030101010101" pitchFamily="2" charset="-122"/>
                <a:ea typeface="宋体" panose="02010600030101010101" pitchFamily="2" charset="-122"/>
              </a:rPr>
              <a:t>：</a:t>
            </a:r>
            <a:r>
              <a:rPr lang="en-US" altLang="zh-CN" b="1" dirty="0">
                <a:latin typeface="Times New Roman" panose="02020603050405020304" charset="0"/>
                <a:ea typeface="宋体" panose="02010600030101010101" pitchFamily="2" charset="-122"/>
              </a:rPr>
              <a:t>M</a:t>
            </a:r>
            <a:r>
              <a:rPr lang="zh-CN" altLang="en-US" b="1" dirty="0">
                <a:latin typeface="宋体" panose="02010600030101010101" pitchFamily="2" charset="-122"/>
                <a:ea typeface="宋体" panose="02010600030101010101" pitchFamily="2" charset="-122"/>
              </a:rPr>
              <a:t>的状态转移图中必存在一条从</a:t>
            </a:r>
            <a:r>
              <a:rPr lang="en-US" altLang="zh-CN" b="1" dirty="0">
                <a:latin typeface="Times New Roman" panose="02020603050405020304" charset="0"/>
                <a:ea typeface="宋体" panose="02010600030101010101" pitchFamily="2" charset="-122"/>
              </a:rPr>
              <a:t>q</a:t>
            </a:r>
            <a:r>
              <a:rPr lang="en-US" altLang="zh-CN" b="1" baseline="-30000" dirty="0">
                <a:latin typeface="Times New Roman" panose="02020603050405020304" charset="0"/>
                <a:ea typeface="宋体" panose="02010600030101010101" pitchFamily="2" charset="-122"/>
              </a:rPr>
              <a:t>0</a:t>
            </a:r>
            <a:r>
              <a:rPr lang="zh-CN" altLang="en-US" b="1" dirty="0">
                <a:latin typeface="宋体" panose="02010600030101010101" pitchFamily="2" charset="-122"/>
                <a:ea typeface="宋体" panose="02010600030101010101" pitchFamily="2" charset="-122"/>
              </a:rPr>
              <a:t>到某一个终止状态</a:t>
            </a:r>
            <a:r>
              <a:rPr lang="en-US" altLang="zh-CN" b="1" dirty="0" err="1">
                <a:latin typeface="Times New Roman" panose="02020603050405020304" charset="0"/>
                <a:ea typeface="宋体" panose="02010600030101010101" pitchFamily="2" charset="-122"/>
              </a:rPr>
              <a:t>q</a:t>
            </a:r>
            <a:r>
              <a:rPr lang="en-US" altLang="zh-CN" b="1" baseline="-30000" dirty="0" err="1">
                <a:latin typeface="Times New Roman" panose="02020603050405020304" charset="0"/>
                <a:ea typeface="宋体" panose="02010600030101010101" pitchFamily="2" charset="-122"/>
              </a:rPr>
              <a:t>f</a:t>
            </a:r>
            <a:r>
              <a:rPr lang="zh-CN" altLang="en-US" b="1" dirty="0">
                <a:latin typeface="Times New Roman" panose="02020603050405020304" charset="0"/>
                <a:ea typeface="宋体" panose="02010600030101010101" pitchFamily="2" charset="-122"/>
              </a:rPr>
              <a:t>且无</a:t>
            </a:r>
            <a:r>
              <a:rPr lang="zh-CN" altLang="en-US" b="1" dirty="0">
                <a:latin typeface="宋体" panose="02010600030101010101" pitchFamily="2" charset="-122"/>
                <a:ea typeface="宋体" panose="02010600030101010101" pitchFamily="2" charset="-122"/>
              </a:rPr>
              <a:t>重复状态的路，此路中的状态数</a:t>
            </a:r>
            <a:r>
              <a:rPr lang="en-US" altLang="zh-CN" b="1" dirty="0">
                <a:latin typeface="Times New Roman" panose="02020603050405020304" charset="0"/>
                <a:ea typeface="宋体" panose="02010600030101010101" pitchFamily="2" charset="-122"/>
              </a:rPr>
              <a:t>n</a:t>
            </a:r>
            <a:r>
              <a:rPr lang="en-US" altLang="zh-CN" b="1" dirty="0">
                <a:latin typeface="宋体" panose="02010600030101010101" pitchFamily="2" charset="-122"/>
                <a:ea typeface="宋体" panose="02010600030101010101" pitchFamily="2" charset="-122"/>
              </a:rPr>
              <a:t>≤</a:t>
            </a:r>
            <a:r>
              <a:rPr lang="en-US" altLang="zh-CN" b="1" dirty="0">
                <a:latin typeface="Times New Roman" panose="02020603050405020304" charset="0"/>
                <a:ea typeface="宋体" panose="02010600030101010101" pitchFamily="2" charset="-122"/>
              </a:rPr>
              <a:t>|Q|</a:t>
            </a:r>
            <a:r>
              <a:rPr lang="zh-CN" altLang="en-US" b="1" dirty="0">
                <a:latin typeface="宋体" panose="02010600030101010101" pitchFamily="2" charset="-122"/>
                <a:ea typeface="宋体" panose="02010600030101010101" pitchFamily="2" charset="-122"/>
              </a:rPr>
              <a:t>。此路的标记</a:t>
            </a:r>
            <a:r>
              <a:rPr lang="en-US" altLang="zh-CN" b="1" dirty="0">
                <a:latin typeface="Times New Roman" panose="02020603050405020304" charset="0"/>
                <a:ea typeface="宋体" panose="02010600030101010101" pitchFamily="2" charset="-122"/>
              </a:rPr>
              <a:t>x</a:t>
            </a:r>
            <a:r>
              <a:rPr lang="zh-CN" altLang="en-US" b="1" dirty="0">
                <a:latin typeface="宋体" panose="02010600030101010101" pitchFamily="2" charset="-122"/>
                <a:ea typeface="宋体" panose="02010600030101010101" pitchFamily="2" charset="-122"/>
              </a:rPr>
              <a:t>满足</a:t>
            </a:r>
            <a:r>
              <a:rPr lang="en-US" altLang="zh-CN" b="1" dirty="0">
                <a:latin typeface="Times New Roman" panose="02020603050405020304" charset="0"/>
                <a:ea typeface="宋体" panose="02010600030101010101" pitchFamily="2" charset="-122"/>
              </a:rPr>
              <a:t>|x|</a:t>
            </a:r>
            <a:r>
              <a:rPr lang="en-US" altLang="zh-CN" b="1" dirty="0">
                <a:latin typeface="宋体" panose="02010600030101010101" pitchFamily="2" charset="-122"/>
                <a:ea typeface="宋体" panose="02010600030101010101" pitchFamily="2" charset="-122"/>
              </a:rPr>
              <a:t>≤</a:t>
            </a:r>
            <a:r>
              <a:rPr lang="en-US" altLang="zh-CN" b="1" dirty="0">
                <a:latin typeface="Times New Roman" panose="02020603050405020304" charset="0"/>
                <a:ea typeface="宋体" panose="02010600030101010101" pitchFamily="2" charset="-122"/>
              </a:rPr>
              <a:t>n-1</a:t>
            </a:r>
            <a:r>
              <a:rPr lang="zh-CN" altLang="en-US" b="1" dirty="0">
                <a:latin typeface="宋体" panose="02010600030101010101" pitchFamily="2" charset="-122"/>
                <a:ea typeface="宋体" panose="02010600030101010101" pitchFamily="2" charset="-122"/>
              </a:rPr>
              <a:t>。而</a:t>
            </a:r>
            <a:r>
              <a:rPr lang="en-US" altLang="zh-CN" b="1" dirty="0" err="1">
                <a:latin typeface="宋体" panose="02010600030101010101" pitchFamily="2" charset="-122"/>
                <a:ea typeface="宋体" panose="02010600030101010101" pitchFamily="2" charset="-122"/>
              </a:rPr>
              <a:t>δ</a:t>
            </a:r>
            <a:r>
              <a:rPr lang="en-US" altLang="zh-CN" b="1" dirty="0">
                <a:latin typeface="Times New Roman" panose="02020603050405020304" charset="0"/>
                <a:ea typeface="宋体" panose="02010600030101010101" pitchFamily="2" charset="-122"/>
              </a:rPr>
              <a:t>(q</a:t>
            </a:r>
            <a:r>
              <a:rPr lang="en-US" altLang="zh-CN" b="1" baseline="-30000" dirty="0">
                <a:latin typeface="Times New Roman" panose="02020603050405020304" charset="0"/>
                <a:ea typeface="宋体" panose="02010600030101010101" pitchFamily="2" charset="-122"/>
              </a:rPr>
              <a:t>0</a:t>
            </a:r>
            <a:r>
              <a:rPr lang="zh-CN" altLang="en-US" b="1" dirty="0">
                <a:latin typeface="宋体" panose="02010600030101010101" pitchFamily="2" charset="-122"/>
                <a:ea typeface="宋体" panose="02010600030101010101" pitchFamily="2" charset="-122"/>
              </a:rPr>
              <a:t>，</a:t>
            </a:r>
            <a:r>
              <a:rPr lang="en-US" altLang="zh-CN" b="1" dirty="0">
                <a:latin typeface="Times New Roman" panose="02020603050405020304" charset="0"/>
                <a:ea typeface="宋体" panose="02010600030101010101" pitchFamily="2" charset="-122"/>
              </a:rPr>
              <a:t>x)</a:t>
            </a:r>
            <a:r>
              <a:rPr lang="en-US" altLang="zh-CN" b="1" dirty="0">
                <a:latin typeface="宋体" panose="02010600030101010101" pitchFamily="2" charset="-122"/>
                <a:ea typeface="宋体" panose="02010600030101010101" pitchFamily="2" charset="-122"/>
              </a:rPr>
              <a:t>∈</a:t>
            </a:r>
            <a:r>
              <a:rPr lang="en-US" altLang="zh-CN" b="1" dirty="0">
                <a:latin typeface="Times New Roman" panose="02020603050405020304" charset="0"/>
                <a:ea typeface="宋体" panose="02010600030101010101" pitchFamily="2" charset="-122"/>
              </a:rPr>
              <a:t>F</a:t>
            </a:r>
            <a:r>
              <a:rPr lang="zh-CN" altLang="en-US" b="1" dirty="0">
                <a:latin typeface="宋体" panose="02010600030101010101" pitchFamily="2" charset="-122"/>
                <a:ea typeface="宋体" panose="02010600030101010101" pitchFamily="2" charset="-122"/>
              </a:rPr>
              <a:t>。即</a:t>
            </a:r>
            <a:r>
              <a:rPr lang="en-US" altLang="zh-CN" b="1" dirty="0">
                <a:latin typeface="Times New Roman" panose="02020603050405020304" charset="0"/>
                <a:ea typeface="宋体" panose="02010600030101010101" pitchFamily="2" charset="-122"/>
              </a:rPr>
              <a:t>x</a:t>
            </a:r>
            <a:r>
              <a:rPr lang="zh-CN" altLang="en-US" b="1" dirty="0">
                <a:latin typeface="宋体" panose="02010600030101010101" pitchFamily="2" charset="-122"/>
                <a:ea typeface="宋体" panose="02010600030101010101" pitchFamily="2" charset="-122"/>
              </a:rPr>
              <a:t>是</a:t>
            </a:r>
            <a:r>
              <a:rPr lang="en-US" altLang="zh-CN" b="1" dirty="0">
                <a:latin typeface="Times New Roman" panose="02020603050405020304" charset="0"/>
                <a:ea typeface="宋体" panose="02010600030101010101" pitchFamily="2" charset="-122"/>
              </a:rPr>
              <a:t>L=L(M)</a:t>
            </a:r>
            <a:r>
              <a:rPr lang="zh-CN" altLang="en-US" b="1" dirty="0">
                <a:latin typeface="宋体" panose="02010600030101010101" pitchFamily="2" charset="-122"/>
                <a:ea typeface="宋体" panose="02010600030101010101" pitchFamily="2" charset="-122"/>
              </a:rPr>
              <a:t>的长度小于</a:t>
            </a:r>
            <a:r>
              <a:rPr lang="en-US" altLang="zh-CN" b="1" dirty="0">
                <a:latin typeface="Times New Roman" panose="02020603050405020304" charset="0"/>
                <a:ea typeface="宋体" panose="02010600030101010101" pitchFamily="2" charset="-122"/>
              </a:rPr>
              <a:t>|Q|</a:t>
            </a:r>
            <a:r>
              <a:rPr lang="zh-CN" altLang="en-US" b="1" dirty="0">
                <a:latin typeface="宋体" panose="02010600030101010101" pitchFamily="2" charset="-122"/>
                <a:ea typeface="宋体" panose="02010600030101010101" pitchFamily="2" charset="-122"/>
              </a:rPr>
              <a:t>的句子。</a:t>
            </a:r>
            <a:r>
              <a:rPr lang="zh-CN" altLang="en-US" b="1" dirty="0">
                <a:ea typeface="宋体" panose="02010600030101010101" pitchFamily="2" charset="-122"/>
              </a:rPr>
              <a:t> </a:t>
            </a: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2019/5/28</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19</a:t>
            </a:fld>
            <a:endParaRPr lang="zh-CN" dirty="0"/>
          </a:p>
        </p:txBody>
      </p:sp>
      <p:sp>
        <p:nvSpPr>
          <p:cNvPr id="7" name="标题 432129"/>
          <p:cNvSpPr>
            <a:spLocks noGrp="1"/>
          </p:cNvSpPr>
          <p:nvPr>
            <p:ph type="title"/>
          </p:nvPr>
        </p:nvSpPr>
        <p:spPr>
          <a:xfrm>
            <a:off x="312420" y="5080"/>
            <a:ext cx="9319895" cy="1199515"/>
          </a:xfrm>
        </p:spPr>
        <p:txBody>
          <a:bodyPr anchor="ctr"/>
          <a:lstStyle/>
          <a:p>
            <a:pPr algn="l"/>
            <a:r>
              <a:rPr lang="zh-CN" altLang="en-US" b="1" dirty="0">
                <a:solidFill>
                  <a:srgbClr val="CC0066"/>
                </a:solidFill>
                <a:latin typeface="宋体" panose="02010600030101010101" pitchFamily="2" charset="-122"/>
                <a:ea typeface="宋体" panose="02010600030101010101" pitchFamily="2" charset="-122"/>
              </a:rPr>
              <a:t>空否判定 </a:t>
            </a:r>
            <a:r>
              <a:rPr lang="en-US" altLang="zh-CN" b="1" dirty="0">
                <a:solidFill>
                  <a:srgbClr val="CC0066"/>
                </a:solidFill>
                <a:latin typeface="宋体" panose="02010600030101010101" pitchFamily="2" charset="-122"/>
                <a:ea typeface="宋体" panose="02010600030101010101" pitchFamily="2" charset="-122"/>
              </a:rPr>
              <a:t>Emptiness Question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350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3350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1"/>
            </a:gs>
          </a:gsLst>
          <a:lin ang="5400000" scaled="1"/>
          <a:tileRect/>
        </a:gradFill>
        <a:effectLst/>
      </p:bgPr>
    </p:bg>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2019/5/28</a:t>
            </a:fld>
            <a:endParaRPr lang="zh-CN" altLang="en-US" dirty="0"/>
          </a:p>
        </p:txBody>
      </p:sp>
      <p:sp>
        <p:nvSpPr>
          <p:cNvPr id="5" name="灯片编号占位符 4"/>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2</a:t>
            </a:fld>
            <a:endParaRPr lang="zh-CN" dirty="0"/>
          </a:p>
        </p:txBody>
      </p:sp>
      <p:sp>
        <p:nvSpPr>
          <p:cNvPr id="432130" name="标题 432129"/>
          <p:cNvSpPr>
            <a:spLocks noGrp="1"/>
          </p:cNvSpPr>
          <p:nvPr>
            <p:ph type="title"/>
          </p:nvPr>
        </p:nvSpPr>
        <p:spPr>
          <a:xfrm>
            <a:off x="229235" y="5080"/>
            <a:ext cx="6858000" cy="1199515"/>
          </a:xfrm>
        </p:spPr>
        <p:txBody>
          <a:bodyPr anchor="ctr"/>
          <a:lstStyle/>
          <a:p>
            <a:pPr algn="l"/>
            <a:r>
              <a:rPr lang="zh-CN" altLang="en-US" b="1">
                <a:solidFill>
                  <a:srgbClr val="CC0066"/>
                </a:solidFill>
                <a:latin typeface="宋体" panose="02010600030101010101" pitchFamily="2" charset="-122"/>
                <a:ea typeface="宋体" panose="02010600030101010101" pitchFamily="2" charset="-122"/>
              </a:rPr>
              <a:t>正则语言的描述</a:t>
            </a:r>
          </a:p>
        </p:txBody>
      </p:sp>
      <p:grpSp>
        <p:nvGrpSpPr>
          <p:cNvPr id="6" name="组合 5"/>
          <p:cNvGrpSpPr/>
          <p:nvPr/>
        </p:nvGrpSpPr>
        <p:grpSpPr>
          <a:xfrm>
            <a:off x="3618865" y="1579880"/>
            <a:ext cx="1355090" cy="720090"/>
            <a:chOff x="5339" y="2775"/>
            <a:chExt cx="2134" cy="1134"/>
          </a:xfrm>
        </p:grpSpPr>
        <p:sp>
          <p:nvSpPr>
            <p:cNvPr id="2" name="圆角矩形 1"/>
            <p:cNvSpPr/>
            <p:nvPr/>
          </p:nvSpPr>
          <p:spPr>
            <a:xfrm>
              <a:off x="5339" y="2775"/>
              <a:ext cx="2134" cy="1134"/>
            </a:xfrm>
            <a:prstGeom prst="roundRect">
              <a:avLst/>
            </a:prstGeom>
            <a:noFill/>
            <a:ln w="444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5836" y="2934"/>
              <a:ext cx="1427" cy="816"/>
            </a:xfrm>
            <a:prstGeom prst="rect">
              <a:avLst/>
            </a:prstGeom>
            <a:noFill/>
          </p:spPr>
          <p:txBody>
            <a:bodyPr wrap="square" rtlCol="0">
              <a:spAutoFit/>
            </a:bodyPr>
            <a:lstStyle/>
            <a:p>
              <a:r>
                <a:rPr lang="en-US" altLang="zh-CN" sz="2800">
                  <a:solidFill>
                    <a:srgbClr val="00B0F0"/>
                  </a:solidFill>
                  <a:latin typeface="+mn-lt"/>
                </a:rPr>
                <a:t>RG</a:t>
              </a:r>
            </a:p>
          </p:txBody>
        </p:sp>
      </p:grpSp>
      <p:grpSp>
        <p:nvGrpSpPr>
          <p:cNvPr id="7" name="组合 6"/>
          <p:cNvGrpSpPr/>
          <p:nvPr/>
        </p:nvGrpSpPr>
        <p:grpSpPr>
          <a:xfrm>
            <a:off x="5562600" y="2683510"/>
            <a:ext cx="1355090" cy="720090"/>
            <a:chOff x="5339" y="2775"/>
            <a:chExt cx="2134" cy="1134"/>
          </a:xfrm>
        </p:grpSpPr>
        <p:sp>
          <p:nvSpPr>
            <p:cNvPr id="8" name="圆角矩形 7"/>
            <p:cNvSpPr/>
            <p:nvPr/>
          </p:nvSpPr>
          <p:spPr>
            <a:xfrm>
              <a:off x="5339" y="2775"/>
              <a:ext cx="2134" cy="1134"/>
            </a:xfrm>
            <a:prstGeom prst="roundRect">
              <a:avLst/>
            </a:prstGeom>
            <a:noFill/>
            <a:ln w="444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5696" y="2934"/>
              <a:ext cx="1427" cy="816"/>
            </a:xfrm>
            <a:prstGeom prst="rect">
              <a:avLst/>
            </a:prstGeom>
            <a:noFill/>
          </p:spPr>
          <p:txBody>
            <a:bodyPr wrap="square" rtlCol="0">
              <a:spAutoFit/>
            </a:bodyPr>
            <a:lstStyle/>
            <a:p>
              <a:r>
                <a:rPr lang="en-US" altLang="zh-CN" sz="2800">
                  <a:solidFill>
                    <a:srgbClr val="00B0F0"/>
                  </a:solidFill>
                  <a:latin typeface="+mn-lt"/>
                </a:rPr>
                <a:t>DFA</a:t>
              </a:r>
            </a:p>
          </p:txBody>
        </p:sp>
      </p:grpSp>
      <p:grpSp>
        <p:nvGrpSpPr>
          <p:cNvPr id="10" name="组合 9"/>
          <p:cNvGrpSpPr/>
          <p:nvPr/>
        </p:nvGrpSpPr>
        <p:grpSpPr>
          <a:xfrm>
            <a:off x="4862830" y="4245610"/>
            <a:ext cx="1355090" cy="720090"/>
            <a:chOff x="5339" y="2775"/>
            <a:chExt cx="2134" cy="1134"/>
          </a:xfrm>
        </p:grpSpPr>
        <p:sp>
          <p:nvSpPr>
            <p:cNvPr id="11" name="圆角矩形 10"/>
            <p:cNvSpPr/>
            <p:nvPr/>
          </p:nvSpPr>
          <p:spPr>
            <a:xfrm>
              <a:off x="5339" y="2775"/>
              <a:ext cx="2134" cy="1134"/>
            </a:xfrm>
            <a:prstGeom prst="roundRect">
              <a:avLst/>
            </a:prstGeom>
            <a:noFill/>
            <a:ln w="444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5696" y="2934"/>
              <a:ext cx="1427" cy="816"/>
            </a:xfrm>
            <a:prstGeom prst="rect">
              <a:avLst/>
            </a:prstGeom>
            <a:noFill/>
          </p:spPr>
          <p:txBody>
            <a:bodyPr wrap="square" rtlCol="0">
              <a:spAutoFit/>
            </a:bodyPr>
            <a:lstStyle/>
            <a:p>
              <a:r>
                <a:rPr lang="en-US" altLang="zh-CN" sz="2800">
                  <a:solidFill>
                    <a:srgbClr val="00B0F0"/>
                  </a:solidFill>
                  <a:latin typeface="+mn-lt"/>
                </a:rPr>
                <a:t>NFA</a:t>
              </a:r>
            </a:p>
          </p:txBody>
        </p:sp>
      </p:grpSp>
      <p:grpSp>
        <p:nvGrpSpPr>
          <p:cNvPr id="13" name="组合 12"/>
          <p:cNvGrpSpPr/>
          <p:nvPr/>
        </p:nvGrpSpPr>
        <p:grpSpPr>
          <a:xfrm>
            <a:off x="2408555" y="4245610"/>
            <a:ext cx="1607820" cy="720090"/>
            <a:chOff x="5276" y="2775"/>
            <a:chExt cx="2532" cy="1134"/>
          </a:xfrm>
        </p:grpSpPr>
        <p:sp>
          <p:nvSpPr>
            <p:cNvPr id="14" name="圆角矩形 13"/>
            <p:cNvSpPr/>
            <p:nvPr/>
          </p:nvSpPr>
          <p:spPr>
            <a:xfrm>
              <a:off x="5339" y="2775"/>
              <a:ext cx="2134" cy="1134"/>
            </a:xfrm>
            <a:prstGeom prst="roundRect">
              <a:avLst/>
            </a:prstGeom>
            <a:noFill/>
            <a:ln w="444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5276" y="2934"/>
              <a:ext cx="2532" cy="816"/>
            </a:xfrm>
            <a:prstGeom prst="rect">
              <a:avLst/>
            </a:prstGeom>
            <a:noFill/>
          </p:spPr>
          <p:txBody>
            <a:bodyPr wrap="square" rtlCol="0">
              <a:spAutoFit/>
            </a:bodyPr>
            <a:lstStyle/>
            <a:p>
              <a:r>
                <a:rPr lang="en-US" altLang="zh-CN" sz="2800" b="1">
                  <a:solidFill>
                    <a:srgbClr val="00B0F0"/>
                  </a:solidFill>
                  <a:sym typeface="+mn-ea"/>
                </a:rPr>
                <a:t>ε-</a:t>
              </a:r>
              <a:r>
                <a:rPr lang="en-US" altLang="zh-CN" sz="2800">
                  <a:solidFill>
                    <a:srgbClr val="00B0F0"/>
                  </a:solidFill>
                  <a:latin typeface="+mn-lt"/>
                </a:rPr>
                <a:t>NFA</a:t>
              </a:r>
            </a:p>
          </p:txBody>
        </p:sp>
      </p:grpSp>
      <p:grpSp>
        <p:nvGrpSpPr>
          <p:cNvPr id="16" name="组合 15"/>
          <p:cNvGrpSpPr/>
          <p:nvPr/>
        </p:nvGrpSpPr>
        <p:grpSpPr>
          <a:xfrm>
            <a:off x="1806575" y="2683510"/>
            <a:ext cx="1355090" cy="720090"/>
            <a:chOff x="5339" y="2775"/>
            <a:chExt cx="2134" cy="1134"/>
          </a:xfrm>
        </p:grpSpPr>
        <p:sp>
          <p:nvSpPr>
            <p:cNvPr id="17" name="圆角矩形 16"/>
            <p:cNvSpPr/>
            <p:nvPr/>
          </p:nvSpPr>
          <p:spPr>
            <a:xfrm>
              <a:off x="5339" y="2775"/>
              <a:ext cx="2134" cy="1134"/>
            </a:xfrm>
            <a:prstGeom prst="roundRect">
              <a:avLst/>
            </a:prstGeom>
            <a:noFill/>
            <a:ln w="444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5836" y="2934"/>
              <a:ext cx="1427" cy="816"/>
            </a:xfrm>
            <a:prstGeom prst="rect">
              <a:avLst/>
            </a:prstGeom>
            <a:noFill/>
          </p:spPr>
          <p:txBody>
            <a:bodyPr wrap="square" rtlCol="0">
              <a:spAutoFit/>
            </a:bodyPr>
            <a:lstStyle/>
            <a:p>
              <a:r>
                <a:rPr lang="en-US" altLang="zh-CN" sz="2800">
                  <a:solidFill>
                    <a:srgbClr val="00B0F0"/>
                  </a:solidFill>
                  <a:latin typeface="+mn-lt"/>
                </a:rPr>
                <a:t>RE</a:t>
              </a:r>
            </a:p>
          </p:txBody>
        </p:sp>
      </p:grpSp>
      <p:cxnSp>
        <p:nvCxnSpPr>
          <p:cNvPr id="19" name="曲线连接符 18"/>
          <p:cNvCxnSpPr>
            <a:stCxn id="2" idx="3"/>
            <a:endCxn id="8" idx="0"/>
          </p:cNvCxnSpPr>
          <p:nvPr/>
        </p:nvCxnSpPr>
        <p:spPr>
          <a:xfrm>
            <a:off x="4973955" y="1939925"/>
            <a:ext cx="1266190" cy="743585"/>
          </a:xfrm>
          <a:prstGeom prst="curvedConnector2">
            <a:avLst/>
          </a:prstGeom>
          <a:ln w="41275">
            <a:solidFill>
              <a:srgbClr val="00B0F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0" name="曲线连接符 19"/>
          <p:cNvCxnSpPr>
            <a:stCxn id="8" idx="2"/>
          </p:cNvCxnSpPr>
          <p:nvPr/>
        </p:nvCxnSpPr>
        <p:spPr>
          <a:xfrm rot="5400000">
            <a:off x="5380355" y="3385820"/>
            <a:ext cx="842010" cy="877570"/>
          </a:xfrm>
          <a:prstGeom prst="curvedConnector2">
            <a:avLst/>
          </a:prstGeom>
          <a:ln w="41275">
            <a:solidFill>
              <a:srgbClr val="00B0F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1" name="曲线连接符 20"/>
          <p:cNvCxnSpPr>
            <a:stCxn id="17" idx="0"/>
            <a:endCxn id="2" idx="1"/>
          </p:cNvCxnSpPr>
          <p:nvPr/>
        </p:nvCxnSpPr>
        <p:spPr>
          <a:xfrm rot="16200000">
            <a:off x="2679065" y="1744345"/>
            <a:ext cx="743585" cy="1134745"/>
          </a:xfrm>
          <a:prstGeom prst="curvedConnector2">
            <a:avLst/>
          </a:prstGeom>
          <a:ln w="41275">
            <a:solidFill>
              <a:srgbClr val="00B0F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2" name="曲线连接符 21"/>
          <p:cNvCxnSpPr/>
          <p:nvPr/>
        </p:nvCxnSpPr>
        <p:spPr>
          <a:xfrm rot="10800000" flipV="1">
            <a:off x="3795395" y="4598670"/>
            <a:ext cx="1043305" cy="4445"/>
          </a:xfrm>
          <a:prstGeom prst="curvedConnector3">
            <a:avLst>
              <a:gd name="adj1" fmla="val 49970"/>
            </a:avLst>
          </a:prstGeom>
          <a:ln w="41275">
            <a:solidFill>
              <a:srgbClr val="00B0F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3" name="曲线连接符 22"/>
          <p:cNvCxnSpPr/>
          <p:nvPr/>
        </p:nvCxnSpPr>
        <p:spPr>
          <a:xfrm rot="10800000">
            <a:off x="2230755" y="3354070"/>
            <a:ext cx="1050925" cy="891540"/>
          </a:xfrm>
          <a:prstGeom prst="curvedConnector2">
            <a:avLst/>
          </a:prstGeom>
          <a:ln w="41275">
            <a:solidFill>
              <a:srgbClr val="00B0F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3384550" y="2683510"/>
            <a:ext cx="1864995" cy="944880"/>
          </a:xfrm>
          <a:prstGeom prst="rect">
            <a:avLst/>
          </a:prstGeom>
          <a:noFill/>
        </p:spPr>
        <p:txBody>
          <a:bodyPr wrap="square" rtlCol="0">
            <a:spAutoFit/>
          </a:bodyPr>
          <a:lstStyle/>
          <a:p>
            <a:pPr algn="ctr"/>
            <a:r>
              <a:rPr lang="en-US" altLang="zh-CN" sz="2800">
                <a:solidFill>
                  <a:srgbClr val="D60093"/>
                </a:solidFill>
                <a:latin typeface="+mn-lt"/>
              </a:rPr>
              <a:t>Regular Language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1"/>
            </a:gs>
          </a:gsLst>
          <a:lin ang="5400000" scaled="1"/>
          <a:tileRect/>
        </a:gradFill>
        <a:effectLst/>
      </p:bgPr>
    </p:bg>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2019/5/28</a:t>
            </a:fld>
            <a:endParaRPr lang="zh-CN" altLang="en-US" dirty="0"/>
          </a:p>
        </p:txBody>
      </p:sp>
      <p:sp>
        <p:nvSpPr>
          <p:cNvPr id="5" name="灯片编号占位符 4"/>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20</a:t>
            </a:fld>
            <a:endParaRPr lang="zh-CN" dirty="0"/>
          </a:p>
        </p:txBody>
      </p:sp>
      <p:sp>
        <p:nvSpPr>
          <p:cNvPr id="432130" name="标题 432129"/>
          <p:cNvSpPr>
            <a:spLocks noGrp="1"/>
          </p:cNvSpPr>
          <p:nvPr>
            <p:ph type="title"/>
          </p:nvPr>
        </p:nvSpPr>
        <p:spPr>
          <a:xfrm>
            <a:off x="312420" y="5080"/>
            <a:ext cx="9319895" cy="1199515"/>
          </a:xfrm>
        </p:spPr>
        <p:txBody>
          <a:bodyPr anchor="ctr"/>
          <a:lstStyle/>
          <a:p>
            <a:pPr algn="l"/>
            <a:r>
              <a:rPr lang="en-US" altLang="en-US" b="1" dirty="0">
                <a:solidFill>
                  <a:srgbClr val="CC0066"/>
                </a:solidFill>
                <a:latin typeface="宋体" panose="02010600030101010101" pitchFamily="2" charset="-122"/>
                <a:ea typeface="宋体" panose="02010600030101010101" pitchFamily="2" charset="-122"/>
              </a:rPr>
              <a:t>无穷</a:t>
            </a:r>
            <a:r>
              <a:rPr lang="zh-CN" altLang="en-US" b="1" dirty="0">
                <a:solidFill>
                  <a:srgbClr val="CC0066"/>
                </a:solidFill>
                <a:latin typeface="宋体" panose="02010600030101010101" pitchFamily="2" charset="-122"/>
                <a:ea typeface="宋体" panose="02010600030101010101" pitchFamily="2" charset="-122"/>
              </a:rPr>
              <a:t>判定 </a:t>
            </a:r>
            <a:r>
              <a:rPr lang="en-US" altLang="zh-CN" b="1" dirty="0">
                <a:solidFill>
                  <a:srgbClr val="CC0066"/>
                </a:solidFill>
                <a:latin typeface="宋体" panose="02010600030101010101" pitchFamily="2" charset="-122"/>
                <a:ea typeface="宋体" panose="02010600030101010101" pitchFamily="2" charset="-122"/>
              </a:rPr>
              <a:t>Infiniteness Question</a:t>
            </a:r>
          </a:p>
        </p:txBody>
      </p:sp>
      <p:sp>
        <p:nvSpPr>
          <p:cNvPr id="432131" name="文本占位符 432130"/>
          <p:cNvSpPr>
            <a:spLocks noGrp="1"/>
          </p:cNvSpPr>
          <p:nvPr>
            <p:ph type="body" idx="1"/>
          </p:nvPr>
        </p:nvSpPr>
        <p:spPr>
          <a:xfrm>
            <a:off x="336550" y="1150620"/>
            <a:ext cx="8235950" cy="4837430"/>
          </a:xfrm>
        </p:spPr>
        <p:txBody>
          <a:bodyPr/>
          <a:lstStyle/>
          <a:p>
            <a:pPr indent="-342900" algn="l">
              <a:lnSpc>
                <a:spcPct val="90000"/>
              </a:lnSpc>
              <a:buFont typeface="Arial" panose="020B0604020202020204" pitchFamily="34" charset="0"/>
              <a:buChar char="•"/>
            </a:pPr>
            <a:r>
              <a:rPr lang="zh-CN" altLang="en-US" sz="3200" b="1" dirty="0">
                <a:solidFill>
                  <a:srgbClr val="00B0F0"/>
                </a:solidFill>
                <a:latin typeface="Times New Roman" panose="02020603050405020304" charset="0"/>
                <a:ea typeface="宋体" panose="02010600030101010101" pitchFamily="2" charset="-122"/>
              </a:rPr>
              <a:t>给定一个正则语言</a:t>
            </a:r>
            <a:r>
              <a:rPr lang="en-US" altLang="zh-CN" sz="3200" b="1" dirty="0">
                <a:solidFill>
                  <a:srgbClr val="00B0F0"/>
                </a:solidFill>
                <a:latin typeface="Times New Roman" panose="02020603050405020304" charset="0"/>
                <a:ea typeface="宋体" panose="02010600030101010101" pitchFamily="2" charset="-122"/>
              </a:rPr>
              <a:t>L, </a:t>
            </a:r>
            <a:r>
              <a:rPr lang="zh-CN" altLang="en-US" sz="3200" b="1" dirty="0">
                <a:solidFill>
                  <a:srgbClr val="339933"/>
                </a:solidFill>
                <a:latin typeface="Times New Roman" panose="02020603050405020304" charset="0"/>
                <a:ea typeface="宋体" panose="02010600030101010101" pitchFamily="2" charset="-122"/>
              </a:rPr>
              <a:t>问：该语言是否无穷？</a:t>
            </a:r>
          </a:p>
          <a:p>
            <a:pPr indent="-342900" algn="l">
              <a:lnSpc>
                <a:spcPct val="90000"/>
              </a:lnSpc>
              <a:buFont typeface="Arial" panose="020B0604020202020204" pitchFamily="34" charset="0"/>
              <a:buChar char="•"/>
            </a:pPr>
            <a:endParaRPr lang="en-US" altLang="zh-CN" sz="3200" b="1" dirty="0">
              <a:solidFill>
                <a:srgbClr val="339933"/>
              </a:solidFill>
              <a:latin typeface="Times New Roman" panose="02020603050405020304" charset="0"/>
              <a:ea typeface="宋体" panose="02010600030101010101" pitchFamily="2" charset="-122"/>
            </a:endParaRPr>
          </a:p>
          <a:p>
            <a:pPr indent="-342900" algn="l">
              <a:lnSpc>
                <a:spcPct val="90000"/>
              </a:lnSpc>
              <a:buFont typeface="Arial" panose="020B0604020202020204" pitchFamily="34" charset="0"/>
              <a:buChar char="•"/>
            </a:pPr>
            <a:endParaRPr lang="en-US" altLang="zh-CN" sz="3200" b="1" dirty="0">
              <a:solidFill>
                <a:srgbClr val="339933"/>
              </a:solidFill>
              <a:latin typeface="Times New Roman" panose="02020603050405020304" charset="0"/>
              <a:ea typeface="宋体" panose="02010600030101010101" pitchFamily="2" charset="-122"/>
            </a:endParaRPr>
          </a:p>
          <a:p>
            <a:pPr indent="-342900" algn="l">
              <a:lnSpc>
                <a:spcPct val="90000"/>
              </a:lnSpc>
              <a:buFont typeface="Arial" panose="020B0604020202020204" pitchFamily="34" charset="0"/>
              <a:buChar char="•"/>
            </a:pPr>
            <a:endParaRPr lang="en-US" altLang="zh-CN" sz="3200" b="1" dirty="0">
              <a:solidFill>
                <a:srgbClr val="339933"/>
              </a:solidFill>
              <a:latin typeface="Times New Roman" panose="02020603050405020304" charset="0"/>
              <a:ea typeface="宋体" panose="02010600030101010101" pitchFamily="2" charset="-122"/>
            </a:endParaRPr>
          </a:p>
          <a:p>
            <a:pPr indent="-342900" algn="l">
              <a:lnSpc>
                <a:spcPct val="90000"/>
              </a:lnSpc>
              <a:buFont typeface="Arial" panose="020B0604020202020204" pitchFamily="34" charset="0"/>
              <a:buChar char="•"/>
            </a:pPr>
            <a:endParaRPr lang="en-US" altLang="zh-CN" sz="3200" b="1" dirty="0">
              <a:solidFill>
                <a:srgbClr val="339933"/>
              </a:solidFill>
              <a:latin typeface="Times New Roman" panose="02020603050405020304" charset="0"/>
              <a:ea typeface="宋体" panose="02010600030101010101" pitchFamily="2" charset="-122"/>
            </a:endParaRPr>
          </a:p>
          <a:p>
            <a:pPr indent="-342900" algn="l">
              <a:lnSpc>
                <a:spcPct val="90000"/>
              </a:lnSpc>
              <a:buFont typeface="Arial" panose="020B0604020202020204" pitchFamily="34" charset="0"/>
              <a:buChar char="•"/>
            </a:pPr>
            <a:r>
              <a:rPr lang="zh-CN" altLang="en-US" sz="3200" b="1" dirty="0">
                <a:solidFill>
                  <a:srgbClr val="339933"/>
                </a:solidFill>
                <a:latin typeface="Times New Roman" panose="02020603050405020304" charset="0"/>
                <a:ea typeface="宋体" panose="02010600030101010101" pitchFamily="2" charset="-122"/>
              </a:rPr>
              <a:t>给定</a:t>
            </a:r>
            <a:r>
              <a:rPr lang="en-US" altLang="zh-CN" sz="3200" b="1" dirty="0">
                <a:solidFill>
                  <a:srgbClr val="339933"/>
                </a:solidFill>
                <a:latin typeface="Times New Roman" panose="02020603050405020304" charset="0"/>
                <a:ea typeface="宋体" panose="02010600030101010101" pitchFamily="2" charset="-122"/>
              </a:rPr>
              <a:t>L</a:t>
            </a:r>
            <a:r>
              <a:rPr lang="zh-CN" altLang="en-US" sz="3200" b="1" dirty="0">
                <a:solidFill>
                  <a:srgbClr val="339933"/>
                </a:solidFill>
                <a:latin typeface="Times New Roman" panose="02020603050405020304" charset="0"/>
                <a:ea typeface="宋体" panose="02010600030101010101" pitchFamily="2" charset="-122"/>
              </a:rPr>
              <a:t>对应的</a:t>
            </a:r>
            <a:r>
              <a:rPr lang="en-US" altLang="zh-CN" sz="3200" b="1" dirty="0">
                <a:solidFill>
                  <a:srgbClr val="339933"/>
                </a:solidFill>
                <a:latin typeface="Times New Roman" panose="02020603050405020304" charset="0"/>
                <a:ea typeface="宋体" panose="02010600030101010101" pitchFamily="2" charset="-122"/>
              </a:rPr>
              <a:t>DFA</a:t>
            </a:r>
            <a:r>
              <a:rPr lang="zh-CN" altLang="en-US" sz="3200" b="1" dirty="0">
                <a:solidFill>
                  <a:srgbClr val="339933"/>
                </a:solidFill>
                <a:latin typeface="Times New Roman" panose="02020603050405020304" charset="0"/>
                <a:ea typeface="宋体" panose="02010600030101010101" pitchFamily="2" charset="-122"/>
              </a:rPr>
              <a:t>：</a:t>
            </a:r>
            <a:endParaRPr lang="en-US" altLang="zh-CN" sz="3200" b="1" dirty="0">
              <a:solidFill>
                <a:srgbClr val="339933"/>
              </a:solidFill>
              <a:latin typeface="Times New Roman" panose="02020603050405020304" charset="0"/>
              <a:ea typeface="宋体" panose="02010600030101010101" pitchFamily="2" charset="-122"/>
            </a:endParaRPr>
          </a:p>
          <a:p>
            <a:pPr lvl="2" indent="-342900" algn="l">
              <a:lnSpc>
                <a:spcPct val="90000"/>
              </a:lnSpc>
              <a:buFont typeface="Arial" panose="020B0604020202020204" pitchFamily="34" charset="0"/>
              <a:buChar char="•"/>
            </a:pPr>
            <a:r>
              <a:rPr lang="zh-CN" altLang="en-US" sz="2750" b="1" dirty="0">
                <a:solidFill>
                  <a:srgbClr val="FF6600"/>
                </a:solidFill>
                <a:latin typeface="Times New Roman" panose="02020603050405020304" charset="0"/>
                <a:ea typeface="宋体" panose="02010600030101010101" pitchFamily="2" charset="-122"/>
              </a:rPr>
              <a:t>若该</a:t>
            </a:r>
            <a:r>
              <a:rPr lang="en-US" altLang="zh-CN" sz="2750" b="1" dirty="0">
                <a:solidFill>
                  <a:srgbClr val="FF6600"/>
                </a:solidFill>
                <a:latin typeface="Times New Roman" panose="02020603050405020304" charset="0"/>
                <a:ea typeface="宋体" panose="02010600030101010101" pitchFamily="2" charset="-122"/>
              </a:rPr>
              <a:t>DFA</a:t>
            </a:r>
            <a:r>
              <a:rPr lang="zh-CN" altLang="en-US" sz="2750" b="1" dirty="0">
                <a:solidFill>
                  <a:srgbClr val="FF6600"/>
                </a:solidFill>
                <a:latin typeface="Times New Roman" panose="02020603050405020304" charset="0"/>
                <a:ea typeface="宋体" panose="02010600030101010101" pitchFamily="2" charset="-122"/>
              </a:rPr>
              <a:t>有</a:t>
            </a:r>
            <a:r>
              <a:rPr lang="en-US" altLang="zh-CN" sz="2750" b="1" dirty="0">
                <a:solidFill>
                  <a:srgbClr val="FF6600"/>
                </a:solidFill>
                <a:latin typeface="Times New Roman" panose="02020603050405020304" charset="0"/>
                <a:ea typeface="宋体" panose="02010600030101010101" pitchFamily="2" charset="-122"/>
              </a:rPr>
              <a:t>n</a:t>
            </a:r>
            <a:r>
              <a:rPr lang="zh-CN" altLang="en-US" sz="2750" b="1" dirty="0">
                <a:solidFill>
                  <a:srgbClr val="FF6600"/>
                </a:solidFill>
                <a:latin typeface="Times New Roman" panose="02020603050405020304" charset="0"/>
                <a:ea typeface="宋体" panose="02010600030101010101" pitchFamily="2" charset="-122"/>
              </a:rPr>
              <a:t>个状态</a:t>
            </a:r>
            <a:r>
              <a:rPr lang="en-US" altLang="zh-CN" sz="2750" b="1" dirty="0">
                <a:solidFill>
                  <a:srgbClr val="FF6600"/>
                </a:solidFill>
                <a:latin typeface="Times New Roman" panose="02020603050405020304" charset="0"/>
                <a:ea typeface="宋体" panose="02010600030101010101" pitchFamily="2" charset="-122"/>
              </a:rPr>
              <a:t>,</a:t>
            </a:r>
            <a:r>
              <a:rPr lang="zh-CN" altLang="en-US" sz="2750" b="1" dirty="0">
                <a:solidFill>
                  <a:srgbClr val="FF6600"/>
                </a:solidFill>
                <a:latin typeface="Times New Roman" panose="02020603050405020304" charset="0"/>
                <a:ea typeface="宋体" panose="02010600030101010101" pitchFamily="2" charset="-122"/>
              </a:rPr>
              <a:t> </a:t>
            </a:r>
            <a:r>
              <a:rPr lang="en-US" altLang="zh-CN" sz="2750" b="1" dirty="0">
                <a:solidFill>
                  <a:srgbClr val="FF6600"/>
                </a:solidFill>
                <a:latin typeface="Times New Roman" panose="02020603050405020304" charset="0"/>
                <a:ea typeface="宋体" panose="02010600030101010101" pitchFamily="2" charset="-122"/>
              </a:rPr>
              <a:t>L</a:t>
            </a:r>
            <a:r>
              <a:rPr lang="zh-CN" altLang="en-US" sz="2750" b="1" dirty="0">
                <a:solidFill>
                  <a:srgbClr val="FF6600"/>
                </a:solidFill>
                <a:latin typeface="Times New Roman" panose="02020603050405020304" charset="0"/>
                <a:ea typeface="宋体" panose="02010600030101010101" pitchFamily="2" charset="-122"/>
              </a:rPr>
              <a:t>包含长度大于等于</a:t>
            </a:r>
            <a:r>
              <a:rPr lang="en-US" altLang="zh-CN" sz="2750" b="1" dirty="0">
                <a:solidFill>
                  <a:srgbClr val="FF6600"/>
                </a:solidFill>
                <a:latin typeface="Times New Roman" panose="02020603050405020304" charset="0"/>
                <a:ea typeface="宋体" panose="02010600030101010101" pitchFamily="2" charset="-122"/>
              </a:rPr>
              <a:t>n</a:t>
            </a:r>
            <a:r>
              <a:rPr lang="zh-CN" altLang="en-US" sz="2750" b="1" dirty="0">
                <a:solidFill>
                  <a:srgbClr val="FF6600"/>
                </a:solidFill>
                <a:latin typeface="Times New Roman" panose="02020603050405020304" charset="0"/>
                <a:ea typeface="宋体" panose="02010600030101010101" pitchFamily="2" charset="-122"/>
              </a:rPr>
              <a:t>的字符串，则该语言无穷。</a:t>
            </a:r>
            <a:endParaRPr lang="en-US" altLang="zh-CN" sz="2750" b="1" dirty="0">
              <a:solidFill>
                <a:srgbClr val="FF6600"/>
              </a:solidFill>
              <a:latin typeface="Times New Roman" panose="02020603050405020304" charset="0"/>
              <a:ea typeface="宋体" panose="02010600030101010101" pitchFamily="2" charset="-122"/>
            </a:endParaRPr>
          </a:p>
          <a:p>
            <a:pPr lvl="2" indent="-342900" algn="l">
              <a:lnSpc>
                <a:spcPct val="90000"/>
              </a:lnSpc>
              <a:buFont typeface="Arial" panose="020B0604020202020204" pitchFamily="34" charset="0"/>
              <a:buChar char="•"/>
            </a:pPr>
            <a:r>
              <a:rPr lang="zh-CN" altLang="en-US" sz="2750" b="1" dirty="0">
                <a:solidFill>
                  <a:srgbClr val="FF6600"/>
                </a:solidFill>
                <a:latin typeface="Times New Roman" panose="02020603050405020304" charset="0"/>
                <a:ea typeface="宋体" panose="02010600030101010101" pitchFamily="2" charset="-122"/>
              </a:rPr>
              <a:t>否则，该语言</a:t>
            </a:r>
            <a:r>
              <a:rPr lang="en-US" altLang="zh-CN" sz="2750" b="1" dirty="0">
                <a:solidFill>
                  <a:srgbClr val="FF6600"/>
                </a:solidFill>
                <a:latin typeface="Times New Roman" panose="02020603050405020304" charset="0"/>
                <a:ea typeface="宋体" panose="02010600030101010101" pitchFamily="2" charset="-122"/>
              </a:rPr>
              <a:t>L</a:t>
            </a:r>
            <a:r>
              <a:rPr lang="zh-CN" altLang="en-US" sz="2750" b="1" dirty="0">
                <a:solidFill>
                  <a:srgbClr val="FF6600"/>
                </a:solidFill>
                <a:latin typeface="Times New Roman" panose="02020603050405020304" charset="0"/>
                <a:ea typeface="宋体" panose="02010600030101010101" pitchFamily="2" charset="-122"/>
              </a:rPr>
              <a:t>一定是有穷的。</a:t>
            </a:r>
            <a:endParaRPr lang="en-US" altLang="en-US" sz="2750" b="1" dirty="0">
              <a:solidFill>
                <a:srgbClr val="FF6600"/>
              </a:solidFill>
              <a:latin typeface="Times New Roman" panose="02020603050405020304" charset="0"/>
              <a:ea typeface="宋体" panose="02010600030101010101" pitchFamily="2" charset="-122"/>
            </a:endParaRPr>
          </a:p>
          <a:p>
            <a:pPr indent="-342900" algn="l">
              <a:lnSpc>
                <a:spcPct val="90000"/>
              </a:lnSpc>
              <a:buFont typeface="Arial" panose="020B0604020202020204" pitchFamily="34" charset="0"/>
              <a:buChar char="•"/>
            </a:pPr>
            <a:endParaRPr lang="en-US" altLang="zh-CN" sz="3200" b="1" dirty="0">
              <a:solidFill>
                <a:srgbClr val="00B0F0"/>
              </a:solidFill>
              <a:latin typeface="Times New Roman" panose="02020603050405020304" charset="0"/>
              <a:ea typeface="宋体" panose="02010600030101010101" pitchFamily="2" charset="-122"/>
            </a:endParaRPr>
          </a:p>
          <a:p>
            <a:pPr algn="l">
              <a:lnSpc>
                <a:spcPct val="90000"/>
              </a:lnSpc>
              <a:buFont typeface="Arial" panose="020B0604020202020204" pitchFamily="34" charset="0"/>
            </a:pPr>
            <a:endParaRPr lang="zh-CN" altLang="en-US" sz="3200" b="1" dirty="0">
              <a:solidFill>
                <a:srgbClr val="339933"/>
              </a:solidFill>
              <a:latin typeface="Times New Roman" panose="02020603050405020304" charset="0"/>
              <a:ea typeface="宋体" panose="02010600030101010101" pitchFamily="2" charset="-122"/>
            </a:endParaRPr>
          </a:p>
          <a:p>
            <a:pPr indent="-342900" algn="l">
              <a:lnSpc>
                <a:spcPct val="90000"/>
              </a:lnSpc>
              <a:buFont typeface="Arial" panose="020B0604020202020204" pitchFamily="34" charset="0"/>
              <a:buChar char="•"/>
            </a:pPr>
            <a:endParaRPr lang="zh-CN" altLang="en-US" sz="3200" b="1" dirty="0">
              <a:solidFill>
                <a:srgbClr val="339933"/>
              </a:solidFill>
              <a:latin typeface="Times New Roman" panose="02020603050405020304" charset="0"/>
              <a:ea typeface="宋体" panose="02010600030101010101" pitchFamily="2" charset="-122"/>
            </a:endParaRPr>
          </a:p>
          <a:p>
            <a:pPr algn="l">
              <a:lnSpc>
                <a:spcPct val="90000"/>
              </a:lnSpc>
              <a:buFont typeface="Arial" panose="020B0604020202020204" pitchFamily="34" charset="0"/>
            </a:pPr>
            <a:endParaRPr lang="en-US" altLang="zh-CN" sz="3200" b="1" dirty="0">
              <a:solidFill>
                <a:srgbClr val="339933"/>
              </a:solidFill>
              <a:latin typeface="Times New Roman" panose="02020603050405020304" charset="0"/>
              <a:ea typeface="宋体" panose="02010600030101010101" pitchFamily="2" charset="-122"/>
            </a:endParaRPr>
          </a:p>
          <a:p>
            <a:pPr algn="l">
              <a:lnSpc>
                <a:spcPct val="90000"/>
              </a:lnSpc>
            </a:pPr>
            <a:endParaRPr lang="en-US" altLang="zh-CN" b="1" dirty="0">
              <a:latin typeface="Times New Roman" panose="02020603050405020304" charset="0"/>
              <a:ea typeface="宋体" panose="02010600030101010101" pitchFamily="2" charset="-122"/>
            </a:endParaRPr>
          </a:p>
          <a:p>
            <a:pPr algn="l">
              <a:lnSpc>
                <a:spcPct val="90000"/>
              </a:lnSpc>
            </a:pPr>
            <a:endParaRPr lang="en-US" altLang="zh-CN" b="1" dirty="0">
              <a:latin typeface="Times New Roman" panose="02020603050405020304" charset="0"/>
              <a:ea typeface="宋体" panose="02010600030101010101" pitchFamily="2" charset="-122"/>
            </a:endParaRPr>
          </a:p>
          <a:p>
            <a:pPr indent="-342900" algn="l">
              <a:lnSpc>
                <a:spcPct val="90000"/>
              </a:lnSpc>
            </a:pPr>
            <a:endParaRPr lang="en-US" altLang="zh-CN" sz="3200" b="1" dirty="0">
              <a:latin typeface="Times New Roman" panose="02020603050405020304" charset="0"/>
              <a:ea typeface="宋体" panose="02010600030101010101" pitchFamily="2" charset="-122"/>
            </a:endParaRPr>
          </a:p>
        </p:txBody>
      </p:sp>
      <p:pic>
        <p:nvPicPr>
          <p:cNvPr id="6" name="图片 250883" descr="C:\形式语言\教参\tu\xs14.tif"/>
          <p:cNvPicPr>
            <a:picLocks noChangeAspect="1"/>
          </p:cNvPicPr>
          <p:nvPr/>
        </p:nvPicPr>
        <p:blipFill>
          <a:blip r:embed="rId3" cstate="print"/>
          <a:stretch>
            <a:fillRect/>
          </a:stretch>
        </p:blipFill>
        <p:spPr>
          <a:xfrm>
            <a:off x="3567430" y="1795780"/>
            <a:ext cx="5005070" cy="1841500"/>
          </a:xfrm>
          <a:prstGeom prst="rect">
            <a:avLst/>
          </a:prstGeom>
          <a:noFill/>
          <a:ln w="9525">
            <a:noFill/>
          </a:ln>
        </p:spPr>
      </p:pic>
      <p:graphicFrame>
        <p:nvGraphicFramePr>
          <p:cNvPr id="7" name="对象 -2147482066"/>
          <p:cNvGraphicFramePr>
            <a:graphicFrameLocks noChangeAspect="1"/>
          </p:cNvGraphicFramePr>
          <p:nvPr/>
        </p:nvGraphicFramePr>
        <p:xfrm>
          <a:off x="1066800" y="2564130"/>
          <a:ext cx="914400" cy="426720"/>
        </p:xfrm>
        <a:graphic>
          <a:graphicData uri="http://schemas.openxmlformats.org/presentationml/2006/ole">
            <p:oleObj spid="_x0000_s3106" r:id="rId4" imgW="607162" imgH="283586" progId="Visio.Drawing.11">
              <p:embed/>
            </p:oleObj>
          </a:graphicData>
        </a:graphic>
      </p:graphicFrame>
      <p:sp>
        <p:nvSpPr>
          <p:cNvPr id="2" name="文本框 1"/>
          <p:cNvSpPr txBox="1"/>
          <p:nvPr/>
        </p:nvSpPr>
        <p:spPr>
          <a:xfrm>
            <a:off x="1130300" y="3215640"/>
            <a:ext cx="1191260" cy="365760"/>
          </a:xfrm>
          <a:prstGeom prst="rect">
            <a:avLst/>
          </a:prstGeom>
          <a:noFill/>
        </p:spPr>
        <p:txBody>
          <a:bodyPr wrap="square" rtlCol="0">
            <a:spAutoFit/>
          </a:bodyPr>
          <a:lstStyle/>
          <a:p>
            <a:r>
              <a:rPr lang="zh-CN" altLang="en-US" b="1">
                <a:solidFill>
                  <a:srgbClr val="FF0000"/>
                </a:solidFill>
              </a:rPr>
              <a:t>有穷</a:t>
            </a:r>
          </a:p>
        </p:txBody>
      </p:sp>
      <p:sp>
        <p:nvSpPr>
          <p:cNvPr id="3" name="文本框 2"/>
          <p:cNvSpPr txBox="1"/>
          <p:nvPr/>
        </p:nvSpPr>
        <p:spPr>
          <a:xfrm>
            <a:off x="7078345" y="3260090"/>
            <a:ext cx="1191260" cy="365760"/>
          </a:xfrm>
          <a:prstGeom prst="rect">
            <a:avLst/>
          </a:prstGeom>
          <a:noFill/>
        </p:spPr>
        <p:txBody>
          <a:bodyPr wrap="square" rtlCol="0">
            <a:spAutoFit/>
          </a:bodyPr>
          <a:lstStyle/>
          <a:p>
            <a:r>
              <a:rPr lang="zh-CN" altLang="en-US" b="1">
                <a:solidFill>
                  <a:srgbClr val="FF0000"/>
                </a:solidFill>
              </a:rPr>
              <a:t>无穷</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32131">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32131">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3213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1"/>
            </a:gs>
          </a:gsLst>
          <a:lin ang="5400000" scaled="1"/>
          <a:tileRect/>
        </a:gradFill>
        <a:effectLst/>
      </p:bgPr>
    </p:bg>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2019/5/28</a:t>
            </a:fld>
            <a:endParaRPr lang="zh-CN" altLang="en-US" dirty="0"/>
          </a:p>
        </p:txBody>
      </p:sp>
      <p:sp>
        <p:nvSpPr>
          <p:cNvPr id="5" name="灯片编号占位符 4"/>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21</a:t>
            </a:fld>
            <a:endParaRPr lang="zh-CN" dirty="0"/>
          </a:p>
        </p:txBody>
      </p:sp>
      <p:sp>
        <p:nvSpPr>
          <p:cNvPr id="432130" name="标题 432129"/>
          <p:cNvSpPr>
            <a:spLocks noGrp="1"/>
          </p:cNvSpPr>
          <p:nvPr>
            <p:ph type="title"/>
          </p:nvPr>
        </p:nvSpPr>
        <p:spPr>
          <a:xfrm>
            <a:off x="312420" y="5080"/>
            <a:ext cx="9319895" cy="1199515"/>
          </a:xfrm>
        </p:spPr>
        <p:txBody>
          <a:bodyPr anchor="ctr"/>
          <a:lstStyle/>
          <a:p>
            <a:pPr algn="l"/>
            <a:r>
              <a:rPr lang="en-US" altLang="en-US" b="1" dirty="0">
                <a:solidFill>
                  <a:srgbClr val="CC0066"/>
                </a:solidFill>
                <a:latin typeface="宋体" panose="02010600030101010101" pitchFamily="2" charset="-122"/>
                <a:ea typeface="宋体" panose="02010600030101010101" pitchFamily="2" charset="-122"/>
              </a:rPr>
              <a:t>无穷</a:t>
            </a:r>
            <a:r>
              <a:rPr lang="zh-CN" altLang="en-US" b="1" dirty="0">
                <a:solidFill>
                  <a:srgbClr val="CC0066"/>
                </a:solidFill>
                <a:latin typeface="宋体" panose="02010600030101010101" pitchFamily="2" charset="-122"/>
                <a:ea typeface="宋体" panose="02010600030101010101" pitchFamily="2" charset="-122"/>
              </a:rPr>
              <a:t>判定 </a:t>
            </a:r>
            <a:r>
              <a:rPr lang="en-US" altLang="zh-CN" b="1" dirty="0">
                <a:solidFill>
                  <a:srgbClr val="CC0066"/>
                </a:solidFill>
                <a:latin typeface="宋体" panose="02010600030101010101" pitchFamily="2" charset="-122"/>
                <a:ea typeface="宋体" panose="02010600030101010101" pitchFamily="2" charset="-122"/>
              </a:rPr>
              <a:t>Infiniteness Question</a:t>
            </a:r>
          </a:p>
        </p:txBody>
      </p:sp>
      <p:sp>
        <p:nvSpPr>
          <p:cNvPr id="432131" name="文本占位符 432130"/>
          <p:cNvSpPr>
            <a:spLocks noGrp="1"/>
          </p:cNvSpPr>
          <p:nvPr>
            <p:ph type="body" idx="1"/>
          </p:nvPr>
        </p:nvSpPr>
        <p:spPr>
          <a:xfrm>
            <a:off x="336550" y="1150620"/>
            <a:ext cx="8235950" cy="4837430"/>
          </a:xfrm>
        </p:spPr>
        <p:txBody>
          <a:bodyPr/>
          <a:lstStyle/>
          <a:p>
            <a:pPr indent="-342900" algn="l">
              <a:lnSpc>
                <a:spcPct val="90000"/>
              </a:lnSpc>
              <a:buFont typeface="Arial" panose="020B0604020202020204" pitchFamily="34" charset="0"/>
              <a:buChar char="•"/>
            </a:pPr>
            <a:r>
              <a:rPr lang="zh-CN" altLang="en-US" sz="3200" b="1" dirty="0">
                <a:solidFill>
                  <a:srgbClr val="00B0F0"/>
                </a:solidFill>
                <a:latin typeface="Times New Roman" panose="02020603050405020304" charset="0"/>
                <a:ea typeface="宋体" panose="02010600030101010101" pitchFamily="2" charset="-122"/>
              </a:rPr>
              <a:t>证明：若该</a:t>
            </a:r>
            <a:r>
              <a:rPr lang="en-US" altLang="zh-CN" sz="3200" b="1" dirty="0">
                <a:solidFill>
                  <a:srgbClr val="00B0F0"/>
                </a:solidFill>
                <a:latin typeface="Times New Roman" panose="02020603050405020304" charset="0"/>
                <a:ea typeface="宋体" panose="02010600030101010101" pitchFamily="2" charset="-122"/>
              </a:rPr>
              <a:t>DFA</a:t>
            </a:r>
            <a:r>
              <a:rPr lang="zh-CN" altLang="en-US" sz="3200" b="1" dirty="0">
                <a:solidFill>
                  <a:srgbClr val="00B0F0"/>
                </a:solidFill>
                <a:latin typeface="Times New Roman" panose="02020603050405020304" charset="0"/>
                <a:ea typeface="宋体" panose="02010600030101010101" pitchFamily="2" charset="-122"/>
              </a:rPr>
              <a:t>有</a:t>
            </a:r>
            <a:r>
              <a:rPr lang="en-US" altLang="zh-CN" sz="3200" b="1" dirty="0">
                <a:solidFill>
                  <a:srgbClr val="00B0F0"/>
                </a:solidFill>
                <a:latin typeface="Times New Roman" panose="02020603050405020304" charset="0"/>
                <a:ea typeface="宋体" panose="02010600030101010101" pitchFamily="2" charset="-122"/>
              </a:rPr>
              <a:t>n</a:t>
            </a:r>
            <a:r>
              <a:rPr lang="zh-CN" altLang="en-US" sz="3200" b="1" dirty="0">
                <a:solidFill>
                  <a:srgbClr val="00B0F0"/>
                </a:solidFill>
                <a:latin typeface="Times New Roman" panose="02020603050405020304" charset="0"/>
                <a:ea typeface="宋体" panose="02010600030101010101" pitchFamily="2" charset="-122"/>
              </a:rPr>
              <a:t>个状态</a:t>
            </a:r>
            <a:r>
              <a:rPr lang="en-US" altLang="zh-CN" sz="3200" b="1" dirty="0">
                <a:solidFill>
                  <a:srgbClr val="00B0F0"/>
                </a:solidFill>
                <a:latin typeface="Times New Roman" panose="02020603050405020304" charset="0"/>
                <a:ea typeface="宋体" panose="02010600030101010101" pitchFamily="2" charset="-122"/>
              </a:rPr>
              <a:t>,</a:t>
            </a:r>
            <a:r>
              <a:rPr lang="zh-CN" altLang="en-US" sz="3200" b="1" dirty="0">
                <a:solidFill>
                  <a:srgbClr val="00B0F0"/>
                </a:solidFill>
                <a:latin typeface="Times New Roman" panose="02020603050405020304" charset="0"/>
                <a:ea typeface="宋体" panose="02010600030101010101" pitchFamily="2" charset="-122"/>
              </a:rPr>
              <a:t> </a:t>
            </a:r>
            <a:r>
              <a:rPr lang="en-US" altLang="zh-CN" sz="3200" b="1" dirty="0">
                <a:solidFill>
                  <a:srgbClr val="00B0F0"/>
                </a:solidFill>
                <a:latin typeface="Times New Roman" panose="02020603050405020304" charset="0"/>
                <a:ea typeface="宋体" panose="02010600030101010101" pitchFamily="2" charset="-122"/>
              </a:rPr>
              <a:t>L</a:t>
            </a:r>
            <a:r>
              <a:rPr lang="zh-CN" altLang="en-US" sz="3200" b="1" dirty="0">
                <a:solidFill>
                  <a:srgbClr val="00B0F0"/>
                </a:solidFill>
                <a:latin typeface="Times New Roman" panose="02020603050405020304" charset="0"/>
                <a:ea typeface="宋体" panose="02010600030101010101" pitchFamily="2" charset="-122"/>
              </a:rPr>
              <a:t>包含长度大于等于</a:t>
            </a:r>
            <a:r>
              <a:rPr lang="en-US" altLang="zh-CN" sz="3200" b="1" dirty="0">
                <a:solidFill>
                  <a:srgbClr val="00B0F0"/>
                </a:solidFill>
                <a:latin typeface="Times New Roman" panose="02020603050405020304" charset="0"/>
                <a:ea typeface="宋体" panose="02010600030101010101" pitchFamily="2" charset="-122"/>
              </a:rPr>
              <a:t>n</a:t>
            </a:r>
            <a:r>
              <a:rPr lang="zh-CN" altLang="en-US" sz="3200" b="1" dirty="0">
                <a:solidFill>
                  <a:srgbClr val="00B0F0"/>
                </a:solidFill>
                <a:latin typeface="Times New Roman" panose="02020603050405020304" charset="0"/>
                <a:ea typeface="宋体" panose="02010600030101010101" pitchFamily="2" charset="-122"/>
              </a:rPr>
              <a:t>的字符串，则该语言无穷。</a:t>
            </a:r>
            <a:endParaRPr lang="en-US" altLang="zh-CN" sz="3200" b="1" dirty="0">
              <a:solidFill>
                <a:srgbClr val="00B0F0"/>
              </a:solidFill>
              <a:latin typeface="Times New Roman" panose="02020603050405020304" charset="0"/>
              <a:ea typeface="宋体" panose="02010600030101010101" pitchFamily="2" charset="-122"/>
            </a:endParaRPr>
          </a:p>
          <a:p>
            <a:pPr indent="-342900" algn="l">
              <a:lnSpc>
                <a:spcPct val="90000"/>
              </a:lnSpc>
              <a:buFont typeface="Arial" panose="020B0604020202020204" pitchFamily="34" charset="0"/>
              <a:buChar char="•"/>
            </a:pPr>
            <a:endParaRPr lang="en-US" altLang="zh-CN" sz="3200" b="1" dirty="0">
              <a:solidFill>
                <a:srgbClr val="00B0F0"/>
              </a:solidFill>
              <a:latin typeface="Times New Roman" panose="02020603050405020304" charset="0"/>
              <a:ea typeface="宋体" panose="02010600030101010101" pitchFamily="2" charset="-122"/>
            </a:endParaRPr>
          </a:p>
          <a:p>
            <a:pPr indent="-342900" algn="l">
              <a:lnSpc>
                <a:spcPct val="90000"/>
              </a:lnSpc>
              <a:buFont typeface="Arial" panose="020B0604020202020204" pitchFamily="34" charset="0"/>
              <a:buChar char="•"/>
            </a:pPr>
            <a:r>
              <a:rPr lang="zh-CN" altLang="en-US" sz="3200" b="1" dirty="0">
                <a:solidFill>
                  <a:srgbClr val="339933"/>
                </a:solidFill>
                <a:latin typeface="Times New Roman" panose="02020603050405020304" charset="0"/>
                <a:ea typeface="宋体" panose="02010600030101010101" pitchFamily="2" charset="-122"/>
              </a:rPr>
              <a:t>如果一个</a:t>
            </a:r>
            <a:r>
              <a:rPr lang="en-US" altLang="zh-CN" sz="3200" b="1" dirty="0">
                <a:solidFill>
                  <a:srgbClr val="339933"/>
                </a:solidFill>
                <a:latin typeface="Times New Roman" panose="02020603050405020304" charset="0"/>
                <a:ea typeface="宋体" panose="02010600030101010101" pitchFamily="2" charset="-122"/>
              </a:rPr>
              <a:t>DFA</a:t>
            </a:r>
            <a:r>
              <a:rPr lang="zh-CN" altLang="en-US" sz="3200" b="1" dirty="0">
                <a:solidFill>
                  <a:srgbClr val="339933"/>
                </a:solidFill>
                <a:latin typeface="Times New Roman" panose="02020603050405020304" charset="0"/>
                <a:ea typeface="宋体" panose="02010600030101010101" pitchFamily="2" charset="-122"/>
              </a:rPr>
              <a:t>有</a:t>
            </a:r>
            <a:r>
              <a:rPr lang="en-US" altLang="zh-CN" sz="3200" b="1" dirty="0">
                <a:solidFill>
                  <a:srgbClr val="339933"/>
                </a:solidFill>
                <a:latin typeface="Times New Roman" panose="02020603050405020304" charset="0"/>
                <a:ea typeface="宋体" panose="02010600030101010101" pitchFamily="2" charset="-122"/>
              </a:rPr>
              <a:t>n</a:t>
            </a:r>
            <a:r>
              <a:rPr lang="zh-CN" altLang="en-US" sz="3200" b="1" dirty="0">
                <a:solidFill>
                  <a:srgbClr val="339933"/>
                </a:solidFill>
                <a:latin typeface="Times New Roman" panose="02020603050405020304" charset="0"/>
                <a:ea typeface="宋体" panose="02010600030101010101" pitchFamily="2" charset="-122"/>
              </a:rPr>
              <a:t>个状态，并接受长度大于等于</a:t>
            </a:r>
            <a:r>
              <a:rPr lang="en-US" altLang="zh-CN" sz="3200" b="1" dirty="0">
                <a:solidFill>
                  <a:srgbClr val="339933"/>
                </a:solidFill>
                <a:latin typeface="Times New Roman" panose="02020603050405020304" charset="0"/>
                <a:ea typeface="宋体" panose="02010600030101010101" pitchFamily="2" charset="-122"/>
              </a:rPr>
              <a:t>n</a:t>
            </a:r>
            <a:r>
              <a:rPr lang="zh-CN" altLang="en-US" sz="3200" b="1" dirty="0">
                <a:solidFill>
                  <a:srgbClr val="339933"/>
                </a:solidFill>
                <a:latin typeface="Times New Roman" panose="02020603050405020304" charset="0"/>
                <a:ea typeface="宋体" panose="02010600030101010101" pitchFamily="2" charset="-122"/>
              </a:rPr>
              <a:t>的字符串</a:t>
            </a:r>
            <a:r>
              <a:rPr lang="en-US" altLang="zh-CN" sz="3200" b="1" dirty="0">
                <a:solidFill>
                  <a:srgbClr val="339933"/>
                </a:solidFill>
                <a:latin typeface="Times New Roman" panose="02020603050405020304" charset="0"/>
                <a:ea typeface="宋体" panose="02010600030101010101" pitchFamily="2" charset="-122"/>
              </a:rPr>
              <a:t>w</a:t>
            </a:r>
            <a:r>
              <a:rPr lang="zh-CN" altLang="en-US" sz="3200" b="1" dirty="0">
                <a:solidFill>
                  <a:srgbClr val="339933"/>
                </a:solidFill>
                <a:latin typeface="Times New Roman" panose="02020603050405020304" charset="0"/>
                <a:ea typeface="宋体" panose="02010600030101010101" pitchFamily="2" charset="-122"/>
              </a:rPr>
              <a:t>，那么在</a:t>
            </a:r>
            <a:r>
              <a:rPr lang="en-US" altLang="zh-CN" sz="3200" b="1" dirty="0">
                <a:solidFill>
                  <a:srgbClr val="339933"/>
                </a:solidFill>
                <a:latin typeface="Times New Roman" panose="02020603050405020304" charset="0"/>
                <a:ea typeface="宋体" panose="02010600030101010101" pitchFamily="2" charset="-122"/>
              </a:rPr>
              <a:t>w</a:t>
            </a:r>
            <a:r>
              <a:rPr lang="zh-CN" altLang="en-US" sz="3200" b="1" dirty="0">
                <a:solidFill>
                  <a:srgbClr val="339933"/>
                </a:solidFill>
                <a:latin typeface="Times New Roman" panose="02020603050405020304" charset="0"/>
                <a:ea typeface="宋体" panose="02010600030101010101" pitchFamily="2" charset="-122"/>
              </a:rPr>
              <a:t>的路径上，一定包含一个状态出现了至少两次。</a:t>
            </a:r>
            <a:endParaRPr lang="en-US" altLang="zh-CN" sz="3200" b="1" dirty="0">
              <a:solidFill>
                <a:srgbClr val="339933"/>
              </a:solidFill>
              <a:latin typeface="Times New Roman" panose="02020603050405020304" charset="0"/>
              <a:ea typeface="宋体" panose="02010600030101010101" pitchFamily="2" charset="-122"/>
            </a:endParaRPr>
          </a:p>
          <a:p>
            <a:pPr indent="-342900" algn="l">
              <a:lnSpc>
                <a:spcPct val="90000"/>
              </a:lnSpc>
              <a:buFont typeface="Arial" panose="020B0604020202020204" pitchFamily="34" charset="0"/>
              <a:buChar char="•"/>
            </a:pPr>
            <a:endParaRPr lang="en-US" altLang="zh-CN" sz="3200" b="1" dirty="0">
              <a:solidFill>
                <a:srgbClr val="00B0F0"/>
              </a:solidFill>
              <a:latin typeface="Times New Roman" panose="02020603050405020304" charset="0"/>
              <a:ea typeface="宋体" panose="02010600030101010101" pitchFamily="2" charset="-122"/>
            </a:endParaRPr>
          </a:p>
          <a:p>
            <a:pPr indent="-342900" algn="l">
              <a:lnSpc>
                <a:spcPct val="90000"/>
              </a:lnSpc>
              <a:buFont typeface="Arial" panose="020B0604020202020204" pitchFamily="34" charset="0"/>
              <a:buChar char="•"/>
            </a:pPr>
            <a:r>
              <a:rPr lang="zh-CN" altLang="en-US" sz="3200" b="1" dirty="0">
                <a:solidFill>
                  <a:srgbClr val="FF6600"/>
                </a:solidFill>
                <a:latin typeface="Times New Roman" panose="02020603050405020304" charset="0"/>
                <a:ea typeface="宋体" panose="02010600030101010101" pitchFamily="2" charset="-122"/>
              </a:rPr>
              <a:t>原因：长度大于等于</a:t>
            </a:r>
            <a:r>
              <a:rPr lang="en-US" altLang="zh-CN" sz="3200" b="1" dirty="0">
                <a:solidFill>
                  <a:srgbClr val="FF6600"/>
                </a:solidFill>
                <a:latin typeface="Times New Roman" panose="02020603050405020304" charset="0"/>
                <a:ea typeface="宋体" panose="02010600030101010101" pitchFamily="2" charset="-122"/>
              </a:rPr>
              <a:t>n</a:t>
            </a:r>
            <a:r>
              <a:rPr lang="zh-CN" altLang="en-US" sz="3200" b="1" dirty="0">
                <a:solidFill>
                  <a:srgbClr val="FF6600"/>
                </a:solidFill>
                <a:latin typeface="Times New Roman" panose="02020603050405020304" charset="0"/>
                <a:ea typeface="宋体" panose="02010600030101010101" pitchFamily="2" charset="-122"/>
              </a:rPr>
              <a:t>的字符串</a:t>
            </a:r>
            <a:r>
              <a:rPr lang="en-US" altLang="zh-CN" sz="3200" b="1" dirty="0">
                <a:solidFill>
                  <a:srgbClr val="FF6600"/>
                </a:solidFill>
                <a:latin typeface="Times New Roman" panose="02020603050405020304" charset="0"/>
                <a:ea typeface="宋体" panose="02010600030101010101" pitchFamily="2" charset="-122"/>
              </a:rPr>
              <a:t>w</a:t>
            </a:r>
            <a:r>
              <a:rPr lang="zh-CN" altLang="en-US" sz="3200" b="1" dirty="0">
                <a:solidFill>
                  <a:srgbClr val="FF6600"/>
                </a:solidFill>
                <a:latin typeface="Times New Roman" panose="02020603050405020304" charset="0"/>
                <a:ea typeface="宋体" panose="02010600030101010101" pitchFamily="2" charset="-122"/>
              </a:rPr>
              <a:t>的路径上经过的状态数量至少为</a:t>
            </a:r>
            <a:r>
              <a:rPr lang="en-US" altLang="zh-CN" sz="3200" b="1" dirty="0">
                <a:solidFill>
                  <a:srgbClr val="FF6600"/>
                </a:solidFill>
                <a:latin typeface="Times New Roman" panose="02020603050405020304" charset="0"/>
                <a:ea typeface="宋体" panose="02010600030101010101" pitchFamily="2" charset="-122"/>
              </a:rPr>
              <a:t>n+1</a:t>
            </a:r>
          </a:p>
          <a:p>
            <a:pPr algn="l">
              <a:lnSpc>
                <a:spcPct val="90000"/>
              </a:lnSpc>
              <a:buFont typeface="Arial" panose="020B0604020202020204" pitchFamily="34" charset="0"/>
            </a:pPr>
            <a:endParaRPr lang="zh-CN" altLang="en-US" sz="3200" b="1" dirty="0">
              <a:solidFill>
                <a:srgbClr val="339933"/>
              </a:solidFill>
              <a:latin typeface="Times New Roman" panose="02020603050405020304" charset="0"/>
              <a:ea typeface="宋体" panose="02010600030101010101" pitchFamily="2" charset="-122"/>
            </a:endParaRPr>
          </a:p>
          <a:p>
            <a:pPr indent="-342900" algn="l">
              <a:lnSpc>
                <a:spcPct val="90000"/>
              </a:lnSpc>
              <a:buFont typeface="Arial" panose="020B0604020202020204" pitchFamily="34" charset="0"/>
              <a:buChar char="•"/>
            </a:pPr>
            <a:endParaRPr lang="zh-CN" altLang="en-US" sz="3200" b="1" dirty="0">
              <a:solidFill>
                <a:srgbClr val="339933"/>
              </a:solidFill>
              <a:latin typeface="Times New Roman" panose="02020603050405020304" charset="0"/>
              <a:ea typeface="宋体" panose="02010600030101010101" pitchFamily="2" charset="-122"/>
            </a:endParaRPr>
          </a:p>
          <a:p>
            <a:pPr algn="l">
              <a:lnSpc>
                <a:spcPct val="90000"/>
              </a:lnSpc>
              <a:buFont typeface="Arial" panose="020B0604020202020204" pitchFamily="34" charset="0"/>
            </a:pPr>
            <a:endParaRPr lang="en-US" altLang="zh-CN" sz="3200" b="1" dirty="0">
              <a:solidFill>
                <a:srgbClr val="339933"/>
              </a:solidFill>
              <a:latin typeface="Times New Roman" panose="02020603050405020304" charset="0"/>
              <a:ea typeface="宋体" panose="02010600030101010101" pitchFamily="2" charset="-122"/>
            </a:endParaRPr>
          </a:p>
          <a:p>
            <a:pPr algn="l">
              <a:lnSpc>
                <a:spcPct val="90000"/>
              </a:lnSpc>
            </a:pPr>
            <a:endParaRPr lang="en-US" altLang="zh-CN" b="1" dirty="0">
              <a:latin typeface="Times New Roman" panose="02020603050405020304" charset="0"/>
              <a:ea typeface="宋体" panose="02010600030101010101" pitchFamily="2" charset="-122"/>
            </a:endParaRPr>
          </a:p>
          <a:p>
            <a:pPr algn="l">
              <a:lnSpc>
                <a:spcPct val="90000"/>
              </a:lnSpc>
            </a:pPr>
            <a:endParaRPr lang="en-US" altLang="zh-CN" b="1" dirty="0">
              <a:latin typeface="Times New Roman" panose="02020603050405020304" charset="0"/>
              <a:ea typeface="宋体" panose="02010600030101010101" pitchFamily="2" charset="-122"/>
            </a:endParaRPr>
          </a:p>
          <a:p>
            <a:pPr indent="-342900" algn="l">
              <a:lnSpc>
                <a:spcPct val="90000"/>
              </a:lnSpc>
            </a:pPr>
            <a:endParaRPr lang="en-US" altLang="zh-CN" sz="3200" b="1" dirty="0">
              <a:latin typeface="Times New Roman" panose="02020603050405020304" charset="0"/>
              <a:ea typeface="宋体" panose="02010600030101010101" pitchFamily="2" charset="-122"/>
            </a:endParaRPr>
          </a:p>
        </p:txBody>
      </p:sp>
      <p:pic>
        <p:nvPicPr>
          <p:cNvPr id="6" name="图片 250883" descr="C:\形式语言\教参\tu\xs14.tif"/>
          <p:cNvPicPr>
            <a:picLocks noChangeAspect="1"/>
          </p:cNvPicPr>
          <p:nvPr/>
        </p:nvPicPr>
        <p:blipFill>
          <a:blip r:embed="rId2" cstate="print"/>
          <a:stretch>
            <a:fillRect/>
          </a:stretch>
        </p:blipFill>
        <p:spPr>
          <a:xfrm>
            <a:off x="2745105" y="5506720"/>
            <a:ext cx="3653155" cy="1344295"/>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2131">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32131">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1"/>
            </a:gs>
          </a:gsLst>
          <a:lin ang="5400000" scaled="1"/>
          <a:tileRect/>
        </a:gradFill>
        <a:effectLst/>
      </p:bgPr>
    </p:bg>
    <p:spTree>
      <p:nvGrpSpPr>
        <p:cNvPr id="1" name=""/>
        <p:cNvGrpSpPr/>
        <p:nvPr/>
      </p:nvGrpSpPr>
      <p:grpSpPr>
        <a:xfrm>
          <a:off x="0" y="0"/>
          <a:ext cx="0" cy="0"/>
          <a:chOff x="0" y="0"/>
          <a:chExt cx="0" cy="0"/>
        </a:xfrm>
      </p:grpSpPr>
      <p:sp>
        <p:nvSpPr>
          <p:cNvPr id="17" name="幻灯片编号占位符 4"/>
          <p:cNvSpPr>
            <a:spLocks noGrp="1"/>
          </p:cNvSpPr>
          <p:nvPr>
            <p:ph type="sldNum" sz="quarter" idx="12"/>
          </p:nvPr>
        </p:nvSpPr>
        <p:spPr/>
        <p:txBody>
          <a:bodyPr/>
          <a:lstStyle/>
          <a:p>
            <a:fld id="{6948F873-28B0-1345-B469-3B894BB2569D}" type="slidenum">
              <a:rPr lang="en-US" altLang="zh-CN"/>
              <a:pPr/>
              <a:t>22</a:t>
            </a:fld>
            <a:endParaRPr lang="en-US" altLang="zh-CN"/>
          </a:p>
        </p:txBody>
      </p:sp>
      <p:sp>
        <p:nvSpPr>
          <p:cNvPr id="36877" name="Text Box 13"/>
          <p:cNvSpPr txBox="1">
            <a:spLocks noChangeArrowheads="1"/>
          </p:cNvSpPr>
          <p:nvPr/>
        </p:nvSpPr>
        <p:spPr bwMode="auto">
          <a:xfrm>
            <a:off x="2895600" y="2438400"/>
            <a:ext cx="1262063" cy="457200"/>
          </a:xfrm>
          <a:prstGeom prst="rect">
            <a:avLst/>
          </a:prstGeom>
          <a:noFill/>
          <a:ln>
            <a:noFill/>
          </a:ln>
          <a:effectLst/>
        </p:spPr>
        <p:txBody>
          <a:bodyPr wrap="none">
            <a:spAutoFit/>
          </a:bodyPr>
          <a:lstStyle/>
          <a:p>
            <a:r>
              <a:rPr lang="en-US" altLang="zh-CN"/>
              <a:t>w = xyz</a:t>
            </a:r>
          </a:p>
        </p:txBody>
      </p:sp>
      <p:grpSp>
        <p:nvGrpSpPr>
          <p:cNvPr id="36881" name="Group 17"/>
          <p:cNvGrpSpPr/>
          <p:nvPr/>
        </p:nvGrpSpPr>
        <p:grpSpPr bwMode="auto">
          <a:xfrm>
            <a:off x="1295400" y="3124200"/>
            <a:ext cx="4953000" cy="1066800"/>
            <a:chOff x="816" y="1968"/>
            <a:chExt cx="3120" cy="672"/>
          </a:xfrm>
        </p:grpSpPr>
        <p:sp>
          <p:nvSpPr>
            <p:cNvPr id="36867" name="Oval 3"/>
            <p:cNvSpPr>
              <a:spLocks noChangeArrowheads="1"/>
            </p:cNvSpPr>
            <p:nvPr/>
          </p:nvSpPr>
          <p:spPr bwMode="auto">
            <a:xfrm>
              <a:off x="816" y="2352"/>
              <a:ext cx="288" cy="288"/>
            </a:xfrm>
            <a:prstGeom prst="ellipse">
              <a:avLst/>
            </a:prstGeom>
            <a:solidFill>
              <a:srgbClr val="FFFF99">
                <a:alpha val="50000"/>
              </a:srgbClr>
            </a:solidFill>
            <a:ln w="9525">
              <a:solidFill>
                <a:schemeClr val="tx1"/>
              </a:solidFill>
              <a:round/>
            </a:ln>
            <a:effectLst/>
          </p:spPr>
          <p:txBody>
            <a:bodyPr wrap="none" anchor="ctr"/>
            <a:lstStyle/>
            <a:p>
              <a:endParaRPr lang="zh-CN" altLang="en-US"/>
            </a:p>
          </p:txBody>
        </p:sp>
        <p:sp>
          <p:nvSpPr>
            <p:cNvPr id="36869" name="Oval 5"/>
            <p:cNvSpPr>
              <a:spLocks noChangeArrowheads="1"/>
            </p:cNvSpPr>
            <p:nvPr/>
          </p:nvSpPr>
          <p:spPr bwMode="auto">
            <a:xfrm>
              <a:off x="2208" y="2352"/>
              <a:ext cx="288" cy="288"/>
            </a:xfrm>
            <a:prstGeom prst="ellipse">
              <a:avLst/>
            </a:prstGeom>
            <a:solidFill>
              <a:srgbClr val="FFFF99">
                <a:alpha val="50000"/>
              </a:srgbClr>
            </a:solidFill>
            <a:ln w="9525">
              <a:solidFill>
                <a:schemeClr val="tx1"/>
              </a:solidFill>
              <a:round/>
            </a:ln>
            <a:effectLst/>
          </p:spPr>
          <p:txBody>
            <a:bodyPr wrap="none" anchor="ctr"/>
            <a:lstStyle/>
            <a:p>
              <a:endParaRPr lang="zh-CN" altLang="en-US"/>
            </a:p>
          </p:txBody>
        </p:sp>
        <p:sp>
          <p:nvSpPr>
            <p:cNvPr id="36870" name="Oval 6"/>
            <p:cNvSpPr>
              <a:spLocks noChangeArrowheads="1"/>
            </p:cNvSpPr>
            <p:nvPr/>
          </p:nvSpPr>
          <p:spPr bwMode="auto">
            <a:xfrm>
              <a:off x="3648" y="2352"/>
              <a:ext cx="240" cy="240"/>
            </a:xfrm>
            <a:prstGeom prst="ellipse">
              <a:avLst/>
            </a:prstGeom>
            <a:solidFill>
              <a:srgbClr val="FFFF99">
                <a:alpha val="50000"/>
              </a:srgbClr>
            </a:solidFill>
            <a:ln w="9525">
              <a:solidFill>
                <a:schemeClr val="tx1"/>
              </a:solidFill>
              <a:round/>
            </a:ln>
            <a:effectLst/>
          </p:spPr>
          <p:txBody>
            <a:bodyPr wrap="none" anchor="ctr"/>
            <a:lstStyle/>
            <a:p>
              <a:endParaRPr lang="zh-CN" altLang="en-US"/>
            </a:p>
          </p:txBody>
        </p:sp>
        <p:sp>
          <p:nvSpPr>
            <p:cNvPr id="36871" name="Oval 7"/>
            <p:cNvSpPr>
              <a:spLocks noChangeArrowheads="1"/>
            </p:cNvSpPr>
            <p:nvPr/>
          </p:nvSpPr>
          <p:spPr bwMode="auto">
            <a:xfrm>
              <a:off x="3600" y="2304"/>
              <a:ext cx="336" cy="336"/>
            </a:xfrm>
            <a:prstGeom prst="ellipse">
              <a:avLst/>
            </a:prstGeom>
            <a:noFill/>
            <a:ln w="9525">
              <a:solidFill>
                <a:schemeClr val="tx1"/>
              </a:solidFill>
              <a:round/>
            </a:ln>
            <a:effectLst/>
          </p:spPr>
          <p:txBody>
            <a:bodyPr wrap="none" anchor="ctr"/>
            <a:lstStyle/>
            <a:p>
              <a:endParaRPr lang="zh-CN" altLang="en-US"/>
            </a:p>
          </p:txBody>
        </p:sp>
        <p:sp>
          <p:nvSpPr>
            <p:cNvPr id="36872" name="Line 8"/>
            <p:cNvSpPr>
              <a:spLocks noChangeShapeType="1"/>
            </p:cNvSpPr>
            <p:nvPr/>
          </p:nvSpPr>
          <p:spPr bwMode="auto">
            <a:xfrm>
              <a:off x="1104" y="2496"/>
              <a:ext cx="1104" cy="0"/>
            </a:xfrm>
            <a:prstGeom prst="line">
              <a:avLst/>
            </a:prstGeom>
            <a:noFill/>
            <a:ln w="9525">
              <a:solidFill>
                <a:schemeClr val="tx1"/>
              </a:solidFill>
              <a:round/>
              <a:tailEnd type="triangle" w="med" len="med"/>
            </a:ln>
            <a:effectLst/>
          </p:spPr>
          <p:txBody>
            <a:bodyPr/>
            <a:lstStyle/>
            <a:p>
              <a:endParaRPr lang="zh-CN" altLang="en-US"/>
            </a:p>
          </p:txBody>
        </p:sp>
        <p:sp>
          <p:nvSpPr>
            <p:cNvPr id="36873" name="Line 9"/>
            <p:cNvSpPr>
              <a:spLocks noChangeShapeType="1"/>
            </p:cNvSpPr>
            <p:nvPr/>
          </p:nvSpPr>
          <p:spPr bwMode="auto">
            <a:xfrm>
              <a:off x="2496" y="2496"/>
              <a:ext cx="1104" cy="0"/>
            </a:xfrm>
            <a:prstGeom prst="line">
              <a:avLst/>
            </a:prstGeom>
            <a:noFill/>
            <a:ln w="9525">
              <a:solidFill>
                <a:schemeClr val="tx1"/>
              </a:solidFill>
              <a:round/>
              <a:tailEnd type="triangle" w="med" len="med"/>
            </a:ln>
            <a:effectLst/>
          </p:spPr>
          <p:txBody>
            <a:bodyPr/>
            <a:lstStyle/>
            <a:p>
              <a:endParaRPr lang="zh-CN" altLang="en-US"/>
            </a:p>
          </p:txBody>
        </p:sp>
        <p:sp>
          <p:nvSpPr>
            <p:cNvPr id="36874" name="Text Box 10"/>
            <p:cNvSpPr txBox="1">
              <a:spLocks noChangeArrowheads="1"/>
            </p:cNvSpPr>
            <p:nvPr/>
          </p:nvSpPr>
          <p:spPr bwMode="auto">
            <a:xfrm>
              <a:off x="1478" y="2181"/>
              <a:ext cx="211" cy="288"/>
            </a:xfrm>
            <a:prstGeom prst="rect">
              <a:avLst/>
            </a:prstGeom>
            <a:noFill/>
            <a:ln>
              <a:noFill/>
            </a:ln>
            <a:effectLst/>
          </p:spPr>
          <p:txBody>
            <a:bodyPr wrap="none">
              <a:spAutoFit/>
            </a:bodyPr>
            <a:lstStyle/>
            <a:p>
              <a:r>
                <a:rPr lang="en-US" altLang="zh-CN"/>
                <a:t>x</a:t>
              </a:r>
            </a:p>
          </p:txBody>
        </p:sp>
        <p:sp>
          <p:nvSpPr>
            <p:cNvPr id="36875" name="Text Box 11"/>
            <p:cNvSpPr txBox="1">
              <a:spLocks noChangeArrowheads="1"/>
            </p:cNvSpPr>
            <p:nvPr/>
          </p:nvSpPr>
          <p:spPr bwMode="auto">
            <a:xfrm>
              <a:off x="2064" y="1968"/>
              <a:ext cx="211" cy="288"/>
            </a:xfrm>
            <a:prstGeom prst="rect">
              <a:avLst/>
            </a:prstGeom>
            <a:noFill/>
            <a:ln>
              <a:noFill/>
            </a:ln>
            <a:effectLst/>
          </p:spPr>
          <p:txBody>
            <a:bodyPr wrap="none">
              <a:spAutoFit/>
            </a:bodyPr>
            <a:lstStyle/>
            <a:p>
              <a:r>
                <a:rPr lang="en-US" altLang="zh-CN"/>
                <a:t>y</a:t>
              </a:r>
            </a:p>
          </p:txBody>
        </p:sp>
        <p:sp>
          <p:nvSpPr>
            <p:cNvPr id="36876" name="Text Box 12"/>
            <p:cNvSpPr txBox="1">
              <a:spLocks noChangeArrowheads="1"/>
            </p:cNvSpPr>
            <p:nvPr/>
          </p:nvSpPr>
          <p:spPr bwMode="auto">
            <a:xfrm>
              <a:off x="2880" y="2208"/>
              <a:ext cx="201" cy="288"/>
            </a:xfrm>
            <a:prstGeom prst="rect">
              <a:avLst/>
            </a:prstGeom>
            <a:noFill/>
            <a:ln>
              <a:noFill/>
            </a:ln>
            <a:effectLst/>
          </p:spPr>
          <p:txBody>
            <a:bodyPr wrap="none">
              <a:spAutoFit/>
            </a:bodyPr>
            <a:lstStyle/>
            <a:p>
              <a:r>
                <a:rPr lang="en-US" altLang="zh-CN"/>
                <a:t>z</a:t>
              </a:r>
            </a:p>
          </p:txBody>
        </p:sp>
        <p:cxnSp>
          <p:nvCxnSpPr>
            <p:cNvPr id="36878" name="AutoShape 14"/>
            <p:cNvCxnSpPr>
              <a:cxnSpLocks noChangeShapeType="1"/>
              <a:stCxn id="36869" idx="7"/>
              <a:endCxn id="36869" idx="1"/>
            </p:cNvCxnSpPr>
            <p:nvPr/>
          </p:nvCxnSpPr>
          <p:spPr bwMode="auto">
            <a:xfrm rot="16200000" flipH="1" flipV="1">
              <a:off x="2351" y="2293"/>
              <a:ext cx="1" cy="204"/>
            </a:xfrm>
            <a:prstGeom prst="curvedConnector3">
              <a:avLst>
                <a:gd name="adj1" fmla="val -52400005"/>
              </a:avLst>
            </a:prstGeom>
            <a:noFill/>
            <a:ln w="9525">
              <a:solidFill>
                <a:schemeClr val="tx1"/>
              </a:solidFill>
              <a:round/>
              <a:tailEnd type="triangle" w="med" len="med"/>
            </a:ln>
            <a:effectLst/>
          </p:spPr>
        </p:cxnSp>
      </p:grpSp>
      <p:sp>
        <p:nvSpPr>
          <p:cNvPr id="36879" name="Text Box 15"/>
          <p:cNvSpPr txBox="1">
            <a:spLocks noChangeArrowheads="1"/>
          </p:cNvSpPr>
          <p:nvPr/>
        </p:nvSpPr>
        <p:spPr bwMode="auto">
          <a:xfrm>
            <a:off x="2193925" y="4605338"/>
            <a:ext cx="5626100" cy="457200"/>
          </a:xfrm>
          <a:prstGeom prst="rect">
            <a:avLst/>
          </a:prstGeom>
          <a:noFill/>
          <a:ln>
            <a:noFill/>
          </a:ln>
          <a:effectLst/>
        </p:spPr>
        <p:txBody>
          <a:bodyPr wrap="none">
            <a:spAutoFit/>
          </a:bodyPr>
          <a:lstStyle/>
          <a:p>
            <a:r>
              <a:rPr lang="en-US" altLang="zh-CN"/>
              <a:t>Then </a:t>
            </a:r>
            <a:r>
              <a:rPr lang="en-US" altLang="zh-CN">
                <a:solidFill>
                  <a:srgbClr val="FF0000"/>
                </a:solidFill>
              </a:rPr>
              <a:t>xy</a:t>
            </a:r>
            <a:r>
              <a:rPr lang="en-US" altLang="zh-CN" baseline="30000">
                <a:solidFill>
                  <a:srgbClr val="FF0000"/>
                </a:solidFill>
              </a:rPr>
              <a:t>i</a:t>
            </a:r>
            <a:r>
              <a:rPr lang="en-US" altLang="zh-CN">
                <a:solidFill>
                  <a:srgbClr val="FF0000"/>
                </a:solidFill>
              </a:rPr>
              <a:t>z</a:t>
            </a:r>
            <a:r>
              <a:rPr lang="en-US" altLang="zh-CN"/>
              <a:t> is in the language for all i </a:t>
            </a:r>
            <a:r>
              <a:rPr lang="en-US" altLang="zh-CN" u="sng"/>
              <a:t>&gt;</a:t>
            </a:r>
            <a:r>
              <a:rPr lang="en-US" altLang="zh-CN"/>
              <a:t> 0.</a:t>
            </a:r>
          </a:p>
        </p:txBody>
      </p:sp>
      <p:sp>
        <p:nvSpPr>
          <p:cNvPr id="36880" name="Text Box 16"/>
          <p:cNvSpPr txBox="1">
            <a:spLocks noChangeArrowheads="1"/>
          </p:cNvSpPr>
          <p:nvPr/>
        </p:nvSpPr>
        <p:spPr bwMode="auto">
          <a:xfrm>
            <a:off x="2743200" y="5410200"/>
            <a:ext cx="4787900" cy="822325"/>
          </a:xfrm>
          <a:prstGeom prst="rect">
            <a:avLst/>
          </a:prstGeom>
          <a:noFill/>
          <a:ln>
            <a:noFill/>
          </a:ln>
          <a:effectLst/>
        </p:spPr>
        <p:txBody>
          <a:bodyPr wrap="none">
            <a:spAutoFit/>
          </a:bodyPr>
          <a:lstStyle/>
          <a:p>
            <a:r>
              <a:rPr lang="en-US" altLang="zh-CN"/>
              <a:t>Since y is not </a:t>
            </a:r>
            <a:r>
              <a:rPr lang="en-US" altLang="zh-CN">
                <a:latin typeface="Lucida Sans Unicode" panose="020B0602030504020204" charset="0"/>
              </a:rPr>
              <a:t>ε</a:t>
            </a:r>
            <a:r>
              <a:rPr lang="en-US" altLang="zh-CN"/>
              <a:t>, we see an infinite</a:t>
            </a:r>
          </a:p>
          <a:p>
            <a:r>
              <a:rPr lang="en-US" altLang="zh-CN"/>
              <a:t>number of strings in L.</a:t>
            </a:r>
          </a:p>
        </p:txBody>
      </p:sp>
      <p:sp>
        <p:nvSpPr>
          <p:cNvPr id="19" name="标题 432129"/>
          <p:cNvSpPr txBox="1"/>
          <p:nvPr/>
        </p:nvSpPr>
        <p:spPr>
          <a:xfrm>
            <a:off x="312420" y="5080"/>
            <a:ext cx="9319895" cy="1199515"/>
          </a:xfrm>
          <a:prstGeom prst="rect">
            <a:avLst/>
          </a:prstGeom>
          <a:noFill/>
          <a:ln w="9525">
            <a:noFill/>
          </a:ln>
        </p:spPr>
        <p:txBody>
          <a:bodyPr anchor="ctr"/>
          <a:lstStyle>
            <a:lvl1pPr marL="0" lvl="0" indent="0" algn="ctr" defTabSz="914400" eaLnBrk="1" fontAlgn="base" latinLnBrk="0" hangingPunct="1">
              <a:lnSpc>
                <a:spcPct val="100000"/>
              </a:lnSpc>
              <a:spcBef>
                <a:spcPct val="0"/>
              </a:spcBef>
              <a:spcAft>
                <a:spcPct val="0"/>
              </a:spcAft>
              <a:buClr>
                <a:srgbClr val="000000"/>
              </a:buClr>
              <a:buNone/>
              <a:defRPr sz="4400" b="0" i="0" u="none" kern="1200" baseline="0">
                <a:solidFill>
                  <a:schemeClr val="tx2"/>
                </a:solidFill>
                <a:latin typeface="+mj-lt"/>
                <a:ea typeface="+mj-ea"/>
                <a:cs typeface="+mj-cs"/>
              </a:defRPr>
            </a:lvl1pPr>
          </a:lstStyle>
          <a:p>
            <a:pPr algn="l"/>
            <a:r>
              <a:rPr lang="en-US" altLang="en-US" b="1" dirty="0">
                <a:solidFill>
                  <a:srgbClr val="CC0066"/>
                </a:solidFill>
                <a:latin typeface="宋体" panose="02010600030101010101" pitchFamily="2" charset="-122"/>
                <a:ea typeface="宋体" panose="02010600030101010101" pitchFamily="2" charset="-122"/>
              </a:rPr>
              <a:t>无穷</a:t>
            </a:r>
            <a:r>
              <a:rPr lang="zh-CN" altLang="en-US" b="1" dirty="0">
                <a:solidFill>
                  <a:srgbClr val="CC0066"/>
                </a:solidFill>
                <a:latin typeface="宋体" panose="02010600030101010101" pitchFamily="2" charset="-122"/>
                <a:ea typeface="宋体" panose="02010600030101010101" pitchFamily="2" charset="-122"/>
              </a:rPr>
              <a:t>判定 </a:t>
            </a:r>
            <a:r>
              <a:rPr lang="en-US" altLang="zh-CN" b="1" dirty="0">
                <a:solidFill>
                  <a:srgbClr val="CC0066"/>
                </a:solidFill>
                <a:latin typeface="宋体" panose="02010600030101010101" pitchFamily="2" charset="-122"/>
                <a:ea typeface="宋体" panose="02010600030101010101" pitchFamily="2" charset="-122"/>
              </a:rPr>
              <a:t>Infiniteness Question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687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68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79" grpId="0" bldLvl="0" animBg="1" autoUpdateAnimBg="0"/>
      <p:bldP spid="36880"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1"/>
            </a:gs>
          </a:gsLst>
          <a:lin ang="5400000" scaled="1"/>
          <a:tileRect/>
        </a:gradFill>
        <a:effectLst/>
      </p:bgPr>
    </p:bg>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2019/5/28</a:t>
            </a:fld>
            <a:endParaRPr lang="zh-CN" altLang="en-US" dirty="0"/>
          </a:p>
        </p:txBody>
      </p:sp>
      <p:sp>
        <p:nvSpPr>
          <p:cNvPr id="5" name="灯片编号占位符 4"/>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23</a:t>
            </a:fld>
            <a:endParaRPr lang="zh-CN" dirty="0"/>
          </a:p>
        </p:txBody>
      </p:sp>
      <p:sp>
        <p:nvSpPr>
          <p:cNvPr id="432130" name="标题 432129"/>
          <p:cNvSpPr>
            <a:spLocks noGrp="1"/>
          </p:cNvSpPr>
          <p:nvPr>
            <p:ph type="title"/>
          </p:nvPr>
        </p:nvSpPr>
        <p:spPr>
          <a:xfrm>
            <a:off x="312420" y="5080"/>
            <a:ext cx="9319895" cy="1199515"/>
          </a:xfrm>
        </p:spPr>
        <p:txBody>
          <a:bodyPr anchor="ctr"/>
          <a:lstStyle/>
          <a:p>
            <a:pPr algn="l"/>
            <a:r>
              <a:rPr lang="en-US" altLang="en-US" b="1" dirty="0">
                <a:solidFill>
                  <a:srgbClr val="CC0066"/>
                </a:solidFill>
                <a:latin typeface="宋体" panose="02010600030101010101" pitchFamily="2" charset="-122"/>
                <a:ea typeface="宋体" panose="02010600030101010101" pitchFamily="2" charset="-122"/>
              </a:rPr>
              <a:t>无穷</a:t>
            </a:r>
            <a:r>
              <a:rPr lang="zh-CN" altLang="en-US" b="1" dirty="0">
                <a:solidFill>
                  <a:srgbClr val="CC0066"/>
                </a:solidFill>
                <a:latin typeface="宋体" panose="02010600030101010101" pitchFamily="2" charset="-122"/>
                <a:ea typeface="宋体" panose="02010600030101010101" pitchFamily="2" charset="-122"/>
              </a:rPr>
              <a:t>判定 </a:t>
            </a:r>
            <a:r>
              <a:rPr lang="en-US" altLang="zh-CN" b="1" dirty="0">
                <a:solidFill>
                  <a:srgbClr val="CC0066"/>
                </a:solidFill>
                <a:latin typeface="宋体" panose="02010600030101010101" pitchFamily="2" charset="-122"/>
                <a:ea typeface="宋体" panose="02010600030101010101" pitchFamily="2" charset="-122"/>
              </a:rPr>
              <a:t>Infiniteness Question</a:t>
            </a:r>
          </a:p>
        </p:txBody>
      </p:sp>
      <p:sp>
        <p:nvSpPr>
          <p:cNvPr id="432131" name="文本占位符 432130"/>
          <p:cNvSpPr>
            <a:spLocks noGrp="1"/>
          </p:cNvSpPr>
          <p:nvPr>
            <p:ph type="body" idx="1"/>
          </p:nvPr>
        </p:nvSpPr>
        <p:spPr>
          <a:xfrm>
            <a:off x="336550" y="1150620"/>
            <a:ext cx="8235950" cy="4837430"/>
          </a:xfrm>
        </p:spPr>
        <p:txBody>
          <a:bodyPr/>
          <a:lstStyle/>
          <a:p>
            <a:pPr indent="-342900" algn="l">
              <a:lnSpc>
                <a:spcPct val="90000"/>
              </a:lnSpc>
              <a:buFont typeface="Arial" panose="020B0604020202020204" pitchFamily="34" charset="0"/>
              <a:buChar char="•"/>
            </a:pPr>
            <a:r>
              <a:rPr lang="en-US" altLang="en-US" sz="3200" b="1" dirty="0">
                <a:solidFill>
                  <a:srgbClr val="00B0F0"/>
                </a:solidFill>
                <a:latin typeface="Times New Roman" panose="02020603050405020304" charset="0"/>
                <a:ea typeface="宋体" panose="02010600030101010101" pitchFamily="2" charset="-122"/>
              </a:rPr>
              <a:t>我们尚无一个有效算法</a:t>
            </a:r>
          </a:p>
          <a:p>
            <a:pPr indent="-342900" algn="l">
              <a:lnSpc>
                <a:spcPct val="90000"/>
              </a:lnSpc>
              <a:buFont typeface="Arial" panose="020B0604020202020204" pitchFamily="34" charset="0"/>
              <a:buChar char="•"/>
            </a:pPr>
            <a:endParaRPr lang="en-US" altLang="zh-CN" sz="3200" b="1" dirty="0">
              <a:solidFill>
                <a:srgbClr val="00B0F0"/>
              </a:solidFill>
              <a:latin typeface="Times New Roman" panose="02020603050405020304" charset="0"/>
              <a:ea typeface="宋体" panose="02010600030101010101" pitchFamily="2" charset="-122"/>
            </a:endParaRPr>
          </a:p>
          <a:p>
            <a:pPr indent="-342900" algn="l">
              <a:lnSpc>
                <a:spcPct val="90000"/>
              </a:lnSpc>
              <a:buFont typeface="Arial" panose="020B0604020202020204" pitchFamily="34" charset="0"/>
              <a:buChar char="•"/>
            </a:pPr>
            <a:r>
              <a:rPr lang="zh-CN" altLang="en-US" sz="3200" b="1" dirty="0">
                <a:solidFill>
                  <a:srgbClr val="00B0F0"/>
                </a:solidFill>
                <a:latin typeface="Times New Roman" panose="02020603050405020304" charset="0"/>
                <a:ea typeface="宋体" panose="02010600030101010101" pitchFamily="2" charset="-122"/>
              </a:rPr>
              <a:t>有无穷个字符串长度大于等于</a:t>
            </a:r>
            <a:r>
              <a:rPr lang="en-US" altLang="zh-CN" sz="3200" b="1" dirty="0">
                <a:solidFill>
                  <a:srgbClr val="00B0F0"/>
                </a:solidFill>
                <a:latin typeface="Times New Roman" panose="02020603050405020304" charset="0"/>
                <a:ea typeface="宋体" panose="02010600030101010101" pitchFamily="2" charset="-122"/>
              </a:rPr>
              <a:t>n</a:t>
            </a:r>
            <a:r>
              <a:rPr lang="zh-CN" altLang="en-US" sz="3200" b="1" dirty="0">
                <a:solidFill>
                  <a:srgbClr val="00B0F0"/>
                </a:solidFill>
                <a:latin typeface="Times New Roman" panose="02020603050405020304" charset="0"/>
                <a:ea typeface="宋体" panose="02010600030101010101" pitchFamily="2" charset="-122"/>
              </a:rPr>
              <a:t>，我们无法穷举测试</a:t>
            </a:r>
            <a:endParaRPr lang="en-US" altLang="zh-CN" sz="3200" b="1" dirty="0">
              <a:solidFill>
                <a:srgbClr val="00B0F0"/>
              </a:solidFill>
              <a:latin typeface="Times New Roman" panose="02020603050405020304" charset="0"/>
              <a:ea typeface="宋体" panose="02010600030101010101" pitchFamily="2" charset="-122"/>
            </a:endParaRPr>
          </a:p>
          <a:p>
            <a:pPr indent="-342900" algn="l">
              <a:lnSpc>
                <a:spcPct val="90000"/>
              </a:lnSpc>
              <a:buFont typeface="Arial" panose="020B0604020202020204" pitchFamily="34" charset="0"/>
              <a:buChar char="•"/>
            </a:pPr>
            <a:endParaRPr lang="en-US" altLang="zh-CN" sz="3200" b="1" dirty="0">
              <a:solidFill>
                <a:srgbClr val="00B0F0"/>
              </a:solidFill>
              <a:latin typeface="Times New Roman" panose="02020603050405020304" charset="0"/>
              <a:ea typeface="宋体" panose="02010600030101010101" pitchFamily="2" charset="-122"/>
            </a:endParaRPr>
          </a:p>
          <a:p>
            <a:pPr indent="-342900" algn="l">
              <a:lnSpc>
                <a:spcPct val="90000"/>
              </a:lnSpc>
              <a:buFont typeface="Arial" panose="020B0604020202020204" pitchFamily="34" charset="0"/>
              <a:buChar char="•"/>
            </a:pPr>
            <a:r>
              <a:rPr lang="en-US" altLang="zh-CN" sz="3200" b="1" dirty="0">
                <a:solidFill>
                  <a:srgbClr val="FF6600"/>
                </a:solidFill>
                <a:latin typeface="Times New Roman" panose="02020603050405020304" charset="0"/>
                <a:ea typeface="宋体" panose="02010600030101010101" pitchFamily="2" charset="-122"/>
              </a:rPr>
              <a:t>Second</a:t>
            </a:r>
            <a:r>
              <a:rPr lang="zh-CN" altLang="en-US" sz="3200" b="1" dirty="0">
                <a:solidFill>
                  <a:srgbClr val="FF6600"/>
                </a:solidFill>
                <a:latin typeface="Times New Roman" panose="02020603050405020304" charset="0"/>
                <a:ea typeface="宋体" panose="02010600030101010101" pitchFamily="2" charset="-122"/>
              </a:rPr>
              <a:t> </a:t>
            </a:r>
            <a:r>
              <a:rPr lang="en-US" altLang="zh-CN" sz="3200" b="1" dirty="0">
                <a:solidFill>
                  <a:srgbClr val="FF6600"/>
                </a:solidFill>
                <a:latin typeface="Times New Roman" panose="02020603050405020304" charset="0"/>
                <a:ea typeface="宋体" panose="02010600030101010101" pitchFamily="2" charset="-122"/>
              </a:rPr>
              <a:t>idea</a:t>
            </a:r>
            <a:r>
              <a:rPr lang="zh-CN" altLang="en-US" sz="3200" b="1" dirty="0">
                <a:solidFill>
                  <a:srgbClr val="FF6600"/>
                </a:solidFill>
                <a:latin typeface="Times New Roman" panose="02020603050405020304" charset="0"/>
                <a:ea typeface="宋体" panose="02010600030101010101" pitchFamily="2" charset="-122"/>
              </a:rPr>
              <a:t>：如果</a:t>
            </a:r>
            <a:r>
              <a:rPr lang="en-US" altLang="zh-CN" sz="3200" b="1" dirty="0">
                <a:solidFill>
                  <a:srgbClr val="FF6600"/>
                </a:solidFill>
                <a:latin typeface="Times New Roman" panose="02020603050405020304" charset="0"/>
                <a:ea typeface="宋体" panose="02010600030101010101" pitchFamily="2" charset="-122"/>
              </a:rPr>
              <a:t>L</a:t>
            </a:r>
            <a:r>
              <a:rPr lang="zh-CN" altLang="en-US" sz="3200" b="1" dirty="0">
                <a:solidFill>
                  <a:srgbClr val="FF6600"/>
                </a:solidFill>
                <a:latin typeface="Times New Roman" panose="02020603050405020304" charset="0"/>
                <a:ea typeface="宋体" panose="02010600030101010101" pitchFamily="2" charset="-122"/>
              </a:rPr>
              <a:t>包含长度大于等于</a:t>
            </a:r>
            <a:r>
              <a:rPr lang="en-US" altLang="zh-CN" sz="3200" b="1" dirty="0">
                <a:solidFill>
                  <a:srgbClr val="FF6600"/>
                </a:solidFill>
                <a:latin typeface="Times New Roman" panose="02020603050405020304" charset="0"/>
                <a:ea typeface="宋体" panose="02010600030101010101" pitchFamily="2" charset="-122"/>
              </a:rPr>
              <a:t>n</a:t>
            </a:r>
            <a:r>
              <a:rPr lang="zh-CN" altLang="en-US" sz="3200" b="1" dirty="0">
                <a:solidFill>
                  <a:srgbClr val="FF6600"/>
                </a:solidFill>
                <a:latin typeface="Times New Roman" panose="02020603050405020304" charset="0"/>
                <a:ea typeface="宋体" panose="02010600030101010101" pitchFamily="2" charset="-122"/>
              </a:rPr>
              <a:t>的字符串，那么一定包含长度介于</a:t>
            </a:r>
            <a:r>
              <a:rPr lang="en-US" altLang="zh-CN" sz="3200" b="1" dirty="0">
                <a:solidFill>
                  <a:srgbClr val="FF6600"/>
                </a:solidFill>
                <a:latin typeface="Times New Roman" panose="02020603050405020304" charset="0"/>
                <a:ea typeface="宋体" panose="02010600030101010101" pitchFamily="2" charset="-122"/>
              </a:rPr>
              <a:t>n</a:t>
            </a:r>
            <a:r>
              <a:rPr lang="zh-CN" altLang="en-US" sz="3200" b="1" dirty="0">
                <a:solidFill>
                  <a:srgbClr val="FF6600"/>
                </a:solidFill>
                <a:latin typeface="Times New Roman" panose="02020603050405020304" charset="0"/>
                <a:ea typeface="宋体" panose="02010600030101010101" pitchFamily="2" charset="-122"/>
              </a:rPr>
              <a:t>跟</a:t>
            </a:r>
            <a:r>
              <a:rPr lang="en-US" altLang="zh-CN" sz="3200" b="1" dirty="0">
                <a:solidFill>
                  <a:srgbClr val="FF6600"/>
                </a:solidFill>
                <a:latin typeface="Times New Roman" panose="02020603050405020304" charset="0"/>
                <a:ea typeface="宋体" panose="02010600030101010101" pitchFamily="2" charset="-122"/>
              </a:rPr>
              <a:t>2n-1</a:t>
            </a:r>
            <a:r>
              <a:rPr lang="zh-CN" altLang="en-US" sz="3200" b="1" dirty="0">
                <a:solidFill>
                  <a:srgbClr val="FF6600"/>
                </a:solidFill>
                <a:latin typeface="Times New Roman" panose="02020603050405020304" charset="0"/>
                <a:ea typeface="宋体" panose="02010600030101010101" pitchFamily="2" charset="-122"/>
              </a:rPr>
              <a:t>的句子。</a:t>
            </a:r>
            <a:endParaRPr lang="zh-CN" altLang="en-US" sz="3200" b="1" dirty="0">
              <a:solidFill>
                <a:srgbClr val="339933"/>
              </a:solidFill>
              <a:latin typeface="Times New Roman" panose="02020603050405020304" charset="0"/>
              <a:ea typeface="宋体" panose="02010600030101010101" pitchFamily="2" charset="-122"/>
            </a:endParaRPr>
          </a:p>
          <a:p>
            <a:pPr indent="-342900" algn="l">
              <a:lnSpc>
                <a:spcPct val="90000"/>
              </a:lnSpc>
              <a:buFont typeface="Arial" panose="020B0604020202020204" pitchFamily="34" charset="0"/>
              <a:buChar char="•"/>
            </a:pPr>
            <a:endParaRPr lang="zh-CN" altLang="en-US" sz="3200" b="1" dirty="0">
              <a:solidFill>
                <a:srgbClr val="339933"/>
              </a:solidFill>
              <a:latin typeface="Times New Roman" panose="02020603050405020304" charset="0"/>
              <a:ea typeface="宋体" panose="02010600030101010101" pitchFamily="2" charset="-122"/>
            </a:endParaRPr>
          </a:p>
          <a:p>
            <a:pPr algn="l">
              <a:lnSpc>
                <a:spcPct val="90000"/>
              </a:lnSpc>
              <a:buFont typeface="Arial" panose="020B0604020202020204" pitchFamily="34" charset="0"/>
            </a:pPr>
            <a:endParaRPr lang="en-US" altLang="zh-CN" sz="3200" b="1" dirty="0">
              <a:solidFill>
                <a:srgbClr val="339933"/>
              </a:solidFill>
              <a:latin typeface="Times New Roman" panose="02020603050405020304" charset="0"/>
              <a:ea typeface="宋体" panose="02010600030101010101" pitchFamily="2" charset="-122"/>
            </a:endParaRPr>
          </a:p>
          <a:p>
            <a:pPr algn="l">
              <a:lnSpc>
                <a:spcPct val="90000"/>
              </a:lnSpc>
            </a:pPr>
            <a:endParaRPr lang="en-US" altLang="zh-CN" b="1" dirty="0">
              <a:latin typeface="Times New Roman" panose="02020603050405020304" charset="0"/>
              <a:ea typeface="宋体" panose="02010600030101010101" pitchFamily="2" charset="-122"/>
            </a:endParaRPr>
          </a:p>
          <a:p>
            <a:pPr algn="l">
              <a:lnSpc>
                <a:spcPct val="90000"/>
              </a:lnSpc>
            </a:pPr>
            <a:endParaRPr lang="en-US" altLang="zh-CN" b="1" dirty="0">
              <a:latin typeface="Times New Roman" panose="02020603050405020304" charset="0"/>
              <a:ea typeface="宋体" panose="02010600030101010101" pitchFamily="2" charset="-122"/>
            </a:endParaRPr>
          </a:p>
          <a:p>
            <a:pPr indent="-342900" algn="l">
              <a:lnSpc>
                <a:spcPct val="90000"/>
              </a:lnSpc>
            </a:pPr>
            <a:endParaRPr lang="en-US" altLang="zh-CN" sz="3200" b="1" dirty="0">
              <a:latin typeface="Times New Roman" panose="0202060305040502030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2131">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3213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1"/>
            </a:gs>
          </a:gsLst>
          <a:lin ang="5400000" scaled="1"/>
          <a:tileRect/>
        </a:gradFill>
        <a:effectLst/>
      </p:bgPr>
    </p:bg>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2019/5/28</a:t>
            </a:fld>
            <a:endParaRPr lang="zh-CN" altLang="en-US" dirty="0"/>
          </a:p>
        </p:txBody>
      </p:sp>
      <p:sp>
        <p:nvSpPr>
          <p:cNvPr id="5" name="灯片编号占位符 4"/>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24</a:t>
            </a:fld>
            <a:endParaRPr lang="zh-CN" dirty="0"/>
          </a:p>
        </p:txBody>
      </p:sp>
      <p:sp>
        <p:nvSpPr>
          <p:cNvPr id="432130" name="标题 432129"/>
          <p:cNvSpPr>
            <a:spLocks noGrp="1"/>
          </p:cNvSpPr>
          <p:nvPr>
            <p:ph type="title"/>
          </p:nvPr>
        </p:nvSpPr>
        <p:spPr>
          <a:xfrm>
            <a:off x="312420" y="5080"/>
            <a:ext cx="9319895" cy="1199515"/>
          </a:xfrm>
        </p:spPr>
        <p:txBody>
          <a:bodyPr anchor="ctr"/>
          <a:lstStyle/>
          <a:p>
            <a:pPr algn="l"/>
            <a:r>
              <a:rPr lang="en-US" altLang="en-US" b="1" dirty="0">
                <a:solidFill>
                  <a:srgbClr val="CC0066"/>
                </a:solidFill>
                <a:latin typeface="宋体" panose="02010600030101010101" pitchFamily="2" charset="-122"/>
                <a:ea typeface="宋体" panose="02010600030101010101" pitchFamily="2" charset="-122"/>
              </a:rPr>
              <a:t>无穷</a:t>
            </a:r>
            <a:r>
              <a:rPr lang="zh-CN" altLang="en-US" b="1" dirty="0">
                <a:solidFill>
                  <a:srgbClr val="CC0066"/>
                </a:solidFill>
                <a:latin typeface="宋体" panose="02010600030101010101" pitchFamily="2" charset="-122"/>
                <a:ea typeface="宋体" panose="02010600030101010101" pitchFamily="2" charset="-122"/>
              </a:rPr>
              <a:t>判定 </a:t>
            </a:r>
            <a:r>
              <a:rPr lang="en-US" altLang="zh-CN" b="1" dirty="0">
                <a:solidFill>
                  <a:srgbClr val="CC0066"/>
                </a:solidFill>
                <a:latin typeface="宋体" panose="02010600030101010101" pitchFamily="2" charset="-122"/>
                <a:ea typeface="宋体" panose="02010600030101010101" pitchFamily="2" charset="-122"/>
              </a:rPr>
              <a:t>Infiniteness Question</a:t>
            </a:r>
          </a:p>
        </p:txBody>
      </p:sp>
      <p:sp>
        <p:nvSpPr>
          <p:cNvPr id="432131" name="文本占位符 432130"/>
          <p:cNvSpPr>
            <a:spLocks noGrp="1"/>
          </p:cNvSpPr>
          <p:nvPr>
            <p:ph type="body" idx="1"/>
          </p:nvPr>
        </p:nvSpPr>
        <p:spPr>
          <a:xfrm>
            <a:off x="336550" y="1150619"/>
            <a:ext cx="8235950" cy="5203835"/>
          </a:xfrm>
        </p:spPr>
        <p:txBody>
          <a:bodyPr/>
          <a:lstStyle/>
          <a:p>
            <a:pPr indent="-342900" algn="l">
              <a:lnSpc>
                <a:spcPct val="90000"/>
              </a:lnSpc>
              <a:buFont typeface="Arial" panose="020B0604020202020204" pitchFamily="34" charset="0"/>
              <a:buChar char="•"/>
            </a:pPr>
            <a:r>
              <a:rPr lang="zh-CN" altLang="en-US" sz="3200" b="1" dirty="0">
                <a:solidFill>
                  <a:srgbClr val="FF6600"/>
                </a:solidFill>
                <a:latin typeface="Times New Roman" panose="02020603050405020304" charset="0"/>
                <a:ea typeface="宋体" panose="02010600030101010101" pitchFamily="2" charset="-122"/>
              </a:rPr>
              <a:t>证明：如果</a:t>
            </a:r>
            <a:r>
              <a:rPr lang="en-US" altLang="zh-CN" sz="3200" b="1" dirty="0">
                <a:solidFill>
                  <a:srgbClr val="FF6600"/>
                </a:solidFill>
                <a:latin typeface="Times New Roman" panose="02020603050405020304" charset="0"/>
                <a:ea typeface="宋体" panose="02010600030101010101" pitchFamily="2" charset="-122"/>
              </a:rPr>
              <a:t>L</a:t>
            </a:r>
            <a:r>
              <a:rPr lang="zh-CN" altLang="en-US" sz="3200" b="1" dirty="0">
                <a:solidFill>
                  <a:srgbClr val="FF6600"/>
                </a:solidFill>
                <a:latin typeface="Times New Roman" panose="02020603050405020304" charset="0"/>
                <a:ea typeface="宋体" panose="02010600030101010101" pitchFamily="2" charset="-122"/>
              </a:rPr>
              <a:t>包含长度大于等于</a:t>
            </a:r>
            <a:r>
              <a:rPr lang="en-US" altLang="zh-CN" sz="3200" b="1" dirty="0">
                <a:solidFill>
                  <a:srgbClr val="FF6600"/>
                </a:solidFill>
                <a:latin typeface="Times New Roman" panose="02020603050405020304" charset="0"/>
                <a:ea typeface="宋体" panose="02010600030101010101" pitchFamily="2" charset="-122"/>
              </a:rPr>
              <a:t>n</a:t>
            </a:r>
            <a:r>
              <a:rPr lang="zh-CN" altLang="en-US" sz="3200" b="1" dirty="0">
                <a:solidFill>
                  <a:srgbClr val="FF6600"/>
                </a:solidFill>
                <a:latin typeface="Times New Roman" panose="02020603050405020304" charset="0"/>
                <a:ea typeface="宋体" panose="02010600030101010101" pitchFamily="2" charset="-122"/>
              </a:rPr>
              <a:t>的字符串，那么一定包含长度介于</a:t>
            </a:r>
            <a:r>
              <a:rPr lang="en-US" altLang="zh-CN" sz="3200" b="1" dirty="0">
                <a:solidFill>
                  <a:srgbClr val="FF6600"/>
                </a:solidFill>
                <a:latin typeface="Times New Roman" panose="02020603050405020304" charset="0"/>
                <a:ea typeface="宋体" panose="02010600030101010101" pitchFamily="2" charset="-122"/>
              </a:rPr>
              <a:t>n</a:t>
            </a:r>
            <a:r>
              <a:rPr lang="zh-CN" altLang="en-US" sz="3200" b="1" dirty="0">
                <a:solidFill>
                  <a:srgbClr val="FF6600"/>
                </a:solidFill>
                <a:latin typeface="Times New Roman" panose="02020603050405020304" charset="0"/>
                <a:ea typeface="宋体" panose="02010600030101010101" pitchFamily="2" charset="-122"/>
              </a:rPr>
              <a:t>跟</a:t>
            </a:r>
            <a:r>
              <a:rPr lang="en-US" altLang="zh-CN" sz="3200" b="1" dirty="0">
                <a:solidFill>
                  <a:srgbClr val="FF6600"/>
                </a:solidFill>
                <a:latin typeface="Times New Roman" panose="02020603050405020304" charset="0"/>
                <a:ea typeface="宋体" panose="02010600030101010101" pitchFamily="2" charset="-122"/>
              </a:rPr>
              <a:t>2n-1</a:t>
            </a:r>
            <a:r>
              <a:rPr lang="zh-CN" altLang="en-US" sz="3200" b="1" dirty="0">
                <a:solidFill>
                  <a:srgbClr val="FF6600"/>
                </a:solidFill>
                <a:latin typeface="Times New Roman" panose="02020603050405020304" charset="0"/>
                <a:ea typeface="宋体" panose="02010600030101010101" pitchFamily="2" charset="-122"/>
              </a:rPr>
              <a:t>的句子。</a:t>
            </a:r>
            <a:endParaRPr lang="en-US" altLang="zh-CN" sz="3200" b="1" dirty="0">
              <a:solidFill>
                <a:srgbClr val="FF6600"/>
              </a:solidFill>
              <a:latin typeface="Times New Roman" panose="02020603050405020304" charset="0"/>
              <a:ea typeface="宋体" panose="02010600030101010101" pitchFamily="2" charset="-122"/>
            </a:endParaRPr>
          </a:p>
          <a:p>
            <a:pPr indent="-342900" algn="l">
              <a:lnSpc>
                <a:spcPct val="90000"/>
              </a:lnSpc>
              <a:buFont typeface="Arial" panose="020B0604020202020204" pitchFamily="34" charset="0"/>
              <a:buChar char="•"/>
            </a:pPr>
            <a:endParaRPr lang="en-US" altLang="zh-CN" sz="3200" b="1" dirty="0">
              <a:solidFill>
                <a:srgbClr val="FF6600"/>
              </a:solidFill>
              <a:latin typeface="Times New Roman" panose="02020603050405020304" charset="0"/>
              <a:ea typeface="宋体" panose="02010600030101010101" pitchFamily="2" charset="-122"/>
            </a:endParaRPr>
          </a:p>
          <a:p>
            <a:pPr indent="-342900" algn="l">
              <a:lnSpc>
                <a:spcPct val="90000"/>
              </a:lnSpc>
              <a:buFont typeface="Arial" panose="020B0604020202020204" pitchFamily="34" charset="0"/>
              <a:buChar char="•"/>
            </a:pPr>
            <a:endParaRPr lang="en-US" altLang="zh-CN" sz="3200" b="1" dirty="0">
              <a:solidFill>
                <a:srgbClr val="FF6600"/>
              </a:solidFill>
              <a:latin typeface="Times New Roman" panose="02020603050405020304" charset="0"/>
              <a:ea typeface="宋体" panose="02010600030101010101" pitchFamily="2" charset="-122"/>
            </a:endParaRPr>
          </a:p>
          <a:p>
            <a:pPr indent="-342900" algn="l">
              <a:lnSpc>
                <a:spcPct val="90000"/>
              </a:lnSpc>
              <a:buFont typeface="Arial" panose="020B0604020202020204" pitchFamily="34" charset="0"/>
              <a:buChar char="•"/>
            </a:pPr>
            <a:endParaRPr lang="en-US" altLang="zh-CN" sz="3200" b="1" dirty="0">
              <a:solidFill>
                <a:srgbClr val="FF6600"/>
              </a:solidFill>
              <a:latin typeface="Times New Roman" panose="02020603050405020304" charset="0"/>
              <a:ea typeface="宋体" panose="02010600030101010101" pitchFamily="2" charset="-122"/>
            </a:endParaRPr>
          </a:p>
          <a:p>
            <a:pPr indent="-342900" algn="l">
              <a:lnSpc>
                <a:spcPct val="90000"/>
              </a:lnSpc>
              <a:buFont typeface="Arial" panose="020B0604020202020204" pitchFamily="34" charset="0"/>
              <a:buChar char="•"/>
            </a:pPr>
            <a:r>
              <a:rPr lang="en-US" altLang="zh-CN" sz="3200" b="1" dirty="0">
                <a:solidFill>
                  <a:srgbClr val="339933"/>
                </a:solidFill>
                <a:latin typeface="Times New Roman" panose="02020603050405020304" charset="0"/>
                <a:ea typeface="宋体" panose="02010600030101010101" pitchFamily="2" charset="-122"/>
              </a:rPr>
              <a:t>w=xyz</a:t>
            </a:r>
            <a:r>
              <a:rPr lang="zh-CN" altLang="en-US" sz="3200" b="1" dirty="0">
                <a:solidFill>
                  <a:srgbClr val="339933"/>
                </a:solidFill>
                <a:latin typeface="Times New Roman" panose="02020603050405020304" charset="0"/>
                <a:ea typeface="宋体" panose="02010600030101010101" pitchFamily="2" charset="-122"/>
              </a:rPr>
              <a:t>，</a:t>
            </a:r>
            <a:r>
              <a:rPr lang="en-US" altLang="zh-CN" sz="3200" b="1" dirty="0">
                <a:solidFill>
                  <a:srgbClr val="339933"/>
                </a:solidFill>
                <a:latin typeface="Times New Roman" panose="02020603050405020304" charset="0"/>
                <a:ea typeface="宋体" panose="02010600030101010101" pitchFamily="2" charset="-122"/>
              </a:rPr>
              <a:t>y</a:t>
            </a:r>
            <a:r>
              <a:rPr lang="zh-CN" altLang="en-US" sz="3200" b="1" dirty="0">
                <a:solidFill>
                  <a:srgbClr val="339933"/>
                </a:solidFill>
                <a:latin typeface="Times New Roman" panose="02020603050405020304" charset="0"/>
                <a:ea typeface="宋体" panose="02010600030101010101" pitchFamily="2" charset="-122"/>
              </a:rPr>
              <a:t>为路径上的第一个环</a:t>
            </a:r>
            <a:endParaRPr lang="en-US" altLang="zh-CN" sz="3200" b="1" dirty="0">
              <a:solidFill>
                <a:srgbClr val="339933"/>
              </a:solidFill>
              <a:latin typeface="Times New Roman" panose="02020603050405020304" charset="0"/>
              <a:ea typeface="宋体" panose="02010600030101010101" pitchFamily="2" charset="-122"/>
            </a:endParaRPr>
          </a:p>
          <a:p>
            <a:pPr indent="-342900" algn="l">
              <a:lnSpc>
                <a:spcPct val="90000"/>
              </a:lnSpc>
              <a:buFont typeface="Arial" panose="020B0604020202020204" pitchFamily="34" charset="0"/>
              <a:buChar char="•"/>
            </a:pPr>
            <a:r>
              <a:rPr lang="zh-CN" altLang="en-US" sz="3200" b="1" dirty="0">
                <a:solidFill>
                  <a:srgbClr val="339933"/>
                </a:solidFill>
                <a:latin typeface="Times New Roman" panose="02020603050405020304" charset="0"/>
                <a:ea typeface="宋体" panose="02010600030101010101" pitchFamily="2" charset="-122"/>
              </a:rPr>
              <a:t>那么：</a:t>
            </a:r>
            <a:r>
              <a:rPr lang="en-US" altLang="zh-CN" sz="3200" b="1" dirty="0">
                <a:solidFill>
                  <a:srgbClr val="339933"/>
                </a:solidFill>
                <a:latin typeface="Times New Roman" panose="02020603050405020304" charset="0"/>
                <a:ea typeface="宋体" panose="02010600030101010101" pitchFamily="2" charset="-122"/>
              </a:rPr>
              <a:t>x&lt;n; 1 </a:t>
            </a:r>
            <a:r>
              <a:rPr lang="en-US" altLang="zh-CN" sz="3200" u="sng" dirty="0">
                <a:solidFill>
                  <a:srgbClr val="339933"/>
                </a:solidFill>
              </a:rPr>
              <a:t>&lt;</a:t>
            </a:r>
            <a:r>
              <a:rPr lang="en-US" altLang="zh-CN" sz="3200" b="1" dirty="0">
                <a:solidFill>
                  <a:srgbClr val="339933"/>
                </a:solidFill>
                <a:latin typeface="Times New Roman" panose="02020603050405020304" charset="0"/>
                <a:ea typeface="宋体" panose="02010600030101010101" pitchFamily="2" charset="-122"/>
              </a:rPr>
              <a:t> |y| </a:t>
            </a:r>
            <a:r>
              <a:rPr lang="en-US" altLang="zh-CN" sz="3200" u="sng" dirty="0">
                <a:solidFill>
                  <a:srgbClr val="339933"/>
                </a:solidFill>
              </a:rPr>
              <a:t>&lt;</a:t>
            </a:r>
            <a:r>
              <a:rPr lang="en-US" altLang="zh-CN" sz="3200" b="1" dirty="0">
                <a:solidFill>
                  <a:srgbClr val="339933"/>
                </a:solidFill>
                <a:latin typeface="Times New Roman" panose="02020603050405020304" charset="0"/>
                <a:ea typeface="宋体" panose="02010600030101010101" pitchFamily="2" charset="-122"/>
              </a:rPr>
              <a:t> n</a:t>
            </a:r>
            <a:r>
              <a:rPr lang="zh-CN" altLang="en-US" sz="3200" b="1" dirty="0">
                <a:solidFill>
                  <a:srgbClr val="339933"/>
                </a:solidFill>
                <a:latin typeface="Times New Roman" panose="02020603050405020304" charset="0"/>
                <a:ea typeface="宋体" panose="02010600030101010101" pitchFamily="2" charset="-122"/>
              </a:rPr>
              <a:t>；</a:t>
            </a:r>
            <a:r>
              <a:rPr lang="en-US" altLang="zh-CN" sz="3200" b="1" dirty="0">
                <a:solidFill>
                  <a:srgbClr val="339933"/>
                </a:solidFill>
                <a:latin typeface="Times New Roman" panose="02020603050405020304" charset="0"/>
                <a:ea typeface="宋体" panose="02010600030101010101" pitchFamily="2" charset="-122"/>
              </a:rPr>
              <a:t>z&lt;n</a:t>
            </a:r>
            <a:r>
              <a:rPr lang="zh-CN" altLang="en-US" sz="3200" b="1" dirty="0">
                <a:solidFill>
                  <a:srgbClr val="339933"/>
                </a:solidFill>
                <a:latin typeface="Times New Roman" panose="02020603050405020304" charset="0"/>
                <a:ea typeface="宋体" panose="02010600030101010101" pitchFamily="2" charset="-122"/>
              </a:rPr>
              <a:t> </a:t>
            </a:r>
            <a:r>
              <a:rPr lang="zh-CN" altLang="en-US" sz="3200" b="1" dirty="0">
                <a:solidFill>
                  <a:srgbClr val="339933"/>
                </a:solidFill>
                <a:latin typeface="Times New Roman" panose="02020603050405020304" charset="0"/>
                <a:ea typeface="宋体" panose="02010600030101010101" pitchFamily="2" charset="-122"/>
                <a:sym typeface="Wingdings" panose="05000000000000000000"/>
              </a:rPr>
              <a:t></a:t>
            </a:r>
            <a:r>
              <a:rPr lang="zh-CN" altLang="en-US" sz="3200" b="1" dirty="0">
                <a:solidFill>
                  <a:srgbClr val="339933"/>
                </a:solidFill>
                <a:latin typeface="Times New Roman" panose="02020603050405020304" charset="0"/>
                <a:ea typeface="宋体" panose="02010600030101010101" pitchFamily="2" charset="-122"/>
              </a:rPr>
              <a:t> </a:t>
            </a:r>
            <a:r>
              <a:rPr lang="en-US" altLang="zh-CN" sz="3200" b="1" dirty="0">
                <a:solidFill>
                  <a:srgbClr val="339933"/>
                </a:solidFill>
                <a:latin typeface="Times New Roman" panose="02020603050405020304" charset="0"/>
                <a:ea typeface="宋体" panose="02010600030101010101" pitchFamily="2" charset="-122"/>
              </a:rPr>
              <a:t>|</a:t>
            </a:r>
            <a:r>
              <a:rPr lang="en-US" altLang="zh-CN" sz="3200" b="1" dirty="0" err="1">
                <a:solidFill>
                  <a:srgbClr val="339933"/>
                </a:solidFill>
                <a:latin typeface="Times New Roman" panose="02020603050405020304" charset="0"/>
                <a:ea typeface="宋体" panose="02010600030101010101" pitchFamily="2" charset="-122"/>
              </a:rPr>
              <a:t>xz</a:t>
            </a:r>
            <a:r>
              <a:rPr lang="en-US" altLang="zh-CN" sz="3200" b="1" dirty="0">
                <a:solidFill>
                  <a:srgbClr val="339933"/>
                </a:solidFill>
                <a:latin typeface="Times New Roman" panose="02020603050405020304" charset="0"/>
                <a:ea typeface="宋体" panose="02010600030101010101" pitchFamily="2" charset="-122"/>
              </a:rPr>
              <a:t>|&lt;2n</a:t>
            </a:r>
          </a:p>
          <a:p>
            <a:pPr indent="-342900" algn="l">
              <a:lnSpc>
                <a:spcPct val="90000"/>
              </a:lnSpc>
              <a:buFont typeface="Arial" panose="020B0604020202020204" pitchFamily="34" charset="0"/>
              <a:buChar char="•"/>
            </a:pPr>
            <a:r>
              <a:rPr lang="zh-CN" altLang="en-US" sz="3200" b="1" dirty="0">
                <a:solidFill>
                  <a:srgbClr val="339933"/>
                </a:solidFill>
                <a:latin typeface="Times New Roman" panose="02020603050405020304" charset="0"/>
                <a:ea typeface="宋体" panose="02010600030101010101" pitchFamily="2" charset="-122"/>
              </a:rPr>
              <a:t>若</a:t>
            </a:r>
            <a:r>
              <a:rPr lang="en-US" altLang="zh-CN" sz="3200" b="1" dirty="0">
                <a:solidFill>
                  <a:srgbClr val="339933"/>
                </a:solidFill>
                <a:latin typeface="Times New Roman" panose="02020603050405020304" charset="0"/>
                <a:ea typeface="宋体" panose="02010600030101010101" pitchFamily="2" charset="-122"/>
              </a:rPr>
              <a:t>|</a:t>
            </a:r>
            <a:r>
              <a:rPr lang="en-US" altLang="zh-CN" sz="3200" b="1" dirty="0" err="1">
                <a:solidFill>
                  <a:srgbClr val="339933"/>
                </a:solidFill>
                <a:latin typeface="Times New Roman" panose="02020603050405020304" charset="0"/>
                <a:ea typeface="宋体" panose="02010600030101010101" pitchFamily="2" charset="-122"/>
              </a:rPr>
              <a:t>xz</a:t>
            </a:r>
            <a:r>
              <a:rPr lang="en-US" altLang="zh-CN" sz="3200" b="1" dirty="0">
                <a:solidFill>
                  <a:srgbClr val="339933"/>
                </a:solidFill>
                <a:latin typeface="Times New Roman" panose="02020603050405020304" charset="0"/>
                <a:ea typeface="宋体" panose="02010600030101010101" pitchFamily="2" charset="-122"/>
              </a:rPr>
              <a:t>|≥n</a:t>
            </a:r>
            <a:r>
              <a:rPr lang="zh-CN" altLang="en-US" sz="3200" b="1" dirty="0">
                <a:solidFill>
                  <a:srgbClr val="339933"/>
                </a:solidFill>
                <a:latin typeface="Times New Roman" panose="02020603050405020304" charset="0"/>
                <a:ea typeface="宋体" panose="02010600030101010101" pitchFamily="2" charset="-122"/>
              </a:rPr>
              <a:t>，则为所求</a:t>
            </a:r>
            <a:endParaRPr lang="en-US" altLang="zh-CN" sz="3200" b="1" dirty="0">
              <a:solidFill>
                <a:srgbClr val="339933"/>
              </a:solidFill>
              <a:latin typeface="Times New Roman" panose="02020603050405020304" charset="0"/>
              <a:ea typeface="宋体" panose="02010600030101010101" pitchFamily="2" charset="-122"/>
            </a:endParaRPr>
          </a:p>
          <a:p>
            <a:pPr indent="-342900" algn="l">
              <a:lnSpc>
                <a:spcPct val="90000"/>
              </a:lnSpc>
              <a:buFont typeface="Arial" panose="020B0604020202020204" pitchFamily="34" charset="0"/>
              <a:buChar char="•"/>
            </a:pPr>
            <a:r>
              <a:rPr lang="zh-CN" altLang="en-US" sz="3200" b="1" dirty="0">
                <a:solidFill>
                  <a:srgbClr val="339933"/>
                </a:solidFill>
                <a:latin typeface="Times New Roman" panose="02020603050405020304" charset="0"/>
                <a:ea typeface="宋体" panose="02010600030101010101" pitchFamily="2" charset="-122"/>
              </a:rPr>
              <a:t>否则</a:t>
            </a:r>
            <a:r>
              <a:rPr lang="en-US" altLang="zh-CN" sz="3200" b="1" dirty="0">
                <a:solidFill>
                  <a:srgbClr val="339933"/>
                </a:solidFill>
                <a:latin typeface="Times New Roman" panose="02020603050405020304" charset="0"/>
                <a:ea typeface="宋体" panose="02010600030101010101" pitchFamily="2" charset="-122"/>
                <a:sym typeface="+mn-ea"/>
              </a:rPr>
              <a:t>|</a:t>
            </a:r>
            <a:r>
              <a:rPr lang="en-US" altLang="zh-CN" sz="3200" b="1" dirty="0" err="1">
                <a:solidFill>
                  <a:srgbClr val="339933"/>
                </a:solidFill>
                <a:latin typeface="Times New Roman" panose="02020603050405020304" charset="0"/>
                <a:ea typeface="宋体" panose="02010600030101010101" pitchFamily="2" charset="-122"/>
                <a:sym typeface="+mn-ea"/>
              </a:rPr>
              <a:t>xz</a:t>
            </a:r>
            <a:r>
              <a:rPr lang="en-US" altLang="zh-CN" sz="3200" b="1" dirty="0">
                <a:solidFill>
                  <a:srgbClr val="339933"/>
                </a:solidFill>
                <a:latin typeface="Times New Roman" panose="02020603050405020304" charset="0"/>
                <a:ea typeface="宋体" panose="02010600030101010101" pitchFamily="2" charset="-122"/>
                <a:sym typeface="+mn-ea"/>
              </a:rPr>
              <a:t>|&lt;n</a:t>
            </a:r>
            <a:r>
              <a:rPr lang="zh-CN" altLang="en-US" sz="3200" b="1" dirty="0">
                <a:solidFill>
                  <a:srgbClr val="339933"/>
                </a:solidFill>
                <a:latin typeface="Times New Roman" panose="02020603050405020304" charset="0"/>
                <a:ea typeface="宋体" panose="02010600030101010101" pitchFamily="2" charset="-122"/>
              </a:rPr>
              <a:t>，增加句子</a:t>
            </a:r>
            <a:r>
              <a:rPr lang="en-US" altLang="zh-CN" sz="3200" b="1" dirty="0" err="1">
                <a:solidFill>
                  <a:srgbClr val="339933"/>
                </a:solidFill>
                <a:latin typeface="Times New Roman" panose="02020603050405020304" charset="0"/>
                <a:ea typeface="宋体" panose="02010600030101010101" pitchFamily="2" charset="-122"/>
              </a:rPr>
              <a:t>xy</a:t>
            </a:r>
            <a:r>
              <a:rPr lang="en-US" altLang="zh-CN" sz="3200" b="1" baseline="30000" dirty="0" err="1">
                <a:solidFill>
                  <a:srgbClr val="339933"/>
                </a:solidFill>
                <a:latin typeface="Times New Roman" panose="02020603050405020304" charset="0"/>
                <a:ea typeface="宋体" panose="02010600030101010101" pitchFamily="2" charset="-122"/>
              </a:rPr>
              <a:t>i</a:t>
            </a:r>
            <a:r>
              <a:rPr lang="en-US" altLang="zh-CN" sz="3200" b="1" dirty="0" err="1">
                <a:solidFill>
                  <a:srgbClr val="339933"/>
                </a:solidFill>
                <a:latin typeface="Times New Roman" panose="02020603050405020304" charset="0"/>
                <a:ea typeface="宋体" panose="02010600030101010101" pitchFamily="2" charset="-122"/>
              </a:rPr>
              <a:t>z</a:t>
            </a:r>
            <a:r>
              <a:rPr lang="zh-CN" altLang="en-US" sz="3200" b="1" dirty="0">
                <a:solidFill>
                  <a:srgbClr val="339933"/>
                </a:solidFill>
                <a:latin typeface="Times New Roman" panose="02020603050405020304" charset="0"/>
                <a:ea typeface="宋体" panose="02010600030101010101" pitchFamily="2" charset="-122"/>
              </a:rPr>
              <a:t>长度至</a:t>
            </a:r>
            <a:r>
              <a:rPr lang="en-US" altLang="zh-CN" sz="3200" b="1" dirty="0">
                <a:solidFill>
                  <a:srgbClr val="339933"/>
                </a:solidFill>
                <a:latin typeface="Times New Roman" panose="02020603050405020304" charset="0"/>
                <a:ea typeface="宋体" panose="02010600030101010101" pitchFamily="2" charset="-122"/>
              </a:rPr>
              <a:t>[n,2n-1]</a:t>
            </a:r>
            <a:endParaRPr lang="zh-CN" altLang="en-US" sz="3200" b="1" dirty="0">
              <a:solidFill>
                <a:srgbClr val="339933"/>
              </a:solidFill>
              <a:latin typeface="Times New Roman" panose="02020603050405020304" charset="0"/>
              <a:ea typeface="宋体" panose="02010600030101010101" pitchFamily="2" charset="-122"/>
            </a:endParaRPr>
          </a:p>
          <a:p>
            <a:pPr indent="-342900" algn="l">
              <a:lnSpc>
                <a:spcPct val="90000"/>
              </a:lnSpc>
              <a:buFont typeface="Arial" panose="020B0604020202020204" pitchFamily="34" charset="0"/>
              <a:buChar char="•"/>
            </a:pPr>
            <a:endParaRPr lang="zh-CN" altLang="en-US" sz="3200" b="1" dirty="0">
              <a:solidFill>
                <a:srgbClr val="339933"/>
              </a:solidFill>
              <a:latin typeface="Times New Roman" panose="02020603050405020304" charset="0"/>
              <a:ea typeface="宋体" panose="02010600030101010101" pitchFamily="2" charset="-122"/>
            </a:endParaRPr>
          </a:p>
          <a:p>
            <a:pPr algn="l">
              <a:lnSpc>
                <a:spcPct val="90000"/>
              </a:lnSpc>
              <a:buFont typeface="Arial" panose="020B0604020202020204" pitchFamily="34" charset="0"/>
            </a:pPr>
            <a:endParaRPr lang="en-US" altLang="zh-CN" sz="3200" b="1" dirty="0">
              <a:solidFill>
                <a:srgbClr val="339933"/>
              </a:solidFill>
              <a:latin typeface="Times New Roman" panose="02020603050405020304" charset="0"/>
              <a:ea typeface="宋体" panose="02010600030101010101" pitchFamily="2" charset="-122"/>
            </a:endParaRPr>
          </a:p>
          <a:p>
            <a:pPr algn="l">
              <a:lnSpc>
                <a:spcPct val="90000"/>
              </a:lnSpc>
            </a:pPr>
            <a:endParaRPr lang="en-US" altLang="zh-CN" b="1" dirty="0">
              <a:latin typeface="Times New Roman" panose="02020603050405020304" charset="0"/>
              <a:ea typeface="宋体" panose="02010600030101010101" pitchFamily="2" charset="-122"/>
            </a:endParaRPr>
          </a:p>
          <a:p>
            <a:pPr algn="l">
              <a:lnSpc>
                <a:spcPct val="90000"/>
              </a:lnSpc>
            </a:pPr>
            <a:endParaRPr lang="en-US" altLang="zh-CN" b="1" dirty="0">
              <a:latin typeface="Times New Roman" panose="02020603050405020304" charset="0"/>
              <a:ea typeface="宋体" panose="02010600030101010101" pitchFamily="2" charset="-122"/>
            </a:endParaRPr>
          </a:p>
          <a:p>
            <a:pPr indent="-342900" algn="l">
              <a:lnSpc>
                <a:spcPct val="90000"/>
              </a:lnSpc>
            </a:pPr>
            <a:endParaRPr lang="en-US" altLang="zh-CN" sz="3200" b="1" dirty="0">
              <a:latin typeface="Times New Roman" panose="02020603050405020304" charset="0"/>
              <a:ea typeface="宋体" panose="02010600030101010101" pitchFamily="2" charset="-122"/>
            </a:endParaRPr>
          </a:p>
        </p:txBody>
      </p:sp>
      <p:grpSp>
        <p:nvGrpSpPr>
          <p:cNvPr id="6" name="Group 4"/>
          <p:cNvGrpSpPr/>
          <p:nvPr/>
        </p:nvGrpSpPr>
        <p:grpSpPr bwMode="auto">
          <a:xfrm>
            <a:off x="2816727" y="2528860"/>
            <a:ext cx="3429000" cy="762000"/>
            <a:chOff x="816" y="1968"/>
            <a:chExt cx="3120" cy="672"/>
          </a:xfrm>
        </p:grpSpPr>
        <p:sp>
          <p:nvSpPr>
            <p:cNvPr id="7" name="Oval 5"/>
            <p:cNvSpPr>
              <a:spLocks noChangeArrowheads="1"/>
            </p:cNvSpPr>
            <p:nvPr/>
          </p:nvSpPr>
          <p:spPr bwMode="auto">
            <a:xfrm>
              <a:off x="816" y="2352"/>
              <a:ext cx="288" cy="288"/>
            </a:xfrm>
            <a:prstGeom prst="ellipse">
              <a:avLst/>
            </a:prstGeom>
            <a:solidFill>
              <a:srgbClr val="FFFF99">
                <a:alpha val="50000"/>
              </a:srgbClr>
            </a:solidFill>
            <a:ln w="9525">
              <a:solidFill>
                <a:schemeClr val="tx1"/>
              </a:solidFill>
              <a:round/>
            </a:ln>
            <a:effectLst/>
          </p:spPr>
          <p:txBody>
            <a:bodyPr wrap="none" anchor="ctr"/>
            <a:lstStyle/>
            <a:p>
              <a:endParaRPr lang="zh-CN" altLang="en-US"/>
            </a:p>
          </p:txBody>
        </p:sp>
        <p:sp>
          <p:nvSpPr>
            <p:cNvPr id="8" name="Oval 6"/>
            <p:cNvSpPr>
              <a:spLocks noChangeArrowheads="1"/>
            </p:cNvSpPr>
            <p:nvPr/>
          </p:nvSpPr>
          <p:spPr bwMode="auto">
            <a:xfrm>
              <a:off x="2208" y="2352"/>
              <a:ext cx="288" cy="288"/>
            </a:xfrm>
            <a:prstGeom prst="ellipse">
              <a:avLst/>
            </a:prstGeom>
            <a:solidFill>
              <a:srgbClr val="FFFF99">
                <a:alpha val="50000"/>
              </a:srgbClr>
            </a:solidFill>
            <a:ln w="9525">
              <a:solidFill>
                <a:schemeClr val="tx1"/>
              </a:solidFill>
              <a:round/>
            </a:ln>
            <a:effectLst/>
          </p:spPr>
          <p:txBody>
            <a:bodyPr wrap="none" anchor="ctr"/>
            <a:lstStyle/>
            <a:p>
              <a:endParaRPr lang="zh-CN" altLang="en-US"/>
            </a:p>
          </p:txBody>
        </p:sp>
        <p:sp>
          <p:nvSpPr>
            <p:cNvPr id="9" name="Oval 7"/>
            <p:cNvSpPr>
              <a:spLocks noChangeArrowheads="1"/>
            </p:cNvSpPr>
            <p:nvPr/>
          </p:nvSpPr>
          <p:spPr bwMode="auto">
            <a:xfrm>
              <a:off x="3648" y="2352"/>
              <a:ext cx="240" cy="240"/>
            </a:xfrm>
            <a:prstGeom prst="ellipse">
              <a:avLst/>
            </a:prstGeom>
            <a:solidFill>
              <a:srgbClr val="FFFF99">
                <a:alpha val="50000"/>
              </a:srgbClr>
            </a:solidFill>
            <a:ln w="9525">
              <a:solidFill>
                <a:schemeClr val="tx1"/>
              </a:solidFill>
              <a:round/>
            </a:ln>
            <a:effectLst/>
          </p:spPr>
          <p:txBody>
            <a:bodyPr wrap="none" anchor="ctr"/>
            <a:lstStyle/>
            <a:p>
              <a:endParaRPr lang="zh-CN" altLang="en-US"/>
            </a:p>
          </p:txBody>
        </p:sp>
        <p:sp>
          <p:nvSpPr>
            <p:cNvPr id="10" name="Oval 8"/>
            <p:cNvSpPr>
              <a:spLocks noChangeArrowheads="1"/>
            </p:cNvSpPr>
            <p:nvPr/>
          </p:nvSpPr>
          <p:spPr bwMode="auto">
            <a:xfrm>
              <a:off x="3600" y="2304"/>
              <a:ext cx="336" cy="336"/>
            </a:xfrm>
            <a:prstGeom prst="ellipse">
              <a:avLst/>
            </a:prstGeom>
            <a:noFill/>
            <a:ln w="9525">
              <a:solidFill>
                <a:schemeClr val="tx1"/>
              </a:solidFill>
              <a:round/>
            </a:ln>
            <a:effectLst/>
          </p:spPr>
          <p:txBody>
            <a:bodyPr wrap="none" anchor="ctr"/>
            <a:lstStyle/>
            <a:p>
              <a:endParaRPr lang="zh-CN" altLang="en-US"/>
            </a:p>
          </p:txBody>
        </p:sp>
        <p:sp>
          <p:nvSpPr>
            <p:cNvPr id="11" name="Line 9"/>
            <p:cNvSpPr>
              <a:spLocks noChangeShapeType="1"/>
            </p:cNvSpPr>
            <p:nvPr/>
          </p:nvSpPr>
          <p:spPr bwMode="auto">
            <a:xfrm>
              <a:off x="1104" y="2496"/>
              <a:ext cx="1104" cy="0"/>
            </a:xfrm>
            <a:prstGeom prst="line">
              <a:avLst/>
            </a:prstGeom>
            <a:noFill/>
            <a:ln w="9525">
              <a:solidFill>
                <a:schemeClr val="tx1"/>
              </a:solidFill>
              <a:round/>
              <a:tailEnd type="triangle" w="med" len="med"/>
            </a:ln>
            <a:effectLst/>
          </p:spPr>
          <p:txBody>
            <a:bodyPr/>
            <a:lstStyle/>
            <a:p>
              <a:endParaRPr lang="zh-CN" altLang="en-US"/>
            </a:p>
          </p:txBody>
        </p:sp>
        <p:sp>
          <p:nvSpPr>
            <p:cNvPr id="12" name="Line 10"/>
            <p:cNvSpPr>
              <a:spLocks noChangeShapeType="1"/>
            </p:cNvSpPr>
            <p:nvPr/>
          </p:nvSpPr>
          <p:spPr bwMode="auto">
            <a:xfrm>
              <a:off x="2496" y="2496"/>
              <a:ext cx="1104" cy="0"/>
            </a:xfrm>
            <a:prstGeom prst="line">
              <a:avLst/>
            </a:prstGeom>
            <a:noFill/>
            <a:ln w="9525">
              <a:solidFill>
                <a:schemeClr val="tx1"/>
              </a:solidFill>
              <a:round/>
              <a:tailEnd type="triangle" w="med" len="med"/>
            </a:ln>
            <a:effectLst/>
          </p:spPr>
          <p:txBody>
            <a:bodyPr/>
            <a:lstStyle/>
            <a:p>
              <a:endParaRPr lang="zh-CN" altLang="en-US"/>
            </a:p>
          </p:txBody>
        </p:sp>
        <p:sp>
          <p:nvSpPr>
            <p:cNvPr id="13" name="Text Box 11"/>
            <p:cNvSpPr txBox="1">
              <a:spLocks noChangeArrowheads="1"/>
            </p:cNvSpPr>
            <p:nvPr/>
          </p:nvSpPr>
          <p:spPr bwMode="auto">
            <a:xfrm>
              <a:off x="1462" y="2181"/>
              <a:ext cx="304" cy="403"/>
            </a:xfrm>
            <a:prstGeom prst="rect">
              <a:avLst/>
            </a:prstGeom>
            <a:noFill/>
            <a:ln>
              <a:noFill/>
            </a:ln>
            <a:effectLst/>
          </p:spPr>
          <p:txBody>
            <a:bodyPr wrap="none">
              <a:spAutoFit/>
            </a:bodyPr>
            <a:lstStyle/>
            <a:p>
              <a:r>
                <a:rPr lang="en-US" altLang="zh-CN"/>
                <a:t>x</a:t>
              </a:r>
            </a:p>
          </p:txBody>
        </p:sp>
        <p:sp>
          <p:nvSpPr>
            <p:cNvPr id="14" name="Text Box 12"/>
            <p:cNvSpPr txBox="1">
              <a:spLocks noChangeArrowheads="1"/>
            </p:cNvSpPr>
            <p:nvPr/>
          </p:nvSpPr>
          <p:spPr bwMode="auto">
            <a:xfrm>
              <a:off x="2047" y="1968"/>
              <a:ext cx="306" cy="403"/>
            </a:xfrm>
            <a:prstGeom prst="rect">
              <a:avLst/>
            </a:prstGeom>
            <a:noFill/>
            <a:ln>
              <a:noFill/>
            </a:ln>
            <a:effectLst/>
          </p:spPr>
          <p:txBody>
            <a:bodyPr wrap="none">
              <a:spAutoFit/>
            </a:bodyPr>
            <a:lstStyle/>
            <a:p>
              <a:r>
                <a:rPr lang="en-US" altLang="zh-CN"/>
                <a:t>y</a:t>
              </a:r>
            </a:p>
          </p:txBody>
        </p:sp>
        <p:sp>
          <p:nvSpPr>
            <p:cNvPr id="15" name="Text Box 13"/>
            <p:cNvSpPr txBox="1">
              <a:spLocks noChangeArrowheads="1"/>
            </p:cNvSpPr>
            <p:nvPr/>
          </p:nvSpPr>
          <p:spPr bwMode="auto">
            <a:xfrm>
              <a:off x="2858" y="2207"/>
              <a:ext cx="291" cy="404"/>
            </a:xfrm>
            <a:prstGeom prst="rect">
              <a:avLst/>
            </a:prstGeom>
            <a:noFill/>
            <a:ln>
              <a:noFill/>
            </a:ln>
            <a:effectLst/>
          </p:spPr>
          <p:txBody>
            <a:bodyPr wrap="none">
              <a:spAutoFit/>
            </a:bodyPr>
            <a:lstStyle/>
            <a:p>
              <a:r>
                <a:rPr lang="en-US" altLang="zh-CN"/>
                <a:t>z</a:t>
              </a:r>
            </a:p>
          </p:txBody>
        </p:sp>
        <p:cxnSp>
          <p:nvCxnSpPr>
            <p:cNvPr id="16" name="AutoShape 14"/>
            <p:cNvCxnSpPr>
              <a:cxnSpLocks noChangeShapeType="1"/>
              <a:stCxn id="8" idx="7"/>
              <a:endCxn id="8" idx="1"/>
            </p:cNvCxnSpPr>
            <p:nvPr/>
          </p:nvCxnSpPr>
          <p:spPr bwMode="auto">
            <a:xfrm rot="16200000" flipH="1" flipV="1">
              <a:off x="2351" y="2293"/>
              <a:ext cx="1" cy="204"/>
            </a:xfrm>
            <a:prstGeom prst="curvedConnector3">
              <a:avLst>
                <a:gd name="adj1" fmla="val -52400005"/>
              </a:avLst>
            </a:prstGeom>
            <a:noFill/>
            <a:ln w="9525">
              <a:solidFill>
                <a:schemeClr val="tx1"/>
              </a:solidFill>
              <a:round/>
              <a:tailEnd type="triangle" w="med" len="med"/>
            </a:ln>
            <a:effectLst/>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2131">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32131">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32131">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3213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1"/>
            </a:gs>
          </a:gsLst>
          <a:lin ang="5400000" scaled="1"/>
          <a:tileRect/>
        </a:gradFill>
        <a:effectLst/>
      </p:bgPr>
    </p:bg>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2019/5/28</a:t>
            </a:fld>
            <a:endParaRPr lang="zh-CN" altLang="en-US" dirty="0"/>
          </a:p>
        </p:txBody>
      </p:sp>
      <p:sp>
        <p:nvSpPr>
          <p:cNvPr id="5" name="灯片编号占位符 4"/>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25</a:t>
            </a:fld>
            <a:endParaRPr lang="zh-CN" dirty="0"/>
          </a:p>
        </p:txBody>
      </p:sp>
      <p:sp>
        <p:nvSpPr>
          <p:cNvPr id="432130" name="标题 432129"/>
          <p:cNvSpPr>
            <a:spLocks noGrp="1"/>
          </p:cNvSpPr>
          <p:nvPr>
            <p:ph type="title"/>
          </p:nvPr>
        </p:nvSpPr>
        <p:spPr>
          <a:xfrm>
            <a:off x="312420" y="5080"/>
            <a:ext cx="9319895" cy="1199515"/>
          </a:xfrm>
        </p:spPr>
        <p:txBody>
          <a:bodyPr anchor="ctr"/>
          <a:lstStyle/>
          <a:p>
            <a:pPr algn="l"/>
            <a:r>
              <a:rPr lang="en-US" altLang="en-US" b="1" dirty="0">
                <a:solidFill>
                  <a:srgbClr val="CC0066"/>
                </a:solidFill>
                <a:latin typeface="宋体" panose="02010600030101010101" pitchFamily="2" charset="-122"/>
                <a:ea typeface="宋体" panose="02010600030101010101" pitchFamily="2" charset="-122"/>
              </a:rPr>
              <a:t>无穷</a:t>
            </a:r>
            <a:r>
              <a:rPr lang="zh-CN" altLang="en-US" b="1" dirty="0">
                <a:solidFill>
                  <a:srgbClr val="CC0066"/>
                </a:solidFill>
                <a:latin typeface="宋体" panose="02010600030101010101" pitchFamily="2" charset="-122"/>
                <a:ea typeface="宋体" panose="02010600030101010101" pitchFamily="2" charset="-122"/>
              </a:rPr>
              <a:t>判定 </a:t>
            </a:r>
            <a:r>
              <a:rPr lang="en-US" altLang="zh-CN" b="1" dirty="0">
                <a:solidFill>
                  <a:srgbClr val="CC0066"/>
                </a:solidFill>
                <a:latin typeface="宋体" panose="02010600030101010101" pitchFamily="2" charset="-122"/>
                <a:ea typeface="宋体" panose="02010600030101010101" pitchFamily="2" charset="-122"/>
              </a:rPr>
              <a:t>Infiniteness Question</a:t>
            </a:r>
          </a:p>
        </p:txBody>
      </p:sp>
      <p:sp>
        <p:nvSpPr>
          <p:cNvPr id="432131" name="文本占位符 432130"/>
          <p:cNvSpPr>
            <a:spLocks noGrp="1"/>
          </p:cNvSpPr>
          <p:nvPr>
            <p:ph type="body" idx="1"/>
          </p:nvPr>
        </p:nvSpPr>
        <p:spPr>
          <a:xfrm>
            <a:off x="336550" y="1150619"/>
            <a:ext cx="8235950" cy="5203835"/>
          </a:xfrm>
        </p:spPr>
        <p:txBody>
          <a:bodyPr/>
          <a:lstStyle/>
          <a:p>
            <a:pPr indent="-342900" algn="l">
              <a:lnSpc>
                <a:spcPct val="90000"/>
              </a:lnSpc>
              <a:buFont typeface="Arial" panose="020B0604020202020204" pitchFamily="34" charset="0"/>
              <a:buChar char="•"/>
            </a:pPr>
            <a:r>
              <a:rPr lang="zh-CN" altLang="en-US" sz="3200" b="1" dirty="0">
                <a:solidFill>
                  <a:srgbClr val="FF6600"/>
                </a:solidFill>
                <a:latin typeface="Times New Roman" panose="02020603050405020304" charset="0"/>
                <a:ea typeface="宋体" panose="02010600030101010101" pitchFamily="2" charset="-122"/>
              </a:rPr>
              <a:t>算法：检验所有长度</a:t>
            </a:r>
            <a:r>
              <a:rPr lang="zh-CN" altLang="zh-CN" sz="3200" b="1" dirty="0">
                <a:solidFill>
                  <a:srgbClr val="FF6600"/>
                </a:solidFill>
                <a:latin typeface="Times New Roman" panose="02020603050405020304" charset="0"/>
                <a:ea typeface="宋体" panose="02010600030101010101" pitchFamily="2" charset="-122"/>
              </a:rPr>
              <a:t>[</a:t>
            </a:r>
            <a:r>
              <a:rPr lang="en-US" altLang="zh-CN" sz="3200" b="1" dirty="0">
                <a:solidFill>
                  <a:srgbClr val="FF6600"/>
                </a:solidFill>
                <a:latin typeface="Times New Roman" panose="02020603050405020304" charset="0"/>
                <a:ea typeface="宋体" panose="02010600030101010101" pitchFamily="2" charset="-122"/>
              </a:rPr>
              <a:t>n,2n-1]</a:t>
            </a:r>
            <a:r>
              <a:rPr lang="zh-CN" altLang="en-US" sz="3200" b="1" dirty="0">
                <a:solidFill>
                  <a:srgbClr val="FF6600"/>
                </a:solidFill>
                <a:latin typeface="Times New Roman" panose="02020603050405020304" charset="0"/>
                <a:ea typeface="宋体" panose="02010600030101010101" pitchFamily="2" charset="-122"/>
              </a:rPr>
              <a:t>的句子，如果有句子被接受，则该语言无穷。</a:t>
            </a:r>
            <a:endParaRPr lang="en-US" altLang="zh-CN" sz="3200" b="1" dirty="0">
              <a:solidFill>
                <a:srgbClr val="FF6600"/>
              </a:solidFill>
              <a:latin typeface="Times New Roman" panose="02020603050405020304" charset="0"/>
              <a:ea typeface="宋体" panose="02010600030101010101" pitchFamily="2" charset="-122"/>
            </a:endParaRPr>
          </a:p>
          <a:p>
            <a:pPr indent="-342900" algn="l">
              <a:lnSpc>
                <a:spcPct val="90000"/>
              </a:lnSpc>
              <a:buFont typeface="Arial" panose="020B0604020202020204" pitchFamily="34" charset="0"/>
              <a:buChar char="•"/>
            </a:pPr>
            <a:endParaRPr lang="en-US" altLang="zh-CN" sz="3200" b="1" dirty="0">
              <a:solidFill>
                <a:srgbClr val="FF6600"/>
              </a:solidFill>
              <a:latin typeface="Times New Roman" panose="02020603050405020304" charset="0"/>
              <a:ea typeface="宋体" panose="02010600030101010101" pitchFamily="2" charset="-122"/>
            </a:endParaRPr>
          </a:p>
          <a:p>
            <a:pPr indent="-342900" algn="l">
              <a:lnSpc>
                <a:spcPct val="90000"/>
              </a:lnSpc>
              <a:buFont typeface="Arial" panose="020B0604020202020204" pitchFamily="34" charset="0"/>
              <a:buChar char="•"/>
            </a:pPr>
            <a:endParaRPr lang="en-US" altLang="zh-CN" sz="3200" b="1" dirty="0">
              <a:solidFill>
                <a:srgbClr val="FF6600"/>
              </a:solidFill>
              <a:latin typeface="Times New Roman" panose="02020603050405020304" charset="0"/>
              <a:ea typeface="宋体" panose="02010600030101010101" pitchFamily="2" charset="-122"/>
            </a:endParaRPr>
          </a:p>
          <a:p>
            <a:pPr indent="-342900" algn="l">
              <a:lnSpc>
                <a:spcPct val="90000"/>
              </a:lnSpc>
              <a:buFont typeface="Arial" panose="020B0604020202020204" pitchFamily="34" charset="0"/>
              <a:buChar char="•"/>
            </a:pPr>
            <a:endParaRPr lang="en-US" altLang="zh-CN" sz="3200" b="1" dirty="0">
              <a:solidFill>
                <a:srgbClr val="FF6600"/>
              </a:solidFill>
              <a:latin typeface="Times New Roman" panose="02020603050405020304" charset="0"/>
              <a:ea typeface="宋体" panose="02010600030101010101" pitchFamily="2" charset="-122"/>
            </a:endParaRPr>
          </a:p>
          <a:p>
            <a:pPr indent="-342900" algn="l">
              <a:lnSpc>
                <a:spcPct val="90000"/>
              </a:lnSpc>
              <a:buFont typeface="Arial" panose="020B0604020202020204" pitchFamily="34" charset="0"/>
              <a:buChar char="•"/>
            </a:pPr>
            <a:r>
              <a:rPr lang="zh-CN" altLang="en-US" sz="3200" b="1" dirty="0">
                <a:solidFill>
                  <a:srgbClr val="339933"/>
                </a:solidFill>
                <a:latin typeface="Times New Roman" panose="02020603050405020304" charset="0"/>
                <a:ea typeface="宋体" panose="02010600030101010101" pitchFamily="2" charset="-122"/>
              </a:rPr>
              <a:t>糟糕的算法</a:t>
            </a:r>
            <a:endParaRPr lang="en-US" altLang="zh-CN" sz="3200" b="1" dirty="0">
              <a:solidFill>
                <a:srgbClr val="339933"/>
              </a:solidFill>
              <a:latin typeface="Times New Roman" panose="02020603050405020304" charset="0"/>
              <a:ea typeface="宋体" panose="02010600030101010101" pitchFamily="2" charset="-122"/>
            </a:endParaRPr>
          </a:p>
          <a:p>
            <a:pPr indent="-342900" algn="l">
              <a:lnSpc>
                <a:spcPct val="90000"/>
              </a:lnSpc>
              <a:buFont typeface="Arial" panose="020B0604020202020204" pitchFamily="34" charset="0"/>
              <a:buChar char="•"/>
            </a:pPr>
            <a:endParaRPr lang="en-US" altLang="zh-CN" sz="3200" b="1" dirty="0">
              <a:solidFill>
                <a:srgbClr val="339933"/>
              </a:solidFill>
              <a:latin typeface="Times New Roman" panose="02020603050405020304" charset="0"/>
              <a:ea typeface="宋体" panose="02010600030101010101" pitchFamily="2" charset="-122"/>
            </a:endParaRPr>
          </a:p>
          <a:p>
            <a:pPr indent="-342900" algn="l">
              <a:lnSpc>
                <a:spcPct val="90000"/>
              </a:lnSpc>
              <a:buFont typeface="Arial" panose="020B0604020202020204" pitchFamily="34" charset="0"/>
              <a:buChar char="•"/>
            </a:pPr>
            <a:r>
              <a:rPr lang="zh-CN" altLang="en-US" sz="3200" b="1" dirty="0">
                <a:solidFill>
                  <a:srgbClr val="FF0000"/>
                </a:solidFill>
                <a:latin typeface="Times New Roman" panose="02020603050405020304" charset="0"/>
                <a:ea typeface="宋体" panose="02010600030101010101" pitchFamily="2" charset="-122"/>
              </a:rPr>
              <a:t>改进：从开始状态到接受状态找环</a:t>
            </a:r>
          </a:p>
          <a:p>
            <a:pPr algn="l">
              <a:lnSpc>
                <a:spcPct val="90000"/>
              </a:lnSpc>
              <a:buFont typeface="Arial" panose="020B0604020202020204" pitchFamily="34" charset="0"/>
            </a:pPr>
            <a:endParaRPr lang="en-US" altLang="zh-CN" sz="3200" b="1" dirty="0">
              <a:solidFill>
                <a:srgbClr val="339933"/>
              </a:solidFill>
              <a:latin typeface="Times New Roman" panose="02020603050405020304" charset="0"/>
              <a:ea typeface="宋体" panose="02010600030101010101" pitchFamily="2" charset="-122"/>
            </a:endParaRPr>
          </a:p>
          <a:p>
            <a:pPr algn="l">
              <a:lnSpc>
                <a:spcPct val="90000"/>
              </a:lnSpc>
            </a:pPr>
            <a:endParaRPr lang="en-US" altLang="zh-CN" b="1" dirty="0">
              <a:latin typeface="Times New Roman" panose="02020603050405020304" charset="0"/>
              <a:ea typeface="宋体" panose="02010600030101010101" pitchFamily="2" charset="-122"/>
            </a:endParaRPr>
          </a:p>
          <a:p>
            <a:pPr algn="l">
              <a:lnSpc>
                <a:spcPct val="90000"/>
              </a:lnSpc>
            </a:pPr>
            <a:endParaRPr lang="en-US" altLang="zh-CN" b="1" dirty="0">
              <a:latin typeface="Times New Roman" panose="02020603050405020304" charset="0"/>
              <a:ea typeface="宋体" panose="02010600030101010101" pitchFamily="2" charset="-122"/>
            </a:endParaRPr>
          </a:p>
          <a:p>
            <a:pPr indent="-342900" algn="l">
              <a:lnSpc>
                <a:spcPct val="90000"/>
              </a:lnSpc>
            </a:pPr>
            <a:endParaRPr lang="en-US" altLang="zh-CN" sz="3200" b="1" dirty="0">
              <a:latin typeface="Times New Roman" panose="02020603050405020304" charset="0"/>
              <a:ea typeface="宋体" panose="02010600030101010101" pitchFamily="2" charset="-122"/>
            </a:endParaRPr>
          </a:p>
        </p:txBody>
      </p:sp>
      <p:grpSp>
        <p:nvGrpSpPr>
          <p:cNvPr id="6" name="Group 4"/>
          <p:cNvGrpSpPr/>
          <p:nvPr/>
        </p:nvGrpSpPr>
        <p:grpSpPr bwMode="auto">
          <a:xfrm>
            <a:off x="2816727" y="2528860"/>
            <a:ext cx="3429000" cy="762000"/>
            <a:chOff x="816" y="1968"/>
            <a:chExt cx="3120" cy="672"/>
          </a:xfrm>
        </p:grpSpPr>
        <p:sp>
          <p:nvSpPr>
            <p:cNvPr id="7" name="Oval 5"/>
            <p:cNvSpPr>
              <a:spLocks noChangeArrowheads="1"/>
            </p:cNvSpPr>
            <p:nvPr/>
          </p:nvSpPr>
          <p:spPr bwMode="auto">
            <a:xfrm>
              <a:off x="816" y="2352"/>
              <a:ext cx="288" cy="288"/>
            </a:xfrm>
            <a:prstGeom prst="ellipse">
              <a:avLst/>
            </a:prstGeom>
            <a:solidFill>
              <a:srgbClr val="FFFF99">
                <a:alpha val="50000"/>
              </a:srgbClr>
            </a:solidFill>
            <a:ln w="9525">
              <a:solidFill>
                <a:schemeClr val="tx1"/>
              </a:solidFill>
              <a:round/>
            </a:ln>
            <a:effectLst/>
          </p:spPr>
          <p:txBody>
            <a:bodyPr wrap="none" anchor="ctr"/>
            <a:lstStyle/>
            <a:p>
              <a:endParaRPr lang="zh-CN" altLang="en-US"/>
            </a:p>
          </p:txBody>
        </p:sp>
        <p:sp>
          <p:nvSpPr>
            <p:cNvPr id="8" name="Oval 6"/>
            <p:cNvSpPr>
              <a:spLocks noChangeArrowheads="1"/>
            </p:cNvSpPr>
            <p:nvPr/>
          </p:nvSpPr>
          <p:spPr bwMode="auto">
            <a:xfrm>
              <a:off x="2208" y="2352"/>
              <a:ext cx="288" cy="288"/>
            </a:xfrm>
            <a:prstGeom prst="ellipse">
              <a:avLst/>
            </a:prstGeom>
            <a:solidFill>
              <a:srgbClr val="FFFF99">
                <a:alpha val="50000"/>
              </a:srgbClr>
            </a:solidFill>
            <a:ln w="9525">
              <a:solidFill>
                <a:schemeClr val="tx1"/>
              </a:solidFill>
              <a:round/>
            </a:ln>
            <a:effectLst/>
          </p:spPr>
          <p:txBody>
            <a:bodyPr wrap="none" anchor="ctr"/>
            <a:lstStyle/>
            <a:p>
              <a:endParaRPr lang="zh-CN" altLang="en-US"/>
            </a:p>
          </p:txBody>
        </p:sp>
        <p:sp>
          <p:nvSpPr>
            <p:cNvPr id="9" name="Oval 7"/>
            <p:cNvSpPr>
              <a:spLocks noChangeArrowheads="1"/>
            </p:cNvSpPr>
            <p:nvPr/>
          </p:nvSpPr>
          <p:spPr bwMode="auto">
            <a:xfrm>
              <a:off x="3648" y="2352"/>
              <a:ext cx="240" cy="240"/>
            </a:xfrm>
            <a:prstGeom prst="ellipse">
              <a:avLst/>
            </a:prstGeom>
            <a:solidFill>
              <a:srgbClr val="FFFF99">
                <a:alpha val="50000"/>
              </a:srgbClr>
            </a:solidFill>
            <a:ln w="9525">
              <a:solidFill>
                <a:schemeClr val="tx1"/>
              </a:solidFill>
              <a:round/>
            </a:ln>
            <a:effectLst/>
          </p:spPr>
          <p:txBody>
            <a:bodyPr wrap="none" anchor="ctr"/>
            <a:lstStyle/>
            <a:p>
              <a:endParaRPr lang="zh-CN" altLang="en-US"/>
            </a:p>
          </p:txBody>
        </p:sp>
        <p:sp>
          <p:nvSpPr>
            <p:cNvPr id="10" name="Oval 8"/>
            <p:cNvSpPr>
              <a:spLocks noChangeArrowheads="1"/>
            </p:cNvSpPr>
            <p:nvPr/>
          </p:nvSpPr>
          <p:spPr bwMode="auto">
            <a:xfrm>
              <a:off x="3600" y="2304"/>
              <a:ext cx="336" cy="336"/>
            </a:xfrm>
            <a:prstGeom prst="ellipse">
              <a:avLst/>
            </a:prstGeom>
            <a:noFill/>
            <a:ln w="9525">
              <a:solidFill>
                <a:schemeClr val="tx1"/>
              </a:solidFill>
              <a:round/>
            </a:ln>
            <a:effectLst/>
          </p:spPr>
          <p:txBody>
            <a:bodyPr wrap="none" anchor="ctr"/>
            <a:lstStyle/>
            <a:p>
              <a:endParaRPr lang="zh-CN" altLang="en-US"/>
            </a:p>
          </p:txBody>
        </p:sp>
        <p:sp>
          <p:nvSpPr>
            <p:cNvPr id="11" name="Line 9"/>
            <p:cNvSpPr>
              <a:spLocks noChangeShapeType="1"/>
            </p:cNvSpPr>
            <p:nvPr/>
          </p:nvSpPr>
          <p:spPr bwMode="auto">
            <a:xfrm>
              <a:off x="1104" y="2496"/>
              <a:ext cx="1104" cy="0"/>
            </a:xfrm>
            <a:prstGeom prst="line">
              <a:avLst/>
            </a:prstGeom>
            <a:noFill/>
            <a:ln w="9525">
              <a:solidFill>
                <a:schemeClr val="tx1"/>
              </a:solidFill>
              <a:round/>
              <a:tailEnd type="triangle" w="med" len="med"/>
            </a:ln>
            <a:effectLst/>
          </p:spPr>
          <p:txBody>
            <a:bodyPr/>
            <a:lstStyle/>
            <a:p>
              <a:endParaRPr lang="zh-CN" altLang="en-US"/>
            </a:p>
          </p:txBody>
        </p:sp>
        <p:sp>
          <p:nvSpPr>
            <p:cNvPr id="12" name="Line 10"/>
            <p:cNvSpPr>
              <a:spLocks noChangeShapeType="1"/>
            </p:cNvSpPr>
            <p:nvPr/>
          </p:nvSpPr>
          <p:spPr bwMode="auto">
            <a:xfrm>
              <a:off x="2496" y="2496"/>
              <a:ext cx="1104" cy="0"/>
            </a:xfrm>
            <a:prstGeom prst="line">
              <a:avLst/>
            </a:prstGeom>
            <a:noFill/>
            <a:ln w="9525">
              <a:solidFill>
                <a:schemeClr val="tx1"/>
              </a:solidFill>
              <a:round/>
              <a:tailEnd type="triangle" w="med" len="med"/>
            </a:ln>
            <a:effectLst/>
          </p:spPr>
          <p:txBody>
            <a:bodyPr/>
            <a:lstStyle/>
            <a:p>
              <a:endParaRPr lang="zh-CN" altLang="en-US"/>
            </a:p>
          </p:txBody>
        </p:sp>
        <p:sp>
          <p:nvSpPr>
            <p:cNvPr id="13" name="Text Box 11"/>
            <p:cNvSpPr txBox="1">
              <a:spLocks noChangeArrowheads="1"/>
            </p:cNvSpPr>
            <p:nvPr/>
          </p:nvSpPr>
          <p:spPr bwMode="auto">
            <a:xfrm>
              <a:off x="1462" y="2181"/>
              <a:ext cx="304" cy="403"/>
            </a:xfrm>
            <a:prstGeom prst="rect">
              <a:avLst/>
            </a:prstGeom>
            <a:noFill/>
            <a:ln>
              <a:noFill/>
            </a:ln>
            <a:effectLst/>
          </p:spPr>
          <p:txBody>
            <a:bodyPr wrap="none">
              <a:spAutoFit/>
            </a:bodyPr>
            <a:lstStyle/>
            <a:p>
              <a:r>
                <a:rPr lang="en-US" altLang="zh-CN"/>
                <a:t>x</a:t>
              </a:r>
            </a:p>
          </p:txBody>
        </p:sp>
        <p:sp>
          <p:nvSpPr>
            <p:cNvPr id="14" name="Text Box 12"/>
            <p:cNvSpPr txBox="1">
              <a:spLocks noChangeArrowheads="1"/>
            </p:cNvSpPr>
            <p:nvPr/>
          </p:nvSpPr>
          <p:spPr bwMode="auto">
            <a:xfrm>
              <a:off x="2047" y="1968"/>
              <a:ext cx="306" cy="403"/>
            </a:xfrm>
            <a:prstGeom prst="rect">
              <a:avLst/>
            </a:prstGeom>
            <a:noFill/>
            <a:ln>
              <a:noFill/>
            </a:ln>
            <a:effectLst/>
          </p:spPr>
          <p:txBody>
            <a:bodyPr wrap="none">
              <a:spAutoFit/>
            </a:bodyPr>
            <a:lstStyle/>
            <a:p>
              <a:r>
                <a:rPr lang="en-US" altLang="zh-CN"/>
                <a:t>y</a:t>
              </a:r>
            </a:p>
          </p:txBody>
        </p:sp>
        <p:sp>
          <p:nvSpPr>
            <p:cNvPr id="15" name="Text Box 13"/>
            <p:cNvSpPr txBox="1">
              <a:spLocks noChangeArrowheads="1"/>
            </p:cNvSpPr>
            <p:nvPr/>
          </p:nvSpPr>
          <p:spPr bwMode="auto">
            <a:xfrm>
              <a:off x="2858" y="2207"/>
              <a:ext cx="291" cy="404"/>
            </a:xfrm>
            <a:prstGeom prst="rect">
              <a:avLst/>
            </a:prstGeom>
            <a:noFill/>
            <a:ln>
              <a:noFill/>
            </a:ln>
            <a:effectLst/>
          </p:spPr>
          <p:txBody>
            <a:bodyPr wrap="none">
              <a:spAutoFit/>
            </a:bodyPr>
            <a:lstStyle/>
            <a:p>
              <a:r>
                <a:rPr lang="en-US" altLang="zh-CN"/>
                <a:t>z</a:t>
              </a:r>
            </a:p>
          </p:txBody>
        </p:sp>
        <p:cxnSp>
          <p:nvCxnSpPr>
            <p:cNvPr id="16" name="AutoShape 14"/>
            <p:cNvCxnSpPr>
              <a:cxnSpLocks noChangeShapeType="1"/>
              <a:stCxn id="8" idx="7"/>
              <a:endCxn id="8" idx="1"/>
            </p:cNvCxnSpPr>
            <p:nvPr/>
          </p:nvCxnSpPr>
          <p:spPr bwMode="auto">
            <a:xfrm rot="16200000" flipH="1" flipV="1">
              <a:off x="2351" y="2293"/>
              <a:ext cx="1" cy="204"/>
            </a:xfrm>
            <a:prstGeom prst="curvedConnector3">
              <a:avLst>
                <a:gd name="adj1" fmla="val -52400005"/>
              </a:avLst>
            </a:prstGeom>
            <a:noFill/>
            <a:ln w="9525">
              <a:solidFill>
                <a:schemeClr val="tx1"/>
              </a:solidFill>
              <a:round/>
              <a:tailEnd type="triangle" w="med" len="med"/>
            </a:ln>
            <a:effectLst/>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2131">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3213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1"/>
            </a:gs>
          </a:gsLst>
          <a:lin ang="5400000" scaled="1"/>
          <a:tileRect/>
        </a:gradFill>
        <a:effectLst/>
      </p:bgPr>
    </p:bg>
    <p:spTree>
      <p:nvGrpSpPr>
        <p:cNvPr id="1" name=""/>
        <p:cNvGrpSpPr/>
        <p:nvPr/>
      </p:nvGrpSpPr>
      <p:grpSpPr>
        <a:xfrm>
          <a:off x="0" y="0"/>
          <a:ext cx="0" cy="0"/>
          <a:chOff x="0" y="0"/>
          <a:chExt cx="0" cy="0"/>
        </a:xfrm>
      </p:grpSpPr>
      <p:sp>
        <p:nvSpPr>
          <p:cNvPr id="4" name="幻灯片编号占位符 5"/>
          <p:cNvSpPr>
            <a:spLocks noGrp="1"/>
          </p:cNvSpPr>
          <p:nvPr>
            <p:ph type="sldNum" sz="quarter" idx="12"/>
          </p:nvPr>
        </p:nvSpPr>
        <p:spPr/>
        <p:txBody>
          <a:bodyPr/>
          <a:lstStyle/>
          <a:p>
            <a:fld id="{7E056895-3505-284E-9899-1FF57361E302}" type="slidenum">
              <a:rPr lang="en-US" altLang="zh-CN"/>
              <a:pPr/>
              <a:t>26</a:t>
            </a:fld>
            <a:endParaRPr lang="en-US" altLang="zh-CN"/>
          </a:p>
        </p:txBody>
      </p:sp>
      <p:sp>
        <p:nvSpPr>
          <p:cNvPr id="58371" name="Rectangle 3"/>
          <p:cNvSpPr>
            <a:spLocks noGrp="1" noChangeArrowheads="1"/>
          </p:cNvSpPr>
          <p:nvPr>
            <p:ph type="body" idx="1"/>
          </p:nvPr>
        </p:nvSpPr>
        <p:spPr>
          <a:xfrm>
            <a:off x="685800" y="1981200"/>
            <a:ext cx="8077200" cy="4114800"/>
          </a:xfrm>
        </p:spPr>
        <p:txBody>
          <a:bodyPr/>
          <a:lstStyle/>
          <a:p>
            <a:r>
              <a:rPr lang="zh-CN" altLang="en-US" b="1" dirty="0">
                <a:solidFill>
                  <a:srgbClr val="FF6600"/>
                </a:solidFill>
                <a:latin typeface="宋体" panose="02010600030101010101" pitchFamily="2" charset="-122"/>
                <a:ea typeface="宋体" panose="02010600030101010101" pitchFamily="2" charset="-122"/>
                <a:cs typeface="宋体" panose="02010600030101010101" pitchFamily="2" charset="-122"/>
              </a:rPr>
              <a:t>在无穷判定中</a:t>
            </a:r>
            <a:r>
              <a:rPr lang="en-US" altLang="zh-CN" b="1" dirty="0">
                <a:solidFill>
                  <a:srgbClr val="FF6600"/>
                </a:solidFill>
                <a:latin typeface="宋体" panose="02010600030101010101" pitchFamily="2" charset="-122"/>
                <a:ea typeface="宋体" panose="02010600030101010101" pitchFamily="2" charset="-122"/>
                <a:cs typeface="宋体" panose="02010600030101010101" pitchFamily="2" charset="-122"/>
              </a:rPr>
              <a:t>, </a:t>
            </a:r>
            <a:r>
              <a:rPr lang="zh-CN" altLang="en-US" b="1" dirty="0">
                <a:solidFill>
                  <a:srgbClr val="FF6600"/>
                </a:solidFill>
                <a:latin typeface="宋体" panose="02010600030101010101" pitchFamily="2" charset="-122"/>
                <a:ea typeface="宋体" panose="02010600030101010101" pitchFamily="2" charset="-122"/>
                <a:cs typeface="宋体" panose="02010600030101010101" pitchFamily="2" charset="-122"/>
              </a:rPr>
              <a:t>我们无意中提供了一个证明一个语言是否正则语言的重要结论。</a:t>
            </a:r>
            <a:endParaRPr lang="en-US" altLang="zh-CN" b="1" dirty="0">
              <a:solidFill>
                <a:srgbClr val="FF6600"/>
              </a:solidFill>
              <a:latin typeface="宋体" panose="02010600030101010101" pitchFamily="2" charset="-122"/>
              <a:ea typeface="宋体" panose="02010600030101010101" pitchFamily="2" charset="-122"/>
              <a:cs typeface="宋体" panose="02010600030101010101" pitchFamily="2" charset="-122"/>
            </a:endParaRPr>
          </a:p>
          <a:p>
            <a:endParaRPr lang="en-US" altLang="zh-CN" dirty="0"/>
          </a:p>
          <a:p>
            <a:r>
              <a:rPr lang="en-US" altLang="zh-CN" dirty="0"/>
              <a:t>Called the </a:t>
            </a:r>
            <a:r>
              <a:rPr lang="en-US" altLang="zh-CN" i="1" dirty="0">
                <a:solidFill>
                  <a:srgbClr val="FF0066"/>
                </a:solidFill>
              </a:rPr>
              <a:t>pumping lemma for regular languages</a:t>
            </a:r>
            <a:r>
              <a:rPr lang="zh-CN" altLang="en-US" i="1" dirty="0">
                <a:solidFill>
                  <a:srgbClr val="FF0066"/>
                </a:solidFill>
              </a:rPr>
              <a:t> </a:t>
            </a:r>
            <a:r>
              <a:rPr lang="en-US" altLang="zh-CN" i="1" dirty="0">
                <a:solidFill>
                  <a:srgbClr val="FF0066"/>
                </a:solidFill>
              </a:rPr>
              <a:t>(</a:t>
            </a:r>
            <a:r>
              <a:rPr lang="zh-CN" altLang="en-US" i="1" dirty="0">
                <a:solidFill>
                  <a:srgbClr val="FF0066"/>
                </a:solidFill>
              </a:rPr>
              <a:t>泵引理</a:t>
            </a:r>
            <a:r>
              <a:rPr lang="en-US" altLang="zh-CN" i="1" dirty="0">
                <a:solidFill>
                  <a:srgbClr val="FF0066"/>
                </a:solidFill>
              </a:rPr>
              <a:t>)</a:t>
            </a:r>
            <a:r>
              <a:rPr lang="en-US" altLang="zh-CN" dirty="0"/>
              <a:t>.</a:t>
            </a:r>
          </a:p>
        </p:txBody>
      </p:sp>
      <p:sp>
        <p:nvSpPr>
          <p:cNvPr id="6" name="标题 432129"/>
          <p:cNvSpPr txBox="1"/>
          <p:nvPr/>
        </p:nvSpPr>
        <p:spPr>
          <a:xfrm>
            <a:off x="312420" y="5080"/>
            <a:ext cx="9319895" cy="1199515"/>
          </a:xfrm>
          <a:prstGeom prst="rect">
            <a:avLst/>
          </a:prstGeom>
          <a:noFill/>
          <a:ln w="9525">
            <a:noFill/>
          </a:ln>
        </p:spPr>
        <p:txBody>
          <a:bodyPr anchor="ctr"/>
          <a:lstStyle>
            <a:lvl1pPr marL="0" lvl="0" indent="0" algn="ctr" defTabSz="914400" eaLnBrk="1" fontAlgn="base" latinLnBrk="0" hangingPunct="1">
              <a:lnSpc>
                <a:spcPct val="100000"/>
              </a:lnSpc>
              <a:spcBef>
                <a:spcPct val="0"/>
              </a:spcBef>
              <a:spcAft>
                <a:spcPct val="0"/>
              </a:spcAft>
              <a:buClr>
                <a:srgbClr val="000000"/>
              </a:buClr>
              <a:buNone/>
              <a:defRPr sz="4400" b="0" i="0" u="none" kern="1200" baseline="0">
                <a:solidFill>
                  <a:schemeClr val="tx2"/>
                </a:solidFill>
                <a:latin typeface="+mj-lt"/>
                <a:ea typeface="+mj-ea"/>
                <a:cs typeface="+mj-cs"/>
              </a:defRPr>
            </a:lvl1pPr>
          </a:lstStyle>
          <a:p>
            <a:pPr algn="l"/>
            <a:r>
              <a:rPr lang="zh-CN" altLang="en-US" b="1" dirty="0">
                <a:solidFill>
                  <a:srgbClr val="CC0066"/>
                </a:solidFill>
                <a:latin typeface="宋体" panose="02010600030101010101" pitchFamily="2" charset="-122"/>
                <a:ea typeface="宋体" panose="02010600030101010101" pitchFamily="2" charset="-122"/>
              </a:rPr>
              <a:t>泵引理 </a:t>
            </a:r>
            <a:r>
              <a:rPr lang="en-US" altLang="zh-CN" b="1" dirty="0">
                <a:solidFill>
                  <a:srgbClr val="CC0066"/>
                </a:solidFill>
                <a:latin typeface="宋体" panose="02010600030101010101" pitchFamily="2" charset="-122"/>
                <a:ea typeface="宋体" panose="02010600030101010101" pitchFamily="2" charset="-122"/>
              </a:rPr>
              <a:t>The</a:t>
            </a:r>
            <a:r>
              <a:rPr lang="zh-CN" altLang="en-US" b="1" dirty="0">
                <a:solidFill>
                  <a:srgbClr val="CC0066"/>
                </a:solidFill>
                <a:latin typeface="宋体" panose="02010600030101010101" pitchFamily="2" charset="-122"/>
                <a:ea typeface="宋体" panose="02010600030101010101" pitchFamily="2" charset="-122"/>
              </a:rPr>
              <a:t> </a:t>
            </a:r>
            <a:r>
              <a:rPr lang="en-US" altLang="zh-CN" b="1" dirty="0">
                <a:solidFill>
                  <a:srgbClr val="CC0066"/>
                </a:solidFill>
                <a:latin typeface="宋体" panose="02010600030101010101" pitchFamily="2" charset="-122"/>
                <a:ea typeface="宋体" panose="02010600030101010101" pitchFamily="2" charset="-122"/>
              </a:rPr>
              <a:t>Pumping</a:t>
            </a:r>
            <a:r>
              <a:rPr lang="zh-CN" altLang="en-US" b="1" dirty="0">
                <a:solidFill>
                  <a:srgbClr val="CC0066"/>
                </a:solidFill>
                <a:latin typeface="宋体" panose="02010600030101010101" pitchFamily="2" charset="-122"/>
                <a:ea typeface="宋体" panose="02010600030101010101" pitchFamily="2" charset="-122"/>
              </a:rPr>
              <a:t> </a:t>
            </a:r>
            <a:r>
              <a:rPr lang="en-US" altLang="zh-CN" b="1" dirty="0">
                <a:solidFill>
                  <a:srgbClr val="CC0066"/>
                </a:solidFill>
                <a:latin typeface="宋体" panose="02010600030101010101" pitchFamily="2" charset="-122"/>
                <a:ea typeface="宋体" panose="02010600030101010101" pitchFamily="2" charset="-122"/>
              </a:rPr>
              <a:t>Lemma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837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1"/>
            </a:gs>
          </a:gsLst>
          <a:lin ang="5400000" scaled="1"/>
          <a:tileRect/>
        </a:gradFill>
        <a:effectLst/>
      </p:bgPr>
    </p:bg>
    <p:spTree>
      <p:nvGrpSpPr>
        <p:cNvPr id="1" name=""/>
        <p:cNvGrpSpPr/>
        <p:nvPr/>
      </p:nvGrpSpPr>
      <p:grpSpPr>
        <a:xfrm>
          <a:off x="0" y="0"/>
          <a:ext cx="0" cy="0"/>
          <a:chOff x="0" y="0"/>
          <a:chExt cx="0" cy="0"/>
        </a:xfrm>
      </p:grpSpPr>
      <p:sp>
        <p:nvSpPr>
          <p:cNvPr id="433154" name="标题 433153"/>
          <p:cNvSpPr>
            <a:spLocks noGrp="1"/>
          </p:cNvSpPr>
          <p:nvPr>
            <p:ph type="title"/>
          </p:nvPr>
        </p:nvSpPr>
        <p:spPr>
          <a:xfrm>
            <a:off x="457200" y="274638"/>
            <a:ext cx="8229600" cy="868362"/>
          </a:xfrm>
        </p:spPr>
        <p:txBody>
          <a:bodyPr anchor="ctr"/>
          <a:lstStyle/>
          <a:p>
            <a:r>
              <a:rPr lang="en-US" altLang="zh-CN" b="1" dirty="0">
                <a:solidFill>
                  <a:srgbClr val="D60093"/>
                </a:solidFill>
                <a:ea typeface="黑体" panose="02010609060101010101" pitchFamily="2" charset="-122"/>
              </a:rPr>
              <a:t>5.1 RL</a:t>
            </a:r>
            <a:r>
              <a:rPr lang="zh-CN" altLang="en-US" b="1" dirty="0">
                <a:solidFill>
                  <a:srgbClr val="D60093"/>
                </a:solidFill>
                <a:ea typeface="黑体" panose="02010609060101010101" pitchFamily="2" charset="-122"/>
              </a:rPr>
              <a:t>的泵引理 </a:t>
            </a:r>
          </a:p>
        </p:txBody>
      </p:sp>
      <p:sp>
        <p:nvSpPr>
          <p:cNvPr id="433155" name="文本占位符 433154"/>
          <p:cNvSpPr>
            <a:spLocks noGrp="1"/>
          </p:cNvSpPr>
          <p:nvPr>
            <p:ph type="body" idx="1"/>
          </p:nvPr>
        </p:nvSpPr>
        <p:spPr>
          <a:xfrm>
            <a:off x="457200" y="1600200"/>
            <a:ext cx="8229600" cy="4724400"/>
          </a:xfrm>
        </p:spPr>
        <p:txBody>
          <a:bodyPr/>
          <a:lstStyle/>
          <a:p>
            <a:pPr marL="0" indent="476250" algn="just">
              <a:lnSpc>
                <a:spcPct val="90000"/>
              </a:lnSpc>
            </a:pPr>
            <a:r>
              <a:rPr lang="zh-CN" altLang="en-US" b="1" dirty="0">
                <a:solidFill>
                  <a:srgbClr val="339933"/>
                </a:solidFill>
                <a:ea typeface="黑体" panose="02010609060101010101" pitchFamily="2" charset="-122"/>
              </a:rPr>
              <a:t>泵引理</a:t>
            </a:r>
            <a:r>
              <a:rPr lang="en-US" altLang="zh-CN" b="1" dirty="0">
                <a:solidFill>
                  <a:srgbClr val="339933"/>
                </a:solidFill>
                <a:ea typeface="黑体" panose="02010609060101010101" pitchFamily="2" charset="-122"/>
              </a:rPr>
              <a:t>(</a:t>
            </a:r>
            <a:r>
              <a:rPr lang="en-US" altLang="zh-CN" b="1" dirty="0">
                <a:solidFill>
                  <a:srgbClr val="339933"/>
                </a:solidFill>
                <a:latin typeface="Times New Roman" panose="02020603050405020304" charset="0"/>
                <a:ea typeface="宋体" panose="02010600030101010101" pitchFamily="2" charset="-122"/>
              </a:rPr>
              <a:t>pumping lemma)</a:t>
            </a:r>
            <a:r>
              <a:rPr lang="en-US" altLang="zh-CN" b="1" dirty="0">
                <a:solidFill>
                  <a:srgbClr val="339933"/>
                </a:solidFill>
                <a:ea typeface="宋体" panose="02010600030101010101" pitchFamily="2" charset="-122"/>
              </a:rPr>
              <a:t> </a:t>
            </a:r>
          </a:p>
          <a:p>
            <a:pPr marL="0" indent="476250" algn="just">
              <a:lnSpc>
                <a:spcPct val="90000"/>
              </a:lnSpc>
              <a:buNone/>
            </a:pPr>
            <a:r>
              <a:rPr lang="zh-CN" altLang="en-US" b="1" dirty="0">
                <a:latin typeface="Times New Roman" panose="02020603050405020304" charset="0"/>
                <a:ea typeface="宋体" panose="02010600030101010101" pitchFamily="2" charset="-122"/>
              </a:rPr>
              <a:t>设</a:t>
            </a:r>
            <a:r>
              <a:rPr lang="en-US" altLang="zh-CN" b="1" dirty="0">
                <a:latin typeface="Times New Roman" panose="02020603050405020304" charset="0"/>
                <a:ea typeface="宋体" panose="02010600030101010101" pitchFamily="2" charset="-122"/>
              </a:rPr>
              <a:t>L</a:t>
            </a:r>
            <a:r>
              <a:rPr lang="zh-CN" altLang="en-US" b="1" dirty="0">
                <a:latin typeface="Times New Roman" panose="02020603050405020304" charset="0"/>
                <a:ea typeface="宋体" panose="02010600030101010101" pitchFamily="2" charset="-122"/>
              </a:rPr>
              <a:t>为一个 </a:t>
            </a:r>
            <a:r>
              <a:rPr lang="en-US" altLang="zh-CN" b="1" dirty="0">
                <a:latin typeface="Times New Roman" panose="02020603050405020304" charset="0"/>
                <a:ea typeface="宋体" panose="02010600030101010101" pitchFamily="2" charset="-122"/>
              </a:rPr>
              <a:t>RL </a:t>
            </a:r>
            <a:r>
              <a:rPr lang="zh-CN" altLang="en-US" b="1" dirty="0">
                <a:latin typeface="Times New Roman" panose="02020603050405020304" charset="0"/>
                <a:ea typeface="宋体" panose="02010600030101010101" pitchFamily="2" charset="-122"/>
              </a:rPr>
              <a:t>，则存在仅依赖于</a:t>
            </a:r>
            <a:r>
              <a:rPr lang="en-US" altLang="zh-CN" b="1" dirty="0">
                <a:latin typeface="Times New Roman" panose="02020603050405020304" charset="0"/>
                <a:ea typeface="宋体" panose="02010600030101010101" pitchFamily="2" charset="-122"/>
              </a:rPr>
              <a:t>L</a:t>
            </a:r>
            <a:r>
              <a:rPr lang="zh-CN" altLang="en-US" b="1" dirty="0">
                <a:latin typeface="Times New Roman" panose="02020603050405020304" charset="0"/>
                <a:ea typeface="宋体" panose="02010600030101010101" pitchFamily="2" charset="-122"/>
              </a:rPr>
              <a:t>的正整数</a:t>
            </a:r>
            <a:r>
              <a:rPr lang="en-US" altLang="zh-CN" b="1" dirty="0">
                <a:latin typeface="Times New Roman" panose="02020603050405020304" charset="0"/>
                <a:ea typeface="宋体" panose="02010600030101010101" pitchFamily="2" charset="-122"/>
              </a:rPr>
              <a:t>N</a:t>
            </a:r>
            <a:r>
              <a:rPr lang="zh-CN" altLang="en-US" b="1" dirty="0">
                <a:latin typeface="Times New Roman" panose="02020603050405020304" charset="0"/>
                <a:ea typeface="宋体" panose="02010600030101010101" pitchFamily="2" charset="-122"/>
              </a:rPr>
              <a:t>，对于</a:t>
            </a:r>
            <a:r>
              <a:rPr lang="en-US" altLang="zh-CN" b="1" dirty="0">
                <a:latin typeface="Times New Roman" panose="02020603050405020304" charset="0"/>
                <a:ea typeface="宋体" panose="02010600030101010101" pitchFamily="2" charset="-122"/>
                <a:sym typeface="Symbol" panose="05050102010706020507" pitchFamily="18" charset="2"/>
              </a:rPr>
              <a:t></a:t>
            </a:r>
            <a:r>
              <a:rPr lang="en-US" altLang="zh-CN" b="1" dirty="0" err="1">
                <a:latin typeface="Times New Roman" panose="02020603050405020304" charset="0"/>
                <a:ea typeface="宋体" panose="02010600030101010101" pitchFamily="2" charset="-122"/>
              </a:rPr>
              <a:t>z∈L</a:t>
            </a:r>
            <a:r>
              <a:rPr lang="zh-CN" altLang="en-US" b="1" dirty="0">
                <a:latin typeface="Times New Roman" panose="02020603050405020304" charset="0"/>
                <a:ea typeface="宋体" panose="02010600030101010101" pitchFamily="2" charset="-122"/>
              </a:rPr>
              <a:t>，如果</a:t>
            </a:r>
            <a:r>
              <a:rPr lang="en-US" altLang="zh-CN" b="1" dirty="0">
                <a:latin typeface="Times New Roman" panose="02020603050405020304" charset="0"/>
                <a:ea typeface="宋体" panose="02010600030101010101" pitchFamily="2" charset="-122"/>
              </a:rPr>
              <a:t>|z|≥N</a:t>
            </a:r>
            <a:r>
              <a:rPr lang="zh-CN" altLang="en-US" b="1" dirty="0">
                <a:latin typeface="Times New Roman" panose="02020603050405020304" charset="0"/>
                <a:ea typeface="宋体" panose="02010600030101010101" pitchFamily="2" charset="-122"/>
              </a:rPr>
              <a:t>，则存在</a:t>
            </a:r>
            <a:r>
              <a:rPr lang="en-US" altLang="zh-CN" b="1" dirty="0">
                <a:latin typeface="Times New Roman" panose="02020603050405020304" charset="0"/>
                <a:ea typeface="宋体" panose="02010600030101010101" pitchFamily="2" charset="-122"/>
              </a:rPr>
              <a:t>u</a:t>
            </a:r>
            <a:r>
              <a:rPr lang="zh-CN" altLang="en-US" b="1" dirty="0">
                <a:latin typeface="Times New Roman" panose="02020603050405020304" charset="0"/>
                <a:ea typeface="宋体" panose="02010600030101010101" pitchFamily="2" charset="-122"/>
              </a:rPr>
              <a:t>、</a:t>
            </a:r>
            <a:r>
              <a:rPr lang="en-US" altLang="zh-CN" b="1" dirty="0">
                <a:latin typeface="Times New Roman" panose="02020603050405020304" charset="0"/>
                <a:ea typeface="宋体" panose="02010600030101010101" pitchFamily="2" charset="-122"/>
              </a:rPr>
              <a:t>v</a:t>
            </a:r>
            <a:r>
              <a:rPr lang="zh-CN" altLang="en-US" b="1" dirty="0">
                <a:latin typeface="Times New Roman" panose="02020603050405020304" charset="0"/>
                <a:ea typeface="宋体" panose="02010600030101010101" pitchFamily="2" charset="-122"/>
              </a:rPr>
              <a:t>、</a:t>
            </a:r>
            <a:r>
              <a:rPr lang="en-US" altLang="zh-CN" b="1" dirty="0">
                <a:latin typeface="Times New Roman" panose="02020603050405020304" charset="0"/>
                <a:ea typeface="宋体" panose="02010600030101010101" pitchFamily="2" charset="-122"/>
              </a:rPr>
              <a:t>w</a:t>
            </a:r>
            <a:r>
              <a:rPr lang="zh-CN" altLang="en-US" b="1" dirty="0">
                <a:latin typeface="Times New Roman" panose="02020603050405020304" charset="0"/>
                <a:ea typeface="宋体" panose="02010600030101010101" pitchFamily="2" charset="-122"/>
              </a:rPr>
              <a:t>，满足</a:t>
            </a:r>
          </a:p>
          <a:p>
            <a:pPr marL="0" indent="476250" algn="just">
              <a:lnSpc>
                <a:spcPct val="90000"/>
              </a:lnSpc>
              <a:buNone/>
            </a:pPr>
            <a:r>
              <a:rPr lang="en-US" altLang="zh-CN" b="1" dirty="0">
                <a:latin typeface="Times New Roman" panose="02020603050405020304" charset="0"/>
                <a:ea typeface="宋体" panose="02010600030101010101" pitchFamily="2" charset="-122"/>
              </a:rPr>
              <a:t>⑴ </a:t>
            </a:r>
            <a:r>
              <a:rPr lang="en-US" altLang="zh-CN" b="1" dirty="0" err="1">
                <a:latin typeface="Times New Roman" panose="02020603050405020304" charset="0"/>
                <a:ea typeface="宋体" panose="02010600030101010101" pitchFamily="2" charset="-122"/>
              </a:rPr>
              <a:t>z=uvw</a:t>
            </a:r>
            <a:r>
              <a:rPr lang="zh-CN" altLang="en-US" b="1" dirty="0">
                <a:latin typeface="Times New Roman" panose="02020603050405020304" charset="0"/>
                <a:ea typeface="宋体" panose="02010600030101010101" pitchFamily="2" charset="-122"/>
              </a:rPr>
              <a:t>；</a:t>
            </a:r>
          </a:p>
          <a:p>
            <a:pPr marL="0" indent="476250" algn="just">
              <a:lnSpc>
                <a:spcPct val="90000"/>
              </a:lnSpc>
              <a:buNone/>
            </a:pPr>
            <a:r>
              <a:rPr lang="en-US" altLang="zh-CN" b="1" dirty="0">
                <a:latin typeface="Times New Roman" panose="02020603050405020304" charset="0"/>
                <a:ea typeface="宋体" panose="02010600030101010101" pitchFamily="2" charset="-122"/>
              </a:rPr>
              <a:t>⑵ |</a:t>
            </a:r>
            <a:r>
              <a:rPr lang="en-US" altLang="zh-CN" b="1" dirty="0" err="1">
                <a:latin typeface="Times New Roman" panose="02020603050405020304" charset="0"/>
                <a:ea typeface="宋体" panose="02010600030101010101" pitchFamily="2" charset="-122"/>
              </a:rPr>
              <a:t>uv</a:t>
            </a:r>
            <a:r>
              <a:rPr lang="en-US" altLang="zh-CN" b="1" dirty="0">
                <a:latin typeface="Times New Roman" panose="02020603050405020304" charset="0"/>
                <a:ea typeface="宋体" panose="02010600030101010101" pitchFamily="2" charset="-122"/>
              </a:rPr>
              <a:t>|≤N</a:t>
            </a:r>
            <a:r>
              <a:rPr lang="zh-CN" altLang="en-US" b="1" dirty="0">
                <a:latin typeface="Times New Roman" panose="02020603050405020304" charset="0"/>
                <a:ea typeface="宋体" panose="02010600030101010101" pitchFamily="2" charset="-122"/>
              </a:rPr>
              <a:t>；</a:t>
            </a:r>
          </a:p>
          <a:p>
            <a:pPr marL="0" indent="476250" algn="just">
              <a:lnSpc>
                <a:spcPct val="90000"/>
              </a:lnSpc>
              <a:buNone/>
            </a:pPr>
            <a:r>
              <a:rPr lang="en-US" altLang="zh-CN" b="1" dirty="0">
                <a:latin typeface="Times New Roman" panose="02020603050405020304" charset="0"/>
                <a:ea typeface="宋体" panose="02010600030101010101" pitchFamily="2" charset="-122"/>
              </a:rPr>
              <a:t>⑶ |v|≥1</a:t>
            </a:r>
            <a:r>
              <a:rPr lang="zh-CN" altLang="en-US" b="1" dirty="0">
                <a:latin typeface="Times New Roman" panose="02020603050405020304" charset="0"/>
                <a:ea typeface="宋体" panose="02010600030101010101" pitchFamily="2" charset="-122"/>
              </a:rPr>
              <a:t>；</a:t>
            </a:r>
          </a:p>
          <a:p>
            <a:pPr marL="0" indent="476250" algn="just">
              <a:lnSpc>
                <a:spcPct val="90000"/>
              </a:lnSpc>
              <a:buNone/>
            </a:pPr>
            <a:r>
              <a:rPr lang="en-US" altLang="zh-CN" b="1" dirty="0">
                <a:latin typeface="Times New Roman" panose="02020603050405020304" charset="0"/>
                <a:ea typeface="宋体" panose="02010600030101010101" pitchFamily="2" charset="-122"/>
              </a:rPr>
              <a:t>⑷ </a:t>
            </a:r>
            <a:r>
              <a:rPr lang="zh-CN" altLang="en-US" b="1" dirty="0">
                <a:latin typeface="Times New Roman" panose="02020603050405020304" charset="0"/>
                <a:ea typeface="宋体" panose="02010600030101010101" pitchFamily="2" charset="-122"/>
              </a:rPr>
              <a:t>对于任意的整数</a:t>
            </a:r>
            <a:r>
              <a:rPr lang="en-US" altLang="zh-CN" b="1" dirty="0" err="1">
                <a:latin typeface="Times New Roman" panose="02020603050405020304" charset="0"/>
                <a:ea typeface="宋体" panose="02010600030101010101" pitchFamily="2" charset="-122"/>
              </a:rPr>
              <a:t>i≥0</a:t>
            </a:r>
            <a:r>
              <a:rPr lang="zh-CN" altLang="en-US" b="1" dirty="0" err="1">
                <a:latin typeface="Times New Roman" panose="02020603050405020304" charset="0"/>
                <a:ea typeface="宋体" panose="02010600030101010101" pitchFamily="2" charset="-122"/>
              </a:rPr>
              <a:t>，</a:t>
            </a:r>
            <a:r>
              <a:rPr lang="en-US" altLang="zh-CN" b="1" dirty="0" err="1">
                <a:latin typeface="Times New Roman" panose="02020603050405020304" charset="0"/>
                <a:ea typeface="宋体" panose="02010600030101010101" pitchFamily="2" charset="-122"/>
              </a:rPr>
              <a:t>uv</a:t>
            </a:r>
            <a:r>
              <a:rPr lang="en-US" altLang="zh-CN" b="1" baseline="30000" dirty="0" err="1">
                <a:latin typeface="Times New Roman" panose="02020603050405020304" charset="0"/>
                <a:ea typeface="宋体" panose="02010600030101010101" pitchFamily="2" charset="-122"/>
              </a:rPr>
              <a:t>i</a:t>
            </a:r>
            <a:r>
              <a:rPr lang="en-US" altLang="zh-CN" b="1" dirty="0" err="1">
                <a:latin typeface="Times New Roman" panose="02020603050405020304" charset="0"/>
                <a:ea typeface="宋体" panose="02010600030101010101" pitchFamily="2" charset="-122"/>
              </a:rPr>
              <a:t>w∈L</a:t>
            </a:r>
            <a:r>
              <a:rPr lang="zh-CN" altLang="en-US" b="1" dirty="0">
                <a:latin typeface="Times New Roman" panose="02020603050405020304" charset="0"/>
                <a:ea typeface="宋体" panose="02010600030101010101" pitchFamily="2" charset="-122"/>
              </a:rPr>
              <a:t>；</a:t>
            </a:r>
          </a:p>
          <a:p>
            <a:pPr marL="0" indent="476250" algn="just">
              <a:lnSpc>
                <a:spcPct val="90000"/>
              </a:lnSpc>
              <a:buNone/>
            </a:pPr>
            <a:r>
              <a:rPr lang="en-US" altLang="zh-CN" b="1" dirty="0">
                <a:latin typeface="Times New Roman" panose="02020603050405020304" charset="0"/>
                <a:ea typeface="宋体" panose="02010600030101010101" pitchFamily="2" charset="-122"/>
              </a:rPr>
              <a:t>⑸ N</a:t>
            </a:r>
            <a:r>
              <a:rPr lang="zh-CN" altLang="en-US" b="1" dirty="0">
                <a:latin typeface="Times New Roman" panose="02020603050405020304" charset="0"/>
                <a:ea typeface="宋体" panose="02010600030101010101" pitchFamily="2" charset="-122"/>
              </a:rPr>
              <a:t>不大于接受</a:t>
            </a:r>
            <a:r>
              <a:rPr lang="en-US" altLang="zh-CN" b="1" dirty="0">
                <a:latin typeface="Times New Roman" panose="02020603050405020304" charset="0"/>
                <a:ea typeface="宋体" panose="02010600030101010101" pitchFamily="2" charset="-122"/>
              </a:rPr>
              <a:t>L</a:t>
            </a:r>
            <a:r>
              <a:rPr lang="zh-CN" altLang="en-US" b="1" dirty="0">
                <a:latin typeface="Times New Roman" panose="02020603050405020304" charset="0"/>
                <a:ea typeface="宋体" panose="02010600030101010101" pitchFamily="2" charset="-122"/>
              </a:rPr>
              <a:t>的最小</a:t>
            </a:r>
            <a:r>
              <a:rPr lang="en-US" altLang="zh-CN" b="1" dirty="0">
                <a:latin typeface="Times New Roman" panose="02020603050405020304" charset="0"/>
                <a:ea typeface="宋体" panose="02010600030101010101" pitchFamily="2" charset="-122"/>
              </a:rPr>
              <a:t>DFA M</a:t>
            </a:r>
            <a:r>
              <a:rPr lang="zh-CN" altLang="en-US" b="1" dirty="0">
                <a:latin typeface="Times New Roman" panose="02020603050405020304" charset="0"/>
                <a:ea typeface="宋体" panose="02010600030101010101" pitchFamily="2" charset="-122"/>
              </a:rPr>
              <a:t>的状态数。 </a:t>
            </a:r>
            <a:r>
              <a:rPr lang="zh-CN" altLang="en-US" b="1" dirty="0">
                <a:ea typeface="宋体" panose="02010600030101010101" pitchFamily="2" charset="-122"/>
              </a:rPr>
              <a:t> </a:t>
            </a: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2019/5/28</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27</a:t>
            </a:fld>
            <a:endParaRPr lang="zh-CN" dirty="0"/>
          </a:p>
        </p:txBody>
      </p:sp>
      <p:grpSp>
        <p:nvGrpSpPr>
          <p:cNvPr id="6" name="Group 4"/>
          <p:cNvGrpSpPr/>
          <p:nvPr/>
        </p:nvGrpSpPr>
        <p:grpSpPr bwMode="auto">
          <a:xfrm>
            <a:off x="4004812" y="3820450"/>
            <a:ext cx="3429000" cy="762000"/>
            <a:chOff x="816" y="1968"/>
            <a:chExt cx="3120" cy="672"/>
          </a:xfrm>
        </p:grpSpPr>
        <p:sp>
          <p:nvSpPr>
            <p:cNvPr id="7" name="Oval 5"/>
            <p:cNvSpPr>
              <a:spLocks noChangeArrowheads="1"/>
            </p:cNvSpPr>
            <p:nvPr/>
          </p:nvSpPr>
          <p:spPr bwMode="auto">
            <a:xfrm>
              <a:off x="816" y="2352"/>
              <a:ext cx="288" cy="288"/>
            </a:xfrm>
            <a:prstGeom prst="ellipse">
              <a:avLst/>
            </a:prstGeom>
            <a:solidFill>
              <a:srgbClr val="FFFF99">
                <a:alpha val="50000"/>
              </a:srgbClr>
            </a:solidFill>
            <a:ln w="9525">
              <a:solidFill>
                <a:schemeClr val="tx1"/>
              </a:solidFill>
              <a:round/>
            </a:ln>
            <a:effectLst/>
          </p:spPr>
          <p:txBody>
            <a:bodyPr wrap="none" anchor="ctr"/>
            <a:lstStyle/>
            <a:p>
              <a:endParaRPr lang="zh-CN" altLang="en-US"/>
            </a:p>
          </p:txBody>
        </p:sp>
        <p:sp>
          <p:nvSpPr>
            <p:cNvPr id="8" name="Oval 6"/>
            <p:cNvSpPr>
              <a:spLocks noChangeArrowheads="1"/>
            </p:cNvSpPr>
            <p:nvPr/>
          </p:nvSpPr>
          <p:spPr bwMode="auto">
            <a:xfrm>
              <a:off x="2208" y="2352"/>
              <a:ext cx="288" cy="288"/>
            </a:xfrm>
            <a:prstGeom prst="ellipse">
              <a:avLst/>
            </a:prstGeom>
            <a:solidFill>
              <a:srgbClr val="FFFF99">
                <a:alpha val="50000"/>
              </a:srgbClr>
            </a:solidFill>
            <a:ln w="9525">
              <a:solidFill>
                <a:schemeClr val="tx1"/>
              </a:solidFill>
              <a:round/>
            </a:ln>
            <a:effectLst/>
          </p:spPr>
          <p:txBody>
            <a:bodyPr wrap="none" anchor="ctr"/>
            <a:lstStyle/>
            <a:p>
              <a:endParaRPr lang="zh-CN" altLang="en-US"/>
            </a:p>
          </p:txBody>
        </p:sp>
        <p:sp>
          <p:nvSpPr>
            <p:cNvPr id="9" name="Oval 7"/>
            <p:cNvSpPr>
              <a:spLocks noChangeArrowheads="1"/>
            </p:cNvSpPr>
            <p:nvPr/>
          </p:nvSpPr>
          <p:spPr bwMode="auto">
            <a:xfrm>
              <a:off x="3648" y="2352"/>
              <a:ext cx="240" cy="240"/>
            </a:xfrm>
            <a:prstGeom prst="ellipse">
              <a:avLst/>
            </a:prstGeom>
            <a:solidFill>
              <a:srgbClr val="FFFF99">
                <a:alpha val="50000"/>
              </a:srgbClr>
            </a:solidFill>
            <a:ln w="9525">
              <a:solidFill>
                <a:schemeClr val="tx1"/>
              </a:solidFill>
              <a:round/>
            </a:ln>
            <a:effectLst/>
          </p:spPr>
          <p:txBody>
            <a:bodyPr wrap="none" anchor="ctr"/>
            <a:lstStyle/>
            <a:p>
              <a:endParaRPr lang="zh-CN" altLang="en-US"/>
            </a:p>
          </p:txBody>
        </p:sp>
        <p:sp>
          <p:nvSpPr>
            <p:cNvPr id="10" name="Oval 8"/>
            <p:cNvSpPr>
              <a:spLocks noChangeArrowheads="1"/>
            </p:cNvSpPr>
            <p:nvPr/>
          </p:nvSpPr>
          <p:spPr bwMode="auto">
            <a:xfrm>
              <a:off x="3600" y="2304"/>
              <a:ext cx="336" cy="336"/>
            </a:xfrm>
            <a:prstGeom prst="ellipse">
              <a:avLst/>
            </a:prstGeom>
            <a:noFill/>
            <a:ln w="9525">
              <a:solidFill>
                <a:schemeClr val="tx1"/>
              </a:solidFill>
              <a:round/>
            </a:ln>
            <a:effectLst/>
          </p:spPr>
          <p:txBody>
            <a:bodyPr wrap="none" anchor="ctr"/>
            <a:lstStyle/>
            <a:p>
              <a:endParaRPr lang="zh-CN" altLang="en-US"/>
            </a:p>
          </p:txBody>
        </p:sp>
        <p:sp>
          <p:nvSpPr>
            <p:cNvPr id="11" name="Line 9"/>
            <p:cNvSpPr>
              <a:spLocks noChangeShapeType="1"/>
            </p:cNvSpPr>
            <p:nvPr/>
          </p:nvSpPr>
          <p:spPr bwMode="auto">
            <a:xfrm>
              <a:off x="1104" y="2496"/>
              <a:ext cx="1104" cy="0"/>
            </a:xfrm>
            <a:prstGeom prst="line">
              <a:avLst/>
            </a:prstGeom>
            <a:noFill/>
            <a:ln w="9525">
              <a:solidFill>
                <a:schemeClr val="tx1"/>
              </a:solidFill>
              <a:round/>
              <a:tailEnd type="triangle" w="med" len="med"/>
            </a:ln>
            <a:effectLst/>
          </p:spPr>
          <p:txBody>
            <a:bodyPr/>
            <a:lstStyle/>
            <a:p>
              <a:endParaRPr lang="zh-CN" altLang="en-US"/>
            </a:p>
          </p:txBody>
        </p:sp>
        <p:sp>
          <p:nvSpPr>
            <p:cNvPr id="12" name="Line 10"/>
            <p:cNvSpPr>
              <a:spLocks noChangeShapeType="1"/>
            </p:cNvSpPr>
            <p:nvPr/>
          </p:nvSpPr>
          <p:spPr bwMode="auto">
            <a:xfrm>
              <a:off x="2496" y="2496"/>
              <a:ext cx="1104" cy="0"/>
            </a:xfrm>
            <a:prstGeom prst="line">
              <a:avLst/>
            </a:prstGeom>
            <a:noFill/>
            <a:ln w="9525">
              <a:solidFill>
                <a:schemeClr val="tx1"/>
              </a:solidFill>
              <a:round/>
              <a:tailEnd type="triangle" w="med" len="med"/>
            </a:ln>
            <a:effectLst/>
          </p:spPr>
          <p:txBody>
            <a:bodyPr/>
            <a:lstStyle/>
            <a:p>
              <a:endParaRPr lang="zh-CN" altLang="en-US"/>
            </a:p>
          </p:txBody>
        </p:sp>
        <p:sp>
          <p:nvSpPr>
            <p:cNvPr id="13" name="Text Box 11"/>
            <p:cNvSpPr txBox="1">
              <a:spLocks noChangeArrowheads="1"/>
            </p:cNvSpPr>
            <p:nvPr/>
          </p:nvSpPr>
          <p:spPr bwMode="auto">
            <a:xfrm>
              <a:off x="1462" y="2181"/>
              <a:ext cx="270" cy="323"/>
            </a:xfrm>
            <a:prstGeom prst="rect">
              <a:avLst/>
            </a:prstGeom>
            <a:noFill/>
            <a:ln>
              <a:noFill/>
            </a:ln>
            <a:effectLst/>
          </p:spPr>
          <p:txBody>
            <a:bodyPr wrap="none">
              <a:spAutoFit/>
            </a:bodyPr>
            <a:lstStyle/>
            <a:p>
              <a:r>
                <a:rPr lang="en-US" altLang="zh-CN"/>
                <a:t>u</a:t>
              </a:r>
            </a:p>
          </p:txBody>
        </p:sp>
        <p:sp>
          <p:nvSpPr>
            <p:cNvPr id="14" name="Text Box 12"/>
            <p:cNvSpPr txBox="1">
              <a:spLocks noChangeArrowheads="1"/>
            </p:cNvSpPr>
            <p:nvPr/>
          </p:nvSpPr>
          <p:spPr bwMode="auto">
            <a:xfrm>
              <a:off x="2047" y="1968"/>
              <a:ext cx="270" cy="323"/>
            </a:xfrm>
            <a:prstGeom prst="rect">
              <a:avLst/>
            </a:prstGeom>
            <a:noFill/>
            <a:ln>
              <a:noFill/>
            </a:ln>
            <a:effectLst/>
          </p:spPr>
          <p:txBody>
            <a:bodyPr wrap="none">
              <a:spAutoFit/>
            </a:bodyPr>
            <a:lstStyle/>
            <a:p>
              <a:r>
                <a:rPr lang="en-US" altLang="zh-CN"/>
                <a:t>v</a:t>
              </a:r>
            </a:p>
          </p:txBody>
        </p:sp>
        <p:sp>
          <p:nvSpPr>
            <p:cNvPr id="15" name="Text Box 13"/>
            <p:cNvSpPr txBox="1">
              <a:spLocks noChangeArrowheads="1"/>
            </p:cNvSpPr>
            <p:nvPr/>
          </p:nvSpPr>
          <p:spPr bwMode="auto">
            <a:xfrm>
              <a:off x="2858" y="2207"/>
              <a:ext cx="317" cy="323"/>
            </a:xfrm>
            <a:prstGeom prst="rect">
              <a:avLst/>
            </a:prstGeom>
            <a:noFill/>
            <a:ln>
              <a:noFill/>
            </a:ln>
            <a:effectLst/>
          </p:spPr>
          <p:txBody>
            <a:bodyPr wrap="none">
              <a:spAutoFit/>
            </a:bodyPr>
            <a:lstStyle/>
            <a:p>
              <a:r>
                <a:rPr lang="en-US" altLang="zh-CN"/>
                <a:t>w</a:t>
              </a:r>
            </a:p>
          </p:txBody>
        </p:sp>
        <p:cxnSp>
          <p:nvCxnSpPr>
            <p:cNvPr id="16" name="AutoShape 14"/>
            <p:cNvCxnSpPr>
              <a:cxnSpLocks noChangeShapeType="1"/>
              <a:stCxn id="8" idx="7"/>
              <a:endCxn id="8" idx="1"/>
            </p:cNvCxnSpPr>
            <p:nvPr/>
          </p:nvCxnSpPr>
          <p:spPr bwMode="auto">
            <a:xfrm rot="16200000" flipH="1" flipV="1">
              <a:off x="2351" y="2293"/>
              <a:ext cx="1" cy="204"/>
            </a:xfrm>
            <a:prstGeom prst="curvedConnector3">
              <a:avLst>
                <a:gd name="adj1" fmla="val -52400005"/>
              </a:avLst>
            </a:prstGeom>
            <a:noFill/>
            <a:ln w="9525">
              <a:solidFill>
                <a:schemeClr val="tx1"/>
              </a:solidFill>
              <a:round/>
              <a:tailEnd type="triangle" w="med" len="med"/>
            </a:ln>
            <a:effectLst/>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315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3315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33155">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33155">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33155">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3315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1"/>
            </a:gs>
          </a:gsLst>
          <a:lin ang="5400000" scaled="1"/>
          <a:tileRect/>
        </a:gradFill>
        <a:effectLst/>
      </p:bgPr>
    </p:bg>
    <p:spTree>
      <p:nvGrpSpPr>
        <p:cNvPr id="1" name=""/>
        <p:cNvGrpSpPr/>
        <p:nvPr/>
      </p:nvGrpSpPr>
      <p:grpSpPr>
        <a:xfrm>
          <a:off x="0" y="0"/>
          <a:ext cx="0" cy="0"/>
          <a:chOff x="0" y="0"/>
          <a:chExt cx="0" cy="0"/>
        </a:xfrm>
      </p:grpSpPr>
      <p:sp>
        <p:nvSpPr>
          <p:cNvPr id="434178" name="标题 434177"/>
          <p:cNvSpPr>
            <a:spLocks noGrp="1"/>
          </p:cNvSpPr>
          <p:nvPr>
            <p:ph type="title"/>
          </p:nvPr>
        </p:nvSpPr>
        <p:spPr/>
        <p:txBody>
          <a:bodyPr anchor="ctr"/>
          <a:lstStyle/>
          <a:p>
            <a:r>
              <a:rPr lang="en-US" altLang="zh-CN" b="1" dirty="0">
                <a:solidFill>
                  <a:srgbClr val="D60093"/>
                </a:solidFill>
                <a:ea typeface="黑体" panose="02010609060101010101" pitchFamily="2" charset="-122"/>
              </a:rPr>
              <a:t>5.1 RL</a:t>
            </a:r>
            <a:r>
              <a:rPr lang="zh-CN" altLang="en-US" b="1" dirty="0">
                <a:solidFill>
                  <a:srgbClr val="D60093"/>
                </a:solidFill>
                <a:ea typeface="黑体" panose="02010609060101010101" pitchFamily="2" charset="-122"/>
              </a:rPr>
              <a:t>的泵引理</a:t>
            </a:r>
            <a:endParaRPr lang="zh-CN" altLang="en-US" dirty="0">
              <a:solidFill>
                <a:srgbClr val="D60093"/>
              </a:solidFill>
              <a:ea typeface="宋体" panose="02010600030101010101" pitchFamily="2" charset="-122"/>
            </a:endParaRPr>
          </a:p>
        </p:txBody>
      </p:sp>
      <p:sp>
        <p:nvSpPr>
          <p:cNvPr id="434179" name="文本占位符 434178"/>
          <p:cNvSpPr>
            <a:spLocks noGrp="1"/>
          </p:cNvSpPr>
          <p:nvPr>
            <p:ph type="body" idx="1"/>
          </p:nvPr>
        </p:nvSpPr>
        <p:spPr>
          <a:xfrm>
            <a:off x="457200" y="1600200"/>
            <a:ext cx="8229600" cy="609600"/>
          </a:xfrm>
        </p:spPr>
        <p:txBody>
          <a:bodyPr/>
          <a:lstStyle/>
          <a:p>
            <a:r>
              <a:rPr lang="zh-CN" altLang="en-US" b="1" dirty="0">
                <a:solidFill>
                  <a:srgbClr val="008000"/>
                </a:solidFill>
                <a:ea typeface="宋体" panose="02010600030101010101" pitchFamily="2" charset="-122"/>
              </a:rPr>
              <a:t>证明思想</a:t>
            </a:r>
          </a:p>
        </p:txBody>
      </p:sp>
      <p:pic>
        <p:nvPicPr>
          <p:cNvPr id="434180" name="图片 434179" descr="C:\形式语言\教参\tu\xs58.tif"/>
          <p:cNvPicPr>
            <a:picLocks noChangeAspect="1"/>
          </p:cNvPicPr>
          <p:nvPr/>
        </p:nvPicPr>
        <p:blipFill>
          <a:blip r:embed="rId2" cstate="print"/>
          <a:stretch>
            <a:fillRect/>
          </a:stretch>
        </p:blipFill>
        <p:spPr>
          <a:xfrm>
            <a:off x="685800" y="2514600"/>
            <a:ext cx="8001000" cy="1219200"/>
          </a:xfrm>
          <a:prstGeom prst="rect">
            <a:avLst/>
          </a:prstGeom>
          <a:noFill/>
          <a:ln w="9525">
            <a:noFill/>
          </a:ln>
        </p:spPr>
      </p:pic>
      <p:pic>
        <p:nvPicPr>
          <p:cNvPr id="434181" name="图片 434180" descr="C:\形式语言\教参\tu\xs59.tif"/>
          <p:cNvPicPr>
            <a:picLocks noChangeAspect="1"/>
          </p:cNvPicPr>
          <p:nvPr/>
        </p:nvPicPr>
        <p:blipFill>
          <a:blip r:embed="rId3" cstate="print"/>
          <a:stretch>
            <a:fillRect/>
          </a:stretch>
        </p:blipFill>
        <p:spPr>
          <a:xfrm>
            <a:off x="685800" y="4267200"/>
            <a:ext cx="7924800" cy="1676400"/>
          </a:xfrm>
          <a:prstGeom prst="rect">
            <a:avLst/>
          </a:prstGeom>
          <a:noFill/>
          <a:ln w="9525">
            <a:noFill/>
          </a:ln>
        </p:spPr>
      </p:pic>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2019/5/28</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28</a:t>
            </a:fld>
            <a:endParaRPr lang="zh-CN"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1"/>
            </a:gs>
          </a:gsLst>
          <a:lin ang="5400000" scaled="1"/>
          <a:tileRect/>
        </a:gradFill>
        <a:effectLst/>
      </p:bgPr>
    </p:bg>
    <p:spTree>
      <p:nvGrpSpPr>
        <p:cNvPr id="1" name=""/>
        <p:cNvGrpSpPr/>
        <p:nvPr/>
      </p:nvGrpSpPr>
      <p:grpSpPr>
        <a:xfrm>
          <a:off x="0" y="0"/>
          <a:ext cx="0" cy="0"/>
          <a:chOff x="0" y="0"/>
          <a:chExt cx="0" cy="0"/>
        </a:xfrm>
      </p:grpSpPr>
      <p:sp>
        <p:nvSpPr>
          <p:cNvPr id="435202" name="标题 435201"/>
          <p:cNvSpPr>
            <a:spLocks noGrp="1"/>
          </p:cNvSpPr>
          <p:nvPr>
            <p:ph type="title"/>
          </p:nvPr>
        </p:nvSpPr>
        <p:spPr/>
        <p:txBody>
          <a:bodyPr anchor="ctr"/>
          <a:lstStyle/>
          <a:p>
            <a:r>
              <a:rPr lang="en-US" altLang="zh-CN" b="1" dirty="0">
                <a:solidFill>
                  <a:srgbClr val="D60093"/>
                </a:solidFill>
                <a:ea typeface="黑体" panose="02010609060101010101" pitchFamily="2" charset="-122"/>
              </a:rPr>
              <a:t>5.1 RL</a:t>
            </a:r>
            <a:r>
              <a:rPr lang="zh-CN" altLang="en-US" b="1" dirty="0">
                <a:solidFill>
                  <a:srgbClr val="D60093"/>
                </a:solidFill>
                <a:ea typeface="黑体" panose="02010609060101010101" pitchFamily="2" charset="-122"/>
              </a:rPr>
              <a:t>的泵引理 </a:t>
            </a:r>
          </a:p>
        </p:txBody>
      </p:sp>
      <p:sp>
        <p:nvSpPr>
          <p:cNvPr id="435203" name="文本占位符 435202"/>
          <p:cNvSpPr>
            <a:spLocks noGrp="1"/>
          </p:cNvSpPr>
          <p:nvPr>
            <p:ph type="body" idx="1"/>
          </p:nvPr>
        </p:nvSpPr>
        <p:spPr>
          <a:xfrm>
            <a:off x="457200" y="1600200"/>
            <a:ext cx="8382000" cy="4495800"/>
          </a:xfrm>
        </p:spPr>
        <p:txBody>
          <a:bodyPr/>
          <a:lstStyle/>
          <a:p>
            <a:pPr marL="0" indent="387350" algn="just">
              <a:buNone/>
            </a:pPr>
            <a:r>
              <a:rPr lang="zh-CN" altLang="en-US" b="1" dirty="0">
                <a:solidFill>
                  <a:srgbClr val="008000"/>
                </a:solidFill>
                <a:latin typeface="Times New Roman" panose="02020603050405020304" charset="0"/>
                <a:ea typeface="宋体" panose="02010600030101010101" pitchFamily="2" charset="-122"/>
              </a:rPr>
              <a:t>证明：</a:t>
            </a:r>
          </a:p>
          <a:p>
            <a:pPr marL="0" indent="387350" algn="just">
              <a:buNone/>
            </a:pPr>
            <a:r>
              <a:rPr lang="en-US" altLang="zh-CN" b="1" dirty="0">
                <a:latin typeface="Times New Roman" panose="02020603050405020304" charset="0"/>
                <a:ea typeface="宋体" panose="02010600030101010101" pitchFamily="2" charset="-122"/>
              </a:rPr>
              <a:t>DFA</a:t>
            </a:r>
            <a:r>
              <a:rPr lang="zh-CN" altLang="en-US" b="1" dirty="0">
                <a:latin typeface="Times New Roman" panose="02020603050405020304" charset="0"/>
                <a:ea typeface="宋体" panose="02010600030101010101" pitchFamily="2" charset="-122"/>
              </a:rPr>
              <a:t>在处理一个足够长的句子的过程中，必定会重复地经过某一个状态。换句话说，在</a:t>
            </a:r>
            <a:r>
              <a:rPr lang="en-US" altLang="zh-CN" b="1" dirty="0">
                <a:latin typeface="Times New Roman" panose="02020603050405020304" charset="0"/>
                <a:ea typeface="宋体" panose="02010600030101010101" pitchFamily="2" charset="-122"/>
              </a:rPr>
              <a:t>DFA</a:t>
            </a:r>
            <a:r>
              <a:rPr lang="zh-CN" altLang="en-US" b="1" dirty="0">
                <a:latin typeface="Times New Roman" panose="02020603050405020304" charset="0"/>
                <a:ea typeface="宋体" panose="02010600030101010101" pitchFamily="2" charset="-122"/>
              </a:rPr>
              <a:t>的状态转移图中，必定存在一条含有回路的从启动状态到某个终止状态的路。由于是回路，所以，</a:t>
            </a:r>
            <a:r>
              <a:rPr lang="en-US" altLang="zh-CN" b="1" dirty="0">
                <a:latin typeface="Times New Roman" panose="02020603050405020304" charset="0"/>
                <a:ea typeface="宋体" panose="02010600030101010101" pitchFamily="2" charset="-122"/>
              </a:rPr>
              <a:t>DFA</a:t>
            </a:r>
            <a:r>
              <a:rPr lang="zh-CN" altLang="en-US" b="1" dirty="0">
                <a:latin typeface="Times New Roman" panose="02020603050405020304" charset="0"/>
                <a:ea typeface="宋体" panose="02010600030101010101" pitchFamily="2" charset="-122"/>
              </a:rPr>
              <a:t>可以根据实际需要沿着这个回路循环运行，相当于这个回路中弧上的标记构成的非空子串可以重复任意多次。 </a:t>
            </a: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2019/5/28</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29</a:t>
            </a:fld>
            <a:endParaRPr 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520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1"/>
            </a:gs>
          </a:gsLst>
          <a:lin ang="5400000" scaled="1"/>
          <a:tileRect/>
        </a:gradFill>
        <a:effectLst/>
      </p:bgPr>
    </p:bg>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2019/5/28</a:t>
            </a:fld>
            <a:endParaRPr lang="zh-CN" altLang="en-US" dirty="0"/>
          </a:p>
        </p:txBody>
      </p:sp>
      <p:sp>
        <p:nvSpPr>
          <p:cNvPr id="5" name="灯片编号占位符 4"/>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3</a:t>
            </a:fld>
            <a:endParaRPr lang="zh-CN" dirty="0"/>
          </a:p>
        </p:txBody>
      </p:sp>
      <p:sp>
        <p:nvSpPr>
          <p:cNvPr id="432130" name="标题 432129"/>
          <p:cNvSpPr>
            <a:spLocks noGrp="1"/>
          </p:cNvSpPr>
          <p:nvPr>
            <p:ph type="title"/>
          </p:nvPr>
        </p:nvSpPr>
        <p:spPr>
          <a:xfrm>
            <a:off x="229235" y="5080"/>
            <a:ext cx="6858000" cy="1199515"/>
          </a:xfrm>
        </p:spPr>
        <p:txBody>
          <a:bodyPr anchor="ctr"/>
          <a:lstStyle/>
          <a:p>
            <a:pPr algn="l"/>
            <a:r>
              <a:rPr lang="zh-CN" altLang="en-US" b="1">
                <a:solidFill>
                  <a:srgbClr val="CC0066"/>
                </a:solidFill>
                <a:latin typeface="宋体" panose="02010600030101010101" pitchFamily="2" charset="-122"/>
                <a:ea typeface="宋体" panose="02010600030101010101" pitchFamily="2" charset="-122"/>
              </a:rPr>
              <a:t>语言的性质</a:t>
            </a:r>
          </a:p>
        </p:txBody>
      </p:sp>
      <p:sp>
        <p:nvSpPr>
          <p:cNvPr id="432131" name="文本占位符 432130"/>
          <p:cNvSpPr>
            <a:spLocks noGrp="1"/>
          </p:cNvSpPr>
          <p:nvPr>
            <p:ph type="body" idx="1"/>
          </p:nvPr>
        </p:nvSpPr>
        <p:spPr>
          <a:xfrm>
            <a:off x="336550" y="1061720"/>
            <a:ext cx="6858000" cy="4837430"/>
          </a:xfrm>
        </p:spPr>
        <p:txBody>
          <a:bodyPr/>
          <a:lstStyle/>
          <a:p>
            <a:pPr indent="-342900" algn="l">
              <a:lnSpc>
                <a:spcPct val="90000"/>
              </a:lnSpc>
              <a:buFont typeface="Arial" panose="020B0604020202020204" pitchFamily="34" charset="0"/>
              <a:buChar char="•"/>
            </a:pPr>
            <a:r>
              <a:rPr lang="en-US" altLang="zh-CN" sz="3200" b="1" dirty="0">
                <a:solidFill>
                  <a:srgbClr val="00B0F0"/>
                </a:solidFill>
                <a:latin typeface="Times New Roman" panose="02020603050405020304" charset="0"/>
                <a:ea typeface="宋体" panose="02010600030101010101" pitchFamily="2" charset="-122"/>
              </a:rPr>
              <a:t>语言</a:t>
            </a:r>
            <a:r>
              <a:rPr lang="zh-CN" altLang="en-US" sz="3200" b="1" dirty="0">
                <a:solidFill>
                  <a:srgbClr val="00B0F0"/>
                </a:solidFill>
                <a:latin typeface="Times New Roman" panose="02020603050405020304" charset="0"/>
                <a:ea typeface="宋体" panose="02010600030101010101" pitchFamily="2" charset="-122"/>
              </a:rPr>
              <a:t>的</a:t>
            </a:r>
            <a:r>
              <a:rPr lang="en-US" altLang="zh-CN" sz="3200" b="1" dirty="0">
                <a:solidFill>
                  <a:srgbClr val="00B0F0"/>
                </a:solidFill>
                <a:latin typeface="Times New Roman" panose="02020603050405020304" charset="0"/>
                <a:ea typeface="宋体" panose="02010600030101010101" pitchFamily="2" charset="-122"/>
              </a:rPr>
              <a:t>两种重要性质</a:t>
            </a:r>
          </a:p>
          <a:p>
            <a:pPr marL="971550" lvl="1" indent="-514350" algn="l">
              <a:lnSpc>
                <a:spcPct val="90000"/>
              </a:lnSpc>
              <a:buClrTx/>
              <a:buFont typeface="+mj-lt"/>
              <a:buAutoNum type="arabicPeriod"/>
            </a:pPr>
            <a:r>
              <a:rPr lang="zh-CN" altLang="en-US" sz="2800" b="1" dirty="0">
                <a:latin typeface="Times New Roman" panose="02020603050405020304" charset="0"/>
                <a:ea typeface="宋体" panose="02010600030101010101" pitchFamily="2" charset="-122"/>
              </a:rPr>
              <a:t>判定性质 (Decision Properties)</a:t>
            </a:r>
          </a:p>
          <a:p>
            <a:pPr marL="971550" lvl="1" indent="-514350" algn="l">
              <a:lnSpc>
                <a:spcPct val="90000"/>
              </a:lnSpc>
              <a:buClrTx/>
              <a:buFont typeface="+mj-lt"/>
              <a:buAutoNum type="arabicPeriod"/>
            </a:pPr>
            <a:r>
              <a:rPr lang="zh-CN" altLang="en-US" sz="2800" b="1" dirty="0">
                <a:latin typeface="Times New Roman" panose="02020603050405020304" charset="0"/>
                <a:ea typeface="宋体" panose="02010600030101010101" pitchFamily="2" charset="-122"/>
              </a:rPr>
              <a:t>封闭性质 (Closure Properties)</a:t>
            </a:r>
            <a:endParaRPr lang="en-US" altLang="zh-CN" b="1" dirty="0">
              <a:latin typeface="Times New Roman" panose="02020603050405020304" charset="0"/>
              <a:ea typeface="宋体" panose="02010600030101010101" pitchFamily="2" charset="-122"/>
            </a:endParaRPr>
          </a:p>
          <a:p>
            <a:pPr algn="l">
              <a:lnSpc>
                <a:spcPct val="90000"/>
              </a:lnSpc>
            </a:pPr>
            <a:endParaRPr lang="en-US" altLang="zh-CN" b="1" dirty="0">
              <a:latin typeface="Times New Roman" panose="02020603050405020304" charset="0"/>
              <a:ea typeface="宋体" panose="02010600030101010101" pitchFamily="2" charset="-122"/>
            </a:endParaRPr>
          </a:p>
          <a:p>
            <a:pPr algn="l">
              <a:lnSpc>
                <a:spcPct val="90000"/>
              </a:lnSpc>
            </a:pPr>
            <a:endParaRPr lang="en-US" altLang="zh-CN" b="1" dirty="0">
              <a:latin typeface="Times New Roman" panose="02020603050405020304" charset="0"/>
              <a:ea typeface="宋体" panose="02010600030101010101" pitchFamily="2" charset="-122"/>
            </a:endParaRPr>
          </a:p>
          <a:p>
            <a:pPr marL="114300" indent="-457200" algn="l">
              <a:lnSpc>
                <a:spcPct val="90000"/>
              </a:lnSpc>
              <a:buFont typeface="Arial" panose="020B0604020202020204" pitchFamily="34" charset="0"/>
              <a:buChar char="•"/>
            </a:pPr>
            <a:r>
              <a:rPr lang="zh-CN" altLang="en-US" sz="3200" b="1" dirty="0">
                <a:solidFill>
                  <a:srgbClr val="00B0F0"/>
                </a:solidFill>
                <a:latin typeface="Times New Roman" panose="02020603050405020304" charset="0"/>
                <a:ea typeface="宋体" panose="02010600030101010101" pitchFamily="2" charset="-122"/>
              </a:rPr>
              <a:t>RL性质 </a:t>
            </a:r>
            <a:endParaRPr lang="en-US" altLang="zh-CN" sz="3200" b="1" dirty="0">
              <a:solidFill>
                <a:srgbClr val="00B0F0"/>
              </a:solidFill>
              <a:latin typeface="Times New Roman" panose="02020603050405020304" charset="0"/>
              <a:ea typeface="宋体" panose="02010600030101010101" pitchFamily="2" charset="-122"/>
            </a:endParaRPr>
          </a:p>
          <a:p>
            <a:pPr marL="971550" lvl="1" indent="-514350" algn="l">
              <a:lnSpc>
                <a:spcPct val="90000"/>
              </a:lnSpc>
              <a:buClrTx/>
              <a:buFont typeface="Wingdings" panose="05000000000000000000" charset="0"/>
              <a:buChar char="Ø"/>
            </a:pPr>
            <a:r>
              <a:rPr lang="zh-CN" altLang="en-US" sz="2800" b="1" dirty="0">
                <a:latin typeface="Times New Roman" panose="02020603050405020304" charset="0"/>
                <a:ea typeface="宋体" panose="02010600030101010101" pitchFamily="2" charset="-122"/>
              </a:rPr>
              <a:t>判定性质：泵引理及其应用 </a:t>
            </a:r>
          </a:p>
          <a:p>
            <a:pPr marL="971550" lvl="1" indent="-514350" algn="l">
              <a:lnSpc>
                <a:spcPct val="90000"/>
              </a:lnSpc>
              <a:buClrTx/>
              <a:buFont typeface="Wingdings" panose="05000000000000000000" charset="0"/>
              <a:buChar char="Ø"/>
            </a:pPr>
            <a:r>
              <a:rPr lang="zh-CN" altLang="en-US" sz="2800" b="1" dirty="0">
                <a:latin typeface="Times New Roman" panose="02020603050405020304" charset="0"/>
                <a:ea typeface="宋体" panose="02010600030101010101" pitchFamily="2" charset="-122"/>
              </a:rPr>
              <a:t>封闭性质：并、乘积、闭包、补、</a:t>
            </a:r>
            <a:r>
              <a:rPr lang="zh-CN" altLang="en-US" sz="2800" b="1" dirty="0" smtClean="0">
                <a:latin typeface="Times New Roman" panose="02020603050405020304" charset="0"/>
                <a:ea typeface="宋体" panose="02010600030101010101" pitchFamily="2" charset="-122"/>
              </a:rPr>
              <a:t>交的封闭</a:t>
            </a:r>
            <a:r>
              <a:rPr lang="zh-CN" altLang="en-US" sz="2800" b="1" dirty="0">
                <a:latin typeface="Times New Roman" panose="02020603050405020304" charset="0"/>
                <a:ea typeface="宋体" panose="02010600030101010101" pitchFamily="2" charset="-122"/>
              </a:rPr>
              <a:t>性</a:t>
            </a:r>
            <a:r>
              <a:rPr lang="en-US" altLang="zh-CN" sz="3200" b="1" dirty="0">
                <a:latin typeface="Times New Roman" panose="02020603050405020304" charset="0"/>
                <a:ea typeface="宋体" panose="02010600030101010101" pitchFamily="2" charset="-122"/>
              </a:rPr>
              <a:t> </a:t>
            </a:r>
          </a:p>
          <a:p>
            <a:pPr indent="-342900" algn="l">
              <a:lnSpc>
                <a:spcPct val="90000"/>
              </a:lnSpc>
            </a:pPr>
            <a:endParaRPr lang="en-US" altLang="zh-CN" sz="3200" b="1" dirty="0">
              <a:latin typeface="Times New Roman" panose="0202060305040502030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2131">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32131">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3213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1"/>
            </a:gs>
          </a:gsLst>
          <a:lin ang="5400000" scaled="1"/>
          <a:tileRect/>
        </a:gradFill>
        <a:effectLst/>
      </p:bgPr>
    </p:bg>
    <p:spTree>
      <p:nvGrpSpPr>
        <p:cNvPr id="1" name=""/>
        <p:cNvGrpSpPr/>
        <p:nvPr/>
      </p:nvGrpSpPr>
      <p:grpSpPr>
        <a:xfrm>
          <a:off x="0" y="0"/>
          <a:ext cx="0" cy="0"/>
          <a:chOff x="0" y="0"/>
          <a:chExt cx="0" cy="0"/>
        </a:xfrm>
      </p:grpSpPr>
      <p:sp>
        <p:nvSpPr>
          <p:cNvPr id="436227" name="文本占位符 436226"/>
          <p:cNvSpPr>
            <a:spLocks noGrp="1"/>
          </p:cNvSpPr>
          <p:nvPr>
            <p:ph type="body" idx="1"/>
          </p:nvPr>
        </p:nvSpPr>
        <p:spPr>
          <a:xfrm>
            <a:off x="457200" y="1600200"/>
            <a:ext cx="8458200" cy="4525963"/>
          </a:xfrm>
        </p:spPr>
        <p:txBody>
          <a:bodyPr/>
          <a:lstStyle/>
          <a:p>
            <a:pPr algn="just">
              <a:buNone/>
            </a:pPr>
            <a:r>
              <a:rPr lang="en-US" altLang="zh-CN" b="1" dirty="0">
                <a:latin typeface="Times New Roman" panose="02020603050405020304" charset="0"/>
                <a:ea typeface="宋体" panose="02010600030101010101" pitchFamily="2" charset="-122"/>
              </a:rPr>
              <a:t> M=(Q</a:t>
            </a:r>
            <a:r>
              <a:rPr lang="zh-CN" altLang="en-US" b="1" dirty="0">
                <a:latin typeface="Times New Roman" panose="02020603050405020304" charset="0"/>
                <a:ea typeface="宋体" panose="02010600030101010101" pitchFamily="2" charset="-122"/>
              </a:rPr>
              <a:t>，</a:t>
            </a:r>
            <a:r>
              <a:rPr lang="en-US" altLang="zh-CN" b="1" dirty="0">
                <a:latin typeface="Times New Roman" panose="02020603050405020304" charset="0"/>
                <a:ea typeface="宋体" panose="02010600030101010101" pitchFamily="2" charset="-122"/>
              </a:rPr>
              <a:t>∑</a:t>
            </a:r>
            <a:r>
              <a:rPr lang="zh-CN" altLang="en-US" b="1" dirty="0">
                <a:latin typeface="Times New Roman" panose="02020603050405020304" charset="0"/>
                <a:ea typeface="宋体" panose="02010600030101010101" pitchFamily="2" charset="-122"/>
              </a:rPr>
              <a:t>，</a:t>
            </a:r>
            <a:r>
              <a:rPr lang="en-US" altLang="zh-CN" b="1" dirty="0" err="1">
                <a:latin typeface="Times New Roman" panose="02020603050405020304" charset="0"/>
                <a:ea typeface="宋体" panose="02010600030101010101" pitchFamily="2" charset="-122"/>
              </a:rPr>
              <a:t>δ</a:t>
            </a:r>
            <a:r>
              <a:rPr lang="zh-CN" altLang="en-US" b="1" dirty="0">
                <a:latin typeface="Times New Roman" panose="02020603050405020304" charset="0"/>
                <a:ea typeface="宋体" panose="02010600030101010101" pitchFamily="2" charset="-122"/>
              </a:rPr>
              <a:t>，</a:t>
            </a:r>
            <a:r>
              <a:rPr lang="en-US" altLang="zh-CN" b="1" dirty="0">
                <a:latin typeface="Times New Roman" panose="02020603050405020304" charset="0"/>
                <a:ea typeface="宋体" panose="02010600030101010101" pitchFamily="2" charset="-122"/>
              </a:rPr>
              <a:t>q</a:t>
            </a:r>
            <a:r>
              <a:rPr lang="en-US" altLang="zh-CN" b="1" baseline="-30000" dirty="0">
                <a:latin typeface="Times New Roman" panose="02020603050405020304" charset="0"/>
                <a:ea typeface="宋体" panose="02010600030101010101" pitchFamily="2" charset="-122"/>
              </a:rPr>
              <a:t>0</a:t>
            </a:r>
            <a:r>
              <a:rPr lang="zh-CN" altLang="en-US" b="1" dirty="0">
                <a:latin typeface="Times New Roman" panose="02020603050405020304" charset="0"/>
                <a:ea typeface="宋体" panose="02010600030101010101" pitchFamily="2" charset="-122"/>
              </a:rPr>
              <a:t>，</a:t>
            </a:r>
            <a:r>
              <a:rPr lang="en-US" altLang="zh-CN" b="1" dirty="0">
                <a:latin typeface="Times New Roman" panose="02020603050405020304" charset="0"/>
                <a:ea typeface="宋体" panose="02010600030101010101" pitchFamily="2" charset="-122"/>
              </a:rPr>
              <a:t>F)</a:t>
            </a:r>
            <a:r>
              <a:rPr lang="en-US" altLang="zh-CN" b="1" dirty="0">
                <a:ea typeface="宋体" panose="02010600030101010101" pitchFamily="2" charset="-122"/>
              </a:rPr>
              <a:t> </a:t>
            </a:r>
          </a:p>
          <a:p>
            <a:pPr algn="just">
              <a:buNone/>
            </a:pPr>
            <a:r>
              <a:rPr lang="en-US" altLang="zh-CN" b="1" dirty="0">
                <a:latin typeface="Times New Roman" panose="02020603050405020304" charset="0"/>
                <a:ea typeface="宋体" panose="02010600030101010101" pitchFamily="2" charset="-122"/>
              </a:rPr>
              <a:t> |Q|=N</a:t>
            </a:r>
            <a:r>
              <a:rPr lang="en-US" altLang="zh-CN" b="1" dirty="0">
                <a:ea typeface="宋体" panose="02010600030101010101" pitchFamily="2" charset="-122"/>
              </a:rPr>
              <a:t> </a:t>
            </a:r>
          </a:p>
          <a:p>
            <a:pPr algn="just">
              <a:buNone/>
            </a:pPr>
            <a:r>
              <a:rPr lang="en-US" altLang="zh-CN" b="1" dirty="0">
                <a:latin typeface="Times New Roman" panose="02020603050405020304" charset="0"/>
                <a:ea typeface="宋体" panose="02010600030101010101" pitchFamily="2" charset="-122"/>
              </a:rPr>
              <a:t> z= a</a:t>
            </a:r>
            <a:r>
              <a:rPr lang="en-US" altLang="zh-CN" b="1" baseline="-30000" dirty="0">
                <a:latin typeface="Times New Roman" panose="02020603050405020304" charset="0"/>
                <a:ea typeface="宋体" panose="02010600030101010101" pitchFamily="2" charset="-122"/>
              </a:rPr>
              <a:t>1</a:t>
            </a:r>
            <a:r>
              <a:rPr lang="en-US" altLang="zh-CN" b="1" dirty="0">
                <a:latin typeface="Times New Roman" panose="02020603050405020304" charset="0"/>
                <a:ea typeface="宋体" panose="02010600030101010101" pitchFamily="2" charset="-122"/>
              </a:rPr>
              <a:t>a</a:t>
            </a:r>
            <a:r>
              <a:rPr lang="en-US" altLang="zh-CN" b="1" baseline="-30000" dirty="0">
                <a:latin typeface="Times New Roman" panose="02020603050405020304" charset="0"/>
                <a:ea typeface="宋体" panose="02010600030101010101" pitchFamily="2" charset="-122"/>
              </a:rPr>
              <a:t>2</a:t>
            </a:r>
            <a:r>
              <a:rPr lang="en-US" altLang="zh-CN" b="1" dirty="0">
                <a:latin typeface="Times New Roman" panose="02020603050405020304" charset="0"/>
                <a:ea typeface="宋体" panose="02010600030101010101" pitchFamily="2" charset="-122"/>
              </a:rPr>
              <a:t>…a</a:t>
            </a:r>
            <a:r>
              <a:rPr lang="en-US" altLang="zh-CN" b="1" baseline="-30000" dirty="0">
                <a:latin typeface="Times New Roman" panose="02020603050405020304" charset="0"/>
                <a:ea typeface="宋体" panose="02010600030101010101" pitchFamily="2" charset="-122"/>
              </a:rPr>
              <a:t>m</a:t>
            </a:r>
            <a:r>
              <a:rPr lang="en-US" altLang="zh-CN" b="1" dirty="0">
                <a:latin typeface="Times New Roman" panose="02020603050405020304" charset="0"/>
                <a:ea typeface="宋体" panose="02010600030101010101" pitchFamily="2" charset="-122"/>
              </a:rPr>
              <a:t>	</a:t>
            </a:r>
            <a:r>
              <a:rPr lang="en-US" altLang="zh-CN" b="1" dirty="0" err="1">
                <a:latin typeface="Times New Roman" panose="02020603050405020304" charset="0"/>
                <a:ea typeface="宋体" panose="02010600030101010101" pitchFamily="2" charset="-122"/>
              </a:rPr>
              <a:t>m≥N</a:t>
            </a:r>
            <a:r>
              <a:rPr lang="en-US" altLang="zh-CN" b="1" dirty="0">
                <a:ea typeface="宋体" panose="02010600030101010101" pitchFamily="2" charset="-122"/>
              </a:rPr>
              <a:t> </a:t>
            </a:r>
          </a:p>
          <a:p>
            <a:pPr algn="just">
              <a:buNone/>
            </a:pPr>
            <a:r>
              <a:rPr lang="en-US" altLang="zh-CN" b="1" dirty="0">
                <a:latin typeface="Times New Roman" panose="02020603050405020304" charset="0"/>
                <a:ea typeface="宋体" panose="02010600030101010101" pitchFamily="2" charset="-122"/>
              </a:rPr>
              <a:t> </a:t>
            </a:r>
            <a:r>
              <a:rPr lang="en-US" altLang="zh-CN" b="1" dirty="0" err="1">
                <a:latin typeface="Times New Roman" panose="02020603050405020304" charset="0"/>
                <a:ea typeface="宋体" panose="02010600030101010101" pitchFamily="2" charset="-122"/>
              </a:rPr>
              <a:t>δ</a:t>
            </a:r>
            <a:r>
              <a:rPr lang="en-US" altLang="zh-CN" b="1" dirty="0">
                <a:latin typeface="Times New Roman" panose="02020603050405020304" charset="0"/>
                <a:ea typeface="宋体" panose="02010600030101010101" pitchFamily="2" charset="-122"/>
              </a:rPr>
              <a:t>(q</a:t>
            </a:r>
            <a:r>
              <a:rPr lang="en-US" altLang="zh-CN" b="1" baseline="-30000" dirty="0">
                <a:latin typeface="Times New Roman" panose="02020603050405020304" charset="0"/>
                <a:ea typeface="宋体" panose="02010600030101010101" pitchFamily="2" charset="-122"/>
              </a:rPr>
              <a:t>0</a:t>
            </a:r>
            <a:r>
              <a:rPr lang="zh-CN" altLang="en-US" b="1" dirty="0">
                <a:latin typeface="Times New Roman" panose="02020603050405020304" charset="0"/>
                <a:ea typeface="宋体" panose="02010600030101010101" pitchFamily="2" charset="-122"/>
              </a:rPr>
              <a:t>，</a:t>
            </a:r>
            <a:r>
              <a:rPr lang="en-US" altLang="zh-CN" b="1" dirty="0">
                <a:latin typeface="Times New Roman" panose="02020603050405020304" charset="0"/>
                <a:ea typeface="宋体" panose="02010600030101010101" pitchFamily="2" charset="-122"/>
              </a:rPr>
              <a:t>a</a:t>
            </a:r>
            <a:r>
              <a:rPr lang="en-US" altLang="zh-CN" b="1" baseline="-30000" dirty="0">
                <a:latin typeface="Times New Roman" panose="02020603050405020304" charset="0"/>
                <a:ea typeface="宋体" panose="02010600030101010101" pitchFamily="2" charset="-122"/>
              </a:rPr>
              <a:t>1</a:t>
            </a:r>
            <a:r>
              <a:rPr lang="en-US" altLang="zh-CN" b="1" dirty="0">
                <a:latin typeface="Times New Roman" panose="02020603050405020304" charset="0"/>
                <a:ea typeface="宋体" panose="02010600030101010101" pitchFamily="2" charset="-122"/>
              </a:rPr>
              <a:t>a</a:t>
            </a:r>
            <a:r>
              <a:rPr lang="en-US" altLang="zh-CN" b="1" baseline="-30000" dirty="0">
                <a:latin typeface="Times New Roman" panose="02020603050405020304" charset="0"/>
                <a:ea typeface="宋体" panose="02010600030101010101" pitchFamily="2" charset="-122"/>
              </a:rPr>
              <a:t>2</a:t>
            </a:r>
            <a:r>
              <a:rPr lang="en-US" altLang="zh-CN" b="1" dirty="0">
                <a:latin typeface="Times New Roman" panose="02020603050405020304" charset="0"/>
                <a:ea typeface="宋体" panose="02010600030101010101" pitchFamily="2" charset="-122"/>
              </a:rPr>
              <a:t>…a</a:t>
            </a:r>
            <a:r>
              <a:rPr lang="en-US" altLang="zh-CN" b="1" baseline="-30000" dirty="0">
                <a:latin typeface="Times New Roman" panose="02020603050405020304" charset="0"/>
                <a:ea typeface="宋体" panose="02010600030101010101" pitchFamily="2" charset="-122"/>
              </a:rPr>
              <a:t>h</a:t>
            </a:r>
            <a:r>
              <a:rPr lang="en-US" altLang="zh-CN" b="1" dirty="0">
                <a:latin typeface="Times New Roman" panose="02020603050405020304" charset="0"/>
                <a:ea typeface="宋体" panose="02010600030101010101" pitchFamily="2" charset="-122"/>
              </a:rPr>
              <a:t>)=</a:t>
            </a:r>
            <a:r>
              <a:rPr lang="en-US" altLang="zh-CN" b="1" dirty="0" err="1">
                <a:latin typeface="Times New Roman" panose="02020603050405020304" charset="0"/>
                <a:ea typeface="宋体" panose="02010600030101010101" pitchFamily="2" charset="-122"/>
              </a:rPr>
              <a:t>q</a:t>
            </a:r>
            <a:r>
              <a:rPr lang="en-US" altLang="zh-CN" b="1" baseline="-30000" dirty="0" err="1">
                <a:latin typeface="Times New Roman" panose="02020603050405020304" charset="0"/>
                <a:ea typeface="宋体" panose="02010600030101010101" pitchFamily="2" charset="-122"/>
              </a:rPr>
              <a:t>h</a:t>
            </a:r>
            <a:r>
              <a:rPr lang="en-US" altLang="zh-CN" b="1" dirty="0">
                <a:ea typeface="宋体" panose="02010600030101010101" pitchFamily="2" charset="-122"/>
              </a:rPr>
              <a:t> </a:t>
            </a:r>
          </a:p>
          <a:p>
            <a:pPr algn="just">
              <a:buNone/>
            </a:pPr>
            <a:r>
              <a:rPr lang="en-US" altLang="zh-CN" b="1" dirty="0">
                <a:latin typeface="Times New Roman" panose="02020603050405020304" charset="0"/>
                <a:ea typeface="宋体" panose="02010600030101010101" pitchFamily="2" charset="-122"/>
              </a:rPr>
              <a:t> </a:t>
            </a:r>
            <a:r>
              <a:rPr lang="zh-CN" altLang="en-US" b="1" dirty="0">
                <a:latin typeface="Times New Roman" panose="02020603050405020304" charset="0"/>
                <a:ea typeface="宋体" panose="02010600030101010101" pitchFamily="2" charset="-122"/>
              </a:rPr>
              <a:t>状态序列</a:t>
            </a:r>
            <a:r>
              <a:rPr lang="en-US" altLang="zh-CN" b="1" dirty="0">
                <a:latin typeface="Times New Roman" panose="02020603050405020304" charset="0"/>
                <a:ea typeface="宋体" panose="02010600030101010101" pitchFamily="2" charset="-122"/>
              </a:rPr>
              <a:t>q</a:t>
            </a:r>
            <a:r>
              <a:rPr lang="en-US" altLang="zh-CN" b="1" baseline="-30000" dirty="0">
                <a:latin typeface="Times New Roman" panose="02020603050405020304" charset="0"/>
                <a:ea typeface="宋体" panose="02010600030101010101" pitchFamily="2" charset="-122"/>
              </a:rPr>
              <a:t>0</a:t>
            </a:r>
            <a:r>
              <a:rPr lang="zh-CN" altLang="en-US" b="1" dirty="0">
                <a:latin typeface="Times New Roman" panose="02020603050405020304" charset="0"/>
                <a:ea typeface="宋体" panose="02010600030101010101" pitchFamily="2" charset="-122"/>
              </a:rPr>
              <a:t>，</a:t>
            </a:r>
            <a:r>
              <a:rPr lang="en-US" altLang="zh-CN" b="1" dirty="0">
                <a:latin typeface="Times New Roman" panose="02020603050405020304" charset="0"/>
                <a:ea typeface="宋体" panose="02010600030101010101" pitchFamily="2" charset="-122"/>
              </a:rPr>
              <a:t>q</a:t>
            </a:r>
            <a:r>
              <a:rPr lang="en-US" altLang="zh-CN" b="1" baseline="-30000" dirty="0">
                <a:latin typeface="Times New Roman" panose="02020603050405020304" charset="0"/>
                <a:ea typeface="宋体" panose="02010600030101010101" pitchFamily="2" charset="-122"/>
              </a:rPr>
              <a:t>1</a:t>
            </a:r>
            <a:r>
              <a:rPr lang="zh-CN" altLang="en-US" b="1" dirty="0">
                <a:latin typeface="Times New Roman" panose="02020603050405020304" charset="0"/>
                <a:ea typeface="宋体" panose="02010600030101010101" pitchFamily="2" charset="-122"/>
              </a:rPr>
              <a:t>，</a:t>
            </a:r>
            <a:r>
              <a:rPr lang="en-US" altLang="zh-CN" b="1" dirty="0">
                <a:latin typeface="Times New Roman" panose="02020603050405020304" charset="0"/>
                <a:ea typeface="宋体" panose="02010600030101010101" pitchFamily="2" charset="-122"/>
              </a:rPr>
              <a:t>…</a:t>
            </a:r>
            <a:r>
              <a:rPr lang="zh-CN" altLang="en-US" b="1" dirty="0">
                <a:latin typeface="Times New Roman" panose="02020603050405020304" charset="0"/>
                <a:ea typeface="宋体" panose="02010600030101010101" pitchFamily="2" charset="-122"/>
              </a:rPr>
              <a:t>，</a:t>
            </a:r>
            <a:r>
              <a:rPr lang="en-US" altLang="zh-CN" b="1" dirty="0" err="1">
                <a:latin typeface="Times New Roman" panose="02020603050405020304" charset="0"/>
                <a:ea typeface="宋体" panose="02010600030101010101" pitchFamily="2" charset="-122"/>
              </a:rPr>
              <a:t>q</a:t>
            </a:r>
            <a:r>
              <a:rPr lang="en-US" altLang="zh-CN" b="1" baseline="-30000" dirty="0" err="1">
                <a:latin typeface="Times New Roman" panose="02020603050405020304" charset="0"/>
                <a:ea typeface="宋体" panose="02010600030101010101" pitchFamily="2" charset="-122"/>
              </a:rPr>
              <a:t>N</a:t>
            </a:r>
            <a:r>
              <a:rPr lang="zh-CN" altLang="en-US" b="1" dirty="0">
                <a:latin typeface="Times New Roman" panose="02020603050405020304" charset="0"/>
                <a:ea typeface="宋体" panose="02010600030101010101" pitchFamily="2" charset="-122"/>
              </a:rPr>
              <a:t>中，至少有两个状态是相同</a:t>
            </a:r>
            <a:r>
              <a:rPr lang="zh-CN" altLang="en-US" b="1" dirty="0" err="1">
                <a:latin typeface="Times New Roman" panose="02020603050405020304" charset="0"/>
                <a:ea typeface="宋体" panose="02010600030101010101" pitchFamily="2" charset="-122"/>
              </a:rPr>
              <a:t>：</a:t>
            </a:r>
            <a:r>
              <a:rPr lang="en-US" altLang="zh-CN" b="1" dirty="0" err="1">
                <a:latin typeface="Times New Roman" panose="02020603050405020304" charset="0"/>
                <a:ea typeface="宋体" panose="02010600030101010101" pitchFamily="2" charset="-122"/>
              </a:rPr>
              <a:t>q</a:t>
            </a:r>
            <a:r>
              <a:rPr lang="en-US" altLang="zh-CN" b="1" baseline="-30000" dirty="0" err="1">
                <a:latin typeface="Times New Roman" panose="02020603050405020304" charset="0"/>
                <a:ea typeface="宋体" panose="02010600030101010101" pitchFamily="2" charset="-122"/>
              </a:rPr>
              <a:t>k</a:t>
            </a:r>
            <a:r>
              <a:rPr lang="en-US" altLang="zh-CN" b="1" dirty="0" err="1">
                <a:latin typeface="Times New Roman" panose="02020603050405020304" charset="0"/>
                <a:ea typeface="宋体" panose="02010600030101010101" pitchFamily="2" charset="-122"/>
              </a:rPr>
              <a:t>=q</a:t>
            </a:r>
            <a:r>
              <a:rPr lang="en-US" altLang="zh-CN" b="1" baseline="-30000" dirty="0" err="1">
                <a:latin typeface="Times New Roman" panose="02020603050405020304" charset="0"/>
                <a:ea typeface="宋体" panose="02010600030101010101" pitchFamily="2" charset="-122"/>
              </a:rPr>
              <a:t>j</a:t>
            </a:r>
            <a:r>
              <a:rPr lang="en-US" altLang="zh-CN" b="1" dirty="0" err="1">
                <a:latin typeface="Times New Roman" panose="02020603050405020304" charset="0"/>
                <a:ea typeface="宋体" panose="02010600030101010101" pitchFamily="2" charset="-122"/>
              </a:rPr>
              <a:t> </a:t>
            </a:r>
            <a:r>
              <a:rPr lang="en-US" altLang="zh-CN" b="1" dirty="0" err="1">
                <a:ea typeface="宋体" panose="02010600030101010101" pitchFamily="2" charset="-122"/>
              </a:rPr>
              <a:t> </a:t>
            </a: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2019/5/28</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30</a:t>
            </a:fld>
            <a:endParaRPr lang="zh-CN" dirty="0"/>
          </a:p>
        </p:txBody>
      </p:sp>
      <p:sp>
        <p:nvSpPr>
          <p:cNvPr id="7" name="标题 435201"/>
          <p:cNvSpPr txBox="1"/>
          <p:nvPr/>
        </p:nvSpPr>
        <p:spPr>
          <a:xfrm>
            <a:off x="609600" y="427038"/>
            <a:ext cx="8229600" cy="1143000"/>
          </a:xfrm>
          <a:prstGeom prst="rect">
            <a:avLst/>
          </a:prstGeom>
          <a:noFill/>
          <a:ln w="9525">
            <a:noFill/>
          </a:ln>
        </p:spPr>
        <p:txBody>
          <a:bodyPr anchor="ctr"/>
          <a:lstStyle>
            <a:lvl1pPr marL="0" lvl="0" indent="0" algn="ctr" defTabSz="914400" eaLnBrk="1" fontAlgn="base" latinLnBrk="0" hangingPunct="1">
              <a:lnSpc>
                <a:spcPct val="100000"/>
              </a:lnSpc>
              <a:spcBef>
                <a:spcPct val="0"/>
              </a:spcBef>
              <a:spcAft>
                <a:spcPct val="0"/>
              </a:spcAft>
              <a:buClr>
                <a:srgbClr val="000000"/>
              </a:buClr>
              <a:buNone/>
              <a:defRPr sz="4400" b="0" i="0" u="none" kern="1200" baseline="0">
                <a:solidFill>
                  <a:schemeClr val="tx2"/>
                </a:solidFill>
                <a:latin typeface="+mj-lt"/>
                <a:ea typeface="+mj-ea"/>
                <a:cs typeface="+mj-cs"/>
              </a:defRPr>
            </a:lvl1pPr>
          </a:lstStyle>
          <a:p>
            <a:r>
              <a:rPr lang="en-US" altLang="zh-CN" b="1">
                <a:solidFill>
                  <a:srgbClr val="D60093"/>
                </a:solidFill>
                <a:ea typeface="黑体" panose="02010609060101010101" pitchFamily="2" charset="-122"/>
              </a:rPr>
              <a:t>5.1 RL</a:t>
            </a:r>
            <a:r>
              <a:rPr lang="zh-CN" altLang="en-US" b="1">
                <a:solidFill>
                  <a:srgbClr val="D60093"/>
                </a:solidFill>
                <a:ea typeface="黑体" panose="02010609060101010101" pitchFamily="2" charset="-122"/>
              </a:rPr>
              <a:t>的泵引理 </a:t>
            </a:r>
            <a:endParaRPr lang="zh-CN" altLang="en-US" b="1" dirty="0">
              <a:solidFill>
                <a:srgbClr val="D60093"/>
              </a:solidFill>
              <a:ea typeface="黑体" panose="02010609060101010101" pitchFamily="2"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1"/>
            </a:gs>
          </a:gsLst>
          <a:lin ang="5400000" scaled="1"/>
          <a:tileRect/>
        </a:gradFill>
        <a:effectLst/>
      </p:bgPr>
    </p:bg>
    <p:spTree>
      <p:nvGrpSpPr>
        <p:cNvPr id="1" name=""/>
        <p:cNvGrpSpPr/>
        <p:nvPr/>
      </p:nvGrpSpPr>
      <p:grpSpPr>
        <a:xfrm>
          <a:off x="0" y="0"/>
          <a:ext cx="0" cy="0"/>
          <a:chOff x="0" y="0"/>
          <a:chExt cx="0" cy="0"/>
        </a:xfrm>
      </p:grpSpPr>
      <p:sp>
        <p:nvSpPr>
          <p:cNvPr id="437251" name="文本占位符 437250"/>
          <p:cNvSpPr>
            <a:spLocks noGrp="1"/>
          </p:cNvSpPr>
          <p:nvPr>
            <p:ph type="body" idx="1"/>
          </p:nvPr>
        </p:nvSpPr>
        <p:spPr/>
        <p:txBody>
          <a:bodyPr/>
          <a:lstStyle/>
          <a:p>
            <a:pPr algn="just">
              <a:lnSpc>
                <a:spcPct val="90000"/>
              </a:lnSpc>
              <a:buNone/>
            </a:pPr>
            <a:r>
              <a:rPr lang="en-US" altLang="zh-CN" b="1">
                <a:latin typeface="Times New Roman" panose="02020603050405020304" charset="0"/>
                <a:ea typeface="宋体" panose="02010600030101010101" pitchFamily="2" charset="-122"/>
              </a:rPr>
              <a:t>δ(q</a:t>
            </a:r>
            <a:r>
              <a:rPr lang="en-US" altLang="zh-CN" b="1" baseline="-30000">
                <a:latin typeface="Times New Roman" panose="02020603050405020304" charset="0"/>
                <a:ea typeface="宋体" panose="02010600030101010101" pitchFamily="2" charset="-122"/>
              </a:rPr>
              <a:t>0</a:t>
            </a:r>
            <a:r>
              <a:rPr lang="zh-CN" altLang="en-US" b="1">
                <a:latin typeface="Times New Roman" panose="02020603050405020304" charset="0"/>
                <a:ea typeface="宋体" panose="02010600030101010101" pitchFamily="2" charset="-122"/>
              </a:rPr>
              <a:t>，</a:t>
            </a:r>
            <a:r>
              <a:rPr lang="en-US" altLang="zh-CN" b="1">
                <a:latin typeface="Times New Roman" panose="02020603050405020304" charset="0"/>
                <a:ea typeface="宋体" panose="02010600030101010101" pitchFamily="2" charset="-122"/>
              </a:rPr>
              <a:t>a</a:t>
            </a:r>
            <a:r>
              <a:rPr lang="en-US" altLang="zh-CN" b="1" baseline="-30000">
                <a:latin typeface="Times New Roman" panose="02020603050405020304" charset="0"/>
                <a:ea typeface="宋体" panose="02010600030101010101" pitchFamily="2" charset="-122"/>
              </a:rPr>
              <a:t>1</a:t>
            </a:r>
            <a:r>
              <a:rPr lang="en-US" altLang="zh-CN" b="1">
                <a:latin typeface="Times New Roman" panose="02020603050405020304" charset="0"/>
                <a:ea typeface="宋体" panose="02010600030101010101" pitchFamily="2" charset="-122"/>
              </a:rPr>
              <a:t>a</a:t>
            </a:r>
            <a:r>
              <a:rPr lang="en-US" altLang="zh-CN" b="1" baseline="-30000">
                <a:latin typeface="Times New Roman" panose="02020603050405020304" charset="0"/>
                <a:ea typeface="宋体" panose="02010600030101010101" pitchFamily="2" charset="-122"/>
              </a:rPr>
              <a:t>2</a:t>
            </a:r>
            <a:r>
              <a:rPr lang="en-US" altLang="zh-CN" b="1">
                <a:latin typeface="Times New Roman" panose="02020603050405020304" charset="0"/>
                <a:ea typeface="宋体" panose="02010600030101010101" pitchFamily="2" charset="-122"/>
              </a:rPr>
              <a:t>…</a:t>
            </a:r>
            <a:r>
              <a:rPr lang="en-US" altLang="zh-CN" b="1" dirty="0" err="1">
                <a:latin typeface="Times New Roman" panose="02020603050405020304" charset="0"/>
                <a:ea typeface="宋体" panose="02010600030101010101" pitchFamily="2" charset="-122"/>
              </a:rPr>
              <a:t>a</a:t>
            </a:r>
            <a:r>
              <a:rPr lang="en-US" altLang="zh-CN" b="1" baseline="-30000" dirty="0" err="1">
                <a:latin typeface="Times New Roman" panose="02020603050405020304" charset="0"/>
                <a:ea typeface="宋体" panose="02010600030101010101" pitchFamily="2" charset="-122"/>
              </a:rPr>
              <a:t>k</a:t>
            </a:r>
            <a:r>
              <a:rPr lang="en-US" altLang="zh-CN" b="1" dirty="0" err="1">
                <a:latin typeface="Times New Roman" panose="02020603050405020304" charset="0"/>
                <a:ea typeface="宋体" panose="02010600030101010101" pitchFamily="2" charset="-122"/>
              </a:rPr>
              <a:t>)=q</a:t>
            </a:r>
            <a:r>
              <a:rPr lang="en-US" altLang="zh-CN" b="1" baseline="-30000" dirty="0" err="1">
                <a:latin typeface="Times New Roman" panose="02020603050405020304" charset="0"/>
                <a:ea typeface="宋体" panose="02010600030101010101" pitchFamily="2" charset="-122"/>
              </a:rPr>
              <a:t>k</a:t>
            </a:r>
            <a:endParaRPr lang="en-US" altLang="zh-CN" b="1">
              <a:latin typeface="Times New Roman" panose="02020603050405020304" charset="0"/>
              <a:ea typeface="宋体" panose="02010600030101010101" pitchFamily="2" charset="-122"/>
            </a:endParaRPr>
          </a:p>
          <a:p>
            <a:pPr algn="just">
              <a:lnSpc>
                <a:spcPct val="90000"/>
              </a:lnSpc>
              <a:buNone/>
            </a:pPr>
            <a:r>
              <a:rPr lang="en-US" altLang="zh-CN" b="1">
                <a:latin typeface="Times New Roman" panose="02020603050405020304" charset="0"/>
                <a:ea typeface="宋体" panose="02010600030101010101" pitchFamily="2" charset="-122"/>
              </a:rPr>
              <a:t>δ</a:t>
            </a:r>
            <a:r>
              <a:rPr lang="en-US" altLang="zh-CN" b="1" dirty="0" err="1">
                <a:latin typeface="Times New Roman" panose="02020603050405020304" charset="0"/>
                <a:ea typeface="宋体" panose="02010600030101010101" pitchFamily="2" charset="-122"/>
              </a:rPr>
              <a:t>(q</a:t>
            </a:r>
            <a:r>
              <a:rPr lang="en-US" altLang="zh-CN" b="1" baseline="-30000" dirty="0" err="1">
                <a:latin typeface="Times New Roman" panose="02020603050405020304" charset="0"/>
                <a:ea typeface="宋体" panose="02010600030101010101" pitchFamily="2" charset="-122"/>
              </a:rPr>
              <a:t>k</a:t>
            </a:r>
            <a:r>
              <a:rPr lang="zh-CN" altLang="en-US" b="1">
                <a:latin typeface="Times New Roman" panose="02020603050405020304" charset="0"/>
                <a:ea typeface="宋体" panose="02010600030101010101" pitchFamily="2" charset="-122"/>
              </a:rPr>
              <a:t>，</a:t>
            </a:r>
            <a:r>
              <a:rPr lang="en-US" altLang="zh-CN" b="1" dirty="0" err="1">
                <a:latin typeface="Times New Roman" panose="02020603050405020304" charset="0"/>
                <a:ea typeface="宋体" panose="02010600030101010101" pitchFamily="2" charset="-122"/>
              </a:rPr>
              <a:t>a</a:t>
            </a:r>
            <a:r>
              <a:rPr lang="en-US" altLang="zh-CN" b="1" baseline="-30000" dirty="0" err="1">
                <a:latin typeface="Times New Roman" panose="02020603050405020304" charset="0"/>
                <a:ea typeface="宋体" panose="02010600030101010101" pitchFamily="2" charset="-122"/>
              </a:rPr>
              <a:t>k</a:t>
            </a:r>
            <a:r>
              <a:rPr lang="en-US" altLang="zh-CN" b="1" baseline="-30000">
                <a:latin typeface="Times New Roman" panose="02020603050405020304" charset="0"/>
                <a:ea typeface="宋体" panose="02010600030101010101" pitchFamily="2" charset="-122"/>
              </a:rPr>
              <a:t>+1</a:t>
            </a:r>
            <a:r>
              <a:rPr lang="en-US" altLang="zh-CN" b="1">
                <a:latin typeface="Times New Roman" panose="02020603050405020304" charset="0"/>
                <a:ea typeface="宋体" panose="02010600030101010101" pitchFamily="2" charset="-122"/>
              </a:rPr>
              <a:t>…</a:t>
            </a:r>
            <a:r>
              <a:rPr lang="en-US" altLang="zh-CN" b="1" dirty="0" err="1">
                <a:latin typeface="Times New Roman" panose="02020603050405020304" charset="0"/>
                <a:ea typeface="宋体" panose="02010600030101010101" pitchFamily="2" charset="-122"/>
              </a:rPr>
              <a:t>a</a:t>
            </a:r>
            <a:r>
              <a:rPr lang="en-US" altLang="zh-CN" b="1" baseline="-30000" dirty="0" err="1">
                <a:latin typeface="Times New Roman" panose="02020603050405020304" charset="0"/>
                <a:ea typeface="宋体" panose="02010600030101010101" pitchFamily="2" charset="-122"/>
              </a:rPr>
              <a:t>j</a:t>
            </a:r>
            <a:r>
              <a:rPr lang="en-US" altLang="zh-CN" b="1" dirty="0" err="1">
                <a:latin typeface="Times New Roman" panose="02020603050405020304" charset="0"/>
                <a:ea typeface="宋体" panose="02010600030101010101" pitchFamily="2" charset="-122"/>
              </a:rPr>
              <a:t>)=q</a:t>
            </a:r>
            <a:r>
              <a:rPr lang="en-US" altLang="zh-CN" b="1" baseline="-30000" dirty="0" err="1">
                <a:latin typeface="Times New Roman" panose="02020603050405020304" charset="0"/>
                <a:ea typeface="宋体" panose="02010600030101010101" pitchFamily="2" charset="-122"/>
              </a:rPr>
              <a:t>j</a:t>
            </a:r>
            <a:r>
              <a:rPr lang="en-US" altLang="zh-CN" b="1" dirty="0" err="1">
                <a:latin typeface="Times New Roman" panose="02020603050405020304" charset="0"/>
                <a:ea typeface="宋体" panose="02010600030101010101" pitchFamily="2" charset="-122"/>
              </a:rPr>
              <a:t>=q</a:t>
            </a:r>
            <a:r>
              <a:rPr lang="en-US" altLang="zh-CN" b="1" baseline="-30000" dirty="0" err="1">
                <a:latin typeface="Times New Roman" panose="02020603050405020304" charset="0"/>
                <a:ea typeface="宋体" panose="02010600030101010101" pitchFamily="2" charset="-122"/>
              </a:rPr>
              <a:t>k</a:t>
            </a:r>
            <a:endParaRPr lang="en-US" altLang="zh-CN" b="1">
              <a:latin typeface="Times New Roman" panose="02020603050405020304" charset="0"/>
              <a:ea typeface="宋体" panose="02010600030101010101" pitchFamily="2" charset="-122"/>
            </a:endParaRPr>
          </a:p>
          <a:p>
            <a:pPr algn="just">
              <a:lnSpc>
                <a:spcPct val="90000"/>
              </a:lnSpc>
              <a:buNone/>
            </a:pPr>
            <a:r>
              <a:rPr lang="en-US" altLang="zh-CN" b="1">
                <a:latin typeface="Times New Roman" panose="02020603050405020304" charset="0"/>
                <a:ea typeface="宋体" panose="02010600030101010101" pitchFamily="2" charset="-122"/>
              </a:rPr>
              <a:t>δ</a:t>
            </a:r>
            <a:r>
              <a:rPr lang="en-US" altLang="zh-CN" b="1" dirty="0" err="1">
                <a:latin typeface="Times New Roman" panose="02020603050405020304" charset="0"/>
                <a:ea typeface="宋体" panose="02010600030101010101" pitchFamily="2" charset="-122"/>
              </a:rPr>
              <a:t>(q</a:t>
            </a:r>
            <a:r>
              <a:rPr lang="en-US" altLang="zh-CN" b="1" baseline="-30000" dirty="0" err="1">
                <a:latin typeface="Times New Roman" panose="02020603050405020304" charset="0"/>
                <a:ea typeface="宋体" panose="02010600030101010101" pitchFamily="2" charset="-122"/>
              </a:rPr>
              <a:t>j</a:t>
            </a:r>
            <a:r>
              <a:rPr lang="zh-CN" altLang="en-US" b="1">
                <a:latin typeface="Times New Roman" panose="02020603050405020304" charset="0"/>
                <a:ea typeface="宋体" panose="02010600030101010101" pitchFamily="2" charset="-122"/>
              </a:rPr>
              <a:t>，</a:t>
            </a:r>
            <a:r>
              <a:rPr lang="en-US" altLang="zh-CN" b="1" dirty="0" err="1">
                <a:latin typeface="Times New Roman" panose="02020603050405020304" charset="0"/>
                <a:ea typeface="宋体" panose="02010600030101010101" pitchFamily="2" charset="-122"/>
              </a:rPr>
              <a:t>a</a:t>
            </a:r>
            <a:r>
              <a:rPr lang="en-US" altLang="zh-CN" b="1" baseline="-30000" dirty="0" err="1">
                <a:latin typeface="Times New Roman" panose="02020603050405020304" charset="0"/>
                <a:ea typeface="宋体" panose="02010600030101010101" pitchFamily="2" charset="-122"/>
              </a:rPr>
              <a:t>j</a:t>
            </a:r>
            <a:r>
              <a:rPr lang="en-US" altLang="zh-CN" b="1" baseline="-30000">
                <a:latin typeface="Times New Roman" panose="02020603050405020304" charset="0"/>
                <a:ea typeface="宋体" panose="02010600030101010101" pitchFamily="2" charset="-122"/>
              </a:rPr>
              <a:t>+1</a:t>
            </a:r>
            <a:r>
              <a:rPr lang="en-US" altLang="zh-CN" b="1">
                <a:latin typeface="Times New Roman" panose="02020603050405020304" charset="0"/>
                <a:ea typeface="宋体" panose="02010600030101010101" pitchFamily="2" charset="-122"/>
              </a:rPr>
              <a:t>…a</a:t>
            </a:r>
            <a:r>
              <a:rPr lang="en-US" altLang="zh-CN" b="1" baseline="-30000">
                <a:latin typeface="Times New Roman" panose="02020603050405020304" charset="0"/>
                <a:ea typeface="宋体" panose="02010600030101010101" pitchFamily="2" charset="-122"/>
              </a:rPr>
              <a:t>m</a:t>
            </a:r>
            <a:r>
              <a:rPr lang="en-US" altLang="zh-CN" b="1" dirty="0" err="1">
                <a:latin typeface="Times New Roman" panose="02020603050405020304" charset="0"/>
                <a:ea typeface="宋体" panose="02010600030101010101" pitchFamily="2" charset="-122"/>
              </a:rPr>
              <a:t>)=q</a:t>
            </a:r>
            <a:r>
              <a:rPr lang="en-US" altLang="zh-CN" b="1" baseline="-30000" dirty="0" err="1">
                <a:latin typeface="Times New Roman" panose="02020603050405020304" charset="0"/>
                <a:ea typeface="宋体" panose="02010600030101010101" pitchFamily="2" charset="-122"/>
              </a:rPr>
              <a:t>m</a:t>
            </a:r>
          </a:p>
          <a:p>
            <a:pPr algn="just">
              <a:lnSpc>
                <a:spcPct val="90000"/>
              </a:lnSpc>
              <a:buNone/>
            </a:pPr>
            <a:r>
              <a:rPr lang="zh-CN" altLang="en-US" b="1" dirty="0">
                <a:latin typeface="Times New Roman" panose="02020603050405020304" charset="0"/>
                <a:ea typeface="宋体" panose="02010600030101010101" pitchFamily="2" charset="-122"/>
              </a:rPr>
              <a:t>对于任意的整数</a:t>
            </a:r>
            <a:r>
              <a:rPr lang="en-US" altLang="zh-CN" b="1">
                <a:latin typeface="Times New Roman" panose="02020603050405020304" charset="0"/>
                <a:ea typeface="宋体" panose="02010600030101010101" pitchFamily="2" charset="-122"/>
              </a:rPr>
              <a:t>i≥0</a:t>
            </a:r>
            <a:r>
              <a:rPr lang="en-US" altLang="zh-CN" b="1" baseline="-30000">
                <a:latin typeface="Times New Roman" panose="02020603050405020304" charset="0"/>
                <a:ea typeface="宋体" panose="02010600030101010101" pitchFamily="2" charset="-122"/>
              </a:rPr>
              <a:t> </a:t>
            </a:r>
          </a:p>
          <a:p>
            <a:pPr algn="just">
              <a:lnSpc>
                <a:spcPct val="90000"/>
              </a:lnSpc>
              <a:buNone/>
            </a:pPr>
            <a:r>
              <a:rPr lang="en-US" altLang="zh-CN" b="1">
                <a:latin typeface="Times New Roman" panose="02020603050405020304" charset="0"/>
                <a:ea typeface="宋体" panose="02010600030101010101" pitchFamily="2" charset="-122"/>
              </a:rPr>
              <a:t>δ</a:t>
            </a:r>
            <a:r>
              <a:rPr lang="en-US" altLang="zh-CN" b="1" dirty="0" err="1">
                <a:latin typeface="Times New Roman" panose="02020603050405020304" charset="0"/>
                <a:ea typeface="宋体" panose="02010600030101010101" pitchFamily="2" charset="-122"/>
              </a:rPr>
              <a:t>(q</a:t>
            </a:r>
            <a:r>
              <a:rPr lang="en-US" altLang="zh-CN" b="1" baseline="-30000" dirty="0" err="1">
                <a:latin typeface="Times New Roman" panose="02020603050405020304" charset="0"/>
                <a:ea typeface="宋体" panose="02010600030101010101" pitchFamily="2" charset="-122"/>
              </a:rPr>
              <a:t>k</a:t>
            </a:r>
            <a:r>
              <a:rPr lang="zh-CN" altLang="en-US" b="1">
                <a:latin typeface="Times New Roman" panose="02020603050405020304" charset="0"/>
                <a:ea typeface="宋体" panose="02010600030101010101" pitchFamily="2" charset="-122"/>
              </a:rPr>
              <a:t>，</a:t>
            </a:r>
            <a:r>
              <a:rPr lang="en-US" altLang="zh-CN" b="1" dirty="0" err="1">
                <a:latin typeface="Times New Roman" panose="02020603050405020304" charset="0"/>
                <a:ea typeface="宋体" panose="02010600030101010101" pitchFamily="2" charset="-122"/>
              </a:rPr>
              <a:t>(a</a:t>
            </a:r>
            <a:r>
              <a:rPr lang="en-US" altLang="zh-CN" b="1" baseline="-30000" dirty="0" err="1">
                <a:latin typeface="Times New Roman" panose="02020603050405020304" charset="0"/>
                <a:ea typeface="宋体" panose="02010600030101010101" pitchFamily="2" charset="-122"/>
              </a:rPr>
              <a:t>k</a:t>
            </a:r>
            <a:r>
              <a:rPr lang="en-US" altLang="zh-CN" b="1" baseline="-30000">
                <a:latin typeface="Times New Roman" panose="02020603050405020304" charset="0"/>
                <a:ea typeface="宋体" panose="02010600030101010101" pitchFamily="2" charset="-122"/>
              </a:rPr>
              <a:t>+1</a:t>
            </a:r>
            <a:r>
              <a:rPr lang="en-US" altLang="zh-CN" b="1">
                <a:latin typeface="Times New Roman" panose="02020603050405020304" charset="0"/>
                <a:ea typeface="宋体" panose="02010600030101010101" pitchFamily="2" charset="-122"/>
              </a:rPr>
              <a:t>…</a:t>
            </a:r>
            <a:r>
              <a:rPr lang="en-US" altLang="zh-CN" b="1" dirty="0" err="1">
                <a:latin typeface="Times New Roman" panose="02020603050405020304" charset="0"/>
                <a:ea typeface="宋体" panose="02010600030101010101" pitchFamily="2" charset="-122"/>
              </a:rPr>
              <a:t>a</a:t>
            </a:r>
            <a:r>
              <a:rPr lang="en-US" altLang="zh-CN" b="1" baseline="-30000" dirty="0" err="1">
                <a:latin typeface="Times New Roman" panose="02020603050405020304" charset="0"/>
                <a:ea typeface="宋体" panose="02010600030101010101" pitchFamily="2" charset="-122"/>
              </a:rPr>
              <a:t>j</a:t>
            </a:r>
            <a:r>
              <a:rPr lang="en-US" altLang="zh-CN" b="1">
                <a:latin typeface="Times New Roman" panose="02020603050405020304" charset="0"/>
                <a:ea typeface="宋体" panose="02010600030101010101" pitchFamily="2" charset="-122"/>
              </a:rPr>
              <a:t>)</a:t>
            </a:r>
            <a:r>
              <a:rPr lang="en-US" altLang="zh-CN" b="1" baseline="30000">
                <a:latin typeface="Times New Roman" panose="02020603050405020304" charset="0"/>
                <a:ea typeface="宋体" panose="02010600030101010101" pitchFamily="2" charset="-122"/>
              </a:rPr>
              <a:t>i</a:t>
            </a:r>
            <a:r>
              <a:rPr lang="en-US" altLang="zh-CN" b="1">
                <a:latin typeface="Times New Roman" panose="02020603050405020304" charset="0"/>
                <a:ea typeface="宋体" panose="02010600030101010101" pitchFamily="2" charset="-122"/>
              </a:rPr>
              <a:t>)</a:t>
            </a:r>
          </a:p>
          <a:p>
            <a:pPr algn="just">
              <a:lnSpc>
                <a:spcPct val="90000"/>
              </a:lnSpc>
              <a:buNone/>
            </a:pPr>
            <a:r>
              <a:rPr lang="en-US" altLang="zh-CN" b="1">
                <a:latin typeface="Times New Roman" panose="02020603050405020304" charset="0"/>
                <a:ea typeface="宋体" panose="02010600030101010101" pitchFamily="2" charset="-122"/>
              </a:rPr>
              <a:t>=δ</a:t>
            </a:r>
            <a:r>
              <a:rPr lang="en-US" altLang="zh-CN" b="1" dirty="0" err="1">
                <a:latin typeface="Times New Roman" panose="02020603050405020304" charset="0"/>
                <a:ea typeface="宋体" panose="02010600030101010101" pitchFamily="2" charset="-122"/>
              </a:rPr>
              <a:t>(q</a:t>
            </a:r>
            <a:r>
              <a:rPr lang="en-US" altLang="zh-CN" b="1" baseline="-30000" dirty="0" err="1">
                <a:latin typeface="Times New Roman" panose="02020603050405020304" charset="0"/>
                <a:ea typeface="宋体" panose="02010600030101010101" pitchFamily="2" charset="-122"/>
              </a:rPr>
              <a:t>k</a:t>
            </a:r>
            <a:r>
              <a:rPr lang="zh-CN" altLang="en-US" b="1">
                <a:latin typeface="Times New Roman" panose="02020603050405020304" charset="0"/>
                <a:ea typeface="宋体" panose="02010600030101010101" pitchFamily="2" charset="-122"/>
              </a:rPr>
              <a:t>，</a:t>
            </a:r>
            <a:r>
              <a:rPr lang="en-US" altLang="zh-CN" b="1" dirty="0" err="1">
                <a:latin typeface="Times New Roman" panose="02020603050405020304" charset="0"/>
                <a:ea typeface="宋体" panose="02010600030101010101" pitchFamily="2" charset="-122"/>
              </a:rPr>
              <a:t>(a</a:t>
            </a:r>
            <a:r>
              <a:rPr lang="en-US" altLang="zh-CN" b="1" baseline="-30000" dirty="0" err="1">
                <a:latin typeface="Times New Roman" panose="02020603050405020304" charset="0"/>
                <a:ea typeface="宋体" panose="02010600030101010101" pitchFamily="2" charset="-122"/>
              </a:rPr>
              <a:t>k</a:t>
            </a:r>
            <a:r>
              <a:rPr lang="en-US" altLang="zh-CN" b="1" baseline="-30000">
                <a:latin typeface="Times New Roman" panose="02020603050405020304" charset="0"/>
                <a:ea typeface="宋体" panose="02010600030101010101" pitchFamily="2" charset="-122"/>
              </a:rPr>
              <a:t>+1</a:t>
            </a:r>
            <a:r>
              <a:rPr lang="en-US" altLang="zh-CN" b="1">
                <a:latin typeface="Times New Roman" panose="02020603050405020304" charset="0"/>
                <a:ea typeface="宋体" panose="02010600030101010101" pitchFamily="2" charset="-122"/>
              </a:rPr>
              <a:t>…</a:t>
            </a:r>
            <a:r>
              <a:rPr lang="en-US" altLang="zh-CN" b="1" dirty="0" err="1">
                <a:latin typeface="Times New Roman" panose="02020603050405020304" charset="0"/>
                <a:ea typeface="宋体" panose="02010600030101010101" pitchFamily="2" charset="-122"/>
              </a:rPr>
              <a:t>a</a:t>
            </a:r>
            <a:r>
              <a:rPr lang="en-US" altLang="zh-CN" b="1" baseline="-30000" dirty="0" err="1">
                <a:latin typeface="Times New Roman" panose="02020603050405020304" charset="0"/>
                <a:ea typeface="宋体" panose="02010600030101010101" pitchFamily="2" charset="-122"/>
              </a:rPr>
              <a:t>j</a:t>
            </a:r>
            <a:r>
              <a:rPr lang="en-US" altLang="zh-CN" b="1">
                <a:latin typeface="Times New Roman" panose="02020603050405020304" charset="0"/>
                <a:ea typeface="宋体" panose="02010600030101010101" pitchFamily="2" charset="-122"/>
              </a:rPr>
              <a:t>)</a:t>
            </a:r>
            <a:r>
              <a:rPr lang="en-US" altLang="zh-CN" b="1" baseline="30000">
                <a:latin typeface="Times New Roman" panose="02020603050405020304" charset="0"/>
                <a:ea typeface="宋体" panose="02010600030101010101" pitchFamily="2" charset="-122"/>
              </a:rPr>
              <a:t>i-1</a:t>
            </a:r>
            <a:r>
              <a:rPr lang="en-US" altLang="zh-CN" b="1">
                <a:latin typeface="Times New Roman" panose="02020603050405020304" charset="0"/>
                <a:ea typeface="宋体" panose="02010600030101010101" pitchFamily="2" charset="-122"/>
              </a:rPr>
              <a:t>)</a:t>
            </a:r>
          </a:p>
          <a:p>
            <a:pPr algn="just">
              <a:lnSpc>
                <a:spcPct val="90000"/>
              </a:lnSpc>
              <a:buNone/>
            </a:pPr>
            <a:r>
              <a:rPr lang="en-US" altLang="zh-CN" b="1">
                <a:latin typeface="Times New Roman" panose="02020603050405020304" charset="0"/>
                <a:ea typeface="宋体" panose="02010600030101010101" pitchFamily="2" charset="-122"/>
              </a:rPr>
              <a:t>…</a:t>
            </a:r>
          </a:p>
          <a:p>
            <a:pPr algn="just">
              <a:lnSpc>
                <a:spcPct val="90000"/>
              </a:lnSpc>
              <a:buNone/>
            </a:pPr>
            <a:r>
              <a:rPr lang="en-US" altLang="zh-CN" b="1">
                <a:latin typeface="Times New Roman" panose="02020603050405020304" charset="0"/>
                <a:ea typeface="宋体" panose="02010600030101010101" pitchFamily="2" charset="-122"/>
              </a:rPr>
              <a:t>=δ</a:t>
            </a:r>
            <a:r>
              <a:rPr lang="en-US" altLang="zh-CN" b="1" dirty="0" err="1">
                <a:latin typeface="Times New Roman" panose="02020603050405020304" charset="0"/>
                <a:ea typeface="宋体" panose="02010600030101010101" pitchFamily="2" charset="-122"/>
              </a:rPr>
              <a:t>(q</a:t>
            </a:r>
            <a:r>
              <a:rPr lang="en-US" altLang="zh-CN" b="1" baseline="-30000" dirty="0" err="1">
                <a:latin typeface="Times New Roman" panose="02020603050405020304" charset="0"/>
                <a:ea typeface="宋体" panose="02010600030101010101" pitchFamily="2" charset="-122"/>
              </a:rPr>
              <a:t>k</a:t>
            </a:r>
            <a:r>
              <a:rPr lang="zh-CN" altLang="en-US" b="1">
                <a:latin typeface="Times New Roman" panose="02020603050405020304" charset="0"/>
                <a:ea typeface="宋体" panose="02010600030101010101" pitchFamily="2" charset="-122"/>
              </a:rPr>
              <a:t>，</a:t>
            </a:r>
            <a:r>
              <a:rPr lang="en-US" altLang="zh-CN" b="1" dirty="0" err="1">
                <a:latin typeface="Times New Roman" panose="02020603050405020304" charset="0"/>
                <a:ea typeface="宋体" panose="02010600030101010101" pitchFamily="2" charset="-122"/>
              </a:rPr>
              <a:t>a</a:t>
            </a:r>
            <a:r>
              <a:rPr lang="en-US" altLang="zh-CN" b="1" baseline="-30000" dirty="0" err="1">
                <a:latin typeface="Times New Roman" panose="02020603050405020304" charset="0"/>
                <a:ea typeface="宋体" panose="02010600030101010101" pitchFamily="2" charset="-122"/>
              </a:rPr>
              <a:t>k</a:t>
            </a:r>
            <a:r>
              <a:rPr lang="en-US" altLang="zh-CN" b="1" baseline="-30000">
                <a:latin typeface="Times New Roman" panose="02020603050405020304" charset="0"/>
                <a:ea typeface="宋体" panose="02010600030101010101" pitchFamily="2" charset="-122"/>
              </a:rPr>
              <a:t>+1</a:t>
            </a:r>
            <a:r>
              <a:rPr lang="en-US" altLang="zh-CN" b="1">
                <a:latin typeface="Times New Roman" panose="02020603050405020304" charset="0"/>
                <a:ea typeface="宋体" panose="02010600030101010101" pitchFamily="2" charset="-122"/>
              </a:rPr>
              <a:t>…</a:t>
            </a:r>
            <a:r>
              <a:rPr lang="en-US" altLang="zh-CN" b="1" dirty="0" err="1">
                <a:latin typeface="Times New Roman" panose="02020603050405020304" charset="0"/>
                <a:ea typeface="宋体" panose="02010600030101010101" pitchFamily="2" charset="-122"/>
              </a:rPr>
              <a:t>a</a:t>
            </a:r>
            <a:r>
              <a:rPr lang="en-US" altLang="zh-CN" b="1" baseline="-30000" dirty="0" err="1">
                <a:latin typeface="Times New Roman" panose="02020603050405020304" charset="0"/>
                <a:ea typeface="宋体" panose="02010600030101010101" pitchFamily="2" charset="-122"/>
              </a:rPr>
              <a:t>j</a:t>
            </a:r>
            <a:r>
              <a:rPr lang="en-US" altLang="zh-CN" b="1" dirty="0" err="1">
                <a:latin typeface="Times New Roman" panose="02020603050405020304" charset="0"/>
                <a:ea typeface="宋体" panose="02010600030101010101" pitchFamily="2" charset="-122"/>
              </a:rPr>
              <a:t>)=q</a:t>
            </a:r>
            <a:r>
              <a:rPr lang="en-US" altLang="zh-CN" b="1" baseline="-30000" dirty="0" err="1">
                <a:latin typeface="Times New Roman" panose="02020603050405020304" charset="0"/>
                <a:ea typeface="宋体" panose="02010600030101010101" pitchFamily="2" charset="-122"/>
              </a:rPr>
              <a:t>k</a:t>
            </a:r>
            <a:r>
              <a:rPr lang="en-US" altLang="zh-CN" b="1" dirty="0" err="1">
                <a:latin typeface="Times New Roman" panose="02020603050405020304" charset="0"/>
                <a:ea typeface="宋体" panose="02010600030101010101" pitchFamily="2" charset="-122"/>
              </a:rPr>
              <a:t> </a:t>
            </a:r>
            <a:endParaRPr lang="en-US" altLang="zh-CN" b="1">
              <a:latin typeface="Times New Roman" panose="02020603050405020304" charset="0"/>
              <a:ea typeface="宋体" panose="02010600030101010101" pitchFamily="2" charset="-122"/>
            </a:endParaRP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2019/5/28</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31</a:t>
            </a:fld>
            <a:endParaRPr lang="zh-CN" dirty="0"/>
          </a:p>
        </p:txBody>
      </p:sp>
      <p:sp>
        <p:nvSpPr>
          <p:cNvPr id="7" name="标题 435201"/>
          <p:cNvSpPr>
            <a:spLocks noGrp="1"/>
          </p:cNvSpPr>
          <p:nvPr>
            <p:ph type="title"/>
          </p:nvPr>
        </p:nvSpPr>
        <p:spPr>
          <a:xfrm>
            <a:off x="457200" y="274638"/>
            <a:ext cx="8229600" cy="1143000"/>
          </a:xfrm>
        </p:spPr>
        <p:txBody>
          <a:bodyPr anchor="ctr"/>
          <a:lstStyle/>
          <a:p>
            <a:r>
              <a:rPr lang="en-US" altLang="zh-CN" b="1" dirty="0">
                <a:solidFill>
                  <a:srgbClr val="D60093"/>
                </a:solidFill>
                <a:ea typeface="黑体" panose="02010609060101010101" pitchFamily="2" charset="-122"/>
              </a:rPr>
              <a:t>5.1 RL</a:t>
            </a:r>
            <a:r>
              <a:rPr lang="zh-CN" altLang="en-US" b="1" dirty="0">
                <a:solidFill>
                  <a:srgbClr val="D60093"/>
                </a:solidFill>
                <a:ea typeface="黑体" panose="02010609060101010101" pitchFamily="2" charset="-122"/>
              </a:rPr>
              <a:t>的泵引理 </a:t>
            </a:r>
          </a:p>
        </p:txBody>
      </p:sp>
      <p:pic>
        <p:nvPicPr>
          <p:cNvPr id="434181" name="图片 434180" descr="C:\形式语言\教参\tu\xs59.tif"/>
          <p:cNvPicPr>
            <a:picLocks noChangeAspect="1"/>
          </p:cNvPicPr>
          <p:nvPr/>
        </p:nvPicPr>
        <p:blipFill>
          <a:blip r:embed="rId2" cstate="print"/>
          <a:stretch>
            <a:fillRect/>
          </a:stretch>
        </p:blipFill>
        <p:spPr>
          <a:xfrm>
            <a:off x="4299585" y="3036570"/>
            <a:ext cx="4387215" cy="927735"/>
          </a:xfrm>
          <a:prstGeom prst="rect">
            <a:avLst/>
          </a:prstGeom>
          <a:noFill/>
          <a:ln w="9525">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1"/>
            </a:gs>
          </a:gsLst>
          <a:lin ang="5400000" scaled="1"/>
          <a:tileRect/>
        </a:gradFill>
        <a:effectLst/>
      </p:bgPr>
    </p:bg>
    <p:spTree>
      <p:nvGrpSpPr>
        <p:cNvPr id="1" name=""/>
        <p:cNvGrpSpPr/>
        <p:nvPr/>
      </p:nvGrpSpPr>
      <p:grpSpPr>
        <a:xfrm>
          <a:off x="0" y="0"/>
          <a:ext cx="0" cy="0"/>
          <a:chOff x="0" y="0"/>
          <a:chExt cx="0" cy="0"/>
        </a:xfrm>
      </p:grpSpPr>
      <p:sp>
        <p:nvSpPr>
          <p:cNvPr id="438275" name="文本占位符 438274"/>
          <p:cNvSpPr>
            <a:spLocks noGrp="1"/>
          </p:cNvSpPr>
          <p:nvPr>
            <p:ph type="body" idx="1"/>
          </p:nvPr>
        </p:nvSpPr>
        <p:spPr/>
        <p:txBody>
          <a:bodyPr/>
          <a:lstStyle/>
          <a:p>
            <a:pPr marL="0" indent="387350" algn="just">
              <a:lnSpc>
                <a:spcPct val="90000"/>
              </a:lnSpc>
              <a:buNone/>
            </a:pPr>
            <a:r>
              <a:rPr lang="zh-CN" altLang="en-US" b="1" dirty="0">
                <a:latin typeface="Times New Roman" panose="02020603050405020304" charset="0"/>
                <a:ea typeface="宋体" panose="02010600030101010101" pitchFamily="2" charset="-122"/>
              </a:rPr>
              <a:t>故，</a:t>
            </a:r>
          </a:p>
          <a:p>
            <a:pPr marL="0" indent="387350" algn="just">
              <a:lnSpc>
                <a:spcPct val="90000"/>
              </a:lnSpc>
              <a:buNone/>
            </a:pPr>
            <a:r>
              <a:rPr lang="en-US" altLang="zh-CN" b="1" dirty="0">
                <a:latin typeface="Times New Roman" panose="02020603050405020304" charset="0"/>
                <a:ea typeface="宋体" panose="02010600030101010101" pitchFamily="2" charset="-122"/>
              </a:rPr>
              <a:t>δ(q</a:t>
            </a:r>
            <a:r>
              <a:rPr lang="en-US" altLang="zh-CN" b="1" baseline="-30000" dirty="0">
                <a:latin typeface="Times New Roman" panose="02020603050405020304" charset="0"/>
                <a:ea typeface="宋体" panose="02010600030101010101" pitchFamily="2" charset="-122"/>
              </a:rPr>
              <a:t>0</a:t>
            </a:r>
            <a:r>
              <a:rPr lang="zh-CN" altLang="en-US" b="1" dirty="0">
                <a:latin typeface="Times New Roman" panose="02020603050405020304" charset="0"/>
                <a:ea typeface="宋体" panose="02010600030101010101" pitchFamily="2" charset="-122"/>
              </a:rPr>
              <a:t>，</a:t>
            </a:r>
            <a:r>
              <a:rPr lang="en-US" altLang="zh-CN" b="1" dirty="0">
                <a:latin typeface="Times New Roman" panose="02020603050405020304" charset="0"/>
                <a:ea typeface="宋体" panose="02010600030101010101" pitchFamily="2" charset="-122"/>
              </a:rPr>
              <a:t>a</a:t>
            </a:r>
            <a:r>
              <a:rPr lang="en-US" altLang="zh-CN" b="1" baseline="-30000" dirty="0">
                <a:latin typeface="Times New Roman" panose="02020603050405020304" charset="0"/>
                <a:ea typeface="宋体" panose="02010600030101010101" pitchFamily="2" charset="-122"/>
              </a:rPr>
              <a:t>1</a:t>
            </a:r>
            <a:r>
              <a:rPr lang="en-US" altLang="zh-CN" b="1" dirty="0">
                <a:latin typeface="Times New Roman" panose="02020603050405020304" charset="0"/>
                <a:ea typeface="宋体" panose="02010600030101010101" pitchFamily="2" charset="-122"/>
              </a:rPr>
              <a:t>a</a:t>
            </a:r>
            <a:r>
              <a:rPr lang="en-US" altLang="zh-CN" b="1" baseline="-30000" dirty="0">
                <a:latin typeface="Times New Roman" panose="02020603050405020304" charset="0"/>
                <a:ea typeface="宋体" panose="02010600030101010101" pitchFamily="2" charset="-122"/>
              </a:rPr>
              <a:t>2</a:t>
            </a:r>
            <a:r>
              <a:rPr lang="en-US" altLang="zh-CN" b="1" dirty="0">
                <a:latin typeface="Times New Roman" panose="02020603050405020304" charset="0"/>
                <a:ea typeface="宋体" panose="02010600030101010101" pitchFamily="2" charset="-122"/>
              </a:rPr>
              <a:t>…</a:t>
            </a:r>
            <a:r>
              <a:rPr lang="en-US" altLang="zh-CN" b="1" dirty="0" err="1">
                <a:latin typeface="Times New Roman" panose="02020603050405020304" charset="0"/>
                <a:ea typeface="宋体" panose="02010600030101010101" pitchFamily="2" charset="-122"/>
              </a:rPr>
              <a:t>a</a:t>
            </a:r>
            <a:r>
              <a:rPr lang="en-US" altLang="zh-CN" b="1" baseline="-30000" dirty="0" err="1">
                <a:latin typeface="Times New Roman" panose="02020603050405020304" charset="0"/>
                <a:ea typeface="宋体" panose="02010600030101010101" pitchFamily="2" charset="-122"/>
              </a:rPr>
              <a:t>k</a:t>
            </a:r>
            <a:r>
              <a:rPr lang="en-US" altLang="zh-CN" b="1" dirty="0">
                <a:latin typeface="Times New Roman" panose="02020603050405020304" charset="0"/>
                <a:ea typeface="宋体" panose="02010600030101010101" pitchFamily="2" charset="-122"/>
              </a:rPr>
              <a:t>(a</a:t>
            </a:r>
            <a:r>
              <a:rPr lang="en-US" altLang="zh-CN" b="1" baseline="-30000" dirty="0">
                <a:latin typeface="Times New Roman" panose="02020603050405020304" charset="0"/>
                <a:ea typeface="宋体" panose="02010600030101010101" pitchFamily="2" charset="-122"/>
              </a:rPr>
              <a:t>k+1</a:t>
            </a:r>
            <a:r>
              <a:rPr lang="en-US" altLang="zh-CN" b="1" dirty="0">
                <a:latin typeface="Times New Roman" panose="02020603050405020304" charset="0"/>
                <a:ea typeface="宋体" panose="02010600030101010101" pitchFamily="2" charset="-122"/>
              </a:rPr>
              <a:t>…</a:t>
            </a:r>
            <a:r>
              <a:rPr lang="en-US" altLang="zh-CN" b="1" dirty="0" err="1">
                <a:latin typeface="Times New Roman" panose="02020603050405020304" charset="0"/>
                <a:ea typeface="宋体" panose="02010600030101010101" pitchFamily="2" charset="-122"/>
              </a:rPr>
              <a:t>a</a:t>
            </a:r>
            <a:r>
              <a:rPr lang="en-US" altLang="zh-CN" b="1" baseline="-30000" dirty="0" err="1">
                <a:latin typeface="Times New Roman" panose="02020603050405020304" charset="0"/>
                <a:ea typeface="宋体" panose="02010600030101010101" pitchFamily="2" charset="-122"/>
              </a:rPr>
              <a:t>j</a:t>
            </a:r>
            <a:r>
              <a:rPr lang="en-US" altLang="zh-CN" b="1" dirty="0">
                <a:latin typeface="Times New Roman" panose="02020603050405020304" charset="0"/>
                <a:ea typeface="宋体" panose="02010600030101010101" pitchFamily="2" charset="-122"/>
              </a:rPr>
              <a:t>)</a:t>
            </a:r>
            <a:r>
              <a:rPr lang="en-US" altLang="zh-CN" b="1" baseline="30000" dirty="0" err="1">
                <a:latin typeface="Times New Roman" panose="02020603050405020304" charset="0"/>
                <a:ea typeface="宋体" panose="02010600030101010101" pitchFamily="2" charset="-122"/>
              </a:rPr>
              <a:t>i</a:t>
            </a:r>
            <a:r>
              <a:rPr lang="en-US" altLang="zh-CN" b="1" dirty="0">
                <a:latin typeface="Times New Roman" panose="02020603050405020304" charset="0"/>
                <a:ea typeface="宋体" panose="02010600030101010101" pitchFamily="2" charset="-122"/>
              </a:rPr>
              <a:t> a</a:t>
            </a:r>
            <a:r>
              <a:rPr lang="en-US" altLang="zh-CN" b="1" baseline="-30000" dirty="0">
                <a:latin typeface="Times New Roman" panose="02020603050405020304" charset="0"/>
                <a:ea typeface="宋体" panose="02010600030101010101" pitchFamily="2" charset="-122"/>
              </a:rPr>
              <a:t>j+1</a:t>
            </a:r>
            <a:r>
              <a:rPr lang="en-US" altLang="zh-CN" b="1" dirty="0">
                <a:latin typeface="Times New Roman" panose="02020603050405020304" charset="0"/>
                <a:ea typeface="宋体" panose="02010600030101010101" pitchFamily="2" charset="-122"/>
              </a:rPr>
              <a:t>…a</a:t>
            </a:r>
            <a:r>
              <a:rPr lang="en-US" altLang="zh-CN" b="1" baseline="-30000" dirty="0">
                <a:latin typeface="Times New Roman" panose="02020603050405020304" charset="0"/>
                <a:ea typeface="宋体" panose="02010600030101010101" pitchFamily="2" charset="-122"/>
              </a:rPr>
              <a:t>m</a:t>
            </a:r>
            <a:r>
              <a:rPr lang="en-US" altLang="zh-CN" b="1" dirty="0">
                <a:latin typeface="Times New Roman" panose="02020603050405020304" charset="0"/>
                <a:ea typeface="宋体" panose="02010600030101010101" pitchFamily="2" charset="-122"/>
              </a:rPr>
              <a:t>)=</a:t>
            </a:r>
            <a:r>
              <a:rPr lang="en-US" altLang="zh-CN" b="1" dirty="0" err="1">
                <a:latin typeface="Times New Roman" panose="02020603050405020304" charset="0"/>
                <a:ea typeface="宋体" panose="02010600030101010101" pitchFamily="2" charset="-122"/>
              </a:rPr>
              <a:t>q</a:t>
            </a:r>
            <a:r>
              <a:rPr lang="en-US" altLang="zh-CN" b="1" baseline="-30000" dirty="0" err="1">
                <a:latin typeface="Times New Roman" panose="02020603050405020304" charset="0"/>
                <a:ea typeface="宋体" panose="02010600030101010101" pitchFamily="2" charset="-122"/>
              </a:rPr>
              <a:t>m</a:t>
            </a:r>
            <a:endParaRPr lang="en-US" altLang="zh-CN" b="1" baseline="-30000" dirty="0">
              <a:latin typeface="Times New Roman" panose="02020603050405020304" charset="0"/>
              <a:ea typeface="宋体" panose="02010600030101010101" pitchFamily="2" charset="-122"/>
            </a:endParaRPr>
          </a:p>
          <a:p>
            <a:pPr marL="0" indent="387350" algn="just">
              <a:lnSpc>
                <a:spcPct val="90000"/>
              </a:lnSpc>
              <a:buNone/>
            </a:pPr>
            <a:r>
              <a:rPr lang="zh-CN" altLang="en-US" b="1" dirty="0">
                <a:latin typeface="Times New Roman" panose="02020603050405020304" charset="0"/>
                <a:ea typeface="宋体" panose="02010600030101010101" pitchFamily="2" charset="-122"/>
              </a:rPr>
              <a:t>也就是说， </a:t>
            </a:r>
          </a:p>
          <a:p>
            <a:pPr marL="0" indent="387350" algn="just">
              <a:lnSpc>
                <a:spcPct val="90000"/>
              </a:lnSpc>
              <a:buNone/>
            </a:pPr>
            <a:r>
              <a:rPr lang="en-US" altLang="zh-CN" b="1" dirty="0">
                <a:latin typeface="Times New Roman" panose="02020603050405020304" charset="0"/>
                <a:ea typeface="宋体" panose="02010600030101010101" pitchFamily="2" charset="-122"/>
              </a:rPr>
              <a:t>a</a:t>
            </a:r>
            <a:r>
              <a:rPr lang="en-US" altLang="zh-CN" b="1" baseline="-30000" dirty="0">
                <a:latin typeface="Times New Roman" panose="02020603050405020304" charset="0"/>
                <a:ea typeface="宋体" panose="02010600030101010101" pitchFamily="2" charset="-122"/>
              </a:rPr>
              <a:t>1</a:t>
            </a:r>
            <a:r>
              <a:rPr lang="en-US" altLang="zh-CN" b="1" dirty="0">
                <a:latin typeface="Times New Roman" panose="02020603050405020304" charset="0"/>
                <a:ea typeface="宋体" panose="02010600030101010101" pitchFamily="2" charset="-122"/>
              </a:rPr>
              <a:t>a</a:t>
            </a:r>
            <a:r>
              <a:rPr lang="en-US" altLang="zh-CN" b="1" baseline="-30000" dirty="0">
                <a:latin typeface="Times New Roman" panose="02020603050405020304" charset="0"/>
                <a:ea typeface="宋体" panose="02010600030101010101" pitchFamily="2" charset="-122"/>
              </a:rPr>
              <a:t>2</a:t>
            </a:r>
            <a:r>
              <a:rPr lang="en-US" altLang="zh-CN" b="1" dirty="0">
                <a:latin typeface="Times New Roman" panose="02020603050405020304" charset="0"/>
                <a:ea typeface="宋体" panose="02010600030101010101" pitchFamily="2" charset="-122"/>
              </a:rPr>
              <a:t>…</a:t>
            </a:r>
            <a:r>
              <a:rPr lang="en-US" altLang="zh-CN" b="1" dirty="0" err="1">
                <a:latin typeface="Times New Roman" panose="02020603050405020304" charset="0"/>
                <a:ea typeface="宋体" panose="02010600030101010101" pitchFamily="2" charset="-122"/>
              </a:rPr>
              <a:t>a</a:t>
            </a:r>
            <a:r>
              <a:rPr lang="en-US" altLang="zh-CN" b="1" baseline="-30000" dirty="0" err="1">
                <a:latin typeface="Times New Roman" panose="02020603050405020304" charset="0"/>
                <a:ea typeface="宋体" panose="02010600030101010101" pitchFamily="2" charset="-122"/>
              </a:rPr>
              <a:t>k</a:t>
            </a:r>
            <a:r>
              <a:rPr lang="en-US" altLang="zh-CN" b="1" dirty="0">
                <a:latin typeface="Times New Roman" panose="02020603050405020304" charset="0"/>
                <a:ea typeface="宋体" panose="02010600030101010101" pitchFamily="2" charset="-122"/>
              </a:rPr>
              <a:t>(a</a:t>
            </a:r>
            <a:r>
              <a:rPr lang="en-US" altLang="zh-CN" b="1" baseline="-30000" dirty="0">
                <a:latin typeface="Times New Roman" panose="02020603050405020304" charset="0"/>
                <a:ea typeface="宋体" panose="02010600030101010101" pitchFamily="2" charset="-122"/>
              </a:rPr>
              <a:t>k+1</a:t>
            </a:r>
            <a:r>
              <a:rPr lang="en-US" altLang="zh-CN" b="1" dirty="0">
                <a:latin typeface="Times New Roman" panose="02020603050405020304" charset="0"/>
                <a:ea typeface="宋体" panose="02010600030101010101" pitchFamily="2" charset="-122"/>
              </a:rPr>
              <a:t>…</a:t>
            </a:r>
            <a:r>
              <a:rPr lang="en-US" altLang="zh-CN" b="1" dirty="0" err="1">
                <a:latin typeface="Times New Roman" panose="02020603050405020304" charset="0"/>
                <a:ea typeface="宋体" panose="02010600030101010101" pitchFamily="2" charset="-122"/>
              </a:rPr>
              <a:t>a</a:t>
            </a:r>
            <a:r>
              <a:rPr lang="en-US" altLang="zh-CN" b="1" baseline="-30000" dirty="0" err="1">
                <a:latin typeface="Times New Roman" panose="02020603050405020304" charset="0"/>
                <a:ea typeface="宋体" panose="02010600030101010101" pitchFamily="2" charset="-122"/>
              </a:rPr>
              <a:t>j</a:t>
            </a:r>
            <a:r>
              <a:rPr lang="en-US" altLang="zh-CN" b="1" dirty="0">
                <a:latin typeface="Times New Roman" panose="02020603050405020304" charset="0"/>
                <a:ea typeface="宋体" panose="02010600030101010101" pitchFamily="2" charset="-122"/>
              </a:rPr>
              <a:t>)</a:t>
            </a:r>
            <a:r>
              <a:rPr lang="en-US" altLang="zh-CN" b="1" baseline="30000" dirty="0" err="1">
                <a:latin typeface="Times New Roman" panose="02020603050405020304" charset="0"/>
                <a:ea typeface="宋体" panose="02010600030101010101" pitchFamily="2" charset="-122"/>
              </a:rPr>
              <a:t>i</a:t>
            </a:r>
            <a:r>
              <a:rPr lang="en-US" altLang="zh-CN" b="1" dirty="0">
                <a:latin typeface="Times New Roman" panose="02020603050405020304" charset="0"/>
                <a:ea typeface="宋体" panose="02010600030101010101" pitchFamily="2" charset="-122"/>
              </a:rPr>
              <a:t> a</a:t>
            </a:r>
            <a:r>
              <a:rPr lang="en-US" altLang="zh-CN" b="1" baseline="-30000" dirty="0">
                <a:latin typeface="Times New Roman" panose="02020603050405020304" charset="0"/>
                <a:ea typeface="宋体" panose="02010600030101010101" pitchFamily="2" charset="-122"/>
              </a:rPr>
              <a:t>j+1</a:t>
            </a:r>
            <a:r>
              <a:rPr lang="en-US" altLang="zh-CN" b="1" dirty="0">
                <a:latin typeface="Times New Roman" panose="02020603050405020304" charset="0"/>
                <a:ea typeface="宋体" panose="02010600030101010101" pitchFamily="2" charset="-122"/>
              </a:rPr>
              <a:t>…</a:t>
            </a:r>
            <a:r>
              <a:rPr lang="en-US" altLang="zh-CN" b="1" dirty="0" err="1">
                <a:latin typeface="Times New Roman" panose="02020603050405020304" charset="0"/>
                <a:ea typeface="宋体" panose="02010600030101010101" pitchFamily="2" charset="-122"/>
              </a:rPr>
              <a:t>a</a:t>
            </a:r>
            <a:r>
              <a:rPr lang="en-US" altLang="zh-CN" b="1" baseline="-30000" dirty="0" err="1">
                <a:latin typeface="Times New Roman" panose="02020603050405020304" charset="0"/>
                <a:ea typeface="宋体" panose="02010600030101010101" pitchFamily="2" charset="-122"/>
              </a:rPr>
              <a:t>m</a:t>
            </a:r>
            <a:r>
              <a:rPr lang="en-US" altLang="zh-CN" b="1" dirty="0" err="1">
                <a:latin typeface="Times New Roman" panose="02020603050405020304" charset="0"/>
                <a:ea typeface="宋体" panose="02010600030101010101" pitchFamily="2" charset="-122"/>
              </a:rPr>
              <a:t>∈L</a:t>
            </a:r>
            <a:r>
              <a:rPr lang="en-US" altLang="zh-CN" b="1" dirty="0">
                <a:latin typeface="Times New Roman" panose="02020603050405020304" charset="0"/>
                <a:ea typeface="宋体" panose="02010600030101010101" pitchFamily="2" charset="-122"/>
              </a:rPr>
              <a:t>(M) </a:t>
            </a:r>
          </a:p>
          <a:p>
            <a:pPr marL="0" indent="387350" algn="just">
              <a:lnSpc>
                <a:spcPct val="90000"/>
              </a:lnSpc>
              <a:buNone/>
            </a:pPr>
            <a:r>
              <a:rPr lang="en-US" altLang="zh-CN" b="1" dirty="0">
                <a:latin typeface="Times New Roman" panose="02020603050405020304" charset="0"/>
                <a:ea typeface="宋体" panose="02010600030101010101" pitchFamily="2" charset="-122"/>
              </a:rPr>
              <a:t>u= a</a:t>
            </a:r>
            <a:r>
              <a:rPr lang="en-US" altLang="zh-CN" b="1" baseline="-30000" dirty="0">
                <a:latin typeface="Times New Roman" panose="02020603050405020304" charset="0"/>
                <a:ea typeface="宋体" panose="02010600030101010101" pitchFamily="2" charset="-122"/>
              </a:rPr>
              <a:t>1</a:t>
            </a:r>
            <a:r>
              <a:rPr lang="en-US" altLang="zh-CN" b="1" dirty="0">
                <a:latin typeface="Times New Roman" panose="02020603050405020304" charset="0"/>
                <a:ea typeface="宋体" panose="02010600030101010101" pitchFamily="2" charset="-122"/>
              </a:rPr>
              <a:t>a</a:t>
            </a:r>
            <a:r>
              <a:rPr lang="en-US" altLang="zh-CN" b="1" baseline="-30000" dirty="0">
                <a:latin typeface="Times New Roman" panose="02020603050405020304" charset="0"/>
                <a:ea typeface="宋体" panose="02010600030101010101" pitchFamily="2" charset="-122"/>
              </a:rPr>
              <a:t>2</a:t>
            </a:r>
            <a:r>
              <a:rPr lang="en-US" altLang="zh-CN" b="1" dirty="0">
                <a:latin typeface="Times New Roman" panose="02020603050405020304" charset="0"/>
                <a:ea typeface="宋体" panose="02010600030101010101" pitchFamily="2" charset="-122"/>
              </a:rPr>
              <a:t>…</a:t>
            </a:r>
            <a:r>
              <a:rPr lang="en-US" altLang="zh-CN" b="1" dirty="0" err="1">
                <a:latin typeface="Times New Roman" panose="02020603050405020304" charset="0"/>
                <a:ea typeface="宋体" panose="02010600030101010101" pitchFamily="2" charset="-122"/>
              </a:rPr>
              <a:t>a</a:t>
            </a:r>
            <a:r>
              <a:rPr lang="en-US" altLang="zh-CN" b="1" baseline="-30000" dirty="0" err="1">
                <a:latin typeface="Times New Roman" panose="02020603050405020304" charset="0"/>
                <a:ea typeface="宋体" panose="02010600030101010101" pitchFamily="2" charset="-122"/>
              </a:rPr>
              <a:t>k</a:t>
            </a:r>
            <a:r>
              <a:rPr lang="zh-CN" altLang="en-US" b="1" dirty="0">
                <a:latin typeface="Times New Roman" panose="02020603050405020304" charset="0"/>
                <a:ea typeface="宋体" panose="02010600030101010101" pitchFamily="2" charset="-122"/>
              </a:rPr>
              <a:t>，</a:t>
            </a:r>
          </a:p>
          <a:p>
            <a:pPr marL="0" indent="387350" algn="just">
              <a:lnSpc>
                <a:spcPct val="90000"/>
              </a:lnSpc>
              <a:buNone/>
            </a:pPr>
            <a:r>
              <a:rPr lang="en-US" altLang="zh-CN" b="1" dirty="0">
                <a:latin typeface="Times New Roman" panose="02020603050405020304" charset="0"/>
                <a:ea typeface="宋体" panose="02010600030101010101" pitchFamily="2" charset="-122"/>
              </a:rPr>
              <a:t>v=a</a:t>
            </a:r>
            <a:r>
              <a:rPr lang="en-US" altLang="zh-CN" b="1" baseline="-30000" dirty="0">
                <a:latin typeface="Times New Roman" panose="02020603050405020304" charset="0"/>
                <a:ea typeface="宋体" panose="02010600030101010101" pitchFamily="2" charset="-122"/>
              </a:rPr>
              <a:t>k+1</a:t>
            </a:r>
            <a:r>
              <a:rPr lang="en-US" altLang="zh-CN" b="1" dirty="0">
                <a:latin typeface="Times New Roman" panose="02020603050405020304" charset="0"/>
                <a:ea typeface="宋体" panose="02010600030101010101" pitchFamily="2" charset="-122"/>
              </a:rPr>
              <a:t>…</a:t>
            </a:r>
            <a:r>
              <a:rPr lang="en-US" altLang="zh-CN" b="1" dirty="0" err="1">
                <a:latin typeface="Times New Roman" panose="02020603050405020304" charset="0"/>
                <a:ea typeface="宋体" panose="02010600030101010101" pitchFamily="2" charset="-122"/>
              </a:rPr>
              <a:t>a</a:t>
            </a:r>
            <a:r>
              <a:rPr lang="en-US" altLang="zh-CN" b="1" baseline="-30000" dirty="0" err="1">
                <a:latin typeface="Times New Roman" panose="02020603050405020304" charset="0"/>
                <a:ea typeface="宋体" panose="02010600030101010101" pitchFamily="2" charset="-122"/>
              </a:rPr>
              <a:t>j</a:t>
            </a:r>
            <a:r>
              <a:rPr lang="zh-CN" altLang="en-US" b="1" dirty="0">
                <a:latin typeface="Times New Roman" panose="02020603050405020304" charset="0"/>
                <a:ea typeface="宋体" panose="02010600030101010101" pitchFamily="2" charset="-122"/>
              </a:rPr>
              <a:t>，</a:t>
            </a:r>
          </a:p>
          <a:p>
            <a:pPr marL="0" indent="387350" algn="just">
              <a:lnSpc>
                <a:spcPct val="90000"/>
              </a:lnSpc>
              <a:buNone/>
            </a:pPr>
            <a:r>
              <a:rPr lang="en-US" altLang="zh-CN" b="1" dirty="0">
                <a:latin typeface="Times New Roman" panose="02020603050405020304" charset="0"/>
                <a:ea typeface="宋体" panose="02010600030101010101" pitchFamily="2" charset="-122"/>
              </a:rPr>
              <a:t>w= a</a:t>
            </a:r>
            <a:r>
              <a:rPr lang="en-US" altLang="zh-CN" b="1" baseline="-30000" dirty="0">
                <a:latin typeface="Times New Roman" panose="02020603050405020304" charset="0"/>
                <a:ea typeface="宋体" panose="02010600030101010101" pitchFamily="2" charset="-122"/>
              </a:rPr>
              <a:t>j+1</a:t>
            </a:r>
            <a:r>
              <a:rPr lang="en-US" altLang="zh-CN" b="1" dirty="0">
                <a:latin typeface="Times New Roman" panose="02020603050405020304" charset="0"/>
                <a:ea typeface="宋体" panose="02010600030101010101" pitchFamily="2" charset="-122"/>
              </a:rPr>
              <a:t>…a</a:t>
            </a:r>
            <a:r>
              <a:rPr lang="en-US" altLang="zh-CN" b="1" baseline="-30000" dirty="0">
                <a:latin typeface="Times New Roman" panose="02020603050405020304" charset="0"/>
                <a:ea typeface="宋体" panose="02010600030101010101" pitchFamily="2" charset="-122"/>
              </a:rPr>
              <a:t>m</a:t>
            </a:r>
            <a:r>
              <a:rPr lang="en-US" altLang="zh-CN" b="1" dirty="0">
                <a:latin typeface="Times New Roman" panose="02020603050405020304" charset="0"/>
                <a:ea typeface="宋体" panose="02010600030101010101" pitchFamily="2" charset="-122"/>
              </a:rPr>
              <a:t> </a:t>
            </a:r>
          </a:p>
          <a:p>
            <a:pPr marL="0" indent="387350" algn="just">
              <a:lnSpc>
                <a:spcPct val="90000"/>
              </a:lnSpc>
              <a:buNone/>
            </a:pPr>
            <a:r>
              <a:rPr lang="en-US" altLang="zh-CN" b="1" dirty="0" err="1">
                <a:latin typeface="Times New Roman" panose="02020603050405020304" charset="0"/>
                <a:ea typeface="宋体" panose="02010600030101010101" pitchFamily="2" charset="-122"/>
              </a:rPr>
              <a:t>uv</a:t>
            </a:r>
            <a:r>
              <a:rPr lang="en-US" altLang="zh-CN" b="1" baseline="30000" dirty="0" err="1">
                <a:latin typeface="Times New Roman" panose="02020603050405020304" charset="0"/>
                <a:ea typeface="宋体" panose="02010600030101010101" pitchFamily="2" charset="-122"/>
              </a:rPr>
              <a:t>i</a:t>
            </a:r>
            <a:r>
              <a:rPr lang="en-US" altLang="zh-CN" b="1" dirty="0" err="1">
                <a:latin typeface="Times New Roman" panose="02020603050405020304" charset="0"/>
                <a:ea typeface="宋体" panose="02010600030101010101" pitchFamily="2" charset="-122"/>
              </a:rPr>
              <a:t>w∈L</a:t>
            </a:r>
            <a:r>
              <a:rPr lang="en-US" altLang="zh-CN" b="1" dirty="0">
                <a:ea typeface="宋体" panose="02010600030101010101" pitchFamily="2" charset="-122"/>
              </a:rPr>
              <a:t>  </a:t>
            </a: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2019/5/28</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32</a:t>
            </a:fld>
            <a:endParaRPr lang="zh-CN" dirty="0"/>
          </a:p>
        </p:txBody>
      </p:sp>
      <p:sp>
        <p:nvSpPr>
          <p:cNvPr id="8" name="标题 435201"/>
          <p:cNvSpPr>
            <a:spLocks noGrp="1"/>
          </p:cNvSpPr>
          <p:nvPr>
            <p:ph type="title"/>
          </p:nvPr>
        </p:nvSpPr>
        <p:spPr>
          <a:xfrm>
            <a:off x="457200" y="274638"/>
            <a:ext cx="8229600" cy="1143000"/>
          </a:xfrm>
        </p:spPr>
        <p:txBody>
          <a:bodyPr anchor="ctr"/>
          <a:lstStyle/>
          <a:p>
            <a:r>
              <a:rPr lang="en-US" altLang="zh-CN" b="1" dirty="0">
                <a:solidFill>
                  <a:srgbClr val="D60093"/>
                </a:solidFill>
                <a:ea typeface="黑体" panose="02010609060101010101" pitchFamily="2" charset="-122"/>
              </a:rPr>
              <a:t>5.1 RL</a:t>
            </a:r>
            <a:r>
              <a:rPr lang="zh-CN" altLang="en-US" b="1" dirty="0">
                <a:solidFill>
                  <a:srgbClr val="D60093"/>
                </a:solidFill>
                <a:ea typeface="黑体" panose="02010609060101010101" pitchFamily="2" charset="-122"/>
              </a:rPr>
              <a:t>的泵引理 </a:t>
            </a:r>
          </a:p>
        </p:txBody>
      </p:sp>
      <p:pic>
        <p:nvPicPr>
          <p:cNvPr id="434181" name="图片 434180" descr="C:\形式语言\教参\tu\xs59.tif"/>
          <p:cNvPicPr>
            <a:picLocks noChangeAspect="1"/>
          </p:cNvPicPr>
          <p:nvPr/>
        </p:nvPicPr>
        <p:blipFill>
          <a:blip r:embed="rId2" cstate="print"/>
          <a:stretch>
            <a:fillRect/>
          </a:stretch>
        </p:blipFill>
        <p:spPr>
          <a:xfrm>
            <a:off x="3297555" y="4293235"/>
            <a:ext cx="5692775" cy="1203960"/>
          </a:xfrm>
          <a:prstGeom prst="rect">
            <a:avLst/>
          </a:prstGeom>
          <a:noFill/>
          <a:ln w="9525">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1"/>
            </a:gs>
          </a:gsLst>
          <a:lin ang="5400000" scaled="1"/>
          <a:tileRect/>
        </a:gradFill>
        <a:effectLst/>
      </p:bgPr>
    </p:bg>
    <p:spTree>
      <p:nvGrpSpPr>
        <p:cNvPr id="1" name=""/>
        <p:cNvGrpSpPr/>
        <p:nvPr/>
      </p:nvGrpSpPr>
      <p:grpSpPr>
        <a:xfrm>
          <a:off x="0" y="0"/>
          <a:ext cx="0" cy="0"/>
          <a:chOff x="0" y="0"/>
          <a:chExt cx="0" cy="0"/>
        </a:xfrm>
      </p:grpSpPr>
      <p:sp>
        <p:nvSpPr>
          <p:cNvPr id="439299" name="文本占位符 439298"/>
          <p:cNvSpPr>
            <a:spLocks noGrp="1"/>
          </p:cNvSpPr>
          <p:nvPr>
            <p:ph type="body" idx="1"/>
          </p:nvPr>
        </p:nvSpPr>
        <p:spPr>
          <a:xfrm>
            <a:off x="457200" y="1600200"/>
            <a:ext cx="8229600" cy="4876800"/>
          </a:xfrm>
        </p:spPr>
        <p:txBody>
          <a:bodyPr/>
          <a:lstStyle/>
          <a:p>
            <a:pPr algn="just">
              <a:lnSpc>
                <a:spcPct val="90000"/>
              </a:lnSpc>
            </a:pPr>
            <a:r>
              <a:rPr lang="zh-CN" altLang="en-US" b="1" dirty="0">
                <a:ea typeface="黑体" panose="02010609060101010101" pitchFamily="2" charset="-122"/>
              </a:rPr>
              <a:t>例 </a:t>
            </a:r>
            <a:r>
              <a:rPr lang="en-US" altLang="zh-CN" b="1" dirty="0">
                <a:ea typeface="黑体" panose="02010609060101010101" pitchFamily="2" charset="-122"/>
              </a:rPr>
              <a:t>5-1</a:t>
            </a:r>
            <a:r>
              <a:rPr lang="en-US" altLang="zh-CN" b="1" dirty="0">
                <a:latin typeface="Times New Roman" panose="02020603050405020304" charset="0"/>
                <a:ea typeface="宋体" panose="02010600030101010101" pitchFamily="2" charset="-122"/>
              </a:rPr>
              <a:t> </a:t>
            </a:r>
            <a:r>
              <a:rPr lang="zh-CN" altLang="en-US" b="1" dirty="0">
                <a:latin typeface="Times New Roman" panose="02020603050405020304" charset="0"/>
                <a:ea typeface="宋体" panose="02010600030101010101" pitchFamily="2" charset="-122"/>
              </a:rPr>
              <a:t>证明</a:t>
            </a:r>
            <a:r>
              <a:rPr lang="en-US" altLang="zh-CN" b="1" dirty="0">
                <a:latin typeface="Times New Roman" panose="02020603050405020304" charset="0"/>
                <a:ea typeface="宋体" panose="02010600030101010101" pitchFamily="2" charset="-122"/>
              </a:rPr>
              <a:t>{0</a:t>
            </a:r>
            <a:r>
              <a:rPr lang="en-US" altLang="zh-CN" b="1" baseline="30000" dirty="0">
                <a:latin typeface="Times New Roman" panose="02020603050405020304" charset="0"/>
                <a:ea typeface="宋体" panose="02010600030101010101" pitchFamily="2" charset="-122"/>
              </a:rPr>
              <a:t>n</a:t>
            </a:r>
            <a:r>
              <a:rPr lang="en-US" altLang="zh-CN" b="1" dirty="0">
                <a:latin typeface="Times New Roman" panose="02020603050405020304" charset="0"/>
                <a:ea typeface="宋体" panose="02010600030101010101" pitchFamily="2" charset="-122"/>
              </a:rPr>
              <a:t>1</a:t>
            </a:r>
            <a:r>
              <a:rPr lang="en-US" altLang="zh-CN" b="1" baseline="30000" dirty="0">
                <a:latin typeface="Times New Roman" panose="02020603050405020304" charset="0"/>
                <a:ea typeface="宋体" panose="02010600030101010101" pitchFamily="2" charset="-122"/>
              </a:rPr>
              <a:t>n</a:t>
            </a:r>
            <a:r>
              <a:rPr lang="en-US" altLang="zh-CN" b="1" dirty="0">
                <a:latin typeface="Times New Roman" panose="02020603050405020304" charset="0"/>
                <a:ea typeface="宋体" panose="02010600030101010101" pitchFamily="2" charset="-122"/>
              </a:rPr>
              <a:t>|n≥1}</a:t>
            </a:r>
            <a:r>
              <a:rPr lang="zh-CN" altLang="en-US" b="1" dirty="0">
                <a:latin typeface="Times New Roman" panose="02020603050405020304" charset="0"/>
                <a:ea typeface="宋体" panose="02010600030101010101" pitchFamily="2" charset="-122"/>
              </a:rPr>
              <a:t>不是 </a:t>
            </a:r>
            <a:r>
              <a:rPr lang="en-US" altLang="zh-CN" b="1" dirty="0">
                <a:latin typeface="Times New Roman" panose="02020603050405020304" charset="0"/>
                <a:ea typeface="宋体" panose="02010600030101010101" pitchFamily="2" charset="-122"/>
              </a:rPr>
              <a:t>RL</a:t>
            </a:r>
            <a:r>
              <a:rPr lang="zh-CN" altLang="en-US" b="1" dirty="0">
                <a:latin typeface="Times New Roman" panose="02020603050405020304" charset="0"/>
                <a:ea typeface="宋体" panose="02010600030101010101" pitchFamily="2" charset="-122"/>
              </a:rPr>
              <a:t>。</a:t>
            </a:r>
          </a:p>
          <a:p>
            <a:pPr algn="just">
              <a:lnSpc>
                <a:spcPct val="90000"/>
              </a:lnSpc>
              <a:buNone/>
            </a:pPr>
            <a:r>
              <a:rPr lang="zh-CN" altLang="en-US" b="1" dirty="0">
                <a:latin typeface="Times New Roman" panose="02020603050405020304" charset="0"/>
                <a:ea typeface="宋体" panose="02010600030101010101" pitchFamily="2" charset="-122"/>
              </a:rPr>
              <a:t>   证明：</a:t>
            </a:r>
            <a:r>
              <a:rPr lang="zh-CN" altLang="en-US" b="1" dirty="0">
                <a:ea typeface="宋体" panose="02010600030101010101" pitchFamily="2" charset="-122"/>
              </a:rPr>
              <a:t> </a:t>
            </a:r>
          </a:p>
          <a:p>
            <a:pPr algn="just">
              <a:lnSpc>
                <a:spcPct val="90000"/>
              </a:lnSpc>
              <a:buNone/>
            </a:pPr>
            <a:r>
              <a:rPr lang="zh-CN" altLang="en-US" b="1" dirty="0">
                <a:latin typeface="Times New Roman" panose="02020603050405020304" charset="0"/>
                <a:ea typeface="宋体" panose="02010600030101010101" pitchFamily="2" charset="-122"/>
              </a:rPr>
              <a:t>   假设</a:t>
            </a:r>
            <a:r>
              <a:rPr lang="en-US" altLang="zh-CN" b="1" dirty="0">
                <a:latin typeface="Times New Roman" panose="02020603050405020304" charset="0"/>
                <a:ea typeface="宋体" panose="02010600030101010101" pitchFamily="2" charset="-122"/>
              </a:rPr>
              <a:t>L={0</a:t>
            </a:r>
            <a:r>
              <a:rPr lang="en-US" altLang="zh-CN" b="1" baseline="30000" dirty="0">
                <a:latin typeface="Times New Roman" panose="02020603050405020304" charset="0"/>
                <a:ea typeface="宋体" panose="02010600030101010101" pitchFamily="2" charset="-122"/>
              </a:rPr>
              <a:t>n</a:t>
            </a:r>
            <a:r>
              <a:rPr lang="en-US" altLang="zh-CN" b="1" dirty="0">
                <a:latin typeface="Times New Roman" panose="02020603050405020304" charset="0"/>
                <a:ea typeface="宋体" panose="02010600030101010101" pitchFamily="2" charset="-122"/>
              </a:rPr>
              <a:t>1</a:t>
            </a:r>
            <a:r>
              <a:rPr lang="en-US" altLang="zh-CN" b="1" baseline="30000" dirty="0">
                <a:latin typeface="Times New Roman" panose="02020603050405020304" charset="0"/>
                <a:ea typeface="宋体" panose="02010600030101010101" pitchFamily="2" charset="-122"/>
              </a:rPr>
              <a:t>n</a:t>
            </a:r>
            <a:r>
              <a:rPr lang="en-US" altLang="zh-CN" b="1" dirty="0">
                <a:latin typeface="Times New Roman" panose="02020603050405020304" charset="0"/>
                <a:ea typeface="宋体" panose="02010600030101010101" pitchFamily="2" charset="-122"/>
              </a:rPr>
              <a:t>|n≥1} </a:t>
            </a:r>
            <a:r>
              <a:rPr lang="zh-CN" altLang="en-US" b="1" dirty="0">
                <a:latin typeface="Times New Roman" panose="02020603050405020304" charset="0"/>
                <a:ea typeface="宋体" panose="02010600030101010101" pitchFamily="2" charset="-122"/>
              </a:rPr>
              <a:t>是 </a:t>
            </a:r>
            <a:r>
              <a:rPr lang="en-US" altLang="zh-CN" b="1" dirty="0">
                <a:latin typeface="Times New Roman" panose="02020603050405020304" charset="0"/>
                <a:ea typeface="宋体" panose="02010600030101010101" pitchFamily="2" charset="-122"/>
              </a:rPr>
              <a:t>RL </a:t>
            </a:r>
          </a:p>
          <a:p>
            <a:pPr algn="just">
              <a:lnSpc>
                <a:spcPct val="90000"/>
              </a:lnSpc>
              <a:buNone/>
            </a:pPr>
            <a:r>
              <a:rPr lang="en-US" altLang="zh-CN" b="1" dirty="0">
                <a:latin typeface="Times New Roman" panose="02020603050405020304" charset="0"/>
                <a:ea typeface="宋体" panose="02010600030101010101" pitchFamily="2" charset="-122"/>
              </a:rPr>
              <a:t>    z=0</a:t>
            </a:r>
            <a:r>
              <a:rPr lang="en-US" altLang="zh-CN" b="1" baseline="30000" dirty="0">
                <a:latin typeface="Times New Roman" panose="02020603050405020304" charset="0"/>
                <a:ea typeface="宋体" panose="02010600030101010101" pitchFamily="2" charset="-122"/>
              </a:rPr>
              <a:t>N</a:t>
            </a:r>
            <a:r>
              <a:rPr lang="en-US" altLang="zh-CN" b="1" dirty="0">
                <a:latin typeface="Times New Roman" panose="02020603050405020304" charset="0"/>
                <a:ea typeface="宋体" panose="02010600030101010101" pitchFamily="2" charset="-122"/>
              </a:rPr>
              <a:t>1</a:t>
            </a:r>
            <a:r>
              <a:rPr lang="en-US" altLang="zh-CN" b="1" baseline="30000" dirty="0">
                <a:latin typeface="Times New Roman" panose="02020603050405020304" charset="0"/>
                <a:ea typeface="宋体" panose="02010600030101010101" pitchFamily="2" charset="-122"/>
              </a:rPr>
              <a:t>N</a:t>
            </a:r>
            <a:r>
              <a:rPr lang="en-US" altLang="zh-CN" b="1" dirty="0">
                <a:ea typeface="宋体" panose="02010600030101010101" pitchFamily="2" charset="-122"/>
              </a:rPr>
              <a:t> </a:t>
            </a:r>
          </a:p>
          <a:p>
            <a:pPr algn="just">
              <a:lnSpc>
                <a:spcPct val="90000"/>
              </a:lnSpc>
              <a:buNone/>
            </a:pPr>
            <a:r>
              <a:rPr lang="en-US" altLang="zh-CN" b="1" dirty="0">
                <a:latin typeface="Times New Roman" panose="02020603050405020304" charset="0"/>
                <a:ea typeface="宋体" panose="02010600030101010101" pitchFamily="2" charset="-122"/>
              </a:rPr>
              <a:t>   </a:t>
            </a:r>
            <a:r>
              <a:rPr lang="zh-CN" altLang="en-US" b="1" dirty="0">
                <a:latin typeface="Times New Roman" panose="02020603050405020304" charset="0"/>
                <a:ea typeface="宋体" panose="02010600030101010101" pitchFamily="2" charset="-122"/>
              </a:rPr>
              <a:t>按照泵引理所述</a:t>
            </a:r>
            <a:r>
              <a:rPr lang="zh-CN" altLang="en-US" b="1" dirty="0">
                <a:ea typeface="宋体" panose="02010600030101010101" pitchFamily="2" charset="-122"/>
              </a:rPr>
              <a:t> </a:t>
            </a:r>
          </a:p>
          <a:p>
            <a:pPr algn="just">
              <a:lnSpc>
                <a:spcPct val="90000"/>
              </a:lnSpc>
              <a:buNone/>
            </a:pPr>
            <a:r>
              <a:rPr lang="zh-CN" altLang="en-US" b="1" dirty="0">
                <a:latin typeface="Times New Roman" panose="02020603050405020304" charset="0"/>
                <a:ea typeface="宋体" panose="02010600030101010101" pitchFamily="2" charset="-122"/>
              </a:rPr>
              <a:t>	</a:t>
            </a:r>
            <a:r>
              <a:rPr lang="en-US" altLang="zh-CN" b="1" dirty="0">
                <a:latin typeface="Times New Roman" panose="02020603050405020304" charset="0"/>
                <a:ea typeface="宋体" panose="02010600030101010101" pitchFamily="2" charset="-122"/>
              </a:rPr>
              <a:t>v=0</a:t>
            </a:r>
            <a:r>
              <a:rPr lang="en-US" altLang="zh-CN" b="1" baseline="30000" dirty="0">
                <a:latin typeface="Times New Roman" panose="02020603050405020304" charset="0"/>
                <a:ea typeface="宋体" panose="02010600030101010101" pitchFamily="2" charset="-122"/>
              </a:rPr>
              <a:t>k</a:t>
            </a:r>
            <a:r>
              <a:rPr lang="en-US" altLang="zh-CN" b="1" dirty="0">
                <a:latin typeface="Times New Roman" panose="02020603050405020304" charset="0"/>
                <a:ea typeface="宋体" panose="02010600030101010101" pitchFamily="2" charset="-122"/>
              </a:rPr>
              <a:t>	k≥1</a:t>
            </a:r>
          </a:p>
          <a:p>
            <a:pPr algn="just">
              <a:lnSpc>
                <a:spcPct val="90000"/>
              </a:lnSpc>
              <a:buNone/>
            </a:pPr>
            <a:r>
              <a:rPr lang="en-US" altLang="zh-CN" b="1" dirty="0">
                <a:latin typeface="Times New Roman" panose="02020603050405020304" charset="0"/>
                <a:ea typeface="宋体" panose="02010600030101010101" pitchFamily="2" charset="-122"/>
              </a:rPr>
              <a:t>   </a:t>
            </a:r>
            <a:r>
              <a:rPr lang="zh-CN" altLang="en-US" b="1" dirty="0">
                <a:latin typeface="Times New Roman" panose="02020603050405020304" charset="0"/>
                <a:ea typeface="宋体" panose="02010600030101010101" pitchFamily="2" charset="-122"/>
              </a:rPr>
              <a:t>此时有，</a:t>
            </a:r>
          </a:p>
          <a:p>
            <a:pPr algn="just">
              <a:lnSpc>
                <a:spcPct val="90000"/>
              </a:lnSpc>
              <a:buNone/>
            </a:pPr>
            <a:r>
              <a:rPr lang="zh-CN" altLang="en-US" b="1" dirty="0">
                <a:latin typeface="Times New Roman" panose="02020603050405020304" charset="0"/>
                <a:ea typeface="宋体" panose="02010600030101010101" pitchFamily="2" charset="-122"/>
              </a:rPr>
              <a:t>	</a:t>
            </a:r>
            <a:r>
              <a:rPr lang="en-US" altLang="zh-CN" b="1" dirty="0">
                <a:latin typeface="Times New Roman" panose="02020603050405020304" charset="0"/>
                <a:ea typeface="宋体" panose="02010600030101010101" pitchFamily="2" charset="-122"/>
              </a:rPr>
              <a:t>u=0</a:t>
            </a:r>
            <a:r>
              <a:rPr lang="en-US" altLang="zh-CN" b="1" baseline="30000" dirty="0">
                <a:latin typeface="Times New Roman" panose="02020603050405020304" charset="0"/>
                <a:ea typeface="宋体" panose="02010600030101010101" pitchFamily="2" charset="-122"/>
              </a:rPr>
              <a:t>N-k-j</a:t>
            </a:r>
            <a:endParaRPr lang="en-US" altLang="zh-CN" b="1" dirty="0">
              <a:latin typeface="Times New Roman" panose="02020603050405020304" charset="0"/>
              <a:ea typeface="宋体" panose="02010600030101010101" pitchFamily="2" charset="-122"/>
            </a:endParaRPr>
          </a:p>
          <a:p>
            <a:pPr algn="just">
              <a:lnSpc>
                <a:spcPct val="90000"/>
              </a:lnSpc>
              <a:buNone/>
            </a:pPr>
            <a:r>
              <a:rPr lang="en-US" altLang="zh-CN" b="1" dirty="0">
                <a:latin typeface="Times New Roman" panose="02020603050405020304" charset="0"/>
                <a:ea typeface="宋体" panose="02010600030101010101" pitchFamily="2" charset="-122"/>
              </a:rPr>
              <a:t>	w=0</a:t>
            </a:r>
            <a:r>
              <a:rPr lang="en-US" altLang="zh-CN" b="1" baseline="30000" dirty="0">
                <a:latin typeface="Times New Roman" panose="02020603050405020304" charset="0"/>
                <a:ea typeface="宋体" panose="02010600030101010101" pitchFamily="2" charset="-122"/>
              </a:rPr>
              <a:t>j</a:t>
            </a:r>
            <a:r>
              <a:rPr lang="en-US" altLang="zh-CN" b="1" dirty="0">
                <a:latin typeface="Times New Roman" panose="02020603050405020304" charset="0"/>
                <a:ea typeface="宋体" panose="02010600030101010101" pitchFamily="2" charset="-122"/>
              </a:rPr>
              <a:t>1</a:t>
            </a:r>
            <a:r>
              <a:rPr lang="en-US" altLang="zh-CN" b="1" baseline="30000" dirty="0">
                <a:latin typeface="Times New Roman" panose="02020603050405020304" charset="0"/>
                <a:ea typeface="宋体" panose="02010600030101010101" pitchFamily="2" charset="-122"/>
              </a:rPr>
              <a:t>N</a:t>
            </a:r>
            <a:r>
              <a:rPr lang="en-US" altLang="zh-CN" b="1" dirty="0">
                <a:ea typeface="宋体" panose="02010600030101010101" pitchFamily="2" charset="-122"/>
              </a:rPr>
              <a:t> </a:t>
            </a: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2019/5/28</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33</a:t>
            </a:fld>
            <a:endParaRPr lang="zh-CN" dirty="0"/>
          </a:p>
        </p:txBody>
      </p:sp>
      <p:sp>
        <p:nvSpPr>
          <p:cNvPr id="7" name="标题 435201"/>
          <p:cNvSpPr>
            <a:spLocks noGrp="1"/>
          </p:cNvSpPr>
          <p:nvPr>
            <p:ph type="title"/>
          </p:nvPr>
        </p:nvSpPr>
        <p:spPr>
          <a:xfrm>
            <a:off x="457200" y="274638"/>
            <a:ext cx="8229600" cy="1143000"/>
          </a:xfrm>
        </p:spPr>
        <p:txBody>
          <a:bodyPr anchor="ctr"/>
          <a:lstStyle/>
          <a:p>
            <a:r>
              <a:rPr lang="en-US" altLang="zh-CN" b="1" dirty="0">
                <a:solidFill>
                  <a:srgbClr val="D60093"/>
                </a:solidFill>
                <a:ea typeface="黑体" panose="02010609060101010101" pitchFamily="2" charset="-122"/>
              </a:rPr>
              <a:t>5.1 RL</a:t>
            </a:r>
            <a:r>
              <a:rPr lang="zh-CN" altLang="en-US" b="1" dirty="0">
                <a:solidFill>
                  <a:srgbClr val="D60093"/>
                </a:solidFill>
                <a:ea typeface="黑体" panose="02010609060101010101" pitchFamily="2" charset="-122"/>
              </a:rPr>
              <a:t>的泵引理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929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39299">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39299">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39299">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39299">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39299">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39299">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3929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1"/>
            </a:gs>
          </a:gsLst>
          <a:lin ang="5400000" scaled="1"/>
          <a:tileRect/>
        </a:gradFill>
        <a:effectLst/>
      </p:bgPr>
    </p:bg>
    <p:spTree>
      <p:nvGrpSpPr>
        <p:cNvPr id="1" name=""/>
        <p:cNvGrpSpPr/>
        <p:nvPr/>
      </p:nvGrpSpPr>
      <p:grpSpPr>
        <a:xfrm>
          <a:off x="0" y="0"/>
          <a:ext cx="0" cy="0"/>
          <a:chOff x="0" y="0"/>
          <a:chExt cx="0" cy="0"/>
        </a:xfrm>
      </p:grpSpPr>
      <p:sp>
        <p:nvSpPr>
          <p:cNvPr id="440323" name="文本占位符 440322"/>
          <p:cNvSpPr>
            <a:spLocks noGrp="1"/>
          </p:cNvSpPr>
          <p:nvPr>
            <p:ph type="body" idx="1"/>
          </p:nvPr>
        </p:nvSpPr>
        <p:spPr/>
        <p:txBody>
          <a:bodyPr/>
          <a:lstStyle/>
          <a:p>
            <a:pPr algn="just">
              <a:lnSpc>
                <a:spcPct val="90000"/>
              </a:lnSpc>
              <a:buNone/>
            </a:pPr>
            <a:r>
              <a:rPr lang="zh-CN" altLang="en-US" sz="2800" b="1" dirty="0">
                <a:latin typeface="Times New Roman" panose="02020603050405020304" charset="0"/>
                <a:ea typeface="宋体" panose="02010600030101010101" pitchFamily="2" charset="-122"/>
              </a:rPr>
              <a:t>从而有，</a:t>
            </a:r>
          </a:p>
          <a:p>
            <a:pPr algn="just">
              <a:lnSpc>
                <a:spcPct val="90000"/>
              </a:lnSpc>
              <a:buNone/>
            </a:pPr>
            <a:r>
              <a:rPr lang="zh-CN" altLang="en-US" sz="2800" b="1" dirty="0" err="1">
                <a:latin typeface="Times New Roman" panose="02020603050405020304" charset="0"/>
                <a:ea typeface="宋体" panose="02010600030101010101" pitchFamily="2" charset="-122"/>
              </a:rPr>
              <a:t>	</a:t>
            </a:r>
            <a:r>
              <a:rPr lang="en-US" altLang="zh-CN" sz="2800" b="1" dirty="0" err="1">
                <a:latin typeface="Times New Roman" panose="02020603050405020304" charset="0"/>
                <a:ea typeface="宋体" panose="02010600030101010101" pitchFamily="2" charset="-122"/>
              </a:rPr>
              <a:t>uv</a:t>
            </a:r>
            <a:r>
              <a:rPr lang="en-US" altLang="zh-CN" sz="2800" b="1" baseline="30000" dirty="0" err="1">
                <a:latin typeface="Times New Roman" panose="02020603050405020304" charset="0"/>
                <a:ea typeface="宋体" panose="02010600030101010101" pitchFamily="2" charset="-122"/>
              </a:rPr>
              <a:t>i</a:t>
            </a:r>
            <a:r>
              <a:rPr lang="en-US" altLang="zh-CN" sz="2800" b="1" dirty="0" err="1">
                <a:latin typeface="Times New Roman" panose="02020603050405020304" charset="0"/>
                <a:ea typeface="宋体" panose="02010600030101010101" pitchFamily="2" charset="-122"/>
              </a:rPr>
              <a:t>w</a:t>
            </a:r>
            <a:r>
              <a:rPr lang="en-US" altLang="zh-CN" sz="2800" b="1" dirty="0">
                <a:latin typeface="Times New Roman" panose="02020603050405020304" charset="0"/>
                <a:ea typeface="宋体" panose="02010600030101010101" pitchFamily="2" charset="-122"/>
              </a:rPr>
              <a:t>=0</a:t>
            </a:r>
            <a:r>
              <a:rPr lang="en-US" altLang="zh-CN" sz="2800" b="1" baseline="30000" dirty="0">
                <a:latin typeface="Times New Roman" panose="02020603050405020304" charset="0"/>
                <a:ea typeface="宋体" panose="02010600030101010101" pitchFamily="2" charset="-122"/>
              </a:rPr>
              <a:t>N-k-j</a:t>
            </a:r>
            <a:r>
              <a:rPr lang="en-US" altLang="zh-CN" sz="2800" b="1" dirty="0">
                <a:latin typeface="Times New Roman" panose="02020603050405020304" charset="0"/>
                <a:ea typeface="宋体" panose="02010600030101010101" pitchFamily="2" charset="-122"/>
              </a:rPr>
              <a:t>(0</a:t>
            </a:r>
            <a:r>
              <a:rPr lang="en-US" altLang="zh-CN" sz="2800" b="1" baseline="30000" dirty="0">
                <a:latin typeface="Times New Roman" panose="02020603050405020304" charset="0"/>
                <a:ea typeface="宋体" panose="02010600030101010101" pitchFamily="2" charset="-122"/>
              </a:rPr>
              <a:t>k</a:t>
            </a:r>
            <a:r>
              <a:rPr lang="en-US" altLang="zh-CN" sz="2800" b="1" dirty="0">
                <a:latin typeface="Times New Roman" panose="02020603050405020304" charset="0"/>
                <a:ea typeface="宋体" panose="02010600030101010101" pitchFamily="2" charset="-122"/>
              </a:rPr>
              <a:t>)</a:t>
            </a:r>
            <a:r>
              <a:rPr lang="en-US" altLang="zh-CN" sz="2800" b="1" baseline="30000" dirty="0">
                <a:latin typeface="Times New Roman" panose="02020603050405020304" charset="0"/>
                <a:ea typeface="宋体" panose="02010600030101010101" pitchFamily="2" charset="-122"/>
              </a:rPr>
              <a:t>i</a:t>
            </a:r>
            <a:r>
              <a:rPr lang="en-US" altLang="zh-CN" sz="2800" b="1" dirty="0">
                <a:latin typeface="Times New Roman" panose="02020603050405020304" charset="0"/>
                <a:ea typeface="宋体" panose="02010600030101010101" pitchFamily="2" charset="-122"/>
              </a:rPr>
              <a:t>0</a:t>
            </a:r>
            <a:r>
              <a:rPr lang="en-US" altLang="zh-CN" sz="2800" b="1" baseline="30000" dirty="0">
                <a:latin typeface="Times New Roman" panose="02020603050405020304" charset="0"/>
                <a:ea typeface="宋体" panose="02010600030101010101" pitchFamily="2" charset="-122"/>
              </a:rPr>
              <a:t>j</a:t>
            </a:r>
            <a:r>
              <a:rPr lang="en-US" altLang="zh-CN" sz="2800" b="1" dirty="0">
                <a:latin typeface="Times New Roman" panose="02020603050405020304" charset="0"/>
                <a:ea typeface="宋体" panose="02010600030101010101" pitchFamily="2" charset="-122"/>
              </a:rPr>
              <a:t>1</a:t>
            </a:r>
            <a:r>
              <a:rPr lang="en-US" altLang="zh-CN" sz="2800" b="1" baseline="30000" dirty="0">
                <a:latin typeface="Times New Roman" panose="02020603050405020304" charset="0"/>
                <a:ea typeface="宋体" panose="02010600030101010101" pitchFamily="2" charset="-122"/>
              </a:rPr>
              <a:t>N</a:t>
            </a:r>
            <a:r>
              <a:rPr lang="en-US" altLang="zh-CN" sz="2800" b="1" dirty="0">
                <a:latin typeface="Times New Roman" panose="02020603050405020304" charset="0"/>
                <a:ea typeface="宋体" panose="02010600030101010101" pitchFamily="2" charset="-122"/>
              </a:rPr>
              <a:t>=0</a:t>
            </a:r>
            <a:r>
              <a:rPr lang="en-US" altLang="zh-CN" sz="2800" b="1" baseline="30000" dirty="0">
                <a:latin typeface="Times New Roman" panose="02020603050405020304" charset="0"/>
                <a:ea typeface="宋体" panose="02010600030101010101" pitchFamily="2" charset="-122"/>
              </a:rPr>
              <a:t>N+(i-1)k</a:t>
            </a:r>
            <a:r>
              <a:rPr lang="en-US" altLang="zh-CN" sz="2800" b="1" dirty="0">
                <a:latin typeface="Times New Roman" panose="02020603050405020304" charset="0"/>
                <a:ea typeface="宋体" panose="02010600030101010101" pitchFamily="2" charset="-122"/>
              </a:rPr>
              <a:t>1</a:t>
            </a:r>
            <a:r>
              <a:rPr lang="en-US" altLang="zh-CN" sz="2800" b="1" baseline="30000" dirty="0">
                <a:latin typeface="Times New Roman" panose="02020603050405020304" charset="0"/>
                <a:ea typeface="宋体" panose="02010600030101010101" pitchFamily="2" charset="-122"/>
              </a:rPr>
              <a:t>N</a:t>
            </a:r>
            <a:r>
              <a:rPr lang="en-US" altLang="zh-CN" sz="2800" b="1" dirty="0">
                <a:ea typeface="宋体" panose="02010600030101010101" pitchFamily="2" charset="-122"/>
              </a:rPr>
              <a:t> </a:t>
            </a:r>
          </a:p>
          <a:p>
            <a:pPr algn="just">
              <a:lnSpc>
                <a:spcPct val="90000"/>
              </a:lnSpc>
              <a:buNone/>
            </a:pPr>
            <a:r>
              <a:rPr lang="zh-CN" altLang="en-US" sz="2800" b="1" dirty="0">
                <a:latin typeface="Times New Roman" panose="02020603050405020304" charset="0"/>
                <a:ea typeface="宋体" panose="02010600030101010101" pitchFamily="2" charset="-122"/>
              </a:rPr>
              <a:t>当</a:t>
            </a:r>
            <a:r>
              <a:rPr lang="en-US" altLang="zh-CN" sz="2800" b="1" dirty="0" err="1">
                <a:latin typeface="Times New Roman" panose="02020603050405020304" charset="0"/>
                <a:ea typeface="宋体" panose="02010600030101010101" pitchFamily="2" charset="-122"/>
              </a:rPr>
              <a:t>i</a:t>
            </a:r>
            <a:r>
              <a:rPr lang="en-US" altLang="zh-CN" sz="2800" b="1" dirty="0">
                <a:latin typeface="Times New Roman" panose="02020603050405020304" charset="0"/>
                <a:ea typeface="宋体" panose="02010600030101010101" pitchFamily="2" charset="-122"/>
              </a:rPr>
              <a:t>=2</a:t>
            </a:r>
            <a:r>
              <a:rPr lang="zh-CN" altLang="en-US" sz="2800" b="1" dirty="0">
                <a:latin typeface="Times New Roman" panose="02020603050405020304" charset="0"/>
                <a:ea typeface="宋体" panose="02010600030101010101" pitchFamily="2" charset="-122"/>
              </a:rPr>
              <a:t>时，我们有：</a:t>
            </a:r>
          </a:p>
          <a:p>
            <a:pPr algn="just">
              <a:lnSpc>
                <a:spcPct val="90000"/>
              </a:lnSpc>
              <a:buNone/>
            </a:pPr>
            <a:r>
              <a:rPr lang="zh-CN" altLang="en-US" sz="2800" b="1" dirty="0">
                <a:latin typeface="Times New Roman" panose="02020603050405020304" charset="0"/>
                <a:ea typeface="宋体" panose="02010600030101010101" pitchFamily="2" charset="-122"/>
              </a:rPr>
              <a:t>	</a:t>
            </a:r>
            <a:r>
              <a:rPr lang="en-US" altLang="zh-CN" sz="2800" b="1" dirty="0">
                <a:latin typeface="Times New Roman" panose="02020603050405020304" charset="0"/>
                <a:ea typeface="宋体" panose="02010600030101010101" pitchFamily="2" charset="-122"/>
              </a:rPr>
              <a:t>uv</a:t>
            </a:r>
            <a:r>
              <a:rPr lang="en-US" altLang="zh-CN" sz="2800" b="1" baseline="30000" dirty="0">
                <a:latin typeface="Times New Roman" panose="02020603050405020304" charset="0"/>
                <a:ea typeface="宋体" panose="02010600030101010101" pitchFamily="2" charset="-122"/>
              </a:rPr>
              <a:t>2</a:t>
            </a:r>
            <a:r>
              <a:rPr lang="en-US" altLang="zh-CN" sz="2800" b="1" dirty="0">
                <a:latin typeface="Times New Roman" panose="02020603050405020304" charset="0"/>
                <a:ea typeface="宋体" panose="02010600030101010101" pitchFamily="2" charset="-122"/>
              </a:rPr>
              <a:t>w=0</a:t>
            </a:r>
            <a:r>
              <a:rPr lang="en-US" altLang="zh-CN" sz="2800" b="1" baseline="30000" dirty="0">
                <a:latin typeface="Times New Roman" panose="02020603050405020304" charset="0"/>
                <a:ea typeface="宋体" panose="02010600030101010101" pitchFamily="2" charset="-122"/>
              </a:rPr>
              <a:t>N+(2-1)k</a:t>
            </a:r>
            <a:r>
              <a:rPr lang="en-US" altLang="zh-CN" sz="2800" b="1" dirty="0">
                <a:latin typeface="Times New Roman" panose="02020603050405020304" charset="0"/>
                <a:ea typeface="宋体" panose="02010600030101010101" pitchFamily="2" charset="-122"/>
              </a:rPr>
              <a:t>1</a:t>
            </a:r>
            <a:r>
              <a:rPr lang="en-US" altLang="zh-CN" sz="2800" b="1" baseline="30000" dirty="0">
                <a:latin typeface="Times New Roman" panose="02020603050405020304" charset="0"/>
                <a:ea typeface="宋体" panose="02010600030101010101" pitchFamily="2" charset="-122"/>
              </a:rPr>
              <a:t>N</a:t>
            </a:r>
            <a:r>
              <a:rPr lang="en-US" altLang="zh-CN" sz="2800" b="1" dirty="0">
                <a:latin typeface="Times New Roman" panose="02020603050405020304" charset="0"/>
                <a:ea typeface="宋体" panose="02010600030101010101" pitchFamily="2" charset="-122"/>
              </a:rPr>
              <a:t> = 0</a:t>
            </a:r>
            <a:r>
              <a:rPr lang="en-US" altLang="zh-CN" sz="2800" b="1" baseline="30000" dirty="0">
                <a:latin typeface="Times New Roman" panose="02020603050405020304" charset="0"/>
                <a:ea typeface="宋体" panose="02010600030101010101" pitchFamily="2" charset="-122"/>
              </a:rPr>
              <a:t>N+k</a:t>
            </a:r>
            <a:r>
              <a:rPr lang="en-US" altLang="zh-CN" sz="2800" b="1" dirty="0">
                <a:latin typeface="Times New Roman" panose="02020603050405020304" charset="0"/>
                <a:ea typeface="宋体" panose="02010600030101010101" pitchFamily="2" charset="-122"/>
              </a:rPr>
              <a:t>1</a:t>
            </a:r>
            <a:r>
              <a:rPr lang="en-US" altLang="zh-CN" sz="2800" b="1" baseline="30000" dirty="0">
                <a:latin typeface="Times New Roman" panose="02020603050405020304" charset="0"/>
                <a:ea typeface="宋体" panose="02010600030101010101" pitchFamily="2" charset="-122"/>
              </a:rPr>
              <a:t>N</a:t>
            </a:r>
            <a:endParaRPr lang="en-US" altLang="zh-CN" sz="2800" b="1" dirty="0">
              <a:latin typeface="Times New Roman" panose="02020603050405020304" charset="0"/>
              <a:ea typeface="宋体" panose="02010600030101010101" pitchFamily="2" charset="-122"/>
            </a:endParaRPr>
          </a:p>
          <a:p>
            <a:pPr algn="just">
              <a:lnSpc>
                <a:spcPct val="90000"/>
              </a:lnSpc>
              <a:buNone/>
            </a:pPr>
            <a:r>
              <a:rPr lang="zh-CN" altLang="en-US" sz="2800" b="1" dirty="0">
                <a:latin typeface="Times New Roman" panose="02020603050405020304" charset="0"/>
                <a:ea typeface="宋体" panose="02010600030101010101" pitchFamily="2" charset="-122"/>
              </a:rPr>
              <a:t>注意到</a:t>
            </a:r>
            <a:r>
              <a:rPr lang="en-US" altLang="zh-CN" sz="2800" b="1" dirty="0">
                <a:latin typeface="Times New Roman" panose="02020603050405020304" charset="0"/>
                <a:ea typeface="宋体" panose="02010600030101010101" pitchFamily="2" charset="-122"/>
              </a:rPr>
              <a:t>k≥1</a:t>
            </a:r>
            <a:r>
              <a:rPr lang="zh-CN" altLang="en-US" sz="2800" b="1" dirty="0">
                <a:latin typeface="Times New Roman" panose="02020603050405020304" charset="0"/>
                <a:ea typeface="宋体" panose="02010600030101010101" pitchFamily="2" charset="-122"/>
              </a:rPr>
              <a:t>，所以，</a:t>
            </a:r>
          </a:p>
          <a:p>
            <a:pPr algn="just">
              <a:lnSpc>
                <a:spcPct val="90000"/>
              </a:lnSpc>
              <a:buNone/>
            </a:pPr>
            <a:r>
              <a:rPr lang="en-US" altLang="zh-CN" sz="2800" b="1" dirty="0" err="1">
                <a:latin typeface="Times New Roman" panose="02020603050405020304" charset="0"/>
                <a:ea typeface="宋体" panose="02010600030101010101" pitchFamily="2" charset="-122"/>
              </a:rPr>
              <a:t>N+k</a:t>
            </a:r>
            <a:r>
              <a:rPr lang="en-US" altLang="zh-CN" sz="2800" b="1" dirty="0">
                <a:latin typeface="Times New Roman" panose="02020603050405020304" charset="0"/>
                <a:ea typeface="宋体" panose="02010600030101010101" pitchFamily="2" charset="-122"/>
              </a:rPr>
              <a:t>&gt;N</a:t>
            </a:r>
            <a:r>
              <a:rPr lang="zh-CN" altLang="en-US" sz="2800" b="1" dirty="0">
                <a:latin typeface="Times New Roman" panose="02020603050405020304" charset="0"/>
                <a:ea typeface="宋体" panose="02010600030101010101" pitchFamily="2" charset="-122"/>
              </a:rPr>
              <a:t>。</a:t>
            </a:r>
          </a:p>
          <a:p>
            <a:pPr algn="just">
              <a:lnSpc>
                <a:spcPct val="90000"/>
              </a:lnSpc>
              <a:buNone/>
            </a:pPr>
            <a:r>
              <a:rPr lang="zh-CN" altLang="en-US" sz="2800" b="1" dirty="0">
                <a:latin typeface="Times New Roman" panose="02020603050405020304" charset="0"/>
                <a:ea typeface="宋体" panose="02010600030101010101" pitchFamily="2" charset="-122"/>
              </a:rPr>
              <a:t>这就是说，</a:t>
            </a:r>
          </a:p>
          <a:p>
            <a:pPr algn="just">
              <a:lnSpc>
                <a:spcPct val="90000"/>
              </a:lnSpc>
              <a:buNone/>
            </a:pPr>
            <a:r>
              <a:rPr lang="en-US" altLang="zh-CN" sz="2800" b="1" dirty="0">
                <a:latin typeface="Times New Roman" panose="02020603050405020304" charset="0"/>
                <a:ea typeface="宋体" panose="02010600030101010101" pitchFamily="2" charset="-122"/>
              </a:rPr>
              <a:t>0</a:t>
            </a:r>
            <a:r>
              <a:rPr lang="en-US" altLang="zh-CN" sz="2800" b="1" baseline="30000" dirty="0">
                <a:latin typeface="Times New Roman" panose="02020603050405020304" charset="0"/>
                <a:ea typeface="宋体" panose="02010600030101010101" pitchFamily="2" charset="-122"/>
              </a:rPr>
              <a:t>N+k</a:t>
            </a:r>
            <a:r>
              <a:rPr lang="en-US" altLang="zh-CN" sz="2800" b="1" dirty="0">
                <a:latin typeface="Times New Roman" panose="02020603050405020304" charset="0"/>
                <a:ea typeface="宋体" panose="02010600030101010101" pitchFamily="2" charset="-122"/>
              </a:rPr>
              <a:t>1</a:t>
            </a:r>
            <a:r>
              <a:rPr lang="en-US" altLang="zh-CN" sz="2800" b="1" baseline="30000" dirty="0">
                <a:latin typeface="Times New Roman" panose="02020603050405020304" charset="0"/>
                <a:ea typeface="宋体" panose="02010600030101010101" pitchFamily="2" charset="-122"/>
              </a:rPr>
              <a:t>N</a:t>
            </a:r>
            <a:r>
              <a:rPr lang="en-US" altLang="zh-CN" sz="2800" b="1" dirty="0">
                <a:latin typeface="Times New Roman" panose="02020603050405020304" charset="0"/>
                <a:ea typeface="宋体" panose="02010600030101010101" pitchFamily="2" charset="-122"/>
                <a:sym typeface="Symbol" panose="05050102010706020507" pitchFamily="18" charset="2"/>
              </a:rPr>
              <a:t></a:t>
            </a:r>
            <a:r>
              <a:rPr lang="en-US" altLang="zh-CN" sz="2800" b="1" dirty="0">
                <a:latin typeface="Times New Roman" panose="02020603050405020304" charset="0"/>
                <a:ea typeface="宋体" panose="02010600030101010101" pitchFamily="2" charset="-122"/>
              </a:rPr>
              <a:t>L</a:t>
            </a:r>
          </a:p>
          <a:p>
            <a:pPr algn="just">
              <a:lnSpc>
                <a:spcPct val="90000"/>
              </a:lnSpc>
              <a:buNone/>
            </a:pPr>
            <a:r>
              <a:rPr lang="zh-CN" altLang="en-US" sz="2800" b="1" dirty="0">
                <a:latin typeface="Times New Roman" panose="02020603050405020304" charset="0"/>
                <a:ea typeface="宋体" panose="02010600030101010101" pitchFamily="2" charset="-122"/>
              </a:rPr>
              <a:t>这与泵引理矛盾。所以，</a:t>
            </a:r>
            <a:r>
              <a:rPr lang="en-US" altLang="zh-CN" sz="2800" b="1" dirty="0">
                <a:latin typeface="Times New Roman" panose="02020603050405020304" charset="0"/>
                <a:ea typeface="宋体" panose="02010600030101010101" pitchFamily="2" charset="-122"/>
              </a:rPr>
              <a:t>L</a:t>
            </a:r>
            <a:r>
              <a:rPr lang="zh-CN" altLang="en-US" sz="2800" b="1" dirty="0">
                <a:latin typeface="Times New Roman" panose="02020603050405020304" charset="0"/>
                <a:ea typeface="宋体" panose="02010600030101010101" pitchFamily="2" charset="-122"/>
              </a:rPr>
              <a:t>不是 </a:t>
            </a:r>
            <a:r>
              <a:rPr lang="en-US" altLang="zh-CN" sz="2800" b="1" dirty="0">
                <a:latin typeface="Times New Roman" panose="02020603050405020304" charset="0"/>
                <a:ea typeface="宋体" panose="02010600030101010101" pitchFamily="2" charset="-122"/>
              </a:rPr>
              <a:t>RL</a:t>
            </a:r>
            <a:r>
              <a:rPr lang="zh-CN" altLang="en-US" sz="2800" b="1" dirty="0">
                <a:latin typeface="Times New Roman" panose="02020603050405020304" charset="0"/>
                <a:ea typeface="宋体" panose="02010600030101010101" pitchFamily="2" charset="-122"/>
              </a:rPr>
              <a:t>。 </a:t>
            </a: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2019/5/28</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34</a:t>
            </a:fld>
            <a:endParaRPr lang="zh-CN" dirty="0"/>
          </a:p>
        </p:txBody>
      </p:sp>
      <p:sp>
        <p:nvSpPr>
          <p:cNvPr id="8" name="标题 435201"/>
          <p:cNvSpPr>
            <a:spLocks noGrp="1"/>
          </p:cNvSpPr>
          <p:nvPr>
            <p:ph type="title"/>
          </p:nvPr>
        </p:nvSpPr>
        <p:spPr>
          <a:xfrm>
            <a:off x="457200" y="274638"/>
            <a:ext cx="8229600" cy="1143000"/>
          </a:xfrm>
        </p:spPr>
        <p:txBody>
          <a:bodyPr anchor="ctr"/>
          <a:lstStyle/>
          <a:p>
            <a:r>
              <a:rPr lang="en-US" altLang="zh-CN" b="1" dirty="0">
                <a:solidFill>
                  <a:srgbClr val="D60093"/>
                </a:solidFill>
                <a:ea typeface="黑体" panose="02010609060101010101" pitchFamily="2" charset="-122"/>
              </a:rPr>
              <a:t>5.1 RL</a:t>
            </a:r>
            <a:r>
              <a:rPr lang="zh-CN" altLang="en-US" b="1" dirty="0">
                <a:solidFill>
                  <a:srgbClr val="D60093"/>
                </a:solidFill>
                <a:ea typeface="黑体" panose="02010609060101010101" pitchFamily="2" charset="-122"/>
              </a:rPr>
              <a:t>的泵引理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032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4032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4032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4032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4032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4032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4032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1"/>
            </a:gs>
          </a:gsLst>
          <a:lin ang="5400000" scaled="1"/>
          <a:tileRect/>
        </a:gradFill>
        <a:effectLst/>
      </p:bgPr>
    </p:bg>
    <p:spTree>
      <p:nvGrpSpPr>
        <p:cNvPr id="1" name=""/>
        <p:cNvGrpSpPr/>
        <p:nvPr/>
      </p:nvGrpSpPr>
      <p:grpSpPr>
        <a:xfrm>
          <a:off x="0" y="0"/>
          <a:ext cx="0" cy="0"/>
          <a:chOff x="0" y="0"/>
          <a:chExt cx="0" cy="0"/>
        </a:xfrm>
      </p:grpSpPr>
      <p:sp>
        <p:nvSpPr>
          <p:cNvPr id="441347" name="文本占位符 441346"/>
          <p:cNvSpPr>
            <a:spLocks noGrp="1"/>
          </p:cNvSpPr>
          <p:nvPr>
            <p:ph type="body" idx="1"/>
          </p:nvPr>
        </p:nvSpPr>
        <p:spPr/>
        <p:txBody>
          <a:bodyPr/>
          <a:lstStyle/>
          <a:p>
            <a:pPr indent="-60325" algn="just"/>
            <a:r>
              <a:rPr lang="zh-CN" altLang="en-US" b="1" dirty="0">
                <a:ea typeface="黑体" panose="02010609060101010101" pitchFamily="2" charset="-122"/>
              </a:rPr>
              <a:t>例 </a:t>
            </a:r>
            <a:r>
              <a:rPr lang="en-US" altLang="zh-CN" b="1" dirty="0">
                <a:ea typeface="黑体" panose="02010609060101010101" pitchFamily="2" charset="-122"/>
              </a:rPr>
              <a:t>5-2 </a:t>
            </a:r>
            <a:r>
              <a:rPr lang="zh-CN" altLang="en-US" b="1" dirty="0">
                <a:latin typeface="Times New Roman" panose="02020603050405020304" charset="0"/>
                <a:ea typeface="宋体" panose="02010600030101010101" pitchFamily="2" charset="-122"/>
              </a:rPr>
              <a:t>证明</a:t>
            </a:r>
            <a:r>
              <a:rPr lang="en-US" altLang="zh-CN" b="1" dirty="0">
                <a:latin typeface="Times New Roman" panose="02020603050405020304" charset="0"/>
                <a:ea typeface="宋体" panose="02010600030101010101" pitchFamily="2" charset="-122"/>
              </a:rPr>
              <a:t>{0</a:t>
            </a:r>
            <a:r>
              <a:rPr lang="en-US" altLang="zh-CN" b="1" baseline="30000" dirty="0">
                <a:latin typeface="Times New Roman" panose="02020603050405020304" charset="0"/>
                <a:ea typeface="宋体" panose="02010600030101010101" pitchFamily="2" charset="-122"/>
              </a:rPr>
              <a:t>n</a:t>
            </a:r>
            <a:r>
              <a:rPr lang="en-US" altLang="zh-CN" b="1" dirty="0">
                <a:latin typeface="Times New Roman" panose="02020603050405020304" charset="0"/>
                <a:ea typeface="宋体" panose="02010600030101010101" pitchFamily="2" charset="-122"/>
              </a:rPr>
              <a:t>|n</a:t>
            </a:r>
            <a:r>
              <a:rPr lang="zh-CN" altLang="en-US" b="1" dirty="0">
                <a:latin typeface="Times New Roman" panose="02020603050405020304" charset="0"/>
                <a:ea typeface="宋体" panose="02010600030101010101" pitchFamily="2" charset="-122"/>
              </a:rPr>
              <a:t>为素数</a:t>
            </a:r>
            <a:r>
              <a:rPr lang="en-US" altLang="zh-CN" b="1" dirty="0">
                <a:latin typeface="Times New Roman" panose="02020603050405020304" charset="0"/>
                <a:ea typeface="宋体" panose="02010600030101010101" pitchFamily="2" charset="-122"/>
              </a:rPr>
              <a:t>}</a:t>
            </a:r>
            <a:r>
              <a:rPr lang="zh-CN" altLang="en-US" b="1" dirty="0">
                <a:latin typeface="Times New Roman" panose="02020603050405020304" charset="0"/>
                <a:ea typeface="宋体" panose="02010600030101010101" pitchFamily="2" charset="-122"/>
              </a:rPr>
              <a:t>不是 </a:t>
            </a:r>
            <a:r>
              <a:rPr lang="en-US" altLang="zh-CN" b="1" dirty="0">
                <a:latin typeface="Times New Roman" panose="02020603050405020304" charset="0"/>
                <a:ea typeface="宋体" panose="02010600030101010101" pitchFamily="2" charset="-122"/>
              </a:rPr>
              <a:t>RL</a:t>
            </a:r>
            <a:r>
              <a:rPr lang="zh-CN" altLang="en-US" b="1" dirty="0">
                <a:latin typeface="Times New Roman" panose="02020603050405020304" charset="0"/>
                <a:ea typeface="宋体" panose="02010600030101010101" pitchFamily="2" charset="-122"/>
              </a:rPr>
              <a:t>。</a:t>
            </a:r>
            <a:r>
              <a:rPr lang="zh-CN" altLang="en-US" b="1" dirty="0">
                <a:ea typeface="宋体" panose="02010600030101010101" pitchFamily="2" charset="-122"/>
              </a:rPr>
              <a:t> </a:t>
            </a:r>
          </a:p>
          <a:p>
            <a:pPr indent="-60325" algn="just">
              <a:buNone/>
            </a:pPr>
            <a:r>
              <a:rPr lang="zh-CN" altLang="en-US" b="1" dirty="0">
                <a:latin typeface="Times New Roman" panose="02020603050405020304" charset="0"/>
                <a:ea typeface="宋体" panose="02010600030101010101" pitchFamily="2" charset="-122"/>
              </a:rPr>
              <a:t>证明：假设</a:t>
            </a:r>
            <a:r>
              <a:rPr lang="en-US" altLang="zh-CN" b="1" dirty="0">
                <a:latin typeface="Times New Roman" panose="02020603050405020304" charset="0"/>
                <a:ea typeface="宋体" panose="02010600030101010101" pitchFamily="2" charset="-122"/>
              </a:rPr>
              <a:t>L={0</a:t>
            </a:r>
            <a:r>
              <a:rPr lang="en-US" altLang="zh-CN" b="1" baseline="30000" dirty="0">
                <a:latin typeface="Times New Roman" panose="02020603050405020304" charset="0"/>
                <a:ea typeface="宋体" panose="02010600030101010101" pitchFamily="2" charset="-122"/>
              </a:rPr>
              <a:t>n</a:t>
            </a:r>
            <a:r>
              <a:rPr lang="en-US" altLang="zh-CN" b="1" dirty="0">
                <a:latin typeface="Times New Roman" panose="02020603050405020304" charset="0"/>
                <a:ea typeface="宋体" panose="02010600030101010101" pitchFamily="2" charset="-122"/>
              </a:rPr>
              <a:t>|n</a:t>
            </a:r>
            <a:r>
              <a:rPr lang="zh-CN" altLang="en-US" b="1" dirty="0">
                <a:latin typeface="Times New Roman" panose="02020603050405020304" charset="0"/>
                <a:ea typeface="宋体" panose="02010600030101010101" pitchFamily="2" charset="-122"/>
              </a:rPr>
              <a:t>为素数</a:t>
            </a:r>
            <a:r>
              <a:rPr lang="en-US" altLang="zh-CN" b="1" dirty="0">
                <a:latin typeface="Times New Roman" panose="02020603050405020304" charset="0"/>
                <a:ea typeface="宋体" panose="02010600030101010101" pitchFamily="2" charset="-122"/>
              </a:rPr>
              <a:t>} </a:t>
            </a:r>
            <a:r>
              <a:rPr lang="zh-CN" altLang="en-US" b="1" dirty="0">
                <a:latin typeface="Times New Roman" panose="02020603050405020304" charset="0"/>
                <a:ea typeface="宋体" panose="02010600030101010101" pitchFamily="2" charset="-122"/>
              </a:rPr>
              <a:t>是 </a:t>
            </a:r>
            <a:r>
              <a:rPr lang="en-US" altLang="zh-CN" b="1" dirty="0">
                <a:latin typeface="Times New Roman" panose="02020603050405020304" charset="0"/>
                <a:ea typeface="宋体" panose="02010600030101010101" pitchFamily="2" charset="-122"/>
              </a:rPr>
              <a:t>RL</a:t>
            </a:r>
            <a:r>
              <a:rPr lang="zh-CN" altLang="en-US" b="1" dirty="0">
                <a:latin typeface="Times New Roman" panose="02020603050405020304" charset="0"/>
                <a:ea typeface="宋体" panose="02010600030101010101" pitchFamily="2" charset="-122"/>
              </a:rPr>
              <a:t>。 </a:t>
            </a:r>
          </a:p>
          <a:p>
            <a:pPr indent="-60325" algn="just">
              <a:buNone/>
            </a:pPr>
            <a:r>
              <a:rPr lang="zh-CN" altLang="en-US" b="1" dirty="0">
                <a:latin typeface="Times New Roman" panose="02020603050405020304" charset="0"/>
                <a:ea typeface="宋体" panose="02010600030101010101" pitchFamily="2" charset="-122"/>
              </a:rPr>
              <a:t>取 </a:t>
            </a:r>
            <a:r>
              <a:rPr lang="en-US" altLang="zh-CN" b="1" dirty="0">
                <a:latin typeface="Times New Roman" panose="02020603050405020304" charset="0"/>
                <a:ea typeface="宋体" panose="02010600030101010101" pitchFamily="2" charset="-122"/>
              </a:rPr>
              <a:t>z=0</a:t>
            </a:r>
            <a:r>
              <a:rPr lang="en-US" altLang="zh-CN" b="1" baseline="30000" dirty="0">
                <a:latin typeface="Times New Roman" panose="02020603050405020304" charset="0"/>
                <a:ea typeface="宋体" panose="02010600030101010101" pitchFamily="2" charset="-122"/>
              </a:rPr>
              <a:t>N+p </a:t>
            </a:r>
            <a:r>
              <a:rPr lang="en-US" altLang="zh-CN" b="1" dirty="0">
                <a:latin typeface="Times New Roman" panose="02020603050405020304" charset="0"/>
                <a:ea typeface="宋体" panose="02010600030101010101" pitchFamily="2" charset="-122"/>
              </a:rPr>
              <a:t>∈L </a:t>
            </a:r>
            <a:r>
              <a:rPr lang="zh-CN" altLang="en-US" b="1" dirty="0">
                <a:latin typeface="Times New Roman" panose="02020603050405020304" charset="0"/>
                <a:ea typeface="宋体" panose="02010600030101010101" pitchFamily="2" charset="-122"/>
              </a:rPr>
              <a:t>，</a:t>
            </a:r>
          </a:p>
          <a:p>
            <a:pPr indent="-60325" algn="just">
              <a:buNone/>
            </a:pPr>
            <a:r>
              <a:rPr lang="zh-CN" altLang="en-US" b="1" dirty="0">
                <a:latin typeface="Times New Roman" panose="02020603050405020304" charset="0"/>
                <a:ea typeface="宋体" panose="02010600030101010101" pitchFamily="2" charset="-122"/>
              </a:rPr>
              <a:t>不妨设</a:t>
            </a:r>
            <a:r>
              <a:rPr lang="en-US" altLang="zh-CN" b="1" dirty="0">
                <a:latin typeface="Times New Roman" panose="02020603050405020304" charset="0"/>
                <a:ea typeface="宋体" panose="02010600030101010101" pitchFamily="2" charset="-122"/>
              </a:rPr>
              <a:t>v=0</a:t>
            </a:r>
            <a:r>
              <a:rPr lang="en-US" altLang="zh-CN" b="1" baseline="30000" dirty="0">
                <a:latin typeface="Times New Roman" panose="02020603050405020304" charset="0"/>
                <a:ea typeface="宋体" panose="02010600030101010101" pitchFamily="2" charset="-122"/>
              </a:rPr>
              <a:t>k</a:t>
            </a:r>
            <a:r>
              <a:rPr lang="zh-CN" altLang="en-US" b="1" dirty="0">
                <a:latin typeface="Times New Roman" panose="02020603050405020304" charset="0"/>
                <a:ea typeface="宋体" panose="02010600030101010101" pitchFamily="2" charset="-122"/>
              </a:rPr>
              <a:t>，	</a:t>
            </a:r>
            <a:r>
              <a:rPr lang="en-US" altLang="zh-CN" b="1" dirty="0">
                <a:latin typeface="Times New Roman" panose="02020603050405020304" charset="0"/>
                <a:ea typeface="宋体" panose="02010600030101010101" pitchFamily="2" charset="-122"/>
              </a:rPr>
              <a:t>k≥1 </a:t>
            </a:r>
          </a:p>
          <a:p>
            <a:pPr indent="-60325" algn="just">
              <a:buNone/>
            </a:pPr>
            <a:r>
              <a:rPr lang="zh-CN" altLang="en-US" b="1" dirty="0">
                <a:latin typeface="Times New Roman" panose="02020603050405020304" charset="0"/>
                <a:ea typeface="宋体" panose="02010600030101010101" pitchFamily="2" charset="-122"/>
              </a:rPr>
              <a:t>从而有，</a:t>
            </a:r>
          </a:p>
          <a:p>
            <a:pPr indent="-60325" algn="just">
              <a:buNone/>
            </a:pPr>
            <a:r>
              <a:rPr lang="zh-CN" altLang="en-US" b="1" dirty="0" err="1">
                <a:latin typeface="Times New Roman" panose="02020603050405020304" charset="0"/>
                <a:ea typeface="宋体" panose="02010600030101010101" pitchFamily="2" charset="-122"/>
              </a:rPr>
              <a:t>	</a:t>
            </a:r>
            <a:r>
              <a:rPr lang="en-US" altLang="zh-CN" b="1" dirty="0" err="1">
                <a:latin typeface="Times New Roman" panose="02020603050405020304" charset="0"/>
                <a:ea typeface="宋体" panose="02010600030101010101" pitchFamily="2" charset="-122"/>
              </a:rPr>
              <a:t>uv</a:t>
            </a:r>
            <a:r>
              <a:rPr lang="en-US" altLang="zh-CN" b="1" baseline="30000" dirty="0" err="1">
                <a:latin typeface="Times New Roman" panose="02020603050405020304" charset="0"/>
                <a:ea typeface="宋体" panose="02010600030101010101" pitchFamily="2" charset="-122"/>
              </a:rPr>
              <a:t>i</a:t>
            </a:r>
            <a:r>
              <a:rPr lang="en-US" altLang="zh-CN" b="1" dirty="0" err="1">
                <a:latin typeface="Times New Roman" panose="02020603050405020304" charset="0"/>
                <a:ea typeface="宋体" panose="02010600030101010101" pitchFamily="2" charset="-122"/>
              </a:rPr>
              <a:t>w</a:t>
            </a:r>
            <a:r>
              <a:rPr lang="en-US" altLang="zh-CN" b="1" dirty="0">
                <a:latin typeface="Times New Roman" panose="02020603050405020304" charset="0"/>
                <a:ea typeface="宋体" panose="02010600030101010101" pitchFamily="2" charset="-122"/>
              </a:rPr>
              <a:t>=0</a:t>
            </a:r>
            <a:r>
              <a:rPr lang="en-US" altLang="zh-CN" b="1" baseline="30000" dirty="0">
                <a:latin typeface="Times New Roman" panose="02020603050405020304" charset="0"/>
                <a:ea typeface="宋体" panose="02010600030101010101" pitchFamily="2" charset="-122"/>
              </a:rPr>
              <a:t>N+p-k-j</a:t>
            </a:r>
            <a:r>
              <a:rPr lang="en-US" altLang="zh-CN" b="1" dirty="0">
                <a:latin typeface="Times New Roman" panose="02020603050405020304" charset="0"/>
                <a:ea typeface="宋体" panose="02010600030101010101" pitchFamily="2" charset="-122"/>
              </a:rPr>
              <a:t>(0</a:t>
            </a:r>
            <a:r>
              <a:rPr lang="en-US" altLang="zh-CN" b="1" baseline="30000" dirty="0">
                <a:latin typeface="Times New Roman" panose="02020603050405020304" charset="0"/>
                <a:ea typeface="宋体" panose="02010600030101010101" pitchFamily="2" charset="-122"/>
              </a:rPr>
              <a:t>k</a:t>
            </a:r>
            <a:r>
              <a:rPr lang="en-US" altLang="zh-CN" b="1" dirty="0">
                <a:latin typeface="Times New Roman" panose="02020603050405020304" charset="0"/>
                <a:ea typeface="宋体" panose="02010600030101010101" pitchFamily="2" charset="-122"/>
              </a:rPr>
              <a:t>)</a:t>
            </a:r>
            <a:r>
              <a:rPr lang="en-US" altLang="zh-CN" b="1" baseline="30000" dirty="0">
                <a:latin typeface="Times New Roman" panose="02020603050405020304" charset="0"/>
                <a:ea typeface="宋体" panose="02010600030101010101" pitchFamily="2" charset="-122"/>
              </a:rPr>
              <a:t>i</a:t>
            </a:r>
            <a:r>
              <a:rPr lang="en-US" altLang="zh-CN" b="1" dirty="0">
                <a:latin typeface="Times New Roman" panose="02020603050405020304" charset="0"/>
                <a:ea typeface="宋体" panose="02010600030101010101" pitchFamily="2" charset="-122"/>
              </a:rPr>
              <a:t>0</a:t>
            </a:r>
            <a:r>
              <a:rPr lang="en-US" altLang="zh-CN" b="1" baseline="30000" dirty="0">
                <a:latin typeface="Times New Roman" panose="02020603050405020304" charset="0"/>
                <a:ea typeface="宋体" panose="02010600030101010101" pitchFamily="2" charset="-122"/>
              </a:rPr>
              <a:t>j</a:t>
            </a:r>
            <a:endParaRPr lang="en-US" altLang="zh-CN" b="1" dirty="0">
              <a:latin typeface="Times New Roman" panose="02020603050405020304" charset="0"/>
              <a:ea typeface="宋体" panose="02010600030101010101" pitchFamily="2" charset="-122"/>
            </a:endParaRPr>
          </a:p>
          <a:p>
            <a:pPr indent="-60325" algn="just">
              <a:buNone/>
            </a:pPr>
            <a:r>
              <a:rPr lang="en-US" altLang="zh-CN" b="1" baseline="30000" dirty="0">
                <a:latin typeface="Times New Roman" panose="02020603050405020304" charset="0"/>
                <a:ea typeface="宋体" panose="02010600030101010101" pitchFamily="2" charset="-122"/>
              </a:rPr>
              <a:t>		</a:t>
            </a:r>
            <a:r>
              <a:rPr lang="en-US" altLang="zh-CN" b="1" dirty="0">
                <a:latin typeface="Times New Roman" panose="02020603050405020304" charset="0"/>
                <a:ea typeface="宋体" panose="02010600030101010101" pitchFamily="2" charset="-122"/>
              </a:rPr>
              <a:t>=0</a:t>
            </a:r>
            <a:r>
              <a:rPr lang="en-US" altLang="zh-CN" b="1" baseline="30000" dirty="0">
                <a:latin typeface="Times New Roman" panose="02020603050405020304" charset="0"/>
                <a:ea typeface="宋体" panose="02010600030101010101" pitchFamily="2" charset="-122"/>
              </a:rPr>
              <a:t>N+p+(i-1)k</a:t>
            </a:r>
            <a:endParaRPr lang="en-US" altLang="zh-CN" b="1" dirty="0">
              <a:latin typeface="Times New Roman" panose="02020603050405020304" charset="0"/>
              <a:ea typeface="宋体" panose="02010600030101010101" pitchFamily="2" charset="-122"/>
            </a:endParaRP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2019/5/28</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35</a:t>
            </a:fld>
            <a:endParaRPr lang="zh-CN" dirty="0"/>
          </a:p>
        </p:txBody>
      </p:sp>
      <p:sp>
        <p:nvSpPr>
          <p:cNvPr id="7" name="标题 435201"/>
          <p:cNvSpPr>
            <a:spLocks noGrp="1"/>
          </p:cNvSpPr>
          <p:nvPr>
            <p:ph type="title"/>
          </p:nvPr>
        </p:nvSpPr>
        <p:spPr>
          <a:xfrm>
            <a:off x="457200" y="274638"/>
            <a:ext cx="8229600" cy="1143000"/>
          </a:xfrm>
        </p:spPr>
        <p:txBody>
          <a:bodyPr anchor="ctr"/>
          <a:lstStyle/>
          <a:p>
            <a:r>
              <a:rPr lang="en-US" altLang="zh-CN" b="1" dirty="0">
                <a:solidFill>
                  <a:srgbClr val="D60093"/>
                </a:solidFill>
                <a:ea typeface="黑体" panose="02010609060101010101" pitchFamily="2" charset="-122"/>
              </a:rPr>
              <a:t>5.1 RL</a:t>
            </a:r>
            <a:r>
              <a:rPr lang="zh-CN" altLang="en-US" b="1" dirty="0">
                <a:solidFill>
                  <a:srgbClr val="D60093"/>
                </a:solidFill>
                <a:ea typeface="黑体" panose="02010609060101010101" pitchFamily="2" charset="-122"/>
              </a:rPr>
              <a:t>的泵引理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1347">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41347">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41347">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4134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1"/>
            </a:gs>
          </a:gsLst>
          <a:lin ang="5400000" scaled="1"/>
          <a:tileRect/>
        </a:gradFill>
        <a:effectLst/>
      </p:bgPr>
    </p:bg>
    <p:spTree>
      <p:nvGrpSpPr>
        <p:cNvPr id="1" name=""/>
        <p:cNvGrpSpPr/>
        <p:nvPr/>
      </p:nvGrpSpPr>
      <p:grpSpPr>
        <a:xfrm>
          <a:off x="0" y="0"/>
          <a:ext cx="0" cy="0"/>
          <a:chOff x="0" y="0"/>
          <a:chExt cx="0" cy="0"/>
        </a:xfrm>
      </p:grpSpPr>
      <p:sp>
        <p:nvSpPr>
          <p:cNvPr id="442371" name="文本占位符 442370"/>
          <p:cNvSpPr>
            <a:spLocks noGrp="1"/>
          </p:cNvSpPr>
          <p:nvPr>
            <p:ph type="body" idx="1"/>
          </p:nvPr>
        </p:nvSpPr>
        <p:spPr/>
        <p:txBody>
          <a:bodyPr/>
          <a:lstStyle/>
          <a:p>
            <a:pPr indent="-60325" algn="just">
              <a:lnSpc>
                <a:spcPct val="90000"/>
              </a:lnSpc>
              <a:buNone/>
            </a:pPr>
            <a:r>
              <a:rPr lang="zh-CN" altLang="en-US" sz="2800" b="1" dirty="0">
                <a:latin typeface="Times New Roman" panose="02020603050405020304" charset="0"/>
                <a:ea typeface="宋体" panose="02010600030101010101" pitchFamily="2" charset="-122"/>
              </a:rPr>
              <a:t>当</a:t>
            </a:r>
            <a:r>
              <a:rPr lang="en-US" altLang="zh-CN" sz="2800" b="1" dirty="0" err="1">
                <a:latin typeface="Times New Roman" panose="02020603050405020304" charset="0"/>
                <a:ea typeface="宋体" panose="02010600030101010101" pitchFamily="2" charset="-122"/>
              </a:rPr>
              <a:t>i</a:t>
            </a:r>
            <a:r>
              <a:rPr lang="en-US" altLang="zh-CN" sz="2800" b="1" dirty="0">
                <a:latin typeface="Times New Roman" panose="02020603050405020304" charset="0"/>
                <a:ea typeface="宋体" panose="02010600030101010101" pitchFamily="2" charset="-122"/>
              </a:rPr>
              <a:t>=N+p+1</a:t>
            </a:r>
            <a:r>
              <a:rPr lang="zh-CN" altLang="en-US" sz="2800" b="1" dirty="0">
                <a:latin typeface="Times New Roman" panose="02020603050405020304" charset="0"/>
                <a:ea typeface="宋体" panose="02010600030101010101" pitchFamily="2" charset="-122"/>
              </a:rPr>
              <a:t>时，</a:t>
            </a:r>
          </a:p>
          <a:p>
            <a:pPr indent="-60325" algn="just">
              <a:lnSpc>
                <a:spcPct val="90000"/>
              </a:lnSpc>
              <a:buNone/>
            </a:pPr>
            <a:r>
              <a:rPr lang="zh-CN" altLang="en-US" sz="2800" b="1" dirty="0">
                <a:latin typeface="Times New Roman" panose="02020603050405020304" charset="0"/>
                <a:ea typeface="宋体" panose="02010600030101010101" pitchFamily="2" charset="-122"/>
              </a:rPr>
              <a:t>	</a:t>
            </a:r>
            <a:r>
              <a:rPr lang="en-US" altLang="zh-CN" sz="2800" b="1" dirty="0" err="1">
                <a:latin typeface="Times New Roman" panose="02020603050405020304" charset="0"/>
                <a:ea typeface="宋体" panose="02010600030101010101" pitchFamily="2" charset="-122"/>
              </a:rPr>
              <a:t>N+p</a:t>
            </a:r>
            <a:r>
              <a:rPr lang="en-US" altLang="zh-CN" sz="2800" b="1" dirty="0">
                <a:latin typeface="Times New Roman" panose="02020603050405020304" charset="0"/>
                <a:ea typeface="宋体" panose="02010600030101010101" pitchFamily="2" charset="-122"/>
              </a:rPr>
              <a:t>+(i-1)k=</a:t>
            </a:r>
            <a:r>
              <a:rPr lang="en-US" altLang="zh-CN" sz="2800" b="1" dirty="0" err="1">
                <a:latin typeface="Times New Roman" panose="02020603050405020304" charset="0"/>
                <a:ea typeface="宋体" panose="02010600030101010101" pitchFamily="2" charset="-122"/>
              </a:rPr>
              <a:t>N+p</a:t>
            </a:r>
            <a:r>
              <a:rPr lang="en-US" altLang="zh-CN" sz="2800" b="1" dirty="0">
                <a:latin typeface="Times New Roman" panose="02020603050405020304" charset="0"/>
                <a:ea typeface="宋体" panose="02010600030101010101" pitchFamily="2" charset="-122"/>
              </a:rPr>
              <a:t>+(N+p+1-1)k</a:t>
            </a:r>
          </a:p>
          <a:p>
            <a:pPr indent="-60325" algn="just">
              <a:lnSpc>
                <a:spcPct val="90000"/>
              </a:lnSpc>
              <a:buNone/>
            </a:pPr>
            <a:r>
              <a:rPr lang="en-US" altLang="zh-CN" sz="2800" b="1" dirty="0">
                <a:latin typeface="Times New Roman" panose="02020603050405020304" charset="0"/>
                <a:ea typeface="宋体" panose="02010600030101010101" pitchFamily="2" charset="-122"/>
              </a:rPr>
              <a:t>			 = </a:t>
            </a:r>
            <a:r>
              <a:rPr lang="en-US" altLang="zh-CN" sz="2800" b="1" dirty="0" err="1">
                <a:latin typeface="Times New Roman" panose="02020603050405020304" charset="0"/>
                <a:ea typeface="宋体" panose="02010600030101010101" pitchFamily="2" charset="-122"/>
              </a:rPr>
              <a:t>N+p</a:t>
            </a:r>
            <a:r>
              <a:rPr lang="en-US" altLang="zh-CN" sz="2800" b="1" dirty="0">
                <a:latin typeface="Times New Roman" panose="02020603050405020304" charset="0"/>
                <a:ea typeface="宋体" panose="02010600030101010101" pitchFamily="2" charset="-122"/>
              </a:rPr>
              <a:t>+(</a:t>
            </a:r>
            <a:r>
              <a:rPr lang="en-US" altLang="zh-CN" sz="2800" b="1" dirty="0" err="1">
                <a:latin typeface="Times New Roman" panose="02020603050405020304" charset="0"/>
                <a:ea typeface="宋体" panose="02010600030101010101" pitchFamily="2" charset="-122"/>
              </a:rPr>
              <a:t>N+p</a:t>
            </a:r>
            <a:r>
              <a:rPr lang="en-US" altLang="zh-CN" sz="2800" b="1" dirty="0">
                <a:latin typeface="Times New Roman" panose="02020603050405020304" charset="0"/>
                <a:ea typeface="宋体" panose="02010600030101010101" pitchFamily="2" charset="-122"/>
              </a:rPr>
              <a:t>)k</a:t>
            </a:r>
          </a:p>
          <a:p>
            <a:pPr indent="-60325" algn="just">
              <a:lnSpc>
                <a:spcPct val="90000"/>
              </a:lnSpc>
              <a:buNone/>
            </a:pPr>
            <a:r>
              <a:rPr lang="en-US" altLang="zh-CN" sz="2800" b="1" dirty="0">
                <a:latin typeface="Times New Roman" panose="02020603050405020304" charset="0"/>
                <a:ea typeface="宋体" panose="02010600030101010101" pitchFamily="2" charset="-122"/>
              </a:rPr>
              <a:t>			 = (</a:t>
            </a:r>
            <a:r>
              <a:rPr lang="en-US" altLang="zh-CN" sz="2800" b="1" dirty="0" err="1">
                <a:latin typeface="Times New Roman" panose="02020603050405020304" charset="0"/>
                <a:ea typeface="宋体" panose="02010600030101010101" pitchFamily="2" charset="-122"/>
              </a:rPr>
              <a:t>N+p</a:t>
            </a:r>
            <a:r>
              <a:rPr lang="en-US" altLang="zh-CN" sz="2800" b="1" dirty="0">
                <a:latin typeface="Times New Roman" panose="02020603050405020304" charset="0"/>
                <a:ea typeface="宋体" panose="02010600030101010101" pitchFamily="2" charset="-122"/>
              </a:rPr>
              <a:t>)(1+k)</a:t>
            </a:r>
          </a:p>
          <a:p>
            <a:pPr indent="-60325" algn="just">
              <a:lnSpc>
                <a:spcPct val="90000"/>
              </a:lnSpc>
              <a:buNone/>
            </a:pPr>
            <a:r>
              <a:rPr lang="zh-CN" altLang="en-US" sz="2800" b="1" dirty="0">
                <a:latin typeface="Times New Roman" panose="02020603050405020304" charset="0"/>
                <a:ea typeface="宋体" panose="02010600030101010101" pitchFamily="2" charset="-122"/>
              </a:rPr>
              <a:t>注意到</a:t>
            </a:r>
            <a:r>
              <a:rPr lang="en-US" altLang="zh-CN" sz="2800" b="1" dirty="0">
                <a:latin typeface="Times New Roman" panose="02020603050405020304" charset="0"/>
                <a:ea typeface="宋体" panose="02010600030101010101" pitchFamily="2" charset="-122"/>
              </a:rPr>
              <a:t>k≥1</a:t>
            </a:r>
            <a:r>
              <a:rPr lang="zh-CN" altLang="en-US" sz="2800" b="1" dirty="0">
                <a:latin typeface="Times New Roman" panose="02020603050405020304" charset="0"/>
                <a:ea typeface="宋体" panose="02010600030101010101" pitchFamily="2" charset="-122"/>
              </a:rPr>
              <a:t>，所以</a:t>
            </a:r>
          </a:p>
          <a:p>
            <a:pPr indent="-60325" algn="just">
              <a:lnSpc>
                <a:spcPct val="90000"/>
              </a:lnSpc>
              <a:buNone/>
            </a:pPr>
            <a:r>
              <a:rPr lang="zh-CN" altLang="en-US" sz="2800" b="1" dirty="0">
                <a:latin typeface="Times New Roman" panose="02020603050405020304" charset="0"/>
                <a:ea typeface="宋体" panose="02010600030101010101" pitchFamily="2" charset="-122"/>
              </a:rPr>
              <a:t>	</a:t>
            </a:r>
            <a:r>
              <a:rPr lang="en-US" altLang="zh-CN" sz="2800" b="1" dirty="0" err="1">
                <a:latin typeface="Times New Roman" panose="02020603050405020304" charset="0"/>
                <a:ea typeface="宋体" panose="02010600030101010101" pitchFamily="2" charset="-122"/>
              </a:rPr>
              <a:t>N+p</a:t>
            </a:r>
            <a:r>
              <a:rPr lang="en-US" altLang="zh-CN" sz="2800" b="1" dirty="0">
                <a:latin typeface="Times New Roman" panose="02020603050405020304" charset="0"/>
                <a:ea typeface="宋体" panose="02010600030101010101" pitchFamily="2" charset="-122"/>
              </a:rPr>
              <a:t>+(N+p+1-1)k=(</a:t>
            </a:r>
            <a:r>
              <a:rPr lang="en-US" altLang="zh-CN" sz="2800" b="1" dirty="0" err="1">
                <a:latin typeface="Times New Roman" panose="02020603050405020304" charset="0"/>
                <a:ea typeface="宋体" panose="02010600030101010101" pitchFamily="2" charset="-122"/>
              </a:rPr>
              <a:t>N+p</a:t>
            </a:r>
            <a:r>
              <a:rPr lang="en-US" altLang="zh-CN" sz="2800" b="1" dirty="0">
                <a:latin typeface="Times New Roman" panose="02020603050405020304" charset="0"/>
                <a:ea typeface="宋体" panose="02010600030101010101" pitchFamily="2" charset="-122"/>
              </a:rPr>
              <a:t>)(1+k)</a:t>
            </a:r>
          </a:p>
          <a:p>
            <a:pPr indent="-60325" algn="just">
              <a:lnSpc>
                <a:spcPct val="90000"/>
              </a:lnSpc>
              <a:buNone/>
            </a:pPr>
            <a:r>
              <a:rPr lang="zh-CN" altLang="en-US" sz="2800" b="1" dirty="0">
                <a:latin typeface="Times New Roman" panose="02020603050405020304" charset="0"/>
                <a:ea typeface="宋体" panose="02010600030101010101" pitchFamily="2" charset="-122"/>
              </a:rPr>
              <a:t>不是素数。故当</a:t>
            </a:r>
            <a:r>
              <a:rPr lang="en-US" altLang="zh-CN" sz="2800" b="1" dirty="0" err="1">
                <a:latin typeface="Times New Roman" panose="02020603050405020304" charset="0"/>
                <a:ea typeface="宋体" panose="02010600030101010101" pitchFamily="2" charset="-122"/>
              </a:rPr>
              <a:t>i</a:t>
            </a:r>
            <a:r>
              <a:rPr lang="en-US" altLang="zh-CN" sz="2800" b="1" dirty="0">
                <a:latin typeface="Times New Roman" panose="02020603050405020304" charset="0"/>
                <a:ea typeface="宋体" panose="02010600030101010101" pitchFamily="2" charset="-122"/>
              </a:rPr>
              <a:t>=N+p+1</a:t>
            </a:r>
            <a:r>
              <a:rPr lang="zh-CN" altLang="en-US" sz="2800" b="1" dirty="0">
                <a:latin typeface="Times New Roman" panose="02020603050405020304" charset="0"/>
                <a:ea typeface="宋体" panose="02010600030101010101" pitchFamily="2" charset="-122"/>
              </a:rPr>
              <a:t>时，</a:t>
            </a:r>
          </a:p>
          <a:p>
            <a:pPr indent="-60325" algn="just">
              <a:lnSpc>
                <a:spcPct val="90000"/>
              </a:lnSpc>
              <a:buNone/>
            </a:pPr>
            <a:r>
              <a:rPr lang="en-US" altLang="zh-CN" sz="2800" b="1" dirty="0">
                <a:latin typeface="Times New Roman" panose="02020603050405020304" charset="0"/>
                <a:ea typeface="宋体" panose="02010600030101010101" pitchFamily="2" charset="-122"/>
              </a:rPr>
              <a:t>uv</a:t>
            </a:r>
            <a:r>
              <a:rPr lang="en-US" altLang="zh-CN" sz="2800" b="1" baseline="30000" dirty="0">
                <a:latin typeface="Times New Roman" panose="02020603050405020304" charset="0"/>
                <a:ea typeface="宋体" panose="02010600030101010101" pitchFamily="2" charset="-122"/>
              </a:rPr>
              <a:t>N+p+1</a:t>
            </a:r>
            <a:r>
              <a:rPr lang="en-US" altLang="zh-CN" sz="2800" b="1" dirty="0">
                <a:latin typeface="Times New Roman" panose="02020603050405020304" charset="0"/>
                <a:ea typeface="宋体" panose="02010600030101010101" pitchFamily="2" charset="-122"/>
              </a:rPr>
              <a:t>w=0</a:t>
            </a:r>
            <a:r>
              <a:rPr lang="en-US" altLang="zh-CN" sz="2800" b="1" baseline="30000" dirty="0">
                <a:latin typeface="Times New Roman" panose="02020603050405020304" charset="0"/>
                <a:ea typeface="宋体" panose="02010600030101010101" pitchFamily="2" charset="-122"/>
              </a:rPr>
              <a:t>(</a:t>
            </a:r>
            <a:r>
              <a:rPr lang="en-US" altLang="zh-CN" sz="2800" b="1" baseline="30000" dirty="0" err="1">
                <a:latin typeface="Times New Roman" panose="02020603050405020304" charset="0"/>
                <a:ea typeface="宋体" panose="02010600030101010101" pitchFamily="2" charset="-122"/>
              </a:rPr>
              <a:t>N+p</a:t>
            </a:r>
            <a:r>
              <a:rPr lang="en-US" altLang="zh-CN" sz="2800" b="1" baseline="30000" dirty="0">
                <a:latin typeface="Times New Roman" panose="02020603050405020304" charset="0"/>
                <a:ea typeface="宋体" panose="02010600030101010101" pitchFamily="2" charset="-122"/>
              </a:rPr>
              <a:t>)(1+k)</a:t>
            </a:r>
            <a:r>
              <a:rPr lang="en-US" altLang="zh-CN" sz="2800" b="1" dirty="0">
                <a:latin typeface="Times New Roman" panose="02020603050405020304" charset="0"/>
                <a:ea typeface="宋体" panose="02010600030101010101" pitchFamily="2" charset="-122"/>
              </a:rPr>
              <a:t> </a:t>
            </a:r>
            <a:r>
              <a:rPr lang="en-US" altLang="zh-CN" sz="2800" b="1" dirty="0">
                <a:latin typeface="Times New Roman" panose="02020603050405020304" charset="0"/>
                <a:ea typeface="宋体" panose="02010600030101010101" pitchFamily="2" charset="-122"/>
                <a:sym typeface="Symbol" panose="05050102010706020507" pitchFamily="18" charset="2"/>
              </a:rPr>
              <a:t></a:t>
            </a:r>
            <a:r>
              <a:rPr lang="en-US" altLang="zh-CN" sz="2800" b="1" dirty="0">
                <a:latin typeface="Times New Roman" panose="02020603050405020304" charset="0"/>
                <a:ea typeface="宋体" panose="02010600030101010101" pitchFamily="2" charset="-122"/>
              </a:rPr>
              <a:t>L</a:t>
            </a:r>
          </a:p>
          <a:p>
            <a:pPr indent="-60325" algn="just">
              <a:lnSpc>
                <a:spcPct val="90000"/>
              </a:lnSpc>
              <a:buNone/>
            </a:pPr>
            <a:r>
              <a:rPr lang="zh-CN" altLang="en-US" sz="2800" b="1" dirty="0">
                <a:latin typeface="Times New Roman" panose="02020603050405020304" charset="0"/>
                <a:ea typeface="宋体" panose="02010600030101010101" pitchFamily="2" charset="-122"/>
              </a:rPr>
              <a:t>这与泵引理矛盾。所以，</a:t>
            </a:r>
            <a:r>
              <a:rPr lang="en-US" altLang="zh-CN" sz="2800" b="1" dirty="0">
                <a:latin typeface="Times New Roman" panose="02020603050405020304" charset="0"/>
                <a:ea typeface="宋体" panose="02010600030101010101" pitchFamily="2" charset="-122"/>
              </a:rPr>
              <a:t>L</a:t>
            </a:r>
            <a:r>
              <a:rPr lang="zh-CN" altLang="en-US" sz="2800" b="1" dirty="0">
                <a:latin typeface="Times New Roman" panose="02020603050405020304" charset="0"/>
                <a:ea typeface="宋体" panose="02010600030101010101" pitchFamily="2" charset="-122"/>
              </a:rPr>
              <a:t>不是 </a:t>
            </a:r>
            <a:r>
              <a:rPr lang="en-US" altLang="zh-CN" sz="2800" b="1" dirty="0">
                <a:latin typeface="Times New Roman" panose="02020603050405020304" charset="0"/>
                <a:ea typeface="宋体" panose="02010600030101010101" pitchFamily="2" charset="-122"/>
              </a:rPr>
              <a:t>RL</a:t>
            </a:r>
            <a:r>
              <a:rPr lang="zh-CN" altLang="en-US" sz="2800" b="1" dirty="0">
                <a:latin typeface="Times New Roman" panose="02020603050405020304" charset="0"/>
                <a:ea typeface="宋体" panose="02010600030101010101" pitchFamily="2" charset="-122"/>
              </a:rPr>
              <a:t>。</a:t>
            </a:r>
            <a:r>
              <a:rPr lang="zh-CN" altLang="en-US" sz="2800" b="1" dirty="0">
                <a:ea typeface="宋体" panose="02010600030101010101" pitchFamily="2" charset="-122"/>
              </a:rPr>
              <a:t> </a:t>
            </a: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2019/5/28</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36</a:t>
            </a:fld>
            <a:endParaRPr lang="zh-CN" dirty="0"/>
          </a:p>
        </p:txBody>
      </p:sp>
      <p:sp>
        <p:nvSpPr>
          <p:cNvPr id="7" name="标题 435201"/>
          <p:cNvSpPr>
            <a:spLocks noGrp="1"/>
          </p:cNvSpPr>
          <p:nvPr>
            <p:ph type="title"/>
          </p:nvPr>
        </p:nvSpPr>
        <p:spPr>
          <a:xfrm>
            <a:off x="457200" y="274638"/>
            <a:ext cx="8229600" cy="1143000"/>
          </a:xfrm>
        </p:spPr>
        <p:txBody>
          <a:bodyPr anchor="ctr"/>
          <a:lstStyle/>
          <a:p>
            <a:r>
              <a:rPr lang="en-US" altLang="zh-CN" b="1" dirty="0">
                <a:solidFill>
                  <a:srgbClr val="D60093"/>
                </a:solidFill>
                <a:ea typeface="黑体" panose="02010609060101010101" pitchFamily="2" charset="-122"/>
              </a:rPr>
              <a:t>5.1 RL</a:t>
            </a:r>
            <a:r>
              <a:rPr lang="zh-CN" altLang="en-US" b="1" dirty="0">
                <a:solidFill>
                  <a:srgbClr val="D60093"/>
                </a:solidFill>
                <a:ea typeface="黑体" panose="02010609060101010101" pitchFamily="2" charset="-122"/>
              </a:rPr>
              <a:t>的泵引理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2371">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42371">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42371">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42371">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42371">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42371">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42371">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4237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1"/>
            </a:gs>
          </a:gsLst>
          <a:lin ang="5400000" scaled="1"/>
          <a:tileRect/>
        </a:gradFill>
        <a:effectLst/>
      </p:bgPr>
    </p:bg>
    <p:spTree>
      <p:nvGrpSpPr>
        <p:cNvPr id="1" name=""/>
        <p:cNvGrpSpPr/>
        <p:nvPr/>
      </p:nvGrpSpPr>
      <p:grpSpPr>
        <a:xfrm>
          <a:off x="0" y="0"/>
          <a:ext cx="0" cy="0"/>
          <a:chOff x="0" y="0"/>
          <a:chExt cx="0" cy="0"/>
        </a:xfrm>
      </p:grpSpPr>
      <p:sp>
        <p:nvSpPr>
          <p:cNvPr id="443395" name="文本占位符 443394"/>
          <p:cNvSpPr>
            <a:spLocks noGrp="1"/>
          </p:cNvSpPr>
          <p:nvPr>
            <p:ph type="body" idx="1"/>
          </p:nvPr>
        </p:nvSpPr>
        <p:spPr/>
        <p:txBody>
          <a:bodyPr/>
          <a:lstStyle/>
          <a:p>
            <a:pPr marL="387350" indent="0"/>
            <a:r>
              <a:rPr lang="zh-CN" altLang="en-US" b="1" dirty="0">
                <a:ea typeface="黑体" panose="02010609060101010101" pitchFamily="2" charset="-122"/>
              </a:rPr>
              <a:t>例 </a:t>
            </a:r>
            <a:r>
              <a:rPr lang="en-US" altLang="zh-CN" b="1" dirty="0">
                <a:ea typeface="黑体" panose="02010609060101010101" pitchFamily="2" charset="-122"/>
              </a:rPr>
              <a:t>5-3</a:t>
            </a:r>
            <a:r>
              <a:rPr lang="en-US" altLang="zh-CN" b="1" dirty="0">
                <a:latin typeface="Times New Roman" panose="02020603050405020304" charset="0"/>
                <a:ea typeface="宋体" panose="02010600030101010101" pitchFamily="2" charset="-122"/>
              </a:rPr>
              <a:t> </a:t>
            </a:r>
            <a:r>
              <a:rPr lang="zh-CN" altLang="en-US" b="1" dirty="0">
                <a:latin typeface="Times New Roman" panose="02020603050405020304" charset="0"/>
                <a:ea typeface="宋体" panose="02010600030101010101" pitchFamily="2" charset="-122"/>
              </a:rPr>
              <a:t>证明</a:t>
            </a:r>
            <a:r>
              <a:rPr lang="en-US" altLang="zh-CN" b="1" dirty="0">
                <a:latin typeface="Times New Roman" panose="02020603050405020304" charset="0"/>
                <a:ea typeface="宋体" panose="02010600030101010101" pitchFamily="2" charset="-122"/>
              </a:rPr>
              <a:t>{0</a:t>
            </a:r>
            <a:r>
              <a:rPr lang="en-US" altLang="zh-CN" b="1" baseline="30000" dirty="0">
                <a:latin typeface="Times New Roman" panose="02020603050405020304" charset="0"/>
                <a:ea typeface="宋体" panose="02010600030101010101" pitchFamily="2" charset="-122"/>
              </a:rPr>
              <a:t>n</a:t>
            </a:r>
            <a:r>
              <a:rPr lang="en-US" altLang="zh-CN" b="1" dirty="0">
                <a:latin typeface="Times New Roman" panose="02020603050405020304" charset="0"/>
                <a:ea typeface="宋体" panose="02010600030101010101" pitchFamily="2" charset="-122"/>
              </a:rPr>
              <a:t>1</a:t>
            </a:r>
            <a:r>
              <a:rPr lang="en-US" altLang="zh-CN" b="1" baseline="30000" dirty="0">
                <a:latin typeface="Times New Roman" panose="02020603050405020304" charset="0"/>
                <a:ea typeface="宋体" panose="02010600030101010101" pitchFamily="2" charset="-122"/>
              </a:rPr>
              <a:t>m</a:t>
            </a:r>
            <a:r>
              <a:rPr lang="en-US" altLang="zh-CN" b="1" dirty="0">
                <a:latin typeface="Times New Roman" panose="02020603050405020304" charset="0"/>
                <a:ea typeface="宋体" panose="02010600030101010101" pitchFamily="2" charset="-122"/>
              </a:rPr>
              <a:t>2</a:t>
            </a:r>
            <a:r>
              <a:rPr lang="en-US" altLang="zh-CN" b="1" baseline="30000" dirty="0">
                <a:latin typeface="Times New Roman" panose="02020603050405020304" charset="0"/>
                <a:ea typeface="宋体" panose="02010600030101010101" pitchFamily="2" charset="-122"/>
              </a:rPr>
              <a:t>n+m</a:t>
            </a:r>
            <a:r>
              <a:rPr lang="en-US" altLang="zh-CN" b="1" dirty="0">
                <a:latin typeface="Times New Roman" panose="02020603050405020304" charset="0"/>
                <a:ea typeface="宋体" panose="02010600030101010101" pitchFamily="2" charset="-122"/>
              </a:rPr>
              <a:t>|m</a:t>
            </a:r>
            <a:r>
              <a:rPr lang="zh-CN" altLang="en-US" b="1" dirty="0">
                <a:latin typeface="Times New Roman" panose="02020603050405020304" charset="0"/>
                <a:ea typeface="宋体" panose="02010600030101010101" pitchFamily="2" charset="-122"/>
              </a:rPr>
              <a:t>，</a:t>
            </a:r>
            <a:r>
              <a:rPr lang="en-US" altLang="zh-CN" b="1" dirty="0">
                <a:latin typeface="Times New Roman" panose="02020603050405020304" charset="0"/>
                <a:ea typeface="宋体" panose="02010600030101010101" pitchFamily="2" charset="-122"/>
              </a:rPr>
              <a:t>n≥1}</a:t>
            </a:r>
            <a:r>
              <a:rPr lang="zh-CN" altLang="en-US" b="1" dirty="0">
                <a:latin typeface="Times New Roman" panose="02020603050405020304" charset="0"/>
                <a:ea typeface="宋体" panose="02010600030101010101" pitchFamily="2" charset="-122"/>
              </a:rPr>
              <a:t>不是 </a:t>
            </a:r>
            <a:r>
              <a:rPr lang="en-US" altLang="zh-CN" b="1" dirty="0">
                <a:latin typeface="Times New Roman" panose="02020603050405020304" charset="0"/>
                <a:ea typeface="宋体" panose="02010600030101010101" pitchFamily="2" charset="-122"/>
              </a:rPr>
              <a:t>RL</a:t>
            </a:r>
            <a:r>
              <a:rPr lang="zh-CN" altLang="en-US" b="1" dirty="0">
                <a:latin typeface="Times New Roman" panose="02020603050405020304" charset="0"/>
                <a:ea typeface="宋体" panose="02010600030101010101" pitchFamily="2" charset="-122"/>
              </a:rPr>
              <a:t>。</a:t>
            </a:r>
            <a:r>
              <a:rPr lang="zh-CN" altLang="en-US" b="1" dirty="0">
                <a:ea typeface="宋体" panose="02010600030101010101" pitchFamily="2" charset="-122"/>
              </a:rPr>
              <a:t> </a:t>
            </a:r>
          </a:p>
          <a:p>
            <a:pPr marL="387350" indent="0">
              <a:buNone/>
            </a:pPr>
            <a:r>
              <a:rPr lang="zh-CN" altLang="en-US" b="1" dirty="0">
                <a:latin typeface="Times New Roman" panose="02020603050405020304" charset="0"/>
                <a:ea typeface="宋体" panose="02010600030101010101" pitchFamily="2" charset="-122"/>
              </a:rPr>
              <a:t> 证明：假设</a:t>
            </a:r>
            <a:r>
              <a:rPr lang="en-US" altLang="zh-CN" b="1" dirty="0">
                <a:latin typeface="Times New Roman" panose="02020603050405020304" charset="0"/>
                <a:ea typeface="宋体" panose="02010600030101010101" pitchFamily="2" charset="-122"/>
              </a:rPr>
              <a:t>L={0</a:t>
            </a:r>
            <a:r>
              <a:rPr lang="en-US" altLang="zh-CN" b="1" baseline="30000" dirty="0">
                <a:latin typeface="Times New Roman" panose="02020603050405020304" charset="0"/>
                <a:ea typeface="宋体" panose="02010600030101010101" pitchFamily="2" charset="-122"/>
              </a:rPr>
              <a:t>n</a:t>
            </a:r>
            <a:r>
              <a:rPr lang="en-US" altLang="zh-CN" b="1" dirty="0">
                <a:latin typeface="Times New Roman" panose="02020603050405020304" charset="0"/>
                <a:ea typeface="宋体" panose="02010600030101010101" pitchFamily="2" charset="-122"/>
              </a:rPr>
              <a:t>1</a:t>
            </a:r>
            <a:r>
              <a:rPr lang="en-US" altLang="zh-CN" b="1" baseline="30000" dirty="0">
                <a:latin typeface="Times New Roman" panose="02020603050405020304" charset="0"/>
                <a:ea typeface="宋体" panose="02010600030101010101" pitchFamily="2" charset="-122"/>
              </a:rPr>
              <a:t>m</a:t>
            </a:r>
            <a:r>
              <a:rPr lang="en-US" altLang="zh-CN" b="1" dirty="0">
                <a:latin typeface="Times New Roman" panose="02020603050405020304" charset="0"/>
                <a:ea typeface="宋体" panose="02010600030101010101" pitchFamily="2" charset="-122"/>
              </a:rPr>
              <a:t>2</a:t>
            </a:r>
            <a:r>
              <a:rPr lang="en-US" altLang="zh-CN" b="1" baseline="30000" dirty="0">
                <a:latin typeface="Times New Roman" panose="02020603050405020304" charset="0"/>
                <a:ea typeface="宋体" panose="02010600030101010101" pitchFamily="2" charset="-122"/>
              </a:rPr>
              <a:t>n+m</a:t>
            </a:r>
            <a:r>
              <a:rPr lang="en-US" altLang="zh-CN" b="1" dirty="0">
                <a:latin typeface="Times New Roman" panose="02020603050405020304" charset="0"/>
                <a:ea typeface="宋体" panose="02010600030101010101" pitchFamily="2" charset="-122"/>
              </a:rPr>
              <a:t>|m</a:t>
            </a:r>
            <a:r>
              <a:rPr lang="zh-CN" altLang="en-US" b="1" dirty="0">
                <a:latin typeface="Times New Roman" panose="02020603050405020304" charset="0"/>
                <a:ea typeface="宋体" panose="02010600030101010101" pitchFamily="2" charset="-122"/>
              </a:rPr>
              <a:t>，</a:t>
            </a:r>
            <a:r>
              <a:rPr lang="en-US" altLang="zh-CN" b="1" dirty="0">
                <a:latin typeface="Times New Roman" panose="02020603050405020304" charset="0"/>
                <a:ea typeface="宋体" panose="02010600030101010101" pitchFamily="2" charset="-122"/>
              </a:rPr>
              <a:t>n≥1} </a:t>
            </a:r>
            <a:r>
              <a:rPr lang="zh-CN" altLang="en-US" b="1" dirty="0">
                <a:latin typeface="Times New Roman" panose="02020603050405020304" charset="0"/>
                <a:ea typeface="宋体" panose="02010600030101010101" pitchFamily="2" charset="-122"/>
              </a:rPr>
              <a:t>是 </a:t>
            </a:r>
            <a:r>
              <a:rPr lang="en-US" altLang="zh-CN" b="1" dirty="0">
                <a:latin typeface="Times New Roman" panose="02020603050405020304" charset="0"/>
                <a:ea typeface="宋体" panose="02010600030101010101" pitchFamily="2" charset="-122"/>
              </a:rPr>
              <a:t>RL</a:t>
            </a:r>
            <a:r>
              <a:rPr lang="zh-CN" altLang="en-US" b="1" dirty="0">
                <a:latin typeface="Times New Roman" panose="02020603050405020304" charset="0"/>
                <a:ea typeface="宋体" panose="02010600030101010101" pitchFamily="2" charset="-122"/>
              </a:rPr>
              <a:t>。</a:t>
            </a:r>
          </a:p>
          <a:p>
            <a:pPr marL="387350" indent="0">
              <a:buNone/>
            </a:pPr>
            <a:r>
              <a:rPr lang="zh-CN" altLang="en-US" b="1" dirty="0">
                <a:latin typeface="Times New Roman" panose="02020603050405020304" charset="0"/>
                <a:ea typeface="宋体" panose="02010600030101010101" pitchFamily="2" charset="-122"/>
              </a:rPr>
              <a:t> 取</a:t>
            </a:r>
            <a:r>
              <a:rPr lang="en-US" altLang="zh-CN" b="1" dirty="0">
                <a:latin typeface="Times New Roman" panose="02020603050405020304" charset="0"/>
                <a:ea typeface="宋体" panose="02010600030101010101" pitchFamily="2" charset="-122"/>
              </a:rPr>
              <a:t>z=0</a:t>
            </a:r>
            <a:r>
              <a:rPr lang="en-US" altLang="zh-CN" b="1" baseline="30000" dirty="0">
                <a:latin typeface="Times New Roman" panose="02020603050405020304" charset="0"/>
                <a:ea typeface="宋体" panose="02010600030101010101" pitchFamily="2" charset="-122"/>
              </a:rPr>
              <a:t>N</a:t>
            </a:r>
            <a:r>
              <a:rPr lang="en-US" altLang="zh-CN" b="1" dirty="0">
                <a:latin typeface="Times New Roman" panose="02020603050405020304" charset="0"/>
                <a:ea typeface="宋体" panose="02010600030101010101" pitchFamily="2" charset="-122"/>
              </a:rPr>
              <a:t>1</a:t>
            </a:r>
            <a:r>
              <a:rPr lang="en-US" altLang="zh-CN" b="1" baseline="30000" dirty="0">
                <a:latin typeface="Times New Roman" panose="02020603050405020304" charset="0"/>
                <a:ea typeface="宋体" panose="02010600030101010101" pitchFamily="2" charset="-122"/>
              </a:rPr>
              <a:t>N</a:t>
            </a:r>
            <a:r>
              <a:rPr lang="en-US" altLang="zh-CN" b="1" dirty="0">
                <a:latin typeface="Times New Roman" panose="02020603050405020304" charset="0"/>
                <a:ea typeface="宋体" panose="02010600030101010101" pitchFamily="2" charset="-122"/>
              </a:rPr>
              <a:t>2</a:t>
            </a:r>
            <a:r>
              <a:rPr lang="en-US" altLang="zh-CN" b="1" baseline="30000" dirty="0">
                <a:latin typeface="Times New Roman" panose="02020603050405020304" charset="0"/>
                <a:ea typeface="宋体" panose="02010600030101010101" pitchFamily="2" charset="-122"/>
              </a:rPr>
              <a:t>2N</a:t>
            </a:r>
            <a:endParaRPr lang="en-US" altLang="zh-CN" b="1" dirty="0">
              <a:latin typeface="Times New Roman" panose="02020603050405020304" charset="0"/>
              <a:ea typeface="宋体" panose="02010600030101010101" pitchFamily="2" charset="-122"/>
            </a:endParaRPr>
          </a:p>
          <a:p>
            <a:pPr marL="387350" indent="0" algn="just">
              <a:buNone/>
            </a:pPr>
            <a:r>
              <a:rPr lang="en-US" altLang="zh-CN" b="1" dirty="0">
                <a:latin typeface="Times New Roman" panose="02020603050405020304" charset="0"/>
                <a:ea typeface="宋体" panose="02010600030101010101" pitchFamily="2" charset="-122"/>
              </a:rPr>
              <a:t> </a:t>
            </a:r>
            <a:r>
              <a:rPr lang="zh-CN" altLang="en-US" b="1" dirty="0">
                <a:latin typeface="Times New Roman" panose="02020603050405020304" charset="0"/>
                <a:ea typeface="宋体" panose="02010600030101010101" pitchFamily="2" charset="-122"/>
              </a:rPr>
              <a:t>设	</a:t>
            </a:r>
            <a:r>
              <a:rPr lang="en-US" altLang="zh-CN" b="1" dirty="0">
                <a:latin typeface="Times New Roman" panose="02020603050405020304" charset="0"/>
                <a:ea typeface="宋体" panose="02010600030101010101" pitchFamily="2" charset="-122"/>
              </a:rPr>
              <a:t>v=0</a:t>
            </a:r>
            <a:r>
              <a:rPr lang="en-US" altLang="zh-CN" b="1" baseline="30000" dirty="0">
                <a:latin typeface="Times New Roman" panose="02020603050405020304" charset="0"/>
                <a:ea typeface="宋体" panose="02010600030101010101" pitchFamily="2" charset="-122"/>
              </a:rPr>
              <a:t>k</a:t>
            </a:r>
            <a:r>
              <a:rPr lang="en-US" altLang="zh-CN" b="1" dirty="0">
                <a:latin typeface="Times New Roman" panose="02020603050405020304" charset="0"/>
                <a:ea typeface="宋体" panose="02010600030101010101" pitchFamily="2" charset="-122"/>
              </a:rPr>
              <a:t>	     k≥1</a:t>
            </a:r>
          </a:p>
          <a:p>
            <a:pPr marL="387350" indent="0" algn="just">
              <a:buNone/>
            </a:pPr>
            <a:r>
              <a:rPr lang="en-US" altLang="zh-CN" b="1" dirty="0">
                <a:latin typeface="Times New Roman" panose="02020603050405020304" charset="0"/>
                <a:ea typeface="宋体" panose="02010600030101010101" pitchFamily="2" charset="-122"/>
              </a:rPr>
              <a:t> </a:t>
            </a:r>
            <a:r>
              <a:rPr lang="zh-CN" altLang="en-US" b="1" dirty="0">
                <a:latin typeface="Times New Roman" panose="02020603050405020304" charset="0"/>
                <a:ea typeface="宋体" panose="02010600030101010101" pitchFamily="2" charset="-122"/>
              </a:rPr>
              <a:t>从而有，</a:t>
            </a:r>
          </a:p>
          <a:p>
            <a:pPr marL="387350" indent="0" algn="just">
              <a:buNone/>
            </a:pPr>
            <a:r>
              <a:rPr lang="zh-CN" altLang="en-US" b="1" dirty="0">
                <a:latin typeface="Times New Roman" panose="02020603050405020304" charset="0"/>
                <a:ea typeface="宋体" panose="02010600030101010101" pitchFamily="2" charset="-122"/>
              </a:rPr>
              <a:t>	</a:t>
            </a:r>
            <a:r>
              <a:rPr lang="en-US" altLang="zh-CN" b="1" dirty="0" err="1">
                <a:latin typeface="Times New Roman" panose="02020603050405020304" charset="0"/>
                <a:ea typeface="宋体" panose="02010600030101010101" pitchFamily="2" charset="-122"/>
              </a:rPr>
              <a:t>uv</a:t>
            </a:r>
            <a:r>
              <a:rPr lang="en-US" altLang="zh-CN" b="1" baseline="30000" dirty="0" err="1">
                <a:latin typeface="Times New Roman" panose="02020603050405020304" charset="0"/>
                <a:ea typeface="宋体" panose="02010600030101010101" pitchFamily="2" charset="-122"/>
              </a:rPr>
              <a:t>i</a:t>
            </a:r>
            <a:r>
              <a:rPr lang="en-US" altLang="zh-CN" b="1" dirty="0" err="1">
                <a:latin typeface="Times New Roman" panose="02020603050405020304" charset="0"/>
                <a:ea typeface="宋体" panose="02010600030101010101" pitchFamily="2" charset="-122"/>
              </a:rPr>
              <a:t>w</a:t>
            </a:r>
            <a:r>
              <a:rPr lang="en-US" altLang="zh-CN" b="1" dirty="0">
                <a:latin typeface="Times New Roman" panose="02020603050405020304" charset="0"/>
                <a:ea typeface="宋体" panose="02010600030101010101" pitchFamily="2" charset="-122"/>
              </a:rPr>
              <a:t>=0</a:t>
            </a:r>
            <a:r>
              <a:rPr lang="en-US" altLang="zh-CN" b="1" baseline="30000" dirty="0">
                <a:latin typeface="Times New Roman" panose="02020603050405020304" charset="0"/>
                <a:ea typeface="宋体" panose="02010600030101010101" pitchFamily="2" charset="-122"/>
              </a:rPr>
              <a:t>N-k-j</a:t>
            </a:r>
            <a:r>
              <a:rPr lang="en-US" altLang="zh-CN" b="1" dirty="0">
                <a:latin typeface="Times New Roman" panose="02020603050405020304" charset="0"/>
                <a:ea typeface="宋体" panose="02010600030101010101" pitchFamily="2" charset="-122"/>
              </a:rPr>
              <a:t>(0</a:t>
            </a:r>
            <a:r>
              <a:rPr lang="en-US" altLang="zh-CN" b="1" baseline="30000" dirty="0">
                <a:latin typeface="Times New Roman" panose="02020603050405020304" charset="0"/>
                <a:ea typeface="宋体" panose="02010600030101010101" pitchFamily="2" charset="-122"/>
              </a:rPr>
              <a:t>k</a:t>
            </a:r>
            <a:r>
              <a:rPr lang="en-US" altLang="zh-CN" b="1" dirty="0">
                <a:latin typeface="Times New Roman" panose="02020603050405020304" charset="0"/>
                <a:ea typeface="宋体" panose="02010600030101010101" pitchFamily="2" charset="-122"/>
              </a:rPr>
              <a:t>)</a:t>
            </a:r>
            <a:r>
              <a:rPr lang="en-US" altLang="zh-CN" b="1" baseline="30000" dirty="0">
                <a:latin typeface="Times New Roman" panose="02020603050405020304" charset="0"/>
                <a:ea typeface="宋体" panose="02010600030101010101" pitchFamily="2" charset="-122"/>
              </a:rPr>
              <a:t>i</a:t>
            </a:r>
            <a:r>
              <a:rPr lang="en-US" altLang="zh-CN" b="1" dirty="0">
                <a:latin typeface="Times New Roman" panose="02020603050405020304" charset="0"/>
                <a:ea typeface="宋体" panose="02010600030101010101" pitchFamily="2" charset="-122"/>
              </a:rPr>
              <a:t>0</a:t>
            </a:r>
            <a:r>
              <a:rPr lang="en-US" altLang="zh-CN" b="1" baseline="30000" dirty="0">
                <a:latin typeface="Times New Roman" panose="02020603050405020304" charset="0"/>
                <a:ea typeface="宋体" panose="02010600030101010101" pitchFamily="2" charset="-122"/>
              </a:rPr>
              <a:t>j</a:t>
            </a:r>
            <a:r>
              <a:rPr lang="en-US" altLang="zh-CN" b="1" dirty="0">
                <a:latin typeface="Times New Roman" panose="02020603050405020304" charset="0"/>
                <a:ea typeface="宋体" panose="02010600030101010101" pitchFamily="2" charset="-122"/>
              </a:rPr>
              <a:t>1</a:t>
            </a:r>
            <a:r>
              <a:rPr lang="en-US" altLang="zh-CN" b="1" baseline="30000" dirty="0">
                <a:latin typeface="Times New Roman" panose="02020603050405020304" charset="0"/>
                <a:ea typeface="宋体" panose="02010600030101010101" pitchFamily="2" charset="-122"/>
              </a:rPr>
              <a:t>N</a:t>
            </a:r>
            <a:r>
              <a:rPr lang="en-US" altLang="zh-CN" b="1" dirty="0">
                <a:latin typeface="Times New Roman" panose="02020603050405020304" charset="0"/>
                <a:ea typeface="宋体" panose="02010600030101010101" pitchFamily="2" charset="-122"/>
              </a:rPr>
              <a:t>2</a:t>
            </a:r>
            <a:r>
              <a:rPr lang="en-US" altLang="zh-CN" b="1" baseline="30000" dirty="0">
                <a:latin typeface="Times New Roman" panose="02020603050405020304" charset="0"/>
                <a:ea typeface="宋体" panose="02010600030101010101" pitchFamily="2" charset="-122"/>
              </a:rPr>
              <a:t>2N</a:t>
            </a:r>
            <a:endParaRPr lang="en-US" altLang="zh-CN" b="1" dirty="0">
              <a:latin typeface="Times New Roman" panose="02020603050405020304" charset="0"/>
              <a:ea typeface="宋体" panose="02010600030101010101" pitchFamily="2" charset="-122"/>
            </a:endParaRPr>
          </a:p>
          <a:p>
            <a:pPr marL="387350" indent="0" algn="just">
              <a:buNone/>
            </a:pPr>
            <a:r>
              <a:rPr lang="en-US" altLang="zh-CN" b="1" baseline="30000" dirty="0">
                <a:latin typeface="Times New Roman" panose="02020603050405020304" charset="0"/>
                <a:ea typeface="宋体" panose="02010600030101010101" pitchFamily="2" charset="-122"/>
              </a:rPr>
              <a:t>		</a:t>
            </a:r>
            <a:r>
              <a:rPr lang="en-US" altLang="zh-CN" b="1" dirty="0">
                <a:latin typeface="Times New Roman" panose="02020603050405020304" charset="0"/>
                <a:ea typeface="宋体" panose="02010600030101010101" pitchFamily="2" charset="-122"/>
              </a:rPr>
              <a:t>=0</a:t>
            </a:r>
            <a:r>
              <a:rPr lang="en-US" altLang="zh-CN" b="1" baseline="30000" dirty="0">
                <a:latin typeface="Times New Roman" panose="02020603050405020304" charset="0"/>
                <a:ea typeface="宋体" panose="02010600030101010101" pitchFamily="2" charset="-122"/>
              </a:rPr>
              <a:t>N+(i-1)k</a:t>
            </a:r>
            <a:r>
              <a:rPr lang="en-US" altLang="zh-CN" b="1" dirty="0">
                <a:latin typeface="Times New Roman" panose="02020603050405020304" charset="0"/>
                <a:ea typeface="宋体" panose="02010600030101010101" pitchFamily="2" charset="-122"/>
              </a:rPr>
              <a:t>1</a:t>
            </a:r>
            <a:r>
              <a:rPr lang="en-US" altLang="zh-CN" b="1" baseline="30000" dirty="0">
                <a:latin typeface="Times New Roman" panose="02020603050405020304" charset="0"/>
                <a:ea typeface="宋体" panose="02010600030101010101" pitchFamily="2" charset="-122"/>
              </a:rPr>
              <a:t>N</a:t>
            </a:r>
            <a:r>
              <a:rPr lang="en-US" altLang="zh-CN" b="1" dirty="0">
                <a:latin typeface="Times New Roman" panose="02020603050405020304" charset="0"/>
                <a:ea typeface="宋体" panose="02010600030101010101" pitchFamily="2" charset="-122"/>
              </a:rPr>
              <a:t>2</a:t>
            </a:r>
            <a:r>
              <a:rPr lang="en-US" altLang="zh-CN" b="1" baseline="30000" dirty="0">
                <a:latin typeface="Times New Roman" panose="02020603050405020304" charset="0"/>
                <a:ea typeface="宋体" panose="02010600030101010101" pitchFamily="2" charset="-122"/>
              </a:rPr>
              <a:t>2N</a:t>
            </a:r>
            <a:endParaRPr lang="en-US" altLang="zh-CN" b="1" dirty="0">
              <a:latin typeface="Times New Roman" panose="02020603050405020304" charset="0"/>
              <a:ea typeface="宋体" panose="02010600030101010101" pitchFamily="2" charset="-122"/>
            </a:endParaRP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2019/5/28</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37</a:t>
            </a:fld>
            <a:endParaRPr lang="zh-CN" dirty="0"/>
          </a:p>
        </p:txBody>
      </p:sp>
      <p:sp>
        <p:nvSpPr>
          <p:cNvPr id="7" name="标题 435201"/>
          <p:cNvSpPr>
            <a:spLocks noGrp="1"/>
          </p:cNvSpPr>
          <p:nvPr>
            <p:ph type="title"/>
          </p:nvPr>
        </p:nvSpPr>
        <p:spPr>
          <a:xfrm>
            <a:off x="457200" y="274638"/>
            <a:ext cx="8229600" cy="1143000"/>
          </a:xfrm>
        </p:spPr>
        <p:txBody>
          <a:bodyPr anchor="ctr"/>
          <a:lstStyle/>
          <a:p>
            <a:r>
              <a:rPr lang="en-US" altLang="zh-CN" b="1" dirty="0">
                <a:solidFill>
                  <a:srgbClr val="D60093"/>
                </a:solidFill>
                <a:ea typeface="黑体" panose="02010609060101010101" pitchFamily="2" charset="-122"/>
              </a:rPr>
              <a:t>5.1 RL</a:t>
            </a:r>
            <a:r>
              <a:rPr lang="zh-CN" altLang="en-US" b="1" dirty="0">
                <a:solidFill>
                  <a:srgbClr val="D60093"/>
                </a:solidFill>
                <a:ea typeface="黑体" panose="02010609060101010101" pitchFamily="2" charset="-122"/>
              </a:rPr>
              <a:t>的泵引理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339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43395">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4339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4339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4339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4339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1"/>
            </a:gs>
          </a:gsLst>
          <a:lin ang="5400000" scaled="1"/>
          <a:tileRect/>
        </a:gradFill>
        <a:effectLst/>
      </p:bgPr>
    </p:bg>
    <p:spTree>
      <p:nvGrpSpPr>
        <p:cNvPr id="1" name=""/>
        <p:cNvGrpSpPr/>
        <p:nvPr/>
      </p:nvGrpSpPr>
      <p:grpSpPr>
        <a:xfrm>
          <a:off x="0" y="0"/>
          <a:ext cx="0" cy="0"/>
          <a:chOff x="0" y="0"/>
          <a:chExt cx="0" cy="0"/>
        </a:xfrm>
      </p:grpSpPr>
      <p:sp>
        <p:nvSpPr>
          <p:cNvPr id="444419" name="文本占位符 444418"/>
          <p:cNvSpPr>
            <a:spLocks noGrp="1"/>
          </p:cNvSpPr>
          <p:nvPr>
            <p:ph type="body" idx="1"/>
          </p:nvPr>
        </p:nvSpPr>
        <p:spPr/>
        <p:txBody>
          <a:bodyPr/>
          <a:lstStyle/>
          <a:p>
            <a:pPr algn="just">
              <a:buNone/>
            </a:pPr>
            <a:r>
              <a:rPr lang="en-US" altLang="zh-CN" b="1" dirty="0">
                <a:latin typeface="Times New Roman" panose="02020603050405020304" charset="0"/>
                <a:ea typeface="宋体" panose="02010600030101010101" pitchFamily="2" charset="-122"/>
              </a:rPr>
              <a:t>	uv</a:t>
            </a:r>
            <a:r>
              <a:rPr lang="en-US" altLang="zh-CN" b="1" baseline="30000" dirty="0">
                <a:latin typeface="Times New Roman" panose="02020603050405020304" charset="0"/>
                <a:ea typeface="宋体" panose="02010600030101010101" pitchFamily="2" charset="-122"/>
              </a:rPr>
              <a:t>0</a:t>
            </a:r>
            <a:r>
              <a:rPr lang="en-US" altLang="zh-CN" b="1" dirty="0">
                <a:latin typeface="Times New Roman" panose="02020603050405020304" charset="0"/>
                <a:ea typeface="宋体" panose="02010600030101010101" pitchFamily="2" charset="-122"/>
              </a:rPr>
              <a:t>w=0</a:t>
            </a:r>
            <a:r>
              <a:rPr lang="en-US" altLang="zh-CN" b="1" baseline="30000" dirty="0">
                <a:latin typeface="Times New Roman" panose="02020603050405020304" charset="0"/>
                <a:ea typeface="宋体" panose="02010600030101010101" pitchFamily="2" charset="-122"/>
              </a:rPr>
              <a:t>N+(0-1)k</a:t>
            </a:r>
            <a:r>
              <a:rPr lang="en-US" altLang="zh-CN" b="1" dirty="0">
                <a:latin typeface="Times New Roman" panose="02020603050405020304" charset="0"/>
                <a:ea typeface="宋体" panose="02010600030101010101" pitchFamily="2" charset="-122"/>
              </a:rPr>
              <a:t>1</a:t>
            </a:r>
            <a:r>
              <a:rPr lang="en-US" altLang="zh-CN" b="1" baseline="30000" dirty="0">
                <a:latin typeface="Times New Roman" panose="02020603050405020304" charset="0"/>
                <a:ea typeface="宋体" panose="02010600030101010101" pitchFamily="2" charset="-122"/>
              </a:rPr>
              <a:t>N</a:t>
            </a:r>
            <a:r>
              <a:rPr lang="en-US" altLang="zh-CN" b="1" dirty="0">
                <a:latin typeface="Times New Roman" panose="02020603050405020304" charset="0"/>
                <a:ea typeface="宋体" panose="02010600030101010101" pitchFamily="2" charset="-122"/>
              </a:rPr>
              <a:t>2</a:t>
            </a:r>
            <a:r>
              <a:rPr lang="en-US" altLang="zh-CN" b="1" baseline="30000" dirty="0">
                <a:latin typeface="Times New Roman" panose="02020603050405020304" charset="0"/>
                <a:ea typeface="宋体" panose="02010600030101010101" pitchFamily="2" charset="-122"/>
              </a:rPr>
              <a:t>2N</a:t>
            </a:r>
            <a:endParaRPr lang="en-US" altLang="zh-CN" b="1" dirty="0">
              <a:latin typeface="Times New Roman" panose="02020603050405020304" charset="0"/>
              <a:ea typeface="宋体" panose="02010600030101010101" pitchFamily="2" charset="-122"/>
            </a:endParaRPr>
          </a:p>
          <a:p>
            <a:pPr algn="just">
              <a:buNone/>
            </a:pPr>
            <a:r>
              <a:rPr lang="en-US" altLang="zh-CN" b="1" baseline="30000" dirty="0">
                <a:latin typeface="Times New Roman" panose="02020603050405020304" charset="0"/>
                <a:ea typeface="宋体" panose="02010600030101010101" pitchFamily="2" charset="-122"/>
              </a:rPr>
              <a:t>		</a:t>
            </a:r>
            <a:r>
              <a:rPr lang="en-US" altLang="zh-CN" b="1" dirty="0">
                <a:latin typeface="Times New Roman" panose="02020603050405020304" charset="0"/>
                <a:ea typeface="宋体" panose="02010600030101010101" pitchFamily="2" charset="-122"/>
              </a:rPr>
              <a:t>= 0</a:t>
            </a:r>
            <a:r>
              <a:rPr lang="en-US" altLang="zh-CN" b="1" baseline="30000" dirty="0">
                <a:latin typeface="Times New Roman" panose="02020603050405020304" charset="0"/>
                <a:ea typeface="宋体" panose="02010600030101010101" pitchFamily="2" charset="-122"/>
              </a:rPr>
              <a:t>N-k</a:t>
            </a:r>
            <a:r>
              <a:rPr lang="en-US" altLang="zh-CN" b="1" dirty="0">
                <a:latin typeface="Times New Roman" panose="02020603050405020304" charset="0"/>
                <a:ea typeface="宋体" panose="02010600030101010101" pitchFamily="2" charset="-122"/>
              </a:rPr>
              <a:t>1</a:t>
            </a:r>
            <a:r>
              <a:rPr lang="en-US" altLang="zh-CN" b="1" baseline="30000" dirty="0">
                <a:latin typeface="Times New Roman" panose="02020603050405020304" charset="0"/>
                <a:ea typeface="宋体" panose="02010600030101010101" pitchFamily="2" charset="-122"/>
              </a:rPr>
              <a:t>N</a:t>
            </a:r>
            <a:r>
              <a:rPr lang="en-US" altLang="zh-CN" b="1" dirty="0">
                <a:latin typeface="Times New Roman" panose="02020603050405020304" charset="0"/>
                <a:ea typeface="宋体" panose="02010600030101010101" pitchFamily="2" charset="-122"/>
              </a:rPr>
              <a:t>2</a:t>
            </a:r>
            <a:r>
              <a:rPr lang="en-US" altLang="zh-CN" b="1" baseline="30000" dirty="0">
                <a:latin typeface="Times New Roman" panose="02020603050405020304" charset="0"/>
                <a:ea typeface="宋体" panose="02010600030101010101" pitchFamily="2" charset="-122"/>
              </a:rPr>
              <a:t>2N</a:t>
            </a:r>
            <a:r>
              <a:rPr lang="en-US" altLang="zh-CN" b="1" dirty="0">
                <a:latin typeface="Times New Roman" panose="02020603050405020304" charset="0"/>
                <a:ea typeface="宋体" panose="02010600030101010101" pitchFamily="2" charset="-122"/>
              </a:rPr>
              <a:t>  </a:t>
            </a:r>
          </a:p>
          <a:p>
            <a:pPr algn="just">
              <a:buNone/>
            </a:pPr>
            <a:r>
              <a:rPr lang="zh-CN" altLang="en-US" b="1" dirty="0">
                <a:latin typeface="Times New Roman" panose="02020603050405020304" charset="0"/>
                <a:ea typeface="宋体" panose="02010600030101010101" pitchFamily="2" charset="-122"/>
              </a:rPr>
              <a:t>注意到</a:t>
            </a:r>
            <a:r>
              <a:rPr lang="en-US" altLang="zh-CN" b="1" dirty="0">
                <a:latin typeface="Times New Roman" panose="02020603050405020304" charset="0"/>
                <a:ea typeface="宋体" panose="02010600030101010101" pitchFamily="2" charset="-122"/>
              </a:rPr>
              <a:t>k≥1</a:t>
            </a:r>
            <a:r>
              <a:rPr lang="zh-CN" altLang="en-US" b="1" dirty="0">
                <a:latin typeface="Times New Roman" panose="02020603050405020304" charset="0"/>
                <a:ea typeface="宋体" panose="02010600030101010101" pitchFamily="2" charset="-122"/>
              </a:rPr>
              <a:t>，</a:t>
            </a:r>
          </a:p>
          <a:p>
            <a:pPr>
              <a:buNone/>
            </a:pPr>
            <a:r>
              <a:rPr lang="en-US" altLang="zh-CN" b="1" dirty="0" err="1">
                <a:latin typeface="Times New Roman" panose="02020603050405020304" charset="0"/>
                <a:ea typeface="宋体" panose="02010600030101010101" pitchFamily="2" charset="-122"/>
              </a:rPr>
              <a:t>N-k+N</a:t>
            </a:r>
            <a:r>
              <a:rPr lang="en-US" altLang="zh-CN" b="1" dirty="0">
                <a:latin typeface="Times New Roman" panose="02020603050405020304" charset="0"/>
                <a:ea typeface="宋体" panose="02010600030101010101" pitchFamily="2" charset="-122"/>
              </a:rPr>
              <a:t>=2N-k&lt;2N</a:t>
            </a:r>
          </a:p>
          <a:p>
            <a:pPr algn="just">
              <a:buNone/>
            </a:pPr>
            <a:r>
              <a:rPr lang="en-US" altLang="zh-CN" b="1" dirty="0">
                <a:latin typeface="Times New Roman" panose="02020603050405020304" charset="0"/>
                <a:ea typeface="宋体" panose="02010600030101010101" pitchFamily="2" charset="-122"/>
              </a:rPr>
              <a:t>0</a:t>
            </a:r>
            <a:r>
              <a:rPr lang="en-US" altLang="zh-CN" b="1" baseline="30000" dirty="0">
                <a:latin typeface="Times New Roman" panose="02020603050405020304" charset="0"/>
                <a:ea typeface="宋体" panose="02010600030101010101" pitchFamily="2" charset="-122"/>
              </a:rPr>
              <a:t>N-k</a:t>
            </a:r>
            <a:r>
              <a:rPr lang="en-US" altLang="zh-CN" b="1" dirty="0">
                <a:latin typeface="Times New Roman" panose="02020603050405020304" charset="0"/>
                <a:ea typeface="宋体" panose="02010600030101010101" pitchFamily="2" charset="-122"/>
              </a:rPr>
              <a:t>1</a:t>
            </a:r>
            <a:r>
              <a:rPr lang="en-US" altLang="zh-CN" b="1" baseline="30000" dirty="0">
                <a:latin typeface="Times New Roman" panose="02020603050405020304" charset="0"/>
                <a:ea typeface="宋体" panose="02010600030101010101" pitchFamily="2" charset="-122"/>
              </a:rPr>
              <a:t>N</a:t>
            </a:r>
            <a:r>
              <a:rPr lang="en-US" altLang="zh-CN" b="1" dirty="0">
                <a:latin typeface="Times New Roman" panose="02020603050405020304" charset="0"/>
                <a:ea typeface="宋体" panose="02010600030101010101" pitchFamily="2" charset="-122"/>
              </a:rPr>
              <a:t>2</a:t>
            </a:r>
            <a:r>
              <a:rPr lang="en-US" altLang="zh-CN" b="1" baseline="30000" dirty="0">
                <a:latin typeface="Times New Roman" panose="02020603050405020304" charset="0"/>
                <a:ea typeface="宋体" panose="02010600030101010101" pitchFamily="2" charset="-122"/>
              </a:rPr>
              <a:t>2N</a:t>
            </a:r>
            <a:r>
              <a:rPr lang="en-US" altLang="zh-CN" b="1" dirty="0">
                <a:latin typeface="Times New Roman" panose="02020603050405020304" charset="0"/>
                <a:ea typeface="宋体" panose="02010600030101010101" pitchFamily="2" charset="-122"/>
              </a:rPr>
              <a:t> </a:t>
            </a:r>
            <a:r>
              <a:rPr lang="en-US" altLang="zh-CN" b="1" dirty="0">
                <a:latin typeface="Times New Roman" panose="02020603050405020304" charset="0"/>
                <a:ea typeface="宋体" panose="02010600030101010101" pitchFamily="2" charset="-122"/>
                <a:sym typeface="Symbol" panose="05050102010706020507" pitchFamily="18" charset="2"/>
              </a:rPr>
              <a:t></a:t>
            </a:r>
            <a:r>
              <a:rPr lang="en-US" altLang="zh-CN" b="1" dirty="0">
                <a:latin typeface="Times New Roman" panose="02020603050405020304" charset="0"/>
                <a:ea typeface="宋体" panose="02010600030101010101" pitchFamily="2" charset="-122"/>
              </a:rPr>
              <a:t>L</a:t>
            </a:r>
          </a:p>
          <a:p>
            <a:pPr>
              <a:buNone/>
            </a:pPr>
            <a:r>
              <a:rPr lang="zh-CN" altLang="en-US" b="1" dirty="0">
                <a:latin typeface="Times New Roman" panose="02020603050405020304" charset="0"/>
                <a:ea typeface="宋体" panose="02010600030101010101" pitchFamily="2" charset="-122"/>
              </a:rPr>
              <a:t>这个结论与泵引理矛盾。所以，</a:t>
            </a:r>
            <a:r>
              <a:rPr lang="en-US" altLang="zh-CN" b="1" dirty="0">
                <a:latin typeface="Times New Roman" panose="02020603050405020304" charset="0"/>
                <a:ea typeface="宋体" panose="02010600030101010101" pitchFamily="2" charset="-122"/>
              </a:rPr>
              <a:t>L</a:t>
            </a:r>
            <a:r>
              <a:rPr lang="zh-CN" altLang="en-US" b="1" dirty="0">
                <a:latin typeface="Times New Roman" panose="02020603050405020304" charset="0"/>
                <a:ea typeface="宋体" panose="02010600030101010101" pitchFamily="2" charset="-122"/>
              </a:rPr>
              <a:t>不是 </a:t>
            </a:r>
            <a:r>
              <a:rPr lang="en-US" altLang="zh-CN" b="1" dirty="0">
                <a:latin typeface="Times New Roman" panose="02020603050405020304" charset="0"/>
                <a:ea typeface="宋体" panose="02010600030101010101" pitchFamily="2" charset="-122"/>
              </a:rPr>
              <a:t>RL</a:t>
            </a:r>
            <a:r>
              <a:rPr lang="zh-CN" altLang="en-US" b="1" dirty="0">
                <a:latin typeface="Times New Roman" panose="02020603050405020304" charset="0"/>
                <a:ea typeface="宋体" panose="02010600030101010101" pitchFamily="2" charset="-122"/>
              </a:rPr>
              <a:t>。 </a:t>
            </a:r>
            <a:r>
              <a:rPr lang="zh-CN" altLang="en-US" b="1" dirty="0">
                <a:ea typeface="宋体" panose="02010600030101010101" pitchFamily="2" charset="-122"/>
              </a:rPr>
              <a:t> </a:t>
            </a: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2019/5/28</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38</a:t>
            </a:fld>
            <a:endParaRPr lang="zh-CN" dirty="0"/>
          </a:p>
        </p:txBody>
      </p:sp>
      <p:sp>
        <p:nvSpPr>
          <p:cNvPr id="7" name="标题 435201"/>
          <p:cNvSpPr>
            <a:spLocks noGrp="1"/>
          </p:cNvSpPr>
          <p:nvPr>
            <p:ph type="title"/>
          </p:nvPr>
        </p:nvSpPr>
        <p:spPr>
          <a:xfrm>
            <a:off x="457200" y="274638"/>
            <a:ext cx="8229600" cy="1143000"/>
          </a:xfrm>
        </p:spPr>
        <p:txBody>
          <a:bodyPr anchor="ctr"/>
          <a:lstStyle/>
          <a:p>
            <a:r>
              <a:rPr lang="en-US" altLang="zh-CN" b="1" dirty="0">
                <a:solidFill>
                  <a:srgbClr val="D60093"/>
                </a:solidFill>
                <a:ea typeface="黑体" panose="02010609060101010101" pitchFamily="2" charset="-122"/>
              </a:rPr>
              <a:t>5.1 RL</a:t>
            </a:r>
            <a:r>
              <a:rPr lang="zh-CN" altLang="en-US" b="1" dirty="0">
                <a:solidFill>
                  <a:srgbClr val="D60093"/>
                </a:solidFill>
                <a:ea typeface="黑体" panose="02010609060101010101" pitchFamily="2" charset="-122"/>
              </a:rPr>
              <a:t>的泵引理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441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44419">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44419">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44419">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44419">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4441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1"/>
            </a:gs>
          </a:gsLst>
          <a:lin ang="5400000" scaled="1"/>
          <a:tileRect/>
        </a:gradFill>
        <a:effectLst/>
      </p:bgPr>
    </p:bg>
    <p:spTree>
      <p:nvGrpSpPr>
        <p:cNvPr id="1" name=""/>
        <p:cNvGrpSpPr/>
        <p:nvPr/>
      </p:nvGrpSpPr>
      <p:grpSpPr>
        <a:xfrm>
          <a:off x="0" y="0"/>
          <a:ext cx="0" cy="0"/>
          <a:chOff x="0" y="0"/>
          <a:chExt cx="0" cy="0"/>
        </a:xfrm>
      </p:grpSpPr>
      <p:sp>
        <p:nvSpPr>
          <p:cNvPr id="445443" name="文本占位符 445442"/>
          <p:cNvSpPr>
            <a:spLocks noGrp="1"/>
          </p:cNvSpPr>
          <p:nvPr>
            <p:ph type="body" idx="1"/>
          </p:nvPr>
        </p:nvSpPr>
        <p:spPr/>
        <p:txBody>
          <a:bodyPr/>
          <a:lstStyle/>
          <a:p>
            <a:pPr marL="0" indent="387350">
              <a:lnSpc>
                <a:spcPct val="90000"/>
              </a:lnSpc>
            </a:pPr>
            <a:r>
              <a:rPr lang="zh-CN" altLang="en-US" sz="2800" b="1" dirty="0">
                <a:ea typeface="黑体" panose="02010609060101010101" pitchFamily="2" charset="-122"/>
              </a:rPr>
              <a:t>用来证明一个语言不是 </a:t>
            </a:r>
            <a:r>
              <a:rPr lang="en-US" altLang="zh-CN" sz="2800" b="1" dirty="0">
                <a:ea typeface="黑体" panose="02010609060101010101" pitchFamily="2" charset="-122"/>
              </a:rPr>
              <a:t>RL</a:t>
            </a:r>
          </a:p>
          <a:p>
            <a:pPr marL="0" indent="387350">
              <a:lnSpc>
                <a:spcPct val="90000"/>
              </a:lnSpc>
            </a:pPr>
            <a:r>
              <a:rPr lang="zh-CN" altLang="en-US" sz="2800" b="1" dirty="0">
                <a:ea typeface="黑体" panose="02010609060101010101" pitchFamily="2" charset="-122"/>
              </a:rPr>
              <a:t>不能用泵引理去证明一个语言是 </a:t>
            </a:r>
            <a:r>
              <a:rPr lang="en-US" altLang="zh-CN" sz="2800" b="1" dirty="0">
                <a:ea typeface="黑体" panose="02010609060101010101" pitchFamily="2" charset="-122"/>
              </a:rPr>
              <a:t>RL</a:t>
            </a:r>
            <a:r>
              <a:rPr lang="zh-CN" altLang="en-US" sz="2800" b="1" dirty="0">
                <a:ea typeface="黑体" panose="02010609060101010101" pitchFamily="2" charset="-122"/>
              </a:rPr>
              <a:t>。</a:t>
            </a:r>
            <a:r>
              <a:rPr lang="zh-CN" altLang="en-US" sz="2800" b="1" dirty="0">
                <a:ea typeface="宋体" panose="02010600030101010101" pitchFamily="2" charset="-122"/>
              </a:rPr>
              <a:t> </a:t>
            </a:r>
          </a:p>
          <a:p>
            <a:pPr marL="0" indent="387350">
              <a:lnSpc>
                <a:spcPct val="90000"/>
              </a:lnSpc>
              <a:buNone/>
            </a:pPr>
            <a:r>
              <a:rPr lang="en-US" altLang="zh-CN" sz="2800" b="1" dirty="0">
                <a:latin typeface="Times New Roman" panose="02020603050405020304" charset="0"/>
                <a:ea typeface="宋体" panose="02010600030101010101" pitchFamily="2" charset="-122"/>
              </a:rPr>
              <a:t>⑴ </a:t>
            </a:r>
            <a:r>
              <a:rPr lang="zh-CN" altLang="en-US" sz="2800" b="1" dirty="0">
                <a:latin typeface="Times New Roman" panose="02020603050405020304" charset="0"/>
                <a:ea typeface="宋体" panose="02010600030101010101" pitchFamily="2" charset="-122"/>
              </a:rPr>
              <a:t>由于泵引理给出的是 </a:t>
            </a:r>
            <a:r>
              <a:rPr lang="en-US" altLang="zh-CN" sz="2800" b="1" dirty="0">
                <a:latin typeface="Times New Roman" panose="02020603050405020304" charset="0"/>
                <a:ea typeface="宋体" panose="02010600030101010101" pitchFamily="2" charset="-122"/>
              </a:rPr>
              <a:t>RL </a:t>
            </a:r>
            <a:r>
              <a:rPr lang="zh-CN" altLang="en-US" sz="2800" b="1" dirty="0">
                <a:latin typeface="Times New Roman" panose="02020603050405020304" charset="0"/>
                <a:ea typeface="宋体" panose="02010600030101010101" pitchFamily="2" charset="-122"/>
              </a:rPr>
              <a:t>的必要条件，所以，在用它证明一个语言不是 </a:t>
            </a:r>
            <a:r>
              <a:rPr lang="en-US" altLang="zh-CN" sz="2800" b="1" dirty="0">
                <a:latin typeface="Times New Roman" panose="02020603050405020304" charset="0"/>
                <a:ea typeface="宋体" panose="02010600030101010101" pitchFamily="2" charset="-122"/>
              </a:rPr>
              <a:t>RL </a:t>
            </a:r>
            <a:r>
              <a:rPr lang="zh-CN" altLang="en-US" sz="2800" b="1" dirty="0">
                <a:latin typeface="Times New Roman" panose="02020603050405020304" charset="0"/>
                <a:ea typeface="宋体" panose="02010600030101010101" pitchFamily="2" charset="-122"/>
              </a:rPr>
              <a:t>时，我们使用反证法。</a:t>
            </a:r>
            <a:r>
              <a:rPr lang="zh-CN" altLang="en-US" sz="2800" b="1" dirty="0">
                <a:ea typeface="宋体" panose="02010600030101010101" pitchFamily="2" charset="-122"/>
              </a:rPr>
              <a:t> </a:t>
            </a:r>
          </a:p>
          <a:p>
            <a:pPr marL="0" indent="387350">
              <a:lnSpc>
                <a:spcPct val="90000"/>
              </a:lnSpc>
              <a:buNone/>
            </a:pPr>
            <a:r>
              <a:rPr lang="en-US" altLang="zh-CN" sz="2800" b="1" dirty="0">
                <a:latin typeface="Times New Roman" panose="02020603050405020304" charset="0"/>
                <a:ea typeface="宋体" panose="02010600030101010101" pitchFamily="2" charset="-122"/>
              </a:rPr>
              <a:t>⑵ </a:t>
            </a:r>
            <a:r>
              <a:rPr lang="zh-CN" altLang="en-US" sz="2800" b="1" dirty="0">
                <a:latin typeface="Times New Roman" panose="02020603050405020304" charset="0"/>
                <a:ea typeface="宋体" panose="02010600030101010101" pitchFamily="2" charset="-122"/>
              </a:rPr>
              <a:t>泵引理说的是对 </a:t>
            </a:r>
            <a:r>
              <a:rPr lang="en-US" altLang="zh-CN" sz="2800" b="1" dirty="0">
                <a:latin typeface="Times New Roman" panose="02020603050405020304" charset="0"/>
                <a:ea typeface="宋体" panose="02010600030101010101" pitchFamily="2" charset="-122"/>
              </a:rPr>
              <a:t>RL </a:t>
            </a:r>
            <a:r>
              <a:rPr lang="zh-CN" altLang="en-US" sz="2800" b="1" dirty="0">
                <a:latin typeface="Times New Roman" panose="02020603050405020304" charset="0"/>
                <a:ea typeface="宋体" panose="02010600030101010101" pitchFamily="2" charset="-122"/>
              </a:rPr>
              <a:t>都成立的条件，而我们是要用它证明给定语言不是 </a:t>
            </a:r>
            <a:r>
              <a:rPr lang="en-US" altLang="zh-CN" sz="2800" b="1" dirty="0">
                <a:latin typeface="Times New Roman" panose="02020603050405020304" charset="0"/>
                <a:ea typeface="宋体" panose="02010600030101010101" pitchFamily="2" charset="-122"/>
              </a:rPr>
              <a:t>RL </a:t>
            </a:r>
            <a:r>
              <a:rPr lang="zh-CN" altLang="en-US" sz="2800" b="1" dirty="0">
                <a:latin typeface="Times New Roman" panose="02020603050405020304" charset="0"/>
                <a:ea typeface="宋体" panose="02010600030101010101" pitchFamily="2" charset="-122"/>
              </a:rPr>
              <a:t>，这就是说，相应语言的“仅仅依赖于</a:t>
            </a:r>
            <a:r>
              <a:rPr lang="en-US" altLang="zh-CN" sz="2800" b="1" dirty="0">
                <a:latin typeface="Times New Roman" panose="02020603050405020304" charset="0"/>
                <a:ea typeface="宋体" panose="02010600030101010101" pitchFamily="2" charset="-122"/>
              </a:rPr>
              <a:t>L</a:t>
            </a:r>
            <a:r>
              <a:rPr lang="zh-CN" altLang="en-US" sz="2800" b="1" dirty="0">
                <a:latin typeface="Times New Roman" panose="02020603050405020304" charset="0"/>
                <a:ea typeface="宋体" panose="02010600030101010101" pitchFamily="2" charset="-122"/>
              </a:rPr>
              <a:t>的正整数</a:t>
            </a:r>
            <a:r>
              <a:rPr lang="en-US" altLang="zh-CN" sz="2800" b="1" dirty="0">
                <a:latin typeface="Times New Roman" panose="02020603050405020304" charset="0"/>
                <a:ea typeface="宋体" panose="02010600030101010101" pitchFamily="2" charset="-122"/>
              </a:rPr>
              <a:t>N”</a:t>
            </a:r>
            <a:r>
              <a:rPr lang="zh-CN" altLang="en-US" sz="2800" b="1" dirty="0">
                <a:latin typeface="Times New Roman" panose="02020603050405020304" charset="0"/>
                <a:ea typeface="宋体" panose="02010600030101010101" pitchFamily="2" charset="-122"/>
              </a:rPr>
              <a:t>实际上是不存在的。所以，我们一定是无法给出一个具体的数的。因此，人们往往就用符号</a:t>
            </a:r>
            <a:r>
              <a:rPr lang="en-US" altLang="zh-CN" sz="2800" b="1" dirty="0">
                <a:latin typeface="Times New Roman" panose="02020603050405020304" charset="0"/>
                <a:ea typeface="宋体" panose="02010600030101010101" pitchFamily="2" charset="-122"/>
              </a:rPr>
              <a:t>N</a:t>
            </a:r>
            <a:r>
              <a:rPr lang="zh-CN" altLang="en-US" sz="2800" b="1" dirty="0">
                <a:latin typeface="Times New Roman" panose="02020603050405020304" charset="0"/>
                <a:ea typeface="宋体" panose="02010600030101010101" pitchFamily="2" charset="-122"/>
              </a:rPr>
              <a:t>来表示这个“假定存在”、而实际并不存在的数。</a:t>
            </a:r>
            <a:r>
              <a:rPr lang="zh-CN" altLang="en-US" sz="2800" b="1" dirty="0">
                <a:ea typeface="宋体" panose="02010600030101010101" pitchFamily="2" charset="-122"/>
              </a:rPr>
              <a:t> </a:t>
            </a: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2019/5/28</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39</a:t>
            </a:fld>
            <a:endParaRPr lang="zh-CN" dirty="0"/>
          </a:p>
        </p:txBody>
      </p:sp>
      <p:sp>
        <p:nvSpPr>
          <p:cNvPr id="7" name="标题 435201"/>
          <p:cNvSpPr>
            <a:spLocks noGrp="1"/>
          </p:cNvSpPr>
          <p:nvPr>
            <p:ph type="title"/>
          </p:nvPr>
        </p:nvSpPr>
        <p:spPr>
          <a:xfrm>
            <a:off x="457200" y="274638"/>
            <a:ext cx="8229600" cy="1143000"/>
          </a:xfrm>
        </p:spPr>
        <p:txBody>
          <a:bodyPr anchor="ctr"/>
          <a:lstStyle/>
          <a:p>
            <a:r>
              <a:rPr lang="en-US" altLang="zh-CN" b="1" dirty="0">
                <a:solidFill>
                  <a:srgbClr val="D60093"/>
                </a:solidFill>
                <a:ea typeface="黑体" panose="02010609060101010101" pitchFamily="2" charset="-122"/>
              </a:rPr>
              <a:t>5.1 RL</a:t>
            </a:r>
            <a:r>
              <a:rPr lang="zh-CN" altLang="en-US" b="1" dirty="0">
                <a:solidFill>
                  <a:srgbClr val="D60093"/>
                </a:solidFill>
                <a:ea typeface="黑体" panose="02010609060101010101" pitchFamily="2" charset="-122"/>
              </a:rPr>
              <a:t>的泵引理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544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544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4544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1"/>
            </a:gs>
          </a:gsLst>
          <a:lin ang="5400000" scaled="1"/>
          <a:tileRect/>
        </a:gradFill>
        <a:effectLst/>
      </p:bgPr>
    </p:bg>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2019/5/28</a:t>
            </a:fld>
            <a:endParaRPr lang="zh-CN" altLang="en-US" dirty="0"/>
          </a:p>
        </p:txBody>
      </p:sp>
      <p:sp>
        <p:nvSpPr>
          <p:cNvPr id="5" name="灯片编号占位符 4"/>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4</a:t>
            </a:fld>
            <a:endParaRPr lang="zh-CN" dirty="0"/>
          </a:p>
        </p:txBody>
      </p:sp>
      <p:sp>
        <p:nvSpPr>
          <p:cNvPr id="432130" name="标题 432129"/>
          <p:cNvSpPr>
            <a:spLocks noGrp="1"/>
          </p:cNvSpPr>
          <p:nvPr>
            <p:ph type="title"/>
          </p:nvPr>
        </p:nvSpPr>
        <p:spPr>
          <a:xfrm>
            <a:off x="229235" y="5080"/>
            <a:ext cx="8807450" cy="1199515"/>
          </a:xfrm>
        </p:spPr>
        <p:txBody>
          <a:bodyPr anchor="ctr"/>
          <a:lstStyle/>
          <a:p>
            <a:pPr algn="l"/>
            <a:r>
              <a:rPr lang="zh-CN" altLang="en-US" b="1">
                <a:solidFill>
                  <a:srgbClr val="CC0066"/>
                </a:solidFill>
                <a:latin typeface="宋体" panose="02010600030101010101" pitchFamily="2" charset="-122"/>
                <a:ea typeface="宋体" panose="02010600030101010101" pitchFamily="2" charset="-122"/>
              </a:rPr>
              <a:t>判定性质 </a:t>
            </a:r>
            <a:r>
              <a:rPr lang="en-US" altLang="zh-CN" b="1">
                <a:solidFill>
                  <a:srgbClr val="CC0066"/>
                </a:solidFill>
                <a:latin typeface="宋体" panose="02010600030101010101" pitchFamily="2" charset="-122"/>
                <a:ea typeface="宋体" panose="02010600030101010101" pitchFamily="2" charset="-122"/>
              </a:rPr>
              <a:t>Decision Properties</a:t>
            </a:r>
          </a:p>
        </p:txBody>
      </p:sp>
      <p:sp>
        <p:nvSpPr>
          <p:cNvPr id="432131" name="文本占位符 432130"/>
          <p:cNvSpPr>
            <a:spLocks noGrp="1"/>
          </p:cNvSpPr>
          <p:nvPr>
            <p:ph type="body" idx="1"/>
          </p:nvPr>
        </p:nvSpPr>
        <p:spPr>
          <a:xfrm>
            <a:off x="336550" y="1061720"/>
            <a:ext cx="8235950" cy="4837430"/>
          </a:xfrm>
        </p:spPr>
        <p:txBody>
          <a:bodyPr/>
          <a:lstStyle/>
          <a:p>
            <a:pPr indent="-342900" algn="l">
              <a:lnSpc>
                <a:spcPct val="90000"/>
              </a:lnSpc>
              <a:buFont typeface="Arial" panose="020B0604020202020204" pitchFamily="34" charset="0"/>
              <a:buChar char="•"/>
            </a:pPr>
            <a:r>
              <a:rPr lang="en-US" altLang="zh-CN" sz="3200" b="1">
                <a:solidFill>
                  <a:srgbClr val="00B0F0"/>
                </a:solidFill>
                <a:latin typeface="Times New Roman" panose="02020603050405020304" charset="0"/>
                <a:ea typeface="宋体" panose="02010600030101010101" pitchFamily="2" charset="-122"/>
              </a:rPr>
              <a:t>语言</a:t>
            </a:r>
            <a:r>
              <a:rPr lang="zh-CN" altLang="en-US" sz="3200" b="1">
                <a:solidFill>
                  <a:srgbClr val="00B0F0"/>
                </a:solidFill>
                <a:latin typeface="Times New Roman" panose="02020603050405020304" charset="0"/>
                <a:ea typeface="宋体" panose="02010600030101010101" pitchFamily="2" charset="-122"/>
              </a:rPr>
              <a:t>的判定性质：以语言的形式化描述</a:t>
            </a:r>
            <a:r>
              <a:rPr lang="en-US" altLang="zh-CN" sz="3200" b="1">
                <a:solidFill>
                  <a:srgbClr val="00B0F0"/>
                </a:solidFill>
                <a:latin typeface="Times New Roman" panose="02020603050405020304" charset="0"/>
                <a:ea typeface="宋体" panose="02010600030101010101" pitchFamily="2" charset="-122"/>
              </a:rPr>
              <a:t>(</a:t>
            </a:r>
            <a:r>
              <a:rPr lang="zh-CN" altLang="en-US" sz="3200" b="1">
                <a:solidFill>
                  <a:srgbClr val="00B0F0"/>
                </a:solidFill>
                <a:latin typeface="Times New Roman" panose="02020603050405020304" charset="0"/>
                <a:ea typeface="宋体" panose="02010600030101010101" pitchFamily="2" charset="-122"/>
              </a:rPr>
              <a:t>例如：</a:t>
            </a:r>
            <a:r>
              <a:rPr lang="en-US" altLang="zh-CN" sz="3200" b="1">
                <a:solidFill>
                  <a:srgbClr val="00B0F0"/>
                </a:solidFill>
                <a:latin typeface="Times New Roman" panose="02020603050405020304" charset="0"/>
                <a:ea typeface="宋体" panose="02010600030101010101" pitchFamily="2" charset="-122"/>
              </a:rPr>
              <a:t>DFA)</a:t>
            </a:r>
            <a:r>
              <a:rPr lang="zh-CN" altLang="en-US" sz="3200" b="1">
                <a:solidFill>
                  <a:srgbClr val="00B0F0"/>
                </a:solidFill>
                <a:latin typeface="Times New Roman" panose="02020603050405020304" charset="0"/>
                <a:ea typeface="宋体" panose="02010600030101010101" pitchFamily="2" charset="-122"/>
              </a:rPr>
              <a:t>作为输入，判定某些性质是否成立的算法。</a:t>
            </a:r>
          </a:p>
          <a:p>
            <a:pPr indent="-342900" algn="l">
              <a:lnSpc>
                <a:spcPct val="90000"/>
              </a:lnSpc>
              <a:buFont typeface="Arial" panose="020B0604020202020204" pitchFamily="34" charset="0"/>
              <a:buChar char="•"/>
            </a:pPr>
            <a:endParaRPr lang="zh-CN" altLang="en-US" sz="3200" b="1">
              <a:solidFill>
                <a:srgbClr val="00B0F0"/>
              </a:solidFill>
              <a:latin typeface="Times New Roman" panose="02020603050405020304" charset="0"/>
              <a:ea typeface="宋体" panose="02010600030101010101" pitchFamily="2" charset="-122"/>
            </a:endParaRPr>
          </a:p>
          <a:p>
            <a:pPr indent="-342900" algn="l">
              <a:lnSpc>
                <a:spcPct val="90000"/>
              </a:lnSpc>
              <a:buFont typeface="Arial" panose="020B0604020202020204" pitchFamily="34" charset="0"/>
              <a:buChar char="•"/>
            </a:pPr>
            <a:r>
              <a:rPr lang="zh-CN" altLang="en-US" sz="3200" b="1">
                <a:solidFill>
                  <a:srgbClr val="339933"/>
                </a:solidFill>
                <a:latin typeface="Times New Roman" panose="02020603050405020304" charset="0"/>
                <a:ea typeface="宋体" panose="02010600030101010101" pitchFamily="2" charset="-122"/>
              </a:rPr>
              <a:t>例子：</a:t>
            </a:r>
            <a:r>
              <a:rPr lang="en-US" altLang="zh-CN" sz="3200" b="1">
                <a:solidFill>
                  <a:srgbClr val="339933"/>
                </a:solidFill>
                <a:latin typeface="Times New Roman" panose="02020603050405020304" charset="0"/>
                <a:ea typeface="宋体" panose="02010600030101010101" pitchFamily="2" charset="-122"/>
              </a:rPr>
              <a:t>DFA</a:t>
            </a:r>
            <a:r>
              <a:rPr lang="zh-CN" altLang="en-US" sz="3200" b="1">
                <a:solidFill>
                  <a:srgbClr val="339933"/>
                </a:solidFill>
                <a:latin typeface="Times New Roman" panose="02020603050405020304" charset="0"/>
                <a:ea typeface="宋体" panose="02010600030101010101" pitchFamily="2" charset="-122"/>
              </a:rPr>
              <a:t>对应的语言</a:t>
            </a:r>
            <a:r>
              <a:rPr lang="en-US" altLang="zh-CN" sz="3200" b="1">
                <a:solidFill>
                  <a:srgbClr val="339933"/>
                </a:solidFill>
                <a:latin typeface="Times New Roman" panose="02020603050405020304" charset="0"/>
                <a:ea typeface="宋体" panose="02010600030101010101" pitchFamily="2" charset="-122"/>
              </a:rPr>
              <a:t>L</a:t>
            </a:r>
            <a:r>
              <a:rPr lang="zh-CN" altLang="en-US" sz="3200" b="1">
                <a:solidFill>
                  <a:srgbClr val="339933"/>
                </a:solidFill>
                <a:latin typeface="Times New Roman" panose="02020603050405020304" charset="0"/>
                <a:ea typeface="宋体" panose="02010600030101010101" pitchFamily="2" charset="-122"/>
              </a:rPr>
              <a:t>是否为空？</a:t>
            </a:r>
          </a:p>
          <a:p>
            <a:pPr algn="l">
              <a:lnSpc>
                <a:spcPct val="90000"/>
              </a:lnSpc>
            </a:pPr>
            <a:endParaRPr lang="en-US" altLang="zh-CN" b="1">
              <a:latin typeface="Times New Roman" panose="02020603050405020304" charset="0"/>
              <a:ea typeface="宋体" panose="02010600030101010101" pitchFamily="2" charset="-122"/>
            </a:endParaRPr>
          </a:p>
          <a:p>
            <a:pPr algn="l">
              <a:lnSpc>
                <a:spcPct val="90000"/>
              </a:lnSpc>
            </a:pPr>
            <a:endParaRPr lang="en-US" altLang="zh-CN" b="1">
              <a:latin typeface="Times New Roman" panose="02020603050405020304" charset="0"/>
              <a:ea typeface="宋体" panose="02010600030101010101" pitchFamily="2" charset="-122"/>
            </a:endParaRPr>
          </a:p>
          <a:p>
            <a:pPr indent="-342900" algn="l">
              <a:lnSpc>
                <a:spcPct val="90000"/>
              </a:lnSpc>
            </a:pPr>
            <a:endParaRPr lang="en-US" altLang="zh-CN" sz="3200" b="1">
              <a:latin typeface="Times New Roman" panose="02020603050405020304" charset="0"/>
              <a:ea typeface="宋体" panose="02010600030101010101" pitchFamily="2" charset="-122"/>
            </a:endParaRPr>
          </a:p>
        </p:txBody>
      </p:sp>
      <p:pic>
        <p:nvPicPr>
          <p:cNvPr id="60420" name="图片 250883" descr="C:\形式语言\教参\tu\xs14.tif"/>
          <p:cNvPicPr>
            <a:picLocks noChangeAspect="1"/>
          </p:cNvPicPr>
          <p:nvPr/>
        </p:nvPicPr>
        <p:blipFill>
          <a:blip r:embed="rId2" cstate="print"/>
          <a:stretch>
            <a:fillRect/>
          </a:stretch>
        </p:blipFill>
        <p:spPr>
          <a:xfrm>
            <a:off x="1600835" y="3687445"/>
            <a:ext cx="5707380" cy="2099945"/>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2131">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04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1"/>
            </a:gs>
          </a:gsLst>
          <a:lin ang="5400000" scaled="1"/>
          <a:tileRect/>
        </a:gradFill>
        <a:effectLst/>
      </p:bgPr>
    </p:bg>
    <p:spTree>
      <p:nvGrpSpPr>
        <p:cNvPr id="1" name=""/>
        <p:cNvGrpSpPr/>
        <p:nvPr/>
      </p:nvGrpSpPr>
      <p:grpSpPr>
        <a:xfrm>
          <a:off x="0" y="0"/>
          <a:ext cx="0" cy="0"/>
          <a:chOff x="0" y="0"/>
          <a:chExt cx="0" cy="0"/>
        </a:xfrm>
      </p:grpSpPr>
      <p:sp>
        <p:nvSpPr>
          <p:cNvPr id="446467" name="文本占位符 446466"/>
          <p:cNvSpPr>
            <a:spLocks noGrp="1"/>
          </p:cNvSpPr>
          <p:nvPr>
            <p:ph type="body" idx="1"/>
          </p:nvPr>
        </p:nvSpPr>
        <p:spPr/>
        <p:txBody>
          <a:bodyPr/>
          <a:lstStyle/>
          <a:p>
            <a:pPr marL="0" indent="387350">
              <a:spcBef>
                <a:spcPct val="60000"/>
              </a:spcBef>
              <a:buNone/>
            </a:pPr>
            <a:r>
              <a:rPr lang="en-US" altLang="zh-CN" b="1" dirty="0">
                <a:latin typeface="Times New Roman" panose="02020603050405020304" charset="0"/>
                <a:ea typeface="宋体" panose="02010600030101010101" pitchFamily="2" charset="-122"/>
              </a:rPr>
              <a:t>⑶ </a:t>
            </a:r>
            <a:r>
              <a:rPr lang="zh-CN" altLang="en-US" b="1" dirty="0">
                <a:latin typeface="Times New Roman" panose="02020603050405020304" charset="0"/>
                <a:ea typeface="宋体" panose="02010600030101010101" pitchFamily="2" charset="-122"/>
              </a:rPr>
              <a:t>由于泵引理指出，如果</a:t>
            </a:r>
            <a:r>
              <a:rPr lang="en-US" altLang="zh-CN" b="1" dirty="0">
                <a:latin typeface="Times New Roman" panose="02020603050405020304" charset="0"/>
                <a:ea typeface="宋体" panose="02010600030101010101" pitchFamily="2" charset="-122"/>
              </a:rPr>
              <a:t>L</a:t>
            </a:r>
            <a:r>
              <a:rPr lang="zh-CN" altLang="en-US" b="1" dirty="0">
                <a:latin typeface="Times New Roman" panose="02020603050405020304" charset="0"/>
                <a:ea typeface="宋体" panose="02010600030101010101" pitchFamily="2" charset="-122"/>
              </a:rPr>
              <a:t>是 </a:t>
            </a:r>
            <a:r>
              <a:rPr lang="en-US" altLang="zh-CN" b="1" dirty="0">
                <a:latin typeface="Times New Roman" panose="02020603050405020304" charset="0"/>
                <a:ea typeface="宋体" panose="02010600030101010101" pitchFamily="2" charset="-122"/>
              </a:rPr>
              <a:t>RL </a:t>
            </a:r>
            <a:r>
              <a:rPr lang="zh-CN" altLang="en-US" b="1" dirty="0">
                <a:latin typeface="Times New Roman" panose="02020603050405020304" charset="0"/>
                <a:ea typeface="宋体" panose="02010600030101010101" pitchFamily="2" charset="-122"/>
              </a:rPr>
              <a:t>，则对任意的</a:t>
            </a:r>
            <a:r>
              <a:rPr lang="en-US" altLang="zh-CN" b="1" dirty="0">
                <a:latin typeface="Times New Roman" panose="02020603050405020304" charset="0"/>
                <a:ea typeface="宋体" panose="02010600030101010101" pitchFamily="2" charset="-122"/>
              </a:rPr>
              <a:t>z∈L</a:t>
            </a:r>
            <a:r>
              <a:rPr lang="zh-CN" altLang="en-US" b="1" dirty="0">
                <a:latin typeface="Times New Roman" panose="02020603050405020304" charset="0"/>
                <a:ea typeface="宋体" panose="02010600030101010101" pitchFamily="2" charset="-122"/>
              </a:rPr>
              <a:t>，只要</a:t>
            </a:r>
            <a:r>
              <a:rPr lang="en-US" altLang="zh-CN" b="1" dirty="0">
                <a:latin typeface="Times New Roman" panose="02020603050405020304" charset="0"/>
                <a:ea typeface="宋体" panose="02010600030101010101" pitchFamily="2" charset="-122"/>
              </a:rPr>
              <a:t>|z|≥N</a:t>
            </a:r>
            <a:r>
              <a:rPr lang="zh-CN" altLang="en-US" b="1" dirty="0">
                <a:latin typeface="Times New Roman" panose="02020603050405020304" charset="0"/>
                <a:ea typeface="宋体" panose="02010600030101010101" pitchFamily="2" charset="-122"/>
              </a:rPr>
              <a:t>，一定会存在</a:t>
            </a:r>
            <a:r>
              <a:rPr lang="en-US" altLang="zh-CN" b="1" dirty="0" err="1">
                <a:latin typeface="Times New Roman" panose="02020603050405020304" charset="0"/>
                <a:ea typeface="宋体" panose="02010600030101010101" pitchFamily="2" charset="-122"/>
              </a:rPr>
              <a:t>u</a:t>
            </a:r>
            <a:r>
              <a:rPr lang="zh-CN" altLang="en-US" b="1" dirty="0" err="1">
                <a:latin typeface="Times New Roman" panose="02020603050405020304" charset="0"/>
                <a:ea typeface="宋体" panose="02010600030101010101" pitchFamily="2" charset="-122"/>
              </a:rPr>
              <a:t>、</a:t>
            </a:r>
            <a:r>
              <a:rPr lang="en-US" altLang="zh-CN" b="1" dirty="0" err="1">
                <a:latin typeface="Times New Roman" panose="02020603050405020304" charset="0"/>
                <a:ea typeface="宋体" panose="02010600030101010101" pitchFamily="2" charset="-122"/>
              </a:rPr>
              <a:t>v</a:t>
            </a:r>
            <a:r>
              <a:rPr lang="zh-CN" altLang="en-US" b="1" dirty="0" err="1">
                <a:latin typeface="Times New Roman" panose="02020603050405020304" charset="0"/>
                <a:ea typeface="宋体" panose="02010600030101010101" pitchFamily="2" charset="-122"/>
              </a:rPr>
              <a:t>、</a:t>
            </a:r>
            <a:r>
              <a:rPr lang="en-US" altLang="zh-CN" b="1" dirty="0" err="1">
                <a:latin typeface="Times New Roman" panose="02020603050405020304" charset="0"/>
                <a:ea typeface="宋体" panose="02010600030101010101" pitchFamily="2" charset="-122"/>
              </a:rPr>
              <a:t>w</a:t>
            </a:r>
            <a:r>
              <a:rPr lang="zh-CN" altLang="en-US" b="1" dirty="0" err="1">
                <a:latin typeface="Times New Roman" panose="02020603050405020304" charset="0"/>
                <a:ea typeface="宋体" panose="02010600030101010101" pitchFamily="2" charset="-122"/>
              </a:rPr>
              <a:t>，使</a:t>
            </a:r>
            <a:r>
              <a:rPr lang="en-US" altLang="zh-CN" b="1" dirty="0" err="1">
                <a:latin typeface="Times New Roman" panose="02020603050405020304" charset="0"/>
                <a:ea typeface="宋体" panose="02010600030101010101" pitchFamily="2" charset="-122"/>
              </a:rPr>
              <a:t>uv</a:t>
            </a:r>
            <a:r>
              <a:rPr lang="en-US" altLang="zh-CN" b="1" baseline="30000" dirty="0" err="1">
                <a:latin typeface="Times New Roman" panose="02020603050405020304" charset="0"/>
                <a:ea typeface="宋体" panose="02010600030101010101" pitchFamily="2" charset="-122"/>
              </a:rPr>
              <a:t>i</a:t>
            </a:r>
            <a:r>
              <a:rPr lang="en-US" altLang="zh-CN" b="1" dirty="0" err="1">
                <a:latin typeface="Times New Roman" panose="02020603050405020304" charset="0"/>
                <a:ea typeface="宋体" panose="02010600030101010101" pitchFamily="2" charset="-122"/>
              </a:rPr>
              <a:t>w</a:t>
            </a:r>
            <a:r>
              <a:rPr lang="en-US" altLang="zh-CN" b="1" dirty="0">
                <a:latin typeface="Times New Roman" panose="02020603050405020304" charset="0"/>
                <a:ea typeface="宋体" panose="02010600030101010101" pitchFamily="2" charset="-122"/>
              </a:rPr>
              <a:t>∈L</a:t>
            </a:r>
            <a:r>
              <a:rPr lang="zh-CN" altLang="en-US" b="1" dirty="0">
                <a:latin typeface="Times New Roman" panose="02020603050405020304" charset="0"/>
                <a:ea typeface="宋体" panose="02010600030101010101" pitchFamily="2" charset="-122"/>
              </a:rPr>
              <a:t>对所有的</a:t>
            </a:r>
            <a:r>
              <a:rPr lang="en-US" altLang="zh-CN" b="1" dirty="0">
                <a:latin typeface="Times New Roman" panose="02020603050405020304" charset="0"/>
                <a:ea typeface="宋体" panose="02010600030101010101" pitchFamily="2" charset="-122"/>
              </a:rPr>
              <a:t>i</a:t>
            </a:r>
            <a:r>
              <a:rPr lang="zh-CN" altLang="en-US" b="1" dirty="0">
                <a:latin typeface="Times New Roman" panose="02020603050405020304" charset="0"/>
                <a:ea typeface="宋体" panose="02010600030101010101" pitchFamily="2" charset="-122"/>
              </a:rPr>
              <a:t>成立。因此，我们在选择</a:t>
            </a:r>
            <a:r>
              <a:rPr lang="en-US" altLang="zh-CN" b="1" dirty="0">
                <a:latin typeface="Times New Roman" panose="02020603050405020304" charset="0"/>
                <a:ea typeface="宋体" panose="02010600030101010101" pitchFamily="2" charset="-122"/>
              </a:rPr>
              <a:t>z</a:t>
            </a:r>
            <a:r>
              <a:rPr lang="zh-CN" altLang="en-US" b="1" dirty="0">
                <a:latin typeface="Times New Roman" panose="02020603050405020304" charset="0"/>
                <a:ea typeface="宋体" panose="02010600030101010101" pitchFamily="2" charset="-122"/>
              </a:rPr>
              <a:t>时，就需要注意到论证时的简洁和方便。</a:t>
            </a:r>
            <a:r>
              <a:rPr lang="zh-CN" altLang="en-US" b="1" dirty="0">
                <a:ea typeface="宋体" panose="02010600030101010101" pitchFamily="2" charset="-122"/>
              </a:rPr>
              <a:t> </a:t>
            </a:r>
          </a:p>
          <a:p>
            <a:pPr marL="0" indent="387350">
              <a:spcBef>
                <a:spcPct val="60000"/>
              </a:spcBef>
              <a:buNone/>
            </a:pPr>
            <a:r>
              <a:rPr lang="en-US" altLang="zh-CN" b="1" dirty="0">
                <a:latin typeface="Times New Roman" panose="02020603050405020304" charset="0"/>
                <a:ea typeface="宋体" panose="02010600030101010101" pitchFamily="2" charset="-122"/>
              </a:rPr>
              <a:t>⑷ </a:t>
            </a:r>
            <a:r>
              <a:rPr lang="zh-CN" altLang="en-US" b="1" dirty="0">
                <a:latin typeface="Times New Roman" panose="02020603050405020304" charset="0"/>
                <a:ea typeface="宋体" panose="02010600030101010101" pitchFamily="2" charset="-122"/>
              </a:rPr>
              <a:t>当一个特意被选来用作“发现矛盾”的</a:t>
            </a:r>
            <a:r>
              <a:rPr lang="en-US" altLang="zh-CN" b="1" dirty="0">
                <a:latin typeface="Times New Roman" panose="02020603050405020304" charset="0"/>
                <a:ea typeface="宋体" panose="02010600030101010101" pitchFamily="2" charset="-122"/>
              </a:rPr>
              <a:t>z</a:t>
            </a:r>
            <a:r>
              <a:rPr lang="zh-CN" altLang="en-US" b="1" dirty="0">
                <a:latin typeface="Times New Roman" panose="02020603050405020304" charset="0"/>
                <a:ea typeface="宋体" panose="02010600030101010101" pitchFamily="2" charset="-122"/>
              </a:rPr>
              <a:t>确定以后，就必须依照</a:t>
            </a:r>
            <a:r>
              <a:rPr lang="en-US" altLang="zh-CN" b="1" dirty="0">
                <a:latin typeface="Times New Roman" panose="02020603050405020304" charset="0"/>
                <a:ea typeface="宋体" panose="02010600030101010101" pitchFamily="2" charset="-122"/>
              </a:rPr>
              <a:t>|</a:t>
            </a:r>
            <a:r>
              <a:rPr lang="en-US" altLang="zh-CN" b="1" dirty="0" err="1">
                <a:latin typeface="Times New Roman" panose="02020603050405020304" charset="0"/>
                <a:ea typeface="宋体" panose="02010600030101010101" pitchFamily="2" charset="-122"/>
              </a:rPr>
              <a:t>uv</a:t>
            </a:r>
            <a:r>
              <a:rPr lang="en-US" altLang="zh-CN" b="1" dirty="0">
                <a:latin typeface="Times New Roman" panose="02020603050405020304" charset="0"/>
                <a:ea typeface="宋体" panose="02010600030101010101" pitchFamily="2" charset="-122"/>
              </a:rPr>
              <a:t>|≤N</a:t>
            </a:r>
            <a:r>
              <a:rPr lang="zh-CN" altLang="en-US" b="1" dirty="0">
                <a:latin typeface="Times New Roman" panose="02020603050405020304" charset="0"/>
                <a:ea typeface="宋体" panose="02010600030101010101" pitchFamily="2" charset="-122"/>
              </a:rPr>
              <a:t>和</a:t>
            </a:r>
            <a:r>
              <a:rPr lang="en-US" altLang="zh-CN" b="1" dirty="0">
                <a:latin typeface="Times New Roman" panose="02020603050405020304" charset="0"/>
                <a:ea typeface="宋体" panose="02010600030101010101" pitchFamily="2" charset="-122"/>
              </a:rPr>
              <a:t>|v|≥1</a:t>
            </a:r>
            <a:r>
              <a:rPr lang="zh-CN" altLang="en-US" b="1" dirty="0">
                <a:latin typeface="Times New Roman" panose="02020603050405020304" charset="0"/>
                <a:ea typeface="宋体" panose="02010600030101010101" pitchFamily="2" charset="-122"/>
              </a:rPr>
              <a:t>的要求，说明</a:t>
            </a:r>
            <a:r>
              <a:rPr lang="en-US" altLang="zh-CN" b="1" dirty="0">
                <a:latin typeface="Times New Roman" panose="02020603050405020304" charset="0"/>
                <a:ea typeface="宋体" panose="02010600030101010101" pitchFamily="2" charset="-122"/>
              </a:rPr>
              <a:t>v</a:t>
            </a:r>
            <a:r>
              <a:rPr lang="zh-CN" altLang="en-US" b="1" dirty="0">
                <a:ea typeface="黑体" panose="02010609060101010101" pitchFamily="2" charset="-122"/>
              </a:rPr>
              <a:t>不存在</a:t>
            </a:r>
            <a:r>
              <a:rPr lang="en-US" altLang="zh-CN" b="1" dirty="0">
                <a:latin typeface="Times New Roman" panose="02020603050405020304" charset="0"/>
                <a:ea typeface="宋体" panose="02010600030101010101" pitchFamily="2" charset="-122"/>
              </a:rPr>
              <a:t>(</a:t>
            </a:r>
            <a:r>
              <a:rPr lang="zh-CN" altLang="en-US" b="1" dirty="0">
                <a:latin typeface="Times New Roman" panose="02020603050405020304" charset="0"/>
                <a:ea typeface="宋体" panose="02010600030101010101" pitchFamily="2" charset="-122"/>
              </a:rPr>
              <a:t>对“存在</a:t>
            </a:r>
            <a:r>
              <a:rPr lang="en-US" altLang="zh-CN" b="1" dirty="0">
                <a:latin typeface="Times New Roman" panose="02020603050405020304" charset="0"/>
                <a:ea typeface="宋体" panose="02010600030101010101" pitchFamily="2" charset="-122"/>
              </a:rPr>
              <a:t>u</a:t>
            </a:r>
            <a:r>
              <a:rPr lang="zh-CN" altLang="en-US" b="1" dirty="0">
                <a:latin typeface="Times New Roman" panose="02020603050405020304" charset="0"/>
                <a:ea typeface="宋体" panose="02010600030101010101" pitchFamily="2" charset="-122"/>
              </a:rPr>
              <a:t>、</a:t>
            </a:r>
            <a:r>
              <a:rPr lang="en-US" altLang="zh-CN" b="1" dirty="0">
                <a:latin typeface="Times New Roman" panose="02020603050405020304" charset="0"/>
                <a:ea typeface="宋体" panose="02010600030101010101" pitchFamily="2" charset="-122"/>
              </a:rPr>
              <a:t>v</a:t>
            </a:r>
            <a:r>
              <a:rPr lang="zh-CN" altLang="en-US" b="1" dirty="0">
                <a:latin typeface="Times New Roman" panose="02020603050405020304" charset="0"/>
                <a:ea typeface="宋体" panose="02010600030101010101" pitchFamily="2" charset="-122"/>
              </a:rPr>
              <a:t>、</a:t>
            </a:r>
            <a:r>
              <a:rPr lang="en-US" altLang="zh-CN" b="1" dirty="0">
                <a:latin typeface="Times New Roman" panose="02020603050405020304" charset="0"/>
                <a:ea typeface="宋体" panose="02010600030101010101" pitchFamily="2" charset="-122"/>
              </a:rPr>
              <a:t>w”</a:t>
            </a:r>
            <a:r>
              <a:rPr lang="zh-CN" altLang="en-US" b="1" dirty="0">
                <a:latin typeface="Times New Roman" panose="02020603050405020304" charset="0"/>
                <a:ea typeface="宋体" panose="02010600030101010101" pitchFamily="2" charset="-122"/>
              </a:rPr>
              <a:t>的否定</a:t>
            </a:r>
            <a:r>
              <a:rPr lang="en-US" altLang="zh-CN" b="1" dirty="0">
                <a:latin typeface="Times New Roman" panose="02020603050405020304" charset="0"/>
                <a:ea typeface="宋体" panose="02010600030101010101" pitchFamily="2" charset="-122"/>
              </a:rPr>
              <a:t>)</a:t>
            </a:r>
            <a:r>
              <a:rPr lang="en-US" altLang="zh-CN" b="1" dirty="0">
                <a:ea typeface="宋体" panose="02010600030101010101" pitchFamily="2" charset="-122"/>
              </a:rPr>
              <a:t> </a:t>
            </a:r>
            <a:r>
              <a:rPr lang="zh-CN" altLang="en-US" b="1" dirty="0">
                <a:ea typeface="宋体" panose="02010600030101010101" pitchFamily="2" charset="-122"/>
              </a:rPr>
              <a:t>。</a:t>
            </a: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2019/5/28</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40</a:t>
            </a:fld>
            <a:endParaRPr lang="zh-CN" dirty="0"/>
          </a:p>
        </p:txBody>
      </p:sp>
      <p:sp>
        <p:nvSpPr>
          <p:cNvPr id="7" name="标题 435201"/>
          <p:cNvSpPr>
            <a:spLocks noGrp="1"/>
          </p:cNvSpPr>
          <p:nvPr>
            <p:ph type="title"/>
          </p:nvPr>
        </p:nvSpPr>
        <p:spPr>
          <a:xfrm>
            <a:off x="457200" y="274638"/>
            <a:ext cx="8229600" cy="1143000"/>
          </a:xfrm>
        </p:spPr>
        <p:txBody>
          <a:bodyPr anchor="ctr"/>
          <a:lstStyle/>
          <a:p>
            <a:r>
              <a:rPr lang="en-US" altLang="zh-CN" b="1" dirty="0">
                <a:solidFill>
                  <a:srgbClr val="D60093"/>
                </a:solidFill>
                <a:ea typeface="黑体" panose="02010609060101010101" pitchFamily="2" charset="-122"/>
              </a:rPr>
              <a:t>5.1 RL</a:t>
            </a:r>
            <a:r>
              <a:rPr lang="zh-CN" altLang="en-US" b="1" dirty="0">
                <a:solidFill>
                  <a:srgbClr val="D60093"/>
                </a:solidFill>
                <a:ea typeface="黑体" panose="02010609060101010101" pitchFamily="2" charset="-122"/>
              </a:rPr>
              <a:t>的泵引理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646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1"/>
            </a:gs>
          </a:gsLst>
          <a:lin ang="5400000" scaled="1"/>
          <a:tileRect/>
        </a:gradFill>
        <a:effectLst/>
      </p:bgPr>
    </p:bg>
    <p:spTree>
      <p:nvGrpSpPr>
        <p:cNvPr id="1" name=""/>
        <p:cNvGrpSpPr/>
        <p:nvPr/>
      </p:nvGrpSpPr>
      <p:grpSpPr>
        <a:xfrm>
          <a:off x="0" y="0"/>
          <a:ext cx="0" cy="0"/>
          <a:chOff x="0" y="0"/>
          <a:chExt cx="0" cy="0"/>
        </a:xfrm>
      </p:grpSpPr>
      <p:sp>
        <p:nvSpPr>
          <p:cNvPr id="447491" name="文本占位符 447490"/>
          <p:cNvSpPr>
            <a:spLocks noGrp="1"/>
          </p:cNvSpPr>
          <p:nvPr>
            <p:ph type="body" idx="1"/>
          </p:nvPr>
        </p:nvSpPr>
        <p:spPr/>
        <p:txBody>
          <a:bodyPr/>
          <a:lstStyle/>
          <a:p>
            <a:pPr algn="just">
              <a:buNone/>
            </a:pPr>
            <a:r>
              <a:rPr lang="en-US" altLang="zh-CN" b="1" dirty="0">
                <a:latin typeface="Times New Roman" panose="02020603050405020304" charset="0"/>
                <a:ea typeface="宋体" panose="02010600030101010101" pitchFamily="2" charset="-122"/>
              </a:rPr>
              <a:t>⑸ </a:t>
            </a:r>
            <a:r>
              <a:rPr lang="zh-CN" altLang="en-US" b="1" dirty="0">
                <a:latin typeface="Times New Roman" panose="02020603050405020304" charset="0"/>
                <a:ea typeface="宋体" panose="02010600030101010101" pitchFamily="2" charset="-122"/>
              </a:rPr>
              <a:t>与选</a:t>
            </a:r>
            <a:r>
              <a:rPr lang="en-US" altLang="zh-CN" b="1" dirty="0">
                <a:latin typeface="Times New Roman" panose="02020603050405020304" charset="0"/>
                <a:ea typeface="宋体" panose="02010600030101010101" pitchFamily="2" charset="-122"/>
              </a:rPr>
              <a:t>z</a:t>
            </a:r>
            <a:r>
              <a:rPr lang="zh-CN" altLang="en-US" b="1" dirty="0">
                <a:latin typeface="Times New Roman" panose="02020603050405020304" charset="0"/>
                <a:ea typeface="宋体" panose="02010600030101010101" pitchFamily="2" charset="-122"/>
              </a:rPr>
              <a:t>时类似，在寻找</a:t>
            </a:r>
            <a:r>
              <a:rPr lang="en-US" altLang="zh-CN" b="1" dirty="0">
                <a:latin typeface="Times New Roman" panose="02020603050405020304" charset="0"/>
                <a:ea typeface="宋体" panose="02010600030101010101" pitchFamily="2" charset="-122"/>
              </a:rPr>
              <a:t>i</a:t>
            </a:r>
            <a:r>
              <a:rPr lang="zh-CN" altLang="en-US" b="1" dirty="0">
                <a:latin typeface="Times New Roman" panose="02020603050405020304" charset="0"/>
                <a:ea typeface="宋体" panose="02010600030101010101" pitchFamily="2" charset="-122"/>
              </a:rPr>
              <a:t>时，我们也仅需要找到一个表明矛盾的“具体”值就可以了</a:t>
            </a:r>
            <a:r>
              <a:rPr lang="en-US" altLang="zh-CN" b="1" dirty="0">
                <a:latin typeface="Times New Roman" panose="02020603050405020304" charset="0"/>
                <a:ea typeface="宋体" panose="02010600030101010101" pitchFamily="2" charset="-122"/>
              </a:rPr>
              <a:t>(</a:t>
            </a:r>
            <a:r>
              <a:rPr lang="zh-CN" altLang="en-US" b="1" dirty="0">
                <a:latin typeface="Times New Roman" panose="02020603050405020304" charset="0"/>
                <a:ea typeface="宋体" panose="02010600030101010101" pitchFamily="2" charset="-122"/>
              </a:rPr>
              <a:t>对“所有</a:t>
            </a:r>
            <a:r>
              <a:rPr lang="en-US" altLang="zh-CN" b="1" dirty="0">
                <a:latin typeface="Times New Roman" panose="02020603050405020304" charset="0"/>
                <a:ea typeface="宋体" panose="02010600030101010101" pitchFamily="2" charset="-122"/>
              </a:rPr>
              <a:t>i”</a:t>
            </a:r>
            <a:r>
              <a:rPr lang="zh-CN" altLang="en-US" b="1" dirty="0">
                <a:latin typeface="Times New Roman" panose="02020603050405020304" charset="0"/>
                <a:ea typeface="宋体" panose="02010600030101010101" pitchFamily="2" charset="-122"/>
              </a:rPr>
              <a:t>的否定</a:t>
            </a:r>
            <a:r>
              <a:rPr lang="en-US" altLang="zh-CN" b="1" dirty="0">
                <a:latin typeface="Times New Roman" panose="02020603050405020304" charset="0"/>
                <a:ea typeface="宋体" panose="02010600030101010101" pitchFamily="2" charset="-122"/>
              </a:rPr>
              <a:t>)</a:t>
            </a:r>
            <a:r>
              <a:rPr lang="zh-CN" altLang="en-US" b="1" dirty="0">
                <a:latin typeface="Times New Roman" panose="02020603050405020304" charset="0"/>
                <a:ea typeface="宋体" panose="02010600030101010101" pitchFamily="2" charset="-122"/>
              </a:rPr>
              <a:t>。</a:t>
            </a:r>
          </a:p>
          <a:p>
            <a:pPr algn="just">
              <a:buNone/>
            </a:pPr>
            <a:r>
              <a:rPr lang="en-US" altLang="zh-CN" b="1" dirty="0">
                <a:latin typeface="Times New Roman" panose="02020603050405020304" charset="0"/>
                <a:ea typeface="宋体" panose="02010600030101010101" pitchFamily="2" charset="-122"/>
              </a:rPr>
              <a:t>⑹ </a:t>
            </a:r>
            <a:r>
              <a:rPr lang="zh-CN" altLang="en-US" b="1" dirty="0">
                <a:latin typeface="Times New Roman" panose="02020603050405020304" charset="0"/>
                <a:ea typeface="宋体" panose="02010600030101010101" pitchFamily="2" charset="-122"/>
              </a:rPr>
              <a:t>一般地，在证明一个语言不是 </a:t>
            </a:r>
            <a:r>
              <a:rPr lang="en-US" altLang="zh-CN" b="1" dirty="0">
                <a:latin typeface="Times New Roman" panose="02020603050405020304" charset="0"/>
                <a:ea typeface="宋体" panose="02010600030101010101" pitchFamily="2" charset="-122"/>
              </a:rPr>
              <a:t>RL </a:t>
            </a:r>
            <a:r>
              <a:rPr lang="zh-CN" altLang="en-US" b="1" dirty="0">
                <a:latin typeface="Times New Roman" panose="02020603050405020304" charset="0"/>
                <a:ea typeface="宋体" panose="02010600030101010101" pitchFamily="2" charset="-122"/>
              </a:rPr>
              <a:t>的时候，我们并不使用泵引理的第</a:t>
            </a:r>
            <a:r>
              <a:rPr lang="en-US" altLang="zh-CN" b="1" dirty="0">
                <a:latin typeface="Times New Roman" panose="02020603050405020304" charset="0"/>
                <a:ea typeface="宋体" panose="02010600030101010101" pitchFamily="2" charset="-122"/>
              </a:rPr>
              <a:t>(5)</a:t>
            </a:r>
            <a:r>
              <a:rPr lang="zh-CN" altLang="en-US" b="1" dirty="0">
                <a:latin typeface="Times New Roman" panose="02020603050405020304" charset="0"/>
                <a:ea typeface="宋体" panose="02010600030101010101" pitchFamily="2" charset="-122"/>
              </a:rPr>
              <a:t>条。</a:t>
            </a:r>
          </a:p>
          <a:p>
            <a:pPr algn="just">
              <a:buNone/>
            </a:pPr>
            <a:r>
              <a:rPr lang="en-US" altLang="zh-CN" b="1" dirty="0">
                <a:latin typeface="Times New Roman" panose="02020603050405020304" charset="0"/>
                <a:ea typeface="宋体" panose="02010600030101010101" pitchFamily="2" charset="-122"/>
              </a:rPr>
              <a:t>⑺ </a:t>
            </a:r>
            <a:r>
              <a:rPr lang="zh-CN" altLang="en-US" b="1" dirty="0">
                <a:latin typeface="Times New Roman" panose="02020603050405020304" charset="0"/>
                <a:ea typeface="宋体" panose="02010600030101010101" pitchFamily="2" charset="-122"/>
              </a:rPr>
              <a:t>事实上，引理所要求的</a:t>
            </a:r>
            <a:r>
              <a:rPr lang="en-US" altLang="zh-CN" b="1" dirty="0">
                <a:latin typeface="Times New Roman" panose="02020603050405020304" charset="0"/>
                <a:ea typeface="宋体" panose="02010600030101010101" pitchFamily="2" charset="-122"/>
              </a:rPr>
              <a:t>|</a:t>
            </a:r>
            <a:r>
              <a:rPr lang="en-US" altLang="zh-CN" b="1" dirty="0" err="1">
                <a:latin typeface="Times New Roman" panose="02020603050405020304" charset="0"/>
                <a:ea typeface="宋体" panose="02010600030101010101" pitchFamily="2" charset="-122"/>
              </a:rPr>
              <a:t>uv</a:t>
            </a:r>
            <a:r>
              <a:rPr lang="en-US" altLang="zh-CN" b="1" dirty="0">
                <a:latin typeface="Times New Roman" panose="02020603050405020304" charset="0"/>
                <a:ea typeface="宋体" panose="02010600030101010101" pitchFamily="2" charset="-122"/>
              </a:rPr>
              <a:t>|≤N</a:t>
            </a:r>
            <a:r>
              <a:rPr lang="zh-CN" altLang="en-US" b="1" dirty="0">
                <a:latin typeface="Times New Roman" panose="02020603050405020304" charset="0"/>
                <a:ea typeface="宋体" panose="02010600030101010101" pitchFamily="2" charset="-122"/>
              </a:rPr>
              <a:t>并不是必须的。这个限制为我们简化相应的证明提供了良好支撑</a:t>
            </a:r>
            <a:r>
              <a:rPr lang="en-US" altLang="zh-CN" b="1" dirty="0">
                <a:latin typeface="Times New Roman" panose="02020603050405020304" charset="0"/>
                <a:ea typeface="宋体" panose="02010600030101010101" pitchFamily="2" charset="-122"/>
              </a:rPr>
              <a:t>——</a:t>
            </a:r>
            <a:r>
              <a:rPr lang="zh-CN" altLang="en-US" b="1" dirty="0">
                <a:latin typeface="Times New Roman" panose="02020603050405020304" charset="0"/>
                <a:ea typeface="宋体" panose="02010600030101010101" pitchFamily="2" charset="-122"/>
              </a:rPr>
              <a:t>扩充了的泵引理 。</a:t>
            </a: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2019/5/28</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41</a:t>
            </a:fld>
            <a:endParaRPr lang="zh-CN" dirty="0"/>
          </a:p>
        </p:txBody>
      </p:sp>
      <p:sp>
        <p:nvSpPr>
          <p:cNvPr id="7" name="标题 435201"/>
          <p:cNvSpPr>
            <a:spLocks noGrp="1"/>
          </p:cNvSpPr>
          <p:nvPr>
            <p:ph type="title"/>
          </p:nvPr>
        </p:nvSpPr>
        <p:spPr>
          <a:xfrm>
            <a:off x="457200" y="274638"/>
            <a:ext cx="8229600" cy="1143000"/>
          </a:xfrm>
        </p:spPr>
        <p:txBody>
          <a:bodyPr anchor="ctr"/>
          <a:lstStyle/>
          <a:p>
            <a:r>
              <a:rPr lang="en-US" altLang="zh-CN" b="1" dirty="0">
                <a:solidFill>
                  <a:srgbClr val="D60093"/>
                </a:solidFill>
                <a:ea typeface="黑体" panose="02010609060101010101" pitchFamily="2" charset="-122"/>
              </a:rPr>
              <a:t>5.1 RL</a:t>
            </a:r>
            <a:r>
              <a:rPr lang="zh-CN" altLang="en-US" b="1" dirty="0">
                <a:solidFill>
                  <a:srgbClr val="D60093"/>
                </a:solidFill>
                <a:ea typeface="黑体" panose="02010609060101010101" pitchFamily="2" charset="-122"/>
              </a:rPr>
              <a:t>的泵引理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749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749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7491" name="文本占位符 447490"/>
          <p:cNvSpPr>
            <a:spLocks noGrp="1"/>
          </p:cNvSpPr>
          <p:nvPr>
            <p:ph type="body" idx="1"/>
          </p:nvPr>
        </p:nvSpPr>
        <p:spPr/>
        <p:txBody>
          <a:bodyPr/>
          <a:lstStyle/>
          <a:p>
            <a:pPr algn="just">
              <a:buNone/>
            </a:pPr>
            <a:r>
              <a:rPr lang="zh-CN" altLang="en-US" b="1" dirty="0">
                <a:latin typeface="Times New Roman" panose="02020603050405020304" charset="0"/>
                <a:ea typeface="宋体" panose="02010600030101010101" pitchFamily="2" charset="-122"/>
              </a:rPr>
              <a:t>用泵引理证明以下语言不是</a:t>
            </a:r>
            <a:r>
              <a:rPr lang="en-US" altLang="zh-CN" b="1" dirty="0">
                <a:latin typeface="Times New Roman" panose="02020603050405020304" charset="0"/>
                <a:ea typeface="宋体" panose="02010600030101010101" pitchFamily="2" charset="-122"/>
              </a:rPr>
              <a:t>RL:</a:t>
            </a:r>
          </a:p>
          <a:p>
            <a:pPr marL="514350" indent="-514350" algn="just">
              <a:buAutoNum type="arabicParenBoth"/>
            </a:pPr>
            <a:r>
              <a:rPr lang="en-US" altLang="zh-CN" b="1" dirty="0">
                <a:latin typeface="Times New Roman" panose="02020603050405020304" charset="0"/>
                <a:ea typeface="宋体" panose="02010600030101010101" pitchFamily="2" charset="-122"/>
              </a:rPr>
              <a:t>{ 0</a:t>
            </a:r>
            <a:r>
              <a:rPr lang="en-US" altLang="zh-CN" b="1" baseline="30000" dirty="0">
                <a:latin typeface="Times New Roman" panose="02020603050405020304" charset="0"/>
                <a:ea typeface="宋体" panose="02010600030101010101" pitchFamily="2" charset="-122"/>
              </a:rPr>
              <a:t>i</a:t>
            </a:r>
            <a:r>
              <a:rPr lang="en-US" altLang="zh-CN" b="1" dirty="0">
                <a:latin typeface="Times New Roman" panose="02020603050405020304" charset="0"/>
                <a:ea typeface="宋体" panose="02010600030101010101" pitchFamily="2" charset="-122"/>
              </a:rPr>
              <a:t>1</a:t>
            </a:r>
            <a:r>
              <a:rPr lang="en-US" altLang="zh-CN" b="1" baseline="30000" dirty="0">
                <a:latin typeface="Times New Roman" panose="02020603050405020304" charset="0"/>
                <a:ea typeface="宋体" panose="02010600030101010101" pitchFamily="2" charset="-122"/>
              </a:rPr>
              <a:t>j</a:t>
            </a:r>
            <a:r>
              <a:rPr lang="en-US" altLang="zh-CN" b="1" dirty="0">
                <a:latin typeface="Times New Roman" panose="02020603050405020304" charset="0"/>
                <a:ea typeface="宋体" panose="02010600030101010101" pitchFamily="2" charset="-122"/>
              </a:rPr>
              <a:t>| </a:t>
            </a:r>
            <a:r>
              <a:rPr lang="en-US" altLang="zh-CN" b="1" dirty="0" err="1">
                <a:latin typeface="Times New Roman" panose="02020603050405020304" charset="0"/>
                <a:ea typeface="宋体" panose="02010600030101010101" pitchFamily="2" charset="-122"/>
              </a:rPr>
              <a:t>i</a:t>
            </a:r>
            <a:r>
              <a:rPr lang="en-US" altLang="zh-CN" b="1" dirty="0">
                <a:latin typeface="Times New Roman" panose="02020603050405020304" charset="0"/>
                <a:ea typeface="宋体" panose="02010600030101010101" pitchFamily="2" charset="-122"/>
              </a:rPr>
              <a:t> &gt;j }  </a:t>
            </a:r>
          </a:p>
          <a:p>
            <a:pPr marL="0" indent="0" algn="just">
              <a:buNone/>
            </a:pPr>
            <a:r>
              <a:rPr lang="en-US" altLang="zh-CN" b="1" dirty="0">
                <a:latin typeface="Times New Roman" panose="02020603050405020304" charset="0"/>
                <a:ea typeface="宋体" panose="02010600030101010101" pitchFamily="2" charset="-122"/>
              </a:rPr>
              <a:t>    </a:t>
            </a:r>
          </a:p>
          <a:p>
            <a:pPr algn="just">
              <a:buNone/>
            </a:pPr>
            <a:r>
              <a:rPr lang="en-US" altLang="zh-CN" b="1" dirty="0">
                <a:latin typeface="Times New Roman" panose="02020603050405020304" charset="0"/>
                <a:ea typeface="宋体" panose="02010600030101010101" pitchFamily="2" charset="-122"/>
              </a:rPr>
              <a:t>(2</a:t>
            </a:r>
            <a:r>
              <a:rPr lang="en-US" altLang="zh-CN" b="1">
                <a:latin typeface="Times New Roman" panose="02020603050405020304" charset="0"/>
                <a:ea typeface="宋体" panose="02010600030101010101" pitchFamily="2" charset="-122"/>
              </a:rPr>
              <a:t>){ </a:t>
            </a:r>
            <a:r>
              <a:rPr lang="en-US" altLang="zh-CN" b="1" smtClean="0">
                <a:latin typeface="Times New Roman" panose="02020603050405020304" charset="0"/>
                <a:ea typeface="宋体" panose="02010600030101010101" pitchFamily="2" charset="-122"/>
              </a:rPr>
              <a:t>1</a:t>
            </a:r>
            <a:r>
              <a:rPr lang="en-US" altLang="zh-CN" b="1" baseline="30000" smtClean="0">
                <a:latin typeface="Times New Roman" panose="02020603050405020304" charset="0"/>
                <a:ea typeface="宋体" panose="02010600030101010101" pitchFamily="2" charset="-122"/>
              </a:rPr>
              <a:t>n</a:t>
            </a:r>
            <a:r>
              <a:rPr lang="en-US" altLang="zh-CN" b="1" baseline="50000" smtClean="0">
                <a:latin typeface="Times New Roman" panose="02020603050405020304" charset="0"/>
                <a:ea typeface="宋体" panose="02010600030101010101" pitchFamily="2" charset="-122"/>
              </a:rPr>
              <a:t>2</a:t>
            </a:r>
            <a:r>
              <a:rPr lang="en-US" altLang="zh-CN" b="1" dirty="0" smtClean="0">
                <a:latin typeface="Times New Roman" panose="02020603050405020304" charset="0"/>
                <a:ea typeface="宋体" panose="02010600030101010101" pitchFamily="2" charset="-122"/>
              </a:rPr>
              <a:t>| </a:t>
            </a:r>
            <a:r>
              <a:rPr lang="en-US" altLang="zh-CN" b="1" dirty="0">
                <a:latin typeface="Times New Roman" panose="02020603050405020304" charset="0"/>
                <a:ea typeface="宋体" panose="02010600030101010101" pitchFamily="2" charset="-122"/>
              </a:rPr>
              <a:t>n≥0} </a:t>
            </a:r>
            <a:endParaRPr lang="zh-CN" altLang="en-US" b="1" dirty="0">
              <a:latin typeface="Times New Roman" panose="02020603050405020304" charset="0"/>
              <a:ea typeface="宋体" panose="02010600030101010101" pitchFamily="2" charset="-122"/>
            </a:endParaRP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2019/5/28</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42</a:t>
            </a:fld>
            <a:endParaRPr lang="zh-CN" dirty="0"/>
          </a:p>
        </p:txBody>
      </p:sp>
      <p:sp>
        <p:nvSpPr>
          <p:cNvPr id="7" name="标题 435201"/>
          <p:cNvSpPr>
            <a:spLocks noGrp="1"/>
          </p:cNvSpPr>
          <p:nvPr>
            <p:ph type="title"/>
          </p:nvPr>
        </p:nvSpPr>
        <p:spPr>
          <a:xfrm>
            <a:off x="457200" y="274638"/>
            <a:ext cx="8229600" cy="1143000"/>
          </a:xfrm>
        </p:spPr>
        <p:txBody>
          <a:bodyPr anchor="ctr"/>
          <a:lstStyle/>
          <a:p>
            <a:r>
              <a:rPr lang="en-US" altLang="zh-CN" b="1" dirty="0">
                <a:solidFill>
                  <a:srgbClr val="D60093"/>
                </a:solidFill>
                <a:ea typeface="黑体" panose="02010609060101010101" pitchFamily="2" charset="-122"/>
              </a:rPr>
              <a:t>5.1 </a:t>
            </a:r>
            <a:r>
              <a:rPr lang="zh-CN" altLang="en-US" b="1" dirty="0" smtClean="0">
                <a:solidFill>
                  <a:srgbClr val="D60093"/>
                </a:solidFill>
                <a:ea typeface="黑体" panose="02010609060101010101" pitchFamily="2" charset="-122"/>
              </a:rPr>
              <a:t>练习</a:t>
            </a:r>
            <a:endParaRPr lang="zh-CN" altLang="en-US" b="1" dirty="0">
              <a:solidFill>
                <a:srgbClr val="D60093"/>
              </a:solidFill>
              <a:ea typeface="黑体" panose="02010609060101010101" pitchFamily="2" charset="-122"/>
            </a:endParaRPr>
          </a:p>
        </p:txBody>
      </p:sp>
    </p:spTree>
    <p:extLst>
      <p:ext uri="{BB962C8B-B14F-4D97-AF65-F5344CB8AC3E}">
        <p14:creationId xmlns:p14="http://schemas.microsoft.com/office/powerpoint/2010/main" xmlns="" val="340569596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1"/>
            </a:gs>
          </a:gsLst>
          <a:lin ang="5400000" scaled="1"/>
          <a:tileRect/>
        </a:gra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2019/5/28</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43</a:t>
            </a:fld>
            <a:endParaRPr lang="zh-CN" dirty="0"/>
          </a:p>
        </p:txBody>
      </p:sp>
      <p:sp>
        <p:nvSpPr>
          <p:cNvPr id="8" name="标题 432129"/>
          <p:cNvSpPr>
            <a:spLocks noGrp="1"/>
          </p:cNvSpPr>
          <p:nvPr>
            <p:ph type="title"/>
          </p:nvPr>
        </p:nvSpPr>
        <p:spPr>
          <a:xfrm>
            <a:off x="312420" y="5080"/>
            <a:ext cx="9319895" cy="1199515"/>
          </a:xfrm>
        </p:spPr>
        <p:txBody>
          <a:bodyPr anchor="ctr"/>
          <a:lstStyle/>
          <a:p>
            <a:pPr algn="l"/>
            <a:r>
              <a:rPr lang="zh-CN" altLang="en-US" b="1" dirty="0">
                <a:solidFill>
                  <a:srgbClr val="CC0066"/>
                </a:solidFill>
                <a:latin typeface="宋体" panose="02010600030101010101" pitchFamily="2" charset="-122"/>
                <a:ea typeface="宋体" panose="02010600030101010101" pitchFamily="2" charset="-122"/>
              </a:rPr>
              <a:t>等价性判定 </a:t>
            </a:r>
            <a:r>
              <a:rPr lang="en-US" altLang="zh-CN" b="1" dirty="0">
                <a:solidFill>
                  <a:srgbClr val="CC0066"/>
                </a:solidFill>
                <a:latin typeface="宋体" panose="02010600030101010101" pitchFamily="2" charset="-122"/>
                <a:ea typeface="宋体" panose="02010600030101010101" pitchFamily="2" charset="-122"/>
              </a:rPr>
              <a:t>Equivalence</a:t>
            </a:r>
          </a:p>
        </p:txBody>
      </p:sp>
      <p:sp>
        <p:nvSpPr>
          <p:cNvPr id="9" name="文本占位符 432130"/>
          <p:cNvSpPr txBox="1"/>
          <p:nvPr/>
        </p:nvSpPr>
        <p:spPr>
          <a:xfrm>
            <a:off x="336550" y="1150619"/>
            <a:ext cx="8235950" cy="5203835"/>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lnSpc>
                <a:spcPct val="90000"/>
              </a:lnSpc>
              <a:buFont typeface="Arial" panose="020B0604020202020204" pitchFamily="34" charset="0"/>
              <a:buChar char="•"/>
            </a:pPr>
            <a:r>
              <a:rPr lang="zh-CN" altLang="en-US" b="1" dirty="0">
                <a:solidFill>
                  <a:srgbClr val="FF0000"/>
                </a:solidFill>
                <a:latin typeface="Times New Roman" panose="02020603050405020304" charset="0"/>
                <a:ea typeface="宋体" panose="02010600030101010101" pitchFamily="2" charset="-122"/>
              </a:rPr>
              <a:t>问：给定</a:t>
            </a:r>
            <a:r>
              <a:rPr lang="en-US" altLang="zh-CN" b="1" dirty="0">
                <a:solidFill>
                  <a:srgbClr val="FF0000"/>
                </a:solidFill>
                <a:latin typeface="Times New Roman" panose="02020603050405020304" charset="0"/>
                <a:ea typeface="宋体" panose="02010600030101010101" pitchFamily="2" charset="-122"/>
              </a:rPr>
              <a:t>RL</a:t>
            </a:r>
            <a:r>
              <a:rPr lang="zh-CN" altLang="en-US" b="1" dirty="0">
                <a:solidFill>
                  <a:srgbClr val="FF0000"/>
                </a:solidFill>
                <a:latin typeface="Times New Roman" panose="02020603050405020304" charset="0"/>
                <a:ea typeface="宋体" panose="02010600030101010101" pitchFamily="2" charset="-122"/>
              </a:rPr>
              <a:t>语言</a:t>
            </a:r>
            <a:r>
              <a:rPr lang="en-US" altLang="zh-CN" b="1" dirty="0">
                <a:solidFill>
                  <a:srgbClr val="FF0000"/>
                </a:solidFill>
                <a:latin typeface="Times New Roman" panose="02020603050405020304" charset="0"/>
                <a:ea typeface="宋体" panose="02010600030101010101" pitchFamily="2" charset="-122"/>
              </a:rPr>
              <a:t>L</a:t>
            </a:r>
            <a:r>
              <a:rPr lang="zh-CN" altLang="en-US" b="1" dirty="0">
                <a:solidFill>
                  <a:srgbClr val="FF0000"/>
                </a:solidFill>
                <a:latin typeface="Times New Roman" panose="02020603050405020304" charset="0"/>
                <a:ea typeface="宋体" panose="02010600030101010101" pitchFamily="2" charset="-122"/>
              </a:rPr>
              <a:t>与</a:t>
            </a:r>
            <a:r>
              <a:rPr lang="en-US" altLang="zh-CN" b="1" dirty="0">
                <a:solidFill>
                  <a:srgbClr val="FF0000"/>
                </a:solidFill>
                <a:latin typeface="Times New Roman" panose="02020603050405020304" charset="0"/>
                <a:ea typeface="宋体" panose="02010600030101010101" pitchFamily="2" charset="-122"/>
              </a:rPr>
              <a:t>M</a:t>
            </a:r>
            <a:r>
              <a:rPr lang="zh-CN" altLang="en-US" b="1" dirty="0">
                <a:solidFill>
                  <a:srgbClr val="FF0000"/>
                </a:solidFill>
                <a:latin typeface="Times New Roman" panose="02020603050405020304" charset="0"/>
                <a:ea typeface="宋体" panose="02010600030101010101" pitchFamily="2" charset="-122"/>
              </a:rPr>
              <a:t>，是否</a:t>
            </a:r>
            <a:r>
              <a:rPr lang="en-US" altLang="zh-CN" b="1" dirty="0">
                <a:solidFill>
                  <a:srgbClr val="FF0000"/>
                </a:solidFill>
                <a:latin typeface="Times New Roman" panose="02020603050405020304" charset="0"/>
                <a:ea typeface="宋体" panose="02010600030101010101" pitchFamily="2" charset="-122"/>
              </a:rPr>
              <a:t>L=M</a:t>
            </a:r>
            <a:r>
              <a:rPr lang="zh-CN" altLang="en-US" b="1" dirty="0">
                <a:solidFill>
                  <a:srgbClr val="FF0000"/>
                </a:solidFill>
                <a:latin typeface="Times New Roman" panose="02020603050405020304" charset="0"/>
                <a:ea typeface="宋体" panose="02010600030101010101" pitchFamily="2" charset="-122"/>
              </a:rPr>
              <a:t>？</a:t>
            </a:r>
            <a:endParaRPr lang="en-US" altLang="zh-CN" b="1" dirty="0">
              <a:solidFill>
                <a:srgbClr val="FF0000"/>
              </a:solidFill>
              <a:latin typeface="Times New Roman" panose="02020603050405020304" charset="0"/>
              <a:ea typeface="宋体" panose="02010600030101010101" pitchFamily="2" charset="-122"/>
            </a:endParaRPr>
          </a:p>
          <a:p>
            <a:pPr marL="0" indent="0">
              <a:lnSpc>
                <a:spcPct val="90000"/>
              </a:lnSpc>
              <a:buNone/>
            </a:pPr>
            <a:endParaRPr lang="en-US" altLang="zh-CN" b="1" dirty="0">
              <a:solidFill>
                <a:srgbClr val="FF6600"/>
              </a:solidFill>
              <a:latin typeface="Times New Roman" panose="02020603050405020304" charset="0"/>
              <a:ea typeface="宋体" panose="02010600030101010101" pitchFamily="2" charset="-122"/>
            </a:endParaRPr>
          </a:p>
          <a:p>
            <a:pPr>
              <a:lnSpc>
                <a:spcPct val="90000"/>
              </a:lnSpc>
              <a:buFont typeface="Arial" panose="020B0604020202020204" pitchFamily="34" charset="0"/>
              <a:buChar char="•"/>
            </a:pPr>
            <a:r>
              <a:rPr lang="zh-CN" altLang="en-US" b="1" dirty="0">
                <a:solidFill>
                  <a:srgbClr val="339933"/>
                </a:solidFill>
                <a:latin typeface="Times New Roman" panose="02020603050405020304" charset="0"/>
                <a:ea typeface="宋体" panose="02010600030101010101" pitchFamily="2" charset="-122"/>
              </a:rPr>
              <a:t>从</a:t>
            </a:r>
            <a:r>
              <a:rPr lang="en-US" altLang="zh-CN" b="1" dirty="0">
                <a:solidFill>
                  <a:srgbClr val="339933"/>
                </a:solidFill>
                <a:latin typeface="Times New Roman" panose="02020603050405020304" charset="0"/>
                <a:ea typeface="宋体" panose="02010600030101010101" pitchFamily="2" charset="-122"/>
              </a:rPr>
              <a:t>L</a:t>
            </a:r>
            <a:r>
              <a:rPr lang="zh-CN" altLang="en-US" b="1" dirty="0">
                <a:solidFill>
                  <a:srgbClr val="339933"/>
                </a:solidFill>
                <a:latin typeface="Times New Roman" panose="02020603050405020304" charset="0"/>
                <a:ea typeface="宋体" panose="02010600030101010101" pitchFamily="2" charset="-122"/>
              </a:rPr>
              <a:t>跟</a:t>
            </a:r>
            <a:r>
              <a:rPr lang="en-US" altLang="zh-CN" b="1" dirty="0">
                <a:solidFill>
                  <a:srgbClr val="339933"/>
                </a:solidFill>
                <a:latin typeface="Times New Roman" panose="02020603050405020304" charset="0"/>
                <a:ea typeface="宋体" panose="02010600030101010101" pitchFamily="2" charset="-122"/>
              </a:rPr>
              <a:t>M</a:t>
            </a:r>
            <a:r>
              <a:rPr lang="zh-CN" altLang="en-US" b="1" dirty="0">
                <a:solidFill>
                  <a:srgbClr val="339933"/>
                </a:solidFill>
                <a:latin typeface="Times New Roman" panose="02020603050405020304" charset="0"/>
                <a:ea typeface="宋体" panose="02010600030101010101" pitchFamily="2" charset="-122"/>
              </a:rPr>
              <a:t>的</a:t>
            </a:r>
            <a:r>
              <a:rPr lang="en-US" altLang="zh-CN" b="1" dirty="0">
                <a:solidFill>
                  <a:srgbClr val="339933"/>
                </a:solidFill>
                <a:latin typeface="Times New Roman" panose="02020603050405020304" charset="0"/>
                <a:ea typeface="宋体" panose="02010600030101010101" pitchFamily="2" charset="-122"/>
              </a:rPr>
              <a:t>DFA</a:t>
            </a:r>
            <a:r>
              <a:rPr lang="zh-CN" altLang="en-US" b="1" dirty="0">
                <a:solidFill>
                  <a:srgbClr val="339933"/>
                </a:solidFill>
                <a:latin typeface="Times New Roman" panose="02020603050405020304" charset="0"/>
                <a:ea typeface="宋体" panose="02010600030101010101" pitchFamily="2" charset="-122"/>
              </a:rPr>
              <a:t>出发，构建一个</a:t>
            </a:r>
            <a:r>
              <a:rPr lang="zh-CN" altLang="en-US" b="1" i="1" dirty="0">
                <a:solidFill>
                  <a:srgbClr val="FF6600"/>
                </a:solidFill>
                <a:latin typeface="Times New Roman" panose="02020603050405020304" charset="0"/>
                <a:ea typeface="宋体" panose="02010600030101010101" pitchFamily="2" charset="-122"/>
              </a:rPr>
              <a:t>乘积</a:t>
            </a:r>
            <a:r>
              <a:rPr lang="en-US" altLang="zh-CN" b="1" i="1" dirty="0">
                <a:solidFill>
                  <a:srgbClr val="FF6600"/>
                </a:solidFill>
                <a:latin typeface="Times New Roman" panose="02020603050405020304" charset="0"/>
                <a:ea typeface="宋体" panose="02010600030101010101" pitchFamily="2" charset="-122"/>
              </a:rPr>
              <a:t>DFA</a:t>
            </a:r>
            <a:r>
              <a:rPr lang="zh-CN" altLang="en-US" b="1" i="1" dirty="0">
                <a:solidFill>
                  <a:srgbClr val="FF6600"/>
                </a:solidFill>
                <a:latin typeface="Times New Roman" panose="02020603050405020304" charset="0"/>
                <a:ea typeface="宋体" panose="02010600030101010101" pitchFamily="2" charset="-122"/>
              </a:rPr>
              <a:t> </a:t>
            </a:r>
            <a:r>
              <a:rPr lang="en-US" altLang="zh-CN" b="1" i="1" dirty="0">
                <a:solidFill>
                  <a:srgbClr val="FF6600"/>
                </a:solidFill>
                <a:latin typeface="Times New Roman" panose="02020603050405020304" charset="0"/>
                <a:ea typeface="宋体" panose="02010600030101010101" pitchFamily="2" charset="-122"/>
              </a:rPr>
              <a:t>(product</a:t>
            </a:r>
            <a:r>
              <a:rPr lang="zh-CN" altLang="en-US" b="1" i="1" dirty="0">
                <a:solidFill>
                  <a:srgbClr val="FF6600"/>
                </a:solidFill>
                <a:latin typeface="Times New Roman" panose="02020603050405020304" charset="0"/>
                <a:ea typeface="宋体" panose="02010600030101010101" pitchFamily="2" charset="-122"/>
              </a:rPr>
              <a:t> </a:t>
            </a:r>
            <a:r>
              <a:rPr lang="en-US" altLang="zh-CN" b="1" i="1" dirty="0">
                <a:solidFill>
                  <a:srgbClr val="FF6600"/>
                </a:solidFill>
                <a:latin typeface="Times New Roman" panose="02020603050405020304" charset="0"/>
                <a:ea typeface="宋体" panose="02010600030101010101" pitchFamily="2" charset="-122"/>
              </a:rPr>
              <a:t>DFA)</a:t>
            </a:r>
          </a:p>
          <a:p>
            <a:pPr>
              <a:lnSpc>
                <a:spcPct val="90000"/>
              </a:lnSpc>
              <a:buFont typeface="Arial" panose="020B0604020202020204" pitchFamily="34" charset="0"/>
              <a:buChar char="•"/>
            </a:pPr>
            <a:endParaRPr lang="en-US" altLang="zh-CN" b="1" dirty="0">
              <a:solidFill>
                <a:srgbClr val="339933"/>
              </a:solidFill>
              <a:latin typeface="Times New Roman" panose="02020603050405020304" charset="0"/>
              <a:ea typeface="宋体" panose="02010600030101010101" pitchFamily="2" charset="-122"/>
            </a:endParaRPr>
          </a:p>
          <a:p>
            <a:pPr>
              <a:lnSpc>
                <a:spcPct val="90000"/>
              </a:lnSpc>
              <a:buFont typeface="Arial" panose="020B0604020202020204" pitchFamily="34" charset="0"/>
              <a:buChar char="•"/>
            </a:pPr>
            <a:r>
              <a:rPr lang="zh-CN" altLang="en-US" b="1" dirty="0">
                <a:latin typeface="Times New Roman" panose="02020603050405020304" charset="0"/>
                <a:ea typeface="宋体" panose="02010600030101010101" pitchFamily="2" charset="-122"/>
              </a:rPr>
              <a:t>让</a:t>
            </a:r>
            <a:r>
              <a:rPr lang="en-US" altLang="zh-CN" b="1" dirty="0">
                <a:latin typeface="Times New Roman" panose="02020603050405020304" charset="0"/>
                <a:ea typeface="宋体" panose="02010600030101010101" pitchFamily="2" charset="-122"/>
              </a:rPr>
              <a:t>L</a:t>
            </a:r>
            <a:r>
              <a:rPr lang="zh-CN" altLang="en-US" b="1" dirty="0">
                <a:latin typeface="Times New Roman" panose="02020603050405020304" charset="0"/>
                <a:ea typeface="宋体" panose="02010600030101010101" pitchFamily="2" charset="-122"/>
              </a:rPr>
              <a:t>跟</a:t>
            </a:r>
            <a:r>
              <a:rPr lang="en-US" altLang="zh-CN" b="1" dirty="0">
                <a:latin typeface="Times New Roman" panose="02020603050405020304" charset="0"/>
                <a:ea typeface="宋体" panose="02010600030101010101" pitchFamily="2" charset="-122"/>
              </a:rPr>
              <a:t>M</a:t>
            </a:r>
            <a:r>
              <a:rPr lang="zh-CN" altLang="en-US" b="1" dirty="0">
                <a:latin typeface="Times New Roman" panose="02020603050405020304" charset="0"/>
                <a:ea typeface="宋体" panose="02010600030101010101" pitchFamily="2" charset="-122"/>
              </a:rPr>
              <a:t>的</a:t>
            </a:r>
            <a:r>
              <a:rPr lang="en-US" altLang="zh-CN" b="1" dirty="0">
                <a:latin typeface="Times New Roman" panose="02020603050405020304" charset="0"/>
                <a:ea typeface="宋体" panose="02010600030101010101" pitchFamily="2" charset="-122"/>
              </a:rPr>
              <a:t>DFA</a:t>
            </a:r>
            <a:r>
              <a:rPr lang="zh-CN" altLang="en-US" b="1" dirty="0">
                <a:latin typeface="Times New Roman" panose="02020603050405020304" charset="0"/>
                <a:ea typeface="宋体" panose="02010600030101010101" pitchFamily="2" charset="-122"/>
              </a:rPr>
              <a:t>拥有状态集</a:t>
            </a:r>
            <a:r>
              <a:rPr lang="en-US" altLang="zh-CN" b="1" dirty="0">
                <a:latin typeface="Times New Roman" panose="02020603050405020304" charset="0"/>
                <a:ea typeface="宋体" panose="02010600030101010101" pitchFamily="2" charset="-122"/>
              </a:rPr>
              <a:t>Q</a:t>
            </a:r>
            <a:r>
              <a:rPr lang="zh-CN" altLang="en-US" b="1" dirty="0">
                <a:latin typeface="Times New Roman" panose="02020603050405020304" charset="0"/>
                <a:ea typeface="宋体" panose="02010600030101010101" pitchFamily="2" charset="-122"/>
              </a:rPr>
              <a:t>和</a:t>
            </a:r>
            <a:r>
              <a:rPr lang="en-US" altLang="zh-CN" b="1" dirty="0">
                <a:latin typeface="Times New Roman" panose="02020603050405020304" charset="0"/>
                <a:ea typeface="宋体" panose="02010600030101010101" pitchFamily="2" charset="-122"/>
              </a:rPr>
              <a:t>R</a:t>
            </a:r>
          </a:p>
          <a:p>
            <a:pPr>
              <a:lnSpc>
                <a:spcPct val="90000"/>
              </a:lnSpc>
              <a:buFont typeface="Arial" panose="020B0604020202020204" pitchFamily="34" charset="0"/>
              <a:buChar char="•"/>
            </a:pPr>
            <a:endParaRPr lang="en-US" altLang="zh-CN" b="1" dirty="0">
              <a:latin typeface="Times New Roman" panose="02020603050405020304" charset="0"/>
              <a:ea typeface="宋体" panose="02010600030101010101" pitchFamily="2" charset="-122"/>
            </a:endParaRPr>
          </a:p>
          <a:p>
            <a:pPr>
              <a:lnSpc>
                <a:spcPct val="90000"/>
              </a:lnSpc>
              <a:buFont typeface="Arial" panose="020B0604020202020204" pitchFamily="34" charset="0"/>
              <a:buChar char="•"/>
            </a:pPr>
            <a:r>
              <a:rPr lang="zh-CN" altLang="en-US" b="1" dirty="0">
                <a:latin typeface="Times New Roman" panose="02020603050405020304" charset="0"/>
                <a:ea typeface="宋体" panose="02010600030101010101" pitchFamily="2" charset="-122"/>
              </a:rPr>
              <a:t>乘积</a:t>
            </a:r>
            <a:r>
              <a:rPr lang="en-US" altLang="zh-CN" b="1" dirty="0">
                <a:latin typeface="Times New Roman" panose="02020603050405020304" charset="0"/>
                <a:ea typeface="宋体" panose="02010600030101010101" pitchFamily="2" charset="-122"/>
              </a:rPr>
              <a:t>DFA</a:t>
            </a:r>
            <a:r>
              <a:rPr lang="zh-CN" altLang="en-US" b="1" dirty="0">
                <a:latin typeface="Times New Roman" panose="02020603050405020304" charset="0"/>
                <a:ea typeface="宋体" panose="02010600030101010101" pitchFamily="2" charset="-122"/>
              </a:rPr>
              <a:t>有状态集为</a:t>
            </a:r>
            <a:r>
              <a:rPr lang="en-US" altLang="zh-CN" dirty="0"/>
              <a:t>Q </a:t>
            </a:r>
            <a:r>
              <a:rPr lang="en-US" altLang="zh-CN" dirty="0">
                <a:sym typeface="Symbol" panose="05050102010706020507" charset="0"/>
              </a:rPr>
              <a:t> </a:t>
            </a:r>
            <a:r>
              <a:rPr lang="en-US" altLang="zh-CN" dirty="0"/>
              <a:t>R</a:t>
            </a:r>
          </a:p>
          <a:p>
            <a:pPr lvl="1">
              <a:lnSpc>
                <a:spcPct val="90000"/>
              </a:lnSpc>
              <a:buFont typeface="Arial" panose="020B0604020202020204" pitchFamily="34" charset="0"/>
              <a:buChar char="•"/>
            </a:pPr>
            <a:r>
              <a:rPr lang="zh-CN" altLang="en-US" b="1" dirty="0">
                <a:latin typeface="Times New Roman" panose="02020603050405020304" charset="0"/>
                <a:ea typeface="宋体" panose="02010600030101010101" pitchFamily="2" charset="-122"/>
              </a:rPr>
              <a:t>即，对于</a:t>
            </a:r>
            <a:r>
              <a:rPr lang="en-US" altLang="zh-CN" b="1" dirty="0">
                <a:latin typeface="Times New Roman" panose="02020603050405020304" charset="0"/>
                <a:ea typeface="宋体" panose="02010600030101010101" pitchFamily="2" charset="-122"/>
              </a:rPr>
              <a:t>q</a:t>
            </a:r>
            <a:r>
              <a:rPr lang="en-US" altLang="zh-CN" b="1" dirty="0">
                <a:latin typeface="Times New Roman" panose="02020603050405020304" charset="0"/>
                <a:cs typeface="宋体" panose="02010600030101010101" pitchFamily="2" charset="-122"/>
              </a:rPr>
              <a:t>∈ Q,</a:t>
            </a:r>
            <a:r>
              <a:rPr lang="zh-CN" altLang="en-US" b="1" dirty="0">
                <a:latin typeface="Times New Roman" panose="02020603050405020304" charset="0"/>
                <a:cs typeface="宋体" panose="02010600030101010101" pitchFamily="2" charset="-122"/>
              </a:rPr>
              <a:t> </a:t>
            </a:r>
            <a:r>
              <a:rPr lang="en-US" altLang="zh-CN" b="1" dirty="0">
                <a:latin typeface="Times New Roman" panose="02020603050405020304" charset="0"/>
                <a:cs typeface="宋体" panose="02010600030101010101" pitchFamily="2" charset="-122"/>
              </a:rPr>
              <a:t>r∈ R,</a:t>
            </a:r>
            <a:r>
              <a:rPr lang="zh-CN" altLang="en-US" b="1" dirty="0">
                <a:latin typeface="Times New Roman" panose="02020603050405020304" charset="0"/>
                <a:cs typeface="宋体" panose="02010600030101010101" pitchFamily="2" charset="-122"/>
              </a:rPr>
              <a:t> </a:t>
            </a:r>
            <a:r>
              <a:rPr lang="zh-CN" altLang="zh-CN" b="1" dirty="0">
                <a:latin typeface="Times New Roman" panose="02020603050405020304" charset="0"/>
                <a:ea typeface="宋体" panose="02010600030101010101" pitchFamily="2" charset="-122"/>
              </a:rPr>
              <a:t>[</a:t>
            </a:r>
            <a:r>
              <a:rPr lang="en-US" altLang="zh-CN" b="1" dirty="0" err="1">
                <a:latin typeface="Times New Roman" panose="02020603050405020304" charset="0"/>
                <a:ea typeface="宋体" panose="02010600030101010101" pitchFamily="2" charset="-122"/>
              </a:rPr>
              <a:t>q,r</a:t>
            </a:r>
            <a:r>
              <a:rPr lang="en-US" altLang="zh-CN" b="1" dirty="0">
                <a:latin typeface="Times New Roman" panose="02020603050405020304" charset="0"/>
                <a:ea typeface="宋体" panose="02010600030101010101" pitchFamily="2" charset="-122"/>
              </a:rPr>
              <a:t>]</a:t>
            </a:r>
            <a:r>
              <a:rPr lang="zh-CN" altLang="en-US" b="1" dirty="0">
                <a:latin typeface="Times New Roman" panose="02020603050405020304" charset="0"/>
                <a:ea typeface="宋体" panose="02010600030101010101" pitchFamily="2" charset="-122"/>
              </a:rPr>
              <a:t>是乘积</a:t>
            </a:r>
            <a:r>
              <a:rPr lang="en-US" altLang="zh-CN" b="1" dirty="0">
                <a:latin typeface="Times New Roman" panose="02020603050405020304" charset="0"/>
                <a:ea typeface="宋体" panose="02010600030101010101" pitchFamily="2" charset="-122"/>
              </a:rPr>
              <a:t>DFA</a:t>
            </a:r>
            <a:r>
              <a:rPr lang="zh-CN" altLang="en-US" b="1" dirty="0">
                <a:latin typeface="Times New Roman" panose="02020603050405020304" charset="0"/>
                <a:ea typeface="宋体" panose="02010600030101010101" pitchFamily="2" charset="-122"/>
              </a:rPr>
              <a:t>的一个状态</a:t>
            </a:r>
            <a:endParaRPr lang="en-US" altLang="zh-CN" b="1" dirty="0">
              <a:latin typeface="Times New Roman" panose="02020603050405020304" charset="0"/>
              <a:ea typeface="宋体" panose="02010600030101010101" pitchFamily="2" charset="-122"/>
            </a:endParaRPr>
          </a:p>
          <a:p>
            <a:pPr>
              <a:lnSpc>
                <a:spcPct val="90000"/>
              </a:lnSpc>
            </a:pPr>
            <a:endParaRPr lang="en-US" altLang="zh-CN" b="1" dirty="0">
              <a:latin typeface="Times New Roman" panose="02020603050405020304" charset="0"/>
              <a:ea typeface="宋体" panose="02010600030101010101" pitchFamily="2" charset="-122"/>
            </a:endParaRPr>
          </a:p>
          <a:p>
            <a:pPr>
              <a:lnSpc>
                <a:spcPct val="90000"/>
              </a:lnSpc>
            </a:pPr>
            <a:endParaRPr lang="en-US" altLang="zh-CN" b="1" dirty="0">
              <a:latin typeface="Times New Roman" panose="02020603050405020304" charset="0"/>
              <a:ea typeface="宋体" panose="02010600030101010101" pitchFamily="2" charset="-122"/>
            </a:endParaRPr>
          </a:p>
          <a:p>
            <a:pPr>
              <a:lnSpc>
                <a:spcPct val="90000"/>
              </a:lnSpc>
            </a:pPr>
            <a:endParaRPr lang="en-US" altLang="zh-CN" b="1" dirty="0">
              <a:latin typeface="Times New Roman" panose="0202060305040502030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1"/>
            </a:gs>
          </a:gsLst>
          <a:lin ang="5400000" scaled="1"/>
          <a:tileRect/>
        </a:gra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2019/5/28</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44</a:t>
            </a:fld>
            <a:endParaRPr lang="zh-CN" dirty="0"/>
          </a:p>
        </p:txBody>
      </p:sp>
      <p:sp>
        <p:nvSpPr>
          <p:cNvPr id="8" name="标题 432129"/>
          <p:cNvSpPr>
            <a:spLocks noGrp="1"/>
          </p:cNvSpPr>
          <p:nvPr>
            <p:ph type="title"/>
          </p:nvPr>
        </p:nvSpPr>
        <p:spPr>
          <a:xfrm>
            <a:off x="312420" y="5080"/>
            <a:ext cx="9319895" cy="1199515"/>
          </a:xfrm>
        </p:spPr>
        <p:txBody>
          <a:bodyPr anchor="ctr"/>
          <a:lstStyle/>
          <a:p>
            <a:pPr algn="l"/>
            <a:r>
              <a:rPr lang="zh-CN" altLang="en-US" b="1" dirty="0">
                <a:solidFill>
                  <a:srgbClr val="CC0066"/>
                </a:solidFill>
                <a:latin typeface="宋体" panose="02010600030101010101" pitchFamily="2" charset="-122"/>
                <a:ea typeface="宋体" panose="02010600030101010101" pitchFamily="2" charset="-122"/>
              </a:rPr>
              <a:t>等价性判定 </a:t>
            </a:r>
            <a:r>
              <a:rPr lang="en-US" altLang="zh-CN" b="1" dirty="0">
                <a:solidFill>
                  <a:srgbClr val="CC0066"/>
                </a:solidFill>
                <a:latin typeface="宋体" panose="02010600030101010101" pitchFamily="2" charset="-122"/>
                <a:ea typeface="宋体" panose="02010600030101010101" pitchFamily="2" charset="-122"/>
              </a:rPr>
              <a:t>Equivalence</a:t>
            </a:r>
          </a:p>
        </p:txBody>
      </p:sp>
      <p:sp>
        <p:nvSpPr>
          <p:cNvPr id="9" name="文本占位符 432130"/>
          <p:cNvSpPr txBox="1"/>
          <p:nvPr/>
        </p:nvSpPr>
        <p:spPr>
          <a:xfrm>
            <a:off x="336550" y="1150619"/>
            <a:ext cx="8235950" cy="5203835"/>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lnSpc>
                <a:spcPct val="90000"/>
              </a:lnSpc>
            </a:pPr>
            <a:r>
              <a:rPr lang="zh-CN" altLang="en-US" b="1" dirty="0">
                <a:solidFill>
                  <a:srgbClr val="339933"/>
                </a:solidFill>
                <a:latin typeface="Times New Roman" panose="02020603050405020304" charset="0"/>
                <a:ea typeface="宋体" panose="02010600030101010101" pitchFamily="2" charset="-122"/>
              </a:rPr>
              <a:t>乘积</a:t>
            </a:r>
            <a:r>
              <a:rPr lang="en-US" altLang="zh-CN" b="1" dirty="0">
                <a:solidFill>
                  <a:srgbClr val="339933"/>
                </a:solidFill>
                <a:latin typeface="Times New Roman" panose="02020603050405020304" charset="0"/>
                <a:ea typeface="宋体" panose="02010600030101010101" pitchFamily="2" charset="-122"/>
              </a:rPr>
              <a:t>DFA</a:t>
            </a:r>
            <a:r>
              <a:rPr lang="zh-CN" altLang="en-US" b="1" dirty="0">
                <a:solidFill>
                  <a:srgbClr val="339933"/>
                </a:solidFill>
                <a:latin typeface="Times New Roman" panose="02020603050405020304" charset="0"/>
                <a:ea typeface="宋体" panose="02010600030101010101" pitchFamily="2" charset="-122"/>
              </a:rPr>
              <a:t>：</a:t>
            </a:r>
            <a:endParaRPr lang="en-US" altLang="zh-CN" b="1" dirty="0">
              <a:solidFill>
                <a:srgbClr val="339933"/>
              </a:solidFill>
              <a:latin typeface="Times New Roman" panose="02020603050405020304" charset="0"/>
              <a:ea typeface="宋体" panose="02010600030101010101" pitchFamily="2" charset="-122"/>
            </a:endParaRPr>
          </a:p>
          <a:p>
            <a:pPr>
              <a:lnSpc>
                <a:spcPct val="90000"/>
              </a:lnSpc>
              <a:buFont typeface="Wingdings" panose="05000000000000000000" pitchFamily="2" charset="2"/>
              <a:buChar char="Ø"/>
            </a:pPr>
            <a:r>
              <a:rPr lang="zh-CN" altLang="en-US" b="1" dirty="0">
                <a:latin typeface="Times New Roman" panose="02020603050405020304" charset="0"/>
                <a:ea typeface="宋体" panose="02010600030101010101" pitchFamily="2" charset="-122"/>
              </a:rPr>
              <a:t>开始状态：</a:t>
            </a:r>
            <a:r>
              <a:rPr lang="en-US" altLang="zh-CN" b="1" dirty="0">
                <a:latin typeface="Times New Roman" panose="02020603050405020304" charset="0"/>
                <a:ea typeface="宋体" panose="02010600030101010101" pitchFamily="2" charset="-122"/>
              </a:rPr>
              <a:t>[q0,r0]</a:t>
            </a:r>
          </a:p>
          <a:p>
            <a:pPr>
              <a:lnSpc>
                <a:spcPct val="90000"/>
              </a:lnSpc>
              <a:buFont typeface="Wingdings" panose="05000000000000000000" pitchFamily="2" charset="2"/>
              <a:buChar char="Ø"/>
            </a:pPr>
            <a:r>
              <a:rPr lang="zh-CN" altLang="en-US" b="1" dirty="0">
                <a:latin typeface="Times New Roman" panose="02020603050405020304" charset="0"/>
                <a:ea typeface="宋体" panose="02010600030101010101" pitchFamily="2" charset="-122"/>
              </a:rPr>
              <a:t>转移函数：</a:t>
            </a:r>
            <a:r>
              <a:rPr lang="en-US" altLang="zh-CN" dirty="0" err="1">
                <a:latin typeface="Lucida Sans Unicode" panose="020B0602030504020204" charset="0"/>
              </a:rPr>
              <a:t>δ</a:t>
            </a:r>
            <a:r>
              <a:rPr lang="en-US" altLang="zh-CN" dirty="0"/>
              <a:t>([</a:t>
            </a:r>
            <a:r>
              <a:rPr lang="en-US" altLang="zh-CN" dirty="0" err="1"/>
              <a:t>q,r</a:t>
            </a:r>
            <a:r>
              <a:rPr lang="en-US" altLang="zh-CN" dirty="0"/>
              <a:t>], a) = [</a:t>
            </a:r>
            <a:r>
              <a:rPr lang="en-US" altLang="zh-CN" dirty="0" err="1">
                <a:latin typeface="Lucida Sans Unicode" panose="020B0602030504020204" charset="0"/>
              </a:rPr>
              <a:t>δ</a:t>
            </a:r>
            <a:r>
              <a:rPr lang="en-US" altLang="zh-CN" baseline="-25000" dirty="0" err="1"/>
              <a:t>L</a:t>
            </a:r>
            <a:r>
              <a:rPr lang="en-US" altLang="zh-CN" dirty="0"/>
              <a:t>(</a:t>
            </a:r>
            <a:r>
              <a:rPr lang="en-US" altLang="zh-CN" dirty="0" err="1"/>
              <a:t>q,a</a:t>
            </a:r>
            <a:r>
              <a:rPr lang="en-US" altLang="zh-CN" dirty="0"/>
              <a:t>), </a:t>
            </a:r>
            <a:r>
              <a:rPr lang="en-US" altLang="zh-CN" dirty="0" err="1">
                <a:latin typeface="Lucida Sans Unicode" panose="020B0602030504020204" charset="0"/>
              </a:rPr>
              <a:t>δ</a:t>
            </a:r>
            <a:r>
              <a:rPr lang="en-US" altLang="zh-CN" baseline="-25000" dirty="0" err="1"/>
              <a:t>M</a:t>
            </a:r>
            <a:r>
              <a:rPr lang="en-US" altLang="zh-CN" dirty="0"/>
              <a:t>(</a:t>
            </a:r>
            <a:r>
              <a:rPr lang="en-US" altLang="zh-CN" dirty="0" err="1"/>
              <a:t>r,a</a:t>
            </a:r>
            <a:r>
              <a:rPr lang="en-US" altLang="zh-CN" dirty="0"/>
              <a:t>)]</a:t>
            </a:r>
          </a:p>
          <a:p>
            <a:pPr>
              <a:lnSpc>
                <a:spcPct val="90000"/>
              </a:lnSpc>
            </a:pPr>
            <a:endParaRPr lang="en-US" altLang="zh-CN" b="1" dirty="0">
              <a:latin typeface="Times New Roman" panose="02020603050405020304" charset="0"/>
              <a:ea typeface="宋体" panose="02010600030101010101" pitchFamily="2" charset="-122"/>
            </a:endParaRPr>
          </a:p>
          <a:p>
            <a:pPr>
              <a:lnSpc>
                <a:spcPct val="90000"/>
              </a:lnSpc>
            </a:pPr>
            <a:r>
              <a:rPr lang="zh-CN" altLang="en-US" b="1" dirty="0">
                <a:solidFill>
                  <a:srgbClr val="FF6600"/>
                </a:solidFill>
                <a:latin typeface="Times New Roman" panose="02020603050405020304" charset="0"/>
                <a:ea typeface="宋体" panose="02010600030101010101" pitchFamily="2" charset="-122"/>
              </a:rPr>
              <a:t>因此，我们用乘积</a:t>
            </a:r>
            <a:r>
              <a:rPr lang="en-US" altLang="zh-CN" b="1" dirty="0">
                <a:solidFill>
                  <a:srgbClr val="FF6600"/>
                </a:solidFill>
                <a:latin typeface="Times New Roman" panose="02020603050405020304" charset="0"/>
                <a:ea typeface="宋体" panose="02010600030101010101" pitchFamily="2" charset="-122"/>
              </a:rPr>
              <a:t>DFA</a:t>
            </a:r>
            <a:r>
              <a:rPr lang="zh-CN" altLang="en-US" b="1" dirty="0">
                <a:solidFill>
                  <a:srgbClr val="FF6600"/>
                </a:solidFill>
                <a:latin typeface="Times New Roman" panose="02020603050405020304" charset="0"/>
                <a:ea typeface="宋体" panose="02010600030101010101" pitchFamily="2" charset="-122"/>
              </a:rPr>
              <a:t>的状态同时去模拟两个</a:t>
            </a:r>
            <a:r>
              <a:rPr lang="en-US" altLang="zh-CN" b="1" dirty="0">
                <a:solidFill>
                  <a:srgbClr val="FF6600"/>
                </a:solidFill>
                <a:latin typeface="Times New Roman" panose="02020603050405020304" charset="0"/>
                <a:ea typeface="宋体" panose="02010600030101010101" pitchFamily="2" charset="-122"/>
              </a:rPr>
              <a:t>DFA</a:t>
            </a:r>
            <a:r>
              <a:rPr lang="zh-CN" altLang="en-US" b="1" dirty="0">
                <a:solidFill>
                  <a:srgbClr val="FF6600"/>
                </a:solidFill>
                <a:latin typeface="Times New Roman" panose="02020603050405020304" charset="0"/>
                <a:ea typeface="宋体" panose="02010600030101010101" pitchFamily="2" charset="-122"/>
              </a:rPr>
              <a:t>的移动。</a:t>
            </a:r>
            <a:endParaRPr lang="en-US" altLang="zh-CN" b="1" dirty="0">
              <a:solidFill>
                <a:srgbClr val="FF6600"/>
              </a:solidFill>
              <a:latin typeface="Times New Roman" panose="02020603050405020304" charset="0"/>
              <a:ea typeface="宋体" panose="02010600030101010101" pitchFamily="2" charset="-122"/>
            </a:endParaRPr>
          </a:p>
          <a:p>
            <a:pPr>
              <a:lnSpc>
                <a:spcPct val="90000"/>
              </a:lnSpc>
            </a:pPr>
            <a:endParaRPr lang="en-US" altLang="zh-CN" b="1" dirty="0">
              <a:latin typeface="Times New Roman" panose="02020603050405020304" charset="0"/>
              <a:ea typeface="宋体" panose="02010600030101010101" pitchFamily="2" charset="-122"/>
            </a:endParaRPr>
          </a:p>
          <a:p>
            <a:pPr>
              <a:lnSpc>
                <a:spcPct val="90000"/>
              </a:lnSpc>
            </a:pPr>
            <a:endParaRPr lang="en-US" altLang="zh-CN" b="1" dirty="0">
              <a:latin typeface="Times New Roman" panose="0202060305040502030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1"/>
            </a:gs>
          </a:gsLst>
          <a:lin ang="5400000" scaled="1"/>
          <a:tileRect/>
        </a:gradFill>
        <a:effectLst/>
      </p:bgPr>
    </p:bg>
    <p:spTree>
      <p:nvGrpSpPr>
        <p:cNvPr id="1" name=""/>
        <p:cNvGrpSpPr/>
        <p:nvPr/>
      </p:nvGrpSpPr>
      <p:grpSpPr>
        <a:xfrm>
          <a:off x="0" y="0"/>
          <a:ext cx="0" cy="0"/>
          <a:chOff x="0" y="0"/>
          <a:chExt cx="0" cy="0"/>
        </a:xfrm>
      </p:grpSpPr>
      <p:sp>
        <p:nvSpPr>
          <p:cNvPr id="52" name="Oval 25"/>
          <p:cNvSpPr>
            <a:spLocks noChangeArrowheads="1"/>
          </p:cNvSpPr>
          <p:nvPr/>
        </p:nvSpPr>
        <p:spPr bwMode="auto">
          <a:xfrm>
            <a:off x="6957371" y="4914231"/>
            <a:ext cx="1125175" cy="720112"/>
          </a:xfrm>
          <a:prstGeom prst="ellipse">
            <a:avLst/>
          </a:prstGeom>
          <a:solidFill>
            <a:schemeClr val="accent1">
              <a:alpha val="50000"/>
            </a:schemeClr>
          </a:solidFill>
          <a:ln w="9525">
            <a:solidFill>
              <a:schemeClr val="tx1"/>
            </a:solidFill>
            <a:round/>
          </a:ln>
          <a:effectLst/>
        </p:spPr>
        <p:txBody>
          <a:bodyPr wrap="none" anchor="ctr"/>
          <a:lstStyle/>
          <a:p>
            <a:pPr algn="ctr"/>
            <a:endParaRPr lang="en-US" altLang="zh-CN" dirty="0"/>
          </a:p>
        </p:txBody>
      </p:sp>
      <p:sp>
        <p:nvSpPr>
          <p:cNvPr id="51" name="Oval 25"/>
          <p:cNvSpPr>
            <a:spLocks noChangeArrowheads="1"/>
          </p:cNvSpPr>
          <p:nvPr/>
        </p:nvSpPr>
        <p:spPr bwMode="auto">
          <a:xfrm>
            <a:off x="4830901" y="3310912"/>
            <a:ext cx="1125175" cy="720112"/>
          </a:xfrm>
          <a:prstGeom prst="ellipse">
            <a:avLst/>
          </a:prstGeom>
          <a:solidFill>
            <a:schemeClr val="accent1">
              <a:alpha val="50000"/>
            </a:schemeClr>
          </a:solidFill>
          <a:ln w="9525">
            <a:solidFill>
              <a:schemeClr val="tx1"/>
            </a:solidFill>
            <a:round/>
          </a:ln>
          <a:effectLst/>
        </p:spPr>
        <p:txBody>
          <a:bodyPr wrap="none" anchor="ctr"/>
          <a:lstStyle/>
          <a:p>
            <a:pPr algn="ctr"/>
            <a:endParaRPr lang="en-US" altLang="zh-CN" dirty="0"/>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2019/5/28</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45</a:t>
            </a:fld>
            <a:endParaRPr lang="zh-CN" dirty="0"/>
          </a:p>
        </p:txBody>
      </p:sp>
      <p:sp>
        <p:nvSpPr>
          <p:cNvPr id="8" name="标题 432129"/>
          <p:cNvSpPr>
            <a:spLocks noGrp="1"/>
          </p:cNvSpPr>
          <p:nvPr>
            <p:ph type="title"/>
          </p:nvPr>
        </p:nvSpPr>
        <p:spPr>
          <a:xfrm>
            <a:off x="312420" y="5080"/>
            <a:ext cx="9319895" cy="1199515"/>
          </a:xfrm>
        </p:spPr>
        <p:txBody>
          <a:bodyPr anchor="ctr"/>
          <a:lstStyle/>
          <a:p>
            <a:pPr algn="l"/>
            <a:r>
              <a:rPr lang="zh-CN" altLang="en-US" b="1" dirty="0">
                <a:solidFill>
                  <a:srgbClr val="CC0066"/>
                </a:solidFill>
                <a:latin typeface="宋体" panose="02010600030101010101" pitchFamily="2" charset="-122"/>
                <a:ea typeface="宋体" panose="02010600030101010101" pitchFamily="2" charset="-122"/>
              </a:rPr>
              <a:t>等价性判定 </a:t>
            </a:r>
            <a:r>
              <a:rPr lang="en-US" altLang="zh-CN" b="1" dirty="0">
                <a:solidFill>
                  <a:srgbClr val="CC0066"/>
                </a:solidFill>
                <a:latin typeface="宋体" panose="02010600030101010101" pitchFamily="2" charset="-122"/>
                <a:ea typeface="宋体" panose="02010600030101010101" pitchFamily="2" charset="-122"/>
              </a:rPr>
              <a:t>Equivalence</a:t>
            </a:r>
          </a:p>
        </p:txBody>
      </p:sp>
      <p:sp>
        <p:nvSpPr>
          <p:cNvPr id="9" name="文本占位符 432130"/>
          <p:cNvSpPr txBox="1"/>
          <p:nvPr/>
        </p:nvSpPr>
        <p:spPr>
          <a:xfrm>
            <a:off x="336550" y="1150619"/>
            <a:ext cx="8235950" cy="5203835"/>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lnSpc>
                <a:spcPct val="90000"/>
              </a:lnSpc>
            </a:pPr>
            <a:r>
              <a:rPr lang="zh-CN" altLang="en-US" b="1" dirty="0">
                <a:solidFill>
                  <a:srgbClr val="339933"/>
                </a:solidFill>
                <a:latin typeface="Times New Roman" panose="02020603050405020304" charset="0"/>
                <a:ea typeface="宋体" panose="02010600030101010101" pitchFamily="2" charset="-122"/>
              </a:rPr>
              <a:t>乘积</a:t>
            </a:r>
            <a:r>
              <a:rPr lang="en-US" altLang="zh-CN" b="1" dirty="0">
                <a:solidFill>
                  <a:srgbClr val="339933"/>
                </a:solidFill>
                <a:latin typeface="Times New Roman" panose="02020603050405020304" charset="0"/>
                <a:ea typeface="宋体" panose="02010600030101010101" pitchFamily="2" charset="-122"/>
              </a:rPr>
              <a:t>DFA</a:t>
            </a:r>
            <a:r>
              <a:rPr lang="zh-CN" altLang="en-US" b="1" dirty="0">
                <a:solidFill>
                  <a:srgbClr val="339933"/>
                </a:solidFill>
                <a:latin typeface="Times New Roman" panose="02020603050405020304" charset="0"/>
                <a:ea typeface="宋体" panose="02010600030101010101" pitchFamily="2" charset="-122"/>
              </a:rPr>
              <a:t>：</a:t>
            </a:r>
            <a:endParaRPr lang="en-US" altLang="zh-CN" b="1" dirty="0">
              <a:solidFill>
                <a:srgbClr val="339933"/>
              </a:solidFill>
              <a:latin typeface="Times New Roman" panose="02020603050405020304" charset="0"/>
              <a:ea typeface="宋体" panose="02010600030101010101" pitchFamily="2" charset="-122"/>
            </a:endParaRPr>
          </a:p>
          <a:p>
            <a:pPr>
              <a:lnSpc>
                <a:spcPct val="90000"/>
              </a:lnSpc>
              <a:buFont typeface="Wingdings" panose="05000000000000000000" pitchFamily="2" charset="2"/>
              <a:buChar char="Ø"/>
            </a:pPr>
            <a:r>
              <a:rPr lang="zh-CN" altLang="en-US" b="1" dirty="0">
                <a:latin typeface="Times New Roman" panose="02020603050405020304" charset="0"/>
                <a:ea typeface="宋体" panose="02010600030101010101" pitchFamily="2" charset="-122"/>
              </a:rPr>
              <a:t>开始状态：</a:t>
            </a:r>
            <a:r>
              <a:rPr lang="en-US" altLang="zh-CN" b="1" dirty="0">
                <a:latin typeface="Times New Roman" panose="02020603050405020304" charset="0"/>
                <a:ea typeface="宋体" panose="02010600030101010101" pitchFamily="2" charset="-122"/>
              </a:rPr>
              <a:t>[q0,r0]</a:t>
            </a:r>
          </a:p>
          <a:p>
            <a:pPr>
              <a:lnSpc>
                <a:spcPct val="90000"/>
              </a:lnSpc>
              <a:buFont typeface="Wingdings" panose="05000000000000000000" pitchFamily="2" charset="2"/>
              <a:buChar char="Ø"/>
            </a:pPr>
            <a:r>
              <a:rPr lang="zh-CN" altLang="en-US" b="1" dirty="0">
                <a:latin typeface="Times New Roman" panose="02020603050405020304" charset="0"/>
                <a:ea typeface="宋体" panose="02010600030101010101" pitchFamily="2" charset="-122"/>
              </a:rPr>
              <a:t>转移函数：</a:t>
            </a:r>
            <a:r>
              <a:rPr lang="en-US" altLang="zh-CN" dirty="0" err="1">
                <a:latin typeface="Lucida Sans Unicode" panose="020B0602030504020204" charset="0"/>
              </a:rPr>
              <a:t>δ</a:t>
            </a:r>
            <a:r>
              <a:rPr lang="en-US" altLang="zh-CN" dirty="0"/>
              <a:t>([</a:t>
            </a:r>
            <a:r>
              <a:rPr lang="en-US" altLang="zh-CN" dirty="0" err="1"/>
              <a:t>q,r</a:t>
            </a:r>
            <a:r>
              <a:rPr lang="en-US" altLang="zh-CN" dirty="0"/>
              <a:t>], a) = [</a:t>
            </a:r>
            <a:r>
              <a:rPr lang="en-US" altLang="zh-CN" dirty="0" err="1">
                <a:latin typeface="Lucida Sans Unicode" panose="020B0602030504020204" charset="0"/>
              </a:rPr>
              <a:t>δ</a:t>
            </a:r>
            <a:r>
              <a:rPr lang="en-US" altLang="zh-CN" baseline="-25000" dirty="0" err="1"/>
              <a:t>L</a:t>
            </a:r>
            <a:r>
              <a:rPr lang="en-US" altLang="zh-CN" dirty="0"/>
              <a:t>(</a:t>
            </a:r>
            <a:r>
              <a:rPr lang="en-US" altLang="zh-CN" dirty="0" err="1"/>
              <a:t>q,a</a:t>
            </a:r>
            <a:r>
              <a:rPr lang="en-US" altLang="zh-CN" dirty="0"/>
              <a:t>), </a:t>
            </a:r>
            <a:r>
              <a:rPr lang="en-US" altLang="zh-CN" dirty="0" err="1">
                <a:latin typeface="Lucida Sans Unicode" panose="020B0602030504020204" charset="0"/>
              </a:rPr>
              <a:t>δ</a:t>
            </a:r>
            <a:r>
              <a:rPr lang="en-US" altLang="zh-CN" baseline="-25000" dirty="0" err="1"/>
              <a:t>M</a:t>
            </a:r>
            <a:r>
              <a:rPr lang="en-US" altLang="zh-CN" dirty="0"/>
              <a:t>(</a:t>
            </a:r>
            <a:r>
              <a:rPr lang="en-US" altLang="zh-CN" dirty="0" err="1"/>
              <a:t>r,a</a:t>
            </a:r>
            <a:r>
              <a:rPr lang="en-US" altLang="zh-CN" dirty="0"/>
              <a:t>)]</a:t>
            </a:r>
          </a:p>
          <a:p>
            <a:pPr>
              <a:lnSpc>
                <a:spcPct val="90000"/>
              </a:lnSpc>
            </a:pPr>
            <a:endParaRPr lang="en-US" altLang="zh-CN" b="1" dirty="0">
              <a:latin typeface="Times New Roman" panose="02020603050405020304" charset="0"/>
              <a:ea typeface="宋体" panose="02010600030101010101" pitchFamily="2" charset="-122"/>
            </a:endParaRPr>
          </a:p>
          <a:p>
            <a:pPr>
              <a:lnSpc>
                <a:spcPct val="90000"/>
              </a:lnSpc>
            </a:pPr>
            <a:endParaRPr lang="en-US" altLang="zh-CN" b="1" dirty="0">
              <a:latin typeface="Times New Roman" panose="02020603050405020304" charset="0"/>
              <a:ea typeface="宋体" panose="02010600030101010101" pitchFamily="2" charset="-122"/>
            </a:endParaRPr>
          </a:p>
        </p:txBody>
      </p:sp>
      <p:sp>
        <p:nvSpPr>
          <p:cNvPr id="6" name="Oval 3"/>
          <p:cNvSpPr>
            <a:spLocks noChangeArrowheads="1"/>
          </p:cNvSpPr>
          <p:nvPr/>
        </p:nvSpPr>
        <p:spPr bwMode="auto">
          <a:xfrm>
            <a:off x="1458941" y="3441478"/>
            <a:ext cx="457200" cy="457200"/>
          </a:xfrm>
          <a:prstGeom prst="ellipse">
            <a:avLst/>
          </a:prstGeom>
          <a:solidFill>
            <a:srgbClr val="FFCC99">
              <a:alpha val="50000"/>
            </a:srgbClr>
          </a:solidFill>
          <a:ln w="9525">
            <a:solidFill>
              <a:schemeClr val="tx1"/>
            </a:solidFill>
            <a:round/>
          </a:ln>
          <a:effectLst/>
        </p:spPr>
        <p:txBody>
          <a:bodyPr wrap="none" anchor="ctr"/>
          <a:lstStyle/>
          <a:p>
            <a:pPr algn="ctr"/>
            <a:r>
              <a:rPr lang="en-US" altLang="zh-CN"/>
              <a:t>A</a:t>
            </a:r>
          </a:p>
        </p:txBody>
      </p:sp>
      <p:sp>
        <p:nvSpPr>
          <p:cNvPr id="7" name="Oval 4"/>
          <p:cNvSpPr>
            <a:spLocks noChangeArrowheads="1"/>
          </p:cNvSpPr>
          <p:nvPr/>
        </p:nvSpPr>
        <p:spPr bwMode="auto">
          <a:xfrm>
            <a:off x="1458941" y="5651278"/>
            <a:ext cx="457200" cy="457200"/>
          </a:xfrm>
          <a:prstGeom prst="ellipse">
            <a:avLst/>
          </a:prstGeom>
          <a:solidFill>
            <a:srgbClr val="CC99FF">
              <a:alpha val="50000"/>
            </a:srgbClr>
          </a:solidFill>
          <a:ln w="9525">
            <a:solidFill>
              <a:schemeClr val="tx1"/>
            </a:solidFill>
            <a:round/>
          </a:ln>
          <a:effectLst/>
        </p:spPr>
        <p:txBody>
          <a:bodyPr wrap="none" anchor="ctr"/>
          <a:lstStyle/>
          <a:p>
            <a:pPr algn="ctr"/>
            <a:r>
              <a:rPr lang="en-US" altLang="zh-CN"/>
              <a:t>C</a:t>
            </a:r>
          </a:p>
        </p:txBody>
      </p:sp>
      <p:sp>
        <p:nvSpPr>
          <p:cNvPr id="10" name="Oval 5"/>
          <p:cNvSpPr>
            <a:spLocks noChangeArrowheads="1"/>
          </p:cNvSpPr>
          <p:nvPr/>
        </p:nvSpPr>
        <p:spPr bwMode="auto">
          <a:xfrm>
            <a:off x="2906741" y="3441478"/>
            <a:ext cx="457200" cy="457200"/>
          </a:xfrm>
          <a:prstGeom prst="ellipse">
            <a:avLst/>
          </a:prstGeom>
          <a:solidFill>
            <a:srgbClr val="FFCC99">
              <a:alpha val="50000"/>
            </a:srgbClr>
          </a:solidFill>
          <a:ln w="9525">
            <a:solidFill>
              <a:schemeClr val="tx1"/>
            </a:solidFill>
            <a:round/>
          </a:ln>
          <a:effectLst/>
        </p:spPr>
        <p:txBody>
          <a:bodyPr wrap="none" anchor="ctr"/>
          <a:lstStyle/>
          <a:p>
            <a:pPr algn="ctr"/>
            <a:r>
              <a:rPr lang="en-US" altLang="zh-CN"/>
              <a:t>B</a:t>
            </a:r>
          </a:p>
        </p:txBody>
      </p:sp>
      <p:sp>
        <p:nvSpPr>
          <p:cNvPr id="11" name="Oval 6"/>
          <p:cNvSpPr>
            <a:spLocks noChangeArrowheads="1"/>
          </p:cNvSpPr>
          <p:nvPr/>
        </p:nvSpPr>
        <p:spPr bwMode="auto">
          <a:xfrm>
            <a:off x="2906741" y="5651278"/>
            <a:ext cx="457200" cy="457200"/>
          </a:xfrm>
          <a:prstGeom prst="ellipse">
            <a:avLst/>
          </a:prstGeom>
          <a:solidFill>
            <a:srgbClr val="CC99FF">
              <a:alpha val="50000"/>
            </a:srgbClr>
          </a:solidFill>
          <a:ln w="9525">
            <a:solidFill>
              <a:schemeClr val="tx1"/>
            </a:solidFill>
            <a:round/>
          </a:ln>
          <a:effectLst/>
        </p:spPr>
        <p:txBody>
          <a:bodyPr wrap="none" anchor="ctr"/>
          <a:lstStyle/>
          <a:p>
            <a:pPr algn="ctr"/>
            <a:r>
              <a:rPr lang="en-US" altLang="zh-CN"/>
              <a:t>D</a:t>
            </a:r>
          </a:p>
        </p:txBody>
      </p:sp>
      <p:sp>
        <p:nvSpPr>
          <p:cNvPr id="12" name="Oval 7"/>
          <p:cNvSpPr>
            <a:spLocks noChangeArrowheads="1"/>
          </p:cNvSpPr>
          <p:nvPr/>
        </p:nvSpPr>
        <p:spPr bwMode="auto">
          <a:xfrm>
            <a:off x="1382741" y="5575078"/>
            <a:ext cx="609600" cy="609600"/>
          </a:xfrm>
          <a:prstGeom prst="ellipse">
            <a:avLst/>
          </a:prstGeom>
          <a:noFill/>
          <a:ln w="9525">
            <a:solidFill>
              <a:schemeClr val="tx1"/>
            </a:solidFill>
            <a:round/>
          </a:ln>
          <a:effectLst/>
        </p:spPr>
        <p:txBody>
          <a:bodyPr wrap="none" anchor="ctr"/>
          <a:lstStyle/>
          <a:p>
            <a:endParaRPr lang="zh-CN" altLang="en-US"/>
          </a:p>
        </p:txBody>
      </p:sp>
      <p:sp>
        <p:nvSpPr>
          <p:cNvPr id="13" name="Oval 8"/>
          <p:cNvSpPr>
            <a:spLocks noChangeArrowheads="1"/>
          </p:cNvSpPr>
          <p:nvPr/>
        </p:nvSpPr>
        <p:spPr bwMode="auto">
          <a:xfrm>
            <a:off x="2830541" y="3365278"/>
            <a:ext cx="609600" cy="609600"/>
          </a:xfrm>
          <a:prstGeom prst="ellipse">
            <a:avLst/>
          </a:prstGeom>
          <a:noFill/>
          <a:ln w="9525">
            <a:solidFill>
              <a:schemeClr val="tx1"/>
            </a:solidFill>
            <a:round/>
          </a:ln>
          <a:effectLst/>
        </p:spPr>
        <p:txBody>
          <a:bodyPr wrap="none" anchor="ctr"/>
          <a:lstStyle/>
          <a:p>
            <a:endParaRPr lang="zh-CN" altLang="en-US"/>
          </a:p>
        </p:txBody>
      </p:sp>
      <p:sp>
        <p:nvSpPr>
          <p:cNvPr id="14" name="Line 9"/>
          <p:cNvSpPr>
            <a:spLocks noChangeShapeType="1"/>
          </p:cNvSpPr>
          <p:nvPr/>
        </p:nvSpPr>
        <p:spPr bwMode="auto">
          <a:xfrm>
            <a:off x="1916141" y="3670078"/>
            <a:ext cx="914400" cy="0"/>
          </a:xfrm>
          <a:prstGeom prst="line">
            <a:avLst/>
          </a:prstGeom>
          <a:noFill/>
          <a:ln w="9525">
            <a:solidFill>
              <a:schemeClr val="tx1"/>
            </a:solidFill>
            <a:round/>
            <a:tailEnd type="triangle" w="med" len="med"/>
          </a:ln>
          <a:effectLst/>
        </p:spPr>
        <p:txBody>
          <a:bodyPr/>
          <a:lstStyle/>
          <a:p>
            <a:endParaRPr lang="zh-CN" altLang="en-US"/>
          </a:p>
        </p:txBody>
      </p:sp>
      <p:cxnSp>
        <p:nvCxnSpPr>
          <p:cNvPr id="15" name="AutoShape 10"/>
          <p:cNvCxnSpPr>
            <a:cxnSpLocks noChangeShapeType="1"/>
          </p:cNvCxnSpPr>
          <p:nvPr/>
        </p:nvCxnSpPr>
        <p:spPr bwMode="auto">
          <a:xfrm rot="16200000" flipH="1" flipV="1">
            <a:off x="1696272" y="3356547"/>
            <a:ext cx="1588" cy="323850"/>
          </a:xfrm>
          <a:prstGeom prst="curvedConnector3">
            <a:avLst>
              <a:gd name="adj1" fmla="val -37200005"/>
            </a:avLst>
          </a:prstGeom>
          <a:noFill/>
          <a:ln w="9525">
            <a:solidFill>
              <a:schemeClr val="tx1"/>
            </a:solidFill>
            <a:round/>
            <a:tailEnd type="triangle" w="med" len="med"/>
          </a:ln>
          <a:effectLst/>
        </p:spPr>
      </p:cxnSp>
      <p:cxnSp>
        <p:nvCxnSpPr>
          <p:cNvPr id="16" name="AutoShape 11"/>
          <p:cNvCxnSpPr>
            <a:cxnSpLocks noChangeShapeType="1"/>
            <a:stCxn id="13" idx="3"/>
            <a:endCxn id="6" idx="5"/>
          </p:cNvCxnSpPr>
          <p:nvPr/>
        </p:nvCxnSpPr>
        <p:spPr bwMode="auto">
          <a:xfrm rot="16200000" flipV="1">
            <a:off x="2357466" y="3324003"/>
            <a:ext cx="53975" cy="1069975"/>
          </a:xfrm>
          <a:prstGeom prst="curvedConnector3">
            <a:avLst>
              <a:gd name="adj1" fmla="val -588236"/>
            </a:avLst>
          </a:prstGeom>
          <a:noFill/>
          <a:ln w="9525">
            <a:solidFill>
              <a:schemeClr val="tx1"/>
            </a:solidFill>
            <a:round/>
            <a:tailEnd type="triangle" w="med" len="med"/>
          </a:ln>
          <a:effectLst/>
        </p:spPr>
      </p:cxnSp>
      <p:sp>
        <p:nvSpPr>
          <p:cNvPr id="17" name="Text Box 12"/>
          <p:cNvSpPr txBox="1">
            <a:spLocks noChangeArrowheads="1"/>
          </p:cNvSpPr>
          <p:nvPr/>
        </p:nvSpPr>
        <p:spPr bwMode="auto">
          <a:xfrm>
            <a:off x="1230341" y="2831878"/>
            <a:ext cx="350838" cy="457200"/>
          </a:xfrm>
          <a:prstGeom prst="rect">
            <a:avLst/>
          </a:prstGeom>
          <a:noFill/>
          <a:ln>
            <a:noFill/>
          </a:ln>
          <a:effectLst/>
        </p:spPr>
        <p:txBody>
          <a:bodyPr wrap="none">
            <a:spAutoFit/>
          </a:bodyPr>
          <a:lstStyle/>
          <a:p>
            <a:r>
              <a:rPr lang="en-US" altLang="zh-CN"/>
              <a:t>0</a:t>
            </a:r>
          </a:p>
        </p:txBody>
      </p:sp>
      <p:sp>
        <p:nvSpPr>
          <p:cNvPr id="18" name="Text Box 13"/>
          <p:cNvSpPr txBox="1">
            <a:spLocks noChangeArrowheads="1"/>
          </p:cNvSpPr>
          <p:nvPr/>
        </p:nvSpPr>
        <p:spPr bwMode="auto">
          <a:xfrm>
            <a:off x="2220941" y="3212878"/>
            <a:ext cx="350838" cy="457200"/>
          </a:xfrm>
          <a:prstGeom prst="rect">
            <a:avLst/>
          </a:prstGeom>
          <a:noFill/>
          <a:ln>
            <a:noFill/>
          </a:ln>
          <a:effectLst/>
        </p:spPr>
        <p:txBody>
          <a:bodyPr wrap="none">
            <a:spAutoFit/>
          </a:bodyPr>
          <a:lstStyle/>
          <a:p>
            <a:r>
              <a:rPr lang="en-US" altLang="zh-CN"/>
              <a:t>1</a:t>
            </a:r>
          </a:p>
        </p:txBody>
      </p:sp>
      <p:sp>
        <p:nvSpPr>
          <p:cNvPr id="19" name="Text Box 14"/>
          <p:cNvSpPr txBox="1">
            <a:spLocks noChangeArrowheads="1"/>
          </p:cNvSpPr>
          <p:nvPr/>
        </p:nvSpPr>
        <p:spPr bwMode="auto">
          <a:xfrm>
            <a:off x="2068541" y="4127278"/>
            <a:ext cx="704850" cy="457200"/>
          </a:xfrm>
          <a:prstGeom prst="rect">
            <a:avLst/>
          </a:prstGeom>
          <a:noFill/>
          <a:ln>
            <a:noFill/>
          </a:ln>
          <a:effectLst/>
        </p:spPr>
        <p:txBody>
          <a:bodyPr wrap="none">
            <a:spAutoFit/>
          </a:bodyPr>
          <a:lstStyle/>
          <a:p>
            <a:r>
              <a:rPr lang="en-US" altLang="zh-CN"/>
              <a:t>0, 1</a:t>
            </a:r>
          </a:p>
        </p:txBody>
      </p:sp>
      <p:sp>
        <p:nvSpPr>
          <p:cNvPr id="20" name="Line 15"/>
          <p:cNvSpPr>
            <a:spLocks noChangeShapeType="1"/>
          </p:cNvSpPr>
          <p:nvPr/>
        </p:nvSpPr>
        <p:spPr bwMode="auto">
          <a:xfrm>
            <a:off x="1077941" y="3670078"/>
            <a:ext cx="381000" cy="0"/>
          </a:xfrm>
          <a:prstGeom prst="line">
            <a:avLst/>
          </a:prstGeom>
          <a:noFill/>
          <a:ln w="9525">
            <a:solidFill>
              <a:schemeClr val="tx1"/>
            </a:solidFill>
            <a:round/>
            <a:tailEnd type="triangle" w="med" len="med"/>
          </a:ln>
          <a:effectLst/>
        </p:spPr>
        <p:txBody>
          <a:bodyPr/>
          <a:lstStyle/>
          <a:p>
            <a:endParaRPr lang="zh-CN" altLang="en-US"/>
          </a:p>
        </p:txBody>
      </p:sp>
      <p:sp>
        <p:nvSpPr>
          <p:cNvPr id="21" name="Line 16"/>
          <p:cNvSpPr>
            <a:spLocks noChangeShapeType="1"/>
          </p:cNvSpPr>
          <p:nvPr/>
        </p:nvSpPr>
        <p:spPr bwMode="auto">
          <a:xfrm>
            <a:off x="1001741" y="5879878"/>
            <a:ext cx="381000" cy="0"/>
          </a:xfrm>
          <a:prstGeom prst="line">
            <a:avLst/>
          </a:prstGeom>
          <a:noFill/>
          <a:ln w="9525">
            <a:solidFill>
              <a:schemeClr val="tx1"/>
            </a:solidFill>
            <a:round/>
            <a:tailEnd type="triangle" w="med" len="med"/>
          </a:ln>
          <a:effectLst/>
        </p:spPr>
        <p:txBody>
          <a:bodyPr/>
          <a:lstStyle/>
          <a:p>
            <a:endParaRPr lang="zh-CN" altLang="en-US"/>
          </a:p>
        </p:txBody>
      </p:sp>
      <p:cxnSp>
        <p:nvCxnSpPr>
          <p:cNvPr id="22" name="AutoShape 17"/>
          <p:cNvCxnSpPr>
            <a:cxnSpLocks noChangeShapeType="1"/>
          </p:cNvCxnSpPr>
          <p:nvPr/>
        </p:nvCxnSpPr>
        <p:spPr bwMode="auto">
          <a:xfrm rot="16200000" flipH="1" flipV="1">
            <a:off x="1696272" y="5490147"/>
            <a:ext cx="1588" cy="323850"/>
          </a:xfrm>
          <a:prstGeom prst="curvedConnector3">
            <a:avLst>
              <a:gd name="adj1" fmla="val -37200005"/>
            </a:avLst>
          </a:prstGeom>
          <a:noFill/>
          <a:ln w="9525">
            <a:solidFill>
              <a:schemeClr val="tx1"/>
            </a:solidFill>
            <a:round/>
            <a:tailEnd type="triangle" w="med" len="med"/>
          </a:ln>
          <a:effectLst/>
        </p:spPr>
      </p:cxnSp>
      <p:sp>
        <p:nvSpPr>
          <p:cNvPr id="23" name="Line 18"/>
          <p:cNvSpPr>
            <a:spLocks noChangeShapeType="1"/>
          </p:cNvSpPr>
          <p:nvPr/>
        </p:nvSpPr>
        <p:spPr bwMode="auto">
          <a:xfrm>
            <a:off x="1992341" y="5879878"/>
            <a:ext cx="914400" cy="0"/>
          </a:xfrm>
          <a:prstGeom prst="line">
            <a:avLst/>
          </a:prstGeom>
          <a:noFill/>
          <a:ln w="9525">
            <a:solidFill>
              <a:schemeClr val="tx1"/>
            </a:solidFill>
            <a:round/>
            <a:tailEnd type="triangle" w="med" len="med"/>
          </a:ln>
          <a:effectLst/>
        </p:spPr>
        <p:txBody>
          <a:bodyPr/>
          <a:lstStyle/>
          <a:p>
            <a:endParaRPr lang="zh-CN" altLang="en-US"/>
          </a:p>
        </p:txBody>
      </p:sp>
      <p:cxnSp>
        <p:nvCxnSpPr>
          <p:cNvPr id="24" name="AutoShape 19"/>
          <p:cNvCxnSpPr>
            <a:cxnSpLocks noChangeShapeType="1"/>
          </p:cNvCxnSpPr>
          <p:nvPr/>
        </p:nvCxnSpPr>
        <p:spPr bwMode="auto">
          <a:xfrm rot="16200000" flipH="1" flipV="1">
            <a:off x="3144072" y="5566347"/>
            <a:ext cx="1588" cy="323850"/>
          </a:xfrm>
          <a:prstGeom prst="curvedConnector3">
            <a:avLst>
              <a:gd name="adj1" fmla="val -37200005"/>
            </a:avLst>
          </a:prstGeom>
          <a:noFill/>
          <a:ln w="9525">
            <a:solidFill>
              <a:schemeClr val="tx1"/>
            </a:solidFill>
            <a:round/>
            <a:tailEnd type="triangle" w="med" len="med"/>
          </a:ln>
          <a:effectLst/>
        </p:spPr>
      </p:cxnSp>
      <p:cxnSp>
        <p:nvCxnSpPr>
          <p:cNvPr id="25" name="AutoShape 20"/>
          <p:cNvCxnSpPr>
            <a:cxnSpLocks noChangeShapeType="1"/>
            <a:stCxn id="11" idx="3"/>
            <a:endCxn id="12" idx="4"/>
          </p:cNvCxnSpPr>
          <p:nvPr/>
        </p:nvCxnSpPr>
        <p:spPr bwMode="auto">
          <a:xfrm rot="5400000">
            <a:off x="2259041" y="5470303"/>
            <a:ext cx="142875" cy="1285875"/>
          </a:xfrm>
          <a:prstGeom prst="curvedConnector3">
            <a:avLst>
              <a:gd name="adj1" fmla="val 260000"/>
            </a:avLst>
          </a:prstGeom>
          <a:noFill/>
          <a:ln w="9525">
            <a:solidFill>
              <a:schemeClr val="tx1"/>
            </a:solidFill>
            <a:round/>
            <a:tailEnd type="triangle" w="med" len="med"/>
          </a:ln>
          <a:effectLst/>
        </p:spPr>
      </p:cxnSp>
      <p:sp>
        <p:nvSpPr>
          <p:cNvPr id="26" name="Text Box 21"/>
          <p:cNvSpPr txBox="1">
            <a:spLocks noChangeArrowheads="1"/>
          </p:cNvSpPr>
          <p:nvPr/>
        </p:nvSpPr>
        <p:spPr bwMode="auto">
          <a:xfrm>
            <a:off x="1230341" y="4965478"/>
            <a:ext cx="350838" cy="457200"/>
          </a:xfrm>
          <a:prstGeom prst="rect">
            <a:avLst/>
          </a:prstGeom>
          <a:noFill/>
          <a:ln>
            <a:noFill/>
          </a:ln>
          <a:effectLst/>
        </p:spPr>
        <p:txBody>
          <a:bodyPr wrap="none">
            <a:spAutoFit/>
          </a:bodyPr>
          <a:lstStyle/>
          <a:p>
            <a:r>
              <a:rPr lang="en-US" altLang="zh-CN"/>
              <a:t>1</a:t>
            </a:r>
          </a:p>
        </p:txBody>
      </p:sp>
      <p:sp>
        <p:nvSpPr>
          <p:cNvPr id="27" name="Text Box 22"/>
          <p:cNvSpPr txBox="1">
            <a:spLocks noChangeArrowheads="1"/>
          </p:cNvSpPr>
          <p:nvPr/>
        </p:nvSpPr>
        <p:spPr bwMode="auto">
          <a:xfrm>
            <a:off x="2144741" y="6413278"/>
            <a:ext cx="350838" cy="457200"/>
          </a:xfrm>
          <a:prstGeom prst="rect">
            <a:avLst/>
          </a:prstGeom>
          <a:noFill/>
          <a:ln>
            <a:noFill/>
          </a:ln>
          <a:effectLst/>
        </p:spPr>
        <p:txBody>
          <a:bodyPr wrap="none">
            <a:spAutoFit/>
          </a:bodyPr>
          <a:lstStyle/>
          <a:p>
            <a:r>
              <a:rPr lang="en-US" altLang="zh-CN"/>
              <a:t>1</a:t>
            </a:r>
          </a:p>
        </p:txBody>
      </p:sp>
      <p:sp>
        <p:nvSpPr>
          <p:cNvPr id="28" name="Text Box 23"/>
          <p:cNvSpPr txBox="1">
            <a:spLocks noChangeArrowheads="1"/>
          </p:cNvSpPr>
          <p:nvPr/>
        </p:nvSpPr>
        <p:spPr bwMode="auto">
          <a:xfrm>
            <a:off x="2220941" y="5422678"/>
            <a:ext cx="350838" cy="457200"/>
          </a:xfrm>
          <a:prstGeom prst="rect">
            <a:avLst/>
          </a:prstGeom>
          <a:noFill/>
          <a:ln>
            <a:noFill/>
          </a:ln>
          <a:effectLst/>
        </p:spPr>
        <p:txBody>
          <a:bodyPr wrap="none">
            <a:spAutoFit/>
          </a:bodyPr>
          <a:lstStyle/>
          <a:p>
            <a:r>
              <a:rPr lang="en-US" altLang="zh-CN"/>
              <a:t>0</a:t>
            </a:r>
          </a:p>
        </p:txBody>
      </p:sp>
      <p:sp>
        <p:nvSpPr>
          <p:cNvPr id="29" name="Text Box 24"/>
          <p:cNvSpPr txBox="1">
            <a:spLocks noChangeArrowheads="1"/>
          </p:cNvSpPr>
          <p:nvPr/>
        </p:nvSpPr>
        <p:spPr bwMode="auto">
          <a:xfrm>
            <a:off x="3287741" y="5117878"/>
            <a:ext cx="350838" cy="457200"/>
          </a:xfrm>
          <a:prstGeom prst="rect">
            <a:avLst/>
          </a:prstGeom>
          <a:noFill/>
          <a:ln>
            <a:noFill/>
          </a:ln>
          <a:effectLst/>
        </p:spPr>
        <p:txBody>
          <a:bodyPr wrap="none">
            <a:spAutoFit/>
          </a:bodyPr>
          <a:lstStyle/>
          <a:p>
            <a:r>
              <a:rPr lang="en-US" altLang="zh-CN"/>
              <a:t>0</a:t>
            </a:r>
          </a:p>
        </p:txBody>
      </p:sp>
      <p:sp>
        <p:nvSpPr>
          <p:cNvPr id="30" name="Oval 25"/>
          <p:cNvSpPr>
            <a:spLocks noChangeArrowheads="1"/>
          </p:cNvSpPr>
          <p:nvPr/>
        </p:nvSpPr>
        <p:spPr bwMode="auto">
          <a:xfrm>
            <a:off x="4887941" y="3365278"/>
            <a:ext cx="990600" cy="609600"/>
          </a:xfrm>
          <a:prstGeom prst="ellipse">
            <a:avLst/>
          </a:prstGeom>
          <a:solidFill>
            <a:schemeClr val="accent1">
              <a:alpha val="50000"/>
            </a:schemeClr>
          </a:solidFill>
          <a:ln w="9525">
            <a:solidFill>
              <a:schemeClr val="tx1"/>
            </a:solidFill>
            <a:round/>
          </a:ln>
          <a:effectLst/>
        </p:spPr>
        <p:txBody>
          <a:bodyPr wrap="none" anchor="ctr"/>
          <a:lstStyle/>
          <a:p>
            <a:pPr algn="ctr"/>
            <a:r>
              <a:rPr lang="en-US" altLang="zh-CN"/>
              <a:t>[A,C]</a:t>
            </a:r>
          </a:p>
        </p:txBody>
      </p:sp>
      <p:sp>
        <p:nvSpPr>
          <p:cNvPr id="31" name="Oval 26"/>
          <p:cNvSpPr>
            <a:spLocks noChangeArrowheads="1"/>
          </p:cNvSpPr>
          <p:nvPr/>
        </p:nvSpPr>
        <p:spPr bwMode="auto">
          <a:xfrm>
            <a:off x="7021541" y="3365278"/>
            <a:ext cx="990600" cy="609600"/>
          </a:xfrm>
          <a:prstGeom prst="ellipse">
            <a:avLst/>
          </a:prstGeom>
          <a:solidFill>
            <a:schemeClr val="accent1">
              <a:alpha val="50000"/>
            </a:schemeClr>
          </a:solidFill>
          <a:ln w="9525">
            <a:solidFill>
              <a:schemeClr val="tx1"/>
            </a:solidFill>
            <a:round/>
          </a:ln>
          <a:effectLst/>
        </p:spPr>
        <p:txBody>
          <a:bodyPr wrap="none" anchor="ctr"/>
          <a:lstStyle/>
          <a:p>
            <a:pPr algn="ctr"/>
            <a:r>
              <a:rPr lang="en-US" altLang="zh-CN"/>
              <a:t>[A,D]</a:t>
            </a:r>
          </a:p>
        </p:txBody>
      </p:sp>
      <p:sp>
        <p:nvSpPr>
          <p:cNvPr id="32" name="Line 27"/>
          <p:cNvSpPr>
            <a:spLocks noChangeShapeType="1"/>
          </p:cNvSpPr>
          <p:nvPr/>
        </p:nvSpPr>
        <p:spPr bwMode="auto">
          <a:xfrm>
            <a:off x="4202141" y="3593878"/>
            <a:ext cx="685800" cy="0"/>
          </a:xfrm>
          <a:prstGeom prst="line">
            <a:avLst/>
          </a:prstGeom>
          <a:noFill/>
          <a:ln w="9525">
            <a:solidFill>
              <a:schemeClr val="tx1"/>
            </a:solidFill>
            <a:round/>
            <a:tailEnd type="triangle" w="med" len="med"/>
          </a:ln>
          <a:effectLst/>
        </p:spPr>
        <p:txBody>
          <a:bodyPr/>
          <a:lstStyle/>
          <a:p>
            <a:endParaRPr lang="zh-CN" altLang="en-US"/>
          </a:p>
        </p:txBody>
      </p:sp>
      <p:sp>
        <p:nvSpPr>
          <p:cNvPr id="33" name="Line 28"/>
          <p:cNvSpPr>
            <a:spLocks noChangeShapeType="1"/>
          </p:cNvSpPr>
          <p:nvPr/>
        </p:nvSpPr>
        <p:spPr bwMode="auto">
          <a:xfrm>
            <a:off x="5878541" y="3670078"/>
            <a:ext cx="1143000" cy="0"/>
          </a:xfrm>
          <a:prstGeom prst="line">
            <a:avLst/>
          </a:prstGeom>
          <a:noFill/>
          <a:ln w="9525">
            <a:solidFill>
              <a:schemeClr val="tx1"/>
            </a:solidFill>
            <a:round/>
            <a:tailEnd type="triangle" w="med" len="med"/>
          </a:ln>
          <a:effectLst/>
        </p:spPr>
        <p:txBody>
          <a:bodyPr/>
          <a:lstStyle/>
          <a:p>
            <a:endParaRPr lang="zh-CN" altLang="en-US"/>
          </a:p>
        </p:txBody>
      </p:sp>
      <p:sp>
        <p:nvSpPr>
          <p:cNvPr id="34" name="Text Box 29"/>
          <p:cNvSpPr txBox="1">
            <a:spLocks noChangeArrowheads="1"/>
          </p:cNvSpPr>
          <p:nvPr/>
        </p:nvSpPr>
        <p:spPr bwMode="auto">
          <a:xfrm>
            <a:off x="6259541" y="3212878"/>
            <a:ext cx="350838" cy="457200"/>
          </a:xfrm>
          <a:prstGeom prst="rect">
            <a:avLst/>
          </a:prstGeom>
          <a:noFill/>
          <a:ln>
            <a:noFill/>
          </a:ln>
          <a:effectLst/>
        </p:spPr>
        <p:txBody>
          <a:bodyPr wrap="none">
            <a:spAutoFit/>
          </a:bodyPr>
          <a:lstStyle/>
          <a:p>
            <a:r>
              <a:rPr lang="en-US" altLang="zh-CN"/>
              <a:t>0</a:t>
            </a:r>
          </a:p>
        </p:txBody>
      </p:sp>
      <p:sp>
        <p:nvSpPr>
          <p:cNvPr id="35" name="Oval 30"/>
          <p:cNvSpPr>
            <a:spLocks noChangeArrowheads="1"/>
          </p:cNvSpPr>
          <p:nvPr/>
        </p:nvSpPr>
        <p:spPr bwMode="auto">
          <a:xfrm>
            <a:off x="4887941" y="4965478"/>
            <a:ext cx="990600" cy="609600"/>
          </a:xfrm>
          <a:prstGeom prst="ellipse">
            <a:avLst/>
          </a:prstGeom>
          <a:solidFill>
            <a:schemeClr val="accent1">
              <a:alpha val="50000"/>
            </a:schemeClr>
          </a:solidFill>
          <a:ln w="9525">
            <a:solidFill>
              <a:schemeClr val="tx1"/>
            </a:solidFill>
            <a:round/>
          </a:ln>
          <a:effectLst/>
        </p:spPr>
        <p:txBody>
          <a:bodyPr wrap="none" anchor="ctr"/>
          <a:lstStyle/>
          <a:p>
            <a:pPr algn="ctr"/>
            <a:r>
              <a:rPr lang="en-US" altLang="zh-CN"/>
              <a:t>[B,C]</a:t>
            </a:r>
          </a:p>
        </p:txBody>
      </p:sp>
      <p:sp>
        <p:nvSpPr>
          <p:cNvPr id="36" name="Line 31"/>
          <p:cNvSpPr>
            <a:spLocks noChangeShapeType="1"/>
          </p:cNvSpPr>
          <p:nvPr/>
        </p:nvSpPr>
        <p:spPr bwMode="auto">
          <a:xfrm>
            <a:off x="5345141" y="3974878"/>
            <a:ext cx="0" cy="990600"/>
          </a:xfrm>
          <a:prstGeom prst="line">
            <a:avLst/>
          </a:prstGeom>
          <a:noFill/>
          <a:ln w="9525">
            <a:solidFill>
              <a:schemeClr val="tx1"/>
            </a:solidFill>
            <a:round/>
            <a:tailEnd type="triangle" w="med" len="med"/>
          </a:ln>
          <a:effectLst/>
        </p:spPr>
        <p:txBody>
          <a:bodyPr/>
          <a:lstStyle/>
          <a:p>
            <a:endParaRPr lang="zh-CN" altLang="en-US"/>
          </a:p>
        </p:txBody>
      </p:sp>
      <p:sp>
        <p:nvSpPr>
          <p:cNvPr id="37" name="Text Box 32"/>
          <p:cNvSpPr txBox="1">
            <a:spLocks noChangeArrowheads="1"/>
          </p:cNvSpPr>
          <p:nvPr/>
        </p:nvSpPr>
        <p:spPr bwMode="auto">
          <a:xfrm>
            <a:off x="5345141" y="4203478"/>
            <a:ext cx="350838" cy="457200"/>
          </a:xfrm>
          <a:prstGeom prst="rect">
            <a:avLst/>
          </a:prstGeom>
          <a:noFill/>
          <a:ln>
            <a:noFill/>
          </a:ln>
          <a:effectLst/>
        </p:spPr>
        <p:txBody>
          <a:bodyPr wrap="none">
            <a:spAutoFit/>
          </a:bodyPr>
          <a:lstStyle/>
          <a:p>
            <a:r>
              <a:rPr lang="en-US" altLang="zh-CN"/>
              <a:t>1</a:t>
            </a:r>
          </a:p>
        </p:txBody>
      </p:sp>
      <p:cxnSp>
        <p:nvCxnSpPr>
          <p:cNvPr id="38" name="AutoShape 33"/>
          <p:cNvCxnSpPr>
            <a:cxnSpLocks noChangeShapeType="1"/>
            <a:stCxn id="31" idx="7"/>
            <a:endCxn id="31" idx="1"/>
          </p:cNvCxnSpPr>
          <p:nvPr/>
        </p:nvCxnSpPr>
        <p:spPr bwMode="auto">
          <a:xfrm rot="16200000" flipH="1" flipV="1">
            <a:off x="7516048" y="3104134"/>
            <a:ext cx="1588" cy="701675"/>
          </a:xfrm>
          <a:prstGeom prst="curvedConnector3">
            <a:avLst>
              <a:gd name="adj1" fmla="val -32900005"/>
            </a:avLst>
          </a:prstGeom>
          <a:noFill/>
          <a:ln w="9525">
            <a:solidFill>
              <a:schemeClr val="tx1"/>
            </a:solidFill>
            <a:round/>
            <a:tailEnd type="triangle" w="med" len="med"/>
          </a:ln>
          <a:effectLst/>
        </p:spPr>
      </p:cxnSp>
      <p:sp>
        <p:nvSpPr>
          <p:cNvPr id="39" name="Text Box 34"/>
          <p:cNvSpPr txBox="1">
            <a:spLocks noChangeArrowheads="1"/>
          </p:cNvSpPr>
          <p:nvPr/>
        </p:nvSpPr>
        <p:spPr bwMode="auto">
          <a:xfrm>
            <a:off x="7707341" y="2755678"/>
            <a:ext cx="350838" cy="457200"/>
          </a:xfrm>
          <a:prstGeom prst="rect">
            <a:avLst/>
          </a:prstGeom>
          <a:noFill/>
          <a:ln>
            <a:noFill/>
          </a:ln>
          <a:effectLst/>
        </p:spPr>
        <p:txBody>
          <a:bodyPr wrap="none">
            <a:spAutoFit/>
          </a:bodyPr>
          <a:lstStyle/>
          <a:p>
            <a:r>
              <a:rPr lang="en-US" altLang="zh-CN"/>
              <a:t>0</a:t>
            </a:r>
          </a:p>
        </p:txBody>
      </p:sp>
      <p:sp>
        <p:nvSpPr>
          <p:cNvPr id="40" name="Line 35"/>
          <p:cNvSpPr>
            <a:spLocks noChangeShapeType="1"/>
          </p:cNvSpPr>
          <p:nvPr/>
        </p:nvSpPr>
        <p:spPr bwMode="auto">
          <a:xfrm flipH="1">
            <a:off x="5649941" y="3898678"/>
            <a:ext cx="1447800" cy="1143000"/>
          </a:xfrm>
          <a:prstGeom prst="line">
            <a:avLst/>
          </a:prstGeom>
          <a:noFill/>
          <a:ln w="9525">
            <a:solidFill>
              <a:schemeClr val="tx1"/>
            </a:solidFill>
            <a:round/>
            <a:tailEnd type="triangle" w="med" len="med"/>
          </a:ln>
          <a:effectLst/>
        </p:spPr>
        <p:txBody>
          <a:bodyPr/>
          <a:lstStyle/>
          <a:p>
            <a:endParaRPr lang="zh-CN" altLang="en-US"/>
          </a:p>
        </p:txBody>
      </p:sp>
      <p:sp>
        <p:nvSpPr>
          <p:cNvPr id="41" name="Text Box 36"/>
          <p:cNvSpPr txBox="1">
            <a:spLocks noChangeArrowheads="1"/>
          </p:cNvSpPr>
          <p:nvPr/>
        </p:nvSpPr>
        <p:spPr bwMode="auto">
          <a:xfrm>
            <a:off x="6107141" y="4051078"/>
            <a:ext cx="350838" cy="457200"/>
          </a:xfrm>
          <a:prstGeom prst="rect">
            <a:avLst/>
          </a:prstGeom>
          <a:noFill/>
          <a:ln>
            <a:noFill/>
          </a:ln>
          <a:effectLst/>
        </p:spPr>
        <p:txBody>
          <a:bodyPr wrap="none">
            <a:spAutoFit/>
          </a:bodyPr>
          <a:lstStyle/>
          <a:p>
            <a:r>
              <a:rPr lang="en-US" altLang="zh-CN"/>
              <a:t>1</a:t>
            </a:r>
          </a:p>
        </p:txBody>
      </p:sp>
      <p:cxnSp>
        <p:nvCxnSpPr>
          <p:cNvPr id="42" name="AutoShape 37"/>
          <p:cNvCxnSpPr>
            <a:cxnSpLocks noChangeShapeType="1"/>
            <a:stCxn id="35" idx="6"/>
            <a:endCxn id="31" idx="4"/>
          </p:cNvCxnSpPr>
          <p:nvPr/>
        </p:nvCxnSpPr>
        <p:spPr bwMode="auto">
          <a:xfrm flipV="1">
            <a:off x="5878541" y="3974878"/>
            <a:ext cx="1638300" cy="1295400"/>
          </a:xfrm>
          <a:prstGeom prst="curvedConnector2">
            <a:avLst/>
          </a:prstGeom>
          <a:noFill/>
          <a:ln w="9525">
            <a:solidFill>
              <a:schemeClr val="tx1"/>
            </a:solidFill>
            <a:round/>
            <a:tailEnd type="triangle" w="med" len="med"/>
          </a:ln>
          <a:effectLst/>
        </p:spPr>
      </p:cxnSp>
      <p:sp>
        <p:nvSpPr>
          <p:cNvPr id="43" name="Text Box 38"/>
          <p:cNvSpPr txBox="1">
            <a:spLocks noChangeArrowheads="1"/>
          </p:cNvSpPr>
          <p:nvPr/>
        </p:nvSpPr>
        <p:spPr bwMode="auto">
          <a:xfrm>
            <a:off x="6564341" y="4584478"/>
            <a:ext cx="350838" cy="457200"/>
          </a:xfrm>
          <a:prstGeom prst="rect">
            <a:avLst/>
          </a:prstGeom>
          <a:noFill/>
          <a:ln>
            <a:noFill/>
          </a:ln>
          <a:effectLst/>
        </p:spPr>
        <p:txBody>
          <a:bodyPr wrap="none">
            <a:spAutoFit/>
          </a:bodyPr>
          <a:lstStyle/>
          <a:p>
            <a:r>
              <a:rPr lang="en-US" altLang="zh-CN"/>
              <a:t>0</a:t>
            </a:r>
          </a:p>
        </p:txBody>
      </p:sp>
      <p:cxnSp>
        <p:nvCxnSpPr>
          <p:cNvPr id="44" name="AutoShape 44"/>
          <p:cNvCxnSpPr>
            <a:cxnSpLocks noChangeShapeType="1"/>
            <a:stCxn id="35" idx="1"/>
            <a:endCxn id="30" idx="3"/>
          </p:cNvCxnSpPr>
          <p:nvPr/>
        </p:nvCxnSpPr>
        <p:spPr bwMode="auto">
          <a:xfrm rot="16200000">
            <a:off x="4448204" y="4470178"/>
            <a:ext cx="1168400" cy="0"/>
          </a:xfrm>
          <a:prstGeom prst="straightConnector1">
            <a:avLst/>
          </a:prstGeom>
          <a:noFill/>
          <a:ln w="9525">
            <a:solidFill>
              <a:schemeClr val="tx1"/>
            </a:solidFill>
            <a:round/>
            <a:tailEnd type="triangle" w="med" len="med"/>
          </a:ln>
          <a:effectLst/>
        </p:spPr>
      </p:cxnSp>
      <p:sp>
        <p:nvSpPr>
          <p:cNvPr id="45" name="Text Box 45"/>
          <p:cNvSpPr txBox="1">
            <a:spLocks noChangeArrowheads="1"/>
          </p:cNvSpPr>
          <p:nvPr/>
        </p:nvSpPr>
        <p:spPr bwMode="auto">
          <a:xfrm>
            <a:off x="4659341" y="4203478"/>
            <a:ext cx="350838" cy="457200"/>
          </a:xfrm>
          <a:prstGeom prst="rect">
            <a:avLst/>
          </a:prstGeom>
          <a:noFill/>
          <a:ln>
            <a:noFill/>
          </a:ln>
          <a:effectLst/>
        </p:spPr>
        <p:txBody>
          <a:bodyPr wrap="none">
            <a:spAutoFit/>
          </a:bodyPr>
          <a:lstStyle/>
          <a:p>
            <a:r>
              <a:rPr lang="en-US" altLang="zh-CN"/>
              <a:t>1</a:t>
            </a:r>
          </a:p>
        </p:txBody>
      </p:sp>
      <p:sp>
        <p:nvSpPr>
          <p:cNvPr id="46" name="Oval 46"/>
          <p:cNvSpPr>
            <a:spLocks noChangeArrowheads="1"/>
          </p:cNvSpPr>
          <p:nvPr/>
        </p:nvSpPr>
        <p:spPr bwMode="auto">
          <a:xfrm>
            <a:off x="7021541" y="4965478"/>
            <a:ext cx="990600" cy="609600"/>
          </a:xfrm>
          <a:prstGeom prst="ellipse">
            <a:avLst/>
          </a:prstGeom>
          <a:solidFill>
            <a:schemeClr val="accent1">
              <a:alpha val="50000"/>
            </a:schemeClr>
          </a:solidFill>
          <a:ln w="9525">
            <a:solidFill>
              <a:schemeClr val="tx1"/>
            </a:solidFill>
            <a:round/>
          </a:ln>
          <a:effectLst/>
        </p:spPr>
        <p:txBody>
          <a:bodyPr wrap="none" anchor="ctr"/>
          <a:lstStyle/>
          <a:p>
            <a:pPr algn="ctr"/>
            <a:r>
              <a:rPr lang="en-US" altLang="zh-CN"/>
              <a:t>[B,D]</a:t>
            </a:r>
          </a:p>
        </p:txBody>
      </p:sp>
      <p:sp>
        <p:nvSpPr>
          <p:cNvPr id="47" name="Line 47"/>
          <p:cNvSpPr>
            <a:spLocks noChangeShapeType="1"/>
          </p:cNvSpPr>
          <p:nvPr/>
        </p:nvSpPr>
        <p:spPr bwMode="auto">
          <a:xfrm flipV="1">
            <a:off x="7554941" y="3974878"/>
            <a:ext cx="76200" cy="990600"/>
          </a:xfrm>
          <a:prstGeom prst="line">
            <a:avLst/>
          </a:prstGeom>
          <a:noFill/>
          <a:ln w="9525">
            <a:solidFill>
              <a:schemeClr val="tx1"/>
            </a:solidFill>
            <a:round/>
            <a:tailEnd type="triangle" w="med" len="med"/>
          </a:ln>
          <a:effectLst/>
        </p:spPr>
        <p:txBody>
          <a:bodyPr/>
          <a:lstStyle/>
          <a:p>
            <a:endParaRPr lang="zh-CN" altLang="en-US"/>
          </a:p>
        </p:txBody>
      </p:sp>
      <p:sp>
        <p:nvSpPr>
          <p:cNvPr id="48" name="Text Box 48"/>
          <p:cNvSpPr txBox="1">
            <a:spLocks noChangeArrowheads="1"/>
          </p:cNvSpPr>
          <p:nvPr/>
        </p:nvSpPr>
        <p:spPr bwMode="auto">
          <a:xfrm>
            <a:off x="7554941" y="4355878"/>
            <a:ext cx="350838" cy="457200"/>
          </a:xfrm>
          <a:prstGeom prst="rect">
            <a:avLst/>
          </a:prstGeom>
          <a:noFill/>
          <a:ln>
            <a:noFill/>
          </a:ln>
          <a:effectLst/>
        </p:spPr>
        <p:txBody>
          <a:bodyPr wrap="none">
            <a:spAutoFit/>
          </a:bodyPr>
          <a:lstStyle/>
          <a:p>
            <a:r>
              <a:rPr lang="en-US" altLang="zh-CN"/>
              <a:t>0</a:t>
            </a:r>
          </a:p>
        </p:txBody>
      </p:sp>
      <p:cxnSp>
        <p:nvCxnSpPr>
          <p:cNvPr id="49" name="AutoShape 50"/>
          <p:cNvCxnSpPr>
            <a:cxnSpLocks noChangeShapeType="1"/>
            <a:stCxn id="46" idx="3"/>
            <a:endCxn id="30" idx="2"/>
          </p:cNvCxnSpPr>
          <p:nvPr/>
        </p:nvCxnSpPr>
        <p:spPr bwMode="auto">
          <a:xfrm rot="16200000" flipV="1">
            <a:off x="5118923" y="3439096"/>
            <a:ext cx="1816100" cy="2278063"/>
          </a:xfrm>
          <a:prstGeom prst="curvedConnector4">
            <a:avLst>
              <a:gd name="adj1" fmla="val -17481"/>
              <a:gd name="adj2" fmla="val 131495"/>
            </a:avLst>
          </a:prstGeom>
          <a:noFill/>
          <a:ln w="9525">
            <a:solidFill>
              <a:schemeClr val="tx1"/>
            </a:solidFill>
            <a:round/>
            <a:tailEnd type="triangle" w="med" len="med"/>
          </a:ln>
          <a:effectLst/>
        </p:spPr>
      </p:cxnSp>
      <p:sp>
        <p:nvSpPr>
          <p:cNvPr id="50" name="Text Box 51"/>
          <p:cNvSpPr txBox="1">
            <a:spLocks noChangeArrowheads="1"/>
          </p:cNvSpPr>
          <p:nvPr/>
        </p:nvSpPr>
        <p:spPr bwMode="auto">
          <a:xfrm>
            <a:off x="4202141" y="5270278"/>
            <a:ext cx="350838" cy="457200"/>
          </a:xfrm>
          <a:prstGeom prst="rect">
            <a:avLst/>
          </a:prstGeom>
          <a:noFill/>
          <a:ln>
            <a:noFill/>
          </a:ln>
          <a:effectLst/>
        </p:spPr>
        <p:txBody>
          <a:bodyPr wrap="none">
            <a:spAutoFit/>
          </a:bodyPr>
          <a:lstStyle/>
          <a:p>
            <a:r>
              <a:rPr lang="en-US" altLang="zh-CN"/>
              <a:t>1</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1"/>
            </a:gs>
          </a:gsLst>
          <a:lin ang="5400000" scaled="1"/>
          <a:tileRect/>
        </a:gradFill>
        <a:effectLst/>
      </p:bgPr>
    </p:bg>
    <p:spTree>
      <p:nvGrpSpPr>
        <p:cNvPr id="1" name=""/>
        <p:cNvGrpSpPr/>
        <p:nvPr/>
      </p:nvGrpSpPr>
      <p:grpSpPr>
        <a:xfrm>
          <a:off x="0" y="0"/>
          <a:ext cx="0" cy="0"/>
          <a:chOff x="0" y="0"/>
          <a:chExt cx="0" cy="0"/>
        </a:xfrm>
      </p:grpSpPr>
      <p:sp>
        <p:nvSpPr>
          <p:cNvPr id="535555" name="文本占位符 535554"/>
          <p:cNvSpPr>
            <a:spLocks noGrp="1"/>
          </p:cNvSpPr>
          <p:nvPr>
            <p:ph type="body" idx="1"/>
          </p:nvPr>
        </p:nvSpPr>
        <p:spPr/>
        <p:txBody>
          <a:bodyPr/>
          <a:lstStyle/>
          <a:p>
            <a:pPr>
              <a:spcBef>
                <a:spcPct val="80000"/>
              </a:spcBef>
              <a:buNone/>
            </a:pPr>
            <a:r>
              <a:rPr lang="zh-CN" altLang="en-US" b="1" dirty="0">
                <a:ea typeface="黑体" panose="02010609060101010101" pitchFamily="2" charset="-122"/>
              </a:rPr>
              <a:t>定理 </a:t>
            </a:r>
            <a:r>
              <a:rPr lang="en-US" altLang="zh-CN" b="1" dirty="0">
                <a:ea typeface="黑体" panose="02010609060101010101" pitchFamily="2" charset="-122"/>
              </a:rPr>
              <a:t>5-12 </a:t>
            </a:r>
            <a:r>
              <a:rPr lang="zh-CN" altLang="en-US" b="1" dirty="0">
                <a:latin typeface="宋体" panose="02010600030101010101" pitchFamily="2" charset="-122"/>
                <a:ea typeface="宋体" panose="02010600030101010101" pitchFamily="2" charset="-122"/>
              </a:rPr>
              <a:t>设</a:t>
            </a:r>
            <a:r>
              <a:rPr lang="en-US" altLang="zh-CN" b="1" dirty="0">
                <a:latin typeface="Times New Roman" panose="02020603050405020304" charset="0"/>
                <a:ea typeface="宋体" panose="02010600030101010101" pitchFamily="2" charset="-122"/>
              </a:rPr>
              <a:t>DFA  M</a:t>
            </a:r>
            <a:r>
              <a:rPr lang="en-US" altLang="zh-CN" b="1" baseline="-30000" dirty="0">
                <a:latin typeface="Times New Roman" panose="02020603050405020304" charset="0"/>
                <a:ea typeface="宋体" panose="02010600030101010101" pitchFamily="2" charset="-122"/>
              </a:rPr>
              <a:t>1</a:t>
            </a:r>
            <a:r>
              <a:rPr lang="en-US" altLang="zh-CN" b="1" dirty="0">
                <a:latin typeface="Times New Roman" panose="02020603050405020304" charset="0"/>
                <a:ea typeface="宋体" panose="02010600030101010101" pitchFamily="2" charset="-122"/>
              </a:rPr>
              <a:t>=(Q</a:t>
            </a:r>
            <a:r>
              <a:rPr lang="en-US" altLang="zh-CN" b="1" baseline="-30000" dirty="0">
                <a:latin typeface="Times New Roman" panose="02020603050405020304" charset="0"/>
                <a:ea typeface="宋体" panose="02010600030101010101" pitchFamily="2" charset="-122"/>
              </a:rPr>
              <a:t>1</a:t>
            </a:r>
            <a:r>
              <a:rPr lang="zh-CN" altLang="en-US" b="1" dirty="0">
                <a:latin typeface="宋体" panose="02010600030101010101" pitchFamily="2" charset="-122"/>
                <a:ea typeface="宋体" panose="02010600030101010101" pitchFamily="2" charset="-122"/>
              </a:rPr>
              <a:t>，</a:t>
            </a:r>
            <a:r>
              <a:rPr lang="en-US" altLang="zh-CN" b="1" dirty="0">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a:t>
            </a:r>
            <a:r>
              <a:rPr lang="en-US" altLang="zh-CN" b="1" dirty="0">
                <a:latin typeface="宋体" panose="02010600030101010101" pitchFamily="2" charset="-122"/>
                <a:ea typeface="宋体" panose="02010600030101010101" pitchFamily="2" charset="-122"/>
              </a:rPr>
              <a:t>δ</a:t>
            </a:r>
            <a:r>
              <a:rPr lang="en-US" altLang="zh-CN" b="1" baseline="-30000" dirty="0">
                <a:latin typeface="Times New Roman" panose="02020603050405020304" charset="0"/>
                <a:ea typeface="宋体" panose="02010600030101010101" pitchFamily="2" charset="-122"/>
              </a:rPr>
              <a:t>1</a:t>
            </a:r>
            <a:r>
              <a:rPr lang="zh-CN" altLang="en-US" b="1" dirty="0">
                <a:latin typeface="宋体" panose="02010600030101010101" pitchFamily="2" charset="-122"/>
                <a:ea typeface="宋体" panose="02010600030101010101" pitchFamily="2" charset="-122"/>
              </a:rPr>
              <a:t>，</a:t>
            </a:r>
            <a:r>
              <a:rPr lang="en-US" altLang="zh-CN" b="1" dirty="0">
                <a:latin typeface="Times New Roman" panose="02020603050405020304" charset="0"/>
                <a:ea typeface="宋体" panose="02010600030101010101" pitchFamily="2" charset="-122"/>
              </a:rPr>
              <a:t>q</a:t>
            </a:r>
            <a:r>
              <a:rPr lang="en-US" altLang="zh-CN" b="1" baseline="-30000" dirty="0">
                <a:latin typeface="Times New Roman" panose="02020603050405020304" charset="0"/>
                <a:ea typeface="宋体" panose="02010600030101010101" pitchFamily="2" charset="-122"/>
              </a:rPr>
              <a:t>01</a:t>
            </a:r>
            <a:r>
              <a:rPr lang="zh-CN" altLang="en-US" b="1" dirty="0">
                <a:latin typeface="宋体" panose="02010600030101010101" pitchFamily="2" charset="-122"/>
                <a:ea typeface="宋体" panose="02010600030101010101" pitchFamily="2" charset="-122"/>
              </a:rPr>
              <a:t>，</a:t>
            </a:r>
            <a:r>
              <a:rPr lang="en-US" altLang="zh-CN" b="1" dirty="0">
                <a:latin typeface="Times New Roman" panose="02020603050405020304" charset="0"/>
                <a:ea typeface="宋体" panose="02010600030101010101" pitchFamily="2" charset="-122"/>
              </a:rPr>
              <a:t>F</a:t>
            </a:r>
            <a:r>
              <a:rPr lang="en-US" altLang="zh-CN" b="1" baseline="-30000" dirty="0">
                <a:latin typeface="Times New Roman" panose="02020603050405020304" charset="0"/>
                <a:ea typeface="宋体" panose="02010600030101010101" pitchFamily="2" charset="-122"/>
              </a:rPr>
              <a:t>1</a:t>
            </a:r>
            <a:r>
              <a:rPr lang="en-US" altLang="zh-CN" b="1" dirty="0">
                <a:latin typeface="Times New Roman" panose="02020603050405020304" charset="0"/>
                <a:ea typeface="宋体" panose="02010600030101010101" pitchFamily="2" charset="-122"/>
              </a:rPr>
              <a:t>)</a:t>
            </a:r>
            <a:r>
              <a:rPr lang="zh-CN" altLang="en-US" b="1" dirty="0">
                <a:latin typeface="宋体" panose="02010600030101010101" pitchFamily="2" charset="-122"/>
                <a:ea typeface="宋体" panose="02010600030101010101" pitchFamily="2" charset="-122"/>
              </a:rPr>
              <a:t>，</a:t>
            </a:r>
            <a:r>
              <a:rPr lang="zh-CN" altLang="en-US" b="1" dirty="0">
                <a:latin typeface="Times New Roman" panose="02020603050405020304" charset="0"/>
                <a:ea typeface="宋体" panose="02010600030101010101" pitchFamily="2" charset="-122"/>
              </a:rPr>
              <a:t> </a:t>
            </a:r>
            <a:r>
              <a:rPr lang="en-US" altLang="zh-CN" b="1" dirty="0">
                <a:latin typeface="Times New Roman" panose="02020603050405020304" charset="0"/>
                <a:ea typeface="宋体" panose="02010600030101010101" pitchFamily="2" charset="-122"/>
              </a:rPr>
              <a:t>DFA M</a:t>
            </a:r>
            <a:r>
              <a:rPr lang="en-US" altLang="zh-CN" b="1" baseline="-30000" dirty="0">
                <a:latin typeface="Times New Roman" panose="02020603050405020304" charset="0"/>
                <a:ea typeface="宋体" panose="02010600030101010101" pitchFamily="2" charset="-122"/>
              </a:rPr>
              <a:t>2</a:t>
            </a:r>
            <a:r>
              <a:rPr lang="en-US" altLang="zh-CN" b="1" dirty="0">
                <a:latin typeface="Times New Roman" panose="02020603050405020304" charset="0"/>
                <a:ea typeface="宋体" panose="02010600030101010101" pitchFamily="2" charset="-122"/>
              </a:rPr>
              <a:t>=(Q</a:t>
            </a:r>
            <a:r>
              <a:rPr lang="en-US" altLang="zh-CN" b="1" baseline="-30000" dirty="0">
                <a:latin typeface="Times New Roman" panose="02020603050405020304" charset="0"/>
                <a:ea typeface="宋体" panose="02010600030101010101" pitchFamily="2" charset="-122"/>
              </a:rPr>
              <a:t>2</a:t>
            </a:r>
            <a:r>
              <a:rPr lang="zh-CN" altLang="en-US" b="1" dirty="0">
                <a:latin typeface="宋体" panose="02010600030101010101" pitchFamily="2" charset="-122"/>
                <a:ea typeface="宋体" panose="02010600030101010101" pitchFamily="2" charset="-122"/>
              </a:rPr>
              <a:t>，</a:t>
            </a:r>
            <a:r>
              <a:rPr lang="en-US" altLang="zh-CN" b="1" dirty="0">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a:t>
            </a:r>
            <a:r>
              <a:rPr lang="en-US" altLang="zh-CN" b="1" dirty="0">
                <a:latin typeface="宋体" panose="02010600030101010101" pitchFamily="2" charset="-122"/>
                <a:ea typeface="宋体" panose="02010600030101010101" pitchFamily="2" charset="-122"/>
              </a:rPr>
              <a:t>δ</a:t>
            </a:r>
            <a:r>
              <a:rPr lang="en-US" altLang="zh-CN" b="1" baseline="-30000" dirty="0">
                <a:latin typeface="Times New Roman" panose="02020603050405020304" charset="0"/>
                <a:ea typeface="宋体" panose="02010600030101010101" pitchFamily="2" charset="-122"/>
              </a:rPr>
              <a:t>2</a:t>
            </a:r>
            <a:r>
              <a:rPr lang="zh-CN" altLang="en-US" b="1" dirty="0">
                <a:latin typeface="宋体" panose="02010600030101010101" pitchFamily="2" charset="-122"/>
                <a:ea typeface="宋体" panose="02010600030101010101" pitchFamily="2" charset="-122"/>
              </a:rPr>
              <a:t>，</a:t>
            </a:r>
            <a:r>
              <a:rPr lang="en-US" altLang="zh-CN" b="1" dirty="0">
                <a:latin typeface="Times New Roman" panose="02020603050405020304" charset="0"/>
                <a:ea typeface="宋体" panose="02010600030101010101" pitchFamily="2" charset="-122"/>
              </a:rPr>
              <a:t>q</a:t>
            </a:r>
            <a:r>
              <a:rPr lang="en-US" altLang="zh-CN" b="1" baseline="-30000" dirty="0">
                <a:latin typeface="Times New Roman" panose="02020603050405020304" charset="0"/>
                <a:ea typeface="宋体" panose="02010600030101010101" pitchFamily="2" charset="-122"/>
              </a:rPr>
              <a:t>02</a:t>
            </a:r>
            <a:r>
              <a:rPr lang="zh-CN" altLang="en-US" b="1" dirty="0">
                <a:latin typeface="宋体" panose="02010600030101010101" pitchFamily="2" charset="-122"/>
                <a:ea typeface="宋体" panose="02010600030101010101" pitchFamily="2" charset="-122"/>
              </a:rPr>
              <a:t>，</a:t>
            </a:r>
            <a:r>
              <a:rPr lang="en-US" altLang="zh-CN" b="1" dirty="0">
                <a:latin typeface="Times New Roman" panose="02020603050405020304" charset="0"/>
                <a:ea typeface="宋体" panose="02010600030101010101" pitchFamily="2" charset="-122"/>
              </a:rPr>
              <a:t>F</a:t>
            </a:r>
            <a:r>
              <a:rPr lang="en-US" altLang="zh-CN" b="1" baseline="-30000" dirty="0">
                <a:latin typeface="Times New Roman" panose="02020603050405020304" charset="0"/>
                <a:ea typeface="宋体" panose="02010600030101010101" pitchFamily="2" charset="-122"/>
              </a:rPr>
              <a:t>2</a:t>
            </a:r>
            <a:r>
              <a:rPr lang="en-US" altLang="zh-CN" b="1" dirty="0">
                <a:latin typeface="Times New Roman" panose="02020603050405020304" charset="0"/>
                <a:ea typeface="宋体" panose="02010600030101010101" pitchFamily="2" charset="-122"/>
              </a:rPr>
              <a:t>)</a:t>
            </a:r>
            <a:r>
              <a:rPr lang="zh-CN" altLang="en-US" b="1" dirty="0">
                <a:latin typeface="宋体" panose="02010600030101010101" pitchFamily="2" charset="-122"/>
                <a:ea typeface="宋体" panose="02010600030101010101" pitchFamily="2" charset="-122"/>
              </a:rPr>
              <a:t>，则存在判定</a:t>
            </a:r>
            <a:r>
              <a:rPr lang="en-US" altLang="zh-CN" b="1" dirty="0">
                <a:latin typeface="Times New Roman" panose="02020603050405020304" charset="0"/>
                <a:ea typeface="宋体" panose="02010600030101010101" pitchFamily="2" charset="-122"/>
              </a:rPr>
              <a:t>M</a:t>
            </a:r>
            <a:r>
              <a:rPr lang="en-US" altLang="zh-CN" b="1" baseline="-30000" dirty="0">
                <a:latin typeface="Times New Roman" panose="02020603050405020304" charset="0"/>
                <a:ea typeface="宋体" panose="02010600030101010101" pitchFamily="2" charset="-122"/>
              </a:rPr>
              <a:t>1</a:t>
            </a:r>
            <a:r>
              <a:rPr lang="zh-CN" altLang="en-US" b="1" dirty="0">
                <a:latin typeface="宋体" panose="02010600030101010101" pitchFamily="2" charset="-122"/>
                <a:ea typeface="宋体" panose="02010600030101010101" pitchFamily="2" charset="-122"/>
              </a:rPr>
              <a:t>与</a:t>
            </a:r>
            <a:r>
              <a:rPr lang="zh-CN" altLang="en-US" b="1" dirty="0">
                <a:latin typeface="Times New Roman" panose="02020603050405020304" charset="0"/>
                <a:ea typeface="宋体" panose="02010600030101010101" pitchFamily="2" charset="-122"/>
              </a:rPr>
              <a:t> </a:t>
            </a:r>
            <a:r>
              <a:rPr lang="en-US" altLang="zh-CN" b="1" dirty="0">
                <a:latin typeface="Times New Roman" panose="02020603050405020304" charset="0"/>
                <a:ea typeface="宋体" panose="02010600030101010101" pitchFamily="2" charset="-122"/>
              </a:rPr>
              <a:t>M</a:t>
            </a:r>
            <a:r>
              <a:rPr lang="en-US" altLang="zh-CN" b="1" baseline="-30000" dirty="0">
                <a:latin typeface="Times New Roman" panose="02020603050405020304" charset="0"/>
                <a:ea typeface="宋体" panose="02010600030101010101" pitchFamily="2" charset="-122"/>
              </a:rPr>
              <a:t>2</a:t>
            </a:r>
            <a:r>
              <a:rPr lang="zh-CN" altLang="en-US" b="1" dirty="0">
                <a:latin typeface="宋体" panose="02010600030101010101" pitchFamily="2" charset="-122"/>
                <a:ea typeface="宋体" panose="02010600030101010101" pitchFamily="2" charset="-122"/>
              </a:rPr>
              <a:t>是否等价的算法。</a:t>
            </a:r>
            <a:r>
              <a:rPr lang="zh-CN" altLang="en-US" b="1" dirty="0">
                <a:ea typeface="宋体" panose="02010600030101010101" pitchFamily="2" charset="-122"/>
              </a:rPr>
              <a:t> </a:t>
            </a: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2019/5/28</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46</a:t>
            </a:fld>
            <a:endParaRPr lang="zh-CN" dirty="0"/>
          </a:p>
        </p:txBody>
      </p:sp>
      <p:sp>
        <p:nvSpPr>
          <p:cNvPr id="7" name="标题 432129"/>
          <p:cNvSpPr>
            <a:spLocks noGrp="1"/>
          </p:cNvSpPr>
          <p:nvPr>
            <p:ph type="title"/>
          </p:nvPr>
        </p:nvSpPr>
        <p:spPr>
          <a:xfrm>
            <a:off x="312420" y="5080"/>
            <a:ext cx="9319895" cy="1199515"/>
          </a:xfrm>
        </p:spPr>
        <p:txBody>
          <a:bodyPr anchor="ctr"/>
          <a:lstStyle/>
          <a:p>
            <a:pPr algn="l"/>
            <a:r>
              <a:rPr lang="zh-CN" altLang="en-US" b="1" dirty="0">
                <a:solidFill>
                  <a:srgbClr val="CC0066"/>
                </a:solidFill>
                <a:latin typeface="宋体" panose="02010600030101010101" pitchFamily="2" charset="-122"/>
                <a:ea typeface="宋体" panose="02010600030101010101" pitchFamily="2" charset="-122"/>
              </a:rPr>
              <a:t>等价性判定 </a:t>
            </a:r>
            <a:r>
              <a:rPr lang="en-US" altLang="zh-CN" b="1" dirty="0">
                <a:solidFill>
                  <a:srgbClr val="CC0066"/>
                </a:solidFill>
                <a:latin typeface="宋体" panose="02010600030101010101" pitchFamily="2" charset="-122"/>
                <a:ea typeface="宋体" panose="02010600030101010101" pitchFamily="2" charset="-122"/>
              </a:rPr>
              <a:t>Equivalence</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8514" name="标题 448513"/>
          <p:cNvSpPr>
            <a:spLocks noGrp="1"/>
          </p:cNvSpPr>
          <p:nvPr>
            <p:ph type="title"/>
          </p:nvPr>
        </p:nvSpPr>
        <p:spPr/>
        <p:txBody>
          <a:bodyPr anchor="ctr"/>
          <a:lstStyle/>
          <a:p>
            <a:r>
              <a:rPr lang="en-US" altLang="zh-CN" b="1" dirty="0">
                <a:ea typeface="黑体" panose="02010609060101010101" pitchFamily="2" charset="-122"/>
              </a:rPr>
              <a:t>5.2 RL</a:t>
            </a:r>
            <a:r>
              <a:rPr lang="zh-CN" altLang="en-US" b="1" dirty="0">
                <a:ea typeface="黑体" panose="02010609060101010101" pitchFamily="2" charset="-122"/>
              </a:rPr>
              <a:t>的封闭性</a:t>
            </a:r>
            <a:r>
              <a:rPr lang="zh-CN" altLang="en-US" dirty="0">
                <a:ea typeface="宋体" panose="02010600030101010101" pitchFamily="2" charset="-122"/>
              </a:rPr>
              <a:t> </a:t>
            </a:r>
          </a:p>
        </p:txBody>
      </p:sp>
      <p:sp>
        <p:nvSpPr>
          <p:cNvPr id="448515" name="文本占位符 448514"/>
          <p:cNvSpPr>
            <a:spLocks noGrp="1"/>
          </p:cNvSpPr>
          <p:nvPr>
            <p:ph type="body" idx="1"/>
          </p:nvPr>
        </p:nvSpPr>
        <p:spPr/>
        <p:txBody>
          <a:bodyPr/>
          <a:lstStyle/>
          <a:p>
            <a:pPr marL="0" indent="387350"/>
            <a:r>
              <a:rPr lang="zh-CN" altLang="en-US" sz="2800" b="1" dirty="0">
                <a:ea typeface="黑体" panose="02010609060101010101" pitchFamily="2" charset="-122"/>
              </a:rPr>
              <a:t>封闭性</a:t>
            </a:r>
            <a:r>
              <a:rPr lang="en-US" altLang="zh-CN" sz="2800" b="1" dirty="0">
                <a:ea typeface="黑体" panose="02010609060101010101" pitchFamily="2" charset="-122"/>
              </a:rPr>
              <a:t>(</a:t>
            </a:r>
            <a:r>
              <a:rPr lang="en-US" altLang="zh-CN" sz="2800" b="1">
                <a:ea typeface="黑体" panose="02010609060101010101" pitchFamily="2" charset="-122"/>
              </a:rPr>
              <a:t>closure property)</a:t>
            </a:r>
            <a:r>
              <a:rPr lang="en-US" altLang="zh-CN" sz="2800" b="1" dirty="0">
                <a:ea typeface="宋体" panose="02010600030101010101" pitchFamily="2" charset="-122"/>
              </a:rPr>
              <a:t> </a:t>
            </a:r>
          </a:p>
          <a:p>
            <a:pPr marL="0" indent="387350">
              <a:buNone/>
            </a:pPr>
            <a:r>
              <a:rPr lang="zh-CN" altLang="en-US" sz="2800" b="1" dirty="0">
                <a:latin typeface="Times New Roman" panose="02020603050405020304" charset="0"/>
                <a:ea typeface="宋体" panose="02010600030101010101" pitchFamily="2" charset="-122"/>
              </a:rPr>
              <a:t>如果任意的、属于同一语言类的语言在某一特定运算下所得的结果仍然是该类语言，则称该语言类对此运算是</a:t>
            </a:r>
            <a:r>
              <a:rPr lang="zh-CN" altLang="en-US" sz="2800" b="1" dirty="0">
                <a:ea typeface="黑体" panose="02010609060101010101" pitchFamily="2" charset="-122"/>
              </a:rPr>
              <a:t>封闭</a:t>
            </a:r>
            <a:r>
              <a:rPr lang="zh-CN" altLang="en-US" sz="2800" b="1" dirty="0">
                <a:latin typeface="Times New Roman" panose="02020603050405020304" charset="0"/>
                <a:ea typeface="宋体" panose="02010600030101010101" pitchFamily="2" charset="-122"/>
              </a:rPr>
              <a:t>的</a:t>
            </a:r>
            <a:endParaRPr lang="zh-CN" altLang="en-US" sz="2800" b="1" dirty="0">
              <a:ea typeface="黑体" panose="02010609060101010101" pitchFamily="2" charset="-122"/>
            </a:endParaRPr>
          </a:p>
          <a:p>
            <a:pPr marL="0" indent="387350"/>
            <a:r>
              <a:rPr lang="zh-CN" altLang="en-US" sz="2800" b="1" dirty="0">
                <a:ea typeface="黑体" panose="02010609060101010101" pitchFamily="2" charset="-122"/>
              </a:rPr>
              <a:t>有效封闭性</a:t>
            </a:r>
            <a:r>
              <a:rPr lang="en-US" altLang="zh-CN" sz="2800" b="1" dirty="0">
                <a:ea typeface="黑体" panose="02010609060101010101" pitchFamily="2" charset="-122"/>
              </a:rPr>
              <a:t>(</a:t>
            </a:r>
            <a:r>
              <a:rPr lang="en-US" altLang="zh-CN" sz="2800" b="1">
                <a:ea typeface="黑体" panose="02010609060101010101" pitchFamily="2" charset="-122"/>
              </a:rPr>
              <a:t>valid closure property)</a:t>
            </a:r>
          </a:p>
          <a:p>
            <a:pPr marL="0" indent="387350">
              <a:buNone/>
            </a:pPr>
            <a:r>
              <a:rPr lang="zh-CN" altLang="en-US" sz="2800" b="1" dirty="0">
                <a:latin typeface="Times New Roman" panose="02020603050405020304" charset="0"/>
                <a:ea typeface="宋体" panose="02010600030101010101" pitchFamily="2" charset="-122"/>
              </a:rPr>
              <a:t>给定一个语言类的若干个语言的描述，如果存在一个算法，它可以构造出这些语言在给定运算下所获得的运算结果的相应形式的语言描述，则称此语言类对相应的运算是</a:t>
            </a:r>
            <a:r>
              <a:rPr lang="zh-CN" altLang="en-US" sz="2800" b="1" dirty="0">
                <a:ea typeface="黑体" panose="02010609060101010101" pitchFamily="2" charset="-122"/>
              </a:rPr>
              <a:t>有效封闭</a:t>
            </a:r>
            <a:r>
              <a:rPr lang="zh-CN" altLang="en-US" sz="2800" b="1" dirty="0">
                <a:latin typeface="Times New Roman" panose="02020603050405020304" charset="0"/>
                <a:ea typeface="宋体" panose="02010600030101010101" pitchFamily="2" charset="-122"/>
              </a:rPr>
              <a:t>的。</a:t>
            </a:r>
            <a:endParaRPr lang="zh-CN" altLang="en-US" sz="2800" b="1">
              <a:ea typeface="黑体" panose="02010609060101010101" pitchFamily="2" charset="-122"/>
            </a:endParaRP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2019/5/28</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47</a:t>
            </a:fld>
            <a:endParaRPr lang="zh-CN" dirty="0"/>
          </a:p>
        </p:txBody>
      </p:sp>
    </p:spTree>
    <p:extLst>
      <p:ext uri="{BB962C8B-B14F-4D97-AF65-F5344CB8AC3E}">
        <p14:creationId xmlns:p14="http://schemas.microsoft.com/office/powerpoint/2010/main" xmlns="" val="294473070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9538" name="标题 449537"/>
          <p:cNvSpPr>
            <a:spLocks noGrp="1"/>
          </p:cNvSpPr>
          <p:nvPr>
            <p:ph type="title"/>
          </p:nvPr>
        </p:nvSpPr>
        <p:spPr/>
        <p:txBody>
          <a:bodyPr anchor="ctr"/>
          <a:lstStyle/>
          <a:p>
            <a:r>
              <a:rPr lang="en-US" altLang="zh-CN" b="1" dirty="0">
                <a:ea typeface="黑体" panose="02010609060101010101" pitchFamily="2" charset="-122"/>
              </a:rPr>
              <a:t>5.2 RL</a:t>
            </a:r>
            <a:r>
              <a:rPr lang="zh-CN" altLang="en-US" b="1" dirty="0">
                <a:ea typeface="黑体" panose="02010609060101010101" pitchFamily="2" charset="-122"/>
              </a:rPr>
              <a:t>的封闭性</a:t>
            </a:r>
            <a:r>
              <a:rPr lang="zh-CN" altLang="en-US" dirty="0">
                <a:ea typeface="宋体" panose="02010600030101010101" pitchFamily="2" charset="-122"/>
              </a:rPr>
              <a:t> </a:t>
            </a:r>
          </a:p>
        </p:txBody>
      </p:sp>
      <p:sp>
        <p:nvSpPr>
          <p:cNvPr id="449539" name="文本占位符 449538"/>
          <p:cNvSpPr>
            <a:spLocks noGrp="1"/>
          </p:cNvSpPr>
          <p:nvPr>
            <p:ph type="body" idx="1"/>
          </p:nvPr>
        </p:nvSpPr>
        <p:spPr>
          <a:xfrm>
            <a:off x="381000" y="1600200"/>
            <a:ext cx="8534400" cy="4525963"/>
          </a:xfrm>
        </p:spPr>
        <p:txBody>
          <a:bodyPr/>
          <a:lstStyle/>
          <a:p>
            <a:pPr>
              <a:buNone/>
            </a:pPr>
            <a:r>
              <a:rPr lang="zh-CN" altLang="en-US" sz="3600" b="1" dirty="0">
                <a:ea typeface="黑体" panose="02010609060101010101" pitchFamily="2" charset="-122"/>
              </a:rPr>
              <a:t>定理 </a:t>
            </a:r>
            <a:r>
              <a:rPr lang="en-US" altLang="zh-CN" sz="3600" b="1" dirty="0">
                <a:ea typeface="黑体" panose="02010609060101010101" pitchFamily="2" charset="-122"/>
              </a:rPr>
              <a:t>5-1</a:t>
            </a:r>
            <a:r>
              <a:rPr lang="en-US" altLang="zh-CN" sz="3600" b="1" dirty="0">
                <a:latin typeface="Times New Roman" panose="02020603050405020304" charset="0"/>
                <a:ea typeface="宋体" panose="02010600030101010101" pitchFamily="2" charset="-122"/>
              </a:rPr>
              <a:t>  RL </a:t>
            </a:r>
            <a:r>
              <a:rPr lang="zh-CN" altLang="en-US" sz="3600" b="1" dirty="0">
                <a:latin typeface="Times New Roman" panose="02020603050405020304" charset="0"/>
                <a:ea typeface="宋体" panose="02010600030101010101" pitchFamily="2" charset="-122"/>
              </a:rPr>
              <a:t>在并、乘积、闭包运算下是</a:t>
            </a:r>
            <a:r>
              <a:rPr lang="zh-CN" altLang="en-US" sz="4000" b="1" dirty="0">
                <a:latin typeface="Times New Roman" panose="02020603050405020304" charset="0"/>
                <a:ea typeface="宋体" panose="02010600030101010101" pitchFamily="2" charset="-122"/>
              </a:rPr>
              <a:t>封闭</a:t>
            </a:r>
            <a:r>
              <a:rPr lang="zh-CN" altLang="en-US" sz="3600" b="1" dirty="0">
                <a:latin typeface="Times New Roman" panose="02020603050405020304" charset="0"/>
                <a:ea typeface="宋体" panose="02010600030101010101" pitchFamily="2" charset="-122"/>
              </a:rPr>
              <a:t>的。</a:t>
            </a:r>
          </a:p>
          <a:p>
            <a:pPr>
              <a:buNone/>
            </a:pPr>
            <a:endParaRPr lang="zh-CN" altLang="en-US" b="1" dirty="0">
              <a:latin typeface="Times New Roman" panose="02020603050405020304" charset="0"/>
              <a:ea typeface="宋体" panose="02010600030101010101" pitchFamily="2" charset="-122"/>
            </a:endParaRPr>
          </a:p>
          <a:p>
            <a:r>
              <a:rPr lang="zh-CN" altLang="en-US" b="1" dirty="0">
                <a:latin typeface="Times New Roman" panose="02020603050405020304" charset="0"/>
                <a:ea typeface="宋体" panose="02010600030101010101" pitchFamily="2" charset="-122"/>
              </a:rPr>
              <a:t>根据</a:t>
            </a:r>
            <a:r>
              <a:rPr lang="en-US" altLang="zh-CN" b="1" dirty="0">
                <a:latin typeface="Times New Roman" panose="02020603050405020304" charset="0"/>
                <a:ea typeface="宋体" panose="02010600030101010101" pitchFamily="2" charset="-122"/>
              </a:rPr>
              <a:t>RE</a:t>
            </a:r>
            <a:r>
              <a:rPr lang="zh-CN" altLang="en-US" b="1" dirty="0">
                <a:latin typeface="Times New Roman" panose="02020603050405020304" charset="0"/>
                <a:ea typeface="宋体" panose="02010600030101010101" pitchFamily="2" charset="-122"/>
              </a:rPr>
              <a:t>的定义，立即可以得到此定理。</a:t>
            </a:r>
            <a:endParaRPr lang="zh-CN" altLang="en-US" b="1">
              <a:ea typeface="宋体" panose="02010600030101010101" pitchFamily="2" charset="-122"/>
            </a:endParaRP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2019/5/28</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48</a:t>
            </a:fld>
            <a:endParaRPr lang="zh-CN" dirty="0"/>
          </a:p>
        </p:txBody>
      </p:sp>
    </p:spTree>
    <p:extLst>
      <p:ext uri="{BB962C8B-B14F-4D97-AF65-F5344CB8AC3E}">
        <p14:creationId xmlns:p14="http://schemas.microsoft.com/office/powerpoint/2010/main" xmlns="" val="405038993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标题 11265"/>
          <p:cNvSpPr>
            <a:spLocks noGrp="1"/>
          </p:cNvSpPr>
          <p:nvPr>
            <p:ph type="title"/>
          </p:nvPr>
        </p:nvSpPr>
        <p:spPr/>
        <p:txBody>
          <a:bodyPr anchor="ctr"/>
          <a:lstStyle/>
          <a:p>
            <a:r>
              <a:rPr lang="zh-CN" altLang="en-US">
                <a:ea typeface="宋体" panose="02010600030101010101" pitchFamily="2" charset="-122"/>
              </a:rPr>
              <a:t>并运算封闭性</a:t>
            </a:r>
          </a:p>
        </p:txBody>
      </p:sp>
      <p:sp>
        <p:nvSpPr>
          <p:cNvPr id="11267" name="文本占位符 11266"/>
          <p:cNvSpPr>
            <a:spLocks noGrp="1"/>
          </p:cNvSpPr>
          <p:nvPr>
            <p:ph type="body" idx="1"/>
          </p:nvPr>
        </p:nvSpPr>
        <p:spPr/>
        <p:txBody>
          <a:bodyPr/>
          <a:lstStyle/>
          <a:p>
            <a:r>
              <a:rPr lang="zh-CN" altLang="en-US">
                <a:ea typeface="宋体" panose="02010600030101010101" pitchFamily="2" charset="-122"/>
              </a:rPr>
              <a:t>如果</a:t>
            </a:r>
            <a:r>
              <a:rPr lang="en-US" altLang="zh-CN"/>
              <a:t> L </a:t>
            </a:r>
            <a:r>
              <a:rPr lang="zh-CN" altLang="en-US">
                <a:ea typeface="宋体" panose="02010600030101010101" pitchFamily="2" charset="-122"/>
              </a:rPr>
              <a:t>和</a:t>
            </a:r>
            <a:r>
              <a:rPr lang="en-US" altLang="zh-CN"/>
              <a:t> M </a:t>
            </a:r>
            <a:r>
              <a:rPr lang="zh-CN" altLang="en-US">
                <a:ea typeface="宋体" panose="02010600030101010101" pitchFamily="2" charset="-122"/>
              </a:rPr>
              <a:t>都是正则语言</a:t>
            </a:r>
            <a:r>
              <a:rPr lang="en-US" altLang="zh-CN"/>
              <a:t>, </a:t>
            </a:r>
            <a:r>
              <a:rPr lang="zh-CN" altLang="en-US">
                <a:ea typeface="宋体" panose="02010600030101010101" pitchFamily="2" charset="-122"/>
              </a:rPr>
              <a:t>那么</a:t>
            </a:r>
            <a:r>
              <a:rPr lang="en-US" altLang="zh-CN"/>
              <a:t> L </a:t>
            </a:r>
            <a:r>
              <a:rPr lang="en-US" altLang="zh-CN">
                <a:sym typeface="Symbol" panose="05050102010706020507" pitchFamily="18" charset="2"/>
              </a:rPr>
              <a:t> </a:t>
            </a:r>
            <a:r>
              <a:rPr lang="en-US" altLang="zh-CN"/>
              <a:t>M</a:t>
            </a:r>
            <a:r>
              <a:rPr lang="zh-CN" altLang="en-US">
                <a:ea typeface="宋体" panose="02010600030101010101" pitchFamily="2" charset="-122"/>
              </a:rPr>
              <a:t>也是。</a:t>
            </a:r>
            <a:endParaRPr lang="en-US" altLang="zh-CN"/>
          </a:p>
          <a:p>
            <a:r>
              <a:rPr lang="zh-CN" altLang="en-US">
                <a:solidFill>
                  <a:srgbClr val="3366FF"/>
                </a:solidFill>
                <a:ea typeface="宋体" panose="02010600030101010101" pitchFamily="2" charset="-122"/>
              </a:rPr>
              <a:t>证明</a:t>
            </a:r>
            <a:r>
              <a:rPr lang="en-US" altLang="zh-CN"/>
              <a:t>: </a:t>
            </a:r>
            <a:r>
              <a:rPr lang="zh-CN" altLang="en-US">
                <a:ea typeface="宋体" panose="02010600030101010101" pitchFamily="2" charset="-122"/>
              </a:rPr>
              <a:t>让</a:t>
            </a:r>
            <a:r>
              <a:rPr lang="en-US" altLang="zh-CN"/>
              <a:t> L </a:t>
            </a:r>
            <a:r>
              <a:rPr lang="zh-CN" altLang="en-US">
                <a:ea typeface="宋体" panose="02010600030101010101" pitchFamily="2" charset="-122"/>
              </a:rPr>
              <a:t>和 </a:t>
            </a:r>
            <a:r>
              <a:rPr lang="en-US" altLang="zh-CN"/>
              <a:t>M </a:t>
            </a:r>
            <a:r>
              <a:rPr lang="zh-CN" altLang="en-US">
                <a:ea typeface="宋体" panose="02010600030101010101" pitchFamily="2" charset="-122"/>
              </a:rPr>
              <a:t>代表正则表达式</a:t>
            </a:r>
            <a:r>
              <a:rPr lang="en-US" altLang="zh-CN"/>
              <a:t> R </a:t>
            </a:r>
            <a:r>
              <a:rPr lang="zh-CN" altLang="en-US">
                <a:ea typeface="宋体" panose="02010600030101010101" pitchFamily="2" charset="-122"/>
              </a:rPr>
              <a:t>和 </a:t>
            </a:r>
            <a:r>
              <a:rPr lang="en-US" altLang="zh-CN"/>
              <a:t>S </a:t>
            </a:r>
            <a:r>
              <a:rPr lang="zh-CN" altLang="en-US">
                <a:ea typeface="宋体" panose="02010600030101010101" pitchFamily="2" charset="-122"/>
              </a:rPr>
              <a:t>的语言。</a:t>
            </a:r>
            <a:endParaRPr lang="en-US" altLang="zh-CN"/>
          </a:p>
          <a:p>
            <a:r>
              <a:rPr lang="zh-CN" altLang="en-US">
                <a:ea typeface="宋体" panose="02010600030101010101" pitchFamily="2" charset="-122"/>
              </a:rPr>
              <a:t>那么</a:t>
            </a:r>
            <a:r>
              <a:rPr lang="en-US" altLang="zh-CN"/>
              <a:t>R+S</a:t>
            </a:r>
            <a:r>
              <a:rPr lang="zh-CN" altLang="en-US">
                <a:ea typeface="宋体" panose="02010600030101010101" pitchFamily="2" charset="-122"/>
              </a:rPr>
              <a:t>的语言是</a:t>
            </a:r>
            <a:r>
              <a:rPr lang="en-US" altLang="zh-CN"/>
              <a:t> L </a:t>
            </a:r>
            <a:r>
              <a:rPr lang="en-US" altLang="zh-CN">
                <a:sym typeface="Symbol" panose="05050102010706020507" pitchFamily="18" charset="2"/>
              </a:rPr>
              <a:t> </a:t>
            </a:r>
            <a:r>
              <a:rPr lang="en-US" altLang="zh-CN"/>
              <a:t>M.</a:t>
            </a:r>
          </a:p>
        </p:txBody>
      </p:sp>
      <p:sp>
        <p:nvSpPr>
          <p:cNvPr id="2" name="灯片编号占位符 1"/>
          <p:cNvSpPr>
            <a:spLocks noGrp="1"/>
          </p:cNvSpPr>
          <p:nvPr>
            <p:ph type="sldNum" sz="quarter" idx="12"/>
          </p:nvPr>
        </p:nvSpPr>
        <p:spPr/>
        <p:txBody>
          <a:bodyPr/>
          <a:lstStyle/>
          <a:p>
            <a:pPr lvl="0"/>
            <a:fld id="{9A0DB2DC-4C9A-4742-B13C-FB6460FD3503}" type="slidenum">
              <a:rPr lang="en-US"/>
              <a:pPr lvl="0"/>
              <a:t>49</a:t>
            </a:fld>
            <a:endParaRPr lang="en-US"/>
          </a:p>
        </p:txBody>
      </p:sp>
    </p:spTree>
    <p:extLst>
      <p:ext uri="{BB962C8B-B14F-4D97-AF65-F5344CB8AC3E}">
        <p14:creationId xmlns:p14="http://schemas.microsoft.com/office/powerpoint/2010/main" xmlns="" val="27190404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1"/>
            </a:gs>
          </a:gsLst>
          <a:lin ang="5400000" scaled="1"/>
          <a:tileRect/>
        </a:gradFill>
        <a:effectLst/>
      </p:bgPr>
    </p:bg>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2019/5/28</a:t>
            </a:fld>
            <a:endParaRPr lang="zh-CN" altLang="en-US" dirty="0"/>
          </a:p>
        </p:txBody>
      </p:sp>
      <p:sp>
        <p:nvSpPr>
          <p:cNvPr id="5" name="灯片编号占位符 4"/>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5</a:t>
            </a:fld>
            <a:endParaRPr lang="zh-CN" dirty="0"/>
          </a:p>
        </p:txBody>
      </p:sp>
      <p:sp>
        <p:nvSpPr>
          <p:cNvPr id="432130" name="标题 432129"/>
          <p:cNvSpPr>
            <a:spLocks noGrp="1"/>
          </p:cNvSpPr>
          <p:nvPr>
            <p:ph type="title"/>
          </p:nvPr>
        </p:nvSpPr>
        <p:spPr>
          <a:xfrm>
            <a:off x="229235" y="5080"/>
            <a:ext cx="8807450" cy="1199515"/>
          </a:xfrm>
        </p:spPr>
        <p:txBody>
          <a:bodyPr anchor="ctr"/>
          <a:lstStyle/>
          <a:p>
            <a:pPr algn="l"/>
            <a:r>
              <a:rPr lang="zh-CN" altLang="en-US" b="1">
                <a:solidFill>
                  <a:srgbClr val="CC0066"/>
                </a:solidFill>
                <a:latin typeface="宋体" panose="02010600030101010101" pitchFamily="2" charset="-122"/>
                <a:ea typeface="宋体" panose="02010600030101010101" pitchFamily="2" charset="-122"/>
              </a:rPr>
              <a:t>判定性质 </a:t>
            </a:r>
            <a:r>
              <a:rPr lang="en-US" altLang="zh-CN" b="1">
                <a:solidFill>
                  <a:srgbClr val="CC0066"/>
                </a:solidFill>
                <a:latin typeface="宋体" panose="02010600030101010101" pitchFamily="2" charset="-122"/>
                <a:ea typeface="宋体" panose="02010600030101010101" pitchFamily="2" charset="-122"/>
              </a:rPr>
              <a:t>Decision Properties</a:t>
            </a:r>
          </a:p>
        </p:txBody>
      </p:sp>
      <p:sp>
        <p:nvSpPr>
          <p:cNvPr id="432131" name="文本占位符 432130"/>
          <p:cNvSpPr>
            <a:spLocks noGrp="1"/>
          </p:cNvSpPr>
          <p:nvPr>
            <p:ph type="body" idx="1"/>
          </p:nvPr>
        </p:nvSpPr>
        <p:spPr>
          <a:xfrm>
            <a:off x="336550" y="1061720"/>
            <a:ext cx="8235950" cy="4837430"/>
          </a:xfrm>
        </p:spPr>
        <p:txBody>
          <a:bodyPr/>
          <a:lstStyle/>
          <a:p>
            <a:pPr indent="-342900" algn="l">
              <a:lnSpc>
                <a:spcPct val="90000"/>
              </a:lnSpc>
              <a:buFont typeface="Arial" panose="020B0604020202020204" pitchFamily="34" charset="0"/>
              <a:buChar char="•"/>
            </a:pPr>
            <a:r>
              <a:rPr lang="zh-CN" altLang="en-US" sz="3200" b="1">
                <a:solidFill>
                  <a:srgbClr val="00B0F0"/>
                </a:solidFill>
                <a:latin typeface="Times New Roman" panose="02020603050405020304" charset="0"/>
                <a:ea typeface="宋体" panose="02010600030101010101" pitchFamily="2" charset="-122"/>
              </a:rPr>
              <a:t>其他判定性质：</a:t>
            </a:r>
          </a:p>
          <a:p>
            <a:pPr marL="571500" lvl="2" indent="-457200" algn="l">
              <a:lnSpc>
                <a:spcPct val="90000"/>
              </a:lnSpc>
              <a:buFont typeface="Wingdings" panose="05000000000000000000" charset="0"/>
              <a:buChar char="Ø"/>
            </a:pPr>
            <a:r>
              <a:rPr lang="zh-CN" altLang="en-US" sz="2665" b="1">
                <a:solidFill>
                  <a:srgbClr val="339933"/>
                </a:solidFill>
                <a:latin typeface="Times New Roman" panose="02020603050405020304" charset="0"/>
                <a:ea typeface="宋体" panose="02010600030101010101" pitchFamily="2" charset="-122"/>
                <a:sym typeface="+mn-ea"/>
              </a:rPr>
              <a:t>成员关系：</a:t>
            </a:r>
            <a:r>
              <a:rPr lang="en-US" altLang="zh-CN" sz="2660" b="1">
                <a:solidFill>
                  <a:srgbClr val="339933"/>
                </a:solidFill>
                <a:latin typeface="Times New Roman" panose="02020603050405020304" charset="0"/>
                <a:ea typeface="宋体" panose="02010600030101010101" pitchFamily="2" charset="-122"/>
                <a:sym typeface="+mn-ea"/>
              </a:rPr>
              <a:t>“</a:t>
            </a:r>
            <a:r>
              <a:rPr lang="zh-CN" altLang="en-US" sz="2665" b="1">
                <a:solidFill>
                  <a:srgbClr val="339933"/>
                </a:solidFill>
                <a:latin typeface="Times New Roman" panose="02020603050405020304" charset="0"/>
                <a:ea typeface="宋体" panose="02010600030101010101" pitchFamily="2" charset="-122"/>
                <a:sym typeface="+mn-ea"/>
              </a:rPr>
              <a:t>w是否在正则语言L里？”</a:t>
            </a:r>
          </a:p>
          <a:p>
            <a:pPr marL="571500" lvl="1" indent="-457200" algn="l">
              <a:lnSpc>
                <a:spcPct val="90000"/>
              </a:lnSpc>
              <a:buFont typeface="Wingdings" panose="05000000000000000000" charset="0"/>
              <a:buChar char="Ø"/>
            </a:pPr>
            <a:r>
              <a:rPr lang="zh-CN" altLang="en-US" sz="2665" b="1">
                <a:solidFill>
                  <a:srgbClr val="339933"/>
                </a:solidFill>
                <a:latin typeface="Times New Roman" panose="02020603050405020304" charset="0"/>
                <a:ea typeface="宋体" panose="02010600030101010101" pitchFamily="2" charset="-122"/>
                <a:sym typeface="+mn-ea"/>
              </a:rPr>
              <a:t>空否：</a:t>
            </a:r>
            <a:r>
              <a:rPr lang="en-US" altLang="zh-CN" sz="2660" b="1">
                <a:solidFill>
                  <a:srgbClr val="339933"/>
                </a:solidFill>
                <a:latin typeface="Times New Roman" panose="02020603050405020304" charset="0"/>
                <a:ea typeface="宋体" panose="02010600030101010101" pitchFamily="2" charset="-122"/>
                <a:sym typeface="+mn-ea"/>
              </a:rPr>
              <a:t>“</a:t>
            </a:r>
            <a:r>
              <a:rPr lang="zh-CN" altLang="en-US" sz="2665" b="1">
                <a:solidFill>
                  <a:srgbClr val="339933"/>
                </a:solidFill>
                <a:latin typeface="Times New Roman" panose="02020603050405020304" charset="0"/>
                <a:ea typeface="宋体" panose="02010600030101010101" pitchFamily="2" charset="-122"/>
                <a:sym typeface="+mn-ea"/>
              </a:rPr>
              <a:t>DFA对应语言是否为空？”</a:t>
            </a:r>
          </a:p>
          <a:p>
            <a:pPr marL="571500" lvl="1" indent="-457200" algn="l">
              <a:lnSpc>
                <a:spcPct val="90000"/>
              </a:lnSpc>
              <a:buFont typeface="Wingdings" panose="05000000000000000000" charset="0"/>
              <a:buChar char="Ø"/>
            </a:pPr>
            <a:r>
              <a:rPr lang="zh-CN" altLang="en-US" sz="2665" b="1">
                <a:solidFill>
                  <a:srgbClr val="339933"/>
                </a:solidFill>
                <a:latin typeface="Times New Roman" panose="02020603050405020304" charset="0"/>
                <a:ea typeface="宋体" panose="02010600030101010101" pitchFamily="2" charset="-122"/>
                <a:sym typeface="+mn-ea"/>
              </a:rPr>
              <a:t>有穷否：</a:t>
            </a:r>
            <a:r>
              <a:rPr lang="en-US" altLang="zh-CN" sz="2660" b="1">
                <a:solidFill>
                  <a:srgbClr val="339933"/>
                </a:solidFill>
                <a:latin typeface="Times New Roman" panose="02020603050405020304" charset="0"/>
                <a:ea typeface="宋体" panose="02010600030101010101" pitchFamily="2" charset="-122"/>
                <a:sym typeface="+mn-ea"/>
              </a:rPr>
              <a:t>“</a:t>
            </a:r>
            <a:r>
              <a:rPr lang="zh-CN" altLang="en-US" sz="2665" b="1">
                <a:solidFill>
                  <a:srgbClr val="339933"/>
                </a:solidFill>
                <a:latin typeface="Times New Roman" panose="02020603050405020304" charset="0"/>
                <a:ea typeface="宋体" panose="02010600030101010101" pitchFamily="2" charset="-122"/>
                <a:sym typeface="+mn-ea"/>
              </a:rPr>
              <a:t>DFA对应语言是否有穷？”</a:t>
            </a:r>
          </a:p>
          <a:p>
            <a:pPr marL="571500" lvl="1" indent="-457200" algn="l">
              <a:lnSpc>
                <a:spcPct val="90000"/>
              </a:lnSpc>
              <a:buFont typeface="Wingdings" panose="05000000000000000000" charset="0"/>
              <a:buChar char="Ø"/>
            </a:pPr>
            <a:r>
              <a:rPr lang="en-US" altLang="zh-CN" sz="2660" b="1">
                <a:solidFill>
                  <a:srgbClr val="339933"/>
                </a:solidFill>
                <a:latin typeface="Times New Roman" panose="02020603050405020304" charset="0"/>
                <a:ea typeface="宋体" panose="02010600030101010101" pitchFamily="2" charset="-122"/>
                <a:sym typeface="+mn-ea"/>
              </a:rPr>
              <a:t>“</a:t>
            </a:r>
            <a:r>
              <a:rPr lang="zh-CN" altLang="en-US" sz="2660" b="1">
                <a:solidFill>
                  <a:srgbClr val="339933"/>
                </a:solidFill>
                <a:latin typeface="Times New Roman" panose="02020603050405020304" charset="0"/>
                <a:ea typeface="宋体" panose="02010600030101010101" pitchFamily="2" charset="-122"/>
                <a:sym typeface="+mn-ea"/>
              </a:rPr>
              <a:t>语言</a:t>
            </a:r>
            <a:r>
              <a:rPr lang="en-US" altLang="zh-CN" sz="2660" b="1">
                <a:solidFill>
                  <a:srgbClr val="339933"/>
                </a:solidFill>
                <a:latin typeface="Times New Roman" panose="02020603050405020304" charset="0"/>
                <a:ea typeface="宋体" panose="02010600030101010101" pitchFamily="2" charset="-122"/>
                <a:sym typeface="+mn-ea"/>
              </a:rPr>
              <a:t>L</a:t>
            </a:r>
            <a:r>
              <a:rPr lang="zh-CN" altLang="en-US" sz="2660" b="1">
                <a:solidFill>
                  <a:srgbClr val="339933"/>
                </a:solidFill>
                <a:latin typeface="Times New Roman" panose="02020603050405020304" charset="0"/>
                <a:ea typeface="宋体" panose="02010600030101010101" pitchFamily="2" charset="-122"/>
                <a:sym typeface="+mn-ea"/>
              </a:rPr>
              <a:t>是否为正则语言？</a:t>
            </a:r>
            <a:r>
              <a:rPr lang="en-US" altLang="zh-CN" sz="2660" b="1">
                <a:solidFill>
                  <a:srgbClr val="339933"/>
                </a:solidFill>
                <a:latin typeface="Times New Roman" panose="02020603050405020304" charset="0"/>
                <a:ea typeface="宋体" panose="02010600030101010101" pitchFamily="2" charset="-122"/>
                <a:sym typeface="+mn-ea"/>
              </a:rPr>
              <a:t>”</a:t>
            </a:r>
            <a:r>
              <a:rPr lang="en-US" altLang="zh-CN" sz="2660" b="1">
                <a:solidFill>
                  <a:srgbClr val="339933"/>
                </a:solidFill>
                <a:latin typeface="Times New Roman" panose="02020603050405020304" charset="0"/>
                <a:ea typeface="宋体" panose="02010600030101010101" pitchFamily="2" charset="-122"/>
                <a:cs typeface="Arial" panose="020B0604020202020204" pitchFamily="34" charset="0"/>
                <a:sym typeface="+mn-ea"/>
              </a:rPr>
              <a:t>→</a:t>
            </a:r>
            <a:r>
              <a:rPr lang="zh-CN" altLang="en-US" sz="2660" b="1">
                <a:solidFill>
                  <a:srgbClr val="FF0000"/>
                </a:solidFill>
                <a:latin typeface="Times New Roman" panose="02020603050405020304" charset="0"/>
                <a:ea typeface="宋体" panose="02010600030101010101" pitchFamily="2" charset="-122"/>
                <a:cs typeface="Arial" panose="020B0604020202020204" pitchFamily="34" charset="0"/>
                <a:sym typeface="+mn-ea"/>
              </a:rPr>
              <a:t>泵引理</a:t>
            </a:r>
          </a:p>
          <a:p>
            <a:pPr marL="571500" lvl="1" indent="-457200" algn="l">
              <a:lnSpc>
                <a:spcPct val="90000"/>
              </a:lnSpc>
              <a:buFont typeface="Wingdings" panose="05000000000000000000" charset="0"/>
              <a:buChar char="Ø"/>
            </a:pPr>
            <a:r>
              <a:rPr lang="zh-CN" altLang="en-US" sz="2665" b="1">
                <a:solidFill>
                  <a:srgbClr val="339933"/>
                </a:solidFill>
                <a:latin typeface="Times New Roman" panose="02020603050405020304" charset="0"/>
                <a:ea typeface="宋体" panose="02010600030101010101" pitchFamily="2" charset="-122"/>
                <a:sym typeface="+mn-ea"/>
              </a:rPr>
              <a:t>两个DFA等价否：</a:t>
            </a:r>
            <a:r>
              <a:rPr lang="en-US" altLang="zh-CN" sz="2665" b="1">
                <a:solidFill>
                  <a:srgbClr val="339933"/>
                </a:solidFill>
                <a:latin typeface="Times New Roman" panose="02020603050405020304" charset="0"/>
                <a:ea typeface="宋体" panose="02010600030101010101" pitchFamily="2" charset="-122"/>
                <a:sym typeface="+mn-ea"/>
              </a:rPr>
              <a:t>“</a:t>
            </a:r>
            <a:r>
              <a:rPr lang="zh-CN" altLang="en-US" sz="2665" b="1">
                <a:solidFill>
                  <a:srgbClr val="339933"/>
                </a:solidFill>
                <a:latin typeface="Times New Roman" panose="02020603050405020304" charset="0"/>
                <a:ea typeface="宋体" panose="02010600030101010101" pitchFamily="2" charset="-122"/>
                <a:sym typeface="+mn-ea"/>
              </a:rPr>
              <a:t>两个</a:t>
            </a:r>
            <a:r>
              <a:rPr lang="en-US" altLang="zh-CN" sz="2665" b="1">
                <a:solidFill>
                  <a:srgbClr val="339933"/>
                </a:solidFill>
                <a:latin typeface="Times New Roman" panose="02020603050405020304" charset="0"/>
                <a:ea typeface="宋体" panose="02010600030101010101" pitchFamily="2" charset="-122"/>
                <a:sym typeface="+mn-ea"/>
              </a:rPr>
              <a:t>DFA</a:t>
            </a:r>
            <a:r>
              <a:rPr lang="zh-CN" altLang="en-US" sz="2665" b="1">
                <a:solidFill>
                  <a:srgbClr val="339933"/>
                </a:solidFill>
                <a:latin typeface="Times New Roman" panose="02020603050405020304" charset="0"/>
                <a:ea typeface="宋体" panose="02010600030101010101" pitchFamily="2" charset="-122"/>
                <a:sym typeface="+mn-ea"/>
              </a:rPr>
              <a:t>对应语言是否等价？</a:t>
            </a:r>
            <a:r>
              <a:rPr lang="en-US" altLang="zh-CN" sz="2665" b="1">
                <a:solidFill>
                  <a:srgbClr val="339933"/>
                </a:solidFill>
                <a:latin typeface="Times New Roman" panose="02020603050405020304" charset="0"/>
                <a:ea typeface="宋体" panose="02010600030101010101" pitchFamily="2" charset="-122"/>
                <a:sym typeface="+mn-ea"/>
              </a:rPr>
              <a:t>”</a:t>
            </a:r>
          </a:p>
          <a:p>
            <a:pPr marL="571500" lvl="1" indent="-457200" algn="l">
              <a:lnSpc>
                <a:spcPct val="90000"/>
              </a:lnSpc>
              <a:buFont typeface="Wingdings" panose="05000000000000000000" charset="0"/>
              <a:buChar char="Ø"/>
            </a:pPr>
            <a:endParaRPr lang="zh-CN" altLang="en-US" sz="2665" b="1" dirty="0">
              <a:solidFill>
                <a:srgbClr val="339933"/>
              </a:solidFill>
              <a:latin typeface="Times New Roman" panose="02020603050405020304" charset="0"/>
              <a:ea typeface="宋体" panose="02010600030101010101" pitchFamily="2" charset="-122"/>
              <a:sym typeface="+mn-ea"/>
            </a:endParaRPr>
          </a:p>
          <a:p>
            <a:pPr indent="-342900" algn="l">
              <a:lnSpc>
                <a:spcPct val="90000"/>
              </a:lnSpc>
              <a:buFont typeface="Arial" panose="020B0604020202020204" pitchFamily="34" charset="0"/>
              <a:buChar char="•"/>
            </a:pPr>
            <a:endParaRPr lang="en-US" altLang="zh-CN" sz="3200" b="1">
              <a:solidFill>
                <a:srgbClr val="339933"/>
              </a:solidFill>
              <a:latin typeface="Times New Roman" panose="02020603050405020304" charset="0"/>
              <a:ea typeface="宋体" panose="02010600030101010101" pitchFamily="2" charset="-122"/>
            </a:endParaRPr>
          </a:p>
          <a:p>
            <a:pPr algn="l">
              <a:lnSpc>
                <a:spcPct val="90000"/>
              </a:lnSpc>
            </a:pPr>
            <a:endParaRPr lang="en-US" altLang="zh-CN" b="1">
              <a:latin typeface="Times New Roman" panose="02020603050405020304" charset="0"/>
              <a:ea typeface="宋体" panose="02010600030101010101" pitchFamily="2" charset="-122"/>
            </a:endParaRPr>
          </a:p>
          <a:p>
            <a:pPr algn="l">
              <a:lnSpc>
                <a:spcPct val="90000"/>
              </a:lnSpc>
            </a:pPr>
            <a:endParaRPr lang="en-US" altLang="zh-CN" b="1">
              <a:latin typeface="Times New Roman" panose="02020603050405020304" charset="0"/>
              <a:ea typeface="宋体" panose="02010600030101010101" pitchFamily="2" charset="-122"/>
            </a:endParaRPr>
          </a:p>
          <a:p>
            <a:pPr indent="-342900" algn="l">
              <a:lnSpc>
                <a:spcPct val="90000"/>
              </a:lnSpc>
            </a:pPr>
            <a:endParaRPr lang="en-US" altLang="zh-CN" sz="3200" b="1">
              <a:latin typeface="Times New Roman" panose="0202060305040502030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213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3213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3213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3213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3213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标题 13313"/>
          <p:cNvSpPr>
            <a:spLocks noGrp="1"/>
          </p:cNvSpPr>
          <p:nvPr>
            <p:ph type="title"/>
          </p:nvPr>
        </p:nvSpPr>
        <p:spPr/>
        <p:txBody>
          <a:bodyPr anchor="ctr"/>
          <a:lstStyle/>
          <a:p>
            <a:r>
              <a:rPr lang="zh-CN" altLang="en-US">
                <a:ea typeface="宋体" panose="02010600030101010101" pitchFamily="2" charset="-122"/>
              </a:rPr>
              <a:t>乘积、闭包运算的封闭性</a:t>
            </a:r>
          </a:p>
        </p:txBody>
      </p:sp>
      <p:sp>
        <p:nvSpPr>
          <p:cNvPr id="13315" name="文本占位符 13314"/>
          <p:cNvSpPr>
            <a:spLocks noGrp="1"/>
          </p:cNvSpPr>
          <p:nvPr>
            <p:ph type="body" idx="1"/>
          </p:nvPr>
        </p:nvSpPr>
        <p:spPr>
          <a:xfrm>
            <a:off x="609600" y="2590800"/>
            <a:ext cx="7772400" cy="3505200"/>
          </a:xfrm>
        </p:spPr>
        <p:txBody>
          <a:bodyPr/>
          <a:lstStyle/>
          <a:p>
            <a:r>
              <a:rPr lang="zh-CN" altLang="en-US">
                <a:ea typeface="宋体" panose="02010600030101010101" pitchFamily="2" charset="-122"/>
              </a:rPr>
              <a:t>相同的思路</a:t>
            </a:r>
            <a:r>
              <a:rPr lang="en-US" altLang="zh-CN"/>
              <a:t>:</a:t>
            </a:r>
          </a:p>
          <a:p>
            <a:pPr lvl="1"/>
            <a:r>
              <a:rPr lang="en-US" altLang="zh-CN"/>
              <a:t>RS </a:t>
            </a:r>
            <a:r>
              <a:rPr lang="zh-CN" altLang="en-US">
                <a:ea typeface="宋体" panose="02010600030101010101" pitchFamily="2" charset="-122"/>
              </a:rPr>
              <a:t>是语言</a:t>
            </a:r>
            <a:r>
              <a:rPr lang="en-US" altLang="zh-CN"/>
              <a:t> LM </a:t>
            </a:r>
            <a:r>
              <a:rPr lang="zh-CN" altLang="en-US">
                <a:ea typeface="宋体" panose="02010600030101010101" pitchFamily="2" charset="-122"/>
              </a:rPr>
              <a:t>的正则表达式。</a:t>
            </a:r>
          </a:p>
          <a:p>
            <a:pPr lvl="1"/>
            <a:r>
              <a:rPr lang="en-US" altLang="zh-CN"/>
              <a:t>R* </a:t>
            </a:r>
            <a:r>
              <a:rPr lang="zh-CN" altLang="en-US">
                <a:ea typeface="宋体" panose="02010600030101010101" pitchFamily="2" charset="-122"/>
              </a:rPr>
              <a:t>是语言</a:t>
            </a:r>
            <a:r>
              <a:rPr lang="en-US" altLang="zh-CN"/>
              <a:t> L* </a:t>
            </a:r>
            <a:r>
              <a:rPr lang="zh-CN" altLang="en-US">
                <a:ea typeface="宋体" panose="02010600030101010101" pitchFamily="2" charset="-122"/>
              </a:rPr>
              <a:t>的正则表达式。</a:t>
            </a:r>
            <a:endParaRPr lang="en-US" altLang="zh-CN"/>
          </a:p>
        </p:txBody>
      </p:sp>
      <p:sp>
        <p:nvSpPr>
          <p:cNvPr id="2" name="灯片编号占位符 1"/>
          <p:cNvSpPr>
            <a:spLocks noGrp="1"/>
          </p:cNvSpPr>
          <p:nvPr>
            <p:ph type="sldNum" sz="quarter" idx="12"/>
          </p:nvPr>
        </p:nvSpPr>
        <p:spPr/>
        <p:txBody>
          <a:bodyPr/>
          <a:lstStyle/>
          <a:p>
            <a:pPr lvl="0"/>
            <a:fld id="{9A0DB2DC-4C9A-4742-B13C-FB6460FD3503}" type="slidenum">
              <a:rPr lang="en-US"/>
              <a:pPr lvl="0"/>
              <a:t>50</a:t>
            </a:fld>
            <a:endParaRPr lang="en-US"/>
          </a:p>
        </p:txBody>
      </p:sp>
    </p:spTree>
    <p:extLst>
      <p:ext uri="{BB962C8B-B14F-4D97-AF65-F5344CB8AC3E}">
        <p14:creationId xmlns:p14="http://schemas.microsoft.com/office/powerpoint/2010/main" xmlns="" val="198161151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标题 24577"/>
          <p:cNvSpPr>
            <a:spLocks noGrp="1"/>
          </p:cNvSpPr>
          <p:nvPr>
            <p:ph type="title"/>
          </p:nvPr>
        </p:nvSpPr>
        <p:spPr/>
        <p:txBody>
          <a:bodyPr anchor="ctr"/>
          <a:lstStyle/>
          <a:p>
            <a:r>
              <a:rPr lang="zh-CN" altLang="en-US">
                <a:ea typeface="宋体" panose="02010600030101010101" pitchFamily="2" charset="-122"/>
              </a:rPr>
              <a:t>差运算封闭性</a:t>
            </a:r>
          </a:p>
        </p:txBody>
      </p:sp>
      <p:sp>
        <p:nvSpPr>
          <p:cNvPr id="24579" name="文本占位符 24578"/>
          <p:cNvSpPr>
            <a:spLocks noGrp="1"/>
          </p:cNvSpPr>
          <p:nvPr>
            <p:ph type="body" idx="1"/>
          </p:nvPr>
        </p:nvSpPr>
        <p:spPr>
          <a:xfrm>
            <a:off x="685800" y="1981200"/>
            <a:ext cx="7924800" cy="4419600"/>
          </a:xfrm>
        </p:spPr>
        <p:txBody>
          <a:bodyPr/>
          <a:lstStyle/>
          <a:p>
            <a:r>
              <a:rPr lang="zh-CN" altLang="en-US">
                <a:ea typeface="宋体" panose="02010600030101010101" pitchFamily="2" charset="-122"/>
              </a:rPr>
              <a:t>如果</a:t>
            </a:r>
            <a:r>
              <a:rPr lang="en-US" altLang="zh-CN"/>
              <a:t>L </a:t>
            </a:r>
            <a:r>
              <a:rPr lang="zh-CN" altLang="en-US">
                <a:ea typeface="宋体" panose="02010600030101010101" pitchFamily="2" charset="-122"/>
              </a:rPr>
              <a:t>和</a:t>
            </a:r>
            <a:r>
              <a:rPr lang="en-US" altLang="zh-CN"/>
              <a:t> M </a:t>
            </a:r>
            <a:r>
              <a:rPr lang="zh-CN" altLang="en-US">
                <a:ea typeface="宋体" panose="02010600030101010101" pitchFamily="2" charset="-122"/>
              </a:rPr>
              <a:t>是正则语言</a:t>
            </a:r>
            <a:r>
              <a:rPr lang="en-US" altLang="zh-CN"/>
              <a:t>, </a:t>
            </a:r>
            <a:r>
              <a:rPr lang="zh-CN" altLang="en-US">
                <a:ea typeface="宋体" panose="02010600030101010101" pitchFamily="2" charset="-122"/>
              </a:rPr>
              <a:t>那么</a:t>
            </a:r>
            <a:r>
              <a:rPr lang="en-US" altLang="zh-CN"/>
              <a:t> </a:t>
            </a:r>
            <a:r>
              <a:rPr lang="en-US" altLang="zh-CN" i="1">
                <a:solidFill>
                  <a:srgbClr val="FF0066"/>
                </a:solidFill>
              </a:rPr>
              <a:t>L – M</a:t>
            </a:r>
            <a:r>
              <a:rPr lang="en-US" altLang="zh-CN"/>
              <a:t>  = </a:t>
            </a:r>
            <a:r>
              <a:rPr lang="zh-CN" altLang="en-US">
                <a:ea typeface="宋体" panose="02010600030101010101" pitchFamily="2" charset="-122"/>
              </a:rPr>
              <a:t>在</a:t>
            </a:r>
            <a:r>
              <a:rPr lang="en-US" altLang="zh-CN"/>
              <a:t> L </a:t>
            </a:r>
            <a:r>
              <a:rPr lang="zh-CN" altLang="en-US">
                <a:ea typeface="宋体" panose="02010600030101010101" pitchFamily="2" charset="-122"/>
              </a:rPr>
              <a:t>但不在</a:t>
            </a:r>
            <a:r>
              <a:rPr lang="en-US" altLang="zh-CN"/>
              <a:t> M </a:t>
            </a:r>
            <a:r>
              <a:rPr lang="zh-CN" altLang="en-US">
                <a:ea typeface="宋体" panose="02010600030101010101" pitchFamily="2" charset="-122"/>
              </a:rPr>
              <a:t>中的串。</a:t>
            </a:r>
            <a:endParaRPr lang="en-US" altLang="zh-CN"/>
          </a:p>
          <a:p>
            <a:r>
              <a:rPr lang="zh-CN" altLang="en-US">
                <a:solidFill>
                  <a:srgbClr val="3366FF"/>
                </a:solidFill>
                <a:ea typeface="宋体" panose="02010600030101010101" pitchFamily="2" charset="-122"/>
              </a:rPr>
              <a:t>证明</a:t>
            </a:r>
            <a:r>
              <a:rPr lang="en-US" altLang="zh-CN" err="1"/>
              <a:t>: </a:t>
            </a:r>
            <a:r>
              <a:rPr lang="zh-CN" altLang="en-US" err="1">
                <a:ea typeface="宋体" panose="02010600030101010101" pitchFamily="2" charset="-122"/>
              </a:rPr>
              <a:t>让</a:t>
            </a:r>
            <a:r>
              <a:rPr lang="en-US" altLang="zh-CN" err="1"/>
              <a:t> A </a:t>
            </a:r>
            <a:r>
              <a:rPr lang="zh-CN" altLang="en-US" err="1">
                <a:ea typeface="宋体" panose="02010600030101010101" pitchFamily="2" charset="-122"/>
              </a:rPr>
              <a:t>和</a:t>
            </a:r>
            <a:r>
              <a:rPr lang="en-US" altLang="zh-CN" err="1"/>
              <a:t> B </a:t>
            </a:r>
            <a:r>
              <a:rPr lang="zh-CN" altLang="en-US" err="1">
                <a:ea typeface="宋体" panose="02010600030101010101" pitchFamily="2" charset="-122"/>
              </a:rPr>
              <a:t>代表</a:t>
            </a:r>
            <a:r>
              <a:rPr lang="en-US" altLang="zh-CN"/>
              <a:t> L </a:t>
            </a:r>
            <a:r>
              <a:rPr lang="zh-CN" altLang="en-US">
                <a:ea typeface="宋体" panose="02010600030101010101" pitchFamily="2" charset="-122"/>
              </a:rPr>
              <a:t>和</a:t>
            </a:r>
            <a:r>
              <a:rPr lang="en-US" altLang="zh-CN"/>
              <a:t> M</a:t>
            </a:r>
            <a:r>
              <a:rPr lang="zh-CN" altLang="en-US">
                <a:ea typeface="宋体" panose="02010600030101010101" pitchFamily="2" charset="-122"/>
              </a:rPr>
              <a:t>的</a:t>
            </a:r>
            <a:r>
              <a:rPr lang="en-US" altLang="zh-CN">
                <a:ea typeface="宋体" panose="02010600030101010101" pitchFamily="2" charset="-122"/>
              </a:rPr>
              <a:t>DFA</a:t>
            </a:r>
            <a:r>
              <a:rPr lang="zh-CN" altLang="en-US">
                <a:ea typeface="宋体" panose="02010600030101010101" pitchFamily="2" charset="-122"/>
              </a:rPr>
              <a:t>。构建</a:t>
            </a:r>
            <a:r>
              <a:rPr lang="en-US" altLang="zh-CN"/>
              <a:t> C, A </a:t>
            </a:r>
            <a:r>
              <a:rPr lang="zh-CN" altLang="en-US">
                <a:ea typeface="宋体" panose="02010600030101010101" pitchFamily="2" charset="-122"/>
              </a:rPr>
              <a:t>和</a:t>
            </a:r>
            <a:r>
              <a:rPr lang="en-US" altLang="zh-CN"/>
              <a:t> B</a:t>
            </a:r>
            <a:r>
              <a:rPr lang="zh-CN" altLang="en-US">
                <a:ea typeface="宋体" panose="02010600030101010101" pitchFamily="2" charset="-122"/>
              </a:rPr>
              <a:t>的乘积</a:t>
            </a:r>
            <a:r>
              <a:rPr lang="en-US" altLang="zh-CN">
                <a:ea typeface="宋体" panose="02010600030101010101" pitchFamily="2" charset="-122"/>
              </a:rPr>
              <a:t>DFA</a:t>
            </a:r>
            <a:r>
              <a:rPr lang="zh-CN" altLang="en-US">
                <a:ea typeface="宋体" panose="02010600030101010101" pitchFamily="2" charset="-122"/>
              </a:rPr>
              <a:t>。</a:t>
            </a:r>
          </a:p>
          <a:p>
            <a:r>
              <a:rPr lang="zh-CN" altLang="en-US">
                <a:ea typeface="宋体" panose="02010600030101010101" pitchFamily="2" charset="-122"/>
              </a:rPr>
              <a:t>选取</a:t>
            </a:r>
            <a:r>
              <a:rPr lang="en-US" altLang="zh-CN"/>
              <a:t> C </a:t>
            </a:r>
            <a:r>
              <a:rPr lang="zh-CN" altLang="en-US">
                <a:ea typeface="宋体" panose="02010600030101010101" pitchFamily="2" charset="-122"/>
              </a:rPr>
              <a:t>的接收状态为：</a:t>
            </a:r>
            <a:r>
              <a:rPr lang="en-US" altLang="zh-CN"/>
              <a:t> A</a:t>
            </a:r>
            <a:r>
              <a:rPr lang="zh-CN" altLang="en-US">
                <a:ea typeface="宋体" panose="02010600030101010101" pitchFamily="2" charset="-122"/>
              </a:rPr>
              <a:t>为接收但</a:t>
            </a:r>
            <a:r>
              <a:rPr lang="en-US" altLang="zh-CN"/>
              <a:t>B</a:t>
            </a:r>
            <a:r>
              <a:rPr lang="zh-CN" altLang="en-US">
                <a:ea typeface="宋体" panose="02010600030101010101" pitchFamily="2" charset="-122"/>
              </a:rPr>
              <a:t>不为接收的状态。</a:t>
            </a:r>
          </a:p>
        </p:txBody>
      </p:sp>
      <p:sp>
        <p:nvSpPr>
          <p:cNvPr id="2" name="灯片编号占位符 1"/>
          <p:cNvSpPr>
            <a:spLocks noGrp="1"/>
          </p:cNvSpPr>
          <p:nvPr>
            <p:ph type="sldNum" sz="quarter" idx="12"/>
          </p:nvPr>
        </p:nvSpPr>
        <p:spPr/>
        <p:txBody>
          <a:bodyPr/>
          <a:lstStyle/>
          <a:p>
            <a:pPr lvl="0"/>
            <a:fld id="{9A0DB2DC-4C9A-4742-B13C-FB6460FD3503}" type="slidenum">
              <a:rPr lang="en-US"/>
              <a:pPr lvl="0"/>
              <a:t>51</a:t>
            </a:fld>
            <a:endParaRPr lang="en-US"/>
          </a:p>
        </p:txBody>
      </p:sp>
    </p:spTree>
    <p:extLst>
      <p:ext uri="{BB962C8B-B14F-4D97-AF65-F5344CB8AC3E}">
        <p14:creationId xmlns:p14="http://schemas.microsoft.com/office/powerpoint/2010/main" xmlns="" val="144111220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标题 22529"/>
          <p:cNvSpPr>
            <a:spLocks noGrp="1"/>
          </p:cNvSpPr>
          <p:nvPr>
            <p:ph type="title"/>
          </p:nvPr>
        </p:nvSpPr>
        <p:spPr>
          <a:xfrm>
            <a:off x="685800" y="304800"/>
            <a:ext cx="7772400" cy="1143000"/>
          </a:xfrm>
        </p:spPr>
        <p:txBody>
          <a:bodyPr anchor="ctr"/>
          <a:lstStyle/>
          <a:p>
            <a:r>
              <a:rPr lang="en-US" altLang="zh-CN">
                <a:solidFill>
                  <a:srgbClr val="33CC33"/>
                </a:solidFill>
              </a:rPr>
              <a:t>Example</a:t>
            </a:r>
            <a:r>
              <a:rPr lang="en-US" altLang="zh-CN"/>
              <a:t>: Product DFA for Difference</a:t>
            </a:r>
          </a:p>
        </p:txBody>
      </p:sp>
      <p:sp>
        <p:nvSpPr>
          <p:cNvPr id="22531" name="椭圆 22530"/>
          <p:cNvSpPr/>
          <p:nvPr/>
        </p:nvSpPr>
        <p:spPr>
          <a:xfrm>
            <a:off x="1600200" y="2209800"/>
            <a:ext cx="457200" cy="457200"/>
          </a:xfrm>
          <a:prstGeom prst="ellipse">
            <a:avLst/>
          </a:prstGeom>
          <a:solidFill>
            <a:srgbClr val="FFCC99">
              <a:alpha val="50000"/>
            </a:srgbClr>
          </a:solidFill>
          <a:ln w="9525" cap="flat" cmpd="sng">
            <a:solidFill>
              <a:schemeClr val="tx1"/>
            </a:solidFill>
            <a:prstDash val="solid"/>
            <a:headEnd type="none" w="med" len="med"/>
            <a:tailEnd type="none" w="med" len="med"/>
          </a:ln>
        </p:spPr>
        <p:txBody>
          <a:bodyPr wrap="none" anchor="ctr"/>
          <a:lstStyle/>
          <a:p>
            <a:pPr lvl="0" algn="ctr"/>
            <a:r>
              <a:rPr lang="en-US" altLang="zh-CN">
                <a:latin typeface="Tahoma" panose="020B0604030504040204" pitchFamily="34" charset="0"/>
                <a:ea typeface="Times New Roman" panose="02020603050405020304" charset="0"/>
              </a:rPr>
              <a:t>A</a:t>
            </a:r>
          </a:p>
        </p:txBody>
      </p:sp>
      <p:sp>
        <p:nvSpPr>
          <p:cNvPr id="22532" name="椭圆 22531"/>
          <p:cNvSpPr/>
          <p:nvPr/>
        </p:nvSpPr>
        <p:spPr>
          <a:xfrm>
            <a:off x="1600200" y="4419600"/>
            <a:ext cx="457200" cy="457200"/>
          </a:xfrm>
          <a:prstGeom prst="ellipse">
            <a:avLst/>
          </a:prstGeom>
          <a:solidFill>
            <a:srgbClr val="CC99FF">
              <a:alpha val="50000"/>
            </a:srgbClr>
          </a:solidFill>
          <a:ln w="9525" cap="flat" cmpd="sng">
            <a:solidFill>
              <a:schemeClr val="tx1"/>
            </a:solidFill>
            <a:prstDash val="solid"/>
            <a:headEnd type="none" w="med" len="med"/>
            <a:tailEnd type="none" w="med" len="med"/>
          </a:ln>
        </p:spPr>
        <p:txBody>
          <a:bodyPr wrap="none" anchor="ctr"/>
          <a:lstStyle/>
          <a:p>
            <a:pPr lvl="0" algn="ctr"/>
            <a:r>
              <a:rPr lang="en-US" altLang="zh-CN">
                <a:latin typeface="Tahoma" panose="020B0604030504040204" pitchFamily="34" charset="0"/>
                <a:ea typeface="Times New Roman" panose="02020603050405020304" charset="0"/>
              </a:rPr>
              <a:t>C</a:t>
            </a:r>
          </a:p>
        </p:txBody>
      </p:sp>
      <p:sp>
        <p:nvSpPr>
          <p:cNvPr id="22533" name="椭圆 22532"/>
          <p:cNvSpPr/>
          <p:nvPr/>
        </p:nvSpPr>
        <p:spPr>
          <a:xfrm>
            <a:off x="3048000" y="2209800"/>
            <a:ext cx="457200" cy="457200"/>
          </a:xfrm>
          <a:prstGeom prst="ellipse">
            <a:avLst/>
          </a:prstGeom>
          <a:solidFill>
            <a:srgbClr val="FFCC99">
              <a:alpha val="50000"/>
            </a:srgbClr>
          </a:solidFill>
          <a:ln w="9525" cap="flat" cmpd="sng">
            <a:solidFill>
              <a:schemeClr val="tx1"/>
            </a:solidFill>
            <a:prstDash val="solid"/>
            <a:headEnd type="none" w="med" len="med"/>
            <a:tailEnd type="none" w="med" len="med"/>
          </a:ln>
        </p:spPr>
        <p:txBody>
          <a:bodyPr wrap="none" anchor="ctr"/>
          <a:lstStyle/>
          <a:p>
            <a:pPr lvl="0" algn="ctr"/>
            <a:r>
              <a:rPr lang="en-US" altLang="zh-CN">
                <a:latin typeface="Tahoma" panose="020B0604030504040204" pitchFamily="34" charset="0"/>
                <a:ea typeface="Times New Roman" panose="02020603050405020304" charset="0"/>
              </a:rPr>
              <a:t>B</a:t>
            </a:r>
          </a:p>
        </p:txBody>
      </p:sp>
      <p:sp>
        <p:nvSpPr>
          <p:cNvPr id="22534" name="椭圆 22533"/>
          <p:cNvSpPr/>
          <p:nvPr/>
        </p:nvSpPr>
        <p:spPr>
          <a:xfrm>
            <a:off x="3048000" y="4419600"/>
            <a:ext cx="457200" cy="457200"/>
          </a:xfrm>
          <a:prstGeom prst="ellipse">
            <a:avLst/>
          </a:prstGeom>
          <a:solidFill>
            <a:srgbClr val="CC99FF">
              <a:alpha val="50000"/>
            </a:srgbClr>
          </a:solidFill>
          <a:ln w="9525" cap="flat" cmpd="sng">
            <a:solidFill>
              <a:schemeClr val="tx1"/>
            </a:solidFill>
            <a:prstDash val="solid"/>
            <a:headEnd type="none" w="med" len="med"/>
            <a:tailEnd type="none" w="med" len="med"/>
          </a:ln>
        </p:spPr>
        <p:txBody>
          <a:bodyPr wrap="none" anchor="ctr"/>
          <a:lstStyle/>
          <a:p>
            <a:pPr lvl="0" algn="ctr"/>
            <a:r>
              <a:rPr lang="en-US" altLang="zh-CN">
                <a:latin typeface="Tahoma" panose="020B0604030504040204" pitchFamily="34" charset="0"/>
                <a:ea typeface="Times New Roman" panose="02020603050405020304" charset="0"/>
              </a:rPr>
              <a:t>D</a:t>
            </a:r>
          </a:p>
        </p:txBody>
      </p:sp>
      <p:sp>
        <p:nvSpPr>
          <p:cNvPr id="22535" name="椭圆 22534"/>
          <p:cNvSpPr/>
          <p:nvPr/>
        </p:nvSpPr>
        <p:spPr>
          <a:xfrm>
            <a:off x="1524000" y="4343400"/>
            <a:ext cx="609600" cy="609600"/>
          </a:xfrm>
          <a:prstGeom prst="ellipse">
            <a:avLst/>
          </a:prstGeom>
          <a:noFill/>
          <a:ln w="9525" cap="flat" cmpd="sng">
            <a:solidFill>
              <a:schemeClr val="tx1"/>
            </a:solidFill>
            <a:prstDash val="solid"/>
            <a:headEnd type="none" w="med" len="med"/>
            <a:tailEnd type="none" w="med" len="med"/>
          </a:ln>
        </p:spPr>
        <p:txBody>
          <a:bodyPr/>
          <a:lstStyle/>
          <a:p>
            <a:endParaRPr lang="zh-CN" altLang="en-US"/>
          </a:p>
        </p:txBody>
      </p:sp>
      <p:sp>
        <p:nvSpPr>
          <p:cNvPr id="22536" name="椭圆 22535"/>
          <p:cNvSpPr/>
          <p:nvPr/>
        </p:nvSpPr>
        <p:spPr>
          <a:xfrm>
            <a:off x="2971800" y="2133600"/>
            <a:ext cx="609600" cy="609600"/>
          </a:xfrm>
          <a:prstGeom prst="ellipse">
            <a:avLst/>
          </a:prstGeom>
          <a:noFill/>
          <a:ln w="9525" cap="flat" cmpd="sng">
            <a:solidFill>
              <a:schemeClr val="tx1"/>
            </a:solidFill>
            <a:prstDash val="solid"/>
            <a:headEnd type="none" w="med" len="med"/>
            <a:tailEnd type="none" w="med" len="med"/>
          </a:ln>
        </p:spPr>
        <p:txBody>
          <a:bodyPr/>
          <a:lstStyle/>
          <a:p>
            <a:endParaRPr lang="zh-CN" altLang="en-US"/>
          </a:p>
        </p:txBody>
      </p:sp>
      <p:sp>
        <p:nvSpPr>
          <p:cNvPr id="22537" name="直接连接符 22536"/>
          <p:cNvSpPr/>
          <p:nvPr/>
        </p:nvSpPr>
        <p:spPr>
          <a:xfrm>
            <a:off x="2057400" y="2438400"/>
            <a:ext cx="914400" cy="0"/>
          </a:xfrm>
          <a:prstGeom prst="line">
            <a:avLst/>
          </a:prstGeom>
          <a:ln w="9525" cap="flat" cmpd="sng">
            <a:solidFill>
              <a:schemeClr val="tx1"/>
            </a:solidFill>
            <a:prstDash val="solid"/>
            <a:headEnd type="none" w="med" len="med"/>
            <a:tailEnd type="triangle" w="med" len="med"/>
          </a:ln>
        </p:spPr>
      </p:sp>
      <p:cxnSp>
        <p:nvCxnSpPr>
          <p:cNvPr id="22538" name="曲线连接符 22537"/>
          <p:cNvCxnSpPr/>
          <p:nvPr/>
        </p:nvCxnSpPr>
        <p:spPr>
          <a:xfrm rot="16200000" flipH="1" flipV="1">
            <a:off x="1836738" y="2124075"/>
            <a:ext cx="1587" cy="323850"/>
          </a:xfrm>
          <a:prstGeom prst="curvedConnector3">
            <a:avLst>
              <a:gd name="adj1" fmla="val -37200005"/>
            </a:avLst>
          </a:prstGeom>
          <a:ln w="9525" cap="flat" cmpd="sng">
            <a:solidFill>
              <a:schemeClr val="tx1"/>
            </a:solidFill>
            <a:prstDash val="solid"/>
            <a:headEnd type="none" w="med" len="med"/>
            <a:tailEnd type="triangle" w="med" len="med"/>
          </a:ln>
        </p:spPr>
      </p:cxnSp>
      <p:cxnSp>
        <p:nvCxnSpPr>
          <p:cNvPr id="22539" name="曲线连接符 22538"/>
          <p:cNvCxnSpPr>
            <a:stCxn id="22536" idx="3"/>
            <a:endCxn id="22531" idx="5"/>
          </p:cNvCxnSpPr>
          <p:nvPr/>
        </p:nvCxnSpPr>
        <p:spPr>
          <a:xfrm rot="-5400000" flipV="1">
            <a:off x="2498725" y="2092325"/>
            <a:ext cx="53975" cy="1069975"/>
          </a:xfrm>
          <a:prstGeom prst="curvedConnector3">
            <a:avLst>
              <a:gd name="adj1" fmla="val -588236"/>
            </a:avLst>
          </a:prstGeom>
          <a:ln w="9525" cap="flat" cmpd="sng">
            <a:solidFill>
              <a:schemeClr val="tx1"/>
            </a:solidFill>
            <a:prstDash val="solid"/>
            <a:headEnd type="none" w="med" len="med"/>
            <a:tailEnd type="triangle" w="med" len="med"/>
          </a:ln>
        </p:spPr>
      </p:cxnSp>
      <p:sp>
        <p:nvSpPr>
          <p:cNvPr id="22540" name="文本框 22539"/>
          <p:cNvSpPr txBox="1"/>
          <p:nvPr/>
        </p:nvSpPr>
        <p:spPr>
          <a:xfrm>
            <a:off x="1371600" y="1600200"/>
            <a:ext cx="350838" cy="457200"/>
          </a:xfrm>
          <a:prstGeom prst="rect">
            <a:avLst/>
          </a:prstGeom>
          <a:noFill/>
          <a:ln w="9525">
            <a:noFill/>
          </a:ln>
        </p:spPr>
        <p:txBody>
          <a:bodyPr wrap="none" anchor="t">
            <a:spAutoFit/>
          </a:bodyPr>
          <a:lstStyle/>
          <a:p>
            <a:pPr lvl="0"/>
            <a:r>
              <a:rPr lang="en-US" altLang="zh-CN">
                <a:latin typeface="Tahoma" panose="020B0604030504040204" pitchFamily="34" charset="0"/>
                <a:ea typeface="Times New Roman" panose="02020603050405020304" charset="0"/>
              </a:rPr>
              <a:t>0</a:t>
            </a:r>
          </a:p>
        </p:txBody>
      </p:sp>
      <p:sp>
        <p:nvSpPr>
          <p:cNvPr id="22541" name="文本框 22540"/>
          <p:cNvSpPr txBox="1"/>
          <p:nvPr/>
        </p:nvSpPr>
        <p:spPr>
          <a:xfrm>
            <a:off x="2362200" y="1981200"/>
            <a:ext cx="350838" cy="457200"/>
          </a:xfrm>
          <a:prstGeom prst="rect">
            <a:avLst/>
          </a:prstGeom>
          <a:noFill/>
          <a:ln w="9525">
            <a:noFill/>
          </a:ln>
        </p:spPr>
        <p:txBody>
          <a:bodyPr wrap="none" anchor="t">
            <a:spAutoFit/>
          </a:bodyPr>
          <a:lstStyle/>
          <a:p>
            <a:pPr lvl="0"/>
            <a:r>
              <a:rPr lang="en-US" altLang="zh-CN">
                <a:latin typeface="Tahoma" panose="020B0604030504040204" pitchFamily="34" charset="0"/>
                <a:ea typeface="Times New Roman" panose="02020603050405020304" charset="0"/>
              </a:rPr>
              <a:t>1</a:t>
            </a:r>
          </a:p>
        </p:txBody>
      </p:sp>
      <p:sp>
        <p:nvSpPr>
          <p:cNvPr id="22542" name="文本框 22541"/>
          <p:cNvSpPr txBox="1"/>
          <p:nvPr/>
        </p:nvSpPr>
        <p:spPr>
          <a:xfrm>
            <a:off x="2209800" y="2895600"/>
            <a:ext cx="704850" cy="457200"/>
          </a:xfrm>
          <a:prstGeom prst="rect">
            <a:avLst/>
          </a:prstGeom>
          <a:noFill/>
          <a:ln w="9525">
            <a:noFill/>
          </a:ln>
        </p:spPr>
        <p:txBody>
          <a:bodyPr wrap="none" anchor="t">
            <a:spAutoFit/>
          </a:bodyPr>
          <a:lstStyle/>
          <a:p>
            <a:pPr lvl="0"/>
            <a:r>
              <a:rPr lang="en-US" altLang="zh-CN">
                <a:latin typeface="Tahoma" panose="020B0604030504040204" pitchFamily="34" charset="0"/>
                <a:ea typeface="Times New Roman" panose="02020603050405020304" charset="0"/>
              </a:rPr>
              <a:t>0, 1</a:t>
            </a:r>
          </a:p>
        </p:txBody>
      </p:sp>
      <p:sp>
        <p:nvSpPr>
          <p:cNvPr id="22543" name="直接连接符 22542"/>
          <p:cNvSpPr/>
          <p:nvPr/>
        </p:nvSpPr>
        <p:spPr>
          <a:xfrm>
            <a:off x="1219200" y="2438400"/>
            <a:ext cx="381000" cy="0"/>
          </a:xfrm>
          <a:prstGeom prst="line">
            <a:avLst/>
          </a:prstGeom>
          <a:ln w="9525" cap="flat" cmpd="sng">
            <a:solidFill>
              <a:schemeClr val="tx1"/>
            </a:solidFill>
            <a:prstDash val="solid"/>
            <a:headEnd type="none" w="med" len="med"/>
            <a:tailEnd type="triangle" w="med" len="med"/>
          </a:ln>
        </p:spPr>
      </p:sp>
      <p:sp>
        <p:nvSpPr>
          <p:cNvPr id="22544" name="直接连接符 22543"/>
          <p:cNvSpPr/>
          <p:nvPr/>
        </p:nvSpPr>
        <p:spPr>
          <a:xfrm>
            <a:off x="1143000" y="4648200"/>
            <a:ext cx="381000" cy="0"/>
          </a:xfrm>
          <a:prstGeom prst="line">
            <a:avLst/>
          </a:prstGeom>
          <a:ln w="9525" cap="flat" cmpd="sng">
            <a:solidFill>
              <a:schemeClr val="tx1"/>
            </a:solidFill>
            <a:prstDash val="solid"/>
            <a:headEnd type="none" w="med" len="med"/>
            <a:tailEnd type="triangle" w="med" len="med"/>
          </a:ln>
        </p:spPr>
      </p:sp>
      <p:cxnSp>
        <p:nvCxnSpPr>
          <p:cNvPr id="22545" name="曲线连接符 22544"/>
          <p:cNvCxnSpPr/>
          <p:nvPr/>
        </p:nvCxnSpPr>
        <p:spPr>
          <a:xfrm rot="16200000" flipH="1" flipV="1">
            <a:off x="1836738" y="4257675"/>
            <a:ext cx="1587" cy="323850"/>
          </a:xfrm>
          <a:prstGeom prst="curvedConnector3">
            <a:avLst>
              <a:gd name="adj1" fmla="val -37200005"/>
            </a:avLst>
          </a:prstGeom>
          <a:ln w="9525" cap="flat" cmpd="sng">
            <a:solidFill>
              <a:schemeClr val="tx1"/>
            </a:solidFill>
            <a:prstDash val="solid"/>
            <a:headEnd type="none" w="med" len="med"/>
            <a:tailEnd type="triangle" w="med" len="med"/>
          </a:ln>
        </p:spPr>
      </p:cxnSp>
      <p:sp>
        <p:nvSpPr>
          <p:cNvPr id="22546" name="直接连接符 22545"/>
          <p:cNvSpPr/>
          <p:nvPr/>
        </p:nvSpPr>
        <p:spPr>
          <a:xfrm>
            <a:off x="2133600" y="4648200"/>
            <a:ext cx="914400" cy="0"/>
          </a:xfrm>
          <a:prstGeom prst="line">
            <a:avLst/>
          </a:prstGeom>
          <a:ln w="9525" cap="flat" cmpd="sng">
            <a:solidFill>
              <a:schemeClr val="tx1"/>
            </a:solidFill>
            <a:prstDash val="solid"/>
            <a:headEnd type="none" w="med" len="med"/>
            <a:tailEnd type="triangle" w="med" len="med"/>
          </a:ln>
        </p:spPr>
      </p:sp>
      <p:cxnSp>
        <p:nvCxnSpPr>
          <p:cNvPr id="22547" name="曲线连接符 22546"/>
          <p:cNvCxnSpPr/>
          <p:nvPr/>
        </p:nvCxnSpPr>
        <p:spPr>
          <a:xfrm rot="16200000" flipH="1" flipV="1">
            <a:off x="3284538" y="4333875"/>
            <a:ext cx="1587" cy="323850"/>
          </a:xfrm>
          <a:prstGeom prst="curvedConnector3">
            <a:avLst>
              <a:gd name="adj1" fmla="val -37200005"/>
            </a:avLst>
          </a:prstGeom>
          <a:ln w="9525" cap="flat" cmpd="sng">
            <a:solidFill>
              <a:schemeClr val="tx1"/>
            </a:solidFill>
            <a:prstDash val="solid"/>
            <a:headEnd type="none" w="med" len="med"/>
            <a:tailEnd type="triangle" w="med" len="med"/>
          </a:ln>
        </p:spPr>
      </p:cxnSp>
      <p:cxnSp>
        <p:nvCxnSpPr>
          <p:cNvPr id="22548" name="曲线连接符 22547"/>
          <p:cNvCxnSpPr>
            <a:stCxn id="22534" idx="3"/>
            <a:endCxn id="22535" idx="4"/>
          </p:cNvCxnSpPr>
          <p:nvPr/>
        </p:nvCxnSpPr>
        <p:spPr>
          <a:xfrm rot="5400000">
            <a:off x="2400300" y="4238625"/>
            <a:ext cx="142875" cy="1285875"/>
          </a:xfrm>
          <a:prstGeom prst="curvedConnector3">
            <a:avLst>
              <a:gd name="adj1" fmla="val 260000"/>
            </a:avLst>
          </a:prstGeom>
          <a:ln w="9525" cap="flat" cmpd="sng">
            <a:solidFill>
              <a:schemeClr val="tx1"/>
            </a:solidFill>
            <a:prstDash val="solid"/>
            <a:headEnd type="none" w="med" len="med"/>
            <a:tailEnd type="triangle" w="med" len="med"/>
          </a:ln>
        </p:spPr>
      </p:cxnSp>
      <p:sp>
        <p:nvSpPr>
          <p:cNvPr id="22549" name="文本框 22548"/>
          <p:cNvSpPr txBox="1"/>
          <p:nvPr/>
        </p:nvSpPr>
        <p:spPr>
          <a:xfrm>
            <a:off x="1371600" y="3733800"/>
            <a:ext cx="350838" cy="457200"/>
          </a:xfrm>
          <a:prstGeom prst="rect">
            <a:avLst/>
          </a:prstGeom>
          <a:noFill/>
          <a:ln w="9525">
            <a:noFill/>
          </a:ln>
        </p:spPr>
        <p:txBody>
          <a:bodyPr wrap="none" anchor="t">
            <a:spAutoFit/>
          </a:bodyPr>
          <a:lstStyle/>
          <a:p>
            <a:pPr lvl="0"/>
            <a:r>
              <a:rPr lang="en-US" altLang="zh-CN">
                <a:latin typeface="Tahoma" panose="020B0604030504040204" pitchFamily="34" charset="0"/>
                <a:ea typeface="Times New Roman" panose="02020603050405020304" charset="0"/>
              </a:rPr>
              <a:t>1</a:t>
            </a:r>
          </a:p>
        </p:txBody>
      </p:sp>
      <p:sp>
        <p:nvSpPr>
          <p:cNvPr id="22550" name="文本框 22549"/>
          <p:cNvSpPr txBox="1"/>
          <p:nvPr/>
        </p:nvSpPr>
        <p:spPr>
          <a:xfrm>
            <a:off x="2286000" y="5181600"/>
            <a:ext cx="350838" cy="457200"/>
          </a:xfrm>
          <a:prstGeom prst="rect">
            <a:avLst/>
          </a:prstGeom>
          <a:noFill/>
          <a:ln w="9525">
            <a:noFill/>
          </a:ln>
        </p:spPr>
        <p:txBody>
          <a:bodyPr wrap="none" anchor="t">
            <a:spAutoFit/>
          </a:bodyPr>
          <a:lstStyle/>
          <a:p>
            <a:pPr lvl="0"/>
            <a:r>
              <a:rPr lang="en-US" altLang="zh-CN">
                <a:latin typeface="Tahoma" panose="020B0604030504040204" pitchFamily="34" charset="0"/>
                <a:ea typeface="Times New Roman" panose="02020603050405020304" charset="0"/>
              </a:rPr>
              <a:t>1</a:t>
            </a:r>
          </a:p>
        </p:txBody>
      </p:sp>
      <p:sp>
        <p:nvSpPr>
          <p:cNvPr id="22551" name="文本框 22550"/>
          <p:cNvSpPr txBox="1"/>
          <p:nvPr/>
        </p:nvSpPr>
        <p:spPr>
          <a:xfrm>
            <a:off x="2362200" y="4191000"/>
            <a:ext cx="350838" cy="457200"/>
          </a:xfrm>
          <a:prstGeom prst="rect">
            <a:avLst/>
          </a:prstGeom>
          <a:noFill/>
          <a:ln w="9525">
            <a:noFill/>
          </a:ln>
        </p:spPr>
        <p:txBody>
          <a:bodyPr wrap="none" anchor="t">
            <a:spAutoFit/>
          </a:bodyPr>
          <a:lstStyle/>
          <a:p>
            <a:pPr lvl="0"/>
            <a:r>
              <a:rPr lang="en-US" altLang="zh-CN">
                <a:latin typeface="Tahoma" panose="020B0604030504040204" pitchFamily="34" charset="0"/>
                <a:ea typeface="Times New Roman" panose="02020603050405020304" charset="0"/>
              </a:rPr>
              <a:t>0</a:t>
            </a:r>
          </a:p>
        </p:txBody>
      </p:sp>
      <p:sp>
        <p:nvSpPr>
          <p:cNvPr id="22552" name="文本框 22551"/>
          <p:cNvSpPr txBox="1"/>
          <p:nvPr/>
        </p:nvSpPr>
        <p:spPr>
          <a:xfrm>
            <a:off x="3429000" y="3886200"/>
            <a:ext cx="350838" cy="457200"/>
          </a:xfrm>
          <a:prstGeom prst="rect">
            <a:avLst/>
          </a:prstGeom>
          <a:noFill/>
          <a:ln w="9525">
            <a:noFill/>
          </a:ln>
        </p:spPr>
        <p:txBody>
          <a:bodyPr wrap="none" anchor="t">
            <a:spAutoFit/>
          </a:bodyPr>
          <a:lstStyle/>
          <a:p>
            <a:pPr lvl="0"/>
            <a:r>
              <a:rPr lang="en-US" altLang="zh-CN">
                <a:latin typeface="Tahoma" panose="020B0604030504040204" pitchFamily="34" charset="0"/>
                <a:ea typeface="Times New Roman" panose="02020603050405020304" charset="0"/>
              </a:rPr>
              <a:t>0</a:t>
            </a:r>
          </a:p>
        </p:txBody>
      </p:sp>
      <p:sp>
        <p:nvSpPr>
          <p:cNvPr id="22553" name="椭圆 22552"/>
          <p:cNvSpPr/>
          <p:nvPr/>
        </p:nvSpPr>
        <p:spPr>
          <a:xfrm>
            <a:off x="5029200" y="2133600"/>
            <a:ext cx="990600" cy="609600"/>
          </a:xfrm>
          <a:prstGeom prst="ellipse">
            <a:avLst/>
          </a:prstGeom>
          <a:solidFill>
            <a:schemeClr val="accent1">
              <a:alpha val="50000"/>
            </a:schemeClr>
          </a:solidFill>
          <a:ln w="9525" cap="flat" cmpd="sng">
            <a:solidFill>
              <a:schemeClr val="tx1"/>
            </a:solidFill>
            <a:prstDash val="solid"/>
            <a:headEnd type="none" w="med" len="med"/>
            <a:tailEnd type="none" w="med" len="med"/>
          </a:ln>
        </p:spPr>
        <p:txBody>
          <a:bodyPr wrap="none" anchor="ctr"/>
          <a:lstStyle/>
          <a:p>
            <a:pPr lvl="0" algn="ctr"/>
            <a:r>
              <a:rPr lang="en-US" altLang="zh-CN">
                <a:latin typeface="Tahoma" panose="020B0604030504040204" pitchFamily="34" charset="0"/>
                <a:ea typeface="Times New Roman" panose="02020603050405020304" charset="0"/>
              </a:rPr>
              <a:t>[A,C]</a:t>
            </a:r>
          </a:p>
        </p:txBody>
      </p:sp>
      <p:sp>
        <p:nvSpPr>
          <p:cNvPr id="22554" name="椭圆 22553"/>
          <p:cNvSpPr/>
          <p:nvPr/>
        </p:nvSpPr>
        <p:spPr>
          <a:xfrm>
            <a:off x="7162800" y="2133600"/>
            <a:ext cx="990600" cy="609600"/>
          </a:xfrm>
          <a:prstGeom prst="ellipse">
            <a:avLst/>
          </a:prstGeom>
          <a:solidFill>
            <a:schemeClr val="accent1">
              <a:alpha val="50000"/>
            </a:schemeClr>
          </a:solidFill>
          <a:ln w="9525" cap="flat" cmpd="sng">
            <a:solidFill>
              <a:schemeClr val="tx1"/>
            </a:solidFill>
            <a:prstDash val="solid"/>
            <a:headEnd type="none" w="med" len="med"/>
            <a:tailEnd type="none" w="med" len="med"/>
          </a:ln>
        </p:spPr>
        <p:txBody>
          <a:bodyPr wrap="none" anchor="ctr"/>
          <a:lstStyle/>
          <a:p>
            <a:pPr lvl="0" algn="ctr"/>
            <a:r>
              <a:rPr lang="en-US" altLang="zh-CN">
                <a:latin typeface="Tahoma" panose="020B0604030504040204" pitchFamily="34" charset="0"/>
                <a:ea typeface="Times New Roman" panose="02020603050405020304" charset="0"/>
              </a:rPr>
              <a:t>[A,D]</a:t>
            </a:r>
          </a:p>
        </p:txBody>
      </p:sp>
      <p:sp>
        <p:nvSpPr>
          <p:cNvPr id="22555" name="直接连接符 22554"/>
          <p:cNvSpPr/>
          <p:nvPr/>
        </p:nvSpPr>
        <p:spPr>
          <a:xfrm>
            <a:off x="4343400" y="2362200"/>
            <a:ext cx="685800" cy="0"/>
          </a:xfrm>
          <a:prstGeom prst="line">
            <a:avLst/>
          </a:prstGeom>
          <a:ln w="9525" cap="flat" cmpd="sng">
            <a:solidFill>
              <a:schemeClr val="tx1"/>
            </a:solidFill>
            <a:prstDash val="solid"/>
            <a:headEnd type="none" w="med" len="med"/>
            <a:tailEnd type="triangle" w="med" len="med"/>
          </a:ln>
        </p:spPr>
      </p:sp>
      <p:sp>
        <p:nvSpPr>
          <p:cNvPr id="22556" name="直接连接符 22555"/>
          <p:cNvSpPr/>
          <p:nvPr/>
        </p:nvSpPr>
        <p:spPr>
          <a:xfrm>
            <a:off x="6019800" y="2438400"/>
            <a:ext cx="1143000" cy="0"/>
          </a:xfrm>
          <a:prstGeom prst="line">
            <a:avLst/>
          </a:prstGeom>
          <a:ln w="9525" cap="flat" cmpd="sng">
            <a:solidFill>
              <a:schemeClr val="tx1"/>
            </a:solidFill>
            <a:prstDash val="solid"/>
            <a:headEnd type="none" w="med" len="med"/>
            <a:tailEnd type="triangle" w="med" len="med"/>
          </a:ln>
        </p:spPr>
      </p:sp>
      <p:sp>
        <p:nvSpPr>
          <p:cNvPr id="22557" name="文本框 22556"/>
          <p:cNvSpPr txBox="1"/>
          <p:nvPr/>
        </p:nvSpPr>
        <p:spPr>
          <a:xfrm>
            <a:off x="6400800" y="1981200"/>
            <a:ext cx="350838" cy="457200"/>
          </a:xfrm>
          <a:prstGeom prst="rect">
            <a:avLst/>
          </a:prstGeom>
          <a:noFill/>
          <a:ln w="9525">
            <a:noFill/>
          </a:ln>
        </p:spPr>
        <p:txBody>
          <a:bodyPr wrap="none" anchor="t">
            <a:spAutoFit/>
          </a:bodyPr>
          <a:lstStyle/>
          <a:p>
            <a:pPr lvl="0"/>
            <a:r>
              <a:rPr lang="en-US" altLang="zh-CN">
                <a:latin typeface="Tahoma" panose="020B0604030504040204" pitchFamily="34" charset="0"/>
                <a:ea typeface="Times New Roman" panose="02020603050405020304" charset="0"/>
              </a:rPr>
              <a:t>0</a:t>
            </a:r>
          </a:p>
        </p:txBody>
      </p:sp>
      <p:sp>
        <p:nvSpPr>
          <p:cNvPr id="22558" name="椭圆 22557"/>
          <p:cNvSpPr/>
          <p:nvPr/>
        </p:nvSpPr>
        <p:spPr>
          <a:xfrm>
            <a:off x="5029200" y="3733800"/>
            <a:ext cx="990600" cy="609600"/>
          </a:xfrm>
          <a:prstGeom prst="ellipse">
            <a:avLst/>
          </a:prstGeom>
          <a:solidFill>
            <a:schemeClr val="accent1">
              <a:alpha val="50000"/>
            </a:schemeClr>
          </a:solidFill>
          <a:ln w="9525" cap="flat" cmpd="sng">
            <a:solidFill>
              <a:schemeClr val="tx1"/>
            </a:solidFill>
            <a:prstDash val="solid"/>
            <a:headEnd type="none" w="med" len="med"/>
            <a:tailEnd type="none" w="med" len="med"/>
          </a:ln>
        </p:spPr>
        <p:txBody>
          <a:bodyPr wrap="none" anchor="ctr"/>
          <a:lstStyle/>
          <a:p>
            <a:pPr lvl="0" algn="ctr"/>
            <a:r>
              <a:rPr lang="en-US" altLang="zh-CN">
                <a:latin typeface="Tahoma" panose="020B0604030504040204" pitchFamily="34" charset="0"/>
                <a:ea typeface="Times New Roman" panose="02020603050405020304" charset="0"/>
              </a:rPr>
              <a:t>[B,C]</a:t>
            </a:r>
          </a:p>
        </p:txBody>
      </p:sp>
      <p:sp>
        <p:nvSpPr>
          <p:cNvPr id="22559" name="直接连接符 22558"/>
          <p:cNvSpPr/>
          <p:nvPr/>
        </p:nvSpPr>
        <p:spPr>
          <a:xfrm>
            <a:off x="5486400" y="2743200"/>
            <a:ext cx="0" cy="990600"/>
          </a:xfrm>
          <a:prstGeom prst="line">
            <a:avLst/>
          </a:prstGeom>
          <a:ln w="9525" cap="flat" cmpd="sng">
            <a:solidFill>
              <a:schemeClr val="tx1"/>
            </a:solidFill>
            <a:prstDash val="solid"/>
            <a:headEnd type="none" w="med" len="med"/>
            <a:tailEnd type="triangle" w="med" len="med"/>
          </a:ln>
        </p:spPr>
      </p:sp>
      <p:sp>
        <p:nvSpPr>
          <p:cNvPr id="22560" name="文本框 22559"/>
          <p:cNvSpPr txBox="1"/>
          <p:nvPr/>
        </p:nvSpPr>
        <p:spPr>
          <a:xfrm>
            <a:off x="5486400" y="2971800"/>
            <a:ext cx="350838" cy="457200"/>
          </a:xfrm>
          <a:prstGeom prst="rect">
            <a:avLst/>
          </a:prstGeom>
          <a:noFill/>
          <a:ln w="9525">
            <a:noFill/>
          </a:ln>
        </p:spPr>
        <p:txBody>
          <a:bodyPr wrap="none" anchor="t">
            <a:spAutoFit/>
          </a:bodyPr>
          <a:lstStyle/>
          <a:p>
            <a:pPr lvl="0"/>
            <a:r>
              <a:rPr lang="en-US" altLang="zh-CN">
                <a:latin typeface="Tahoma" panose="020B0604030504040204" pitchFamily="34" charset="0"/>
                <a:ea typeface="Times New Roman" panose="02020603050405020304" charset="0"/>
              </a:rPr>
              <a:t>1</a:t>
            </a:r>
          </a:p>
        </p:txBody>
      </p:sp>
      <p:cxnSp>
        <p:nvCxnSpPr>
          <p:cNvPr id="22561" name="曲线连接符 22560"/>
          <p:cNvCxnSpPr>
            <a:stCxn id="22554" idx="7"/>
            <a:endCxn id="22554" idx="1"/>
          </p:cNvCxnSpPr>
          <p:nvPr/>
        </p:nvCxnSpPr>
        <p:spPr>
          <a:xfrm rot="16200000" flipH="1" flipV="1">
            <a:off x="7656513" y="1871663"/>
            <a:ext cx="1587" cy="701675"/>
          </a:xfrm>
          <a:prstGeom prst="curvedConnector3">
            <a:avLst>
              <a:gd name="adj1" fmla="val -32900005"/>
            </a:avLst>
          </a:prstGeom>
          <a:ln w="9525" cap="flat" cmpd="sng">
            <a:solidFill>
              <a:schemeClr val="tx1"/>
            </a:solidFill>
            <a:prstDash val="solid"/>
            <a:headEnd type="none" w="med" len="med"/>
            <a:tailEnd type="triangle" w="med" len="med"/>
          </a:ln>
        </p:spPr>
      </p:cxnSp>
      <p:sp>
        <p:nvSpPr>
          <p:cNvPr id="22562" name="文本框 22561"/>
          <p:cNvSpPr txBox="1"/>
          <p:nvPr/>
        </p:nvSpPr>
        <p:spPr>
          <a:xfrm>
            <a:off x="7848600" y="1524000"/>
            <a:ext cx="350838" cy="457200"/>
          </a:xfrm>
          <a:prstGeom prst="rect">
            <a:avLst/>
          </a:prstGeom>
          <a:noFill/>
          <a:ln w="9525">
            <a:noFill/>
          </a:ln>
        </p:spPr>
        <p:txBody>
          <a:bodyPr wrap="none" anchor="t">
            <a:spAutoFit/>
          </a:bodyPr>
          <a:lstStyle/>
          <a:p>
            <a:pPr lvl="0"/>
            <a:r>
              <a:rPr lang="en-US" altLang="zh-CN">
                <a:latin typeface="Tahoma" panose="020B0604030504040204" pitchFamily="34" charset="0"/>
                <a:ea typeface="Times New Roman" panose="02020603050405020304" charset="0"/>
              </a:rPr>
              <a:t>0</a:t>
            </a:r>
          </a:p>
        </p:txBody>
      </p:sp>
      <p:sp>
        <p:nvSpPr>
          <p:cNvPr id="22563" name="直接连接符 22562"/>
          <p:cNvSpPr/>
          <p:nvPr/>
        </p:nvSpPr>
        <p:spPr>
          <a:xfrm flipH="1">
            <a:off x="5791200" y="2667000"/>
            <a:ext cx="1447800" cy="1143000"/>
          </a:xfrm>
          <a:prstGeom prst="line">
            <a:avLst/>
          </a:prstGeom>
          <a:ln w="9525" cap="flat" cmpd="sng">
            <a:solidFill>
              <a:schemeClr val="tx1"/>
            </a:solidFill>
            <a:prstDash val="solid"/>
            <a:headEnd type="none" w="med" len="med"/>
            <a:tailEnd type="triangle" w="med" len="med"/>
          </a:ln>
        </p:spPr>
      </p:sp>
      <p:sp>
        <p:nvSpPr>
          <p:cNvPr id="22564" name="文本框 22563"/>
          <p:cNvSpPr txBox="1"/>
          <p:nvPr/>
        </p:nvSpPr>
        <p:spPr>
          <a:xfrm>
            <a:off x="6248400" y="2819400"/>
            <a:ext cx="350838" cy="457200"/>
          </a:xfrm>
          <a:prstGeom prst="rect">
            <a:avLst/>
          </a:prstGeom>
          <a:noFill/>
          <a:ln w="9525">
            <a:noFill/>
          </a:ln>
        </p:spPr>
        <p:txBody>
          <a:bodyPr wrap="none" anchor="t">
            <a:spAutoFit/>
          </a:bodyPr>
          <a:lstStyle/>
          <a:p>
            <a:pPr lvl="0"/>
            <a:r>
              <a:rPr lang="en-US" altLang="zh-CN">
                <a:latin typeface="Tahoma" panose="020B0604030504040204" pitchFamily="34" charset="0"/>
                <a:ea typeface="Times New Roman" panose="02020603050405020304" charset="0"/>
              </a:rPr>
              <a:t>1</a:t>
            </a:r>
          </a:p>
        </p:txBody>
      </p:sp>
      <p:cxnSp>
        <p:nvCxnSpPr>
          <p:cNvPr id="22565" name="曲线连接符 22564"/>
          <p:cNvCxnSpPr>
            <a:stCxn id="22558" idx="6"/>
            <a:endCxn id="22554" idx="4"/>
          </p:cNvCxnSpPr>
          <p:nvPr/>
        </p:nvCxnSpPr>
        <p:spPr>
          <a:xfrm flipV="1">
            <a:off x="6019800" y="2743200"/>
            <a:ext cx="1638300" cy="1295400"/>
          </a:xfrm>
          <a:prstGeom prst="curvedConnector2">
            <a:avLst/>
          </a:prstGeom>
          <a:ln w="9525" cap="flat" cmpd="sng">
            <a:solidFill>
              <a:schemeClr val="tx1"/>
            </a:solidFill>
            <a:prstDash val="solid"/>
            <a:headEnd type="none" w="med" len="med"/>
            <a:tailEnd type="triangle" w="med" len="med"/>
          </a:ln>
        </p:spPr>
      </p:cxnSp>
      <p:sp>
        <p:nvSpPr>
          <p:cNvPr id="22566" name="文本框 22565"/>
          <p:cNvSpPr txBox="1"/>
          <p:nvPr/>
        </p:nvSpPr>
        <p:spPr>
          <a:xfrm>
            <a:off x="6705600" y="3352800"/>
            <a:ext cx="350838" cy="457200"/>
          </a:xfrm>
          <a:prstGeom prst="rect">
            <a:avLst/>
          </a:prstGeom>
          <a:noFill/>
          <a:ln w="9525">
            <a:noFill/>
          </a:ln>
        </p:spPr>
        <p:txBody>
          <a:bodyPr wrap="none" anchor="t">
            <a:spAutoFit/>
          </a:bodyPr>
          <a:lstStyle/>
          <a:p>
            <a:pPr lvl="0"/>
            <a:r>
              <a:rPr lang="en-US" altLang="zh-CN">
                <a:latin typeface="Tahoma" panose="020B0604030504040204" pitchFamily="34" charset="0"/>
                <a:ea typeface="Times New Roman" panose="02020603050405020304" charset="0"/>
              </a:rPr>
              <a:t>0</a:t>
            </a:r>
          </a:p>
        </p:txBody>
      </p:sp>
      <p:cxnSp>
        <p:nvCxnSpPr>
          <p:cNvPr id="22567" name="直接箭头连接符 22566"/>
          <p:cNvCxnSpPr>
            <a:stCxn id="22558" idx="1"/>
            <a:endCxn id="22553" idx="3"/>
          </p:cNvCxnSpPr>
          <p:nvPr/>
        </p:nvCxnSpPr>
        <p:spPr>
          <a:xfrm rot="16200000">
            <a:off x="4589463" y="3238500"/>
            <a:ext cx="1168400" cy="0"/>
          </a:xfrm>
          <a:prstGeom prst="straightConnector1">
            <a:avLst/>
          </a:prstGeom>
          <a:ln w="9525" cap="flat" cmpd="sng">
            <a:solidFill>
              <a:schemeClr val="tx1"/>
            </a:solidFill>
            <a:prstDash val="solid"/>
            <a:headEnd type="none" w="med" len="med"/>
            <a:tailEnd type="triangle" w="med" len="med"/>
          </a:ln>
        </p:spPr>
      </p:cxnSp>
      <p:sp>
        <p:nvSpPr>
          <p:cNvPr id="22568" name="文本框 22567"/>
          <p:cNvSpPr txBox="1"/>
          <p:nvPr/>
        </p:nvSpPr>
        <p:spPr>
          <a:xfrm>
            <a:off x="4800600" y="2971800"/>
            <a:ext cx="350838" cy="457200"/>
          </a:xfrm>
          <a:prstGeom prst="rect">
            <a:avLst/>
          </a:prstGeom>
          <a:noFill/>
          <a:ln w="9525">
            <a:noFill/>
          </a:ln>
        </p:spPr>
        <p:txBody>
          <a:bodyPr wrap="none" anchor="t">
            <a:spAutoFit/>
          </a:bodyPr>
          <a:lstStyle/>
          <a:p>
            <a:pPr lvl="0"/>
            <a:r>
              <a:rPr lang="en-US" altLang="zh-CN">
                <a:latin typeface="Tahoma" panose="020B0604030504040204" pitchFamily="34" charset="0"/>
                <a:ea typeface="Times New Roman" panose="02020603050405020304" charset="0"/>
              </a:rPr>
              <a:t>1</a:t>
            </a:r>
          </a:p>
        </p:txBody>
      </p:sp>
      <p:sp>
        <p:nvSpPr>
          <p:cNvPr id="22569" name="椭圆 22568"/>
          <p:cNvSpPr/>
          <p:nvPr/>
        </p:nvSpPr>
        <p:spPr>
          <a:xfrm>
            <a:off x="7162800" y="3733800"/>
            <a:ext cx="990600" cy="609600"/>
          </a:xfrm>
          <a:prstGeom prst="ellipse">
            <a:avLst/>
          </a:prstGeom>
          <a:solidFill>
            <a:schemeClr val="accent1">
              <a:alpha val="50000"/>
            </a:schemeClr>
          </a:solidFill>
          <a:ln w="9525" cap="flat" cmpd="sng">
            <a:solidFill>
              <a:schemeClr val="tx1"/>
            </a:solidFill>
            <a:prstDash val="solid"/>
            <a:headEnd type="none" w="med" len="med"/>
            <a:tailEnd type="none" w="med" len="med"/>
          </a:ln>
        </p:spPr>
        <p:txBody>
          <a:bodyPr wrap="none" anchor="ctr"/>
          <a:lstStyle/>
          <a:p>
            <a:pPr lvl="0" algn="ctr"/>
            <a:r>
              <a:rPr lang="en-US" altLang="zh-CN">
                <a:latin typeface="Tahoma" panose="020B0604030504040204" pitchFamily="34" charset="0"/>
                <a:ea typeface="Times New Roman" panose="02020603050405020304" charset="0"/>
              </a:rPr>
              <a:t>[B,D]</a:t>
            </a:r>
          </a:p>
        </p:txBody>
      </p:sp>
      <p:sp>
        <p:nvSpPr>
          <p:cNvPr id="22570" name="直接连接符 22569"/>
          <p:cNvSpPr/>
          <p:nvPr/>
        </p:nvSpPr>
        <p:spPr>
          <a:xfrm flipV="1">
            <a:off x="7696200" y="2743200"/>
            <a:ext cx="76200" cy="990600"/>
          </a:xfrm>
          <a:prstGeom prst="line">
            <a:avLst/>
          </a:prstGeom>
          <a:ln w="9525" cap="flat" cmpd="sng">
            <a:solidFill>
              <a:schemeClr val="tx1"/>
            </a:solidFill>
            <a:prstDash val="solid"/>
            <a:headEnd type="none" w="med" len="med"/>
            <a:tailEnd type="triangle" w="med" len="med"/>
          </a:ln>
        </p:spPr>
      </p:sp>
      <p:sp>
        <p:nvSpPr>
          <p:cNvPr id="22571" name="文本框 22570"/>
          <p:cNvSpPr txBox="1"/>
          <p:nvPr/>
        </p:nvSpPr>
        <p:spPr>
          <a:xfrm>
            <a:off x="7696200" y="3124200"/>
            <a:ext cx="350838" cy="457200"/>
          </a:xfrm>
          <a:prstGeom prst="rect">
            <a:avLst/>
          </a:prstGeom>
          <a:noFill/>
          <a:ln w="9525">
            <a:noFill/>
          </a:ln>
        </p:spPr>
        <p:txBody>
          <a:bodyPr wrap="none" anchor="t">
            <a:spAutoFit/>
          </a:bodyPr>
          <a:lstStyle/>
          <a:p>
            <a:pPr lvl="0"/>
            <a:r>
              <a:rPr lang="en-US" altLang="zh-CN">
                <a:latin typeface="Tahoma" panose="020B0604030504040204" pitchFamily="34" charset="0"/>
                <a:ea typeface="Times New Roman" panose="02020603050405020304" charset="0"/>
              </a:rPr>
              <a:t>0</a:t>
            </a:r>
          </a:p>
        </p:txBody>
      </p:sp>
      <p:cxnSp>
        <p:nvCxnSpPr>
          <p:cNvPr id="22572" name="曲线连接符 22571"/>
          <p:cNvCxnSpPr>
            <a:stCxn id="22569" idx="3"/>
            <a:endCxn id="22553" idx="2"/>
          </p:cNvCxnSpPr>
          <p:nvPr/>
        </p:nvCxnSpPr>
        <p:spPr>
          <a:xfrm rot="-5400000" flipV="1">
            <a:off x="5259388" y="2206625"/>
            <a:ext cx="1816100" cy="2278063"/>
          </a:xfrm>
          <a:prstGeom prst="curvedConnector4">
            <a:avLst>
              <a:gd name="adj1" fmla="val -17481"/>
              <a:gd name="adj2" fmla="val 131495"/>
            </a:avLst>
          </a:prstGeom>
          <a:ln w="9525" cap="flat" cmpd="sng">
            <a:solidFill>
              <a:schemeClr val="tx1"/>
            </a:solidFill>
            <a:prstDash val="solid"/>
            <a:headEnd type="none" w="med" len="med"/>
            <a:tailEnd type="triangle" w="med" len="med"/>
          </a:ln>
        </p:spPr>
      </p:cxnSp>
      <p:sp>
        <p:nvSpPr>
          <p:cNvPr id="22573" name="文本框 22572"/>
          <p:cNvSpPr txBox="1"/>
          <p:nvPr/>
        </p:nvSpPr>
        <p:spPr>
          <a:xfrm>
            <a:off x="4343400" y="4038600"/>
            <a:ext cx="350838" cy="457200"/>
          </a:xfrm>
          <a:prstGeom prst="rect">
            <a:avLst/>
          </a:prstGeom>
          <a:noFill/>
          <a:ln w="9525">
            <a:noFill/>
          </a:ln>
        </p:spPr>
        <p:txBody>
          <a:bodyPr wrap="none" anchor="t">
            <a:spAutoFit/>
          </a:bodyPr>
          <a:lstStyle/>
          <a:p>
            <a:pPr lvl="0"/>
            <a:r>
              <a:rPr lang="en-US" altLang="zh-CN">
                <a:latin typeface="Tahoma" panose="020B0604030504040204" pitchFamily="34" charset="0"/>
                <a:ea typeface="Times New Roman" panose="02020603050405020304" charset="0"/>
              </a:rPr>
              <a:t>1</a:t>
            </a:r>
          </a:p>
        </p:txBody>
      </p:sp>
      <p:sp>
        <p:nvSpPr>
          <p:cNvPr id="22574" name="椭圆 22573"/>
          <p:cNvSpPr/>
          <p:nvPr/>
        </p:nvSpPr>
        <p:spPr>
          <a:xfrm>
            <a:off x="7086600" y="3657600"/>
            <a:ext cx="1143000" cy="762000"/>
          </a:xfrm>
          <a:prstGeom prst="ellipse">
            <a:avLst/>
          </a:prstGeom>
          <a:noFill/>
          <a:ln w="9525" cap="flat" cmpd="sng">
            <a:solidFill>
              <a:schemeClr val="tx1"/>
            </a:solidFill>
            <a:prstDash val="solid"/>
            <a:headEnd type="none" w="med" len="med"/>
            <a:tailEnd type="none" w="med" len="med"/>
          </a:ln>
        </p:spPr>
        <p:txBody>
          <a:bodyPr/>
          <a:lstStyle/>
          <a:p>
            <a:endParaRPr lang="zh-CN" altLang="en-US"/>
          </a:p>
        </p:txBody>
      </p:sp>
      <p:sp>
        <p:nvSpPr>
          <p:cNvPr id="22575" name="文本框 22574"/>
          <p:cNvSpPr txBox="1"/>
          <p:nvPr/>
        </p:nvSpPr>
        <p:spPr>
          <a:xfrm>
            <a:off x="5470525" y="5062538"/>
            <a:ext cx="3173413" cy="822325"/>
          </a:xfrm>
          <a:prstGeom prst="rect">
            <a:avLst/>
          </a:prstGeom>
          <a:noFill/>
          <a:ln w="9525">
            <a:noFill/>
          </a:ln>
        </p:spPr>
        <p:txBody>
          <a:bodyPr wrap="none" anchor="t">
            <a:spAutoFit/>
          </a:bodyPr>
          <a:lstStyle/>
          <a:p>
            <a:pPr lvl="0"/>
            <a:r>
              <a:rPr lang="en-US" altLang="zh-CN">
                <a:solidFill>
                  <a:srgbClr val="3366FF"/>
                </a:solidFill>
                <a:latin typeface="Tahoma" panose="020B0604030504040204" pitchFamily="34" charset="0"/>
                <a:ea typeface="Times New Roman" panose="02020603050405020304" charset="0"/>
              </a:rPr>
              <a:t>Notice</a:t>
            </a:r>
            <a:r>
              <a:rPr lang="en-US" altLang="zh-CN">
                <a:latin typeface="Tahoma" panose="020B0604030504040204" pitchFamily="34" charset="0"/>
                <a:ea typeface="Times New Roman" panose="02020603050405020304" charset="0"/>
              </a:rPr>
              <a:t>: difference</a:t>
            </a:r>
          </a:p>
          <a:p>
            <a:pPr lvl="0"/>
            <a:r>
              <a:rPr lang="en-US" altLang="zh-CN">
                <a:latin typeface="Tahoma" panose="020B0604030504040204" pitchFamily="34" charset="0"/>
                <a:ea typeface="Times New Roman" panose="02020603050405020304" charset="0"/>
              </a:rPr>
              <a:t>is the empty language</a:t>
            </a:r>
          </a:p>
        </p:txBody>
      </p:sp>
      <p:sp>
        <p:nvSpPr>
          <p:cNvPr id="2" name="灯片编号占位符 1"/>
          <p:cNvSpPr>
            <a:spLocks noGrp="1"/>
          </p:cNvSpPr>
          <p:nvPr>
            <p:ph type="sldNum" sz="quarter" idx="12"/>
          </p:nvPr>
        </p:nvSpPr>
        <p:spPr/>
        <p:txBody>
          <a:bodyPr/>
          <a:lstStyle/>
          <a:p>
            <a:pPr lvl="0"/>
            <a:fld id="{9A0DB2DC-4C9A-4742-B13C-FB6460FD3503}" type="slidenum">
              <a:rPr lang="en-US"/>
              <a:pPr lvl="0"/>
              <a:t>52</a:t>
            </a:fld>
            <a:endParaRPr lang="en-US"/>
          </a:p>
        </p:txBody>
      </p:sp>
    </p:spTree>
    <p:extLst>
      <p:ext uri="{BB962C8B-B14F-4D97-AF65-F5344CB8AC3E}">
        <p14:creationId xmlns:p14="http://schemas.microsoft.com/office/powerpoint/2010/main" xmlns="" val="337319816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0562" name="标题 450561"/>
          <p:cNvSpPr>
            <a:spLocks noGrp="1"/>
          </p:cNvSpPr>
          <p:nvPr>
            <p:ph type="title"/>
          </p:nvPr>
        </p:nvSpPr>
        <p:spPr/>
        <p:txBody>
          <a:bodyPr anchor="ctr"/>
          <a:lstStyle/>
          <a:p>
            <a:r>
              <a:rPr lang="en-US" altLang="zh-CN" b="1" dirty="0">
                <a:ea typeface="黑体" panose="02010609060101010101" pitchFamily="2" charset="-122"/>
              </a:rPr>
              <a:t>5.2 RL</a:t>
            </a:r>
            <a:r>
              <a:rPr lang="zh-CN" altLang="en-US" b="1" dirty="0">
                <a:ea typeface="黑体" panose="02010609060101010101" pitchFamily="2" charset="-122"/>
              </a:rPr>
              <a:t>的封闭性</a:t>
            </a:r>
            <a:r>
              <a:rPr lang="zh-CN" altLang="en-US" dirty="0">
                <a:ea typeface="宋体" panose="02010600030101010101" pitchFamily="2" charset="-122"/>
              </a:rPr>
              <a:t> </a:t>
            </a:r>
          </a:p>
        </p:txBody>
      </p:sp>
      <p:sp>
        <p:nvSpPr>
          <p:cNvPr id="450563" name="文本占位符 450562"/>
          <p:cNvSpPr>
            <a:spLocks noGrp="1"/>
          </p:cNvSpPr>
          <p:nvPr>
            <p:ph type="body" idx="1"/>
          </p:nvPr>
        </p:nvSpPr>
        <p:spPr/>
        <p:txBody>
          <a:bodyPr/>
          <a:lstStyle/>
          <a:p>
            <a:pPr>
              <a:lnSpc>
                <a:spcPct val="90000"/>
              </a:lnSpc>
              <a:buNone/>
            </a:pPr>
            <a:r>
              <a:rPr lang="zh-CN" altLang="en-US" sz="3600" b="1" dirty="0">
                <a:ea typeface="黑体" panose="02010609060101010101" pitchFamily="2" charset="-122"/>
              </a:rPr>
              <a:t>定理 </a:t>
            </a:r>
            <a:r>
              <a:rPr lang="en-US" altLang="zh-CN" sz="3600" b="1" dirty="0">
                <a:ea typeface="黑体" panose="02010609060101010101" pitchFamily="2" charset="-122"/>
              </a:rPr>
              <a:t>5-2</a:t>
            </a:r>
            <a:r>
              <a:rPr lang="en-US" altLang="zh-CN" sz="3600" b="1" dirty="0">
                <a:latin typeface="Times New Roman" panose="02020603050405020304" charset="0"/>
                <a:ea typeface="宋体" panose="02010600030101010101" pitchFamily="2" charset="-122"/>
              </a:rPr>
              <a:t>  RL </a:t>
            </a:r>
            <a:r>
              <a:rPr lang="zh-CN" altLang="en-US" sz="3600" b="1" dirty="0">
                <a:latin typeface="Times New Roman" panose="02020603050405020304" charset="0"/>
                <a:ea typeface="宋体" panose="02010600030101010101" pitchFamily="2" charset="-122"/>
              </a:rPr>
              <a:t>在补运算下是封闭的。</a:t>
            </a:r>
          </a:p>
          <a:p>
            <a:pPr>
              <a:lnSpc>
                <a:spcPct val="90000"/>
              </a:lnSpc>
              <a:buNone/>
            </a:pPr>
            <a:r>
              <a:rPr lang="zh-CN" altLang="en-US" sz="2800" b="1" dirty="0">
                <a:latin typeface="Times New Roman" panose="02020603050405020304" charset="0"/>
                <a:ea typeface="宋体" panose="02010600030101010101" pitchFamily="2" charset="-122"/>
              </a:rPr>
              <a:t> 证明</a:t>
            </a:r>
            <a:r>
              <a:rPr lang="zh-CN" altLang="en-US" sz="2800" b="1" dirty="0">
                <a:ea typeface="宋体" panose="02010600030101010101" pitchFamily="2" charset="-122"/>
              </a:rPr>
              <a:t>：</a:t>
            </a:r>
          </a:p>
          <a:p>
            <a:pPr algn="just">
              <a:lnSpc>
                <a:spcPct val="90000"/>
              </a:lnSpc>
              <a:buNone/>
            </a:pPr>
            <a:r>
              <a:rPr lang="zh-CN" altLang="en-US" sz="2800" b="1">
                <a:latin typeface="Times New Roman" panose="02020603050405020304" charset="0"/>
                <a:ea typeface="宋体" panose="02010600030101010101" pitchFamily="2" charset="-122"/>
              </a:rPr>
              <a:t>          </a:t>
            </a:r>
            <a:r>
              <a:rPr lang="en-US" altLang="zh-CN" sz="2800" b="1">
                <a:latin typeface="Times New Roman" panose="02020603050405020304" charset="0"/>
                <a:ea typeface="宋体" panose="02010600030101010101" pitchFamily="2" charset="-122"/>
              </a:rPr>
              <a:t>M=(Q</a:t>
            </a:r>
            <a:r>
              <a:rPr lang="zh-CN" altLang="en-US" sz="2800" b="1">
                <a:latin typeface="Times New Roman" panose="02020603050405020304" charset="0"/>
                <a:ea typeface="宋体" panose="02010600030101010101" pitchFamily="2" charset="-122"/>
              </a:rPr>
              <a:t>，</a:t>
            </a:r>
            <a:r>
              <a:rPr lang="en-US" altLang="zh-CN" sz="2800" b="1">
                <a:latin typeface="Times New Roman" panose="02020603050405020304" charset="0"/>
                <a:ea typeface="宋体" panose="02010600030101010101" pitchFamily="2" charset="-122"/>
              </a:rPr>
              <a:t>∑</a:t>
            </a:r>
            <a:r>
              <a:rPr lang="zh-CN" altLang="en-US" sz="2800" b="1">
                <a:latin typeface="Times New Roman" panose="02020603050405020304" charset="0"/>
                <a:ea typeface="宋体" panose="02010600030101010101" pitchFamily="2" charset="-122"/>
              </a:rPr>
              <a:t>，</a:t>
            </a:r>
            <a:r>
              <a:rPr lang="en-US" altLang="zh-CN" sz="2800" b="1">
                <a:latin typeface="Times New Roman" panose="02020603050405020304" charset="0"/>
                <a:ea typeface="宋体" panose="02010600030101010101" pitchFamily="2" charset="-122"/>
              </a:rPr>
              <a:t>δ</a:t>
            </a:r>
            <a:r>
              <a:rPr lang="zh-CN" altLang="en-US" sz="2800" b="1">
                <a:latin typeface="Times New Roman" panose="02020603050405020304" charset="0"/>
                <a:ea typeface="宋体" panose="02010600030101010101" pitchFamily="2" charset="-122"/>
              </a:rPr>
              <a:t>，</a:t>
            </a:r>
            <a:r>
              <a:rPr lang="en-US" altLang="zh-CN" sz="2800" b="1">
                <a:latin typeface="Times New Roman" panose="02020603050405020304" charset="0"/>
                <a:ea typeface="宋体" panose="02010600030101010101" pitchFamily="2" charset="-122"/>
              </a:rPr>
              <a:t>q</a:t>
            </a:r>
            <a:r>
              <a:rPr lang="en-US" altLang="zh-CN" sz="2800" b="1" baseline="-30000">
                <a:latin typeface="Times New Roman" panose="02020603050405020304" charset="0"/>
                <a:ea typeface="宋体" panose="02010600030101010101" pitchFamily="2" charset="-122"/>
              </a:rPr>
              <a:t>0</a:t>
            </a:r>
            <a:r>
              <a:rPr lang="zh-CN" altLang="en-US" sz="2800" b="1">
                <a:latin typeface="Times New Roman" panose="02020603050405020304" charset="0"/>
                <a:ea typeface="宋体" panose="02010600030101010101" pitchFamily="2" charset="-122"/>
              </a:rPr>
              <a:t>，</a:t>
            </a:r>
            <a:r>
              <a:rPr lang="en-US" altLang="zh-CN" sz="2800" b="1">
                <a:latin typeface="Times New Roman" panose="02020603050405020304" charset="0"/>
                <a:ea typeface="宋体" panose="02010600030101010101" pitchFamily="2" charset="-122"/>
              </a:rPr>
              <a:t>F)   L(M)=L</a:t>
            </a:r>
            <a:r>
              <a:rPr lang="zh-CN" altLang="en-US" sz="2800" b="1">
                <a:latin typeface="Times New Roman" panose="02020603050405020304" charset="0"/>
                <a:ea typeface="宋体" panose="02010600030101010101" pitchFamily="2" charset="-122"/>
              </a:rPr>
              <a:t>，</a:t>
            </a:r>
          </a:p>
          <a:p>
            <a:pPr algn="just">
              <a:lnSpc>
                <a:spcPct val="90000"/>
              </a:lnSpc>
              <a:buNone/>
            </a:pPr>
            <a:r>
              <a:rPr lang="zh-CN" altLang="en-US" sz="2800" b="1" dirty="0">
                <a:latin typeface="Times New Roman" panose="02020603050405020304" charset="0"/>
                <a:ea typeface="宋体" panose="02010600030101010101" pitchFamily="2" charset="-122"/>
              </a:rPr>
              <a:t>    </a:t>
            </a:r>
            <a:r>
              <a:rPr lang="zh-CN" altLang="en-US" sz="2800" b="1">
                <a:latin typeface="Times New Roman" panose="02020603050405020304" charset="0"/>
                <a:ea typeface="宋体" panose="02010600030101010101" pitchFamily="2" charset="-122"/>
              </a:rPr>
              <a:t>取</a:t>
            </a:r>
            <a:r>
              <a:rPr lang="en-US" altLang="zh-CN" sz="2800" b="1">
                <a:latin typeface="Times New Roman" panose="02020603050405020304" charset="0"/>
                <a:ea typeface="宋体" panose="02010600030101010101" pitchFamily="2" charset="-122"/>
              </a:rPr>
              <a:t>DFA   M′= (Q</a:t>
            </a:r>
            <a:r>
              <a:rPr lang="zh-CN" altLang="en-US" sz="2800" b="1">
                <a:latin typeface="Times New Roman" panose="02020603050405020304" charset="0"/>
                <a:ea typeface="宋体" panose="02010600030101010101" pitchFamily="2" charset="-122"/>
              </a:rPr>
              <a:t>，</a:t>
            </a:r>
            <a:r>
              <a:rPr lang="en-US" altLang="zh-CN" sz="2800" b="1">
                <a:latin typeface="Times New Roman" panose="02020603050405020304" charset="0"/>
                <a:ea typeface="宋体" panose="02010600030101010101" pitchFamily="2" charset="-122"/>
              </a:rPr>
              <a:t>∑</a:t>
            </a:r>
            <a:r>
              <a:rPr lang="zh-CN" altLang="en-US" sz="2800" b="1">
                <a:latin typeface="Times New Roman" panose="02020603050405020304" charset="0"/>
                <a:ea typeface="宋体" panose="02010600030101010101" pitchFamily="2" charset="-122"/>
              </a:rPr>
              <a:t>，</a:t>
            </a:r>
            <a:r>
              <a:rPr lang="en-US" altLang="zh-CN" sz="2800" b="1">
                <a:latin typeface="Times New Roman" panose="02020603050405020304" charset="0"/>
                <a:ea typeface="宋体" panose="02010600030101010101" pitchFamily="2" charset="-122"/>
              </a:rPr>
              <a:t>δ</a:t>
            </a:r>
            <a:r>
              <a:rPr lang="zh-CN" altLang="en-US" sz="2800" b="1">
                <a:latin typeface="Times New Roman" panose="02020603050405020304" charset="0"/>
                <a:ea typeface="宋体" panose="02010600030101010101" pitchFamily="2" charset="-122"/>
              </a:rPr>
              <a:t>，</a:t>
            </a:r>
            <a:r>
              <a:rPr lang="en-US" altLang="zh-CN" sz="2800" b="1">
                <a:latin typeface="Times New Roman" panose="02020603050405020304" charset="0"/>
                <a:ea typeface="宋体" panose="02010600030101010101" pitchFamily="2" charset="-122"/>
              </a:rPr>
              <a:t>q</a:t>
            </a:r>
            <a:r>
              <a:rPr lang="en-US" altLang="zh-CN" sz="2800" b="1" baseline="-30000">
                <a:latin typeface="Times New Roman" panose="02020603050405020304" charset="0"/>
                <a:ea typeface="宋体" panose="02010600030101010101" pitchFamily="2" charset="-122"/>
              </a:rPr>
              <a:t>0</a:t>
            </a:r>
            <a:r>
              <a:rPr lang="zh-CN" altLang="en-US" sz="2800" b="1">
                <a:latin typeface="Times New Roman" panose="02020603050405020304" charset="0"/>
                <a:ea typeface="宋体" panose="02010600030101010101" pitchFamily="2" charset="-122"/>
              </a:rPr>
              <a:t>，</a:t>
            </a:r>
            <a:r>
              <a:rPr lang="en-US" altLang="zh-CN" sz="2800" b="1">
                <a:latin typeface="Times New Roman" panose="02020603050405020304" charset="0"/>
                <a:ea typeface="宋体" panose="02010600030101010101" pitchFamily="2" charset="-122"/>
              </a:rPr>
              <a:t>Q-F)</a:t>
            </a:r>
          </a:p>
          <a:p>
            <a:pPr algn="just">
              <a:lnSpc>
                <a:spcPct val="90000"/>
              </a:lnSpc>
              <a:buNone/>
            </a:pPr>
            <a:r>
              <a:rPr lang="en-US" altLang="zh-CN" sz="2800" b="1" dirty="0">
                <a:latin typeface="Times New Roman" panose="02020603050405020304" charset="0"/>
                <a:ea typeface="宋体" panose="02010600030101010101" pitchFamily="2" charset="-122"/>
              </a:rPr>
              <a:t>    </a:t>
            </a:r>
            <a:r>
              <a:rPr lang="zh-CN" altLang="en-US" sz="2800" b="1" dirty="0">
                <a:latin typeface="Times New Roman" panose="02020603050405020304" charset="0"/>
                <a:ea typeface="宋体" panose="02010600030101010101" pitchFamily="2" charset="-122"/>
              </a:rPr>
              <a:t>显然，对于任意的</a:t>
            </a:r>
            <a:r>
              <a:rPr lang="en-US" altLang="zh-CN" sz="2800" b="1">
                <a:latin typeface="Times New Roman" panose="02020603050405020304" charset="0"/>
                <a:ea typeface="宋体" panose="02010600030101010101" pitchFamily="2" charset="-122"/>
              </a:rPr>
              <a:t>x∈∑</a:t>
            </a:r>
            <a:r>
              <a:rPr lang="en-US" altLang="zh-CN" sz="2800" b="1" baseline="30000">
                <a:latin typeface="Times New Roman" panose="02020603050405020304" charset="0"/>
                <a:ea typeface="宋体" panose="02010600030101010101" pitchFamily="2" charset="-122"/>
              </a:rPr>
              <a:t>*</a:t>
            </a:r>
            <a:r>
              <a:rPr lang="zh-CN" altLang="en-US" sz="2800" b="1">
                <a:latin typeface="Times New Roman" panose="02020603050405020304" charset="0"/>
                <a:ea typeface="宋体" panose="02010600030101010101" pitchFamily="2" charset="-122"/>
              </a:rPr>
              <a:t>，</a:t>
            </a:r>
          </a:p>
          <a:p>
            <a:pPr algn="just">
              <a:lnSpc>
                <a:spcPct val="90000"/>
              </a:lnSpc>
              <a:buNone/>
            </a:pPr>
            <a:r>
              <a:rPr lang="zh-CN" altLang="en-US" sz="2800" b="1">
                <a:latin typeface="Times New Roman" panose="02020603050405020304" charset="0"/>
                <a:ea typeface="宋体" panose="02010600030101010101" pitchFamily="2" charset="-122"/>
              </a:rPr>
              <a:t>       </a:t>
            </a:r>
            <a:r>
              <a:rPr lang="en-US" altLang="zh-CN" sz="2800" b="1">
                <a:latin typeface="Times New Roman" panose="02020603050405020304" charset="0"/>
                <a:ea typeface="宋体" panose="02010600030101010101" pitchFamily="2" charset="-122"/>
              </a:rPr>
              <a:t>δ(q</a:t>
            </a:r>
            <a:r>
              <a:rPr lang="en-US" altLang="zh-CN" sz="2800" b="1" baseline="-30000">
                <a:latin typeface="Times New Roman" panose="02020603050405020304" charset="0"/>
                <a:ea typeface="宋体" panose="02010600030101010101" pitchFamily="2" charset="-122"/>
              </a:rPr>
              <a:t>0</a:t>
            </a:r>
            <a:r>
              <a:rPr lang="zh-CN" altLang="en-US" sz="2800" b="1">
                <a:latin typeface="Times New Roman" panose="02020603050405020304" charset="0"/>
                <a:ea typeface="宋体" panose="02010600030101010101" pitchFamily="2" charset="-122"/>
              </a:rPr>
              <a:t>，</a:t>
            </a:r>
            <a:r>
              <a:rPr lang="en-US" altLang="zh-CN" sz="2800" b="1">
                <a:latin typeface="Times New Roman" panose="02020603050405020304" charset="0"/>
                <a:ea typeface="宋体" panose="02010600030101010101" pitchFamily="2" charset="-122"/>
              </a:rPr>
              <a:t>x)=f∈F  </a:t>
            </a:r>
            <a:r>
              <a:rPr lang="en-US" altLang="zh-CN" sz="2800" b="1">
                <a:latin typeface="Times New Roman" panose="02020603050405020304" charset="0"/>
                <a:ea typeface="宋体" panose="02010600030101010101" pitchFamily="2" charset="-122"/>
                <a:sym typeface="Symbol" panose="05050102010706020507" pitchFamily="18" charset="2"/>
              </a:rPr>
              <a:t></a:t>
            </a:r>
            <a:r>
              <a:rPr lang="en-US" altLang="zh-CN" sz="2800" b="1">
                <a:latin typeface="Times New Roman" panose="02020603050405020304" charset="0"/>
                <a:ea typeface="宋体" panose="02010600030101010101" pitchFamily="2" charset="-122"/>
              </a:rPr>
              <a:t>  δ(q</a:t>
            </a:r>
            <a:r>
              <a:rPr lang="en-US" altLang="zh-CN" sz="2800" b="1" baseline="-30000">
                <a:latin typeface="Times New Roman" panose="02020603050405020304" charset="0"/>
                <a:ea typeface="宋体" panose="02010600030101010101" pitchFamily="2" charset="-122"/>
              </a:rPr>
              <a:t>0</a:t>
            </a:r>
            <a:r>
              <a:rPr lang="zh-CN" altLang="en-US" sz="2800" b="1">
                <a:latin typeface="Times New Roman" panose="02020603050405020304" charset="0"/>
                <a:ea typeface="宋体" panose="02010600030101010101" pitchFamily="2" charset="-122"/>
              </a:rPr>
              <a:t>，</a:t>
            </a:r>
            <a:r>
              <a:rPr lang="en-US" altLang="zh-CN" sz="2800" b="1">
                <a:latin typeface="Times New Roman" panose="02020603050405020304" charset="0"/>
                <a:ea typeface="宋体" panose="02010600030101010101" pitchFamily="2" charset="-122"/>
              </a:rPr>
              <a:t>x)=f</a:t>
            </a:r>
            <a:r>
              <a:rPr lang="en-US" altLang="zh-CN" sz="2800" b="1">
                <a:latin typeface="Times New Roman" panose="02020603050405020304" charset="0"/>
                <a:ea typeface="宋体" panose="02010600030101010101" pitchFamily="2" charset="-122"/>
                <a:sym typeface="Symbol" panose="05050102010706020507" pitchFamily="18" charset="2"/>
              </a:rPr>
              <a:t></a:t>
            </a:r>
            <a:r>
              <a:rPr lang="en-US" altLang="zh-CN" sz="2800" b="1">
                <a:latin typeface="Times New Roman" panose="02020603050405020304" charset="0"/>
                <a:ea typeface="宋体" panose="02010600030101010101" pitchFamily="2" charset="-122"/>
              </a:rPr>
              <a:t>Q-F </a:t>
            </a:r>
          </a:p>
          <a:p>
            <a:pPr algn="just">
              <a:lnSpc>
                <a:spcPct val="90000"/>
              </a:lnSpc>
              <a:buNone/>
            </a:pPr>
            <a:r>
              <a:rPr lang="en-US" altLang="zh-CN" sz="2800" b="1" dirty="0">
                <a:latin typeface="Times New Roman" panose="02020603050405020304" charset="0"/>
                <a:ea typeface="宋体" panose="02010600030101010101" pitchFamily="2" charset="-122"/>
              </a:rPr>
              <a:t>   </a:t>
            </a:r>
            <a:r>
              <a:rPr lang="zh-CN" altLang="en-US" sz="2800" b="1" dirty="0">
                <a:latin typeface="Times New Roman" panose="02020603050405020304" charset="0"/>
                <a:ea typeface="宋体" panose="02010600030101010101" pitchFamily="2" charset="-122"/>
              </a:rPr>
              <a:t>即： </a:t>
            </a:r>
            <a:r>
              <a:rPr lang="en-US" altLang="zh-CN" sz="2800" b="1">
                <a:latin typeface="Times New Roman" panose="02020603050405020304" charset="0"/>
                <a:ea typeface="宋体" panose="02010600030101010101" pitchFamily="2" charset="-122"/>
              </a:rPr>
              <a:t>x∈L(M)  </a:t>
            </a:r>
            <a:r>
              <a:rPr lang="en-US" altLang="zh-CN" sz="2800" b="1">
                <a:latin typeface="Times New Roman" panose="02020603050405020304" charset="0"/>
                <a:ea typeface="宋体" panose="02010600030101010101" pitchFamily="2" charset="-122"/>
                <a:sym typeface="Symbol" panose="05050102010706020507" pitchFamily="18" charset="2"/>
              </a:rPr>
              <a:t></a:t>
            </a:r>
            <a:r>
              <a:rPr lang="en-US" altLang="zh-CN" sz="2800" b="1">
                <a:latin typeface="Times New Roman" panose="02020603050405020304" charset="0"/>
                <a:ea typeface="宋体" panose="02010600030101010101" pitchFamily="2" charset="-122"/>
              </a:rPr>
              <a:t>  x</a:t>
            </a:r>
            <a:r>
              <a:rPr lang="en-US" altLang="zh-CN" sz="2800" b="1">
                <a:latin typeface="Times New Roman" panose="02020603050405020304" charset="0"/>
                <a:ea typeface="宋体" panose="02010600030101010101" pitchFamily="2" charset="-122"/>
                <a:sym typeface="Symbol" panose="05050102010706020507" pitchFamily="18" charset="2"/>
              </a:rPr>
              <a:t></a:t>
            </a:r>
            <a:r>
              <a:rPr lang="en-US" altLang="zh-CN" sz="2800" b="1">
                <a:latin typeface="Times New Roman" panose="02020603050405020304" charset="0"/>
                <a:ea typeface="宋体" panose="02010600030101010101" pitchFamily="2" charset="-122"/>
              </a:rPr>
              <a:t>L(M′)</a:t>
            </a:r>
            <a:r>
              <a:rPr lang="zh-CN" altLang="en-US" sz="2800" b="1">
                <a:latin typeface="Times New Roman" panose="02020603050405020304" charset="0"/>
                <a:ea typeface="宋体" panose="02010600030101010101" pitchFamily="2" charset="-122"/>
              </a:rPr>
              <a:t>，</a:t>
            </a:r>
          </a:p>
          <a:p>
            <a:pPr algn="just">
              <a:lnSpc>
                <a:spcPct val="90000"/>
              </a:lnSpc>
              <a:buNone/>
            </a:pPr>
            <a:r>
              <a:rPr lang="zh-CN" altLang="en-US" sz="2800" b="1" dirty="0">
                <a:latin typeface="Times New Roman" panose="02020603050405020304" charset="0"/>
                <a:ea typeface="宋体" panose="02010600030101010101" pitchFamily="2" charset="-122"/>
              </a:rPr>
              <a:t>	   </a:t>
            </a:r>
            <a:r>
              <a:rPr lang="zh-CN" altLang="en-US" sz="2800" b="1">
                <a:latin typeface="Times New Roman" panose="02020603050405020304" charset="0"/>
                <a:ea typeface="宋体" panose="02010600030101010101" pitchFamily="2" charset="-122"/>
              </a:rPr>
              <a:t> </a:t>
            </a:r>
            <a:r>
              <a:rPr lang="en-US" altLang="zh-CN" sz="2800" b="1">
                <a:latin typeface="Times New Roman" panose="02020603050405020304" charset="0"/>
                <a:ea typeface="宋体" panose="02010600030101010101" pitchFamily="2" charset="-122"/>
              </a:rPr>
              <a:t>L(M′)= ∑</a:t>
            </a:r>
            <a:r>
              <a:rPr lang="en-US" altLang="zh-CN" sz="2800" b="1" baseline="30000">
                <a:latin typeface="Times New Roman" panose="02020603050405020304" charset="0"/>
                <a:ea typeface="宋体" panose="02010600030101010101" pitchFamily="2" charset="-122"/>
              </a:rPr>
              <a:t>*</a:t>
            </a:r>
            <a:r>
              <a:rPr lang="en-US" altLang="zh-CN" sz="2800" b="1">
                <a:latin typeface="Times New Roman" panose="02020603050405020304" charset="0"/>
                <a:ea typeface="宋体" panose="02010600030101010101" pitchFamily="2" charset="-122"/>
              </a:rPr>
              <a:t>-L(M)</a:t>
            </a:r>
            <a:r>
              <a:rPr lang="zh-CN" altLang="en-US" sz="2800" b="1">
                <a:latin typeface="Times New Roman" panose="02020603050405020304" charset="0"/>
                <a:ea typeface="宋体" panose="02010600030101010101" pitchFamily="2" charset="-122"/>
              </a:rPr>
              <a:t>。</a:t>
            </a:r>
          </a:p>
          <a:p>
            <a:pPr>
              <a:lnSpc>
                <a:spcPct val="90000"/>
              </a:lnSpc>
              <a:buNone/>
            </a:pPr>
            <a:r>
              <a:rPr lang="zh-CN" altLang="en-US" sz="2800" b="1" dirty="0">
                <a:latin typeface="Times New Roman" panose="02020603050405020304" charset="0"/>
                <a:ea typeface="宋体" panose="02010600030101010101" pitchFamily="2" charset="-122"/>
              </a:rPr>
              <a:t>   所以， </a:t>
            </a:r>
            <a:r>
              <a:rPr lang="en-US" altLang="zh-CN" sz="2800" b="1">
                <a:latin typeface="Times New Roman" panose="02020603050405020304" charset="0"/>
                <a:ea typeface="宋体" panose="02010600030101010101" pitchFamily="2" charset="-122"/>
              </a:rPr>
              <a:t>RL </a:t>
            </a:r>
            <a:r>
              <a:rPr lang="zh-CN" altLang="en-US" sz="2800" b="1" dirty="0">
                <a:latin typeface="Times New Roman" panose="02020603050405020304" charset="0"/>
                <a:ea typeface="宋体" panose="02010600030101010101" pitchFamily="2" charset="-122"/>
              </a:rPr>
              <a:t>在补运算下是封闭的。定理得到证明。</a:t>
            </a:r>
            <a:r>
              <a:rPr lang="zh-CN" altLang="en-US" sz="2800" b="1" dirty="0">
                <a:ea typeface="宋体" panose="02010600030101010101" pitchFamily="2" charset="-122"/>
              </a:rPr>
              <a:t>  </a:t>
            </a:r>
            <a:endParaRPr lang="zh-CN" altLang="en-US" sz="2800" b="1">
              <a:ea typeface="宋体" panose="02010600030101010101" pitchFamily="2" charset="-122"/>
            </a:endParaRP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2019/5/28</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53</a:t>
            </a:fld>
            <a:endParaRPr lang="zh-CN" dirty="0"/>
          </a:p>
        </p:txBody>
      </p:sp>
    </p:spTree>
    <p:extLst>
      <p:ext uri="{BB962C8B-B14F-4D97-AF65-F5344CB8AC3E}">
        <p14:creationId xmlns:p14="http://schemas.microsoft.com/office/powerpoint/2010/main" xmlns="" val="49778106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346" name="标题 57345"/>
          <p:cNvSpPr>
            <a:spLocks noGrp="1"/>
          </p:cNvSpPr>
          <p:nvPr>
            <p:ph type="title"/>
          </p:nvPr>
        </p:nvSpPr>
        <p:spPr>
          <a:xfrm>
            <a:off x="0" y="609600"/>
            <a:ext cx="9144000" cy="1143000"/>
          </a:xfrm>
        </p:spPr>
        <p:txBody>
          <a:bodyPr anchor="ctr"/>
          <a:lstStyle/>
          <a:p>
            <a:r>
              <a:rPr lang="zh-CN" altLang="en-US">
                <a:ea typeface="宋体" panose="02010600030101010101" pitchFamily="2" charset="-122"/>
              </a:rPr>
              <a:t>补运算的封闭性</a:t>
            </a:r>
          </a:p>
        </p:txBody>
      </p:sp>
      <p:sp>
        <p:nvSpPr>
          <p:cNvPr id="57347" name="文本占位符 57346"/>
          <p:cNvSpPr>
            <a:spLocks noGrp="1"/>
          </p:cNvSpPr>
          <p:nvPr>
            <p:ph type="body" idx="1"/>
          </p:nvPr>
        </p:nvSpPr>
        <p:spPr/>
        <p:txBody>
          <a:bodyPr/>
          <a:lstStyle/>
          <a:p>
            <a:r>
              <a:rPr lang="zh-CN" altLang="en-US">
                <a:ea typeface="宋体" panose="02010600030101010101" pitchFamily="2" charset="-122"/>
              </a:rPr>
              <a:t>语言</a:t>
            </a:r>
            <a:r>
              <a:rPr lang="en-US" altLang="zh-CN"/>
              <a:t>L </a:t>
            </a:r>
            <a:r>
              <a:rPr lang="zh-CN" altLang="en-US">
                <a:ea typeface="宋体" panose="02010600030101010101" pitchFamily="2" charset="-122"/>
              </a:rPr>
              <a:t>的补为</a:t>
            </a:r>
            <a:r>
              <a:rPr lang="en-US" altLang="zh-CN"/>
              <a:t> </a:t>
            </a:r>
            <a:r>
              <a:rPr lang="en-US" altLang="zh-CN">
                <a:latin typeface="Lucida Sans Unicode" panose="020B0602030504020204" pitchFamily="34" charset="0"/>
              </a:rPr>
              <a:t>Σ</a:t>
            </a:r>
            <a:r>
              <a:rPr lang="en-US" altLang="zh-CN"/>
              <a:t>* – L</a:t>
            </a:r>
            <a:endParaRPr lang="zh-CN" altLang="en-US">
              <a:ea typeface="宋体" panose="02010600030101010101" pitchFamily="2" charset="-122"/>
            </a:endParaRPr>
          </a:p>
          <a:p>
            <a:r>
              <a:rPr lang="zh-CN" altLang="en-US">
                <a:ea typeface="宋体" panose="02010600030101010101" pitchFamily="2" charset="-122"/>
              </a:rPr>
              <a:t>因为</a:t>
            </a:r>
            <a:r>
              <a:rPr lang="en-US" altLang="zh-CN"/>
              <a:t> </a:t>
            </a:r>
            <a:r>
              <a:rPr lang="en-US" altLang="zh-CN">
                <a:latin typeface="Lucida Sans Unicode" panose="020B0602030504020204" pitchFamily="34" charset="0"/>
              </a:rPr>
              <a:t>Σ</a:t>
            </a:r>
            <a:r>
              <a:rPr lang="en-US" altLang="zh-CN"/>
              <a:t>*</a:t>
            </a:r>
            <a:r>
              <a:rPr lang="zh-CN" altLang="en-US">
                <a:ea typeface="宋体" panose="02010600030101010101" pitchFamily="2" charset="-122"/>
              </a:rPr>
              <a:t>和</a:t>
            </a:r>
            <a:r>
              <a:rPr lang="en-US" altLang="zh-CN">
                <a:ea typeface="宋体" panose="02010600030101010101" pitchFamily="2" charset="-122"/>
              </a:rPr>
              <a:t>L</a:t>
            </a:r>
            <a:r>
              <a:rPr lang="en-US" altLang="zh-CN"/>
              <a:t> </a:t>
            </a:r>
            <a:r>
              <a:rPr lang="zh-CN" altLang="en-US">
                <a:ea typeface="宋体" panose="02010600030101010101" pitchFamily="2" charset="-122"/>
              </a:rPr>
              <a:t>是正则语言</a:t>
            </a:r>
            <a:r>
              <a:rPr lang="en-US" altLang="zh-CN"/>
              <a:t>, </a:t>
            </a:r>
            <a:r>
              <a:rPr lang="zh-CN" altLang="en-US">
                <a:ea typeface="宋体" panose="02010600030101010101" pitchFamily="2" charset="-122"/>
              </a:rPr>
              <a:t>正则语言的差为正则语言。</a:t>
            </a:r>
          </a:p>
        </p:txBody>
      </p:sp>
      <p:sp>
        <p:nvSpPr>
          <p:cNvPr id="2" name="灯片编号占位符 1"/>
          <p:cNvSpPr>
            <a:spLocks noGrp="1"/>
          </p:cNvSpPr>
          <p:nvPr>
            <p:ph type="sldNum" sz="quarter" idx="12"/>
          </p:nvPr>
        </p:nvSpPr>
        <p:spPr/>
        <p:txBody>
          <a:bodyPr/>
          <a:lstStyle/>
          <a:p>
            <a:pPr lvl="0"/>
            <a:fld id="{9A0DB2DC-4C9A-4742-B13C-FB6460FD3503}" type="slidenum">
              <a:rPr lang="en-US"/>
              <a:pPr lvl="0"/>
              <a:t>54</a:t>
            </a:fld>
            <a:endParaRPr lang="en-US"/>
          </a:p>
        </p:txBody>
      </p:sp>
    </p:spTree>
    <p:extLst>
      <p:ext uri="{BB962C8B-B14F-4D97-AF65-F5344CB8AC3E}">
        <p14:creationId xmlns:p14="http://schemas.microsoft.com/office/powerpoint/2010/main" xmlns="" val="97082318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1586" name="标题 451585"/>
          <p:cNvSpPr>
            <a:spLocks noGrp="1"/>
          </p:cNvSpPr>
          <p:nvPr>
            <p:ph type="title"/>
          </p:nvPr>
        </p:nvSpPr>
        <p:spPr/>
        <p:txBody>
          <a:bodyPr anchor="ctr"/>
          <a:lstStyle/>
          <a:p>
            <a:r>
              <a:rPr lang="en-US" altLang="zh-CN" b="1" dirty="0">
                <a:ea typeface="黑体" panose="02010609060101010101" pitchFamily="2" charset="-122"/>
              </a:rPr>
              <a:t>5.2 RL</a:t>
            </a:r>
            <a:r>
              <a:rPr lang="zh-CN" altLang="en-US" b="1" dirty="0">
                <a:ea typeface="黑体" panose="02010609060101010101" pitchFamily="2" charset="-122"/>
              </a:rPr>
              <a:t>的封闭性</a:t>
            </a:r>
            <a:r>
              <a:rPr lang="zh-CN" altLang="en-US" dirty="0">
                <a:ea typeface="宋体" panose="02010600030101010101" pitchFamily="2" charset="-122"/>
              </a:rPr>
              <a:t> </a:t>
            </a:r>
            <a:endParaRPr lang="zh-CN" altLang="en-US">
              <a:ea typeface="宋体" panose="02010600030101010101" pitchFamily="2" charset="-122"/>
            </a:endParaRPr>
          </a:p>
        </p:txBody>
      </p:sp>
      <p:sp>
        <p:nvSpPr>
          <p:cNvPr id="451587" name="文本占位符 451586"/>
          <p:cNvSpPr>
            <a:spLocks noGrp="1"/>
          </p:cNvSpPr>
          <p:nvPr>
            <p:ph type="body" idx="1"/>
          </p:nvPr>
        </p:nvSpPr>
        <p:spPr>
          <a:xfrm>
            <a:off x="457200" y="1600200"/>
            <a:ext cx="8229600" cy="1143000"/>
          </a:xfrm>
        </p:spPr>
        <p:txBody>
          <a:bodyPr/>
          <a:lstStyle/>
          <a:p>
            <a:pPr>
              <a:lnSpc>
                <a:spcPct val="90000"/>
              </a:lnSpc>
              <a:buNone/>
            </a:pPr>
            <a:r>
              <a:rPr lang="zh-CN" altLang="en-US" sz="3600" b="1" dirty="0">
                <a:ea typeface="黑体" panose="02010609060101010101" pitchFamily="2" charset="-122"/>
              </a:rPr>
              <a:t>定理 </a:t>
            </a:r>
            <a:r>
              <a:rPr lang="en-US" altLang="zh-CN" sz="3600" b="1" dirty="0">
                <a:ea typeface="黑体" panose="02010609060101010101" pitchFamily="2" charset="-122"/>
              </a:rPr>
              <a:t>5-3 </a:t>
            </a:r>
            <a:r>
              <a:rPr lang="en-US" altLang="zh-CN" sz="3600" b="1" dirty="0">
                <a:latin typeface="Times New Roman" panose="02020603050405020304" charset="0"/>
                <a:ea typeface="宋体" panose="02010600030101010101" pitchFamily="2" charset="-122"/>
              </a:rPr>
              <a:t> RL </a:t>
            </a:r>
            <a:r>
              <a:rPr lang="zh-CN" altLang="en-US" sz="3600" b="1" dirty="0">
                <a:latin typeface="Times New Roman" panose="02020603050405020304" charset="0"/>
                <a:ea typeface="宋体" panose="02010600030101010101" pitchFamily="2" charset="-122"/>
              </a:rPr>
              <a:t>在交运算下封闭。</a:t>
            </a:r>
          </a:p>
          <a:p>
            <a:pPr>
              <a:lnSpc>
                <a:spcPct val="90000"/>
              </a:lnSpc>
              <a:buNone/>
            </a:pPr>
            <a:r>
              <a:rPr lang="zh-CN" altLang="en-US" b="1" dirty="0">
                <a:latin typeface="Times New Roman" panose="02020603050405020304" charset="0"/>
                <a:ea typeface="宋体" panose="02010600030101010101" pitchFamily="2" charset="-122"/>
              </a:rPr>
              <a:t>证明</a:t>
            </a:r>
            <a:r>
              <a:rPr lang="zh-CN" altLang="en-US" b="1" dirty="0">
                <a:ea typeface="宋体" panose="02010600030101010101" pitchFamily="2" charset="-122"/>
              </a:rPr>
              <a:t>思路</a:t>
            </a:r>
            <a:endParaRPr lang="zh-CN" altLang="en-US" b="1">
              <a:ea typeface="宋体" panose="02010600030101010101" pitchFamily="2" charset="-122"/>
            </a:endParaRP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2019/5/28</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55</a:t>
            </a:fld>
            <a:endParaRPr lang="zh-CN" dirty="0"/>
          </a:p>
        </p:txBody>
      </p:sp>
      <p:sp>
        <p:nvSpPr>
          <p:cNvPr id="17411" name="椭圆 17410"/>
          <p:cNvSpPr/>
          <p:nvPr/>
        </p:nvSpPr>
        <p:spPr>
          <a:xfrm>
            <a:off x="1470025" y="3413760"/>
            <a:ext cx="457200" cy="457200"/>
          </a:xfrm>
          <a:prstGeom prst="ellipse">
            <a:avLst/>
          </a:prstGeom>
          <a:solidFill>
            <a:srgbClr val="FFCC99">
              <a:alpha val="50000"/>
            </a:srgbClr>
          </a:solidFill>
          <a:ln w="9525" cap="flat" cmpd="sng">
            <a:solidFill>
              <a:schemeClr val="tx1"/>
            </a:solidFill>
            <a:prstDash val="solid"/>
            <a:headEnd type="none" w="med" len="med"/>
            <a:tailEnd type="none" w="med" len="med"/>
          </a:ln>
        </p:spPr>
        <p:txBody>
          <a:bodyPr wrap="none" anchor="ctr"/>
          <a:lstStyle/>
          <a:p>
            <a:pPr lvl="0" algn="ctr"/>
            <a:r>
              <a:rPr lang="en-US" altLang="zh-CN">
                <a:latin typeface="Tahoma" panose="020B0604030504040204" pitchFamily="34" charset="0"/>
                <a:ea typeface="Times New Roman" panose="02020603050405020304" charset="0"/>
              </a:rPr>
              <a:t>A</a:t>
            </a:r>
          </a:p>
        </p:txBody>
      </p:sp>
      <p:sp>
        <p:nvSpPr>
          <p:cNvPr id="17412" name="椭圆 17411"/>
          <p:cNvSpPr/>
          <p:nvPr/>
        </p:nvSpPr>
        <p:spPr>
          <a:xfrm>
            <a:off x="1470025" y="5623560"/>
            <a:ext cx="457200" cy="457200"/>
          </a:xfrm>
          <a:prstGeom prst="ellipse">
            <a:avLst/>
          </a:prstGeom>
          <a:solidFill>
            <a:srgbClr val="CC99FF">
              <a:alpha val="50000"/>
            </a:srgbClr>
          </a:solidFill>
          <a:ln w="9525" cap="flat" cmpd="sng">
            <a:solidFill>
              <a:schemeClr val="tx1"/>
            </a:solidFill>
            <a:prstDash val="solid"/>
            <a:headEnd type="none" w="med" len="med"/>
            <a:tailEnd type="none" w="med" len="med"/>
          </a:ln>
        </p:spPr>
        <p:txBody>
          <a:bodyPr wrap="none" anchor="ctr"/>
          <a:lstStyle/>
          <a:p>
            <a:pPr lvl="0" algn="ctr"/>
            <a:r>
              <a:rPr lang="en-US" altLang="zh-CN">
                <a:latin typeface="Tahoma" panose="020B0604030504040204" pitchFamily="34" charset="0"/>
                <a:ea typeface="Times New Roman" panose="02020603050405020304" charset="0"/>
              </a:rPr>
              <a:t>C</a:t>
            </a:r>
          </a:p>
        </p:txBody>
      </p:sp>
      <p:sp>
        <p:nvSpPr>
          <p:cNvPr id="17413" name="椭圆 17412"/>
          <p:cNvSpPr/>
          <p:nvPr/>
        </p:nvSpPr>
        <p:spPr>
          <a:xfrm>
            <a:off x="2917825" y="3413760"/>
            <a:ext cx="457200" cy="457200"/>
          </a:xfrm>
          <a:prstGeom prst="ellipse">
            <a:avLst/>
          </a:prstGeom>
          <a:solidFill>
            <a:srgbClr val="FFCC99">
              <a:alpha val="50000"/>
            </a:srgbClr>
          </a:solidFill>
          <a:ln w="9525" cap="flat" cmpd="sng">
            <a:solidFill>
              <a:schemeClr val="tx1"/>
            </a:solidFill>
            <a:prstDash val="solid"/>
            <a:headEnd type="none" w="med" len="med"/>
            <a:tailEnd type="none" w="med" len="med"/>
          </a:ln>
        </p:spPr>
        <p:txBody>
          <a:bodyPr wrap="none" anchor="ctr"/>
          <a:lstStyle/>
          <a:p>
            <a:pPr lvl="0" algn="ctr"/>
            <a:r>
              <a:rPr lang="en-US" altLang="zh-CN">
                <a:latin typeface="Tahoma" panose="020B0604030504040204" pitchFamily="34" charset="0"/>
                <a:ea typeface="Times New Roman" panose="02020603050405020304" charset="0"/>
              </a:rPr>
              <a:t>B</a:t>
            </a:r>
          </a:p>
        </p:txBody>
      </p:sp>
      <p:sp>
        <p:nvSpPr>
          <p:cNvPr id="17414" name="椭圆 17413"/>
          <p:cNvSpPr/>
          <p:nvPr/>
        </p:nvSpPr>
        <p:spPr>
          <a:xfrm>
            <a:off x="2917825" y="5623560"/>
            <a:ext cx="457200" cy="457200"/>
          </a:xfrm>
          <a:prstGeom prst="ellipse">
            <a:avLst/>
          </a:prstGeom>
          <a:solidFill>
            <a:srgbClr val="CC99FF">
              <a:alpha val="50000"/>
            </a:srgbClr>
          </a:solidFill>
          <a:ln w="9525" cap="flat" cmpd="sng">
            <a:solidFill>
              <a:schemeClr val="tx1"/>
            </a:solidFill>
            <a:prstDash val="solid"/>
            <a:headEnd type="none" w="med" len="med"/>
            <a:tailEnd type="none" w="med" len="med"/>
          </a:ln>
        </p:spPr>
        <p:txBody>
          <a:bodyPr wrap="none" anchor="ctr"/>
          <a:lstStyle/>
          <a:p>
            <a:pPr lvl="0" algn="ctr"/>
            <a:r>
              <a:rPr lang="en-US" altLang="zh-CN">
                <a:latin typeface="Tahoma" panose="020B0604030504040204" pitchFamily="34" charset="0"/>
                <a:ea typeface="Times New Roman" panose="02020603050405020304" charset="0"/>
              </a:rPr>
              <a:t>D</a:t>
            </a:r>
          </a:p>
        </p:txBody>
      </p:sp>
      <p:sp>
        <p:nvSpPr>
          <p:cNvPr id="17415" name="椭圆 17414"/>
          <p:cNvSpPr/>
          <p:nvPr/>
        </p:nvSpPr>
        <p:spPr>
          <a:xfrm>
            <a:off x="1393825" y="5547360"/>
            <a:ext cx="609600" cy="609600"/>
          </a:xfrm>
          <a:prstGeom prst="ellipse">
            <a:avLst/>
          </a:prstGeom>
          <a:noFill/>
          <a:ln w="9525" cap="flat" cmpd="sng">
            <a:solidFill>
              <a:schemeClr val="tx1"/>
            </a:solidFill>
            <a:prstDash val="solid"/>
            <a:headEnd type="none" w="med" len="med"/>
            <a:tailEnd type="none" w="med" len="med"/>
          </a:ln>
        </p:spPr>
        <p:txBody>
          <a:bodyPr/>
          <a:lstStyle/>
          <a:p>
            <a:endParaRPr lang="zh-CN" altLang="en-US"/>
          </a:p>
        </p:txBody>
      </p:sp>
      <p:sp>
        <p:nvSpPr>
          <p:cNvPr id="17416" name="椭圆 17415"/>
          <p:cNvSpPr/>
          <p:nvPr/>
        </p:nvSpPr>
        <p:spPr>
          <a:xfrm>
            <a:off x="2841625" y="3337560"/>
            <a:ext cx="609600" cy="609600"/>
          </a:xfrm>
          <a:prstGeom prst="ellipse">
            <a:avLst/>
          </a:prstGeom>
          <a:noFill/>
          <a:ln w="9525" cap="flat" cmpd="sng">
            <a:solidFill>
              <a:schemeClr val="tx1"/>
            </a:solidFill>
            <a:prstDash val="solid"/>
            <a:headEnd type="none" w="med" len="med"/>
            <a:tailEnd type="none" w="med" len="med"/>
          </a:ln>
        </p:spPr>
        <p:txBody>
          <a:bodyPr/>
          <a:lstStyle/>
          <a:p>
            <a:endParaRPr lang="zh-CN" altLang="en-US"/>
          </a:p>
        </p:txBody>
      </p:sp>
      <p:sp>
        <p:nvSpPr>
          <p:cNvPr id="17417" name="直接连接符 17416"/>
          <p:cNvSpPr/>
          <p:nvPr/>
        </p:nvSpPr>
        <p:spPr>
          <a:xfrm>
            <a:off x="1927225" y="3642360"/>
            <a:ext cx="914400" cy="0"/>
          </a:xfrm>
          <a:prstGeom prst="line">
            <a:avLst/>
          </a:prstGeom>
          <a:ln w="9525" cap="flat" cmpd="sng">
            <a:solidFill>
              <a:schemeClr val="tx1"/>
            </a:solidFill>
            <a:prstDash val="solid"/>
            <a:headEnd type="none" w="med" len="med"/>
            <a:tailEnd type="triangle" w="med" len="med"/>
          </a:ln>
        </p:spPr>
      </p:sp>
      <p:cxnSp>
        <p:nvCxnSpPr>
          <p:cNvPr id="17418" name="曲线连接符 17417"/>
          <p:cNvCxnSpPr/>
          <p:nvPr/>
        </p:nvCxnSpPr>
        <p:spPr>
          <a:xfrm rot="16200000" flipH="1" flipV="1">
            <a:off x="1706563" y="3328035"/>
            <a:ext cx="1587" cy="323850"/>
          </a:xfrm>
          <a:prstGeom prst="curvedConnector3">
            <a:avLst>
              <a:gd name="adj1" fmla="val -37200005"/>
            </a:avLst>
          </a:prstGeom>
          <a:ln w="9525" cap="flat" cmpd="sng">
            <a:solidFill>
              <a:schemeClr val="tx1"/>
            </a:solidFill>
            <a:prstDash val="solid"/>
            <a:headEnd type="none" w="med" len="med"/>
            <a:tailEnd type="triangle" w="med" len="med"/>
          </a:ln>
        </p:spPr>
      </p:cxnSp>
      <p:cxnSp>
        <p:nvCxnSpPr>
          <p:cNvPr id="17419" name="曲线连接符 17418"/>
          <p:cNvCxnSpPr>
            <a:stCxn id="17416" idx="3"/>
            <a:endCxn id="17411" idx="5"/>
          </p:cNvCxnSpPr>
          <p:nvPr/>
        </p:nvCxnSpPr>
        <p:spPr>
          <a:xfrm rot="5400000" flipH="1">
            <a:off x="2369185" y="3295650"/>
            <a:ext cx="53340" cy="1070610"/>
          </a:xfrm>
          <a:prstGeom prst="curvedConnector3">
            <a:avLst>
              <a:gd name="adj1" fmla="val -614286"/>
            </a:avLst>
          </a:prstGeom>
          <a:ln w="9525" cap="flat" cmpd="sng">
            <a:solidFill>
              <a:schemeClr val="tx1"/>
            </a:solidFill>
            <a:prstDash val="solid"/>
            <a:headEnd type="none" w="med" len="med"/>
            <a:tailEnd type="triangle" w="med" len="med"/>
          </a:ln>
        </p:spPr>
      </p:cxnSp>
      <p:sp>
        <p:nvSpPr>
          <p:cNvPr id="17420" name="文本框 17419"/>
          <p:cNvSpPr txBox="1"/>
          <p:nvPr/>
        </p:nvSpPr>
        <p:spPr>
          <a:xfrm>
            <a:off x="1241425" y="2804160"/>
            <a:ext cx="350838" cy="457200"/>
          </a:xfrm>
          <a:prstGeom prst="rect">
            <a:avLst/>
          </a:prstGeom>
          <a:noFill/>
          <a:ln w="9525">
            <a:noFill/>
          </a:ln>
        </p:spPr>
        <p:txBody>
          <a:bodyPr wrap="none" anchor="t">
            <a:spAutoFit/>
          </a:bodyPr>
          <a:lstStyle/>
          <a:p>
            <a:pPr lvl="0"/>
            <a:r>
              <a:rPr lang="en-US" altLang="zh-CN">
                <a:latin typeface="Tahoma" panose="020B0604030504040204" pitchFamily="34" charset="0"/>
                <a:ea typeface="Times New Roman" panose="02020603050405020304" charset="0"/>
              </a:rPr>
              <a:t>0</a:t>
            </a:r>
          </a:p>
        </p:txBody>
      </p:sp>
      <p:sp>
        <p:nvSpPr>
          <p:cNvPr id="17421" name="文本框 17420"/>
          <p:cNvSpPr txBox="1"/>
          <p:nvPr/>
        </p:nvSpPr>
        <p:spPr>
          <a:xfrm>
            <a:off x="2232025" y="3185160"/>
            <a:ext cx="350838" cy="457200"/>
          </a:xfrm>
          <a:prstGeom prst="rect">
            <a:avLst/>
          </a:prstGeom>
          <a:noFill/>
          <a:ln w="9525">
            <a:noFill/>
          </a:ln>
        </p:spPr>
        <p:txBody>
          <a:bodyPr wrap="none" anchor="t">
            <a:spAutoFit/>
          </a:bodyPr>
          <a:lstStyle/>
          <a:p>
            <a:pPr lvl="0"/>
            <a:r>
              <a:rPr lang="en-US" altLang="zh-CN">
                <a:latin typeface="Tahoma" panose="020B0604030504040204" pitchFamily="34" charset="0"/>
                <a:ea typeface="Times New Roman" panose="02020603050405020304" charset="0"/>
              </a:rPr>
              <a:t>1</a:t>
            </a:r>
          </a:p>
        </p:txBody>
      </p:sp>
      <p:sp>
        <p:nvSpPr>
          <p:cNvPr id="17422" name="文本框 17421"/>
          <p:cNvSpPr txBox="1"/>
          <p:nvPr/>
        </p:nvSpPr>
        <p:spPr>
          <a:xfrm>
            <a:off x="2079625" y="4099560"/>
            <a:ext cx="704850" cy="457200"/>
          </a:xfrm>
          <a:prstGeom prst="rect">
            <a:avLst/>
          </a:prstGeom>
          <a:noFill/>
          <a:ln w="9525">
            <a:noFill/>
          </a:ln>
        </p:spPr>
        <p:txBody>
          <a:bodyPr wrap="none" anchor="t">
            <a:spAutoFit/>
          </a:bodyPr>
          <a:lstStyle/>
          <a:p>
            <a:pPr lvl="0"/>
            <a:r>
              <a:rPr lang="en-US" altLang="zh-CN">
                <a:latin typeface="Tahoma" panose="020B0604030504040204" pitchFamily="34" charset="0"/>
                <a:ea typeface="Times New Roman" panose="02020603050405020304" charset="0"/>
              </a:rPr>
              <a:t>0, 1</a:t>
            </a:r>
          </a:p>
        </p:txBody>
      </p:sp>
      <p:sp>
        <p:nvSpPr>
          <p:cNvPr id="17423" name="直接连接符 17422"/>
          <p:cNvSpPr/>
          <p:nvPr/>
        </p:nvSpPr>
        <p:spPr>
          <a:xfrm>
            <a:off x="1089025" y="3642360"/>
            <a:ext cx="381000" cy="0"/>
          </a:xfrm>
          <a:prstGeom prst="line">
            <a:avLst/>
          </a:prstGeom>
          <a:ln w="9525" cap="flat" cmpd="sng">
            <a:solidFill>
              <a:schemeClr val="tx1"/>
            </a:solidFill>
            <a:prstDash val="solid"/>
            <a:headEnd type="none" w="med" len="med"/>
            <a:tailEnd type="triangle" w="med" len="med"/>
          </a:ln>
        </p:spPr>
      </p:sp>
      <p:sp>
        <p:nvSpPr>
          <p:cNvPr id="17424" name="直接连接符 17423"/>
          <p:cNvSpPr/>
          <p:nvPr/>
        </p:nvSpPr>
        <p:spPr>
          <a:xfrm>
            <a:off x="1012825" y="5852160"/>
            <a:ext cx="381000" cy="0"/>
          </a:xfrm>
          <a:prstGeom prst="line">
            <a:avLst/>
          </a:prstGeom>
          <a:ln w="9525" cap="flat" cmpd="sng">
            <a:solidFill>
              <a:schemeClr val="tx1"/>
            </a:solidFill>
            <a:prstDash val="solid"/>
            <a:headEnd type="none" w="med" len="med"/>
            <a:tailEnd type="triangle" w="med" len="med"/>
          </a:ln>
        </p:spPr>
      </p:sp>
      <p:cxnSp>
        <p:nvCxnSpPr>
          <p:cNvPr id="17425" name="曲线连接符 17424"/>
          <p:cNvCxnSpPr/>
          <p:nvPr/>
        </p:nvCxnSpPr>
        <p:spPr>
          <a:xfrm rot="16200000" flipH="1" flipV="1">
            <a:off x="1706563" y="5461635"/>
            <a:ext cx="1587" cy="323850"/>
          </a:xfrm>
          <a:prstGeom prst="curvedConnector3">
            <a:avLst>
              <a:gd name="adj1" fmla="val -37200005"/>
            </a:avLst>
          </a:prstGeom>
          <a:ln w="9525" cap="flat" cmpd="sng">
            <a:solidFill>
              <a:schemeClr val="tx1"/>
            </a:solidFill>
            <a:prstDash val="solid"/>
            <a:headEnd type="none" w="med" len="med"/>
            <a:tailEnd type="triangle" w="med" len="med"/>
          </a:ln>
        </p:spPr>
      </p:cxnSp>
      <p:sp>
        <p:nvSpPr>
          <p:cNvPr id="17426" name="直接连接符 17425"/>
          <p:cNvSpPr/>
          <p:nvPr/>
        </p:nvSpPr>
        <p:spPr>
          <a:xfrm>
            <a:off x="2003425" y="5852160"/>
            <a:ext cx="914400" cy="0"/>
          </a:xfrm>
          <a:prstGeom prst="line">
            <a:avLst/>
          </a:prstGeom>
          <a:ln w="9525" cap="flat" cmpd="sng">
            <a:solidFill>
              <a:schemeClr val="tx1"/>
            </a:solidFill>
            <a:prstDash val="solid"/>
            <a:headEnd type="none" w="med" len="med"/>
            <a:tailEnd type="triangle" w="med" len="med"/>
          </a:ln>
        </p:spPr>
      </p:sp>
      <p:cxnSp>
        <p:nvCxnSpPr>
          <p:cNvPr id="17427" name="曲线连接符 17426"/>
          <p:cNvCxnSpPr/>
          <p:nvPr/>
        </p:nvCxnSpPr>
        <p:spPr>
          <a:xfrm rot="16200000" flipH="1" flipV="1">
            <a:off x="3154363" y="5537835"/>
            <a:ext cx="1587" cy="323850"/>
          </a:xfrm>
          <a:prstGeom prst="curvedConnector3">
            <a:avLst>
              <a:gd name="adj1" fmla="val -37200005"/>
            </a:avLst>
          </a:prstGeom>
          <a:ln w="9525" cap="flat" cmpd="sng">
            <a:solidFill>
              <a:schemeClr val="tx1"/>
            </a:solidFill>
            <a:prstDash val="solid"/>
            <a:headEnd type="none" w="med" len="med"/>
            <a:tailEnd type="triangle" w="med" len="med"/>
          </a:ln>
        </p:spPr>
      </p:cxnSp>
      <p:cxnSp>
        <p:nvCxnSpPr>
          <p:cNvPr id="17428" name="曲线连接符 17427"/>
          <p:cNvCxnSpPr>
            <a:stCxn id="17414" idx="3"/>
            <a:endCxn id="17415" idx="4"/>
          </p:cNvCxnSpPr>
          <p:nvPr/>
        </p:nvCxnSpPr>
        <p:spPr>
          <a:xfrm rot="5400000">
            <a:off x="2270125" y="5442585"/>
            <a:ext cx="142875" cy="1285875"/>
          </a:xfrm>
          <a:prstGeom prst="curvedConnector3">
            <a:avLst>
              <a:gd name="adj1" fmla="val 266667"/>
            </a:avLst>
          </a:prstGeom>
          <a:ln w="9525" cap="flat" cmpd="sng">
            <a:solidFill>
              <a:schemeClr val="tx1"/>
            </a:solidFill>
            <a:prstDash val="solid"/>
            <a:headEnd type="none" w="med" len="med"/>
            <a:tailEnd type="triangle" w="med" len="med"/>
          </a:ln>
        </p:spPr>
      </p:cxnSp>
      <p:sp>
        <p:nvSpPr>
          <p:cNvPr id="17429" name="文本框 17428"/>
          <p:cNvSpPr txBox="1"/>
          <p:nvPr/>
        </p:nvSpPr>
        <p:spPr>
          <a:xfrm>
            <a:off x="1241425" y="4937760"/>
            <a:ext cx="350838" cy="457200"/>
          </a:xfrm>
          <a:prstGeom prst="rect">
            <a:avLst/>
          </a:prstGeom>
          <a:noFill/>
          <a:ln w="9525">
            <a:noFill/>
          </a:ln>
        </p:spPr>
        <p:txBody>
          <a:bodyPr wrap="none" anchor="t">
            <a:spAutoFit/>
          </a:bodyPr>
          <a:lstStyle/>
          <a:p>
            <a:pPr lvl="0"/>
            <a:r>
              <a:rPr lang="en-US" altLang="zh-CN">
                <a:latin typeface="Tahoma" panose="020B0604030504040204" pitchFamily="34" charset="0"/>
                <a:ea typeface="Times New Roman" panose="02020603050405020304" charset="0"/>
              </a:rPr>
              <a:t>1</a:t>
            </a:r>
          </a:p>
        </p:txBody>
      </p:sp>
      <p:sp>
        <p:nvSpPr>
          <p:cNvPr id="17430" name="文本框 17429"/>
          <p:cNvSpPr txBox="1"/>
          <p:nvPr/>
        </p:nvSpPr>
        <p:spPr>
          <a:xfrm>
            <a:off x="2155825" y="6385560"/>
            <a:ext cx="350838" cy="457200"/>
          </a:xfrm>
          <a:prstGeom prst="rect">
            <a:avLst/>
          </a:prstGeom>
          <a:noFill/>
          <a:ln w="9525">
            <a:noFill/>
          </a:ln>
        </p:spPr>
        <p:txBody>
          <a:bodyPr wrap="none" anchor="t">
            <a:spAutoFit/>
          </a:bodyPr>
          <a:lstStyle/>
          <a:p>
            <a:pPr lvl="0"/>
            <a:r>
              <a:rPr lang="en-US" altLang="zh-CN">
                <a:latin typeface="Tahoma" panose="020B0604030504040204" pitchFamily="34" charset="0"/>
                <a:ea typeface="Times New Roman" panose="02020603050405020304" charset="0"/>
              </a:rPr>
              <a:t>1</a:t>
            </a:r>
          </a:p>
        </p:txBody>
      </p:sp>
      <p:sp>
        <p:nvSpPr>
          <p:cNvPr id="17431" name="文本框 17430"/>
          <p:cNvSpPr txBox="1"/>
          <p:nvPr/>
        </p:nvSpPr>
        <p:spPr>
          <a:xfrm>
            <a:off x="2232025" y="5394960"/>
            <a:ext cx="350838" cy="457200"/>
          </a:xfrm>
          <a:prstGeom prst="rect">
            <a:avLst/>
          </a:prstGeom>
          <a:noFill/>
          <a:ln w="9525">
            <a:noFill/>
          </a:ln>
        </p:spPr>
        <p:txBody>
          <a:bodyPr wrap="none" anchor="t">
            <a:spAutoFit/>
          </a:bodyPr>
          <a:lstStyle/>
          <a:p>
            <a:pPr lvl="0"/>
            <a:r>
              <a:rPr lang="en-US" altLang="zh-CN">
                <a:latin typeface="Tahoma" panose="020B0604030504040204" pitchFamily="34" charset="0"/>
                <a:ea typeface="Times New Roman" panose="02020603050405020304" charset="0"/>
              </a:rPr>
              <a:t>0</a:t>
            </a:r>
          </a:p>
        </p:txBody>
      </p:sp>
      <p:sp>
        <p:nvSpPr>
          <p:cNvPr id="17432" name="文本框 17431"/>
          <p:cNvSpPr txBox="1"/>
          <p:nvPr/>
        </p:nvSpPr>
        <p:spPr>
          <a:xfrm>
            <a:off x="3298825" y="5090160"/>
            <a:ext cx="350838" cy="457200"/>
          </a:xfrm>
          <a:prstGeom prst="rect">
            <a:avLst/>
          </a:prstGeom>
          <a:noFill/>
          <a:ln w="9525">
            <a:noFill/>
          </a:ln>
        </p:spPr>
        <p:txBody>
          <a:bodyPr wrap="none" anchor="t">
            <a:spAutoFit/>
          </a:bodyPr>
          <a:lstStyle/>
          <a:p>
            <a:pPr lvl="0"/>
            <a:r>
              <a:rPr lang="en-US" altLang="zh-CN">
                <a:latin typeface="Tahoma" panose="020B0604030504040204" pitchFamily="34" charset="0"/>
                <a:ea typeface="Times New Roman" panose="02020603050405020304" charset="0"/>
              </a:rPr>
              <a:t>0</a:t>
            </a:r>
          </a:p>
        </p:txBody>
      </p:sp>
      <p:sp>
        <p:nvSpPr>
          <p:cNvPr id="17433" name="椭圆 17432"/>
          <p:cNvSpPr/>
          <p:nvPr/>
        </p:nvSpPr>
        <p:spPr>
          <a:xfrm>
            <a:off x="4899025" y="3337560"/>
            <a:ext cx="990600" cy="609600"/>
          </a:xfrm>
          <a:prstGeom prst="ellipse">
            <a:avLst/>
          </a:prstGeom>
          <a:solidFill>
            <a:schemeClr val="accent1">
              <a:alpha val="50000"/>
            </a:schemeClr>
          </a:solidFill>
          <a:ln w="9525" cap="flat" cmpd="sng">
            <a:solidFill>
              <a:schemeClr val="tx1"/>
            </a:solidFill>
            <a:prstDash val="solid"/>
            <a:headEnd type="none" w="med" len="med"/>
            <a:tailEnd type="none" w="med" len="med"/>
          </a:ln>
        </p:spPr>
        <p:txBody>
          <a:bodyPr wrap="none" anchor="ctr"/>
          <a:lstStyle/>
          <a:p>
            <a:pPr lvl="0" algn="ctr"/>
            <a:r>
              <a:rPr lang="en-US" altLang="zh-CN">
                <a:latin typeface="Tahoma" panose="020B0604030504040204" pitchFamily="34" charset="0"/>
                <a:ea typeface="Times New Roman" panose="02020603050405020304" charset="0"/>
              </a:rPr>
              <a:t>[A,C]</a:t>
            </a:r>
          </a:p>
        </p:txBody>
      </p:sp>
      <p:sp>
        <p:nvSpPr>
          <p:cNvPr id="17434" name="椭圆 17433"/>
          <p:cNvSpPr/>
          <p:nvPr/>
        </p:nvSpPr>
        <p:spPr>
          <a:xfrm>
            <a:off x="7032625" y="3337560"/>
            <a:ext cx="990600" cy="609600"/>
          </a:xfrm>
          <a:prstGeom prst="ellipse">
            <a:avLst/>
          </a:prstGeom>
          <a:solidFill>
            <a:schemeClr val="accent1">
              <a:alpha val="50000"/>
            </a:schemeClr>
          </a:solidFill>
          <a:ln w="9525" cap="flat" cmpd="sng">
            <a:solidFill>
              <a:schemeClr val="tx1"/>
            </a:solidFill>
            <a:prstDash val="solid"/>
            <a:headEnd type="none" w="med" len="med"/>
            <a:tailEnd type="none" w="med" len="med"/>
          </a:ln>
        </p:spPr>
        <p:txBody>
          <a:bodyPr wrap="none" anchor="ctr"/>
          <a:lstStyle/>
          <a:p>
            <a:pPr lvl="0" algn="ctr"/>
            <a:r>
              <a:rPr lang="en-US" altLang="zh-CN">
                <a:latin typeface="Tahoma" panose="020B0604030504040204" pitchFamily="34" charset="0"/>
                <a:ea typeface="Times New Roman" panose="02020603050405020304" charset="0"/>
              </a:rPr>
              <a:t>[A,D]</a:t>
            </a:r>
          </a:p>
        </p:txBody>
      </p:sp>
      <p:sp>
        <p:nvSpPr>
          <p:cNvPr id="17435" name="直接连接符 17434"/>
          <p:cNvSpPr/>
          <p:nvPr/>
        </p:nvSpPr>
        <p:spPr>
          <a:xfrm>
            <a:off x="4213225" y="3566160"/>
            <a:ext cx="685800" cy="0"/>
          </a:xfrm>
          <a:prstGeom prst="line">
            <a:avLst/>
          </a:prstGeom>
          <a:ln w="9525" cap="flat" cmpd="sng">
            <a:solidFill>
              <a:schemeClr val="tx1"/>
            </a:solidFill>
            <a:prstDash val="solid"/>
            <a:headEnd type="none" w="med" len="med"/>
            <a:tailEnd type="triangle" w="med" len="med"/>
          </a:ln>
        </p:spPr>
      </p:sp>
      <p:sp>
        <p:nvSpPr>
          <p:cNvPr id="17436" name="直接连接符 17435"/>
          <p:cNvSpPr/>
          <p:nvPr/>
        </p:nvSpPr>
        <p:spPr>
          <a:xfrm>
            <a:off x="5889625" y="3642360"/>
            <a:ext cx="1143000" cy="0"/>
          </a:xfrm>
          <a:prstGeom prst="line">
            <a:avLst/>
          </a:prstGeom>
          <a:ln w="9525" cap="flat" cmpd="sng">
            <a:solidFill>
              <a:schemeClr val="tx1"/>
            </a:solidFill>
            <a:prstDash val="solid"/>
            <a:headEnd type="none" w="med" len="med"/>
            <a:tailEnd type="triangle" w="med" len="med"/>
          </a:ln>
        </p:spPr>
      </p:sp>
      <p:sp>
        <p:nvSpPr>
          <p:cNvPr id="17437" name="文本框 17436"/>
          <p:cNvSpPr txBox="1"/>
          <p:nvPr/>
        </p:nvSpPr>
        <p:spPr>
          <a:xfrm>
            <a:off x="6270625" y="3185160"/>
            <a:ext cx="350838" cy="457200"/>
          </a:xfrm>
          <a:prstGeom prst="rect">
            <a:avLst/>
          </a:prstGeom>
          <a:noFill/>
          <a:ln w="9525">
            <a:noFill/>
          </a:ln>
        </p:spPr>
        <p:txBody>
          <a:bodyPr wrap="none" anchor="t">
            <a:spAutoFit/>
          </a:bodyPr>
          <a:lstStyle/>
          <a:p>
            <a:pPr lvl="0"/>
            <a:r>
              <a:rPr lang="en-US" altLang="zh-CN">
                <a:latin typeface="Tahoma" panose="020B0604030504040204" pitchFamily="34" charset="0"/>
                <a:ea typeface="Times New Roman" panose="02020603050405020304" charset="0"/>
              </a:rPr>
              <a:t>0</a:t>
            </a:r>
          </a:p>
        </p:txBody>
      </p:sp>
      <p:sp>
        <p:nvSpPr>
          <p:cNvPr id="17438" name="椭圆 17437"/>
          <p:cNvSpPr/>
          <p:nvPr/>
        </p:nvSpPr>
        <p:spPr>
          <a:xfrm>
            <a:off x="4899025" y="4937760"/>
            <a:ext cx="990600" cy="609600"/>
          </a:xfrm>
          <a:prstGeom prst="ellipse">
            <a:avLst/>
          </a:prstGeom>
          <a:solidFill>
            <a:schemeClr val="accent1">
              <a:alpha val="50000"/>
            </a:schemeClr>
          </a:solidFill>
          <a:ln w="9525" cap="flat" cmpd="sng">
            <a:solidFill>
              <a:schemeClr val="tx1"/>
            </a:solidFill>
            <a:prstDash val="solid"/>
            <a:headEnd type="none" w="med" len="med"/>
            <a:tailEnd type="none" w="med" len="med"/>
          </a:ln>
        </p:spPr>
        <p:txBody>
          <a:bodyPr wrap="none" anchor="ctr"/>
          <a:lstStyle/>
          <a:p>
            <a:pPr lvl="0" algn="ctr"/>
            <a:r>
              <a:rPr lang="en-US" altLang="zh-CN">
                <a:latin typeface="Tahoma" panose="020B0604030504040204" pitchFamily="34" charset="0"/>
                <a:ea typeface="Times New Roman" panose="02020603050405020304" charset="0"/>
              </a:rPr>
              <a:t>[B,C]</a:t>
            </a:r>
          </a:p>
        </p:txBody>
      </p:sp>
      <p:sp>
        <p:nvSpPr>
          <p:cNvPr id="17439" name="直接连接符 17438"/>
          <p:cNvSpPr/>
          <p:nvPr/>
        </p:nvSpPr>
        <p:spPr>
          <a:xfrm>
            <a:off x="5356225" y="3947160"/>
            <a:ext cx="0" cy="990600"/>
          </a:xfrm>
          <a:prstGeom prst="line">
            <a:avLst/>
          </a:prstGeom>
          <a:ln w="9525" cap="flat" cmpd="sng">
            <a:solidFill>
              <a:schemeClr val="tx1"/>
            </a:solidFill>
            <a:prstDash val="solid"/>
            <a:headEnd type="none" w="med" len="med"/>
            <a:tailEnd type="triangle" w="med" len="med"/>
          </a:ln>
        </p:spPr>
      </p:sp>
      <p:sp>
        <p:nvSpPr>
          <p:cNvPr id="17440" name="文本框 17439"/>
          <p:cNvSpPr txBox="1"/>
          <p:nvPr/>
        </p:nvSpPr>
        <p:spPr>
          <a:xfrm>
            <a:off x="5356225" y="4175760"/>
            <a:ext cx="350838" cy="457200"/>
          </a:xfrm>
          <a:prstGeom prst="rect">
            <a:avLst/>
          </a:prstGeom>
          <a:noFill/>
          <a:ln w="9525">
            <a:noFill/>
          </a:ln>
        </p:spPr>
        <p:txBody>
          <a:bodyPr wrap="none" anchor="t">
            <a:spAutoFit/>
          </a:bodyPr>
          <a:lstStyle/>
          <a:p>
            <a:pPr lvl="0"/>
            <a:r>
              <a:rPr lang="en-US" altLang="zh-CN">
                <a:latin typeface="Tahoma" panose="020B0604030504040204" pitchFamily="34" charset="0"/>
                <a:ea typeface="Times New Roman" panose="02020603050405020304" charset="0"/>
              </a:rPr>
              <a:t>1</a:t>
            </a:r>
          </a:p>
        </p:txBody>
      </p:sp>
      <p:cxnSp>
        <p:nvCxnSpPr>
          <p:cNvPr id="17441" name="曲线连接符 17440"/>
          <p:cNvCxnSpPr>
            <a:stCxn id="17434" idx="7"/>
            <a:endCxn id="17434" idx="1"/>
          </p:cNvCxnSpPr>
          <p:nvPr/>
        </p:nvCxnSpPr>
        <p:spPr>
          <a:xfrm rot="16200000" flipV="1">
            <a:off x="7527925" y="3076575"/>
            <a:ext cx="3175" cy="701040"/>
          </a:xfrm>
          <a:prstGeom prst="curvedConnector3">
            <a:avLst>
              <a:gd name="adj1" fmla="val 10370000"/>
            </a:avLst>
          </a:prstGeom>
          <a:ln w="9525" cap="flat" cmpd="sng">
            <a:solidFill>
              <a:schemeClr val="tx1"/>
            </a:solidFill>
            <a:prstDash val="solid"/>
            <a:headEnd type="none" w="med" len="med"/>
            <a:tailEnd type="triangle" w="med" len="med"/>
          </a:ln>
        </p:spPr>
      </p:cxnSp>
      <p:sp>
        <p:nvSpPr>
          <p:cNvPr id="17442" name="文本框 17441"/>
          <p:cNvSpPr txBox="1"/>
          <p:nvPr/>
        </p:nvSpPr>
        <p:spPr>
          <a:xfrm>
            <a:off x="7718425" y="2727960"/>
            <a:ext cx="350838" cy="457200"/>
          </a:xfrm>
          <a:prstGeom prst="rect">
            <a:avLst/>
          </a:prstGeom>
          <a:noFill/>
          <a:ln w="9525">
            <a:noFill/>
          </a:ln>
        </p:spPr>
        <p:txBody>
          <a:bodyPr wrap="none" anchor="t">
            <a:spAutoFit/>
          </a:bodyPr>
          <a:lstStyle/>
          <a:p>
            <a:pPr lvl="0"/>
            <a:r>
              <a:rPr lang="en-US" altLang="zh-CN">
                <a:latin typeface="Tahoma" panose="020B0604030504040204" pitchFamily="34" charset="0"/>
                <a:ea typeface="Times New Roman" panose="02020603050405020304" charset="0"/>
              </a:rPr>
              <a:t>0</a:t>
            </a:r>
          </a:p>
        </p:txBody>
      </p:sp>
      <p:sp>
        <p:nvSpPr>
          <p:cNvPr id="17443" name="直接连接符 17442"/>
          <p:cNvSpPr/>
          <p:nvPr/>
        </p:nvSpPr>
        <p:spPr>
          <a:xfrm flipH="1">
            <a:off x="5661025" y="3870960"/>
            <a:ext cx="1447800" cy="1143000"/>
          </a:xfrm>
          <a:prstGeom prst="line">
            <a:avLst/>
          </a:prstGeom>
          <a:ln w="9525" cap="flat" cmpd="sng">
            <a:solidFill>
              <a:schemeClr val="tx1"/>
            </a:solidFill>
            <a:prstDash val="solid"/>
            <a:headEnd type="none" w="med" len="med"/>
            <a:tailEnd type="triangle" w="med" len="med"/>
          </a:ln>
        </p:spPr>
      </p:sp>
      <p:sp>
        <p:nvSpPr>
          <p:cNvPr id="17444" name="文本框 17443"/>
          <p:cNvSpPr txBox="1"/>
          <p:nvPr/>
        </p:nvSpPr>
        <p:spPr>
          <a:xfrm>
            <a:off x="6118225" y="4023360"/>
            <a:ext cx="350838" cy="457200"/>
          </a:xfrm>
          <a:prstGeom prst="rect">
            <a:avLst/>
          </a:prstGeom>
          <a:noFill/>
          <a:ln w="9525">
            <a:noFill/>
          </a:ln>
        </p:spPr>
        <p:txBody>
          <a:bodyPr wrap="none" anchor="t">
            <a:spAutoFit/>
          </a:bodyPr>
          <a:lstStyle/>
          <a:p>
            <a:pPr lvl="0"/>
            <a:r>
              <a:rPr lang="en-US" altLang="zh-CN">
                <a:latin typeface="Tahoma" panose="020B0604030504040204" pitchFamily="34" charset="0"/>
                <a:ea typeface="Times New Roman" panose="02020603050405020304" charset="0"/>
              </a:rPr>
              <a:t>1</a:t>
            </a:r>
          </a:p>
        </p:txBody>
      </p:sp>
      <p:cxnSp>
        <p:nvCxnSpPr>
          <p:cNvPr id="17445" name="曲线连接符 17444"/>
          <p:cNvCxnSpPr>
            <a:stCxn id="17438" idx="6"/>
            <a:endCxn id="17434" idx="4"/>
          </p:cNvCxnSpPr>
          <p:nvPr/>
        </p:nvCxnSpPr>
        <p:spPr>
          <a:xfrm flipV="1">
            <a:off x="5889625" y="3947160"/>
            <a:ext cx="1638300" cy="1295400"/>
          </a:xfrm>
          <a:prstGeom prst="curvedConnector2">
            <a:avLst/>
          </a:prstGeom>
          <a:ln w="9525" cap="flat" cmpd="sng">
            <a:solidFill>
              <a:schemeClr val="tx1"/>
            </a:solidFill>
            <a:prstDash val="solid"/>
            <a:headEnd type="none" w="med" len="med"/>
            <a:tailEnd type="triangle" w="med" len="med"/>
          </a:ln>
        </p:spPr>
      </p:cxnSp>
      <p:sp>
        <p:nvSpPr>
          <p:cNvPr id="17446" name="文本框 17445"/>
          <p:cNvSpPr txBox="1"/>
          <p:nvPr/>
        </p:nvSpPr>
        <p:spPr>
          <a:xfrm>
            <a:off x="6575425" y="4556760"/>
            <a:ext cx="350838" cy="457200"/>
          </a:xfrm>
          <a:prstGeom prst="rect">
            <a:avLst/>
          </a:prstGeom>
          <a:noFill/>
          <a:ln w="9525">
            <a:noFill/>
          </a:ln>
        </p:spPr>
        <p:txBody>
          <a:bodyPr wrap="none" anchor="t">
            <a:spAutoFit/>
          </a:bodyPr>
          <a:lstStyle/>
          <a:p>
            <a:pPr lvl="0"/>
            <a:r>
              <a:rPr lang="en-US" altLang="zh-CN">
                <a:latin typeface="Tahoma" panose="020B0604030504040204" pitchFamily="34" charset="0"/>
                <a:ea typeface="Times New Roman" panose="02020603050405020304" charset="0"/>
              </a:rPr>
              <a:t>0</a:t>
            </a:r>
          </a:p>
        </p:txBody>
      </p:sp>
      <p:cxnSp>
        <p:nvCxnSpPr>
          <p:cNvPr id="17447" name="直接箭头连接符 17446"/>
          <p:cNvCxnSpPr>
            <a:stCxn id="17438" idx="1"/>
            <a:endCxn id="17433" idx="3"/>
          </p:cNvCxnSpPr>
          <p:nvPr/>
        </p:nvCxnSpPr>
        <p:spPr>
          <a:xfrm flipV="1">
            <a:off x="5043488" y="3857625"/>
            <a:ext cx="0" cy="1169670"/>
          </a:xfrm>
          <a:prstGeom prst="straightConnector1">
            <a:avLst/>
          </a:prstGeom>
          <a:ln w="9525" cap="flat" cmpd="sng">
            <a:solidFill>
              <a:schemeClr val="tx1"/>
            </a:solidFill>
            <a:prstDash val="solid"/>
            <a:headEnd type="none" w="med" len="med"/>
            <a:tailEnd type="triangle" w="med" len="med"/>
          </a:ln>
        </p:spPr>
      </p:cxnSp>
      <p:sp>
        <p:nvSpPr>
          <p:cNvPr id="17448" name="文本框 17447"/>
          <p:cNvSpPr txBox="1"/>
          <p:nvPr/>
        </p:nvSpPr>
        <p:spPr>
          <a:xfrm>
            <a:off x="4670425" y="4175760"/>
            <a:ext cx="350838" cy="457200"/>
          </a:xfrm>
          <a:prstGeom prst="rect">
            <a:avLst/>
          </a:prstGeom>
          <a:noFill/>
          <a:ln w="9525">
            <a:noFill/>
          </a:ln>
        </p:spPr>
        <p:txBody>
          <a:bodyPr wrap="none" anchor="t">
            <a:spAutoFit/>
          </a:bodyPr>
          <a:lstStyle/>
          <a:p>
            <a:pPr lvl="0"/>
            <a:r>
              <a:rPr lang="en-US" altLang="zh-CN">
                <a:latin typeface="Tahoma" panose="020B0604030504040204" pitchFamily="34" charset="0"/>
                <a:ea typeface="Times New Roman" panose="02020603050405020304" charset="0"/>
              </a:rPr>
              <a:t>1</a:t>
            </a:r>
          </a:p>
        </p:txBody>
      </p:sp>
      <p:sp>
        <p:nvSpPr>
          <p:cNvPr id="17449" name="椭圆 17448"/>
          <p:cNvSpPr/>
          <p:nvPr/>
        </p:nvSpPr>
        <p:spPr>
          <a:xfrm>
            <a:off x="7032625" y="4937760"/>
            <a:ext cx="990600" cy="609600"/>
          </a:xfrm>
          <a:prstGeom prst="ellipse">
            <a:avLst/>
          </a:prstGeom>
          <a:solidFill>
            <a:schemeClr val="accent1">
              <a:alpha val="50000"/>
            </a:schemeClr>
          </a:solidFill>
          <a:ln w="9525" cap="flat" cmpd="sng">
            <a:solidFill>
              <a:schemeClr val="tx1"/>
            </a:solidFill>
            <a:prstDash val="solid"/>
            <a:headEnd type="none" w="med" len="med"/>
            <a:tailEnd type="none" w="med" len="med"/>
          </a:ln>
        </p:spPr>
        <p:txBody>
          <a:bodyPr wrap="none" anchor="ctr"/>
          <a:lstStyle/>
          <a:p>
            <a:pPr lvl="0" algn="ctr"/>
            <a:r>
              <a:rPr lang="en-US" altLang="zh-CN">
                <a:latin typeface="Tahoma" panose="020B0604030504040204" pitchFamily="34" charset="0"/>
                <a:ea typeface="Times New Roman" panose="02020603050405020304" charset="0"/>
              </a:rPr>
              <a:t>[B,D]</a:t>
            </a:r>
          </a:p>
        </p:txBody>
      </p:sp>
      <p:sp>
        <p:nvSpPr>
          <p:cNvPr id="17450" name="直接连接符 17449"/>
          <p:cNvSpPr/>
          <p:nvPr/>
        </p:nvSpPr>
        <p:spPr>
          <a:xfrm flipV="1">
            <a:off x="7566025" y="3947160"/>
            <a:ext cx="76200" cy="990600"/>
          </a:xfrm>
          <a:prstGeom prst="line">
            <a:avLst/>
          </a:prstGeom>
          <a:ln w="9525" cap="flat" cmpd="sng">
            <a:solidFill>
              <a:schemeClr val="tx1"/>
            </a:solidFill>
            <a:prstDash val="solid"/>
            <a:headEnd type="none" w="med" len="med"/>
            <a:tailEnd type="triangle" w="med" len="med"/>
          </a:ln>
        </p:spPr>
      </p:sp>
      <p:sp>
        <p:nvSpPr>
          <p:cNvPr id="17451" name="文本框 17450"/>
          <p:cNvSpPr txBox="1"/>
          <p:nvPr/>
        </p:nvSpPr>
        <p:spPr>
          <a:xfrm>
            <a:off x="7566025" y="4328160"/>
            <a:ext cx="350838" cy="457200"/>
          </a:xfrm>
          <a:prstGeom prst="rect">
            <a:avLst/>
          </a:prstGeom>
          <a:noFill/>
          <a:ln w="9525">
            <a:noFill/>
          </a:ln>
        </p:spPr>
        <p:txBody>
          <a:bodyPr wrap="none" anchor="t">
            <a:spAutoFit/>
          </a:bodyPr>
          <a:lstStyle/>
          <a:p>
            <a:pPr lvl="0"/>
            <a:r>
              <a:rPr lang="en-US" altLang="zh-CN">
                <a:latin typeface="Tahoma" panose="020B0604030504040204" pitchFamily="34" charset="0"/>
                <a:ea typeface="Times New Roman" panose="02020603050405020304" charset="0"/>
              </a:rPr>
              <a:t>0</a:t>
            </a:r>
          </a:p>
        </p:txBody>
      </p:sp>
      <p:cxnSp>
        <p:nvCxnSpPr>
          <p:cNvPr id="17452" name="曲线连接符 17451"/>
          <p:cNvCxnSpPr>
            <a:stCxn id="17449" idx="3"/>
            <a:endCxn id="17433" idx="2"/>
          </p:cNvCxnSpPr>
          <p:nvPr/>
        </p:nvCxnSpPr>
        <p:spPr>
          <a:xfrm rot="5400000" flipH="1">
            <a:off x="5130483" y="3410903"/>
            <a:ext cx="1815465" cy="2278380"/>
          </a:xfrm>
          <a:prstGeom prst="curvedConnector4">
            <a:avLst>
              <a:gd name="adj1" fmla="val -18031"/>
              <a:gd name="adj2" fmla="val 110465"/>
            </a:avLst>
          </a:prstGeom>
          <a:ln w="9525" cap="flat" cmpd="sng">
            <a:solidFill>
              <a:schemeClr val="tx1"/>
            </a:solidFill>
            <a:prstDash val="solid"/>
            <a:headEnd type="none" w="med" len="med"/>
            <a:tailEnd type="triangle" w="med" len="med"/>
          </a:ln>
        </p:spPr>
      </p:cxnSp>
      <p:sp>
        <p:nvSpPr>
          <p:cNvPr id="17453" name="文本框 17452"/>
          <p:cNvSpPr txBox="1"/>
          <p:nvPr/>
        </p:nvSpPr>
        <p:spPr>
          <a:xfrm>
            <a:off x="4213225" y="5242560"/>
            <a:ext cx="350838" cy="457200"/>
          </a:xfrm>
          <a:prstGeom prst="rect">
            <a:avLst/>
          </a:prstGeom>
          <a:noFill/>
          <a:ln w="9525">
            <a:noFill/>
          </a:ln>
        </p:spPr>
        <p:txBody>
          <a:bodyPr wrap="none" anchor="t">
            <a:spAutoFit/>
          </a:bodyPr>
          <a:lstStyle/>
          <a:p>
            <a:pPr lvl="0"/>
            <a:r>
              <a:rPr lang="en-US" altLang="zh-CN">
                <a:latin typeface="Tahoma" panose="020B0604030504040204" pitchFamily="34" charset="0"/>
                <a:ea typeface="Times New Roman" panose="02020603050405020304" charset="0"/>
              </a:rPr>
              <a:t>1</a:t>
            </a:r>
          </a:p>
        </p:txBody>
      </p:sp>
      <p:sp>
        <p:nvSpPr>
          <p:cNvPr id="17454" name="椭圆 17453"/>
          <p:cNvSpPr/>
          <p:nvPr/>
        </p:nvSpPr>
        <p:spPr>
          <a:xfrm>
            <a:off x="4822825" y="4861560"/>
            <a:ext cx="1143000" cy="762000"/>
          </a:xfrm>
          <a:prstGeom prst="ellipse">
            <a:avLst/>
          </a:prstGeom>
          <a:noFill/>
          <a:ln w="9525" cap="flat" cmpd="sng">
            <a:solidFill>
              <a:schemeClr val="tx1"/>
            </a:solidFill>
            <a:prstDash val="solid"/>
            <a:headEnd type="none" w="med" len="med"/>
            <a:tailEnd type="none" w="med" len="med"/>
          </a:ln>
        </p:spPr>
        <p:txBody>
          <a:bodyPr/>
          <a:lstStyle/>
          <a:p>
            <a:endParaRPr lang="zh-CN" altLang="en-US"/>
          </a:p>
        </p:txBody>
      </p:sp>
    </p:spTree>
    <p:extLst>
      <p:ext uri="{BB962C8B-B14F-4D97-AF65-F5344CB8AC3E}">
        <p14:creationId xmlns:p14="http://schemas.microsoft.com/office/powerpoint/2010/main" xmlns="" val="59346344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5138" name="标题 475137"/>
          <p:cNvSpPr>
            <a:spLocks noGrp="1"/>
          </p:cNvSpPr>
          <p:nvPr>
            <p:ph type="title"/>
          </p:nvPr>
        </p:nvSpPr>
        <p:spPr/>
        <p:txBody>
          <a:bodyPr anchor="ctr"/>
          <a:lstStyle/>
          <a:p>
            <a:r>
              <a:rPr lang="en-US" altLang="zh-CN" b="1" dirty="0">
                <a:ea typeface="黑体" panose="02010609060101010101" pitchFamily="2" charset="-122"/>
              </a:rPr>
              <a:t>5.2 RL</a:t>
            </a:r>
            <a:r>
              <a:rPr lang="zh-CN" altLang="en-US" b="1" dirty="0">
                <a:ea typeface="黑体" panose="02010609060101010101" pitchFamily="2" charset="-122"/>
              </a:rPr>
              <a:t>的封闭性</a:t>
            </a:r>
          </a:p>
        </p:txBody>
      </p:sp>
      <p:sp>
        <p:nvSpPr>
          <p:cNvPr id="475139" name="文本占位符 475138"/>
          <p:cNvSpPr>
            <a:spLocks noGrp="1"/>
          </p:cNvSpPr>
          <p:nvPr>
            <p:ph type="body" idx="1"/>
          </p:nvPr>
        </p:nvSpPr>
        <p:spPr/>
        <p:txBody>
          <a:bodyPr/>
          <a:lstStyle/>
          <a:p>
            <a:r>
              <a:rPr lang="zh-CN" altLang="en-US" b="1" dirty="0">
                <a:ea typeface="黑体" panose="02010609060101010101" pitchFamily="2" charset="-122"/>
              </a:rPr>
              <a:t>商</a:t>
            </a:r>
            <a:r>
              <a:rPr lang="en-US" altLang="zh-CN" b="1" dirty="0">
                <a:latin typeface="Times New Roman" panose="02020603050405020304" charset="0"/>
                <a:ea typeface="宋体" panose="02010600030101010101" pitchFamily="2" charset="-122"/>
              </a:rPr>
              <a:t>(</a:t>
            </a:r>
            <a:r>
              <a:rPr lang="en-US" altLang="zh-CN" b="1">
                <a:latin typeface="Times New Roman" panose="02020603050405020304" charset="0"/>
                <a:ea typeface="宋体" panose="02010600030101010101" pitchFamily="2" charset="-122"/>
              </a:rPr>
              <a:t>quotient)</a:t>
            </a:r>
            <a:r>
              <a:rPr lang="en-US" altLang="zh-CN" b="1" dirty="0">
                <a:ea typeface="宋体" panose="02010600030101010101" pitchFamily="2" charset="-122"/>
              </a:rPr>
              <a:t> </a:t>
            </a:r>
          </a:p>
          <a:p>
            <a:r>
              <a:rPr lang="zh-CN" altLang="en-US" b="1">
                <a:latin typeface="宋体" panose="02010600030101010101" pitchFamily="2" charset="-122"/>
                <a:ea typeface="宋体" panose="02010600030101010101" pitchFamily="2" charset="-122"/>
              </a:rPr>
              <a:t>设</a:t>
            </a:r>
            <a:r>
              <a:rPr lang="en-US" altLang="zh-CN" b="1">
                <a:latin typeface="Times New Roman" panose="02020603050405020304" charset="0"/>
                <a:ea typeface="宋体" panose="02010600030101010101" pitchFamily="2" charset="-122"/>
              </a:rPr>
              <a:t>L</a:t>
            </a:r>
            <a:r>
              <a:rPr lang="en-US" altLang="zh-CN" b="1" baseline="-30000">
                <a:latin typeface="Times New Roman" panose="02020603050405020304" charset="0"/>
                <a:ea typeface="宋体" panose="02010600030101010101" pitchFamily="2" charset="-122"/>
              </a:rPr>
              <a:t>1</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L</a:t>
            </a:r>
            <a:r>
              <a:rPr lang="en-US" altLang="zh-CN" b="1" baseline="-30000">
                <a:latin typeface="Times New Roman" panose="02020603050405020304" charset="0"/>
                <a:ea typeface="宋体" panose="02010600030101010101" pitchFamily="2" charset="-122"/>
              </a:rPr>
              <a:t>2</a:t>
            </a:r>
            <a:r>
              <a:rPr lang="en-US" altLang="zh-CN" b="1">
                <a:latin typeface="Times New Roman" panose="02020603050405020304" charset="0"/>
                <a:ea typeface="Times New Roman" panose="02020603050405020304" charset="0"/>
                <a:sym typeface="Symbol" panose="05050102010706020507" pitchFamily="18" charset="2"/>
              </a:rPr>
              <a:t></a:t>
            </a:r>
            <a:r>
              <a:rPr lang="en-US" altLang="zh-CN" b="1">
                <a:latin typeface="宋体" panose="02010600030101010101" pitchFamily="2" charset="-122"/>
                <a:ea typeface="宋体" panose="02010600030101010101" pitchFamily="2" charset="-122"/>
              </a:rPr>
              <a:t>∑</a:t>
            </a:r>
            <a:r>
              <a:rPr lang="en-US" altLang="zh-CN" b="1" baseline="30000">
                <a:latin typeface="Times New Roman" panose="02020603050405020304" charset="0"/>
                <a:ea typeface="宋体" panose="02010600030101010101" pitchFamily="2" charset="-122"/>
              </a:rPr>
              <a:t>*</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L</a:t>
            </a:r>
            <a:r>
              <a:rPr lang="en-US" altLang="zh-CN" b="1" baseline="-30000">
                <a:latin typeface="Times New Roman" panose="02020603050405020304" charset="0"/>
                <a:ea typeface="宋体" panose="02010600030101010101" pitchFamily="2" charset="-122"/>
              </a:rPr>
              <a:t>2</a:t>
            </a:r>
            <a:r>
              <a:rPr lang="zh-CN" altLang="en-US" b="1" dirty="0">
                <a:latin typeface="宋体" panose="02010600030101010101" pitchFamily="2" charset="-122"/>
                <a:ea typeface="宋体" panose="02010600030101010101" pitchFamily="2" charset="-122"/>
              </a:rPr>
              <a:t>除以</a:t>
            </a:r>
            <a:r>
              <a:rPr lang="en-US" altLang="zh-CN" b="1">
                <a:latin typeface="Times New Roman" panose="02020603050405020304" charset="0"/>
                <a:ea typeface="宋体" panose="02010600030101010101" pitchFamily="2" charset="-122"/>
              </a:rPr>
              <a:t>L</a:t>
            </a:r>
            <a:r>
              <a:rPr lang="en-US" altLang="zh-CN" b="1" baseline="-30000">
                <a:latin typeface="Times New Roman" panose="02020603050405020304" charset="0"/>
                <a:ea typeface="宋体" panose="02010600030101010101" pitchFamily="2" charset="-122"/>
              </a:rPr>
              <a:t>1</a:t>
            </a:r>
            <a:r>
              <a:rPr lang="zh-CN" altLang="en-US" b="1" dirty="0">
                <a:latin typeface="宋体" panose="02010600030101010101" pitchFamily="2" charset="-122"/>
                <a:ea typeface="宋体" panose="02010600030101010101" pitchFamily="2" charset="-122"/>
              </a:rPr>
              <a:t>的</a:t>
            </a:r>
            <a:r>
              <a:rPr lang="zh-CN" altLang="en-US" b="1" dirty="0">
                <a:latin typeface="Times New Roman" panose="02020603050405020304" charset="0"/>
                <a:ea typeface="黑体" panose="02010609060101010101" pitchFamily="2" charset="-122"/>
              </a:rPr>
              <a:t>商</a:t>
            </a:r>
            <a:r>
              <a:rPr lang="zh-CN" altLang="en-US" b="1" dirty="0">
                <a:latin typeface="宋体" panose="02010600030101010101" pitchFamily="2" charset="-122"/>
                <a:ea typeface="宋体" panose="02010600030101010101" pitchFamily="2" charset="-122"/>
              </a:rPr>
              <a:t>定义为：</a:t>
            </a:r>
            <a:endParaRPr lang="zh-CN" altLang="en-US" b="1" dirty="0">
              <a:latin typeface="Times New Roman" panose="02020603050405020304" charset="0"/>
              <a:ea typeface="宋体" panose="02010600030101010101" pitchFamily="2" charset="-122"/>
            </a:endParaRPr>
          </a:p>
          <a:p>
            <a:pPr lvl="1">
              <a:buNone/>
            </a:pPr>
            <a:r>
              <a:rPr lang="en-US" altLang="zh-CN" b="1">
                <a:latin typeface="Times New Roman" panose="02020603050405020304" charset="0"/>
                <a:ea typeface="宋体" panose="02010600030101010101" pitchFamily="2" charset="-122"/>
              </a:rPr>
              <a:t>L</a:t>
            </a:r>
            <a:r>
              <a:rPr lang="en-US" altLang="zh-CN" b="1" baseline="-30000">
                <a:latin typeface="Times New Roman" panose="02020603050405020304" charset="0"/>
                <a:ea typeface="宋体" panose="02010600030101010101" pitchFamily="2" charset="-122"/>
              </a:rPr>
              <a:t>1</a:t>
            </a:r>
            <a:r>
              <a:rPr lang="en-US" altLang="zh-CN" b="1">
                <a:latin typeface="Times New Roman" panose="02020603050405020304" charset="0"/>
                <a:ea typeface="宋体" panose="02010600030101010101" pitchFamily="2" charset="-122"/>
              </a:rPr>
              <a:t>/L</a:t>
            </a:r>
            <a:r>
              <a:rPr lang="en-US" altLang="zh-CN" b="1" baseline="-30000">
                <a:latin typeface="Times New Roman" panose="02020603050405020304" charset="0"/>
                <a:ea typeface="宋体" panose="02010600030101010101" pitchFamily="2" charset="-122"/>
              </a:rPr>
              <a:t>2</a:t>
            </a:r>
            <a:r>
              <a:rPr lang="en-US" altLang="zh-CN" b="1">
                <a:latin typeface="Times New Roman" panose="02020603050405020304" charset="0"/>
                <a:ea typeface="宋体" panose="02010600030101010101" pitchFamily="2" charset="-122"/>
              </a:rPr>
              <a:t>={x|</a:t>
            </a:r>
            <a:r>
              <a:rPr lang="en-US" altLang="zh-CN" b="1">
                <a:latin typeface="Times New Roman" panose="02020603050405020304" charset="0"/>
                <a:ea typeface="宋体" panose="02010600030101010101" pitchFamily="2" charset="-122"/>
                <a:sym typeface="Symbol" panose="05050102010706020507" pitchFamily="18" charset="2"/>
              </a:rPr>
              <a:t></a:t>
            </a:r>
            <a:r>
              <a:rPr lang="en-US" altLang="zh-CN" b="1">
                <a:latin typeface="Times New Roman" panose="02020603050405020304" charset="0"/>
                <a:ea typeface="宋体" panose="02010600030101010101" pitchFamily="2" charset="-122"/>
              </a:rPr>
              <a:t>y</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L</a:t>
            </a:r>
            <a:r>
              <a:rPr lang="en-US" altLang="zh-CN" b="1" baseline="-30000">
                <a:latin typeface="Times New Roman" panose="02020603050405020304" charset="0"/>
                <a:ea typeface="宋体" panose="02010600030101010101" pitchFamily="2" charset="-122"/>
              </a:rPr>
              <a:t>2</a:t>
            </a:r>
            <a:r>
              <a:rPr lang="zh-CN" altLang="en-US" b="1" dirty="0">
                <a:latin typeface="宋体" panose="02010600030101010101" pitchFamily="2" charset="-122"/>
                <a:ea typeface="宋体" panose="02010600030101010101" pitchFamily="2" charset="-122"/>
              </a:rPr>
              <a:t>使得</a:t>
            </a:r>
            <a:r>
              <a:rPr lang="en-US" altLang="zh-CN" b="1" dirty="0" err="1">
                <a:latin typeface="Times New Roman" panose="02020603050405020304" charset="0"/>
                <a:ea typeface="宋体" panose="02010600030101010101" pitchFamily="2" charset="-122"/>
              </a:rPr>
              <a:t>xy</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L</a:t>
            </a:r>
            <a:r>
              <a:rPr lang="en-US" altLang="zh-CN" b="1" baseline="-30000">
                <a:latin typeface="Times New Roman" panose="02020603050405020304" charset="0"/>
                <a:ea typeface="宋体" panose="02010600030101010101" pitchFamily="2" charset="-122"/>
              </a:rPr>
              <a:t>1</a:t>
            </a:r>
            <a:r>
              <a:rPr lang="en-US" altLang="zh-CN" b="1">
                <a:latin typeface="Times New Roman" panose="02020603050405020304" charset="0"/>
                <a:ea typeface="宋体" panose="02010600030101010101" pitchFamily="2" charset="-122"/>
              </a:rPr>
              <a:t>}</a:t>
            </a:r>
            <a:r>
              <a:rPr lang="zh-CN" altLang="en-US" b="1">
                <a:latin typeface="Times New Roman" panose="02020603050405020304" charset="0"/>
                <a:ea typeface="宋体" panose="02010600030101010101" pitchFamily="2" charset="-122"/>
              </a:rPr>
              <a:t>。</a:t>
            </a:r>
            <a:r>
              <a:rPr lang="zh-CN" altLang="en-US" b="1">
                <a:ea typeface="宋体" panose="02010600030101010101" pitchFamily="2" charset="-122"/>
              </a:rPr>
              <a:t> </a:t>
            </a:r>
          </a:p>
          <a:p>
            <a:r>
              <a:rPr lang="zh-CN" altLang="en-US" b="1" dirty="0">
                <a:latin typeface="宋体" panose="02010600030101010101" pitchFamily="2" charset="-122"/>
                <a:ea typeface="宋体" panose="02010600030101010101" pitchFamily="2" charset="-122"/>
              </a:rPr>
              <a:t>计算语言的商主要是考虑语言句子的后缀。只有当</a:t>
            </a:r>
            <a:r>
              <a:rPr lang="en-US" altLang="zh-CN" b="1">
                <a:latin typeface="Times New Roman" panose="02020603050405020304" charset="0"/>
                <a:ea typeface="宋体" panose="02010600030101010101" pitchFamily="2" charset="-122"/>
              </a:rPr>
              <a:t>L</a:t>
            </a:r>
            <a:r>
              <a:rPr lang="en-US" altLang="zh-CN" b="1" baseline="-30000">
                <a:latin typeface="Times New Roman" panose="02020603050405020304" charset="0"/>
                <a:ea typeface="宋体" panose="02010600030101010101" pitchFamily="2" charset="-122"/>
              </a:rPr>
              <a:t>1</a:t>
            </a:r>
            <a:r>
              <a:rPr lang="zh-CN" altLang="en-US" b="1" dirty="0">
                <a:latin typeface="宋体" panose="02010600030101010101" pitchFamily="2" charset="-122"/>
                <a:ea typeface="宋体" panose="02010600030101010101" pitchFamily="2" charset="-122"/>
              </a:rPr>
              <a:t>的句子的后缀在</a:t>
            </a:r>
            <a:r>
              <a:rPr lang="en-US" altLang="zh-CN" b="1">
                <a:latin typeface="Times New Roman" panose="02020603050405020304" charset="0"/>
                <a:ea typeface="宋体" panose="02010600030101010101" pitchFamily="2" charset="-122"/>
              </a:rPr>
              <a:t>L</a:t>
            </a:r>
            <a:r>
              <a:rPr lang="en-US" altLang="zh-CN" b="1" baseline="-30000">
                <a:latin typeface="Times New Roman" panose="02020603050405020304" charset="0"/>
                <a:ea typeface="宋体" panose="02010600030101010101" pitchFamily="2" charset="-122"/>
              </a:rPr>
              <a:t>2</a:t>
            </a:r>
            <a:r>
              <a:rPr lang="en-US" altLang="zh-CN" b="1">
                <a:latin typeface="Times New Roman" panose="02020603050405020304" charset="0"/>
                <a:ea typeface="宋体" panose="02010600030101010101" pitchFamily="2" charset="-122"/>
              </a:rPr>
              <a:t> </a:t>
            </a:r>
            <a:r>
              <a:rPr lang="zh-CN" altLang="en-US" b="1" dirty="0">
                <a:latin typeface="宋体" panose="02010600030101010101" pitchFamily="2" charset="-122"/>
                <a:ea typeface="宋体" panose="02010600030101010101" pitchFamily="2" charset="-122"/>
              </a:rPr>
              <a:t>中时，其相应的前缀才属于</a:t>
            </a:r>
            <a:r>
              <a:rPr lang="en-US" altLang="zh-CN" b="1">
                <a:latin typeface="Times New Roman" panose="02020603050405020304" charset="0"/>
                <a:ea typeface="宋体" panose="02010600030101010101" pitchFamily="2" charset="-122"/>
              </a:rPr>
              <a:t>L</a:t>
            </a:r>
            <a:r>
              <a:rPr lang="en-US" altLang="zh-CN" b="1" baseline="-30000">
                <a:latin typeface="Times New Roman" panose="02020603050405020304" charset="0"/>
                <a:ea typeface="宋体" panose="02010600030101010101" pitchFamily="2" charset="-122"/>
              </a:rPr>
              <a:t>1</a:t>
            </a:r>
            <a:r>
              <a:rPr lang="en-US" altLang="zh-CN" b="1">
                <a:latin typeface="Times New Roman" panose="02020603050405020304" charset="0"/>
                <a:ea typeface="宋体" panose="02010600030101010101" pitchFamily="2" charset="-122"/>
              </a:rPr>
              <a:t>/L</a:t>
            </a:r>
            <a:r>
              <a:rPr lang="en-US" altLang="zh-CN" b="1" baseline="-30000">
                <a:latin typeface="Times New Roman" panose="02020603050405020304" charset="0"/>
                <a:ea typeface="宋体" panose="02010600030101010101" pitchFamily="2" charset="-122"/>
              </a:rPr>
              <a:t>2</a:t>
            </a:r>
            <a:r>
              <a:rPr lang="zh-CN" altLang="en-US" b="1" dirty="0">
                <a:latin typeface="宋体" panose="02010600030101010101" pitchFamily="2" charset="-122"/>
                <a:ea typeface="宋体" panose="02010600030101010101" pitchFamily="2" charset="-122"/>
              </a:rPr>
              <a:t>。所以，当</a:t>
            </a:r>
            <a:r>
              <a:rPr lang="en-US" altLang="zh-CN" b="1">
                <a:latin typeface="宋体" panose="02010600030101010101" pitchFamily="2" charset="-122"/>
                <a:ea typeface="宋体" panose="02010600030101010101" pitchFamily="2" charset="-122"/>
              </a:rPr>
              <a:t>ε∈</a:t>
            </a:r>
            <a:r>
              <a:rPr lang="en-US" altLang="zh-CN" b="1">
                <a:latin typeface="Times New Roman" panose="02020603050405020304" charset="0"/>
                <a:ea typeface="宋体" panose="02010600030101010101" pitchFamily="2" charset="-122"/>
              </a:rPr>
              <a:t>L</a:t>
            </a:r>
            <a:r>
              <a:rPr lang="en-US" altLang="zh-CN" b="1" baseline="-30000">
                <a:latin typeface="Times New Roman" panose="02020603050405020304" charset="0"/>
                <a:ea typeface="宋体" panose="02010600030101010101" pitchFamily="2" charset="-122"/>
              </a:rPr>
              <a:t>2</a:t>
            </a:r>
            <a:r>
              <a:rPr lang="zh-CN" altLang="en-US" b="1" dirty="0">
                <a:latin typeface="宋体" panose="02010600030101010101" pitchFamily="2" charset="-122"/>
                <a:ea typeface="宋体" panose="02010600030101010101" pitchFamily="2" charset="-122"/>
              </a:rPr>
              <a:t>时，</a:t>
            </a:r>
            <a:r>
              <a:rPr lang="zh-CN" altLang="en-US" b="1" dirty="0">
                <a:ea typeface="宋体" panose="02010600030101010101" pitchFamily="2" charset="-122"/>
              </a:rPr>
              <a:t> </a:t>
            </a:r>
            <a:r>
              <a:rPr lang="en-US" altLang="zh-CN" b="1">
                <a:latin typeface="Times New Roman" panose="02020603050405020304" charset="0"/>
                <a:ea typeface="宋体" panose="02010600030101010101" pitchFamily="2" charset="-122"/>
              </a:rPr>
              <a:t>L</a:t>
            </a:r>
            <a:r>
              <a:rPr lang="en-US" altLang="zh-CN" b="1" baseline="-30000">
                <a:latin typeface="Times New Roman" panose="02020603050405020304" charset="0"/>
                <a:ea typeface="宋体" panose="02010600030101010101" pitchFamily="2" charset="-122"/>
              </a:rPr>
              <a:t>1</a:t>
            </a:r>
            <a:r>
              <a:rPr lang="en-US" altLang="zh-CN" b="1">
                <a:latin typeface="Times New Roman" panose="02020603050405020304" charset="0"/>
                <a:ea typeface="宋体" panose="02010600030101010101" pitchFamily="2" charset="-122"/>
                <a:sym typeface="Symbol" panose="05050102010706020507" pitchFamily="18" charset="2"/>
              </a:rPr>
              <a:t></a:t>
            </a:r>
            <a:r>
              <a:rPr lang="en-US" altLang="zh-CN" b="1">
                <a:latin typeface="Times New Roman" panose="02020603050405020304" charset="0"/>
                <a:ea typeface="宋体" panose="02010600030101010101" pitchFamily="2" charset="-122"/>
              </a:rPr>
              <a:t> L</a:t>
            </a:r>
            <a:r>
              <a:rPr lang="en-US" altLang="zh-CN" b="1" baseline="-30000">
                <a:latin typeface="Times New Roman" panose="02020603050405020304" charset="0"/>
                <a:ea typeface="宋体" panose="02010600030101010101" pitchFamily="2" charset="-122"/>
              </a:rPr>
              <a:t>1</a:t>
            </a:r>
            <a:r>
              <a:rPr lang="en-US" altLang="zh-CN" b="1">
                <a:latin typeface="Times New Roman" panose="02020603050405020304" charset="0"/>
                <a:ea typeface="宋体" panose="02010600030101010101" pitchFamily="2" charset="-122"/>
              </a:rPr>
              <a:t>/L</a:t>
            </a:r>
            <a:r>
              <a:rPr lang="en-US" altLang="zh-CN" b="1" baseline="-30000">
                <a:latin typeface="Times New Roman" panose="02020603050405020304" charset="0"/>
                <a:ea typeface="宋体" panose="02010600030101010101" pitchFamily="2" charset="-122"/>
              </a:rPr>
              <a:t>2</a:t>
            </a:r>
            <a:r>
              <a:rPr lang="zh-CN" altLang="en-US" b="1">
                <a:latin typeface="宋体" panose="02010600030101010101" pitchFamily="2" charset="-122"/>
                <a:ea typeface="宋体" panose="02010600030101010101" pitchFamily="2" charset="-122"/>
              </a:rPr>
              <a:t>。</a:t>
            </a:r>
            <a:r>
              <a:rPr lang="zh-CN" altLang="en-US" b="1">
                <a:ea typeface="宋体" panose="02010600030101010101" pitchFamily="2" charset="-122"/>
              </a:rPr>
              <a:t> </a:t>
            </a: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2019/5/28</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56</a:t>
            </a:fld>
            <a:endParaRPr lang="zh-CN" dirty="0"/>
          </a:p>
        </p:txBody>
      </p:sp>
    </p:spTree>
    <p:extLst>
      <p:ext uri="{BB962C8B-B14F-4D97-AF65-F5344CB8AC3E}">
        <p14:creationId xmlns:p14="http://schemas.microsoft.com/office/powerpoint/2010/main" xmlns="" val="37056590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6162" name="标题 476161"/>
          <p:cNvSpPr>
            <a:spLocks noGrp="1"/>
          </p:cNvSpPr>
          <p:nvPr>
            <p:ph type="title"/>
          </p:nvPr>
        </p:nvSpPr>
        <p:spPr/>
        <p:txBody>
          <a:bodyPr anchor="ctr"/>
          <a:lstStyle/>
          <a:p>
            <a:r>
              <a:rPr lang="en-US" altLang="zh-CN" b="1" dirty="0">
                <a:ea typeface="黑体" panose="02010609060101010101" pitchFamily="2" charset="-122"/>
              </a:rPr>
              <a:t>5.2 RL</a:t>
            </a:r>
            <a:r>
              <a:rPr lang="zh-CN" altLang="en-US" b="1" dirty="0">
                <a:ea typeface="黑体" panose="02010609060101010101" pitchFamily="2" charset="-122"/>
              </a:rPr>
              <a:t>的封闭</a:t>
            </a:r>
            <a:r>
              <a:rPr lang="zh-CN" altLang="en-US" b="1">
                <a:ea typeface="黑体" panose="02010609060101010101" pitchFamily="2" charset="-122"/>
              </a:rPr>
              <a:t>性</a:t>
            </a:r>
          </a:p>
        </p:txBody>
      </p:sp>
      <p:sp>
        <p:nvSpPr>
          <p:cNvPr id="476163" name="文本占位符 476162"/>
          <p:cNvSpPr>
            <a:spLocks noGrp="1"/>
          </p:cNvSpPr>
          <p:nvPr>
            <p:ph type="body" idx="1"/>
          </p:nvPr>
        </p:nvSpPr>
        <p:spPr/>
        <p:txBody>
          <a:bodyPr/>
          <a:lstStyle/>
          <a:p>
            <a:r>
              <a:rPr lang="zh-CN" altLang="en-US" b="1" dirty="0">
                <a:ea typeface="宋体" panose="02010600030101010101" pitchFamily="2" charset="-122"/>
              </a:rPr>
              <a:t>注意以下有意思的情况：</a:t>
            </a:r>
          </a:p>
          <a:p>
            <a:pPr algn="just">
              <a:buNone/>
            </a:pPr>
            <a:r>
              <a:rPr lang="zh-CN" altLang="en-US" b="1" dirty="0">
                <a:latin typeface="宋体" panose="02010600030101010101" pitchFamily="2" charset="-122"/>
                <a:ea typeface="宋体" panose="02010600030101010101" pitchFamily="2" charset="-122"/>
              </a:rPr>
              <a:t>取</a:t>
            </a:r>
            <a:r>
              <a:rPr lang="en-US" altLang="zh-CN" b="1">
                <a:latin typeface="Times New Roman" panose="02020603050405020304" charset="0"/>
                <a:ea typeface="Times New Roman" panose="02020603050405020304" charset="0"/>
              </a:rPr>
              <a:t>L</a:t>
            </a:r>
            <a:r>
              <a:rPr lang="en-US" altLang="zh-CN" b="1" baseline="-30000">
                <a:latin typeface="Times New Roman" panose="02020603050405020304" charset="0"/>
                <a:ea typeface="Times New Roman" panose="02020603050405020304" charset="0"/>
              </a:rPr>
              <a:t>1</a:t>
            </a:r>
            <a:r>
              <a:rPr lang="en-US" altLang="zh-CN" b="1">
                <a:latin typeface="Times New Roman" panose="02020603050405020304" charset="0"/>
                <a:ea typeface="Times New Roman" panose="02020603050405020304" charset="0"/>
              </a:rPr>
              <a:t>={000}</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rPr>
              <a:t>L</a:t>
            </a:r>
            <a:r>
              <a:rPr lang="en-US" altLang="zh-CN" b="1" baseline="-30000">
                <a:latin typeface="Times New Roman" panose="02020603050405020304" charset="0"/>
                <a:ea typeface="Times New Roman" panose="02020603050405020304" charset="0"/>
              </a:rPr>
              <a:t>2</a:t>
            </a:r>
            <a:r>
              <a:rPr lang="en-US" altLang="zh-CN" b="1">
                <a:latin typeface="Times New Roman" panose="02020603050405020304" charset="0"/>
                <a:ea typeface="Times New Roman" panose="02020603050405020304" charset="0"/>
              </a:rPr>
              <a:t>={</a:t>
            </a:r>
            <a:r>
              <a:rPr lang="en-US" altLang="zh-CN" b="1">
                <a:latin typeface="宋体" panose="02010600030101010101" pitchFamily="2" charset="-122"/>
                <a:ea typeface="宋体" panose="02010600030101010101" pitchFamily="2" charset="-122"/>
              </a:rPr>
              <a:t>ε</a:t>
            </a:r>
            <a:r>
              <a:rPr lang="en-US" altLang="zh-CN" b="1">
                <a:latin typeface="Times New Roman" panose="02020603050405020304" charset="0"/>
                <a:ea typeface="Times New Roman" panose="02020603050405020304" charset="0"/>
              </a:rPr>
              <a:t>}</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rPr>
              <a:t>L</a:t>
            </a:r>
            <a:r>
              <a:rPr lang="en-US" altLang="zh-CN" b="1" baseline="-30000">
                <a:latin typeface="Times New Roman" panose="02020603050405020304" charset="0"/>
                <a:ea typeface="Times New Roman" panose="02020603050405020304" charset="0"/>
              </a:rPr>
              <a:t>3</a:t>
            </a:r>
            <a:r>
              <a:rPr lang="en-US" altLang="zh-CN" b="1">
                <a:latin typeface="Times New Roman" panose="02020603050405020304" charset="0"/>
                <a:ea typeface="Times New Roman" panose="02020603050405020304" charset="0"/>
              </a:rPr>
              <a:t>={</a:t>
            </a:r>
            <a:r>
              <a:rPr lang="en-US" altLang="zh-CN" b="1">
                <a:latin typeface="宋体" panose="02010600030101010101" pitchFamily="2" charset="-122"/>
                <a:ea typeface="宋体" panose="02010600030101010101" pitchFamily="2" charset="-122"/>
              </a:rPr>
              <a:t>ε</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rPr>
              <a:t>0}</a:t>
            </a:r>
            <a:endParaRPr lang="en-US" altLang="zh-CN" b="1">
              <a:latin typeface="宋体" panose="02010600030101010101" pitchFamily="2" charset="-122"/>
              <a:ea typeface="宋体" panose="02010600030101010101" pitchFamily="2" charset="-122"/>
            </a:endParaRPr>
          </a:p>
          <a:p>
            <a:pPr algn="just">
              <a:buNone/>
            </a:pPr>
            <a:r>
              <a:rPr lang="en-US" altLang="zh-CN" b="1">
                <a:latin typeface="Times New Roman" panose="02020603050405020304" charset="0"/>
                <a:ea typeface="Times New Roman" panose="02020603050405020304" charset="0"/>
              </a:rPr>
              <a:t>L</a:t>
            </a:r>
            <a:r>
              <a:rPr lang="en-US" altLang="zh-CN" b="1" baseline="-30000">
                <a:latin typeface="Times New Roman" panose="02020603050405020304" charset="0"/>
                <a:ea typeface="Times New Roman" panose="02020603050405020304" charset="0"/>
              </a:rPr>
              <a:t>4</a:t>
            </a:r>
            <a:r>
              <a:rPr lang="en-US" altLang="zh-CN" b="1">
                <a:latin typeface="Times New Roman" panose="02020603050405020304" charset="0"/>
                <a:ea typeface="Times New Roman" panose="02020603050405020304" charset="0"/>
              </a:rPr>
              <a:t>={</a:t>
            </a:r>
            <a:r>
              <a:rPr lang="en-US" altLang="zh-CN" b="1">
                <a:latin typeface="宋体" panose="02010600030101010101" pitchFamily="2" charset="-122"/>
                <a:ea typeface="宋体" panose="02010600030101010101" pitchFamily="2" charset="-122"/>
              </a:rPr>
              <a:t>ε</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rPr>
              <a:t>0</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rPr>
              <a:t>00}</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rPr>
              <a:t>L</a:t>
            </a:r>
            <a:r>
              <a:rPr lang="en-US" altLang="zh-CN" b="1" baseline="-30000">
                <a:latin typeface="Times New Roman" panose="02020603050405020304" charset="0"/>
                <a:ea typeface="Times New Roman" panose="02020603050405020304" charset="0"/>
              </a:rPr>
              <a:t>5</a:t>
            </a:r>
            <a:r>
              <a:rPr lang="en-US" altLang="zh-CN" b="1">
                <a:latin typeface="Times New Roman" panose="02020603050405020304" charset="0"/>
                <a:ea typeface="Times New Roman" panose="02020603050405020304" charset="0"/>
              </a:rPr>
              <a:t>={</a:t>
            </a:r>
            <a:r>
              <a:rPr lang="en-US" altLang="zh-CN" b="1">
                <a:latin typeface="宋体" panose="02010600030101010101" pitchFamily="2" charset="-122"/>
                <a:ea typeface="宋体" panose="02010600030101010101" pitchFamily="2" charset="-122"/>
              </a:rPr>
              <a:t>ε</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rPr>
              <a:t>0</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rPr>
              <a:t>00</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rPr>
              <a:t>000}</a:t>
            </a:r>
          </a:p>
          <a:p>
            <a:pPr algn="just">
              <a:buNone/>
            </a:pPr>
            <a:r>
              <a:rPr lang="en-US" altLang="zh-CN" b="1">
                <a:latin typeface="Times New Roman" panose="02020603050405020304" charset="0"/>
                <a:ea typeface="Times New Roman" panose="02020603050405020304" charset="0"/>
              </a:rPr>
              <a:t>L</a:t>
            </a:r>
            <a:r>
              <a:rPr lang="en-US" altLang="zh-CN" b="1" baseline="-30000">
                <a:latin typeface="Times New Roman" panose="02020603050405020304" charset="0"/>
                <a:ea typeface="Times New Roman" panose="02020603050405020304" charset="0"/>
              </a:rPr>
              <a:t>1</a:t>
            </a:r>
            <a:r>
              <a:rPr lang="en-US" altLang="zh-CN" b="1">
                <a:latin typeface="Times New Roman" panose="02020603050405020304" charset="0"/>
                <a:ea typeface="Times New Roman" panose="02020603050405020304" charset="0"/>
              </a:rPr>
              <a:t>/L</a:t>
            </a:r>
            <a:r>
              <a:rPr lang="en-US" altLang="zh-CN" b="1" baseline="-30000">
                <a:latin typeface="Times New Roman" panose="02020603050405020304" charset="0"/>
                <a:ea typeface="Times New Roman" panose="02020603050405020304" charset="0"/>
              </a:rPr>
              <a:t>2</a:t>
            </a:r>
            <a:r>
              <a:rPr lang="en-US" altLang="zh-CN" b="1">
                <a:latin typeface="Times New Roman" panose="02020603050405020304" charset="0"/>
                <a:ea typeface="Times New Roman" panose="02020603050405020304" charset="0"/>
              </a:rPr>
              <a:t>={000}= L</a:t>
            </a:r>
            <a:r>
              <a:rPr lang="en-US" altLang="zh-CN" b="1" baseline="-30000">
                <a:latin typeface="Times New Roman" panose="02020603050405020304" charset="0"/>
                <a:ea typeface="Times New Roman" panose="02020603050405020304" charset="0"/>
              </a:rPr>
              <a:t>1</a:t>
            </a:r>
            <a:endParaRPr lang="en-US" altLang="zh-CN" b="1">
              <a:latin typeface="Times New Roman" panose="02020603050405020304" charset="0"/>
              <a:ea typeface="Times New Roman" panose="02020603050405020304" charset="0"/>
            </a:endParaRPr>
          </a:p>
          <a:p>
            <a:pPr algn="just">
              <a:buNone/>
            </a:pPr>
            <a:r>
              <a:rPr lang="en-US" altLang="zh-CN" b="1">
                <a:latin typeface="Times New Roman" panose="02020603050405020304" charset="0"/>
                <a:ea typeface="Times New Roman" panose="02020603050405020304" charset="0"/>
              </a:rPr>
              <a:t>L</a:t>
            </a:r>
            <a:r>
              <a:rPr lang="en-US" altLang="zh-CN" b="1" baseline="-30000">
                <a:latin typeface="Times New Roman" panose="02020603050405020304" charset="0"/>
                <a:ea typeface="Times New Roman" panose="02020603050405020304" charset="0"/>
              </a:rPr>
              <a:t>1</a:t>
            </a:r>
            <a:r>
              <a:rPr lang="en-US" altLang="zh-CN" b="1">
                <a:latin typeface="Times New Roman" panose="02020603050405020304" charset="0"/>
                <a:ea typeface="Times New Roman" panose="02020603050405020304" charset="0"/>
              </a:rPr>
              <a:t>/L</a:t>
            </a:r>
            <a:r>
              <a:rPr lang="en-US" altLang="zh-CN" b="1" baseline="-30000">
                <a:latin typeface="Times New Roman" panose="02020603050405020304" charset="0"/>
                <a:ea typeface="Times New Roman" panose="02020603050405020304" charset="0"/>
              </a:rPr>
              <a:t>3</a:t>
            </a:r>
            <a:r>
              <a:rPr lang="en-US" altLang="zh-CN" b="1">
                <a:latin typeface="Times New Roman" panose="02020603050405020304" charset="0"/>
                <a:ea typeface="Times New Roman" panose="02020603050405020304" charset="0"/>
              </a:rPr>
              <a:t>={000</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rPr>
              <a:t>00}</a:t>
            </a:r>
          </a:p>
          <a:p>
            <a:pPr algn="just">
              <a:buNone/>
            </a:pPr>
            <a:r>
              <a:rPr lang="en-US" altLang="zh-CN" b="1">
                <a:latin typeface="Times New Roman" panose="02020603050405020304" charset="0"/>
                <a:ea typeface="Times New Roman" panose="02020603050405020304" charset="0"/>
              </a:rPr>
              <a:t>L</a:t>
            </a:r>
            <a:r>
              <a:rPr lang="en-US" altLang="zh-CN" b="1" baseline="-30000">
                <a:latin typeface="Times New Roman" panose="02020603050405020304" charset="0"/>
                <a:ea typeface="Times New Roman" panose="02020603050405020304" charset="0"/>
              </a:rPr>
              <a:t>1</a:t>
            </a:r>
            <a:r>
              <a:rPr lang="en-US" altLang="zh-CN" b="1">
                <a:latin typeface="Times New Roman" panose="02020603050405020304" charset="0"/>
                <a:ea typeface="Times New Roman" panose="02020603050405020304" charset="0"/>
              </a:rPr>
              <a:t>/L</a:t>
            </a:r>
            <a:r>
              <a:rPr lang="en-US" altLang="zh-CN" b="1" baseline="-30000">
                <a:latin typeface="Times New Roman" panose="02020603050405020304" charset="0"/>
                <a:ea typeface="Times New Roman" panose="02020603050405020304" charset="0"/>
              </a:rPr>
              <a:t>4</a:t>
            </a:r>
            <a:r>
              <a:rPr lang="en-US" altLang="zh-CN" b="1">
                <a:latin typeface="Times New Roman" panose="02020603050405020304" charset="0"/>
                <a:ea typeface="Times New Roman" panose="02020603050405020304" charset="0"/>
              </a:rPr>
              <a:t>={000</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rPr>
              <a:t>00</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rPr>
              <a:t>0}</a:t>
            </a:r>
          </a:p>
          <a:p>
            <a:pPr algn="just">
              <a:buNone/>
            </a:pPr>
            <a:r>
              <a:rPr lang="en-US" altLang="zh-CN" b="1">
                <a:latin typeface="Times New Roman" panose="02020603050405020304" charset="0"/>
                <a:ea typeface="Times New Roman" panose="02020603050405020304" charset="0"/>
              </a:rPr>
              <a:t>L</a:t>
            </a:r>
            <a:r>
              <a:rPr lang="en-US" altLang="zh-CN" b="1" baseline="-30000">
                <a:latin typeface="Times New Roman" panose="02020603050405020304" charset="0"/>
                <a:ea typeface="Times New Roman" panose="02020603050405020304" charset="0"/>
              </a:rPr>
              <a:t>1</a:t>
            </a:r>
            <a:r>
              <a:rPr lang="en-US" altLang="zh-CN" b="1">
                <a:latin typeface="Times New Roman" panose="02020603050405020304" charset="0"/>
                <a:ea typeface="Times New Roman" panose="02020603050405020304" charset="0"/>
              </a:rPr>
              <a:t>/L</a:t>
            </a:r>
            <a:r>
              <a:rPr lang="en-US" altLang="zh-CN" b="1" baseline="-30000">
                <a:latin typeface="Times New Roman" panose="02020603050405020304" charset="0"/>
                <a:ea typeface="Times New Roman" panose="02020603050405020304" charset="0"/>
              </a:rPr>
              <a:t>5</a:t>
            </a:r>
            <a:r>
              <a:rPr lang="en-US" altLang="zh-CN" b="1">
                <a:latin typeface="Times New Roman" panose="02020603050405020304" charset="0"/>
                <a:ea typeface="Times New Roman" panose="02020603050405020304" charset="0"/>
              </a:rPr>
              <a:t>={000</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rPr>
              <a:t>00</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rPr>
              <a:t>0</a:t>
            </a:r>
            <a:r>
              <a:rPr lang="zh-CN" altLang="en-US" b="1">
                <a:latin typeface="宋体" panose="02010600030101010101" pitchFamily="2" charset="-122"/>
                <a:ea typeface="宋体" panose="02010600030101010101" pitchFamily="2" charset="-122"/>
              </a:rPr>
              <a:t>，</a:t>
            </a:r>
            <a:r>
              <a:rPr lang="en-US" altLang="zh-CN" b="1">
                <a:latin typeface="宋体" panose="02010600030101010101" pitchFamily="2" charset="-122"/>
                <a:ea typeface="宋体" panose="02010600030101010101" pitchFamily="2" charset="-122"/>
              </a:rPr>
              <a:t>ε</a:t>
            </a:r>
            <a:r>
              <a:rPr lang="en-US" altLang="zh-CN" b="1">
                <a:latin typeface="Times New Roman" panose="02020603050405020304" charset="0"/>
                <a:ea typeface="Times New Roman" panose="02020603050405020304" charset="0"/>
              </a:rPr>
              <a:t>}</a:t>
            </a:r>
            <a:endParaRPr lang="en-US" altLang="zh-CN" b="1">
              <a:ea typeface="宋体" panose="02010600030101010101" pitchFamily="2" charset="-122"/>
            </a:endParaRP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2019/5/28</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57</a:t>
            </a:fld>
            <a:endParaRPr lang="zh-CN" dirty="0"/>
          </a:p>
        </p:txBody>
      </p:sp>
    </p:spTree>
    <p:extLst>
      <p:ext uri="{BB962C8B-B14F-4D97-AF65-F5344CB8AC3E}">
        <p14:creationId xmlns:p14="http://schemas.microsoft.com/office/powerpoint/2010/main" xmlns="" val="398266165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7186" name="标题 477185"/>
          <p:cNvSpPr>
            <a:spLocks noGrp="1"/>
          </p:cNvSpPr>
          <p:nvPr>
            <p:ph type="title"/>
          </p:nvPr>
        </p:nvSpPr>
        <p:spPr/>
        <p:txBody>
          <a:bodyPr anchor="ctr"/>
          <a:lstStyle/>
          <a:p>
            <a:r>
              <a:rPr lang="en-US" altLang="zh-CN" b="1" dirty="0">
                <a:ea typeface="黑体" panose="02010609060101010101" pitchFamily="2" charset="-122"/>
              </a:rPr>
              <a:t>5.2 RL</a:t>
            </a:r>
            <a:r>
              <a:rPr lang="zh-CN" altLang="en-US" b="1" dirty="0">
                <a:ea typeface="黑体" panose="02010609060101010101" pitchFamily="2" charset="-122"/>
              </a:rPr>
              <a:t>的封闭性</a:t>
            </a:r>
            <a:endParaRPr lang="zh-CN" altLang="en-US" b="1">
              <a:ea typeface="黑体" panose="02010609060101010101" pitchFamily="2" charset="-122"/>
            </a:endParaRPr>
          </a:p>
        </p:txBody>
      </p:sp>
      <p:sp>
        <p:nvSpPr>
          <p:cNvPr id="477187" name="文本占位符 477186"/>
          <p:cNvSpPr>
            <a:spLocks noGrp="1"/>
          </p:cNvSpPr>
          <p:nvPr>
            <p:ph type="body" idx="1"/>
          </p:nvPr>
        </p:nvSpPr>
        <p:spPr>
          <a:xfrm>
            <a:off x="457200" y="1600200"/>
            <a:ext cx="7848600" cy="4525963"/>
          </a:xfrm>
        </p:spPr>
        <p:txBody>
          <a:bodyPr/>
          <a:lstStyle/>
          <a:p>
            <a:pPr algn="just">
              <a:lnSpc>
                <a:spcPct val="90000"/>
              </a:lnSpc>
              <a:buNone/>
            </a:pPr>
            <a:r>
              <a:rPr lang="zh-CN" altLang="en-US" b="1" dirty="0">
                <a:latin typeface="Times New Roman" panose="02020603050405020304" charset="0"/>
                <a:ea typeface="黑体" panose="02010609060101010101" pitchFamily="2" charset="-122"/>
              </a:rPr>
              <a:t>定理</a:t>
            </a:r>
            <a:r>
              <a:rPr lang="en-US" altLang="zh-CN" b="1" dirty="0">
                <a:latin typeface="Times New Roman" panose="02020603050405020304" charset="0"/>
                <a:ea typeface="黑体" panose="02010609060101010101" pitchFamily="2" charset="-122"/>
              </a:rPr>
              <a:t>5-6</a:t>
            </a:r>
            <a:r>
              <a:rPr lang="en-US" altLang="zh-CN" b="1" dirty="0">
                <a:latin typeface="Times New Roman" panose="02020603050405020304" charset="0"/>
                <a:ea typeface="Times New Roman" panose="02020603050405020304" charset="0"/>
              </a:rPr>
              <a:t> </a:t>
            </a:r>
            <a:r>
              <a:rPr lang="en-US" altLang="zh-CN" b="1">
                <a:latin typeface="Times New Roman" panose="02020603050405020304" charset="0"/>
                <a:ea typeface="Times New Roman" panose="02020603050405020304" charset="0"/>
              </a:rPr>
              <a:t>L</a:t>
            </a:r>
            <a:r>
              <a:rPr lang="en-US" altLang="zh-CN" b="1" baseline="-30000">
                <a:latin typeface="Times New Roman" panose="02020603050405020304" charset="0"/>
                <a:ea typeface="Times New Roman" panose="02020603050405020304" charset="0"/>
              </a:rPr>
              <a:t>1</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rPr>
              <a:t>L</a:t>
            </a:r>
            <a:r>
              <a:rPr lang="en-US" altLang="zh-CN" b="1" baseline="-30000">
                <a:latin typeface="Times New Roman" panose="02020603050405020304" charset="0"/>
                <a:ea typeface="Times New Roman" panose="02020603050405020304" charset="0"/>
              </a:rPr>
              <a:t>2</a:t>
            </a:r>
            <a:r>
              <a:rPr lang="en-US" altLang="zh-CN" b="1">
                <a:latin typeface="Times New Roman" panose="02020603050405020304" charset="0"/>
                <a:ea typeface="Times New Roman" panose="02020603050405020304" charset="0"/>
                <a:sym typeface="Symbol" panose="05050102010706020507" pitchFamily="18" charset="2"/>
              </a:rPr>
              <a:t></a:t>
            </a:r>
            <a:r>
              <a:rPr lang="en-US" altLang="zh-CN" b="1">
                <a:latin typeface="宋体" panose="02010600030101010101" pitchFamily="2" charset="-122"/>
                <a:ea typeface="宋体" panose="02010600030101010101" pitchFamily="2" charset="-122"/>
              </a:rPr>
              <a:t>∑</a:t>
            </a:r>
            <a:r>
              <a:rPr lang="en-US" altLang="zh-CN" b="1" baseline="30000">
                <a:latin typeface="Times New Roman" panose="02020603050405020304" charset="0"/>
                <a:ea typeface="Times New Roman" panose="02020603050405020304" charset="0"/>
              </a:rPr>
              <a:t>*</a:t>
            </a:r>
            <a:r>
              <a:rPr lang="zh-CN" altLang="en-US" b="1" dirty="0">
                <a:latin typeface="宋体" panose="02010600030101010101" pitchFamily="2" charset="-122"/>
                <a:ea typeface="宋体" panose="02010600030101010101" pitchFamily="2" charset="-122"/>
              </a:rPr>
              <a:t>，如果</a:t>
            </a:r>
            <a:r>
              <a:rPr lang="en-US" altLang="zh-CN" b="1">
                <a:latin typeface="Times New Roman" panose="02020603050405020304" charset="0"/>
                <a:ea typeface="Times New Roman" panose="02020603050405020304" charset="0"/>
              </a:rPr>
              <a:t>L</a:t>
            </a:r>
            <a:r>
              <a:rPr lang="en-US" altLang="zh-CN" b="1" baseline="-30000">
                <a:latin typeface="Times New Roman" panose="02020603050405020304" charset="0"/>
                <a:ea typeface="Times New Roman" panose="02020603050405020304" charset="0"/>
              </a:rPr>
              <a:t>1</a:t>
            </a:r>
            <a:r>
              <a:rPr lang="zh-CN" altLang="en-US" b="1" dirty="0">
                <a:latin typeface="宋体" panose="02010600030101010101" pitchFamily="2" charset="-122"/>
                <a:ea typeface="宋体" panose="02010600030101010101" pitchFamily="2" charset="-122"/>
              </a:rPr>
              <a:t>是</a:t>
            </a:r>
            <a:r>
              <a:rPr lang="zh-CN" altLang="en-US" b="1" dirty="0">
                <a:latin typeface="Times New Roman" panose="02020603050405020304" charset="0"/>
                <a:ea typeface="Times New Roman" panose="02020603050405020304" charset="0"/>
              </a:rPr>
              <a:t> </a:t>
            </a:r>
            <a:r>
              <a:rPr lang="en-US" altLang="zh-CN" b="1">
                <a:latin typeface="Times New Roman" panose="02020603050405020304" charset="0"/>
                <a:ea typeface="Times New Roman" panose="02020603050405020304" charset="0"/>
              </a:rPr>
              <a:t>RL </a:t>
            </a:r>
            <a:r>
              <a:rPr lang="zh-CN" altLang="en-US" b="1">
                <a:latin typeface="宋体" panose="02010600030101010101" pitchFamily="2" charset="-122"/>
                <a:ea typeface="宋体" panose="02010600030101010101" pitchFamily="2" charset="-122"/>
              </a:rPr>
              <a:t>，则</a:t>
            </a:r>
            <a:r>
              <a:rPr lang="en-US" altLang="zh-CN" b="1">
                <a:latin typeface="Times New Roman" panose="02020603050405020304" charset="0"/>
                <a:ea typeface="Times New Roman" panose="02020603050405020304" charset="0"/>
              </a:rPr>
              <a:t>L</a:t>
            </a:r>
            <a:r>
              <a:rPr lang="en-US" altLang="zh-CN" b="1" baseline="-30000">
                <a:latin typeface="Times New Roman" panose="02020603050405020304" charset="0"/>
                <a:ea typeface="Times New Roman" panose="02020603050405020304" charset="0"/>
              </a:rPr>
              <a:t>1</a:t>
            </a:r>
            <a:r>
              <a:rPr lang="en-US" altLang="zh-CN" b="1">
                <a:latin typeface="Times New Roman" panose="02020603050405020304" charset="0"/>
                <a:ea typeface="Times New Roman" panose="02020603050405020304" charset="0"/>
              </a:rPr>
              <a:t>/L</a:t>
            </a:r>
            <a:r>
              <a:rPr lang="en-US" altLang="zh-CN" b="1" baseline="-30000">
                <a:latin typeface="Times New Roman" panose="02020603050405020304" charset="0"/>
                <a:ea typeface="Times New Roman" panose="02020603050405020304" charset="0"/>
              </a:rPr>
              <a:t>2</a:t>
            </a:r>
            <a:r>
              <a:rPr lang="zh-CN" altLang="en-US" b="1" dirty="0">
                <a:latin typeface="宋体" panose="02010600030101010101" pitchFamily="2" charset="-122"/>
                <a:ea typeface="宋体" panose="02010600030101010101" pitchFamily="2" charset="-122"/>
              </a:rPr>
              <a:t>也是</a:t>
            </a:r>
            <a:r>
              <a:rPr lang="zh-CN" altLang="en-US" b="1" dirty="0">
                <a:latin typeface="Times New Roman" panose="02020603050405020304" charset="0"/>
                <a:ea typeface="Times New Roman" panose="02020603050405020304" charset="0"/>
              </a:rPr>
              <a:t> </a:t>
            </a:r>
            <a:r>
              <a:rPr lang="en-US" altLang="zh-CN" b="1">
                <a:latin typeface="Times New Roman" panose="02020603050405020304" charset="0"/>
                <a:ea typeface="Times New Roman" panose="02020603050405020304" charset="0"/>
              </a:rPr>
              <a:t>RL </a:t>
            </a:r>
            <a:r>
              <a:rPr lang="zh-CN" altLang="en-US" b="1">
                <a:latin typeface="宋体" panose="02010600030101010101" pitchFamily="2" charset="-122"/>
                <a:ea typeface="宋体" panose="02010600030101010101" pitchFamily="2" charset="-122"/>
              </a:rPr>
              <a:t>。</a:t>
            </a:r>
          </a:p>
          <a:p>
            <a:pPr algn="just">
              <a:lnSpc>
                <a:spcPct val="90000"/>
              </a:lnSpc>
              <a:buNone/>
            </a:pPr>
            <a:endParaRPr lang="zh-CN" altLang="en-US" sz="2800" b="1" dirty="0">
              <a:latin typeface="宋体" panose="02010600030101010101" pitchFamily="2" charset="-122"/>
              <a:ea typeface="宋体" panose="02010600030101010101" pitchFamily="2" charset="-122"/>
            </a:endParaRPr>
          </a:p>
          <a:p>
            <a:pPr algn="just">
              <a:lnSpc>
                <a:spcPct val="90000"/>
              </a:lnSpc>
              <a:buNone/>
            </a:pPr>
            <a:r>
              <a:rPr lang="zh-CN" altLang="en-US" sz="2800" b="1" dirty="0">
                <a:latin typeface="宋体" panose="02010600030101010101" pitchFamily="2" charset="-122"/>
                <a:ea typeface="宋体" panose="02010600030101010101" pitchFamily="2" charset="-122"/>
              </a:rPr>
              <a:t>证明：设</a:t>
            </a:r>
            <a:r>
              <a:rPr lang="en-US" altLang="zh-CN" sz="2800" b="1">
                <a:latin typeface="Times New Roman" panose="02020603050405020304" charset="0"/>
                <a:ea typeface="Times New Roman" panose="02020603050405020304" charset="0"/>
              </a:rPr>
              <a:t>L</a:t>
            </a:r>
            <a:r>
              <a:rPr lang="en-US" altLang="zh-CN" sz="2800" b="1" baseline="-30000">
                <a:latin typeface="Times New Roman" panose="02020603050405020304" charset="0"/>
                <a:ea typeface="Times New Roman" panose="02020603050405020304" charset="0"/>
              </a:rPr>
              <a:t>1</a:t>
            </a:r>
            <a:r>
              <a:rPr lang="en-US" altLang="zh-CN" sz="2800" b="1">
                <a:latin typeface="Times New Roman" panose="02020603050405020304" charset="0"/>
                <a:ea typeface="Times New Roman" panose="02020603050405020304" charset="0"/>
              </a:rPr>
              <a:t> </a:t>
            </a:r>
            <a:r>
              <a:rPr lang="en-US" altLang="zh-CN" sz="2800" b="1">
                <a:latin typeface="Times New Roman" panose="02020603050405020304" charset="0"/>
                <a:ea typeface="Times New Roman" panose="02020603050405020304" charset="0"/>
                <a:sym typeface="Symbol" panose="05050102010706020507" pitchFamily="18" charset="2"/>
              </a:rPr>
              <a:t></a:t>
            </a:r>
            <a:r>
              <a:rPr lang="en-US" altLang="zh-CN" sz="2800" b="1">
                <a:latin typeface="宋体" panose="02010600030101010101" pitchFamily="2" charset="-122"/>
                <a:ea typeface="宋体" panose="02010600030101010101" pitchFamily="2" charset="-122"/>
              </a:rPr>
              <a:t>∑</a:t>
            </a:r>
            <a:r>
              <a:rPr lang="en-US" altLang="zh-CN" sz="2800" b="1" baseline="30000">
                <a:latin typeface="Times New Roman" panose="02020603050405020304" charset="0"/>
                <a:ea typeface="Times New Roman" panose="02020603050405020304" charset="0"/>
              </a:rPr>
              <a:t>*</a:t>
            </a:r>
            <a:r>
              <a:rPr lang="zh-CN" altLang="en-US" sz="2800" b="1" dirty="0">
                <a:latin typeface="宋体" panose="02010600030101010101" pitchFamily="2" charset="-122"/>
                <a:ea typeface="宋体" panose="02010600030101010101" pitchFamily="2" charset="-122"/>
              </a:rPr>
              <a:t>，是</a:t>
            </a:r>
            <a:r>
              <a:rPr lang="zh-CN" altLang="en-US" sz="2800" b="1" dirty="0">
                <a:latin typeface="Times New Roman" panose="02020603050405020304" charset="0"/>
                <a:ea typeface="Times New Roman" panose="02020603050405020304" charset="0"/>
              </a:rPr>
              <a:t> </a:t>
            </a:r>
            <a:r>
              <a:rPr lang="en-US" altLang="zh-CN" sz="2800" b="1">
                <a:latin typeface="Times New Roman" panose="02020603050405020304" charset="0"/>
                <a:ea typeface="Times New Roman" panose="02020603050405020304" charset="0"/>
              </a:rPr>
              <a:t>RL </a:t>
            </a:r>
            <a:r>
              <a:rPr lang="zh-CN" altLang="en-US" sz="2800" b="1">
                <a:latin typeface="宋体" panose="02010600030101010101" pitchFamily="2" charset="-122"/>
                <a:ea typeface="宋体" panose="02010600030101010101" pitchFamily="2" charset="-122"/>
              </a:rPr>
              <a:t>，</a:t>
            </a:r>
          </a:p>
          <a:p>
            <a:pPr algn="just">
              <a:lnSpc>
                <a:spcPct val="90000"/>
              </a:lnSpc>
              <a:buNone/>
            </a:pPr>
            <a:r>
              <a:rPr lang="zh-CN" altLang="en-US" sz="2800" b="1">
                <a:latin typeface="Times New Roman" panose="02020603050405020304" charset="0"/>
                <a:ea typeface="Times New Roman" panose="02020603050405020304" charset="0"/>
              </a:rPr>
              <a:t>   </a:t>
            </a:r>
            <a:r>
              <a:rPr lang="en-US" altLang="zh-CN" sz="2800" b="1">
                <a:latin typeface="Times New Roman" panose="02020603050405020304" charset="0"/>
                <a:ea typeface="Times New Roman" panose="02020603050405020304" charset="0"/>
              </a:rPr>
              <a:t>DFA M=(Q</a:t>
            </a:r>
            <a:r>
              <a:rPr lang="zh-CN" altLang="en-US" sz="2800" b="1">
                <a:latin typeface="宋体" panose="02010600030101010101" pitchFamily="2" charset="-122"/>
                <a:ea typeface="宋体" panose="02010600030101010101" pitchFamily="2" charset="-122"/>
              </a:rPr>
              <a:t>，</a:t>
            </a:r>
            <a:r>
              <a:rPr lang="en-US" altLang="zh-CN" sz="2800" b="1">
                <a:latin typeface="宋体" panose="02010600030101010101" pitchFamily="2" charset="-122"/>
                <a:ea typeface="宋体" panose="02010600030101010101" pitchFamily="2" charset="-122"/>
              </a:rPr>
              <a:t>∑</a:t>
            </a:r>
            <a:r>
              <a:rPr lang="zh-CN" altLang="en-US" sz="2800" b="1">
                <a:latin typeface="宋体" panose="02010600030101010101" pitchFamily="2" charset="-122"/>
                <a:ea typeface="宋体" panose="02010600030101010101" pitchFamily="2" charset="-122"/>
              </a:rPr>
              <a:t>，</a:t>
            </a:r>
            <a:r>
              <a:rPr lang="en-US" altLang="zh-CN" sz="2800" b="1">
                <a:latin typeface="宋体" panose="02010600030101010101" pitchFamily="2" charset="-122"/>
                <a:ea typeface="宋体" panose="02010600030101010101" pitchFamily="2" charset="-122"/>
              </a:rPr>
              <a:t>δ</a:t>
            </a:r>
            <a:r>
              <a:rPr lang="zh-CN" altLang="en-US"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Times New Roman" panose="02020603050405020304" charset="0"/>
              </a:rPr>
              <a:t>q</a:t>
            </a:r>
            <a:r>
              <a:rPr lang="en-US" altLang="zh-CN" sz="2800" b="1" baseline="-30000">
                <a:latin typeface="Times New Roman" panose="02020603050405020304" charset="0"/>
                <a:ea typeface="Times New Roman" panose="02020603050405020304" charset="0"/>
              </a:rPr>
              <a:t>0</a:t>
            </a:r>
            <a:r>
              <a:rPr lang="zh-CN" altLang="en-US"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Times New Roman" panose="02020603050405020304" charset="0"/>
              </a:rPr>
              <a:t>F)</a:t>
            </a:r>
            <a:r>
              <a:rPr lang="zh-CN" altLang="en-US"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Times New Roman" panose="02020603050405020304" charset="0"/>
              </a:rPr>
              <a:t>L(M)=L</a:t>
            </a:r>
            <a:r>
              <a:rPr lang="en-US" altLang="zh-CN" sz="2800" b="1" baseline="-30000">
                <a:latin typeface="Times New Roman" panose="02020603050405020304" charset="0"/>
                <a:ea typeface="Times New Roman" panose="02020603050405020304" charset="0"/>
              </a:rPr>
              <a:t>1</a:t>
            </a:r>
            <a:endParaRPr lang="en-US" altLang="zh-CN" sz="2800" b="1">
              <a:latin typeface="宋体" panose="02010600030101010101" pitchFamily="2" charset="-122"/>
              <a:ea typeface="宋体" panose="02010600030101010101" pitchFamily="2" charset="-122"/>
            </a:endParaRPr>
          </a:p>
          <a:p>
            <a:pPr algn="just">
              <a:lnSpc>
                <a:spcPct val="90000"/>
              </a:lnSpc>
              <a:buNone/>
            </a:pPr>
            <a:r>
              <a:rPr lang="en-US" altLang="zh-CN" sz="2800" b="1">
                <a:latin typeface="Times New Roman" panose="02020603050405020304" charset="0"/>
                <a:ea typeface="Times New Roman" panose="02020603050405020304" charset="0"/>
              </a:rPr>
              <a:t>   DFA M</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Times New Roman" panose="02020603050405020304" charset="0"/>
              </a:rPr>
              <a:t>=(Q</a:t>
            </a:r>
            <a:r>
              <a:rPr lang="zh-CN" altLang="en-US" sz="2800" b="1">
                <a:latin typeface="宋体" panose="02010600030101010101" pitchFamily="2" charset="-122"/>
                <a:ea typeface="宋体" panose="02010600030101010101" pitchFamily="2" charset="-122"/>
              </a:rPr>
              <a:t>，</a:t>
            </a:r>
            <a:r>
              <a:rPr lang="en-US" altLang="zh-CN" sz="2800" b="1">
                <a:latin typeface="宋体" panose="02010600030101010101" pitchFamily="2" charset="-122"/>
                <a:ea typeface="宋体" panose="02010600030101010101" pitchFamily="2" charset="-122"/>
              </a:rPr>
              <a:t>∑</a:t>
            </a:r>
            <a:r>
              <a:rPr lang="zh-CN" altLang="en-US" sz="2800" b="1">
                <a:latin typeface="宋体" panose="02010600030101010101" pitchFamily="2" charset="-122"/>
                <a:ea typeface="宋体" panose="02010600030101010101" pitchFamily="2" charset="-122"/>
              </a:rPr>
              <a:t>，</a:t>
            </a:r>
            <a:r>
              <a:rPr lang="en-US" altLang="zh-CN" sz="2800" b="1">
                <a:latin typeface="宋体" panose="02010600030101010101" pitchFamily="2" charset="-122"/>
                <a:ea typeface="宋体" panose="02010600030101010101" pitchFamily="2" charset="-122"/>
              </a:rPr>
              <a:t>δ</a:t>
            </a:r>
            <a:r>
              <a:rPr lang="zh-CN" altLang="en-US"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Times New Roman" panose="02020603050405020304" charset="0"/>
              </a:rPr>
              <a:t>q</a:t>
            </a:r>
            <a:r>
              <a:rPr lang="en-US" altLang="zh-CN" sz="2800" b="1" baseline="-30000">
                <a:latin typeface="Times New Roman" panose="02020603050405020304" charset="0"/>
                <a:ea typeface="Times New Roman" panose="02020603050405020304" charset="0"/>
              </a:rPr>
              <a:t>0</a:t>
            </a:r>
            <a:r>
              <a:rPr lang="zh-CN" altLang="en-US"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Times New Roman" panose="02020603050405020304" charset="0"/>
              </a:rPr>
              <a:t>F</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Times New Roman" panose="02020603050405020304" charset="0"/>
              </a:rPr>
              <a:t>)</a:t>
            </a:r>
          </a:p>
          <a:p>
            <a:pPr algn="just">
              <a:lnSpc>
                <a:spcPct val="90000"/>
              </a:lnSpc>
              <a:buNone/>
            </a:pPr>
            <a:r>
              <a:rPr lang="en-US" altLang="zh-CN" sz="2800" b="1">
                <a:latin typeface="Times New Roman" panose="02020603050405020304" charset="0"/>
                <a:ea typeface="Times New Roman" panose="02020603050405020304" charset="0"/>
              </a:rPr>
              <a:t>   F</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Times New Roman" panose="02020603050405020304" charset="0"/>
              </a:rPr>
              <a:t>={q|</a:t>
            </a:r>
            <a:r>
              <a:rPr lang="en-US" altLang="zh-CN" sz="2800" b="1">
                <a:latin typeface="Times New Roman" panose="02020603050405020304" charset="0"/>
                <a:ea typeface="Times New Roman" panose="02020603050405020304" charset="0"/>
                <a:sym typeface="Symbol" panose="05050102010706020507" pitchFamily="18" charset="2"/>
              </a:rPr>
              <a:t></a:t>
            </a:r>
            <a:r>
              <a:rPr lang="en-US" altLang="zh-CN" sz="2800" b="1">
                <a:latin typeface="Times New Roman" panose="02020603050405020304" charset="0"/>
                <a:ea typeface="Times New Roman" panose="02020603050405020304" charset="0"/>
              </a:rPr>
              <a:t>y</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Times New Roman" panose="02020603050405020304" charset="0"/>
              </a:rPr>
              <a:t>L</a:t>
            </a:r>
            <a:r>
              <a:rPr lang="en-US" altLang="zh-CN" sz="2800" b="1" baseline="-30000">
                <a:latin typeface="Times New Roman" panose="02020603050405020304" charset="0"/>
                <a:ea typeface="Times New Roman" panose="02020603050405020304" charset="0"/>
              </a:rPr>
              <a:t>2</a:t>
            </a:r>
            <a:r>
              <a:rPr lang="zh-CN" altLang="en-US" sz="2800" b="1">
                <a:latin typeface="宋体" panose="02010600030101010101" pitchFamily="2" charset="-122"/>
                <a:ea typeface="宋体" panose="02010600030101010101" pitchFamily="2" charset="-122"/>
              </a:rPr>
              <a:t>，</a:t>
            </a:r>
            <a:r>
              <a:rPr lang="en-US" altLang="zh-CN" sz="2800" b="1">
                <a:latin typeface="宋体" panose="02010600030101010101" pitchFamily="2" charset="-122"/>
                <a:ea typeface="宋体" panose="02010600030101010101" pitchFamily="2" charset="-122"/>
              </a:rPr>
              <a:t>δ</a:t>
            </a:r>
            <a:r>
              <a:rPr lang="en-US" altLang="zh-CN" sz="2800" b="1">
                <a:latin typeface="Times New Roman" panose="02020603050405020304" charset="0"/>
                <a:ea typeface="Times New Roman" panose="02020603050405020304" charset="0"/>
              </a:rPr>
              <a:t>(q</a:t>
            </a:r>
            <a:r>
              <a:rPr lang="zh-CN" altLang="en-US"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Times New Roman" panose="02020603050405020304" charset="0"/>
              </a:rPr>
              <a:t>y)</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Times New Roman" panose="02020603050405020304" charset="0"/>
              </a:rPr>
              <a:t>F}</a:t>
            </a:r>
          </a:p>
          <a:p>
            <a:pPr algn="just">
              <a:lnSpc>
                <a:spcPct val="90000"/>
              </a:lnSpc>
              <a:buNone/>
            </a:pPr>
            <a:r>
              <a:rPr lang="zh-CN" altLang="en-US" sz="2800" b="1" dirty="0">
                <a:latin typeface="宋体" panose="02010600030101010101" pitchFamily="2" charset="-122"/>
                <a:ea typeface="宋体" panose="02010600030101010101" pitchFamily="2" charset="-122"/>
              </a:rPr>
              <a:t>显然，</a:t>
            </a:r>
            <a:endParaRPr lang="zh-CN" altLang="en-US" sz="2800" b="1" dirty="0">
              <a:latin typeface="Times New Roman" panose="02020603050405020304" charset="0"/>
              <a:ea typeface="Times New Roman" panose="02020603050405020304" charset="0"/>
            </a:endParaRPr>
          </a:p>
          <a:p>
            <a:pPr algn="just">
              <a:lnSpc>
                <a:spcPct val="90000"/>
              </a:lnSpc>
              <a:buNone/>
            </a:pPr>
            <a:r>
              <a:rPr lang="zh-CN" altLang="en-US" sz="2800" b="1" dirty="0">
                <a:latin typeface="Times New Roman" panose="02020603050405020304" charset="0"/>
                <a:ea typeface="Times New Roman" panose="02020603050405020304" charset="0"/>
              </a:rPr>
              <a:t>	</a:t>
            </a:r>
            <a:r>
              <a:rPr lang="en-US" altLang="zh-CN" sz="2800" b="1">
                <a:latin typeface="Times New Roman" panose="02020603050405020304" charset="0"/>
                <a:ea typeface="Times New Roman" panose="02020603050405020304" charset="0"/>
              </a:rPr>
              <a:t>L(M</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Times New Roman" panose="02020603050405020304" charset="0"/>
              </a:rPr>
              <a:t>)= L</a:t>
            </a:r>
            <a:r>
              <a:rPr lang="en-US" altLang="zh-CN" sz="2800" b="1" baseline="-30000">
                <a:latin typeface="Times New Roman" panose="02020603050405020304" charset="0"/>
                <a:ea typeface="Times New Roman" panose="02020603050405020304" charset="0"/>
              </a:rPr>
              <a:t>1</a:t>
            </a:r>
            <a:r>
              <a:rPr lang="en-US" altLang="zh-CN" sz="2800" b="1">
                <a:latin typeface="Times New Roman" panose="02020603050405020304" charset="0"/>
                <a:ea typeface="Times New Roman" panose="02020603050405020304" charset="0"/>
              </a:rPr>
              <a:t>/L</a:t>
            </a:r>
            <a:r>
              <a:rPr lang="en-US" altLang="zh-CN" sz="2800" b="1" baseline="-30000">
                <a:latin typeface="Times New Roman" panose="02020603050405020304" charset="0"/>
                <a:ea typeface="Times New Roman" panose="02020603050405020304" charset="0"/>
              </a:rPr>
              <a:t>2</a:t>
            </a:r>
            <a:r>
              <a:rPr lang="zh-CN" altLang="en-US" sz="2800" b="1">
                <a:latin typeface="宋体" panose="02010600030101010101" pitchFamily="2" charset="-122"/>
                <a:ea typeface="宋体" panose="02010600030101010101" pitchFamily="2" charset="-122"/>
              </a:rPr>
              <a:t>。</a:t>
            </a:r>
            <a:endParaRPr lang="zh-CN" altLang="en-US" sz="2800" b="1">
              <a:latin typeface="Times New Roman" panose="02020603050405020304" charset="0"/>
              <a:ea typeface="Times New Roman" panose="02020603050405020304" charset="0"/>
            </a:endParaRPr>
          </a:p>
          <a:p>
            <a:pPr>
              <a:lnSpc>
                <a:spcPct val="90000"/>
              </a:lnSpc>
              <a:buNone/>
            </a:pPr>
            <a:r>
              <a:rPr lang="zh-CN" altLang="en-US" sz="2800" b="1" dirty="0">
                <a:latin typeface="宋体" panose="02010600030101010101" pitchFamily="2" charset="-122"/>
                <a:ea typeface="宋体" panose="02010600030101010101" pitchFamily="2" charset="-122"/>
              </a:rPr>
              <a:t>定理得证。</a:t>
            </a:r>
            <a:r>
              <a:rPr lang="zh-CN" altLang="en-US" sz="2800" b="1" dirty="0">
                <a:ea typeface="宋体" panose="02010600030101010101" pitchFamily="2" charset="-122"/>
              </a:rPr>
              <a:t> </a:t>
            </a:r>
            <a:endParaRPr lang="zh-CN" altLang="en-US" sz="2800" b="1">
              <a:ea typeface="宋体" panose="02010600030101010101" pitchFamily="2" charset="-122"/>
            </a:endParaRP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2019/5/28</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58</a:t>
            </a:fld>
            <a:endParaRPr lang="zh-CN" dirty="0"/>
          </a:p>
        </p:txBody>
      </p:sp>
    </p:spTree>
    <p:extLst>
      <p:ext uri="{BB962C8B-B14F-4D97-AF65-F5344CB8AC3E}">
        <p14:creationId xmlns:p14="http://schemas.microsoft.com/office/powerpoint/2010/main" xmlns="" val="16694404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1"/>
            </a:gs>
          </a:gsLst>
          <a:lin ang="5400000" scaled="1"/>
          <a:tileRect/>
        </a:gradFill>
        <a:effectLst/>
      </p:bgPr>
    </p:bg>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2019/5/28</a:t>
            </a:fld>
            <a:endParaRPr lang="zh-CN" altLang="en-US" dirty="0"/>
          </a:p>
        </p:txBody>
      </p:sp>
      <p:sp>
        <p:nvSpPr>
          <p:cNvPr id="5" name="灯片编号占位符 4"/>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6</a:t>
            </a:fld>
            <a:endParaRPr lang="zh-CN" dirty="0"/>
          </a:p>
        </p:txBody>
      </p:sp>
      <p:sp>
        <p:nvSpPr>
          <p:cNvPr id="432130" name="标题 432129"/>
          <p:cNvSpPr>
            <a:spLocks noGrp="1"/>
          </p:cNvSpPr>
          <p:nvPr>
            <p:ph type="title"/>
          </p:nvPr>
        </p:nvSpPr>
        <p:spPr>
          <a:xfrm>
            <a:off x="229235" y="5080"/>
            <a:ext cx="8807450" cy="1199515"/>
          </a:xfrm>
        </p:spPr>
        <p:txBody>
          <a:bodyPr anchor="ctr"/>
          <a:lstStyle/>
          <a:p>
            <a:pPr algn="l"/>
            <a:r>
              <a:rPr lang="zh-CN" altLang="en-US" b="1">
                <a:solidFill>
                  <a:srgbClr val="CC0066"/>
                </a:solidFill>
                <a:latin typeface="宋体" panose="02010600030101010101" pitchFamily="2" charset="-122"/>
                <a:ea typeface="宋体" panose="02010600030101010101" pitchFamily="2" charset="-122"/>
              </a:rPr>
              <a:t>判定性质 </a:t>
            </a:r>
            <a:r>
              <a:rPr lang="en-US" altLang="zh-CN" b="1">
                <a:solidFill>
                  <a:srgbClr val="CC0066"/>
                </a:solidFill>
                <a:latin typeface="宋体" panose="02010600030101010101" pitchFamily="2" charset="-122"/>
                <a:ea typeface="宋体" panose="02010600030101010101" pitchFamily="2" charset="-122"/>
              </a:rPr>
              <a:t>Decision Properties</a:t>
            </a:r>
          </a:p>
        </p:txBody>
      </p:sp>
      <p:sp>
        <p:nvSpPr>
          <p:cNvPr id="432131" name="文本占位符 432130"/>
          <p:cNvSpPr>
            <a:spLocks noGrp="1"/>
          </p:cNvSpPr>
          <p:nvPr>
            <p:ph type="body" idx="1"/>
          </p:nvPr>
        </p:nvSpPr>
        <p:spPr>
          <a:xfrm>
            <a:off x="336550" y="1061720"/>
            <a:ext cx="8235950" cy="4837430"/>
          </a:xfrm>
        </p:spPr>
        <p:txBody>
          <a:bodyPr/>
          <a:lstStyle/>
          <a:p>
            <a:pPr indent="-342900" algn="l">
              <a:lnSpc>
                <a:spcPct val="90000"/>
              </a:lnSpc>
              <a:buFont typeface="Arial" panose="020B0604020202020204" pitchFamily="34" charset="0"/>
              <a:buChar char="•"/>
            </a:pPr>
            <a:r>
              <a:rPr lang="zh-CN" altLang="en-US" sz="3200" b="1" dirty="0">
                <a:solidFill>
                  <a:srgbClr val="FF0000"/>
                </a:solidFill>
                <a:latin typeface="Times New Roman" panose="02020603050405020304" charset="0"/>
                <a:ea typeface="宋体" panose="02010600030101010101" pitchFamily="2" charset="-122"/>
              </a:rPr>
              <a:t>为什么要讨论语言的判定性质？</a:t>
            </a:r>
          </a:p>
          <a:p>
            <a:pPr indent="-342900" algn="l">
              <a:lnSpc>
                <a:spcPct val="90000"/>
              </a:lnSpc>
              <a:buFont typeface="Arial" panose="020B0604020202020204" pitchFamily="34" charset="0"/>
              <a:buChar char="•"/>
            </a:pPr>
            <a:endParaRPr lang="zh-CN" altLang="en-US" sz="3200" b="1" dirty="0">
              <a:solidFill>
                <a:srgbClr val="00B0F0"/>
              </a:solidFill>
              <a:latin typeface="Times New Roman" panose="02020603050405020304" charset="0"/>
              <a:ea typeface="宋体" panose="02010600030101010101" pitchFamily="2" charset="-122"/>
            </a:endParaRPr>
          </a:p>
          <a:p>
            <a:pPr indent="-342900" algn="l">
              <a:lnSpc>
                <a:spcPct val="90000"/>
              </a:lnSpc>
              <a:buFont typeface="Arial" panose="020B0604020202020204" pitchFamily="34" charset="0"/>
              <a:buChar char="•"/>
            </a:pPr>
            <a:r>
              <a:rPr lang="zh-CN" altLang="en-US" sz="3200" b="1" dirty="0">
                <a:solidFill>
                  <a:srgbClr val="00B0F0"/>
                </a:solidFill>
                <a:latin typeface="Times New Roman" panose="02020603050405020304" charset="0"/>
                <a:ea typeface="宋体" panose="02010600030101010101" pitchFamily="2" charset="-122"/>
              </a:rPr>
              <a:t>例子：当我们用</a:t>
            </a:r>
            <a:r>
              <a:rPr lang="en-US" altLang="zh-CN" sz="3200" b="1" dirty="0">
                <a:solidFill>
                  <a:srgbClr val="00B0F0"/>
                </a:solidFill>
                <a:latin typeface="Times New Roman" panose="02020603050405020304" charset="0"/>
                <a:ea typeface="宋体" panose="02010600030101010101" pitchFamily="2" charset="-122"/>
              </a:rPr>
              <a:t>DFA</a:t>
            </a:r>
            <a:r>
              <a:rPr lang="zh-CN" altLang="en-US" sz="3200" b="1" dirty="0">
                <a:solidFill>
                  <a:srgbClr val="00B0F0"/>
                </a:solidFill>
                <a:latin typeface="Times New Roman" panose="02020603050405020304" charset="0"/>
                <a:ea typeface="宋体" panose="02010600030101010101" pitchFamily="2" charset="-122"/>
              </a:rPr>
              <a:t>来描述协议</a:t>
            </a:r>
            <a:r>
              <a:rPr lang="en-US" altLang="zh-CN" sz="3200" b="1" dirty="0">
                <a:solidFill>
                  <a:srgbClr val="00B0F0"/>
                </a:solidFill>
                <a:latin typeface="Times New Roman" panose="02020603050405020304" charset="0"/>
                <a:ea typeface="宋体" panose="02010600030101010101" pitchFamily="2" charset="-122"/>
              </a:rPr>
              <a:t>(protocol)</a:t>
            </a:r>
            <a:r>
              <a:rPr lang="zh-CN" altLang="en-US" sz="3200" b="1" dirty="0">
                <a:solidFill>
                  <a:srgbClr val="00B0F0"/>
                </a:solidFill>
                <a:latin typeface="Times New Roman" panose="02020603050405020304" charset="0"/>
                <a:ea typeface="宋体" panose="02010600030101010101" pitchFamily="2" charset="-122"/>
              </a:rPr>
              <a:t>，该协议的重要性质跟</a:t>
            </a:r>
            <a:r>
              <a:rPr lang="en-US" altLang="zh-CN" sz="3200" b="1" dirty="0">
                <a:solidFill>
                  <a:srgbClr val="00B0F0"/>
                </a:solidFill>
                <a:latin typeface="Times New Roman" panose="02020603050405020304" charset="0"/>
                <a:ea typeface="宋体" panose="02010600030101010101" pitchFamily="2" charset="-122"/>
              </a:rPr>
              <a:t>DFA</a:t>
            </a:r>
            <a:r>
              <a:rPr lang="zh-CN" altLang="en-US" sz="3200" b="1" dirty="0">
                <a:solidFill>
                  <a:srgbClr val="00B0F0"/>
                </a:solidFill>
                <a:latin typeface="Times New Roman" panose="02020603050405020304" charset="0"/>
                <a:ea typeface="宋体" panose="02010600030101010101" pitchFamily="2" charset="-122"/>
              </a:rPr>
              <a:t>对应的语言相关。如：</a:t>
            </a:r>
          </a:p>
          <a:p>
            <a:pPr indent="-342900" algn="l">
              <a:lnSpc>
                <a:spcPct val="90000"/>
              </a:lnSpc>
              <a:buFont typeface="Arial" panose="020B0604020202020204" pitchFamily="34" charset="0"/>
              <a:buChar char="•"/>
            </a:pPr>
            <a:r>
              <a:rPr lang="en-US" altLang="zh-CN" sz="3200" b="1" dirty="0">
                <a:solidFill>
                  <a:srgbClr val="339933"/>
                </a:solidFill>
                <a:latin typeface="Times New Roman" panose="02020603050405020304" charset="0"/>
                <a:ea typeface="宋体" panose="02010600030101010101" pitchFamily="2" charset="-122"/>
              </a:rPr>
              <a:t>“</a:t>
            </a:r>
            <a:r>
              <a:rPr lang="zh-CN" altLang="en-US" sz="3200" b="1" dirty="0">
                <a:solidFill>
                  <a:srgbClr val="339933"/>
                </a:solidFill>
                <a:latin typeface="Times New Roman" panose="02020603050405020304" charset="0"/>
                <a:ea typeface="宋体" panose="02010600030101010101" pitchFamily="2" charset="-122"/>
              </a:rPr>
              <a:t>该协议是否会终结？</a:t>
            </a:r>
            <a:r>
              <a:rPr lang="en-US" altLang="zh-CN" sz="3200" b="1" dirty="0">
                <a:solidFill>
                  <a:srgbClr val="339933"/>
                </a:solidFill>
                <a:latin typeface="Times New Roman" panose="02020603050405020304" charset="0"/>
                <a:ea typeface="宋体" panose="02010600030101010101" pitchFamily="2" charset="-122"/>
              </a:rPr>
              <a:t>”=</a:t>
            </a:r>
            <a:r>
              <a:rPr lang="en-US" altLang="zh-CN" sz="3200" b="1" dirty="0">
                <a:solidFill>
                  <a:srgbClr val="FFC000"/>
                </a:solidFill>
                <a:latin typeface="Times New Roman" panose="02020603050405020304" charset="0"/>
                <a:ea typeface="宋体" panose="02010600030101010101" pitchFamily="2" charset="-122"/>
              </a:rPr>
              <a:t>“</a:t>
            </a:r>
            <a:r>
              <a:rPr lang="zh-CN" altLang="en-US" sz="3200" b="1" dirty="0">
                <a:solidFill>
                  <a:srgbClr val="FFC000"/>
                </a:solidFill>
                <a:latin typeface="Times New Roman" panose="02020603050405020304" charset="0"/>
                <a:ea typeface="宋体" panose="02010600030101010101" pitchFamily="2" charset="-122"/>
              </a:rPr>
              <a:t>该语言是否是有穷的？</a:t>
            </a:r>
            <a:r>
              <a:rPr lang="en-US" altLang="zh-CN" sz="3200" b="1" dirty="0">
                <a:solidFill>
                  <a:srgbClr val="FFC000"/>
                </a:solidFill>
                <a:latin typeface="Times New Roman" panose="02020603050405020304" charset="0"/>
                <a:ea typeface="宋体" panose="02010600030101010101" pitchFamily="2" charset="-122"/>
              </a:rPr>
              <a:t>”</a:t>
            </a:r>
          </a:p>
          <a:p>
            <a:pPr indent="-342900" algn="l">
              <a:lnSpc>
                <a:spcPct val="90000"/>
              </a:lnSpc>
              <a:buFont typeface="Arial" panose="020B0604020202020204" pitchFamily="34" charset="0"/>
              <a:buChar char="•"/>
            </a:pPr>
            <a:r>
              <a:rPr lang="en-US" altLang="zh-CN" sz="3200" b="1" dirty="0">
                <a:solidFill>
                  <a:srgbClr val="339933"/>
                </a:solidFill>
                <a:latin typeface="Times New Roman" panose="02020603050405020304" charset="0"/>
                <a:ea typeface="宋体" panose="02010600030101010101" pitchFamily="2" charset="-122"/>
              </a:rPr>
              <a:t>“</a:t>
            </a:r>
            <a:r>
              <a:rPr lang="zh-CN" altLang="en-US" sz="3200" b="1" dirty="0">
                <a:solidFill>
                  <a:srgbClr val="339933"/>
                </a:solidFill>
                <a:latin typeface="Times New Roman" panose="02020603050405020304" charset="0"/>
                <a:ea typeface="宋体" panose="02010600030101010101" pitchFamily="2" charset="-122"/>
              </a:rPr>
              <a:t>该协议是否会失效？</a:t>
            </a:r>
            <a:r>
              <a:rPr lang="en-US" altLang="zh-CN" sz="3200" b="1" dirty="0">
                <a:solidFill>
                  <a:srgbClr val="339933"/>
                </a:solidFill>
                <a:latin typeface="Times New Roman" panose="02020603050405020304" charset="0"/>
                <a:ea typeface="宋体" panose="02010600030101010101" pitchFamily="2" charset="-122"/>
              </a:rPr>
              <a:t>”=</a:t>
            </a:r>
            <a:r>
              <a:rPr lang="en-US" altLang="zh-CN" sz="3200" b="1" dirty="0">
                <a:solidFill>
                  <a:srgbClr val="FFC000"/>
                </a:solidFill>
                <a:latin typeface="Times New Roman" panose="02020603050405020304" charset="0"/>
                <a:ea typeface="宋体" panose="02010600030101010101" pitchFamily="2" charset="-122"/>
              </a:rPr>
              <a:t>“</a:t>
            </a:r>
            <a:r>
              <a:rPr lang="zh-CN" altLang="en-US" sz="3200" b="1" dirty="0">
                <a:solidFill>
                  <a:srgbClr val="FFC000"/>
                </a:solidFill>
                <a:latin typeface="Times New Roman" panose="02020603050405020304" charset="0"/>
                <a:ea typeface="宋体" panose="02010600030101010101" pitchFamily="2" charset="-122"/>
              </a:rPr>
              <a:t>该语言是否为非空的？</a:t>
            </a:r>
            <a:r>
              <a:rPr lang="en-US" altLang="zh-CN" sz="3200" b="1" dirty="0">
                <a:solidFill>
                  <a:srgbClr val="FFC000"/>
                </a:solidFill>
                <a:latin typeface="Times New Roman" panose="02020603050405020304" charset="0"/>
                <a:ea typeface="宋体" panose="02010600030101010101" pitchFamily="2" charset="-122"/>
              </a:rPr>
              <a:t>”</a:t>
            </a:r>
          </a:p>
          <a:p>
            <a:pPr algn="l">
              <a:lnSpc>
                <a:spcPct val="90000"/>
              </a:lnSpc>
            </a:pPr>
            <a:endParaRPr lang="en-US" altLang="zh-CN" b="1" dirty="0">
              <a:latin typeface="Times New Roman" panose="02020603050405020304" charset="0"/>
              <a:ea typeface="宋体" panose="02010600030101010101" pitchFamily="2" charset="-122"/>
            </a:endParaRPr>
          </a:p>
          <a:p>
            <a:pPr algn="l">
              <a:lnSpc>
                <a:spcPct val="90000"/>
              </a:lnSpc>
            </a:pPr>
            <a:endParaRPr lang="en-US" altLang="zh-CN" b="1" dirty="0">
              <a:latin typeface="Times New Roman" panose="02020603050405020304" charset="0"/>
              <a:ea typeface="宋体" panose="02010600030101010101" pitchFamily="2" charset="-122"/>
            </a:endParaRPr>
          </a:p>
          <a:p>
            <a:pPr indent="-342900" algn="l">
              <a:lnSpc>
                <a:spcPct val="90000"/>
              </a:lnSpc>
            </a:pPr>
            <a:endParaRPr lang="en-US" altLang="zh-CN" sz="3200" b="1" dirty="0">
              <a:latin typeface="Times New Roman" panose="0202060305040502030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2131">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32131">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3213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1"/>
            </a:gs>
          </a:gsLst>
          <a:lin ang="5400000" scaled="1"/>
          <a:tileRect/>
        </a:gradFill>
        <a:effectLst/>
      </p:bgPr>
    </p:bg>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2019/5/28</a:t>
            </a:fld>
            <a:endParaRPr lang="zh-CN" altLang="en-US" dirty="0"/>
          </a:p>
        </p:txBody>
      </p:sp>
      <p:sp>
        <p:nvSpPr>
          <p:cNvPr id="5" name="灯片编号占位符 4"/>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7</a:t>
            </a:fld>
            <a:endParaRPr lang="zh-CN" dirty="0"/>
          </a:p>
        </p:txBody>
      </p:sp>
      <p:sp>
        <p:nvSpPr>
          <p:cNvPr id="432130" name="标题 432129"/>
          <p:cNvSpPr>
            <a:spLocks noGrp="1"/>
          </p:cNvSpPr>
          <p:nvPr>
            <p:ph type="title"/>
          </p:nvPr>
        </p:nvSpPr>
        <p:spPr>
          <a:xfrm>
            <a:off x="184785" y="5080"/>
            <a:ext cx="8807450" cy="1199515"/>
          </a:xfrm>
        </p:spPr>
        <p:txBody>
          <a:bodyPr anchor="ctr"/>
          <a:lstStyle/>
          <a:p>
            <a:pPr algn="l"/>
            <a:r>
              <a:rPr lang="zh-CN" altLang="en-US" b="1">
                <a:solidFill>
                  <a:srgbClr val="CC0066"/>
                </a:solidFill>
                <a:latin typeface="宋体" panose="02010600030101010101" pitchFamily="2" charset="-122"/>
                <a:ea typeface="宋体" panose="02010600030101010101" pitchFamily="2" charset="-122"/>
              </a:rPr>
              <a:t>判定性质 </a:t>
            </a:r>
            <a:r>
              <a:rPr lang="en-US" altLang="zh-CN" b="1">
                <a:solidFill>
                  <a:srgbClr val="CC0066"/>
                </a:solidFill>
                <a:latin typeface="宋体" panose="02010600030101010101" pitchFamily="2" charset="-122"/>
                <a:ea typeface="宋体" panose="02010600030101010101" pitchFamily="2" charset="-122"/>
              </a:rPr>
              <a:t>Decision Properties</a:t>
            </a:r>
          </a:p>
        </p:txBody>
      </p:sp>
      <p:sp>
        <p:nvSpPr>
          <p:cNvPr id="432131" name="文本占位符 432130"/>
          <p:cNvSpPr>
            <a:spLocks noGrp="1"/>
          </p:cNvSpPr>
          <p:nvPr>
            <p:ph type="body" idx="1"/>
          </p:nvPr>
        </p:nvSpPr>
        <p:spPr>
          <a:xfrm>
            <a:off x="336550" y="1061720"/>
            <a:ext cx="8235950" cy="4837430"/>
          </a:xfrm>
        </p:spPr>
        <p:txBody>
          <a:bodyPr/>
          <a:lstStyle/>
          <a:p>
            <a:pPr indent="-342900" algn="l">
              <a:lnSpc>
                <a:spcPct val="90000"/>
              </a:lnSpc>
              <a:buFont typeface="Arial" panose="020B0604020202020204" pitchFamily="34" charset="0"/>
              <a:buChar char="•"/>
            </a:pPr>
            <a:r>
              <a:rPr lang="zh-CN" altLang="en-US" sz="3200" b="1">
                <a:solidFill>
                  <a:srgbClr val="FF0000"/>
                </a:solidFill>
                <a:latin typeface="Times New Roman" panose="02020603050405020304" charset="0"/>
                <a:ea typeface="宋体" panose="02010600030101010101" pitchFamily="2" charset="-122"/>
              </a:rPr>
              <a:t>为什么要讨论语言的判定性质？</a:t>
            </a:r>
          </a:p>
          <a:p>
            <a:pPr indent="-342900" algn="l">
              <a:lnSpc>
                <a:spcPct val="90000"/>
              </a:lnSpc>
              <a:buFont typeface="Arial" panose="020B0604020202020204" pitchFamily="34" charset="0"/>
              <a:buChar char="•"/>
            </a:pPr>
            <a:endParaRPr lang="zh-CN" altLang="en-US" sz="3200" b="1">
              <a:solidFill>
                <a:srgbClr val="00B0F0"/>
              </a:solidFill>
              <a:latin typeface="Times New Roman" panose="02020603050405020304" charset="0"/>
              <a:ea typeface="宋体" panose="02010600030101010101" pitchFamily="2" charset="-122"/>
            </a:endParaRPr>
          </a:p>
          <a:p>
            <a:pPr indent="-342900" algn="l">
              <a:lnSpc>
                <a:spcPct val="90000"/>
              </a:lnSpc>
              <a:buFont typeface="Arial" panose="020B0604020202020204" pitchFamily="34" charset="0"/>
              <a:buChar char="•"/>
            </a:pPr>
            <a:r>
              <a:rPr lang="zh-CN" altLang="en-US" sz="3200" b="1">
                <a:solidFill>
                  <a:srgbClr val="00B0F0"/>
                </a:solidFill>
                <a:latin typeface="Times New Roman" panose="02020603050405020304" charset="0"/>
                <a:ea typeface="宋体" panose="02010600030101010101" pitchFamily="2" charset="-122"/>
              </a:rPr>
              <a:t>例子：我们经常想要一个</a:t>
            </a:r>
            <a:r>
              <a:rPr lang="en-US" altLang="zh-CN" sz="3200" b="1">
                <a:solidFill>
                  <a:srgbClr val="00B0F0"/>
                </a:solidFill>
                <a:latin typeface="Times New Roman" panose="02020603050405020304" charset="0"/>
                <a:ea typeface="宋体" panose="02010600030101010101" pitchFamily="2" charset="-122"/>
              </a:rPr>
              <a:t>“</a:t>
            </a:r>
            <a:r>
              <a:rPr lang="zh-CN" altLang="en-US" sz="3200" b="1">
                <a:solidFill>
                  <a:srgbClr val="00B0F0"/>
                </a:solidFill>
                <a:latin typeface="Times New Roman" panose="02020603050405020304" charset="0"/>
                <a:ea typeface="宋体" panose="02010600030101010101" pitchFamily="2" charset="-122"/>
              </a:rPr>
              <a:t>极小的</a:t>
            </a:r>
            <a:r>
              <a:rPr lang="en-US" altLang="zh-CN" sz="3200" b="1">
                <a:solidFill>
                  <a:srgbClr val="00B0F0"/>
                </a:solidFill>
                <a:latin typeface="Times New Roman" panose="02020603050405020304" charset="0"/>
                <a:ea typeface="宋体" panose="02010600030101010101" pitchFamily="2" charset="-122"/>
              </a:rPr>
              <a:t>”</a:t>
            </a:r>
            <a:r>
              <a:rPr lang="zh-CN" altLang="en-US" sz="3200" b="1">
                <a:solidFill>
                  <a:srgbClr val="00B0F0"/>
                </a:solidFill>
                <a:latin typeface="Times New Roman" panose="02020603050405020304" charset="0"/>
                <a:ea typeface="宋体" panose="02010600030101010101" pitchFamily="2" charset="-122"/>
              </a:rPr>
              <a:t>语言表示，比如一个拥有最少状态数量的</a:t>
            </a:r>
            <a:r>
              <a:rPr lang="en-US" altLang="zh-CN" sz="3200" b="1">
                <a:solidFill>
                  <a:srgbClr val="00B0F0"/>
                </a:solidFill>
                <a:latin typeface="Times New Roman" panose="02020603050405020304" charset="0"/>
                <a:ea typeface="宋体" panose="02010600030101010101" pitchFamily="2" charset="-122"/>
              </a:rPr>
              <a:t>DFA</a:t>
            </a:r>
            <a:r>
              <a:rPr lang="zh-CN" altLang="en-US" sz="3200" b="1">
                <a:solidFill>
                  <a:srgbClr val="00B0F0"/>
                </a:solidFill>
                <a:latin typeface="Times New Roman" panose="02020603050405020304" charset="0"/>
                <a:ea typeface="宋体" panose="02010600030101010101" pitchFamily="2" charset="-122"/>
              </a:rPr>
              <a:t>或者一个最短的</a:t>
            </a:r>
            <a:r>
              <a:rPr lang="en-US" altLang="zh-CN" sz="3200" b="1">
                <a:solidFill>
                  <a:srgbClr val="00B0F0"/>
                </a:solidFill>
                <a:latin typeface="Times New Roman" panose="02020603050405020304" charset="0"/>
                <a:ea typeface="宋体" panose="02010600030101010101" pitchFamily="2" charset="-122"/>
              </a:rPr>
              <a:t>RE</a:t>
            </a:r>
          </a:p>
          <a:p>
            <a:pPr indent="-342900" algn="l">
              <a:lnSpc>
                <a:spcPct val="90000"/>
              </a:lnSpc>
              <a:buFont typeface="Arial" panose="020B0604020202020204" pitchFamily="34" charset="0"/>
              <a:buChar char="•"/>
            </a:pPr>
            <a:endParaRPr lang="en-US" altLang="zh-CN" sz="3200" b="1">
              <a:solidFill>
                <a:srgbClr val="00B0F0"/>
              </a:solidFill>
              <a:latin typeface="Times New Roman" panose="02020603050405020304" charset="0"/>
              <a:ea typeface="宋体" panose="02010600030101010101" pitchFamily="2" charset="-122"/>
            </a:endParaRPr>
          </a:p>
          <a:p>
            <a:pPr indent="-342900" algn="l">
              <a:lnSpc>
                <a:spcPct val="90000"/>
              </a:lnSpc>
              <a:buFont typeface="Arial" panose="020B0604020202020204" pitchFamily="34" charset="0"/>
              <a:buChar char="•"/>
            </a:pPr>
            <a:r>
              <a:rPr lang="zh-CN" altLang="en-US" sz="3200" b="1">
                <a:solidFill>
                  <a:srgbClr val="339933"/>
                </a:solidFill>
                <a:latin typeface="Times New Roman" panose="02020603050405020304" charset="0"/>
                <a:ea typeface="宋体" panose="02010600030101010101" pitchFamily="2" charset="-122"/>
              </a:rPr>
              <a:t>如果我们不能判定</a:t>
            </a:r>
            <a:r>
              <a:rPr lang="en-US" altLang="zh-CN" sz="3200" b="1">
                <a:solidFill>
                  <a:srgbClr val="339933"/>
                </a:solidFill>
                <a:latin typeface="Times New Roman" panose="02020603050405020304" charset="0"/>
                <a:ea typeface="宋体" panose="02010600030101010101" pitchFamily="2" charset="-122"/>
              </a:rPr>
              <a:t>“</a:t>
            </a:r>
            <a:r>
              <a:rPr lang="zh-CN" altLang="en-US" sz="3200" b="1">
                <a:solidFill>
                  <a:srgbClr val="339933"/>
                </a:solidFill>
                <a:latin typeface="Times New Roman" panose="02020603050405020304" charset="0"/>
                <a:ea typeface="宋体" panose="02010600030101010101" pitchFamily="2" charset="-122"/>
              </a:rPr>
              <a:t>两个语言是否等价？</a:t>
            </a:r>
            <a:r>
              <a:rPr lang="en-US" altLang="zh-CN" sz="3200" b="1">
                <a:solidFill>
                  <a:srgbClr val="339933"/>
                </a:solidFill>
                <a:latin typeface="Times New Roman" panose="02020603050405020304" charset="0"/>
                <a:ea typeface="宋体" panose="02010600030101010101" pitchFamily="2" charset="-122"/>
              </a:rPr>
              <a:t>”</a:t>
            </a:r>
          </a:p>
          <a:p>
            <a:pPr lvl="2" indent="-342900" algn="l">
              <a:lnSpc>
                <a:spcPct val="90000"/>
              </a:lnSpc>
              <a:buFont typeface="Arial" panose="020B0604020202020204" pitchFamily="34" charset="0"/>
              <a:buChar char="•"/>
            </a:pPr>
            <a:r>
              <a:rPr lang="zh-CN" altLang="en-US" sz="2395" b="1">
                <a:solidFill>
                  <a:srgbClr val="339933"/>
                </a:solidFill>
                <a:latin typeface="Times New Roman" panose="02020603050405020304" charset="0"/>
                <a:ea typeface="宋体" panose="02010600030101010101" pitchFamily="2" charset="-122"/>
              </a:rPr>
              <a:t>或者，</a:t>
            </a:r>
            <a:r>
              <a:rPr lang="en-US" altLang="zh-CN" sz="2395" b="1">
                <a:solidFill>
                  <a:srgbClr val="339933"/>
                </a:solidFill>
                <a:latin typeface="Times New Roman" panose="02020603050405020304" charset="0"/>
                <a:ea typeface="宋体" panose="02010600030101010101" pitchFamily="2" charset="-122"/>
              </a:rPr>
              <a:t>“</a:t>
            </a:r>
            <a:r>
              <a:rPr lang="zh-CN" altLang="en-US" sz="2395" b="1">
                <a:solidFill>
                  <a:srgbClr val="339933"/>
                </a:solidFill>
                <a:latin typeface="Times New Roman" panose="02020603050405020304" charset="0"/>
                <a:ea typeface="宋体" panose="02010600030101010101" pitchFamily="2" charset="-122"/>
              </a:rPr>
              <a:t>两个</a:t>
            </a:r>
            <a:r>
              <a:rPr lang="en-US" altLang="zh-CN" sz="2395" b="1">
                <a:solidFill>
                  <a:srgbClr val="339933"/>
                </a:solidFill>
                <a:latin typeface="Times New Roman" panose="02020603050405020304" charset="0"/>
                <a:ea typeface="宋体" panose="02010600030101010101" pitchFamily="2" charset="-122"/>
              </a:rPr>
              <a:t>DFA</a:t>
            </a:r>
            <a:r>
              <a:rPr lang="zh-CN" altLang="en-US" sz="2395" b="1">
                <a:solidFill>
                  <a:srgbClr val="339933"/>
                </a:solidFill>
                <a:latin typeface="Times New Roman" panose="02020603050405020304" charset="0"/>
                <a:ea typeface="宋体" panose="02010600030101010101" pitchFamily="2" charset="-122"/>
              </a:rPr>
              <a:t>是否对应相同的语言？</a:t>
            </a:r>
            <a:r>
              <a:rPr lang="en-US" altLang="zh-CN" sz="2395" b="1">
                <a:solidFill>
                  <a:srgbClr val="339933"/>
                </a:solidFill>
                <a:latin typeface="Times New Roman" panose="02020603050405020304" charset="0"/>
                <a:ea typeface="宋体" panose="02010600030101010101" pitchFamily="2" charset="-122"/>
              </a:rPr>
              <a:t>”</a:t>
            </a:r>
          </a:p>
          <a:p>
            <a:pPr lvl="2" indent="-342900" algn="l">
              <a:lnSpc>
                <a:spcPct val="90000"/>
              </a:lnSpc>
              <a:buFont typeface="Arial" panose="020B0604020202020204" pitchFamily="34" charset="0"/>
              <a:buChar char="•"/>
            </a:pPr>
            <a:endParaRPr lang="zh-CN" altLang="en-US" sz="2395" b="1">
              <a:solidFill>
                <a:srgbClr val="339933"/>
              </a:solidFill>
              <a:latin typeface="Times New Roman" panose="02020603050405020304" charset="0"/>
              <a:ea typeface="宋体" panose="02010600030101010101" pitchFamily="2" charset="-122"/>
            </a:endParaRPr>
          </a:p>
          <a:p>
            <a:pPr algn="l">
              <a:lnSpc>
                <a:spcPct val="90000"/>
              </a:lnSpc>
              <a:buFont typeface="Arial" panose="020B0604020202020204" pitchFamily="34" charset="0"/>
            </a:pPr>
            <a:r>
              <a:rPr lang="zh-CN" altLang="en-US" sz="3200" b="1">
                <a:solidFill>
                  <a:srgbClr val="339933"/>
                </a:solidFill>
                <a:latin typeface="Times New Roman" panose="02020603050405020304" charset="0"/>
                <a:ea typeface="宋体" panose="02010600030101010101" pitchFamily="2" charset="-122"/>
              </a:rPr>
              <a:t>    我们就无法找到</a:t>
            </a:r>
            <a:r>
              <a:rPr lang="en-US" altLang="zh-CN" sz="3200" b="1">
                <a:solidFill>
                  <a:srgbClr val="339933"/>
                </a:solidFill>
                <a:latin typeface="Times New Roman" panose="02020603050405020304" charset="0"/>
                <a:ea typeface="宋体" panose="02010600030101010101" pitchFamily="2" charset="-122"/>
              </a:rPr>
              <a:t>“</a:t>
            </a:r>
            <a:r>
              <a:rPr lang="zh-CN" altLang="en-US" sz="3200" b="1">
                <a:solidFill>
                  <a:srgbClr val="339933"/>
                </a:solidFill>
                <a:latin typeface="Times New Roman" panose="02020603050405020304" charset="0"/>
                <a:ea typeface="宋体" panose="02010600030101010101" pitchFamily="2" charset="-122"/>
              </a:rPr>
              <a:t>极小</a:t>
            </a:r>
            <a:r>
              <a:rPr lang="en-US" altLang="zh-CN" sz="3200" b="1">
                <a:solidFill>
                  <a:srgbClr val="339933"/>
                </a:solidFill>
                <a:latin typeface="Times New Roman" panose="02020603050405020304" charset="0"/>
                <a:ea typeface="宋体" panose="02010600030101010101" pitchFamily="2" charset="-122"/>
              </a:rPr>
              <a:t>”</a:t>
            </a:r>
          </a:p>
          <a:p>
            <a:pPr algn="l">
              <a:lnSpc>
                <a:spcPct val="90000"/>
              </a:lnSpc>
            </a:pPr>
            <a:endParaRPr lang="en-US" altLang="zh-CN" b="1">
              <a:latin typeface="Times New Roman" panose="02020603050405020304" charset="0"/>
              <a:ea typeface="宋体" panose="02010600030101010101" pitchFamily="2" charset="-122"/>
            </a:endParaRPr>
          </a:p>
          <a:p>
            <a:pPr algn="l">
              <a:lnSpc>
                <a:spcPct val="90000"/>
              </a:lnSpc>
            </a:pPr>
            <a:endParaRPr lang="en-US" altLang="zh-CN" b="1">
              <a:latin typeface="Times New Roman" panose="02020603050405020304" charset="0"/>
              <a:ea typeface="宋体" panose="02010600030101010101" pitchFamily="2" charset="-122"/>
            </a:endParaRPr>
          </a:p>
          <a:p>
            <a:pPr indent="-342900" algn="l">
              <a:lnSpc>
                <a:spcPct val="90000"/>
              </a:lnSpc>
            </a:pPr>
            <a:endParaRPr lang="en-US" altLang="zh-CN" sz="3200" b="1">
              <a:latin typeface="Times New Roman" panose="0202060305040502030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2131">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32131">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32131">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3213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1"/>
            </a:gs>
          </a:gsLst>
          <a:lin ang="5400000" scaled="1"/>
          <a:tileRect/>
        </a:gradFill>
        <a:effectLst/>
      </p:bgPr>
    </p:bg>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2019/5/28</a:t>
            </a:fld>
            <a:endParaRPr lang="zh-CN" altLang="en-US" dirty="0"/>
          </a:p>
        </p:txBody>
      </p:sp>
      <p:sp>
        <p:nvSpPr>
          <p:cNvPr id="5" name="灯片编号占位符 4"/>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8</a:t>
            </a:fld>
            <a:endParaRPr lang="zh-CN" dirty="0"/>
          </a:p>
        </p:txBody>
      </p:sp>
      <p:sp>
        <p:nvSpPr>
          <p:cNvPr id="432130" name="标题 432129"/>
          <p:cNvSpPr>
            <a:spLocks noGrp="1"/>
          </p:cNvSpPr>
          <p:nvPr>
            <p:ph type="title"/>
          </p:nvPr>
        </p:nvSpPr>
        <p:spPr>
          <a:xfrm>
            <a:off x="312420" y="5080"/>
            <a:ext cx="9319895" cy="1199515"/>
          </a:xfrm>
        </p:spPr>
        <p:txBody>
          <a:bodyPr anchor="ctr"/>
          <a:lstStyle/>
          <a:p>
            <a:pPr algn="l"/>
            <a:r>
              <a:rPr lang="zh-CN" altLang="en-US" b="1">
                <a:solidFill>
                  <a:srgbClr val="CC0066"/>
                </a:solidFill>
                <a:latin typeface="宋体" panose="02010600030101010101" pitchFamily="2" charset="-122"/>
                <a:ea typeface="宋体" panose="02010600030101010101" pitchFamily="2" charset="-122"/>
              </a:rPr>
              <a:t>成员判定 </a:t>
            </a:r>
            <a:r>
              <a:rPr lang="en-US" altLang="zh-CN" b="1">
                <a:solidFill>
                  <a:srgbClr val="CC0066"/>
                </a:solidFill>
                <a:latin typeface="宋体" panose="02010600030101010101" pitchFamily="2" charset="-122"/>
                <a:ea typeface="宋体" panose="02010600030101010101" pitchFamily="2" charset="-122"/>
              </a:rPr>
              <a:t>Membership Question</a:t>
            </a:r>
          </a:p>
        </p:txBody>
      </p:sp>
      <p:sp>
        <p:nvSpPr>
          <p:cNvPr id="432131" name="文本占位符 432130"/>
          <p:cNvSpPr>
            <a:spLocks noGrp="1"/>
          </p:cNvSpPr>
          <p:nvPr>
            <p:ph type="body" idx="1"/>
          </p:nvPr>
        </p:nvSpPr>
        <p:spPr>
          <a:xfrm>
            <a:off x="336550" y="1150620"/>
            <a:ext cx="8235950" cy="4837430"/>
          </a:xfrm>
        </p:spPr>
        <p:txBody>
          <a:bodyPr/>
          <a:lstStyle/>
          <a:p>
            <a:pPr indent="-342900" algn="l">
              <a:lnSpc>
                <a:spcPct val="90000"/>
              </a:lnSpc>
              <a:buFont typeface="Arial" panose="020B0604020202020204" pitchFamily="34" charset="0"/>
              <a:buChar char="•"/>
            </a:pPr>
            <a:r>
              <a:rPr lang="zh-CN" altLang="en-US" sz="3200" b="1">
                <a:solidFill>
                  <a:srgbClr val="00B0F0"/>
                </a:solidFill>
                <a:latin typeface="Times New Roman" panose="02020603050405020304" charset="0"/>
                <a:ea typeface="宋体" panose="02010600030101010101" pitchFamily="2" charset="-122"/>
              </a:rPr>
              <a:t>第一个判定性质的问题：</a:t>
            </a:r>
            <a:r>
              <a:rPr lang="en-US" altLang="zh-CN" sz="3200" b="1">
                <a:solidFill>
                  <a:srgbClr val="00B0F0"/>
                </a:solidFill>
                <a:latin typeface="Times New Roman" panose="02020603050405020304" charset="0"/>
                <a:ea typeface="宋体" panose="02010600030101010101" pitchFamily="2" charset="-122"/>
              </a:rPr>
              <a:t>“</a:t>
            </a:r>
            <a:r>
              <a:rPr lang="zh-CN" altLang="en-US" sz="3200" b="1">
                <a:solidFill>
                  <a:srgbClr val="00B0F0"/>
                </a:solidFill>
                <a:latin typeface="Times New Roman" panose="02020603050405020304" charset="0"/>
                <a:ea typeface="宋体" panose="02010600030101010101" pitchFamily="2" charset="-122"/>
              </a:rPr>
              <a:t>字符串</a:t>
            </a:r>
            <a:r>
              <a:rPr lang="en-US" altLang="zh-CN" sz="3200" b="1">
                <a:solidFill>
                  <a:srgbClr val="00B0F0"/>
                </a:solidFill>
                <a:latin typeface="Times New Roman" panose="02020603050405020304" charset="0"/>
                <a:ea typeface="宋体" panose="02010600030101010101" pitchFamily="2" charset="-122"/>
              </a:rPr>
              <a:t>w</a:t>
            </a:r>
            <a:r>
              <a:rPr lang="zh-CN" altLang="en-US" sz="3200" b="1">
                <a:solidFill>
                  <a:srgbClr val="00B0F0"/>
                </a:solidFill>
                <a:latin typeface="Times New Roman" panose="02020603050405020304" charset="0"/>
                <a:ea typeface="宋体" panose="02010600030101010101" pitchFamily="2" charset="-122"/>
              </a:rPr>
              <a:t>是否在正则语言</a:t>
            </a:r>
            <a:r>
              <a:rPr lang="en-US" altLang="zh-CN" sz="3200" b="1">
                <a:solidFill>
                  <a:srgbClr val="00B0F0"/>
                </a:solidFill>
                <a:latin typeface="Times New Roman" panose="02020603050405020304" charset="0"/>
                <a:ea typeface="宋体" panose="02010600030101010101" pitchFamily="2" charset="-122"/>
              </a:rPr>
              <a:t>L</a:t>
            </a:r>
            <a:r>
              <a:rPr lang="zh-CN" altLang="en-US" sz="3200" b="1">
                <a:solidFill>
                  <a:srgbClr val="00B0F0"/>
                </a:solidFill>
                <a:latin typeface="Times New Roman" panose="02020603050405020304" charset="0"/>
                <a:ea typeface="宋体" panose="02010600030101010101" pitchFamily="2" charset="-122"/>
              </a:rPr>
              <a:t>里面？</a:t>
            </a:r>
            <a:r>
              <a:rPr lang="en-US" altLang="zh-CN" sz="3200" b="1">
                <a:solidFill>
                  <a:srgbClr val="00B0F0"/>
                </a:solidFill>
                <a:latin typeface="Times New Roman" panose="02020603050405020304" charset="0"/>
                <a:ea typeface="宋体" panose="02010600030101010101" pitchFamily="2" charset="-122"/>
              </a:rPr>
              <a:t>”</a:t>
            </a:r>
          </a:p>
          <a:p>
            <a:pPr indent="-342900" algn="l">
              <a:lnSpc>
                <a:spcPct val="90000"/>
              </a:lnSpc>
              <a:buFont typeface="Arial" panose="020B0604020202020204" pitchFamily="34" charset="0"/>
              <a:buChar char="•"/>
            </a:pPr>
            <a:endParaRPr lang="en-US" altLang="zh-CN" sz="3200" b="1">
              <a:solidFill>
                <a:srgbClr val="00B0F0"/>
              </a:solidFill>
              <a:latin typeface="Times New Roman" panose="02020603050405020304" charset="0"/>
              <a:ea typeface="宋体" panose="02010600030101010101" pitchFamily="2" charset="-122"/>
            </a:endParaRPr>
          </a:p>
          <a:p>
            <a:pPr indent="-342900" algn="l">
              <a:lnSpc>
                <a:spcPct val="90000"/>
              </a:lnSpc>
              <a:buFont typeface="Arial" panose="020B0604020202020204" pitchFamily="34" charset="0"/>
              <a:buChar char="•"/>
            </a:pPr>
            <a:r>
              <a:rPr lang="zh-CN" altLang="en-US" sz="3200" b="1">
                <a:solidFill>
                  <a:srgbClr val="00B0F0"/>
                </a:solidFill>
                <a:latin typeface="Times New Roman" panose="02020603050405020304" charset="0"/>
                <a:ea typeface="宋体" panose="02010600030101010101" pitchFamily="2" charset="-122"/>
              </a:rPr>
              <a:t>假定</a:t>
            </a:r>
            <a:r>
              <a:rPr lang="en-US" altLang="zh-CN" sz="3200" b="1">
                <a:solidFill>
                  <a:srgbClr val="00B0F0"/>
                </a:solidFill>
                <a:latin typeface="Times New Roman" panose="02020603050405020304" charset="0"/>
                <a:ea typeface="宋体" panose="02010600030101010101" pitchFamily="2" charset="-122"/>
              </a:rPr>
              <a:t>L</a:t>
            </a:r>
            <a:r>
              <a:rPr lang="zh-CN" altLang="en-US" sz="3200" b="1">
                <a:solidFill>
                  <a:srgbClr val="00B0F0"/>
                </a:solidFill>
                <a:latin typeface="Times New Roman" panose="02020603050405020304" charset="0"/>
                <a:ea typeface="宋体" panose="02010600030101010101" pitchFamily="2" charset="-122"/>
              </a:rPr>
              <a:t>用</a:t>
            </a:r>
            <a:r>
              <a:rPr lang="en-US" altLang="zh-CN" sz="3200" b="1">
                <a:solidFill>
                  <a:srgbClr val="00B0F0"/>
                </a:solidFill>
                <a:latin typeface="Times New Roman" panose="02020603050405020304" charset="0"/>
                <a:ea typeface="宋体" panose="02010600030101010101" pitchFamily="2" charset="-122"/>
              </a:rPr>
              <a:t>DFA M</a:t>
            </a:r>
            <a:r>
              <a:rPr lang="zh-CN" altLang="en-US" sz="3200" b="1">
                <a:solidFill>
                  <a:srgbClr val="00B0F0"/>
                </a:solidFill>
                <a:latin typeface="Times New Roman" panose="02020603050405020304" charset="0"/>
                <a:ea typeface="宋体" panose="02010600030101010101" pitchFamily="2" charset="-122"/>
              </a:rPr>
              <a:t>来描述</a:t>
            </a:r>
          </a:p>
          <a:p>
            <a:pPr indent="-342900" algn="l">
              <a:lnSpc>
                <a:spcPct val="90000"/>
              </a:lnSpc>
              <a:buFont typeface="Arial" panose="020B0604020202020204" pitchFamily="34" charset="0"/>
              <a:buChar char="•"/>
            </a:pPr>
            <a:endParaRPr lang="zh-CN" altLang="en-US" sz="3200" b="1">
              <a:solidFill>
                <a:srgbClr val="00B0F0"/>
              </a:solidFill>
              <a:latin typeface="Times New Roman" panose="02020603050405020304" charset="0"/>
              <a:ea typeface="宋体" panose="02010600030101010101" pitchFamily="2" charset="-122"/>
            </a:endParaRPr>
          </a:p>
          <a:p>
            <a:pPr indent="-342900" algn="l">
              <a:lnSpc>
                <a:spcPct val="90000"/>
              </a:lnSpc>
              <a:buFont typeface="Arial" panose="020B0604020202020204" pitchFamily="34" charset="0"/>
              <a:buChar char="•"/>
            </a:pPr>
            <a:r>
              <a:rPr lang="zh-CN" altLang="en-US" sz="3200" b="1">
                <a:solidFill>
                  <a:srgbClr val="339933"/>
                </a:solidFill>
                <a:latin typeface="Times New Roman" panose="02020603050405020304" charset="0"/>
                <a:ea typeface="宋体" panose="02010600030101010101" pitchFamily="2" charset="-122"/>
              </a:rPr>
              <a:t>模拟字符串</a:t>
            </a:r>
            <a:r>
              <a:rPr lang="en-US" altLang="zh-CN" sz="3200" b="1">
                <a:solidFill>
                  <a:srgbClr val="339933"/>
                </a:solidFill>
                <a:latin typeface="Times New Roman" panose="02020603050405020304" charset="0"/>
                <a:ea typeface="宋体" panose="02010600030101010101" pitchFamily="2" charset="-122"/>
              </a:rPr>
              <a:t>w</a:t>
            </a:r>
            <a:r>
              <a:rPr lang="zh-CN" altLang="en-US" sz="3200" b="1">
                <a:solidFill>
                  <a:srgbClr val="339933"/>
                </a:solidFill>
                <a:latin typeface="Times New Roman" panose="02020603050405020304" charset="0"/>
                <a:ea typeface="宋体" panose="02010600030101010101" pitchFamily="2" charset="-122"/>
              </a:rPr>
              <a:t>输入时，</a:t>
            </a:r>
            <a:r>
              <a:rPr lang="en-US" altLang="zh-CN" sz="3200" b="1">
                <a:solidFill>
                  <a:srgbClr val="339933"/>
                </a:solidFill>
                <a:latin typeface="Times New Roman" panose="02020603050405020304" charset="0"/>
                <a:ea typeface="宋体" panose="02010600030101010101" pitchFamily="2" charset="-122"/>
              </a:rPr>
              <a:t>M</a:t>
            </a:r>
            <a:r>
              <a:rPr lang="zh-CN" altLang="en-US" sz="3200" b="1">
                <a:solidFill>
                  <a:srgbClr val="339933"/>
                </a:solidFill>
                <a:latin typeface="Times New Roman" panose="02020603050405020304" charset="0"/>
                <a:ea typeface="宋体" panose="02010600030101010101" pitchFamily="2" charset="-122"/>
              </a:rPr>
              <a:t>的状态转移</a:t>
            </a:r>
          </a:p>
          <a:p>
            <a:pPr indent="-342900" algn="l">
              <a:lnSpc>
                <a:spcPct val="90000"/>
              </a:lnSpc>
              <a:buFont typeface="Arial" panose="020B0604020202020204" pitchFamily="34" charset="0"/>
              <a:buChar char="•"/>
            </a:pPr>
            <a:endParaRPr lang="zh-CN" altLang="en-US" sz="3200" b="1">
              <a:solidFill>
                <a:srgbClr val="339933"/>
              </a:solidFill>
              <a:latin typeface="Times New Roman" panose="02020603050405020304" charset="0"/>
              <a:ea typeface="宋体" panose="02010600030101010101" pitchFamily="2" charset="-122"/>
            </a:endParaRPr>
          </a:p>
          <a:p>
            <a:pPr algn="l">
              <a:lnSpc>
                <a:spcPct val="90000"/>
              </a:lnSpc>
              <a:buFont typeface="Arial" panose="020B0604020202020204" pitchFamily="34" charset="0"/>
            </a:pPr>
            <a:endParaRPr lang="en-US" altLang="zh-CN" sz="3200" b="1">
              <a:solidFill>
                <a:srgbClr val="339933"/>
              </a:solidFill>
              <a:latin typeface="Times New Roman" panose="02020603050405020304" charset="0"/>
              <a:ea typeface="宋体" panose="02010600030101010101" pitchFamily="2" charset="-122"/>
            </a:endParaRPr>
          </a:p>
          <a:p>
            <a:pPr algn="l">
              <a:lnSpc>
                <a:spcPct val="90000"/>
              </a:lnSpc>
            </a:pPr>
            <a:endParaRPr lang="en-US" altLang="zh-CN" b="1">
              <a:latin typeface="Times New Roman" panose="02020603050405020304" charset="0"/>
              <a:ea typeface="宋体" panose="02010600030101010101" pitchFamily="2" charset="-122"/>
            </a:endParaRPr>
          </a:p>
          <a:p>
            <a:pPr algn="l">
              <a:lnSpc>
                <a:spcPct val="90000"/>
              </a:lnSpc>
            </a:pPr>
            <a:endParaRPr lang="en-US" altLang="zh-CN" b="1">
              <a:latin typeface="Times New Roman" panose="02020603050405020304" charset="0"/>
              <a:ea typeface="宋体" panose="02010600030101010101" pitchFamily="2" charset="-122"/>
            </a:endParaRPr>
          </a:p>
          <a:p>
            <a:pPr indent="-342900" algn="l">
              <a:lnSpc>
                <a:spcPct val="90000"/>
              </a:lnSpc>
            </a:pPr>
            <a:endParaRPr lang="en-US" altLang="zh-CN" sz="3200" b="1">
              <a:latin typeface="Times New Roman" panose="0202060305040502030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2131">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3213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1"/>
            </a:gs>
          </a:gsLst>
          <a:lin ang="5400000" scaled="1"/>
          <a:tileRect/>
        </a:gradFill>
        <a:effectLst/>
      </p:bgPr>
    </p:bg>
    <p:spTree>
      <p:nvGrpSpPr>
        <p:cNvPr id="1" name=""/>
        <p:cNvGrpSpPr/>
        <p:nvPr/>
      </p:nvGrpSpPr>
      <p:grpSpPr>
        <a:xfrm>
          <a:off x="0" y="0"/>
          <a:ext cx="0" cy="0"/>
          <a:chOff x="0" y="0"/>
          <a:chExt cx="0" cy="0"/>
        </a:xfrm>
      </p:grpSpPr>
      <p:sp>
        <p:nvSpPr>
          <p:cNvPr id="26626" name="标题 26625"/>
          <p:cNvSpPr>
            <a:spLocks noGrp="1"/>
          </p:cNvSpPr>
          <p:nvPr>
            <p:ph type="title"/>
          </p:nvPr>
        </p:nvSpPr>
        <p:spPr/>
        <p:txBody>
          <a:bodyPr anchor="ctr"/>
          <a:lstStyle/>
          <a:p>
            <a:r>
              <a:rPr lang="en-US" altLang="zh-CN">
                <a:solidFill>
                  <a:srgbClr val="33CC33"/>
                </a:solidFill>
              </a:rPr>
              <a:t>Example</a:t>
            </a:r>
            <a:r>
              <a:rPr lang="en-US" altLang="zh-CN"/>
              <a:t>: Testing Membership</a:t>
            </a:r>
          </a:p>
        </p:txBody>
      </p:sp>
      <p:grpSp>
        <p:nvGrpSpPr>
          <p:cNvPr id="26627" name="组合 26626"/>
          <p:cNvGrpSpPr/>
          <p:nvPr/>
        </p:nvGrpSpPr>
        <p:grpSpPr>
          <a:xfrm>
            <a:off x="1676400" y="3581400"/>
            <a:ext cx="5387975" cy="2090738"/>
            <a:chOff x="624" y="1563"/>
            <a:chExt cx="3394" cy="1317"/>
          </a:xfrm>
        </p:grpSpPr>
        <p:sp>
          <p:nvSpPr>
            <p:cNvPr id="26628" name="文本框 26627"/>
            <p:cNvSpPr txBox="1"/>
            <p:nvPr/>
          </p:nvSpPr>
          <p:spPr>
            <a:xfrm>
              <a:off x="624" y="2592"/>
              <a:ext cx="521" cy="288"/>
            </a:xfrm>
            <a:prstGeom prst="rect">
              <a:avLst/>
            </a:prstGeom>
            <a:noFill/>
            <a:ln w="9525">
              <a:noFill/>
            </a:ln>
          </p:spPr>
          <p:txBody>
            <a:bodyPr wrap="none" anchor="t">
              <a:spAutoFit/>
            </a:bodyPr>
            <a:lstStyle/>
            <a:p>
              <a:pPr lvl="0"/>
              <a:r>
                <a:rPr lang="en-US" altLang="zh-CN">
                  <a:latin typeface="Tahoma" panose="020B0604030504040204" pitchFamily="34" charset="0"/>
                  <a:ea typeface="Times New Roman" panose="02020603050405020304" charset="0"/>
                </a:rPr>
                <a:t>Start</a:t>
              </a:r>
            </a:p>
          </p:txBody>
        </p:sp>
        <p:grpSp>
          <p:nvGrpSpPr>
            <p:cNvPr id="26629" name="组合 26628"/>
            <p:cNvGrpSpPr/>
            <p:nvPr/>
          </p:nvGrpSpPr>
          <p:grpSpPr>
            <a:xfrm>
              <a:off x="960" y="1563"/>
              <a:ext cx="3058" cy="1317"/>
              <a:chOff x="960" y="1563"/>
              <a:chExt cx="3058" cy="1317"/>
            </a:xfrm>
          </p:grpSpPr>
          <p:sp>
            <p:nvSpPr>
              <p:cNvPr id="26630" name="文本框 26629"/>
              <p:cNvSpPr txBox="1"/>
              <p:nvPr/>
            </p:nvSpPr>
            <p:spPr>
              <a:xfrm>
                <a:off x="1824" y="1968"/>
                <a:ext cx="221" cy="288"/>
              </a:xfrm>
              <a:prstGeom prst="rect">
                <a:avLst/>
              </a:prstGeom>
              <a:noFill/>
              <a:ln w="9525">
                <a:noFill/>
              </a:ln>
            </p:spPr>
            <p:txBody>
              <a:bodyPr wrap="none" anchor="t">
                <a:spAutoFit/>
              </a:bodyPr>
              <a:lstStyle/>
              <a:p>
                <a:pPr lvl="0"/>
                <a:r>
                  <a:rPr lang="en-US" altLang="zh-CN">
                    <a:latin typeface="Tahoma" panose="020B0604030504040204" pitchFamily="34" charset="0"/>
                    <a:ea typeface="Times New Roman" panose="02020603050405020304" charset="0"/>
                  </a:rPr>
                  <a:t>1</a:t>
                </a:r>
              </a:p>
            </p:txBody>
          </p:sp>
          <p:sp>
            <p:nvSpPr>
              <p:cNvPr id="26631" name="文本框 26630"/>
              <p:cNvSpPr txBox="1"/>
              <p:nvPr/>
            </p:nvSpPr>
            <p:spPr>
              <a:xfrm>
                <a:off x="1872" y="2592"/>
                <a:ext cx="221" cy="288"/>
              </a:xfrm>
              <a:prstGeom prst="rect">
                <a:avLst/>
              </a:prstGeom>
              <a:noFill/>
              <a:ln w="9525">
                <a:noFill/>
              </a:ln>
            </p:spPr>
            <p:txBody>
              <a:bodyPr wrap="none" anchor="t">
                <a:spAutoFit/>
              </a:bodyPr>
              <a:lstStyle/>
              <a:p>
                <a:pPr lvl="0"/>
                <a:r>
                  <a:rPr lang="en-US" altLang="zh-CN">
                    <a:latin typeface="Tahoma" panose="020B0604030504040204" pitchFamily="34" charset="0"/>
                    <a:ea typeface="Times New Roman" panose="02020603050405020304" charset="0"/>
                  </a:rPr>
                  <a:t>0</a:t>
                </a:r>
              </a:p>
            </p:txBody>
          </p:sp>
          <p:grpSp>
            <p:nvGrpSpPr>
              <p:cNvPr id="26632" name="组合 26631"/>
              <p:cNvGrpSpPr/>
              <p:nvPr/>
            </p:nvGrpSpPr>
            <p:grpSpPr>
              <a:xfrm>
                <a:off x="960" y="1563"/>
                <a:ext cx="3058" cy="1056"/>
                <a:chOff x="960" y="1584"/>
                <a:chExt cx="3058" cy="1056"/>
              </a:xfrm>
            </p:grpSpPr>
            <p:cxnSp>
              <p:nvCxnSpPr>
                <p:cNvPr id="26633" name="曲线连接符 26632"/>
                <p:cNvCxnSpPr/>
                <p:nvPr/>
              </p:nvCxnSpPr>
              <p:spPr>
                <a:xfrm rot="16200000" flipH="1" flipV="1">
                  <a:off x="1431" y="1976"/>
                  <a:ext cx="1" cy="272"/>
                </a:xfrm>
                <a:prstGeom prst="curvedConnector3">
                  <a:avLst>
                    <a:gd name="adj1" fmla="val -42700005"/>
                  </a:avLst>
                </a:prstGeom>
                <a:ln w="9525" cap="flat" cmpd="sng">
                  <a:solidFill>
                    <a:schemeClr val="tx1"/>
                  </a:solidFill>
                  <a:prstDash val="solid"/>
                  <a:headEnd type="none" w="med" len="med"/>
                  <a:tailEnd type="triangle" w="med" len="med"/>
                </a:ln>
              </p:spPr>
            </p:cxnSp>
            <p:grpSp>
              <p:nvGrpSpPr>
                <p:cNvPr id="26634" name="组合 26633"/>
                <p:cNvGrpSpPr/>
                <p:nvPr/>
              </p:nvGrpSpPr>
              <p:grpSpPr>
                <a:xfrm>
                  <a:off x="960" y="1584"/>
                  <a:ext cx="3058" cy="1056"/>
                  <a:chOff x="974" y="1584"/>
                  <a:chExt cx="3058" cy="1056"/>
                </a:xfrm>
              </p:grpSpPr>
              <p:sp>
                <p:nvSpPr>
                  <p:cNvPr id="26635" name="椭圆 26634"/>
                  <p:cNvSpPr/>
                  <p:nvPr/>
                </p:nvSpPr>
                <p:spPr>
                  <a:xfrm>
                    <a:off x="1310" y="2112"/>
                    <a:ext cx="288" cy="288"/>
                  </a:xfrm>
                  <a:prstGeom prst="ellipse">
                    <a:avLst/>
                  </a:prstGeom>
                  <a:solidFill>
                    <a:schemeClr val="accent1">
                      <a:alpha val="50000"/>
                    </a:schemeClr>
                  </a:solidFill>
                  <a:ln w="9525" cap="flat" cmpd="sng">
                    <a:solidFill>
                      <a:schemeClr val="tx1"/>
                    </a:solidFill>
                    <a:prstDash val="solid"/>
                    <a:headEnd type="none" w="med" len="med"/>
                    <a:tailEnd type="none" w="med" len="med"/>
                  </a:ln>
                </p:spPr>
                <p:txBody>
                  <a:bodyPr wrap="none" anchor="ctr"/>
                  <a:lstStyle/>
                  <a:p>
                    <a:pPr lvl="0" algn="ctr"/>
                    <a:r>
                      <a:rPr lang="en-US" altLang="zh-CN">
                        <a:latin typeface="Tahoma" panose="020B0604030504040204" pitchFamily="34" charset="0"/>
                        <a:ea typeface="Times New Roman" panose="02020603050405020304" charset="0"/>
                      </a:rPr>
                      <a:t>A</a:t>
                    </a:r>
                  </a:p>
                </p:txBody>
              </p:sp>
              <p:sp>
                <p:nvSpPr>
                  <p:cNvPr id="26636" name="椭圆 26635"/>
                  <p:cNvSpPr/>
                  <p:nvPr/>
                </p:nvSpPr>
                <p:spPr>
                  <a:xfrm>
                    <a:off x="3462" y="2112"/>
                    <a:ext cx="288" cy="288"/>
                  </a:xfrm>
                  <a:prstGeom prst="ellipse">
                    <a:avLst/>
                  </a:prstGeom>
                  <a:solidFill>
                    <a:schemeClr val="accent1">
                      <a:alpha val="50000"/>
                    </a:schemeClr>
                  </a:solidFill>
                  <a:ln w="9525" cap="flat" cmpd="sng">
                    <a:solidFill>
                      <a:schemeClr val="tx1"/>
                    </a:solidFill>
                    <a:prstDash val="solid"/>
                    <a:headEnd type="none" w="med" len="med"/>
                    <a:tailEnd type="none" w="med" len="med"/>
                  </a:ln>
                </p:spPr>
                <p:txBody>
                  <a:bodyPr wrap="none" anchor="ctr"/>
                  <a:lstStyle/>
                  <a:p>
                    <a:pPr lvl="0" algn="ctr"/>
                    <a:r>
                      <a:rPr lang="en-US" altLang="zh-CN">
                        <a:latin typeface="Tahoma" panose="020B0604030504040204" pitchFamily="34" charset="0"/>
                        <a:ea typeface="Times New Roman" panose="02020603050405020304" charset="0"/>
                      </a:rPr>
                      <a:t>C</a:t>
                    </a:r>
                  </a:p>
                </p:txBody>
              </p:sp>
              <p:sp>
                <p:nvSpPr>
                  <p:cNvPr id="26637" name="椭圆 26636"/>
                  <p:cNvSpPr/>
                  <p:nvPr/>
                </p:nvSpPr>
                <p:spPr>
                  <a:xfrm>
                    <a:off x="2406" y="2112"/>
                    <a:ext cx="288" cy="288"/>
                  </a:xfrm>
                  <a:prstGeom prst="ellipse">
                    <a:avLst/>
                  </a:prstGeom>
                  <a:solidFill>
                    <a:schemeClr val="accent1">
                      <a:alpha val="50000"/>
                    </a:schemeClr>
                  </a:solidFill>
                  <a:ln w="9525" cap="flat" cmpd="sng">
                    <a:solidFill>
                      <a:schemeClr val="tx1"/>
                    </a:solidFill>
                    <a:prstDash val="solid"/>
                    <a:headEnd type="none" w="med" len="med"/>
                    <a:tailEnd type="none" w="med" len="med"/>
                  </a:ln>
                </p:spPr>
                <p:txBody>
                  <a:bodyPr wrap="none" anchor="ctr"/>
                  <a:lstStyle/>
                  <a:p>
                    <a:pPr lvl="0" algn="ctr"/>
                    <a:r>
                      <a:rPr lang="en-US" altLang="zh-CN">
                        <a:latin typeface="Tahoma" panose="020B0604030504040204" pitchFamily="34" charset="0"/>
                        <a:ea typeface="Times New Roman" panose="02020603050405020304" charset="0"/>
                      </a:rPr>
                      <a:t>B</a:t>
                    </a:r>
                  </a:p>
                </p:txBody>
              </p:sp>
              <p:sp>
                <p:nvSpPr>
                  <p:cNvPr id="26638" name="椭圆 26637"/>
                  <p:cNvSpPr/>
                  <p:nvPr/>
                </p:nvSpPr>
                <p:spPr>
                  <a:xfrm>
                    <a:off x="1262" y="2064"/>
                    <a:ext cx="384" cy="384"/>
                  </a:xfrm>
                  <a:prstGeom prst="ellipse">
                    <a:avLst/>
                  </a:prstGeom>
                  <a:noFill/>
                  <a:ln w="9525" cap="flat" cmpd="sng">
                    <a:solidFill>
                      <a:schemeClr val="tx1"/>
                    </a:solidFill>
                    <a:prstDash val="solid"/>
                    <a:headEnd type="none" w="med" len="med"/>
                    <a:tailEnd type="none" w="med" len="med"/>
                  </a:ln>
                </p:spPr>
                <p:txBody>
                  <a:bodyPr/>
                  <a:lstStyle/>
                  <a:p>
                    <a:endParaRPr lang="zh-CN" altLang="en-US"/>
                  </a:p>
                </p:txBody>
              </p:sp>
              <p:sp>
                <p:nvSpPr>
                  <p:cNvPr id="26639" name="椭圆 26638"/>
                  <p:cNvSpPr/>
                  <p:nvPr/>
                </p:nvSpPr>
                <p:spPr>
                  <a:xfrm>
                    <a:off x="2358" y="2064"/>
                    <a:ext cx="384" cy="384"/>
                  </a:xfrm>
                  <a:prstGeom prst="ellipse">
                    <a:avLst/>
                  </a:prstGeom>
                  <a:noFill/>
                  <a:ln w="9525" cap="flat" cmpd="sng">
                    <a:solidFill>
                      <a:schemeClr val="tx1"/>
                    </a:solidFill>
                    <a:prstDash val="solid"/>
                    <a:headEnd type="none" w="med" len="med"/>
                    <a:tailEnd type="none" w="med" len="med"/>
                  </a:ln>
                </p:spPr>
                <p:txBody>
                  <a:bodyPr/>
                  <a:lstStyle/>
                  <a:p>
                    <a:endParaRPr lang="zh-CN" altLang="en-US"/>
                  </a:p>
                </p:txBody>
              </p:sp>
              <p:sp>
                <p:nvSpPr>
                  <p:cNvPr id="26640" name="直接连接符 26639"/>
                  <p:cNvSpPr/>
                  <p:nvPr/>
                </p:nvSpPr>
                <p:spPr>
                  <a:xfrm flipV="1">
                    <a:off x="974" y="2352"/>
                    <a:ext cx="336" cy="288"/>
                  </a:xfrm>
                  <a:prstGeom prst="line">
                    <a:avLst/>
                  </a:prstGeom>
                  <a:ln w="9525" cap="flat" cmpd="sng">
                    <a:solidFill>
                      <a:schemeClr val="tx1"/>
                    </a:solidFill>
                    <a:prstDash val="solid"/>
                    <a:headEnd type="none" w="med" len="med"/>
                    <a:tailEnd type="triangle" w="med" len="med"/>
                  </a:ln>
                </p:spPr>
              </p:sp>
              <p:sp>
                <p:nvSpPr>
                  <p:cNvPr id="26641" name="直接连接符 26640"/>
                  <p:cNvSpPr/>
                  <p:nvPr/>
                </p:nvSpPr>
                <p:spPr>
                  <a:xfrm>
                    <a:off x="1638" y="2256"/>
                    <a:ext cx="720" cy="0"/>
                  </a:xfrm>
                  <a:prstGeom prst="line">
                    <a:avLst/>
                  </a:prstGeom>
                  <a:ln w="9525" cap="flat" cmpd="sng">
                    <a:solidFill>
                      <a:schemeClr val="tx1"/>
                    </a:solidFill>
                    <a:prstDash val="solid"/>
                    <a:headEnd type="none" w="med" len="med"/>
                    <a:tailEnd type="triangle" w="med" len="med"/>
                  </a:ln>
                </p:spPr>
              </p:sp>
              <p:sp>
                <p:nvSpPr>
                  <p:cNvPr id="26642" name="直接连接符 26641"/>
                  <p:cNvSpPr/>
                  <p:nvPr/>
                </p:nvSpPr>
                <p:spPr>
                  <a:xfrm>
                    <a:off x="2742" y="2256"/>
                    <a:ext cx="720" cy="0"/>
                  </a:xfrm>
                  <a:prstGeom prst="line">
                    <a:avLst/>
                  </a:prstGeom>
                  <a:ln w="9525" cap="flat" cmpd="sng">
                    <a:solidFill>
                      <a:schemeClr val="tx1"/>
                    </a:solidFill>
                    <a:prstDash val="solid"/>
                    <a:headEnd type="none" w="med" len="med"/>
                    <a:tailEnd type="triangle" w="med" len="med"/>
                  </a:ln>
                </p:spPr>
              </p:sp>
              <p:sp>
                <p:nvSpPr>
                  <p:cNvPr id="26643" name="文本框 26642"/>
                  <p:cNvSpPr txBox="1"/>
                  <p:nvPr/>
                </p:nvSpPr>
                <p:spPr>
                  <a:xfrm>
                    <a:off x="2976" y="1968"/>
                    <a:ext cx="221" cy="288"/>
                  </a:xfrm>
                  <a:prstGeom prst="rect">
                    <a:avLst/>
                  </a:prstGeom>
                  <a:noFill/>
                  <a:ln w="9525">
                    <a:noFill/>
                  </a:ln>
                </p:spPr>
                <p:txBody>
                  <a:bodyPr wrap="none" anchor="t">
                    <a:spAutoFit/>
                  </a:bodyPr>
                  <a:lstStyle/>
                  <a:p>
                    <a:pPr lvl="0"/>
                    <a:r>
                      <a:rPr lang="en-US" altLang="zh-CN">
                        <a:latin typeface="Tahoma" panose="020B0604030504040204" pitchFamily="34" charset="0"/>
                        <a:ea typeface="Times New Roman" panose="02020603050405020304" charset="0"/>
                      </a:rPr>
                      <a:t>1</a:t>
                    </a:r>
                  </a:p>
                </p:txBody>
              </p:sp>
              <p:sp>
                <p:nvSpPr>
                  <p:cNvPr id="26644" name="文本框 26643"/>
                  <p:cNvSpPr txBox="1"/>
                  <p:nvPr/>
                </p:nvSpPr>
                <p:spPr>
                  <a:xfrm>
                    <a:off x="1536" y="1584"/>
                    <a:ext cx="221" cy="288"/>
                  </a:xfrm>
                  <a:prstGeom prst="rect">
                    <a:avLst/>
                  </a:prstGeom>
                  <a:noFill/>
                  <a:ln w="9525">
                    <a:noFill/>
                  </a:ln>
                </p:spPr>
                <p:txBody>
                  <a:bodyPr wrap="none" anchor="t">
                    <a:spAutoFit/>
                  </a:bodyPr>
                  <a:lstStyle/>
                  <a:p>
                    <a:pPr lvl="0"/>
                    <a:r>
                      <a:rPr lang="en-US" altLang="zh-CN">
                        <a:latin typeface="Tahoma" panose="020B0604030504040204" pitchFamily="34" charset="0"/>
                        <a:ea typeface="Times New Roman" panose="02020603050405020304" charset="0"/>
                      </a:rPr>
                      <a:t>0</a:t>
                    </a:r>
                  </a:p>
                </p:txBody>
              </p:sp>
              <p:cxnSp>
                <p:nvCxnSpPr>
                  <p:cNvPr id="26645" name="曲线连接符 26644"/>
                  <p:cNvCxnSpPr>
                    <a:stCxn id="26639" idx="3"/>
                    <a:endCxn id="26638" idx="5"/>
                  </p:cNvCxnSpPr>
                  <p:nvPr/>
                </p:nvCxnSpPr>
                <p:spPr>
                  <a:xfrm rot="5400000">
                    <a:off x="2001" y="1980"/>
                    <a:ext cx="1" cy="824"/>
                  </a:xfrm>
                  <a:prstGeom prst="curvedConnector3">
                    <a:avLst>
                      <a:gd name="adj1" fmla="val 20000000"/>
                    </a:avLst>
                  </a:prstGeom>
                  <a:ln w="9525" cap="flat" cmpd="sng">
                    <a:solidFill>
                      <a:schemeClr val="tx1"/>
                    </a:solidFill>
                    <a:prstDash val="solid"/>
                    <a:headEnd type="none" w="med" len="med"/>
                    <a:tailEnd type="triangle" w="med" len="med"/>
                  </a:ln>
                </p:spPr>
              </p:cxnSp>
              <p:sp>
                <p:nvSpPr>
                  <p:cNvPr id="26646" name="文本框 26645"/>
                  <p:cNvSpPr txBox="1"/>
                  <p:nvPr/>
                </p:nvSpPr>
                <p:spPr>
                  <a:xfrm>
                    <a:off x="3648" y="1632"/>
                    <a:ext cx="384" cy="288"/>
                  </a:xfrm>
                  <a:prstGeom prst="rect">
                    <a:avLst/>
                  </a:prstGeom>
                  <a:noFill/>
                  <a:ln w="9525">
                    <a:noFill/>
                  </a:ln>
                </p:spPr>
                <p:txBody>
                  <a:bodyPr wrap="none" anchor="t">
                    <a:spAutoFit/>
                  </a:bodyPr>
                  <a:lstStyle/>
                  <a:p>
                    <a:pPr lvl="0"/>
                    <a:r>
                      <a:rPr lang="en-US" altLang="zh-CN">
                        <a:latin typeface="Tahoma" panose="020B0604030504040204" pitchFamily="34" charset="0"/>
                        <a:ea typeface="Times New Roman" panose="02020603050405020304" charset="0"/>
                      </a:rPr>
                      <a:t>0,1</a:t>
                    </a:r>
                  </a:p>
                </p:txBody>
              </p:sp>
              <p:cxnSp>
                <p:nvCxnSpPr>
                  <p:cNvPr id="26647" name="曲线连接符 26646"/>
                  <p:cNvCxnSpPr>
                    <a:stCxn id="26636" idx="7"/>
                    <a:endCxn id="26636" idx="1"/>
                  </p:cNvCxnSpPr>
                  <p:nvPr/>
                </p:nvCxnSpPr>
                <p:spPr>
                  <a:xfrm rot="16200000" flipH="1" flipV="1">
                    <a:off x="3605" y="2052"/>
                    <a:ext cx="1" cy="204"/>
                  </a:xfrm>
                  <a:prstGeom prst="curvedConnector3">
                    <a:avLst>
                      <a:gd name="adj1" fmla="val -18600000"/>
                    </a:avLst>
                  </a:prstGeom>
                  <a:ln w="9525" cap="flat" cmpd="sng">
                    <a:solidFill>
                      <a:schemeClr val="tx1"/>
                    </a:solidFill>
                    <a:prstDash val="solid"/>
                    <a:headEnd type="none" w="med" len="med"/>
                    <a:tailEnd type="triangle" w="med" len="med"/>
                  </a:ln>
                </p:spPr>
              </p:cxnSp>
            </p:grpSp>
          </p:grpSp>
        </p:grpSp>
      </p:grpSp>
      <p:sp>
        <p:nvSpPr>
          <p:cNvPr id="26648" name="文本框 26647"/>
          <p:cNvSpPr txBox="1"/>
          <p:nvPr/>
        </p:nvSpPr>
        <p:spPr>
          <a:xfrm>
            <a:off x="2727325" y="1989138"/>
            <a:ext cx="1803400" cy="579437"/>
          </a:xfrm>
          <a:prstGeom prst="rect">
            <a:avLst/>
          </a:prstGeom>
          <a:noFill/>
          <a:ln w="9525">
            <a:noFill/>
          </a:ln>
        </p:spPr>
        <p:txBody>
          <a:bodyPr wrap="none" anchor="t">
            <a:spAutoFit/>
          </a:bodyPr>
          <a:lstStyle/>
          <a:p>
            <a:pPr lvl="0"/>
            <a:r>
              <a:rPr lang="en-US" altLang="zh-CN" sz="3200">
                <a:latin typeface="Tahoma" panose="020B0604030504040204" pitchFamily="34" charset="0"/>
                <a:ea typeface="Times New Roman" panose="02020603050405020304" charset="0"/>
              </a:rPr>
              <a:t>0 1 0 1 1</a:t>
            </a:r>
          </a:p>
        </p:txBody>
      </p:sp>
      <p:grpSp>
        <p:nvGrpSpPr>
          <p:cNvPr id="26651" name="组合 26650"/>
          <p:cNvGrpSpPr/>
          <p:nvPr/>
        </p:nvGrpSpPr>
        <p:grpSpPr>
          <a:xfrm>
            <a:off x="2362200" y="2438400"/>
            <a:ext cx="1157288" cy="1185863"/>
            <a:chOff x="1238" y="1536"/>
            <a:chExt cx="729" cy="747"/>
          </a:xfrm>
        </p:grpSpPr>
        <p:sp>
          <p:nvSpPr>
            <p:cNvPr id="26649" name="文本框 26648"/>
            <p:cNvSpPr txBox="1"/>
            <p:nvPr/>
          </p:nvSpPr>
          <p:spPr>
            <a:xfrm>
              <a:off x="1238" y="1749"/>
              <a:ext cx="729" cy="534"/>
            </a:xfrm>
            <a:prstGeom prst="rect">
              <a:avLst/>
            </a:prstGeom>
            <a:noFill/>
            <a:ln w="25400" cap="flat" cmpd="sng">
              <a:solidFill>
                <a:srgbClr val="FF0000"/>
              </a:solidFill>
              <a:prstDash val="sysDot"/>
              <a:miter/>
              <a:headEnd type="none" w="med" len="med"/>
              <a:tailEnd type="none" w="med" len="med"/>
            </a:ln>
          </p:spPr>
          <p:txBody>
            <a:bodyPr wrap="none" anchor="t">
              <a:spAutoFit/>
            </a:bodyPr>
            <a:lstStyle/>
            <a:p>
              <a:pPr lvl="0"/>
              <a:r>
                <a:rPr lang="en-US" altLang="zh-CN">
                  <a:latin typeface="Tahoma" panose="020B0604030504040204" pitchFamily="34" charset="0"/>
                  <a:ea typeface="Times New Roman" panose="02020603050405020304" charset="0"/>
                </a:rPr>
                <a:t>  Next</a:t>
              </a:r>
            </a:p>
            <a:p>
              <a:pPr lvl="0"/>
              <a:r>
                <a:rPr lang="en-US" altLang="zh-CN">
                  <a:latin typeface="Tahoma" panose="020B0604030504040204" pitchFamily="34" charset="0"/>
                  <a:ea typeface="Times New Roman" panose="02020603050405020304" charset="0"/>
                </a:rPr>
                <a:t>symbol</a:t>
              </a:r>
            </a:p>
          </p:txBody>
        </p:sp>
        <p:sp>
          <p:nvSpPr>
            <p:cNvPr id="26650" name="直接连接符 26649"/>
            <p:cNvSpPr/>
            <p:nvPr/>
          </p:nvSpPr>
          <p:spPr>
            <a:xfrm flipV="1">
              <a:off x="1584" y="1536"/>
              <a:ext cx="0" cy="192"/>
            </a:xfrm>
            <a:prstGeom prst="line">
              <a:avLst/>
            </a:prstGeom>
            <a:ln w="25400" cap="flat" cmpd="sng">
              <a:solidFill>
                <a:srgbClr val="FF0000"/>
              </a:solidFill>
              <a:prstDash val="sysDot"/>
              <a:headEnd type="none" w="med" len="med"/>
              <a:tailEnd type="triangle" w="med" len="med"/>
            </a:ln>
          </p:spPr>
        </p:sp>
      </p:grpSp>
      <p:grpSp>
        <p:nvGrpSpPr>
          <p:cNvPr id="26654" name="组合 26653"/>
          <p:cNvGrpSpPr/>
          <p:nvPr/>
        </p:nvGrpSpPr>
        <p:grpSpPr>
          <a:xfrm>
            <a:off x="2438400" y="4953000"/>
            <a:ext cx="1212850" cy="1719263"/>
            <a:chOff x="1574" y="3120"/>
            <a:chExt cx="764" cy="1083"/>
          </a:xfrm>
        </p:grpSpPr>
        <p:sp>
          <p:nvSpPr>
            <p:cNvPr id="26652" name="文本框 26651"/>
            <p:cNvSpPr txBox="1"/>
            <p:nvPr/>
          </p:nvSpPr>
          <p:spPr>
            <a:xfrm>
              <a:off x="1574" y="3669"/>
              <a:ext cx="764" cy="534"/>
            </a:xfrm>
            <a:prstGeom prst="rect">
              <a:avLst/>
            </a:prstGeom>
            <a:noFill/>
            <a:ln w="25400" cap="flat" cmpd="sng">
              <a:solidFill>
                <a:srgbClr val="FF0000"/>
              </a:solidFill>
              <a:prstDash val="sysDot"/>
              <a:miter/>
              <a:headEnd type="none" w="med" len="med"/>
              <a:tailEnd type="none" w="med" len="med"/>
            </a:ln>
          </p:spPr>
          <p:txBody>
            <a:bodyPr wrap="none" anchor="t">
              <a:spAutoFit/>
            </a:bodyPr>
            <a:lstStyle/>
            <a:p>
              <a:pPr lvl="0"/>
              <a:r>
                <a:rPr lang="en-US" altLang="zh-CN">
                  <a:latin typeface="Tahoma" panose="020B0604030504040204" pitchFamily="34" charset="0"/>
                  <a:ea typeface="Times New Roman" panose="02020603050405020304" charset="0"/>
                </a:rPr>
                <a:t>Current</a:t>
              </a:r>
            </a:p>
            <a:p>
              <a:pPr lvl="0"/>
              <a:r>
                <a:rPr lang="en-US" altLang="zh-CN">
                  <a:latin typeface="Tahoma" panose="020B0604030504040204" pitchFamily="34" charset="0"/>
                  <a:ea typeface="Times New Roman" panose="02020603050405020304" charset="0"/>
                </a:rPr>
                <a:t> state</a:t>
              </a:r>
            </a:p>
          </p:txBody>
        </p:sp>
        <p:sp>
          <p:nvSpPr>
            <p:cNvPr id="26653" name="直接连接符 26652"/>
            <p:cNvSpPr/>
            <p:nvPr/>
          </p:nvSpPr>
          <p:spPr>
            <a:xfrm flipV="1">
              <a:off x="1920" y="3120"/>
              <a:ext cx="0" cy="528"/>
            </a:xfrm>
            <a:prstGeom prst="line">
              <a:avLst/>
            </a:prstGeom>
            <a:ln w="25400" cap="flat" cmpd="sng">
              <a:solidFill>
                <a:srgbClr val="FF0000"/>
              </a:solidFill>
              <a:prstDash val="sysDot"/>
              <a:headEnd type="none" w="med" len="med"/>
              <a:tailEnd type="triangle" w="med" len="med"/>
            </a:ln>
          </p:spPr>
        </p:sp>
      </p:grpSp>
      <p:sp>
        <p:nvSpPr>
          <p:cNvPr id="2" name="灯片编号占位符 1"/>
          <p:cNvSpPr>
            <a:spLocks noGrp="1"/>
          </p:cNvSpPr>
          <p:nvPr>
            <p:ph type="sldNum" sz="quarter" idx="12"/>
          </p:nvPr>
        </p:nvSpPr>
        <p:spPr/>
        <p:txBody>
          <a:bodyPr/>
          <a:lstStyle/>
          <a:p>
            <a:pPr lvl="0"/>
            <a:fld id="{9A0DB2DC-4C9A-4742-B13C-FB6460FD3503}" type="slidenum">
              <a:rPr lang="en-US"/>
              <a:pPr lvl="0"/>
              <a:t>9</a:t>
            </a:fld>
            <a:endParaRPr lang="en-US"/>
          </a:p>
        </p:txBody>
      </p:sp>
      <p:sp>
        <p:nvSpPr>
          <p:cNvPr id="4" name="日期占位符 3"/>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2019/5/28</a:t>
            </a:fld>
            <a:endParaRPr lang="zh-CN" altLang="en-US" dirty="0"/>
          </a:p>
        </p:txBody>
      </p:sp>
    </p:spTree>
  </p:cSld>
  <p:clrMapOvr>
    <a:masterClrMapping/>
  </p:clrMapOvr>
</p:sld>
</file>

<file path=ppt/theme/theme1.xml><?xml version="1.0" encoding="utf-8"?>
<a:theme xmlns:a="http://schemas.openxmlformats.org/drawingml/2006/main" name="人工神经网络1">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D:\神经网\人工神经网络1.ppt</Template>
  <TotalTime>102</TotalTime>
  <Words>3037</Words>
  <Application>Microsoft Office PowerPoint</Application>
  <PresentationFormat>全屏显示(4:3)</PresentationFormat>
  <Paragraphs>650</Paragraphs>
  <Slides>58</Slides>
  <Notes>13</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58</vt:i4>
      </vt:variant>
    </vt:vector>
  </HeadingPairs>
  <TitlesOfParts>
    <vt:vector size="60" baseType="lpstr">
      <vt:lpstr>人工神经网络1</vt:lpstr>
      <vt:lpstr>Microsoft Visio 绘图</vt:lpstr>
      <vt:lpstr>第五章 正则语言的性质</vt:lpstr>
      <vt:lpstr>正则语言的描述</vt:lpstr>
      <vt:lpstr>语言的性质</vt:lpstr>
      <vt:lpstr>判定性质 Decision Properties</vt:lpstr>
      <vt:lpstr>判定性质 Decision Properties</vt:lpstr>
      <vt:lpstr>判定性质 Decision Properties</vt:lpstr>
      <vt:lpstr>判定性质 Decision Properties</vt:lpstr>
      <vt:lpstr>成员判定 Membership Question</vt:lpstr>
      <vt:lpstr>Example: Testing Membership</vt:lpstr>
      <vt:lpstr>Example: Testing Membership</vt:lpstr>
      <vt:lpstr>Example: Testing Membership</vt:lpstr>
      <vt:lpstr>Example: Testing Membership</vt:lpstr>
      <vt:lpstr>Example: Testing Membership</vt:lpstr>
      <vt:lpstr>Example: Testing Membership</vt:lpstr>
      <vt:lpstr>成员判定 Membership Question</vt:lpstr>
      <vt:lpstr>成员判定 Membership Question</vt:lpstr>
      <vt:lpstr>空否判定 Emptiness Question</vt:lpstr>
      <vt:lpstr>空否判定 Emptiness Question</vt:lpstr>
      <vt:lpstr>空否判定 Emptiness Question</vt:lpstr>
      <vt:lpstr>无穷判定 Infiniteness Question</vt:lpstr>
      <vt:lpstr>无穷判定 Infiniteness Question</vt:lpstr>
      <vt:lpstr>幻灯片 22</vt:lpstr>
      <vt:lpstr>无穷判定 Infiniteness Question</vt:lpstr>
      <vt:lpstr>无穷判定 Infiniteness Question</vt:lpstr>
      <vt:lpstr>无穷判定 Infiniteness Question</vt:lpstr>
      <vt:lpstr>幻灯片 26</vt:lpstr>
      <vt:lpstr>5.1 RL的泵引理 </vt:lpstr>
      <vt:lpstr>5.1 RL的泵引理</vt:lpstr>
      <vt:lpstr>5.1 RL的泵引理 </vt:lpstr>
      <vt:lpstr>幻灯片 30</vt:lpstr>
      <vt:lpstr>5.1 RL的泵引理 </vt:lpstr>
      <vt:lpstr>5.1 RL的泵引理 </vt:lpstr>
      <vt:lpstr>5.1 RL的泵引理 </vt:lpstr>
      <vt:lpstr>5.1 RL的泵引理 </vt:lpstr>
      <vt:lpstr>5.1 RL的泵引理 </vt:lpstr>
      <vt:lpstr>5.1 RL的泵引理 </vt:lpstr>
      <vt:lpstr>5.1 RL的泵引理 </vt:lpstr>
      <vt:lpstr>5.1 RL的泵引理 </vt:lpstr>
      <vt:lpstr>5.1 RL的泵引理 </vt:lpstr>
      <vt:lpstr>5.1 RL的泵引理 </vt:lpstr>
      <vt:lpstr>5.1 RL的泵引理 </vt:lpstr>
      <vt:lpstr>5.1 练习</vt:lpstr>
      <vt:lpstr>等价性判定 Equivalence</vt:lpstr>
      <vt:lpstr>等价性判定 Equivalence</vt:lpstr>
      <vt:lpstr>等价性判定 Equivalence</vt:lpstr>
      <vt:lpstr>等价性判定 Equivalence</vt:lpstr>
      <vt:lpstr>5.2 RL的封闭性 </vt:lpstr>
      <vt:lpstr>5.2 RL的封闭性 </vt:lpstr>
      <vt:lpstr>并运算封闭性</vt:lpstr>
      <vt:lpstr>乘积、闭包运算的封闭性</vt:lpstr>
      <vt:lpstr>差运算封闭性</vt:lpstr>
      <vt:lpstr>Example: Product DFA for Difference</vt:lpstr>
      <vt:lpstr>5.2 RL的封闭性 </vt:lpstr>
      <vt:lpstr>补运算的封闭性</vt:lpstr>
      <vt:lpstr>5.2 RL的封闭性 </vt:lpstr>
      <vt:lpstr>5.2 RL的封闭性</vt:lpstr>
      <vt:lpstr>5.2 RL的封闭性</vt:lpstr>
      <vt:lpstr>5.2 RL的封闭性</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人工神经网络  Artificial Neural Networks</dc:title>
  <dc:creator>jiangzl</dc:creator>
  <cp:lastModifiedBy>Administrator</cp:lastModifiedBy>
  <cp:revision>135</cp:revision>
  <dcterms:created xsi:type="dcterms:W3CDTF">2003-03-23T06:01:00Z</dcterms:created>
  <dcterms:modified xsi:type="dcterms:W3CDTF">2019-05-28T03:54:01Z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2052-10.1.0.6029</vt:lpwstr>
  </property>
</Properties>
</file>