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70" r:id="rId6"/>
    <p:sldId id="263" r:id="rId7"/>
    <p:sldId id="261" r:id="rId8"/>
    <p:sldId id="262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96" autoAdjust="0"/>
  </p:normalViewPr>
  <p:slideViewPr>
    <p:cSldViewPr snapToGrid="0">
      <p:cViewPr varScale="1">
        <p:scale>
          <a:sx n="125" d="100"/>
          <a:sy n="125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Sybase" TargetMode="External"/><Relationship Id="rId3" Type="http://schemas.openxmlformats.org/officeDocument/2006/relationships/hyperlink" Target="https://baike.baidu.com/item/Access/5245577" TargetMode="External"/><Relationship Id="rId7" Type="http://schemas.openxmlformats.org/officeDocument/2006/relationships/hyperlink" Target="https://baike.baidu.com/item/Orac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SQL%20Server" TargetMode="External"/><Relationship Id="rId5" Type="http://schemas.openxmlformats.org/officeDocument/2006/relationships/hyperlink" Target="https://baike.baidu.com/item/dBase" TargetMode="External"/><Relationship Id="rId4" Type="http://schemas.openxmlformats.org/officeDocument/2006/relationships/hyperlink" Target="https://baike.baidu.com/item/FoxPro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PHP/933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8%93%E7%94%A8%E8%AE%A1%E7%AE%97%E6%9C%BA" TargetMode="External"/><Relationship Id="rId5" Type="http://schemas.openxmlformats.org/officeDocument/2006/relationships/hyperlink" Target="https://baike.baidu.com/item/%E5%9B%A0%E7%89%B9%E7%BD%91/114119" TargetMode="External"/><Relationship Id="rId4" Type="http://schemas.openxmlformats.org/officeDocument/2006/relationships/hyperlink" Target="https://baike.baidu.com/item/MySQL%E6%95%B0%E6%8D%AE%E5%BA%93/1099166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6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黄金圈法则      </a:t>
            </a:r>
            <a:r>
              <a:rPr lang="en-US" altLang="zh-CN" dirty="0" smtClean="0"/>
              <a:t>why   how  what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著名的营销顾问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涅克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提出了一个“黄金圈”理论，这个方法可以运用的地方是非常广的，在职场中，我们可以用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想想我们为什么要这么做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问问本质的问题是什么？还有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这件事情是应该这么来做比较好。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6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主流的关系数据库有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（美国）、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（美国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开发和推广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sybase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瑞典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 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公司开发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国产数据库系统 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阿里的数据库：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OceanBase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PolarDB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在数据库领域，尤其是工业级数据库产品，阿里在国内是领先的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腾讯的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TDSQL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分布式数据库（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Tencent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Distributed 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华为的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GaussDB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、金仓数据库、神通数据库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数据库是基础性软件，好比汽车的引擎一样，是系统的关键部件，这就要求数据库具有相当高的成熟度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每年数据库支出也多达数百亿规模，包括操作系统在内的“两软一芯”，受制于西方发达国家，数据安全也是一大因素。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9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数据库也称为非关系型数据库，允许使用动态模式存储和检索非结构化数据。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由于其创建独特结构的灵活性而被广泛使用，它可以把文档、图、列，甚至是键值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主流的关系数据库有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sybase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虽然关系型数据库有很多，但是大多数都遵循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（结构化查询语言，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 Query Language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）标准。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其优势是容易扩充，且在最初的数据库创造之后，一个新的数据种类能被添加而不需要修改所有的现有应用软件。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关系数据库分为两类：一类是桌面数据库，例如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FoxPro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等；另一类是客户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服务器数据库，例如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SQL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Oracle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Sybase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等。一般而言，桌面数据库用于小型的、单机的应用程序，它不需要网络和服务器，实现起来比较方便，但它只提供数据的存取功能。客户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数据库主要适用于大型的、多用户的数据库管理系统，应用程序包括两部分：一部分驻留在客户机上，用于向用户显示信息及实现与用户的交互；另一部分驻留在服务器中，主要用来实现对数据库的操作和对数据的计算处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5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WampServer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是一款由法国人开发的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解释器以及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MySQL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的整合软件包。免去了开发人员将时间花费在繁琐的配置环境过程，从而腾出更多精力去做开发。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WampServer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Apache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集成安装环境，即在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的服务器软件。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服务器一般指网站服务器，是指驻留于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因特网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上某种类型计算机的程序，可以处理浏览器等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客户端的请求并返回相应响应，也可以放置网站文件，让全世界浏览；可以放置数据文件，让全世界下载。目前最主流的三个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网络服务器是网络环境下为客户提供某种服务的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专用计算机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3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与其他的大型数据库例如 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等相比，</a:t>
            </a:r>
            <a:r>
              <a:rPr lang="en-US" altLang="zh-CN" dirty="0" smtClean="0"/>
              <a:t>MySQL [1]  </a:t>
            </a:r>
            <a:r>
              <a:rPr lang="zh-CN" altLang="en-US" dirty="0" smtClean="0"/>
              <a:t>自有它的不足之处，但是这丝毫也没有减少它受欢迎的程度。对于一般的个人使用者和中小型企业来说，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提供的功能已经绰绰有余，而且由于 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是开放源码软件，因此可以大大降低总体拥有成本。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作为操作系统，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作为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MySQL </a:t>
            </a:r>
            <a:r>
              <a:rPr lang="zh-CN" altLang="en-US" dirty="0" smtClean="0"/>
              <a:t>作为数据库，</a:t>
            </a:r>
            <a:r>
              <a:rPr lang="en-US" altLang="zh-CN" dirty="0" smtClean="0"/>
              <a:t>PHP/Perl/Python</a:t>
            </a:r>
            <a:r>
              <a:rPr lang="zh-CN" altLang="en-US" dirty="0" smtClean="0"/>
              <a:t>作为服务器端脚本解释器。由于这四个软件都是免费或开放源码软件，因此使用这种方式不用花一分钱（除开人工成本）就可以建立起一个稳定、免费的网站系统，被业界称为“</a:t>
            </a:r>
            <a:r>
              <a:rPr lang="en-US" altLang="zh-CN" dirty="0" smtClean="0"/>
              <a:t>LAMP“</a:t>
            </a:r>
            <a:r>
              <a:rPr lang="zh-CN" altLang="en-US" dirty="0" smtClean="0"/>
              <a:t>或“</a:t>
            </a:r>
            <a:r>
              <a:rPr lang="en-US" altLang="zh-CN" dirty="0" smtClean="0"/>
              <a:t>LNMP”</a:t>
            </a:r>
            <a:r>
              <a:rPr lang="zh-CN" altLang="en-US" dirty="0" smtClean="0"/>
              <a:t>组合。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可以处理浏览器等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客户端的请求并返回相应响应，也可以放置网站文件，让全世界浏览；可以放置数据文件，让全世界下载。目前最主流的三个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FLOSS)</a:t>
            </a:r>
            <a:r>
              <a:rPr lang="zh-CN" altLang="en-US" dirty="0" smtClean="0"/>
              <a:t>，因此使用这种方式不用花一分钱（除开人工成本）就可以建立起一个稳定、免费的网站系统，被业界称为“</a:t>
            </a:r>
            <a:r>
              <a:rPr lang="en-US" altLang="zh-CN" dirty="0" smtClean="0"/>
              <a:t>LAMP“</a:t>
            </a:r>
            <a:r>
              <a:rPr lang="zh-CN" altLang="en-US" dirty="0" smtClean="0"/>
              <a:t>或“</a:t>
            </a:r>
            <a:r>
              <a:rPr lang="en-US" altLang="zh-CN" dirty="0" smtClean="0"/>
              <a:t>LNMP”</a:t>
            </a:r>
            <a:r>
              <a:rPr lang="zh-CN" altLang="en-US" dirty="0" smtClean="0"/>
              <a:t>组合。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7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3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数据库系统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400" dirty="0"/>
              <a:t>Principles of </a:t>
            </a:r>
            <a:r>
              <a:rPr lang="en-US" altLang="zh-CN" sz="4400" dirty="0" smtClean="0"/>
              <a:t>Database </a:t>
            </a:r>
            <a:r>
              <a:rPr lang="en-US" altLang="zh-CN" sz="4400" dirty="0"/>
              <a:t>Systems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WampServer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en-US" altLang="zh-CN" sz="2215" dirty="0" err="1">
                <a:latin typeface="+mn-ea"/>
              </a:rPr>
              <a:t>WampServer</a:t>
            </a:r>
            <a:r>
              <a:rPr lang="zh-CN" altLang="en-US" sz="2215" dirty="0">
                <a:latin typeface="+mn-ea"/>
              </a:rPr>
              <a:t>：在</a:t>
            </a:r>
            <a:r>
              <a:rPr lang="en-US" altLang="zh-CN" sz="2215" dirty="0">
                <a:latin typeface="+mn-ea"/>
              </a:rPr>
              <a:t>window</a:t>
            </a:r>
            <a:r>
              <a:rPr lang="zh-CN" altLang="en-US" sz="2215" dirty="0">
                <a:latin typeface="+mn-ea"/>
              </a:rPr>
              <a:t>下的</a:t>
            </a:r>
            <a:r>
              <a:rPr lang="en-US" altLang="zh-CN" sz="2215" dirty="0">
                <a:latin typeface="+mn-ea"/>
              </a:rPr>
              <a:t>apache</a:t>
            </a:r>
            <a:r>
              <a:rPr lang="zh-CN" altLang="en-US" sz="2215" dirty="0">
                <a:latin typeface="+mn-ea"/>
              </a:rPr>
              <a:t>、</a:t>
            </a:r>
            <a:r>
              <a:rPr lang="en-US" altLang="zh-CN" sz="2215" dirty="0" err="1">
                <a:latin typeface="+mn-ea"/>
              </a:rPr>
              <a:t>php</a:t>
            </a:r>
            <a:r>
              <a:rPr lang="zh-CN" altLang="en-US" sz="2215" dirty="0">
                <a:latin typeface="+mn-ea"/>
              </a:rPr>
              <a:t>和</a:t>
            </a:r>
            <a:r>
              <a:rPr lang="en-US" altLang="zh-CN" sz="2215" dirty="0" err="1">
                <a:latin typeface="+mn-ea"/>
              </a:rPr>
              <a:t>mysql</a:t>
            </a:r>
            <a:r>
              <a:rPr lang="zh-CN" altLang="en-US" sz="2215" dirty="0">
                <a:latin typeface="+mn-ea"/>
              </a:rPr>
              <a:t>的服务器软件</a:t>
            </a:r>
            <a:r>
              <a:rPr lang="zh-CN" altLang="en-US" sz="2215" dirty="0" smtClean="0">
                <a:latin typeface="+mn-ea"/>
              </a:rPr>
              <a:t>。</a:t>
            </a:r>
            <a:endParaRPr lang="en-US" altLang="zh-CN" sz="2215" dirty="0" smtClean="0">
              <a:latin typeface="+mn-ea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 smtClean="0">
                <a:latin typeface="+mn-ea"/>
              </a:rPr>
              <a:t>类似的软件有</a:t>
            </a:r>
            <a:r>
              <a:rPr lang="en-US" altLang="zh-CN" sz="2215" dirty="0" err="1" smtClean="0">
                <a:latin typeface="+mn-ea"/>
              </a:rPr>
              <a:t>XAMPP,AppServ,PHPnow,APMServ</a:t>
            </a:r>
            <a:r>
              <a:rPr lang="zh-CN" altLang="en-US" sz="2215" dirty="0">
                <a:latin typeface="+mn-ea"/>
              </a:rPr>
              <a:t>等等</a:t>
            </a:r>
            <a:endParaRPr lang="en-US" altLang="zh-CN" sz="2215" dirty="0">
              <a:latin typeface="+mn-ea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en-US" altLang="zh-CN" sz="2215" dirty="0" smtClean="0">
                <a:latin typeface="+mn-ea"/>
              </a:rPr>
              <a:t>Apache: Apache</a:t>
            </a:r>
            <a:r>
              <a:rPr lang="zh-CN" altLang="en-US" sz="2215" dirty="0" smtClean="0">
                <a:latin typeface="+mn-ea"/>
              </a:rPr>
              <a:t>是</a:t>
            </a:r>
            <a:r>
              <a:rPr lang="zh-CN" altLang="en-US" sz="2215" dirty="0">
                <a:latin typeface="+mn-ea"/>
              </a:rPr>
              <a:t>世界使用排名第一的</a:t>
            </a:r>
            <a:r>
              <a:rPr lang="en-US" altLang="zh-CN" sz="2215" dirty="0">
                <a:latin typeface="+mn-ea"/>
              </a:rPr>
              <a:t>Web</a:t>
            </a:r>
            <a:r>
              <a:rPr lang="zh-CN" altLang="en-US" sz="2215" dirty="0">
                <a:latin typeface="+mn-ea"/>
              </a:rPr>
              <a:t>服务器软件。网络服务器是网络环境下为客户提供某种服务的</a:t>
            </a:r>
            <a:r>
              <a:rPr lang="zh-CN" altLang="en-US" sz="2215" dirty="0" smtClean="0">
                <a:latin typeface="+mn-ea"/>
              </a:rPr>
              <a:t>专用计算机。</a:t>
            </a:r>
            <a:endParaRPr lang="en-US" altLang="zh-CN" sz="2215" dirty="0" smtClean="0">
              <a:latin typeface="+mn-ea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en-US" altLang="zh-CN" sz="2215" dirty="0" err="1" smtClean="0">
                <a:latin typeface="+mn-ea"/>
              </a:rPr>
              <a:t>PhP</a:t>
            </a:r>
            <a:r>
              <a:rPr lang="zh-CN" altLang="en-US" sz="2215" dirty="0" smtClean="0">
                <a:latin typeface="+mn-ea"/>
              </a:rPr>
              <a:t>：“超文本预处理器”，是</a:t>
            </a:r>
            <a:r>
              <a:rPr lang="zh-CN" altLang="en-US" sz="2215" dirty="0">
                <a:latin typeface="+mn-ea"/>
              </a:rPr>
              <a:t>在服务器端执行的脚本语言</a:t>
            </a:r>
            <a:r>
              <a:rPr lang="zh-CN" altLang="en-US" sz="2215" dirty="0" smtClean="0">
                <a:latin typeface="+mn-ea"/>
              </a:rPr>
              <a:t>，是</a:t>
            </a:r>
            <a:r>
              <a:rPr lang="zh-CN" altLang="en-US" sz="2215" dirty="0">
                <a:latin typeface="+mn-ea"/>
              </a:rPr>
              <a:t>常用的网站编程语言</a:t>
            </a:r>
            <a:r>
              <a:rPr lang="zh-CN" altLang="en-US" sz="2215" dirty="0" smtClean="0">
                <a:latin typeface="+mn-ea"/>
              </a:rPr>
              <a:t>。</a:t>
            </a:r>
            <a:endParaRPr lang="en-US" altLang="zh-CN" sz="2215" dirty="0" smtClean="0">
              <a:latin typeface="+mn-ea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en-US" altLang="zh-CN" sz="2215" dirty="0" smtClean="0">
                <a:latin typeface="+mn-ea"/>
              </a:rPr>
              <a:t>MySQL</a:t>
            </a:r>
            <a:r>
              <a:rPr lang="zh-CN" altLang="en-US" sz="2215" dirty="0" smtClean="0">
                <a:latin typeface="+mn-ea"/>
              </a:rPr>
              <a:t>：</a:t>
            </a:r>
            <a:endParaRPr lang="en-US" altLang="zh-CN" sz="2215" dirty="0" smtClean="0">
              <a:latin typeface="+mn-ea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sz="1815" dirty="0" smtClean="0">
                <a:latin typeface="+mn-ea"/>
              </a:rPr>
              <a:t>MySQL</a:t>
            </a:r>
            <a:r>
              <a:rPr lang="zh-CN" altLang="en-US" sz="1815" dirty="0">
                <a:latin typeface="+mn-ea"/>
              </a:rPr>
              <a:t>是一个关系型数据库管理系统，由瑞典</a:t>
            </a:r>
            <a:r>
              <a:rPr lang="en-US" altLang="zh-CN" sz="1815" dirty="0">
                <a:latin typeface="+mn-ea"/>
              </a:rPr>
              <a:t>MySQL AB </a:t>
            </a:r>
            <a:r>
              <a:rPr lang="zh-CN" altLang="en-US" sz="1815" dirty="0">
                <a:latin typeface="+mn-ea"/>
              </a:rPr>
              <a:t>公司开发，属于 </a:t>
            </a:r>
            <a:r>
              <a:rPr lang="en-US" altLang="zh-CN" sz="1815" dirty="0">
                <a:latin typeface="+mn-ea"/>
              </a:rPr>
              <a:t>Oracle </a:t>
            </a:r>
            <a:r>
              <a:rPr lang="zh-CN" altLang="en-US" sz="1815" dirty="0">
                <a:latin typeface="+mn-ea"/>
              </a:rPr>
              <a:t>旗下产品</a:t>
            </a:r>
            <a:r>
              <a:rPr lang="zh-CN" altLang="en-US" sz="1815" dirty="0" smtClean="0">
                <a:latin typeface="+mn-ea"/>
              </a:rPr>
              <a:t>。</a:t>
            </a:r>
            <a:endParaRPr lang="en-US" altLang="zh-CN" sz="1815" dirty="0" smtClean="0">
              <a:latin typeface="+mn-ea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sz="1815" dirty="0" smtClean="0">
                <a:latin typeface="+mn-ea"/>
              </a:rPr>
              <a:t>MySQL</a:t>
            </a:r>
            <a:r>
              <a:rPr lang="zh-CN" altLang="en-US" sz="1815" dirty="0" smtClean="0">
                <a:latin typeface="+mn-ea"/>
              </a:rPr>
              <a:t>是</a:t>
            </a:r>
            <a:r>
              <a:rPr lang="zh-CN" altLang="en-US" sz="1815" dirty="0">
                <a:latin typeface="+mn-ea"/>
              </a:rPr>
              <a:t>最流行的关系型数据库管理系统</a:t>
            </a:r>
            <a:r>
              <a:rPr lang="zh-CN" altLang="en-US" sz="1815" dirty="0" smtClean="0">
                <a:latin typeface="+mn-ea"/>
              </a:rPr>
              <a:t>之一</a:t>
            </a:r>
            <a:endParaRPr lang="en-US" altLang="zh-CN" sz="1815" dirty="0" smtClean="0">
              <a:latin typeface="+mn-ea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sz="1815" dirty="0" smtClean="0">
                <a:latin typeface="+mn-ea"/>
              </a:rPr>
              <a:t>MySQL</a:t>
            </a:r>
            <a:r>
              <a:rPr lang="zh-CN" altLang="en-US" sz="1815" dirty="0">
                <a:latin typeface="+mn-ea"/>
              </a:rPr>
              <a:t>是开放源码软件</a:t>
            </a:r>
            <a:endParaRPr lang="en-US" altLang="zh-CN" sz="1815" dirty="0">
              <a:latin typeface="+mn-ea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endParaRPr lang="zh-CN" altLang="en-US" sz="2215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WampServer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663701"/>
            <a:ext cx="8320512" cy="4351338"/>
          </a:xfrm>
        </p:spPr>
        <p:txBody>
          <a:bodyPr>
            <a:normAutofit fontScale="92500"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</a:rPr>
              <a:t>下载网址</a:t>
            </a:r>
            <a:r>
              <a:rPr lang="zh-CN" altLang="en-US" sz="2215" dirty="0" smtClean="0">
                <a:latin typeface="宋体" panose="02010600030101010101" pitchFamily="2" charset="-122"/>
              </a:rPr>
              <a:t>：</a:t>
            </a:r>
            <a:endParaRPr lang="en-US" altLang="zh-CN" sz="2215" dirty="0" smtClean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dirty="0"/>
              <a:t>https://www.wampserver.com/</a:t>
            </a: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dirty="0">
                <a:hlinkClick r:id="rId3"/>
              </a:rPr>
              <a:t>https://sourceforge.net/projects/wampserver/files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>
              <a:spcBef>
                <a:spcPts val="554"/>
              </a:spcBef>
              <a:buSzPct val="85000"/>
              <a:defRPr/>
            </a:pPr>
            <a:endParaRPr lang="en-US" altLang="zh-CN" dirty="0"/>
          </a:p>
          <a:p>
            <a:pPr>
              <a:spcBef>
                <a:spcPts val="554"/>
              </a:spcBef>
              <a:buSzPct val="85000"/>
              <a:defRPr/>
            </a:pPr>
            <a:r>
              <a:rPr lang="zh-CN" altLang="en-US" dirty="0"/>
              <a:t>实验附件提供了</a:t>
            </a:r>
            <a:r>
              <a:rPr lang="en-US" altLang="zh-CN" dirty="0"/>
              <a:t>2.5</a:t>
            </a:r>
            <a:r>
              <a:rPr lang="zh-CN" altLang="en-US" dirty="0"/>
              <a:t>版本的安装程序，可以直接安装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554"/>
              </a:spcBef>
              <a:buSzPct val="85000"/>
              <a:defRPr/>
            </a:pPr>
            <a:endParaRPr lang="en-US" altLang="zh-CN" dirty="0"/>
          </a:p>
          <a:p>
            <a:pPr>
              <a:spcBef>
                <a:spcPts val="554"/>
              </a:spcBef>
              <a:buSzPct val="85000"/>
              <a:defRPr/>
            </a:pPr>
            <a:r>
              <a:rPr lang="zh-CN" altLang="en-US" dirty="0"/>
              <a:t>安装后的使用说明：</a:t>
            </a: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dirty="0"/>
              <a:t>https://www.jianshu.com/p/70e1508a701d?tdsourcetag=s_pcqq_aiomsg</a:t>
            </a: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en-US" altLang="zh-CN" dirty="0"/>
              <a:t>http://www.chengzhushuo.com/articlecontent.html?id=428</a:t>
            </a: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en-US" dirty="0" smtClean="0"/>
              <a:t>也</a:t>
            </a:r>
            <a:r>
              <a:rPr lang="zh-CN" altLang="en-US" dirty="0"/>
              <a:t>可以自行网上查找。</a:t>
            </a:r>
          </a:p>
        </p:txBody>
      </p:sp>
    </p:spTree>
    <p:extLst>
      <p:ext uri="{BB962C8B-B14F-4D97-AF65-F5344CB8AC3E}">
        <p14:creationId xmlns:p14="http://schemas.microsoft.com/office/powerpoint/2010/main" val="4120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课程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为中文版</a:t>
            </a:r>
            <a:endParaRPr lang="zh-CN" altLang="en-US" dirty="0"/>
          </a:p>
          <a:p>
            <a:r>
              <a:rPr lang="zh-CN" altLang="en-US" dirty="0"/>
              <a:t>关键字</a:t>
            </a:r>
            <a:r>
              <a:rPr lang="zh-CN" altLang="en-US" dirty="0" smtClean="0"/>
              <a:t>加英文注释</a:t>
            </a:r>
            <a:endParaRPr lang="zh-CN" altLang="en-US" dirty="0"/>
          </a:p>
          <a:p>
            <a:r>
              <a:rPr lang="zh-CN" altLang="en-US" dirty="0"/>
              <a:t>辅助材料</a:t>
            </a:r>
            <a:r>
              <a:rPr lang="zh-CN" altLang="en-US" dirty="0" smtClean="0"/>
              <a:t>为英文 </a:t>
            </a:r>
            <a:endParaRPr lang="zh-CN" altLang="en-US" dirty="0"/>
          </a:p>
          <a:p>
            <a:r>
              <a:rPr lang="zh-CN" altLang="en-US" dirty="0"/>
              <a:t>考试和作业为中文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上课时间地点</a:t>
            </a:r>
            <a:endParaRPr lang="zh-CN" altLang="en-US" dirty="0"/>
          </a:p>
          <a:p>
            <a:r>
              <a:rPr lang="zh-CN" altLang="en-US" dirty="0"/>
              <a:t>理论课：每</a:t>
            </a:r>
            <a:r>
              <a:rPr lang="zh-CN" altLang="en-US" dirty="0" smtClean="0"/>
              <a:t>周二下午</a:t>
            </a:r>
            <a:r>
              <a:rPr lang="en-US" altLang="zh-CN" dirty="0" smtClean="0"/>
              <a:t>7-8</a:t>
            </a:r>
            <a:r>
              <a:rPr lang="zh-CN" altLang="en-US" dirty="0" smtClean="0"/>
              <a:t>节</a:t>
            </a:r>
            <a:r>
              <a:rPr lang="zh-CN" altLang="en-US" dirty="0"/>
              <a:t>，致理楼</a:t>
            </a:r>
            <a:r>
              <a:rPr lang="en-US" altLang="zh-CN" dirty="0" smtClean="0"/>
              <a:t>L1-201</a:t>
            </a:r>
            <a:endParaRPr lang="en-US" altLang="zh-CN" dirty="0"/>
          </a:p>
          <a:p>
            <a:pPr lvl="1"/>
            <a:r>
              <a:rPr lang="zh-CN" altLang="en-US" dirty="0"/>
              <a:t>实验课：每</a:t>
            </a:r>
            <a:r>
              <a:rPr lang="zh-CN" altLang="en-US" dirty="0" smtClean="0"/>
              <a:t>周二下午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节</a:t>
            </a:r>
            <a:r>
              <a:rPr lang="zh-CN" altLang="en-US" dirty="0"/>
              <a:t>，南区计算机</a:t>
            </a:r>
            <a:r>
              <a:rPr lang="zh-CN" altLang="en-US" dirty="0" smtClean="0"/>
              <a:t>大楼</a:t>
            </a:r>
            <a:r>
              <a:rPr lang="en-US" altLang="zh-CN" dirty="0" smtClean="0"/>
              <a:t>326</a:t>
            </a:r>
          </a:p>
          <a:p>
            <a:pPr lvl="1"/>
            <a:r>
              <a:rPr lang="zh-CN" altLang="en-US" b="1" dirty="0" smtClean="0"/>
              <a:t>助教 </a:t>
            </a:r>
            <a:r>
              <a:rPr lang="zh-CN" altLang="en-US" dirty="0" smtClean="0"/>
              <a:t>宋昱锴</a:t>
            </a:r>
            <a:endParaRPr lang="zh-CN" altLang="en-US" dirty="0"/>
          </a:p>
          <a:p>
            <a:r>
              <a:rPr lang="zh-CN" altLang="en-US" b="1" dirty="0"/>
              <a:t>答疑</a:t>
            </a:r>
            <a:r>
              <a:rPr lang="zh-CN" altLang="en-US" dirty="0"/>
              <a:t>：每</a:t>
            </a:r>
            <a:r>
              <a:rPr lang="zh-CN" altLang="en-US" dirty="0" smtClean="0"/>
              <a:t>周二上午</a:t>
            </a:r>
            <a:r>
              <a:rPr lang="en-US" altLang="zh-CN" dirty="0" smtClean="0"/>
              <a:t>10-12</a:t>
            </a:r>
            <a:r>
              <a:rPr lang="zh-CN" altLang="en-US" dirty="0" smtClean="0"/>
              <a:t>点，</a:t>
            </a:r>
            <a:r>
              <a:rPr lang="zh-CN" altLang="en-US" dirty="0"/>
              <a:t>南区计算机大楼</a:t>
            </a:r>
            <a:r>
              <a:rPr lang="en-US" altLang="zh-CN" dirty="0" smtClean="0"/>
              <a:t>406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本门课程的评分分为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94003F"/>
                </a:solidFill>
              </a:rPr>
              <a:t>课程考试成绩</a:t>
            </a:r>
            <a:r>
              <a:rPr lang="zh-CN" altLang="en-US" dirty="0"/>
              <a:t>两个部分，每个部分分数分配如下：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平时成绩：实验，课堂表现与课程作业：</a:t>
            </a:r>
            <a:r>
              <a:rPr lang="en-US" altLang="zh-CN" dirty="0"/>
              <a:t>40%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实验</a:t>
            </a:r>
            <a:r>
              <a:rPr lang="zh-CN" altLang="en-US" dirty="0" smtClean="0"/>
              <a:t>，每次</a:t>
            </a:r>
            <a:r>
              <a:rPr lang="zh-CN" altLang="en-US" dirty="0"/>
              <a:t>实验需要提交实验报告（</a:t>
            </a:r>
            <a:r>
              <a:rPr lang="en-US" altLang="zh-CN" dirty="0" err="1"/>
              <a:t>docx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实验报告中需要</a:t>
            </a:r>
            <a:r>
              <a:rPr lang="zh-CN" altLang="en-US" dirty="0" smtClean="0"/>
              <a:t>说明实验目的、实验环境、实验内容、实验</a:t>
            </a:r>
            <a:r>
              <a:rPr lang="zh-CN" altLang="en-US" dirty="0"/>
              <a:t>步骤，实验</a:t>
            </a:r>
            <a:r>
              <a:rPr lang="zh-CN" altLang="en-US" dirty="0" smtClean="0"/>
              <a:t>结果、心得体会。实验过程给出实验截图，并加文字充分介绍。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作业在截止日期前上传到</a:t>
            </a:r>
            <a:r>
              <a:rPr lang="en-US" altLang="zh-CN" dirty="0"/>
              <a:t>BB</a:t>
            </a:r>
            <a:r>
              <a:rPr lang="zh-CN" altLang="en-US" dirty="0"/>
              <a:t>，压缩包命名格式“实验ｘ</a:t>
            </a:r>
            <a:r>
              <a:rPr lang="en-US" altLang="zh-CN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.zip/</a:t>
            </a:r>
            <a:r>
              <a:rPr lang="en-US" altLang="zh-CN" dirty="0" err="1"/>
              <a:t>rar</a:t>
            </a:r>
            <a:r>
              <a:rPr lang="en-US" altLang="zh-CN" dirty="0"/>
              <a:t>”</a:t>
            </a:r>
            <a:r>
              <a:rPr lang="zh-CN" altLang="en-US" dirty="0"/>
              <a:t>。若作业延迟</a:t>
            </a:r>
            <a:r>
              <a:rPr lang="zh-CN" altLang="en-US" dirty="0" smtClean="0"/>
              <a:t>，扣除</a:t>
            </a:r>
            <a:r>
              <a:rPr lang="zh-CN" altLang="en-US" dirty="0"/>
              <a:t>该实验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成绩。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发现抄袭（以及提供抄袭），该作业取消成绩。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期末考试：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94003F"/>
                </a:solidFill>
              </a:rPr>
              <a:t>总成绩 </a:t>
            </a:r>
            <a:r>
              <a:rPr lang="en-US" altLang="zh-CN" b="1" dirty="0">
                <a:solidFill>
                  <a:srgbClr val="94003F"/>
                </a:solidFill>
              </a:rPr>
              <a:t>= 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en-US" altLang="zh-CN" b="1" dirty="0">
                <a:solidFill>
                  <a:srgbClr val="94003F"/>
                </a:solidFill>
              </a:rPr>
              <a:t>×40% + </a:t>
            </a:r>
            <a:r>
              <a:rPr lang="zh-CN" altLang="en-US" b="1" dirty="0">
                <a:solidFill>
                  <a:srgbClr val="94003F"/>
                </a:solidFill>
              </a:rPr>
              <a:t>课程考试成绩</a:t>
            </a:r>
            <a:r>
              <a:rPr lang="en-US" altLang="zh-CN" b="1" dirty="0">
                <a:solidFill>
                  <a:srgbClr val="94003F"/>
                </a:solidFill>
              </a:rPr>
              <a:t>×60%</a:t>
            </a:r>
            <a:endParaRPr lang="zh-CN" altLang="en-US" dirty="0">
              <a:solidFill>
                <a:srgbClr val="94003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4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</a:rPr>
              <a:t>实验报告在</a:t>
            </a:r>
            <a:r>
              <a:rPr lang="en-US" altLang="zh-CN" sz="2215" dirty="0">
                <a:latin typeface="宋体" panose="02010600030101010101" pitchFamily="2" charset="-122"/>
              </a:rPr>
              <a:t>blackboard</a:t>
            </a:r>
            <a:r>
              <a:rPr lang="zh-CN" altLang="en-US" sz="2215" dirty="0">
                <a:latin typeface="宋体" panose="02010600030101010101" pitchFamily="2" charset="-122"/>
              </a:rPr>
              <a:t>打开后，要另存到本地电脑。</a:t>
            </a:r>
            <a:endParaRPr lang="en-US" altLang="zh-CN" sz="2215" dirty="0">
              <a:latin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</a:rPr>
              <a:t>提交实验</a:t>
            </a:r>
            <a:r>
              <a:rPr lang="zh-CN" altLang="en-US" sz="2215" dirty="0" smtClean="0">
                <a:latin typeface="宋体" panose="02010600030101010101" pitchFamily="2" charset="-122"/>
              </a:rPr>
              <a:t>报告时</a:t>
            </a:r>
            <a:r>
              <a:rPr lang="zh-CN" altLang="en-US" sz="2215" dirty="0">
                <a:latin typeface="宋体" panose="02010600030101010101" pitchFamily="2" charset="-122"/>
              </a:rPr>
              <a:t>，作为附件</a:t>
            </a:r>
            <a:r>
              <a:rPr lang="zh-CN" altLang="en-US" sz="2215" dirty="0" smtClean="0">
                <a:latin typeface="宋体" panose="02010600030101010101" pitchFamily="2" charset="-122"/>
              </a:rPr>
              <a:t>提交。</a:t>
            </a:r>
            <a:endParaRPr lang="en-US" altLang="zh-CN" sz="2215" dirty="0">
              <a:latin typeface="宋体" panose="02010600030101010101" pitchFamily="2" charset="-122"/>
            </a:endParaRPr>
          </a:p>
          <a:p>
            <a:pPr marL="344487" lvl="1" indent="0">
              <a:spcBef>
                <a:spcPts val="554"/>
              </a:spcBef>
              <a:buSzPct val="85000"/>
              <a:buNone/>
              <a:defRPr/>
            </a:pPr>
            <a:endParaRPr lang="en-US" altLang="zh-CN" sz="2031" dirty="0">
              <a:latin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</a:rPr>
              <a:t>实验报告评分标准：</a:t>
            </a:r>
            <a:endParaRPr lang="en-US" altLang="zh-CN" sz="2215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</a:rPr>
              <a:t>实验报告整洁：</a:t>
            </a:r>
            <a:r>
              <a:rPr lang="en-US" altLang="zh-CN" sz="2031" dirty="0">
                <a:latin typeface="宋体" panose="02010600030101010101" pitchFamily="2" charset="-122"/>
              </a:rPr>
              <a:t>10</a:t>
            </a:r>
            <a:r>
              <a:rPr lang="zh-CN" altLang="en-US" sz="2031" dirty="0">
                <a:latin typeface="宋体" panose="02010600030101010101" pitchFamily="2" charset="-122"/>
              </a:rPr>
              <a:t>分  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</a:rPr>
              <a:t>按时</a:t>
            </a:r>
            <a:r>
              <a:rPr lang="zh-CN" altLang="en-US" sz="2031" dirty="0" smtClean="0">
                <a:latin typeface="宋体" panose="02010600030101010101" pitchFamily="2" charset="-122"/>
              </a:rPr>
              <a:t>提交：</a:t>
            </a:r>
            <a:r>
              <a:rPr lang="en-US" altLang="zh-CN" sz="2031" dirty="0" smtClean="0">
                <a:latin typeface="宋体" panose="02010600030101010101" pitchFamily="2" charset="-122"/>
              </a:rPr>
              <a:t>10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zh-CN" sz="2031" dirty="0">
                <a:latin typeface="宋体" panose="02010600030101010101" pitchFamily="2" charset="-122"/>
              </a:rPr>
              <a:t>实验目的：</a:t>
            </a:r>
            <a:r>
              <a:rPr lang="en-US" altLang="zh-CN" sz="2031" dirty="0">
                <a:latin typeface="宋体" panose="02010600030101010101" pitchFamily="2" charset="-122"/>
              </a:rPr>
              <a:t>10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zh-CN" sz="2031" dirty="0">
                <a:latin typeface="宋体" panose="02010600030101010101" pitchFamily="2" charset="-122"/>
              </a:rPr>
              <a:t>实验内容：</a:t>
            </a:r>
            <a:r>
              <a:rPr lang="en-US" altLang="zh-CN" sz="2031" dirty="0">
                <a:latin typeface="宋体" panose="02010600030101010101" pitchFamily="2" charset="-122"/>
              </a:rPr>
              <a:t>5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zh-CN" sz="2031" dirty="0">
                <a:latin typeface="宋体" panose="02010600030101010101" pitchFamily="2" charset="-122"/>
              </a:rPr>
              <a:t>实验环境：</a:t>
            </a:r>
            <a:r>
              <a:rPr lang="en-US" altLang="zh-CN" sz="2031" dirty="0">
                <a:latin typeface="宋体" panose="02010600030101010101" pitchFamily="2" charset="-122"/>
              </a:rPr>
              <a:t>5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</a:rPr>
              <a:t>实验过程和结果：</a:t>
            </a:r>
            <a:r>
              <a:rPr lang="en-US" altLang="zh-CN" sz="2031" dirty="0" smtClean="0">
                <a:latin typeface="宋体" panose="02010600030101010101" pitchFamily="2" charset="-122"/>
              </a:rPr>
              <a:t>50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pPr lvl="1">
              <a:spcBef>
                <a:spcPts val="554"/>
              </a:spcBef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</a:rPr>
              <a:t>体会：</a:t>
            </a:r>
            <a:r>
              <a:rPr lang="en-US" altLang="zh-CN" sz="2031" dirty="0" smtClean="0">
                <a:latin typeface="宋体" panose="02010600030101010101" pitchFamily="2" charset="-122"/>
              </a:rPr>
              <a:t>10</a:t>
            </a:r>
            <a:r>
              <a:rPr lang="zh-CN" altLang="en-US" sz="2031" dirty="0">
                <a:latin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 smtClean="0">
                <a:latin typeface="宋体" panose="02010600030101010101" pitchFamily="2" charset="-122"/>
              </a:rPr>
              <a:t>课程资料</a:t>
            </a:r>
            <a:r>
              <a:rPr lang="zh-CN" altLang="en-US" sz="2215" dirty="0">
                <a:latin typeface="宋体" panose="02010600030101010101" pitchFamily="2" charset="-122"/>
              </a:rPr>
              <a:t>在</a:t>
            </a:r>
            <a:r>
              <a:rPr lang="en-US" altLang="zh-CN" sz="2215" dirty="0" smtClean="0">
                <a:latin typeface="宋体" panose="02010600030101010101" pitchFamily="2" charset="-122"/>
              </a:rPr>
              <a:t>blackboard</a:t>
            </a:r>
            <a:r>
              <a:rPr lang="zh-CN" altLang="en-US" sz="2215" dirty="0" smtClean="0">
                <a:latin typeface="宋体" panose="02010600030101010101" pitchFamily="2" charset="-122"/>
              </a:rPr>
              <a:t>下载</a:t>
            </a:r>
            <a:endParaRPr lang="en-US" altLang="zh-CN" sz="2215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84"/>
          <a:stretch/>
        </p:blipFill>
        <p:spPr>
          <a:xfrm>
            <a:off x="0" y="2091243"/>
            <a:ext cx="9144000" cy="45305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259580"/>
            <a:ext cx="174498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5163979"/>
            <a:ext cx="174498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互相认识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899" y="1663701"/>
            <a:ext cx="820843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认识老师</a:t>
            </a:r>
            <a:endParaRPr lang="en-US" altLang="zh-CN" dirty="0" smtClean="0"/>
          </a:p>
          <a:p>
            <a:pPr lvl="1"/>
            <a:r>
              <a:rPr lang="zh-CN" altLang="en-US" dirty="0"/>
              <a:t>张小燕 未来媒体与技术研究所，</a:t>
            </a:r>
            <a:r>
              <a:rPr lang="en-US" altLang="zh-CN" dirty="0"/>
              <a:t>NTU</a:t>
            </a:r>
            <a:r>
              <a:rPr lang="zh-CN" altLang="en-US" dirty="0"/>
              <a:t>博士，美国</a:t>
            </a:r>
            <a:r>
              <a:rPr lang="zh-CN" altLang="en-US" dirty="0" smtClean="0"/>
              <a:t>博士后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r>
              <a:rPr lang="en-US" altLang="zh-CN" dirty="0"/>
              <a:t>《</a:t>
            </a:r>
            <a:r>
              <a:rPr lang="zh-CN" altLang="en-US" dirty="0"/>
              <a:t>大学计算机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多媒体系统导论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数据库系统</a:t>
            </a:r>
            <a:r>
              <a:rPr lang="en-US" altLang="zh-CN" dirty="0"/>
              <a:t>》</a:t>
            </a:r>
          </a:p>
          <a:p>
            <a:r>
              <a:rPr lang="zh-CN" altLang="en-US" dirty="0" smtClean="0"/>
              <a:t>认识同学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2018</a:t>
            </a:r>
            <a:r>
              <a:rPr lang="zh-CN" altLang="en-US" dirty="0" smtClean="0"/>
              <a:t>计算机科学</a:t>
            </a:r>
            <a:r>
              <a:rPr lang="zh-CN" altLang="en-US" dirty="0"/>
              <a:t>与</a:t>
            </a:r>
            <a:r>
              <a:rPr lang="zh-CN" altLang="en-US" dirty="0" smtClean="0"/>
              <a:t>技术（</a:t>
            </a:r>
            <a:r>
              <a:rPr lang="zh-CN" altLang="en-US" dirty="0"/>
              <a:t>高性能计算特色班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2018</a:t>
            </a:r>
            <a:r>
              <a:rPr lang="zh-CN" altLang="en-US" dirty="0" smtClean="0"/>
              <a:t>信息</a:t>
            </a:r>
            <a:r>
              <a:rPr lang="zh-CN" altLang="en-US" dirty="0"/>
              <a:t>与计算科学（数学与计算机科学实验班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认识课程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课程目的    来做什么     </a:t>
            </a:r>
            <a:r>
              <a:rPr lang="en-US" altLang="zh-CN" dirty="0" smtClean="0"/>
              <a:t>Why</a:t>
            </a:r>
          </a:p>
          <a:p>
            <a:r>
              <a:rPr lang="zh-CN" altLang="en-US" dirty="0" smtClean="0"/>
              <a:t>课程内容    来学什么     </a:t>
            </a:r>
            <a:r>
              <a:rPr lang="en-US" altLang="zh-CN" dirty="0" smtClean="0"/>
              <a:t>What</a:t>
            </a:r>
          </a:p>
          <a:p>
            <a:r>
              <a:rPr lang="zh-CN" altLang="en-US" dirty="0" smtClean="0"/>
              <a:t>课程安排     怎么学         </a:t>
            </a:r>
            <a:r>
              <a:rPr lang="en-US" altLang="zh-CN" dirty="0" smtClean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学习数据库系统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，简称</a:t>
            </a:r>
            <a:r>
              <a:rPr lang="en-US" altLang="zh-CN" dirty="0"/>
              <a:t>DB</a:t>
            </a:r>
            <a:r>
              <a:rPr lang="zh-CN" altLang="en-US" dirty="0"/>
              <a:t>）是长期储存在计算机内、有组织的、可共享的大量数据的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为什么要学， 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重要性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数据库</a:t>
            </a:r>
            <a:r>
              <a:rPr lang="zh-CN" altLang="en-US" dirty="0"/>
              <a:t>好比人的大脑的记忆系统，没有了数据库就没有了记忆系统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数据库</a:t>
            </a:r>
            <a:r>
              <a:rPr lang="zh-CN" altLang="en-US" dirty="0"/>
              <a:t>技术是信息系统的核心和基础，它的出现极大地促进了计算机应用向各行各业的渗透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数据库的发展体现了一个国家信息发展的水平，并且计算机软件的开发</a:t>
            </a:r>
            <a:r>
              <a:rPr lang="zh-CN" altLang="en-US" dirty="0" smtClean="0"/>
              <a:t>很多</a:t>
            </a:r>
            <a:r>
              <a:rPr lang="zh-CN" altLang="en-US" dirty="0"/>
              <a:t>都是基于数据库的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数据库的应用已经深入到生活和工作的方方面面。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46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 lvl="1"/>
            <a:r>
              <a:rPr lang="zh-CN" altLang="en-US" dirty="0"/>
              <a:t>是建立在关系数据库模型基础上的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/>
              <a:t>数据组织成表（</a:t>
            </a:r>
            <a:r>
              <a:rPr lang="zh-CN" altLang="en-US" dirty="0" smtClean="0"/>
              <a:t>关系，</a:t>
            </a:r>
            <a:r>
              <a:rPr lang="en-US" altLang="zh-CN" dirty="0" smtClean="0"/>
              <a:t>relations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应用数学方法来处理数据库中的数据。</a:t>
            </a:r>
            <a:endParaRPr lang="en-US" altLang="zh-CN" dirty="0"/>
          </a:p>
          <a:p>
            <a:r>
              <a:rPr lang="zh-CN" altLang="en-US" dirty="0" smtClean="0"/>
              <a:t>为什么要学， 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重要性</a:t>
            </a:r>
            <a:endParaRPr lang="en-US" altLang="zh-CN" dirty="0" smtClean="0"/>
          </a:p>
          <a:p>
            <a:pPr lvl="2"/>
            <a:r>
              <a:rPr lang="zh-CN" altLang="en-US" dirty="0"/>
              <a:t>关系数据库是数据库应用的</a:t>
            </a:r>
            <a:r>
              <a:rPr lang="zh-CN" altLang="en-US" dirty="0" smtClean="0"/>
              <a:t>主流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采用结构化查询语言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，通用、功能强</a:t>
            </a:r>
            <a:endParaRPr lang="en-US" altLang="zh-CN" dirty="0" smtClean="0"/>
          </a:p>
          <a:p>
            <a:pPr lvl="2"/>
            <a:r>
              <a:rPr lang="zh-CN" altLang="en-US" dirty="0"/>
              <a:t>主流的关系数据库有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 err="1"/>
              <a:t>sqlserver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12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获取的技能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地掌握数据库系统的</a:t>
            </a:r>
            <a:r>
              <a:rPr lang="zh-CN" altLang="en-US" dirty="0">
                <a:solidFill>
                  <a:srgbClr val="FF0000"/>
                </a:solidFill>
              </a:rPr>
              <a:t>基本原理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熟练使用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 smtClean="0">
                <a:solidFill>
                  <a:srgbClr val="FF0000"/>
                </a:solidFill>
              </a:rPr>
              <a:t>语言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掌握数据库</a:t>
            </a:r>
            <a:r>
              <a:rPr lang="zh-CN" altLang="zh-CN" dirty="0">
                <a:solidFill>
                  <a:srgbClr val="FF0000"/>
                </a:solidFill>
              </a:rPr>
              <a:t>设计方法</a:t>
            </a:r>
            <a:r>
              <a:rPr lang="zh-CN" altLang="zh-CN" dirty="0"/>
              <a:t>和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开发数据库应用系统</a:t>
            </a:r>
            <a:r>
              <a:rPr lang="zh-CN" altLang="en-US" dirty="0"/>
              <a:t>的基本能力</a:t>
            </a:r>
          </a:p>
        </p:txBody>
      </p:sp>
    </p:spTree>
    <p:extLst>
      <p:ext uri="{BB962C8B-B14F-4D97-AF65-F5344CB8AC3E}">
        <p14:creationId xmlns:p14="http://schemas.microsoft.com/office/powerpoint/2010/main" val="13622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663701"/>
            <a:ext cx="61264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教材</a:t>
            </a:r>
          </a:p>
          <a:p>
            <a:pPr lvl="1"/>
            <a:r>
              <a:rPr lang="zh-CN" altLang="en-US" dirty="0" smtClean="0"/>
              <a:t>王珊，萨师煊，数据库系统</a:t>
            </a:r>
            <a:r>
              <a:rPr lang="zh-CN" altLang="en-US" dirty="0"/>
              <a:t>概论（第</a:t>
            </a:r>
            <a:r>
              <a:rPr lang="en-US" altLang="zh-CN" dirty="0"/>
              <a:t>5</a:t>
            </a:r>
            <a:r>
              <a:rPr lang="zh-CN" altLang="en-US" dirty="0"/>
              <a:t>版</a:t>
            </a:r>
            <a:r>
              <a:rPr lang="zh-CN" altLang="en-US" dirty="0" smtClean="0"/>
              <a:t>），北京</a:t>
            </a:r>
            <a:r>
              <a:rPr lang="en-US" altLang="zh-CN" dirty="0"/>
              <a:t>:</a:t>
            </a:r>
            <a:r>
              <a:rPr lang="zh-CN" altLang="en-US" dirty="0"/>
              <a:t>高等教育出版社，</a:t>
            </a:r>
            <a:r>
              <a:rPr lang="en-US" altLang="zh-CN" dirty="0"/>
              <a:t>2014.9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参考教材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C.J.Date</a:t>
            </a:r>
            <a:r>
              <a:rPr lang="zh-CN" altLang="zh-CN" dirty="0"/>
              <a:t>，</a:t>
            </a:r>
            <a:r>
              <a:rPr lang="en-US" altLang="zh-CN" dirty="0"/>
              <a:t>An Introduction to Database Systems</a:t>
            </a:r>
            <a:r>
              <a:rPr lang="zh-CN" altLang="zh-CN" dirty="0"/>
              <a:t>，</a:t>
            </a:r>
            <a:r>
              <a:rPr lang="en-US" altLang="zh-CN" dirty="0"/>
              <a:t>Addison Wesley</a:t>
            </a:r>
            <a:endParaRPr lang="zh-CN" altLang="zh-CN" dirty="0"/>
          </a:p>
          <a:p>
            <a:pPr lvl="1"/>
            <a:r>
              <a:rPr lang="en-US" altLang="zh-CN" dirty="0" err="1" smtClean="0"/>
              <a:t>J.Martin</a:t>
            </a:r>
            <a:r>
              <a:rPr lang="zh-CN" altLang="zh-CN" dirty="0"/>
              <a:t>，</a:t>
            </a:r>
            <a:r>
              <a:rPr lang="en-US" altLang="zh-CN" dirty="0"/>
              <a:t>Principles of </a:t>
            </a:r>
            <a:r>
              <a:rPr lang="en-US" altLang="zh-CN" dirty="0" err="1"/>
              <a:t>DataBase</a:t>
            </a:r>
            <a:r>
              <a:rPr lang="en-US" altLang="zh-CN" dirty="0"/>
              <a:t> Management</a:t>
            </a:r>
            <a:r>
              <a:rPr lang="zh-CN" altLang="zh-CN" dirty="0"/>
              <a:t>，</a:t>
            </a:r>
            <a:r>
              <a:rPr lang="en-US" altLang="zh-CN" dirty="0" smtClean="0"/>
              <a:t>Prentice-Hall.</a:t>
            </a:r>
          </a:p>
          <a:p>
            <a:pPr lvl="1"/>
            <a:r>
              <a:rPr lang="en-US" altLang="zh-CN" dirty="0"/>
              <a:t>https://www.pdbmbook.com/lecturers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22" y="2141220"/>
            <a:ext cx="2342777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  数据库系统概述                            第一章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  关系数据库                                     第二章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r>
              <a:rPr lang="zh-CN" altLang="en-US" dirty="0"/>
              <a:t>关系数据库标准语言</a:t>
            </a:r>
            <a:r>
              <a:rPr lang="en-US" altLang="zh-CN" dirty="0" smtClean="0"/>
              <a:t>SQL             </a:t>
            </a:r>
            <a:r>
              <a:rPr lang="zh-CN" altLang="en-US" dirty="0" smtClean="0"/>
              <a:t>第三章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  </a:t>
            </a:r>
            <a:r>
              <a:rPr lang="zh-CN" altLang="en-US" dirty="0"/>
              <a:t>数据库安全</a:t>
            </a:r>
            <a:r>
              <a:rPr lang="zh-CN" altLang="en-US" dirty="0" smtClean="0"/>
              <a:t>性与完整性           第四、五章</a:t>
            </a:r>
            <a:endParaRPr lang="zh-CN" altLang="en-US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  </a:t>
            </a:r>
            <a:r>
              <a:rPr lang="zh-CN" altLang="en-US" dirty="0"/>
              <a:t>关系数据</a:t>
            </a:r>
            <a:r>
              <a:rPr lang="zh-CN" altLang="en-US" dirty="0" smtClean="0"/>
              <a:t>理论                                 第六章</a:t>
            </a:r>
            <a:endParaRPr lang="zh-CN" altLang="en-US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  </a:t>
            </a:r>
            <a:r>
              <a:rPr lang="zh-CN" altLang="en-US" dirty="0"/>
              <a:t>数据库</a:t>
            </a:r>
            <a:r>
              <a:rPr lang="zh-CN" altLang="en-US" dirty="0" smtClean="0"/>
              <a:t>设计                                     第七章</a:t>
            </a:r>
            <a:endParaRPr lang="zh-CN" altLang="en-US" dirty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  </a:t>
            </a:r>
            <a:r>
              <a:rPr lang="zh-CN" altLang="en-US" dirty="0"/>
              <a:t>数据库</a:t>
            </a:r>
            <a:r>
              <a:rPr lang="zh-CN" altLang="en-US" dirty="0" smtClean="0"/>
              <a:t>编程                                     第八章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 </a:t>
            </a:r>
            <a:r>
              <a:rPr lang="zh-CN" altLang="en-US" dirty="0" smtClean="0"/>
              <a:t>数据</a:t>
            </a:r>
            <a:r>
              <a:rPr lang="zh-CN" altLang="en-US" dirty="0"/>
              <a:t>恢复技术与并发</a:t>
            </a:r>
            <a:r>
              <a:rPr lang="zh-CN" altLang="en-US" dirty="0" smtClean="0"/>
              <a:t>控制        第十、十一章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DDL</a:t>
            </a:r>
            <a:r>
              <a:rPr lang="zh-CN" altLang="en-US" dirty="0"/>
              <a:t>语言和单表</a:t>
            </a:r>
            <a:r>
              <a:rPr lang="zh-CN" altLang="en-US" dirty="0" smtClean="0"/>
              <a:t>查询             </a:t>
            </a:r>
            <a:r>
              <a:rPr lang="en-US" altLang="zh-CN" dirty="0" smtClean="0"/>
              <a:t>1-5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en-US" altLang="zh-CN" dirty="0"/>
              <a:t>SQL</a:t>
            </a:r>
            <a:r>
              <a:rPr lang="zh-CN" altLang="zh-CN" dirty="0"/>
              <a:t>的多表连接查询以及</a:t>
            </a:r>
            <a:r>
              <a:rPr lang="zh-CN" altLang="zh-CN" dirty="0" smtClean="0"/>
              <a:t>视图</a:t>
            </a:r>
            <a:r>
              <a:rPr lang="en-US" altLang="zh-CN" dirty="0" smtClean="0"/>
              <a:t>       6-10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/>
              <a:t>数据库</a:t>
            </a:r>
            <a:r>
              <a:rPr lang="zh-CN" altLang="en-US" dirty="0" smtClean="0"/>
              <a:t>应用                                         </a:t>
            </a:r>
            <a:r>
              <a:rPr lang="en-US" altLang="zh-CN" dirty="0" smtClean="0"/>
              <a:t>11-13</a:t>
            </a:r>
            <a:r>
              <a:rPr lang="zh-CN" altLang="en-US" dirty="0" smtClean="0"/>
              <a:t>周 </a:t>
            </a:r>
            <a:endParaRPr lang="en-US" altLang="zh-CN" dirty="0"/>
          </a:p>
          <a:p>
            <a:pPr lvl="1"/>
            <a:r>
              <a:rPr lang="zh-CN" altLang="zh-CN" dirty="0"/>
              <a:t>数据库</a:t>
            </a:r>
            <a:r>
              <a:rPr lang="zh-CN" altLang="zh-CN" dirty="0" smtClean="0"/>
              <a:t>设计</a:t>
            </a:r>
            <a:r>
              <a:rPr lang="en-US" altLang="zh-CN" dirty="0" smtClean="0"/>
              <a:t>                                         14-17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实验环境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err="1" smtClean="0"/>
              <a:t>WampServer</a:t>
            </a:r>
            <a:r>
              <a:rPr lang="zh-CN" altLang="en-US" b="1" dirty="0"/>
              <a:t>：在</a:t>
            </a:r>
            <a:r>
              <a:rPr lang="en-US" altLang="zh-CN" b="1" dirty="0"/>
              <a:t>window</a:t>
            </a:r>
            <a:r>
              <a:rPr lang="zh-CN" altLang="en-US" b="1" dirty="0"/>
              <a:t>下的</a:t>
            </a:r>
            <a:r>
              <a:rPr lang="en-US" altLang="zh-CN" b="1" dirty="0"/>
              <a:t>apache</a:t>
            </a:r>
            <a:r>
              <a:rPr lang="zh-CN" altLang="en-US" b="1" dirty="0"/>
              <a:t>、</a:t>
            </a:r>
            <a:r>
              <a:rPr lang="en-US" altLang="zh-CN" b="1" dirty="0" err="1"/>
              <a:t>php</a:t>
            </a:r>
            <a:r>
              <a:rPr lang="zh-CN" altLang="en-US" b="1" dirty="0"/>
              <a:t>和</a:t>
            </a:r>
            <a:r>
              <a:rPr lang="en-US" altLang="zh-CN" b="1" dirty="0" err="1"/>
              <a:t>mysql</a:t>
            </a:r>
            <a:r>
              <a:rPr lang="zh-CN" altLang="en-US" b="1" dirty="0"/>
              <a:t>的服务器软件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3"/>
              </a:rPr>
              <a:t>https://www.wampserver.com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/>
              <a:t>https://sourceforge.net/projects/wampserver/files/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1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1627</Words>
  <Application>Microsoft Office PowerPoint</Application>
  <PresentationFormat>全屏显示(4:3)</PresentationFormat>
  <Paragraphs>161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主题</vt:lpstr>
      <vt:lpstr>数据库系统 Principles of Database Systems</vt:lpstr>
      <vt:lpstr>互相认识</vt:lpstr>
      <vt:lpstr>课程介绍</vt:lpstr>
      <vt:lpstr>课程目的</vt:lpstr>
      <vt:lpstr>课程目的</vt:lpstr>
      <vt:lpstr>课程目的</vt:lpstr>
      <vt:lpstr>课程内容</vt:lpstr>
      <vt:lpstr>课程内容</vt:lpstr>
      <vt:lpstr>课程内容</vt:lpstr>
      <vt:lpstr>WampServer使用说明</vt:lpstr>
      <vt:lpstr>WampServer使用说明</vt:lpstr>
      <vt:lpstr>课程安排</vt:lpstr>
      <vt:lpstr>课程安排</vt:lpstr>
      <vt:lpstr>课程安排</vt:lpstr>
      <vt:lpstr>课程安排</vt:lpstr>
      <vt:lpstr>课程安排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134</cp:revision>
  <dcterms:created xsi:type="dcterms:W3CDTF">2020-09-13T01:44:02Z</dcterms:created>
  <dcterms:modified xsi:type="dcterms:W3CDTF">2020-09-15T02:38:03Z</dcterms:modified>
</cp:coreProperties>
</file>