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9" r:id="rId3"/>
    <p:sldId id="376" r:id="rId4"/>
    <p:sldId id="325" r:id="rId5"/>
    <p:sldId id="361" r:id="rId6"/>
    <p:sldId id="365" r:id="rId7"/>
    <p:sldId id="368" r:id="rId8"/>
    <p:sldId id="260" r:id="rId9"/>
    <p:sldId id="371" r:id="rId10"/>
    <p:sldId id="265" r:id="rId11"/>
    <p:sldId id="377" r:id="rId12"/>
    <p:sldId id="378" r:id="rId13"/>
    <p:sldId id="379" r:id="rId14"/>
    <p:sldId id="380" r:id="rId15"/>
    <p:sldId id="381" r:id="rId16"/>
    <p:sldId id="284" r:id="rId17"/>
    <p:sldId id="293" r:id="rId18"/>
    <p:sldId id="296" r:id="rId19"/>
    <p:sldId id="298" r:id="rId20"/>
    <p:sldId id="301" r:id="rId21"/>
    <p:sldId id="302" r:id="rId22"/>
    <p:sldId id="305" r:id="rId23"/>
    <p:sldId id="307" r:id="rId24"/>
    <p:sldId id="310" r:id="rId25"/>
    <p:sldId id="31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75" autoAdjust="0"/>
  </p:normalViewPr>
  <p:slideViewPr>
    <p:cSldViewPr snapToGrid="0">
      <p:cViewPr varScale="1">
        <p:scale>
          <a:sx n="66" d="100"/>
          <a:sy n="66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434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3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邮箱：</a:t>
            </a:r>
            <a:r>
              <a:rPr lang="en-US" altLang="zh-CN" dirty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深圳大学 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几个重点概念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（</a:t>
            </a:r>
            <a:r>
              <a:rPr lang="en-US" altLang="zh-CN" dirty="0"/>
              <a:t>Domain</a:t>
            </a:r>
            <a:r>
              <a:rPr lang="zh-CN" altLang="en-US" dirty="0"/>
              <a:t>）是一组具有相同数据类型的值的集合。例</a:t>
            </a:r>
            <a:r>
              <a:rPr lang="en-US" altLang="zh-CN" dirty="0"/>
              <a:t>: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/>
              <a:t>整数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/>
              <a:t>实数</a:t>
            </a:r>
          </a:p>
          <a:p>
            <a:pPr lvl="3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/>
              <a:t>介于某个取值范围的整数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/>
              <a:t>指定长度的字符串集合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dirty="0"/>
              <a:t>{‘</a:t>
            </a:r>
            <a:r>
              <a:rPr lang="zh-CN" altLang="en-US" sz="2200" dirty="0"/>
              <a:t>男’，‘女’</a:t>
            </a:r>
            <a:r>
              <a:rPr lang="en-US" altLang="zh-CN" sz="2200" dirty="0"/>
              <a:t>}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dirty="0"/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9444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几个重点概念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候选码（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    若关系中的某一属性组的值能唯一地标识一个元组，则称该属性组为候选码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96785" y="3593851"/>
            <a:ext cx="7215448" cy="2613023"/>
            <a:chOff x="1296785" y="3593851"/>
            <a:chExt cx="7215448" cy="2613023"/>
          </a:xfrm>
        </p:grpSpPr>
        <p:sp>
          <p:nvSpPr>
            <p:cNvPr id="2" name="矩形 1"/>
            <p:cNvSpPr/>
            <p:nvPr/>
          </p:nvSpPr>
          <p:spPr>
            <a:xfrm>
              <a:off x="1296785" y="3593851"/>
              <a:ext cx="7215448" cy="2613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Example: Find all possible candidate keys for the following relation based on its current tuples.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None/>
              </a:pPr>
              <a:endParaRPr lang="en-US" altLang="zh-CN" b="1" dirty="0"/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 A       B       C       D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a1      b1      c1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a1      b2      c2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a2      b2      c1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a2      b1      c2      d1</a:t>
              </a:r>
            </a:p>
            <a:p>
              <a:pPr>
                <a:lnSpc>
                  <a:spcPct val="130000"/>
                </a:lnSpc>
                <a:buFont typeface="Wingdings" panose="05000000000000000000" pitchFamily="2" charset="2"/>
                <a:buNone/>
              </a:pPr>
              <a:endParaRPr lang="en-US" altLang="zh-CN" b="1" dirty="0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377439" y="4529744"/>
              <a:ext cx="2028306" cy="1295400"/>
              <a:chOff x="0" y="0"/>
              <a:chExt cx="2496" cy="1632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6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0" y="672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0" y="1008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24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248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96785" y="6078970"/>
            <a:ext cx="290964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Answer: {A, B}, {A, C}, {B, C}.</a:t>
            </a:r>
          </a:p>
        </p:txBody>
      </p:sp>
    </p:spTree>
    <p:extLst>
      <p:ext uri="{BB962C8B-B14F-4D97-AF65-F5344CB8AC3E}">
        <p14:creationId xmlns:p14="http://schemas.microsoft.com/office/powerpoint/2010/main" val="40148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 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几个重点概念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主码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若一个关系有多个候选码，则选定其中一个为</a:t>
            </a:r>
            <a:r>
              <a:rPr lang="zh-CN" altLang="en-US" dirty="0">
                <a:ea typeface="黑体" panose="02010609060101010101" pitchFamily="49" charset="-122"/>
              </a:rPr>
              <a:t>主码</a:t>
            </a:r>
            <a:r>
              <a:rPr lang="zh-CN" altLang="en-US" dirty="0"/>
              <a:t>（</a:t>
            </a:r>
            <a:r>
              <a:rPr lang="en-US" altLang="zh-CN" dirty="0"/>
              <a:t>Primary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每个关系的主码在定义关系时被选择和声明。一旦被选中，就无法改变。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为了提高存储效率和查询处理效率，通常选择属性数最少的候选键为主码。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定义了主码后，当插入新元组时，只需要检查主码属性下的值以识别重复项。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主属性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dirty="0"/>
              <a:t>候选码的诸属性称为主属性（</a:t>
            </a:r>
            <a:r>
              <a:rPr lang="en-US" altLang="zh-CN" dirty="0"/>
              <a:t>Prime attribute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不包含在任何侯选码中的属性称为非主属性（</a:t>
            </a:r>
            <a:r>
              <a:rPr lang="en-US" altLang="zh-CN" dirty="0"/>
              <a:t>Non-Prime attribute</a:t>
            </a:r>
            <a:r>
              <a:rPr lang="zh-CN" altLang="en-US" dirty="0"/>
              <a:t>）或非码属性（</a:t>
            </a:r>
            <a:r>
              <a:rPr lang="en-US" altLang="zh-CN" dirty="0"/>
              <a:t>Non-key attribute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16951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①列是同质的（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不同的属性要给予不同的属性名</a:t>
            </a:r>
          </a:p>
          <a:p>
            <a:pPr lvl="1" algn="just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任意两个元组的候选码不能相同</a:t>
            </a:r>
          </a:p>
          <a:p>
            <a:pPr lvl="1" algn="just">
              <a:lnSpc>
                <a:spcPct val="14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列的顺序无所谓</a:t>
            </a:r>
            <a:r>
              <a:rPr lang="en-US" altLang="zh-CN" dirty="0"/>
              <a:t>,</a:t>
            </a:r>
            <a:r>
              <a:rPr lang="zh-CN" altLang="en-US" dirty="0"/>
              <a:t>，列的次序可以任意交换</a:t>
            </a:r>
            <a:endParaRPr lang="en-US" altLang="zh-CN" dirty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行的顺序无所谓，行的次序可以任意交换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2915"/>
              </p:ext>
            </p:extLst>
          </p:nvPr>
        </p:nvGraphicFramePr>
        <p:xfrm>
          <a:off x="190500" y="3601244"/>
          <a:ext cx="4105275" cy="2498725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Jones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Patel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95712"/>
              </p:ext>
            </p:extLst>
          </p:nvPr>
        </p:nvGraphicFramePr>
        <p:xfrm>
          <a:off x="4462463" y="3500438"/>
          <a:ext cx="4681537" cy="2700338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Patel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Jones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5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 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>
              <a:lnSpc>
                <a:spcPct val="120000"/>
              </a:lnSpc>
              <a:buNone/>
            </a:pPr>
            <a:endParaRPr lang="en-US" altLang="zh-CN" b="1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/>
              <a:t>给一个元组</a:t>
            </a:r>
            <a:r>
              <a:rPr lang="en-US" altLang="zh-CN" b="1" dirty="0"/>
              <a:t>t </a:t>
            </a:r>
            <a:r>
              <a:rPr lang="zh-CN" altLang="en-US" b="1" dirty="0"/>
              <a:t>和属性</a:t>
            </a:r>
            <a:r>
              <a:rPr lang="en-US" altLang="zh-CN" b="1" dirty="0"/>
              <a:t> A, </a:t>
            </a:r>
            <a:r>
              <a:rPr lang="zh-CN" altLang="en-US" b="1" dirty="0"/>
              <a:t>当插入 </a:t>
            </a:r>
            <a:r>
              <a:rPr lang="en-US" altLang="zh-CN" b="1" dirty="0"/>
              <a:t>t </a:t>
            </a:r>
            <a:r>
              <a:rPr lang="zh-CN" altLang="en-US" b="1" dirty="0"/>
              <a:t>到关系</a:t>
            </a:r>
            <a:r>
              <a:rPr lang="en-US" altLang="zh-CN" b="1" dirty="0"/>
              <a:t>R</a:t>
            </a:r>
            <a:r>
              <a:rPr lang="zh-CN" altLang="en-US" b="1" dirty="0"/>
              <a:t>中时，如有下属情况：</a:t>
            </a:r>
            <a:endParaRPr lang="en-US" altLang="zh-CN" b="1" dirty="0"/>
          </a:p>
          <a:p>
            <a:pPr lvl="1">
              <a:lnSpc>
                <a:spcPct val="120000"/>
              </a:lnSpc>
              <a:buNone/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unknown </a:t>
            </a:r>
            <a:r>
              <a:rPr lang="zh-CN" altLang="en-US" b="1" dirty="0"/>
              <a:t>（未知）</a:t>
            </a:r>
            <a:r>
              <a:rPr lang="en-US" altLang="zh-CN" b="1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yet to be assigned</a:t>
            </a:r>
            <a:r>
              <a:rPr lang="zh-CN" altLang="en-US" b="1" dirty="0"/>
              <a:t> （未分配）</a:t>
            </a:r>
            <a:r>
              <a:rPr lang="en-US" altLang="zh-CN" b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inapplicable </a:t>
            </a:r>
            <a:r>
              <a:rPr lang="zh-CN" altLang="en-US" b="1" dirty="0"/>
              <a:t>（不适用）</a:t>
            </a:r>
            <a:r>
              <a:rPr lang="en-US" altLang="zh-CN" b="1" dirty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zh-CN" b="1" dirty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设置为空值，即 </a:t>
            </a:r>
            <a:r>
              <a:rPr lang="en-US" altLang="zh-CN" b="1" dirty="0"/>
              <a:t> t[A]: t[A] = null.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b="1" dirty="0"/>
              <a:t>     注意：空值与</a:t>
            </a:r>
            <a:r>
              <a:rPr lang="en-US" altLang="zh-CN" b="1" dirty="0"/>
              <a:t>0</a:t>
            </a:r>
            <a:r>
              <a:rPr lang="zh-CN" altLang="en-US" b="1" dirty="0"/>
              <a:t>或空格不同！在</a:t>
            </a:r>
            <a:r>
              <a:rPr lang="en-US" altLang="zh-CN" b="1" dirty="0"/>
              <a:t>SQL</a:t>
            </a:r>
            <a:r>
              <a:rPr lang="zh-CN" altLang="en-US" b="1" dirty="0"/>
              <a:t>中，任何涉及</a:t>
            </a:r>
            <a:r>
              <a:rPr lang="en-US" altLang="zh-CN" b="1" dirty="0"/>
              <a:t>null</a:t>
            </a:r>
            <a:r>
              <a:rPr lang="zh-CN" altLang="en-US" b="1" dirty="0"/>
              <a:t>的算术表达式都将被计算为</a:t>
            </a:r>
            <a:r>
              <a:rPr lang="en-US" altLang="zh-CN" b="1" dirty="0"/>
              <a:t>null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3927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．关系数据库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22632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zh-CN" altLang="en-US" dirty="0"/>
              <a:t>关系模式可以形式化地表示为：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 </a:t>
            </a:r>
            <a:r>
              <a:rPr lang="zh-CN" altLang="en-US" sz="2800" i="1" dirty="0">
                <a:solidFill>
                  <a:srgbClr val="79710F"/>
                </a:solidFill>
              </a:rPr>
              <a:t>	</a:t>
            </a:r>
            <a:r>
              <a:rPr lang="en-US" altLang="zh-CN" sz="2800" i="1" dirty="0">
                <a:solidFill>
                  <a:srgbClr val="79710F"/>
                </a:solidFill>
              </a:rPr>
              <a:t>R</a:t>
            </a:r>
            <a:r>
              <a:rPr lang="zh-CN" altLang="en-US" sz="2800" i="1" dirty="0">
                <a:solidFill>
                  <a:srgbClr val="79710F"/>
                </a:solidFill>
              </a:rPr>
              <a:t>（</a:t>
            </a:r>
            <a:r>
              <a:rPr lang="en-US" altLang="zh-CN" sz="2800" i="1" dirty="0">
                <a:solidFill>
                  <a:srgbClr val="79710F"/>
                </a:solidFill>
              </a:rPr>
              <a:t>U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DOM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F</a:t>
            </a:r>
            <a:r>
              <a:rPr lang="zh-CN" altLang="en-US" sz="2800" i="1" dirty="0">
                <a:solidFill>
                  <a:srgbClr val="79710F"/>
                </a:solidFill>
              </a:rPr>
              <a:t>）</a:t>
            </a:r>
            <a:endParaRPr lang="zh-CN" altLang="en-US" i="1" dirty="0">
              <a:solidFill>
                <a:srgbClr val="79710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	     </a:t>
            </a:r>
            <a:r>
              <a:rPr lang="zh-CN" altLang="en-US" dirty="0"/>
              <a:t>关系名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	     </a:t>
            </a:r>
            <a:r>
              <a:rPr lang="zh-CN" altLang="en-US" dirty="0"/>
              <a:t>组成该关系的属性名集合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	     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     </a:t>
            </a:r>
            <a:r>
              <a:rPr lang="zh-CN" altLang="en-US" dirty="0"/>
              <a:t>属性向域的映象集合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	     </a:t>
            </a:r>
            <a:r>
              <a:rPr lang="zh-CN" altLang="en-US" dirty="0"/>
              <a:t>属性间数据的依赖关系的集合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r>
              <a:rPr lang="zh-CN" altLang="en-US" dirty="0"/>
              <a:t>关系模式通常可以简记为</a:t>
            </a:r>
          </a:p>
          <a:p>
            <a:pPr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</a:p>
          <a:p>
            <a:pPr lvl="1">
              <a:lnSpc>
                <a:spcPct val="130000"/>
              </a:lnSpc>
              <a:buSzPct val="85000"/>
            </a:pPr>
            <a:r>
              <a:rPr lang="en-US" altLang="zh-CN" i="1" dirty="0"/>
              <a:t>R: </a:t>
            </a:r>
            <a:r>
              <a:rPr lang="zh-CN" altLang="en-US" dirty="0"/>
              <a:t>关系名</a:t>
            </a:r>
          </a:p>
          <a:p>
            <a:pPr lvl="1">
              <a:lnSpc>
                <a:spcPct val="130000"/>
              </a:lnSpc>
              <a:buSzPct val="75000"/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</a:p>
          <a:p>
            <a:pPr lvl="1">
              <a:lnSpc>
                <a:spcPct val="170000"/>
              </a:lnSpc>
              <a:buNone/>
            </a:pPr>
            <a:r>
              <a:rPr lang="zh-CN" altLang="en-US" dirty="0"/>
              <a:t>注：域名及属性向域的映象常常直接说明为属性的类型、长度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0012"/>
            <a:ext cx="9144000" cy="12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582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dirty="0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查询操作：选择、投影、连接、除、并、差、交、</a:t>
            </a:r>
            <a:r>
              <a:rPr lang="zh-CN" altLang="en-US" dirty="0">
                <a:solidFill>
                  <a:srgbClr val="FF0000"/>
                </a:solidFill>
              </a:rPr>
              <a:t>笛卡尔积</a:t>
            </a:r>
            <a:endParaRPr lang="en-US" altLang="zh-CN" dirty="0">
              <a:solidFill>
                <a:srgbClr val="FF0000"/>
              </a:solidFill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选择、投影、并、差、笛卡尔基是</a:t>
            </a:r>
            <a:r>
              <a:rPr lang="en-US" altLang="zh-CN" sz="2200" dirty="0"/>
              <a:t>5</a:t>
            </a:r>
            <a:r>
              <a:rPr lang="zh-CN" altLang="en-US" sz="2200" dirty="0"/>
              <a:t>种基本操作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数据更新：插入、删除、修改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关系操作的特点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集合操作方式：操作的对象和结果都是集合，</a:t>
            </a:r>
            <a:r>
              <a:rPr lang="zh-CN" altLang="en-US" dirty="0">
                <a:solidFill>
                  <a:srgbClr val="FF00FF"/>
                </a:solidFill>
              </a:rPr>
              <a:t>一次一集合</a:t>
            </a:r>
            <a:r>
              <a:rPr lang="zh-CN" altLang="en-US" dirty="0"/>
              <a:t>的方式</a:t>
            </a:r>
          </a:p>
        </p:txBody>
      </p:sp>
    </p:spTree>
    <p:extLst>
      <p:ext uri="{BB962C8B-B14F-4D97-AF65-F5344CB8AC3E}">
        <p14:creationId xmlns:p14="http://schemas.microsoft.com/office/powerpoint/2010/main" val="393932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8550"/>
            <a:ext cx="8204200" cy="49323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实体完整性和参照完整性</a:t>
            </a:r>
          </a:p>
          <a:p>
            <a:pPr lvl="1" algn="just" eaLnBrk="1" hangingPunct="1">
              <a:lnSpc>
                <a:spcPct val="140000"/>
              </a:lnSpc>
              <a:buSzPct val="85000"/>
            </a:pPr>
            <a:r>
              <a:rPr lang="zh-CN" altLang="en-US"/>
              <a:t>关系模型必须满足的完整性约束条件称为关系的两个</a:t>
            </a:r>
            <a:r>
              <a:rPr lang="zh-CN" altLang="en-US">
                <a:solidFill>
                  <a:srgbClr val="FF00FF"/>
                </a:solidFill>
              </a:rPr>
              <a:t>不变性</a:t>
            </a:r>
            <a:r>
              <a:rPr lang="zh-CN" altLang="en-US"/>
              <a:t>，应该由关系系统自动支持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/>
              <a:t>用户定义的完整性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应用领域需要遵循的约束条件，体现了具体领域中的语义约束 </a:t>
            </a:r>
          </a:p>
        </p:txBody>
      </p:sp>
    </p:spTree>
    <p:extLst>
      <p:ext uri="{BB962C8B-B14F-4D97-AF65-F5344CB8AC3E}">
        <p14:creationId xmlns:p14="http://schemas.microsoft.com/office/powerpoint/2010/main" val="64467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3.1 </a:t>
            </a:r>
            <a:r>
              <a:rPr lang="zh-CN" altLang="en-US" sz="3600" dirty="0"/>
              <a:t>实体完整性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600" dirty="0"/>
              <a:t>实体完整性规则（</a:t>
            </a:r>
            <a:r>
              <a:rPr lang="en-US" altLang="zh-CN" sz="2600" dirty="0"/>
              <a:t>Entity Integrity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若属性</a:t>
            </a:r>
            <a:r>
              <a:rPr lang="en-US" altLang="zh-CN" i="1" dirty="0"/>
              <a:t>A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的主属性，则属性</a:t>
            </a:r>
            <a:r>
              <a:rPr lang="en-US" altLang="zh-CN" i="1" dirty="0"/>
              <a:t>A</a:t>
            </a:r>
            <a:r>
              <a:rPr lang="zh-CN" altLang="en-US" dirty="0"/>
              <a:t>不能取空值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dirty="0"/>
              <a:t>空值就是“不知道”或“不存在”或“无意义”的值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例：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选修（</a:t>
            </a:r>
            <a:r>
              <a:rPr lang="zh-CN" altLang="zh-CN" u="sng" dirty="0"/>
              <a:t>学号，课程号</a:t>
            </a:r>
            <a:r>
              <a:rPr lang="zh-CN" altLang="zh-CN" dirty="0"/>
              <a:t>，成绩）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“学号、课程号”为主码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“学号”和“课程号”两个属性都不能取空值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4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关系模型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关系的完整性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3.2 </a:t>
            </a:r>
            <a:r>
              <a:rPr lang="zh-CN" altLang="en-US" sz="3600" dirty="0"/>
              <a:t>参照完整性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00213"/>
            <a:ext cx="6172200" cy="4267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参照完整性规则</a:t>
            </a:r>
          </a:p>
        </p:txBody>
      </p:sp>
    </p:spTree>
    <p:extLst>
      <p:ext uri="{BB962C8B-B14F-4D97-AF65-F5344CB8AC3E}">
        <p14:creationId xmlns:p14="http://schemas.microsoft.com/office/powerpoint/2010/main" val="356396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参照完整性</a:t>
            </a:r>
            <a:r>
              <a:rPr lang="en-US" altLang="zh-CN" sz="3600" dirty="0"/>
              <a:t>---</a:t>
            </a:r>
            <a:r>
              <a:rPr lang="zh-CN" altLang="en-US" sz="3600" dirty="0"/>
              <a:t>关系间的引用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8316912" cy="34337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在关系模型中实体及实体间的联系都是用关系来描述的，自然存在着关系与关系间的引用。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en-US" altLang="zh-CN"/>
              <a:t>1]  </a:t>
            </a:r>
            <a:r>
              <a:rPr lang="zh-CN" altLang="en-US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　学生（</a:t>
            </a:r>
            <a:r>
              <a:rPr lang="zh-CN" altLang="en-US" u="sng"/>
              <a:t>学号</a:t>
            </a:r>
            <a:r>
              <a:rPr lang="zh-CN" altLang="en-US"/>
              <a:t>，姓名，性别，</a:t>
            </a:r>
            <a:r>
              <a:rPr lang="zh-CN" altLang="en-US">
                <a:solidFill>
                  <a:schemeClr val="hlink"/>
                </a:solidFill>
              </a:rPr>
              <a:t>专业号</a:t>
            </a:r>
            <a:r>
              <a:rPr lang="zh-CN" altLang="en-US"/>
              <a:t>，年龄）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　  专业（</a:t>
            </a:r>
            <a:r>
              <a:rPr lang="zh-CN" altLang="en-US" u="sng">
                <a:solidFill>
                  <a:schemeClr val="hlink"/>
                </a:solidFill>
              </a:rPr>
              <a:t>专业号</a:t>
            </a:r>
            <a:r>
              <a:rPr lang="zh-CN" altLang="en-US"/>
              <a:t>，专业名）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611188" y="4899025"/>
            <a:ext cx="85328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/>
              <a:t>学生关系引用了专业关系的主码“专业号”。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/>
              <a:t> 学生关系中的“专业号”值必须是确实存在的专业的专业号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5003800" y="4329113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153988" y="2708275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</p:spTree>
    <p:extLst>
      <p:ext uri="{BB962C8B-B14F-4D97-AF65-F5344CB8AC3E}">
        <p14:creationId xmlns:p14="http://schemas.microsoft.com/office/powerpoint/2010/main" val="28430205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参照完整性</a:t>
            </a:r>
            <a:r>
              <a:rPr lang="en-US" altLang="zh-CN" sz="3600" dirty="0"/>
              <a:t>--</a:t>
            </a:r>
            <a:r>
              <a:rPr lang="zh-CN" altLang="en-US" sz="3600" dirty="0"/>
              <a:t>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154988" cy="4691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的一个或一组属性，但不是关系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的码。如果</a:t>
            </a:r>
            <a:r>
              <a:rPr lang="en-US" altLang="zh-CN" sz="2400" dirty="0"/>
              <a:t>F</a:t>
            </a:r>
            <a:r>
              <a:rPr lang="zh-CN" altLang="en-US" sz="2400" dirty="0"/>
              <a:t>与基本关系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相对应，则称</a:t>
            </a:r>
            <a:r>
              <a:rPr lang="en-US" altLang="zh-CN" sz="2400" dirty="0"/>
              <a:t>F</a:t>
            </a:r>
            <a:r>
              <a:rPr lang="zh-CN" altLang="en-US" sz="2400" dirty="0"/>
              <a:t>是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基本关系</a:t>
            </a:r>
            <a:r>
              <a:rPr lang="en-US" altLang="zh-CN" sz="2400" i="1" dirty="0"/>
              <a:t>R</a:t>
            </a:r>
            <a:r>
              <a:rPr lang="zh-CN" altLang="en-US" sz="2400" i="1" dirty="0"/>
              <a:t>称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Referencing  Relation</a:t>
            </a:r>
            <a:r>
              <a:rPr lang="zh-CN" altLang="en-US" sz="2400" dirty="0"/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基本关系</a:t>
            </a:r>
            <a:r>
              <a:rPr lang="en-US" altLang="zh-CN" sz="2400" i="1" dirty="0"/>
              <a:t>S</a:t>
            </a:r>
            <a:r>
              <a:rPr lang="zh-CN" altLang="en-US" sz="2400" i="1" dirty="0"/>
              <a:t>称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Referenced Relation</a:t>
            </a:r>
            <a:r>
              <a:rPr lang="zh-CN" altLang="en-US" sz="2400" dirty="0"/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或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 dirty="0"/>
              <a:t>（</a:t>
            </a:r>
            <a:r>
              <a:rPr lang="en-US" altLang="zh-CN" sz="2400" dirty="0"/>
              <a:t>Target Relation</a:t>
            </a:r>
            <a:r>
              <a:rPr lang="zh-CN" altLang="en-US" sz="2400" dirty="0"/>
              <a:t>）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654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119" y="307080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参照完整性</a:t>
            </a:r>
            <a:r>
              <a:rPr lang="en-US" altLang="zh-CN" sz="3600" dirty="0"/>
              <a:t>--</a:t>
            </a:r>
            <a:r>
              <a:rPr lang="zh-CN" altLang="en-US" sz="3600" dirty="0"/>
              <a:t>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7"/>
            <a:ext cx="8713788" cy="382884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“学号”和“课程号”是选修关系的</a:t>
            </a:r>
            <a:r>
              <a:rPr lang="zh-CN" altLang="en-US" dirty="0">
                <a:solidFill>
                  <a:srgbClr val="FF0000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</p:txBody>
      </p:sp>
      <p:graphicFrame>
        <p:nvGraphicFramePr>
          <p:cNvPr id="3911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781025"/>
              </p:ext>
            </p:extLst>
          </p:nvPr>
        </p:nvGraphicFramePr>
        <p:xfrm>
          <a:off x="1187450" y="5096914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8044444" imgH="2590476" progId="Photoshop.Image.7">
                  <p:embed/>
                </p:oleObj>
              </mc:Choice>
              <mc:Fallback>
                <p:oleObj name="Image" r:id="rId2" imgW="18044444" imgH="259047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96914"/>
                        <a:ext cx="64087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80235" y="1535256"/>
            <a:ext cx="700146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学生、课程、学生与课程之间的多对多联系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姓名，性别，专业号，年龄）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选修（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</a:p>
        </p:txBody>
      </p:sp>
    </p:spTree>
    <p:extLst>
      <p:ext uri="{BB962C8B-B14F-4D97-AF65-F5344CB8AC3E}">
        <p14:creationId xmlns:p14="http://schemas.microsoft.com/office/powerpoint/2010/main" val="2595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参照完整性规则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/>
              <a:t>   若属性（或属性组）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的外码，它与基本关系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相对应，则对于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中每个元组在</a:t>
            </a:r>
            <a:r>
              <a:rPr lang="en-US" altLang="zh-CN" sz="2400" i="1" dirty="0"/>
              <a:t>F</a:t>
            </a:r>
            <a:r>
              <a:rPr lang="zh-CN" altLang="en-US" sz="2400" dirty="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或者取空值（</a:t>
            </a:r>
            <a:r>
              <a:rPr lang="en-US" altLang="zh-CN" i="1" dirty="0"/>
              <a:t>F</a:t>
            </a:r>
            <a:r>
              <a:rPr lang="zh-CN" altLang="en-US" dirty="0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或者等于</a:t>
            </a:r>
            <a:r>
              <a:rPr lang="en-US" altLang="zh-CN" i="1" dirty="0"/>
              <a:t>S</a:t>
            </a:r>
            <a:r>
              <a:rPr lang="zh-CN" altLang="en-US" dirty="0"/>
              <a:t>中某个元组的主码值</a:t>
            </a:r>
            <a:endParaRPr lang="en-US" altLang="zh-CN" dirty="0"/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</a:t>
            </a:r>
          </a:p>
          <a:p>
            <a:pPr>
              <a:buNone/>
            </a:pPr>
            <a:r>
              <a:rPr lang="zh-CN" altLang="en-US" sz="2400" dirty="0"/>
              <a:t>学生（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，姓名，性别，专业号，年龄，</a:t>
            </a:r>
            <a:r>
              <a:rPr lang="zh-CN" altLang="en-US" sz="2400" dirty="0">
                <a:solidFill>
                  <a:srgbClr val="3333FF"/>
                </a:solidFill>
              </a:rPr>
              <a:t>班长</a:t>
            </a:r>
            <a:r>
              <a:rPr lang="zh-CN" altLang="en-US" sz="2400" dirty="0"/>
              <a:t>）</a:t>
            </a:r>
            <a:endParaRPr lang="zh-CN" altLang="en-US" sz="3200" dirty="0"/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“班长”属性值可以取两类值：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）空值，表示该学生所在班级尚未选出班长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）非空值，该值必须是本关系中某个元组的学号值</a:t>
            </a:r>
            <a:endParaRPr lang="zh-CN" altLang="en-US" dirty="0"/>
          </a:p>
          <a:p>
            <a:pPr lvl="1" algn="just" eaLnBrk="1" hangingPunct="1">
              <a:lnSpc>
                <a:spcPct val="170000"/>
              </a:lnSpc>
              <a:buSzPct val="75000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469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用户定义的完整性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098550"/>
            <a:ext cx="8128000" cy="5033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针对某一具体关系数据库的约束条件，关系模型应提供定义和检验这类完整性的机制。</a:t>
            </a:r>
            <a:endParaRPr lang="en-US" altLang="zh-CN" dirty="0"/>
          </a:p>
          <a:p>
            <a:pPr algn="just">
              <a:buNone/>
            </a:pPr>
            <a:endParaRPr lang="en-US" altLang="zh-CN" dirty="0"/>
          </a:p>
          <a:p>
            <a:pPr algn="just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algn="just">
              <a:lnSpc>
                <a:spcPct val="14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，课程名，学分）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课程号”属性必须取唯一值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非主属性“课程名”也不能取空值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“学分”属性只能取值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</a:p>
          <a:p>
            <a:pPr algn="just" eaLnBrk="1" hangingPunct="1"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9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1.  </a:t>
            </a:r>
            <a:r>
              <a:rPr lang="zh-CN" altLang="en-US" sz="3600" dirty="0"/>
              <a:t>关系模型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777163" cy="4994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什么是数据模型？？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数据模型是对现实世界数据特征的抽象。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通俗地讲数据模型就是</a:t>
            </a:r>
            <a:r>
              <a:rPr lang="zh-CN" altLang="en-US" dirty="0">
                <a:solidFill>
                  <a:srgbClr val="FF00FF"/>
                </a:solidFill>
              </a:rPr>
              <a:t>现实世界的模拟</a:t>
            </a:r>
            <a:r>
              <a:rPr lang="zh-CN" altLang="en-US" dirty="0"/>
              <a:t>。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数据模型应满足三方面要求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能比较</a:t>
            </a:r>
            <a:r>
              <a:rPr lang="zh-CN" altLang="en-US" dirty="0">
                <a:solidFill>
                  <a:srgbClr val="5F9F25"/>
                </a:solidFill>
              </a:rPr>
              <a:t>真实</a:t>
            </a:r>
            <a:r>
              <a:rPr lang="zh-CN" altLang="en-US" dirty="0"/>
              <a:t>地模拟现实世界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5F9F25"/>
                </a:solidFill>
              </a:rPr>
              <a:t>容易</a:t>
            </a:r>
            <a:r>
              <a:rPr lang="zh-CN" altLang="en-US" dirty="0"/>
              <a:t>为人所</a:t>
            </a:r>
            <a:r>
              <a:rPr lang="zh-CN" altLang="en-US" dirty="0">
                <a:solidFill>
                  <a:srgbClr val="5F9F25"/>
                </a:solidFill>
              </a:rPr>
              <a:t>理解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便于在计算机上</a:t>
            </a:r>
            <a:r>
              <a:rPr lang="zh-CN" altLang="en-US" dirty="0">
                <a:solidFill>
                  <a:srgbClr val="5F9F25"/>
                </a:solidFill>
              </a:rPr>
              <a:t>实现</a:t>
            </a:r>
            <a:endParaRPr lang="en-US" altLang="zh-CN" dirty="0">
              <a:solidFill>
                <a:srgbClr val="5F9F25"/>
              </a:solidFill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数据模型是数据库系统的</a:t>
            </a:r>
            <a:r>
              <a:rPr lang="zh-CN" altLang="en-US" dirty="0">
                <a:solidFill>
                  <a:srgbClr val="FF00FF"/>
                </a:solidFill>
              </a:rPr>
              <a:t>核心和基础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4061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关系模型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210425" cy="50226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3600" dirty="0"/>
              <a:t>信息世界中的基本概念</a:t>
            </a:r>
            <a:endParaRPr lang="en-US" altLang="zh-CN" sz="3600" dirty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）实体（</a:t>
            </a:r>
            <a:r>
              <a:rPr lang="en-US" altLang="zh-CN" dirty="0"/>
              <a:t>Entity</a:t>
            </a:r>
            <a:r>
              <a:rPr lang="zh-CN" altLang="en-US" dirty="0"/>
              <a:t>）</a:t>
            </a:r>
            <a:r>
              <a:rPr lang="zh-CN" altLang="en-US" sz="2600" dirty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可以是具体的人、事、物或抽象的概念。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）属性（</a:t>
            </a:r>
            <a:r>
              <a:rPr lang="en-US" altLang="zh-CN" dirty="0"/>
              <a:t>Attribute</a:t>
            </a:r>
            <a:r>
              <a:rPr lang="zh-CN" altLang="en-US" dirty="0"/>
              <a:t>）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实体所具有的某一特性称为属性。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）码（</a:t>
            </a:r>
            <a:r>
              <a:rPr lang="en-US" altLang="zh-CN" dirty="0"/>
              <a:t>Key</a:t>
            </a:r>
            <a:r>
              <a:rPr lang="zh-CN" altLang="en-US" dirty="0"/>
              <a:t>）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唯一标识实体的属性集称为码。</a:t>
            </a:r>
            <a:endParaRPr lang="en-US" altLang="zh-CN" dirty="0"/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）实体型（</a:t>
            </a:r>
            <a:r>
              <a:rPr lang="en-US" altLang="zh-CN" dirty="0"/>
              <a:t>Entity Type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用实体名及其属性名集合来抽象和刻画同类实体称为实体型</a:t>
            </a:r>
            <a:endParaRPr lang="zh-CN" altLang="en-US" sz="2800" dirty="0"/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）实体集（</a:t>
            </a:r>
            <a:r>
              <a:rPr lang="en-US" altLang="zh-CN" dirty="0"/>
              <a:t>Entity Set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同一类型实体的集合称为实体集</a:t>
            </a:r>
            <a:endParaRPr lang="en-US" altLang="zh-CN" dirty="0"/>
          </a:p>
          <a:p>
            <a:pPr algn="just">
              <a:lnSpc>
                <a:spcPct val="190000"/>
              </a:lnSpc>
              <a:spcBef>
                <a:spcPts val="0"/>
              </a:spcBef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6</a:t>
            </a:r>
            <a:r>
              <a:rPr lang="zh-CN" altLang="en-US" sz="2600" dirty="0"/>
              <a:t>）联系（</a:t>
            </a:r>
            <a:r>
              <a:rPr lang="en-US" altLang="zh-CN" sz="2600" dirty="0"/>
              <a:t>Relationship</a:t>
            </a:r>
            <a:r>
              <a:rPr lang="zh-CN" altLang="en-US" sz="2600" dirty="0"/>
              <a:t>）</a:t>
            </a:r>
            <a:r>
              <a:rPr lang="zh-CN" altLang="en-US" sz="3600" dirty="0"/>
              <a:t>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70BB2B"/>
                </a:solidFill>
              </a:rPr>
              <a:t>实体内部的联系</a:t>
            </a:r>
            <a:r>
              <a:rPr lang="zh-CN" altLang="en-US" dirty="0"/>
              <a:t>通常是指组成实体的各属性之间的联系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70BB2B"/>
                </a:solidFill>
              </a:rPr>
              <a:t>实体之间的联系</a:t>
            </a:r>
            <a:r>
              <a:rPr lang="zh-CN" altLang="en-US" dirty="0"/>
              <a:t>通常是指不同实体集之间的联系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实体之间的联系有</a:t>
            </a:r>
            <a:r>
              <a:rPr lang="zh-CN" altLang="en-US" dirty="0">
                <a:solidFill>
                  <a:srgbClr val="70BB2B"/>
                </a:solidFill>
              </a:rPr>
              <a:t>一对一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BB2B"/>
                </a:solidFill>
              </a:rPr>
              <a:t>一对多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70BB2B"/>
                </a:solidFill>
              </a:rPr>
              <a:t>多对多</a:t>
            </a:r>
            <a:r>
              <a:rPr lang="zh-CN" altLang="en-US" dirty="0"/>
              <a:t>等多种类型</a:t>
            </a:r>
          </a:p>
        </p:txBody>
      </p:sp>
    </p:spTree>
    <p:extLst>
      <p:ext uri="{BB962C8B-B14F-4D97-AF65-F5344CB8AC3E}">
        <p14:creationId xmlns:p14="http://schemas.microsoft.com/office/powerpoint/2010/main" val="40870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435975" cy="100806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746AFC"/>
                </a:solidFill>
              </a:rPr>
              <a:t>用户观点</a:t>
            </a:r>
            <a:r>
              <a:rPr lang="zh-CN" altLang="en-US" sz="2400" dirty="0"/>
              <a:t>下，关系模型中数据的逻辑结构是一张二维表，它由行和列组成。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ph sz="half" idx="2"/>
          </p:nvPr>
        </p:nvGraphicFramePr>
        <p:xfrm>
          <a:off x="1331913" y="3197225"/>
          <a:ext cx="6481762" cy="2535239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王小明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社会学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黄大鹏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商品学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张文斌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000" name="Text Box 1224"/>
          <p:cNvSpPr txBox="1">
            <a:spLocks noChangeArrowheads="1"/>
          </p:cNvSpPr>
          <p:nvPr/>
        </p:nvSpPr>
        <p:spPr bwMode="auto">
          <a:xfrm>
            <a:off x="755650" y="227012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/>
              <a:t>学生登记表</a:t>
            </a:r>
          </a:p>
        </p:txBody>
      </p:sp>
      <p:sp>
        <p:nvSpPr>
          <p:cNvPr id="126001" name="AutoShape 1285"/>
          <p:cNvSpPr>
            <a:spLocks noChangeArrowheads="1"/>
          </p:cNvSpPr>
          <p:nvPr/>
        </p:nvSpPr>
        <p:spPr bwMode="auto">
          <a:xfrm>
            <a:off x="2627313" y="2117725"/>
            <a:ext cx="914400" cy="609600"/>
          </a:xfrm>
          <a:prstGeom prst="wedgeRectCallout">
            <a:avLst>
              <a:gd name="adj1" fmla="val -148611"/>
              <a:gd name="adj2" fmla="val 12630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属性</a:t>
            </a:r>
          </a:p>
        </p:txBody>
      </p:sp>
      <p:sp>
        <p:nvSpPr>
          <p:cNvPr id="126002" name="AutoShape 1286"/>
          <p:cNvSpPr>
            <a:spLocks noChangeArrowheads="1"/>
          </p:cNvSpPr>
          <p:nvPr/>
        </p:nvSpPr>
        <p:spPr bwMode="auto">
          <a:xfrm>
            <a:off x="7956550" y="2333625"/>
            <a:ext cx="914400" cy="609600"/>
          </a:xfrm>
          <a:prstGeom prst="wedgeRectCallout">
            <a:avLst>
              <a:gd name="adj1" fmla="val -70315"/>
              <a:gd name="adj2" fmla="val 20442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元组</a:t>
            </a: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1.</a:t>
            </a:r>
            <a:r>
              <a:rPr lang="zh-CN" altLang="en-US" sz="3600" dirty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359120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046" name="Group 1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850836"/>
              </p:ext>
            </p:extLst>
          </p:nvPr>
        </p:nvGraphicFramePr>
        <p:xfrm>
          <a:off x="1116013" y="1752600"/>
          <a:ext cx="6985000" cy="4358640"/>
        </p:xfrm>
        <a:graphic>
          <a:graphicData uri="http://schemas.openxmlformats.org/drawingml/2006/table">
            <a:tbl>
              <a:tblPr/>
              <a:tblGrid>
                <a:gridCol w="327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一般表格的术语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关系模式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表头（表格的描述）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Relation</a:t>
                      </a:r>
                      <a:r>
                        <a:rPr lang="zh-CN" altLang="en-US" sz="2400" dirty="0"/>
                        <a:t>）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（一张）二维表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元组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Tuple</a:t>
                      </a:r>
                      <a:r>
                        <a:rPr lang="zh-CN" altLang="en-US" sz="2400" dirty="0"/>
                        <a:t>）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记录或行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Attribute</a:t>
                      </a:r>
                      <a:r>
                        <a:rPr lang="zh-CN" altLang="en-US" sz="2400" dirty="0"/>
                        <a:t>）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一条记录中的一个列值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非规范关系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表中有表（大表中嵌有小表）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0086" name="Text Box 167"/>
          <p:cNvSpPr txBox="1">
            <a:spLocks noChangeArrowheads="1"/>
          </p:cNvSpPr>
          <p:nvPr/>
        </p:nvSpPr>
        <p:spPr bwMode="auto">
          <a:xfrm>
            <a:off x="571029" y="1261119"/>
            <a:ext cx="4188967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+mn-lt"/>
                <a:ea typeface="+mn-ea"/>
              </a:rPr>
              <a:t>关系模型的数据结构术语对比 </a:t>
            </a: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1.</a:t>
            </a:r>
            <a:r>
              <a:rPr lang="zh-CN" altLang="en-US" sz="3600" dirty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3638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关系模型的优缺点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优点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建立在严格的数学概念的基础上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概念单一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实体和各类联系都用关系来表示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对数据的检索结果也是关系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关系模型的存取路径对用户透明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具有更高的数据独立性，更好的安全保密性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简化了程序员的工作和数据库开发建立的工作</a:t>
            </a:r>
            <a:endParaRPr lang="en-US" altLang="zh-CN" dirty="0"/>
          </a:p>
          <a:p>
            <a:pPr lvl="1" algn="just">
              <a:lnSpc>
                <a:spcPct val="160000"/>
              </a:lnSpc>
            </a:pPr>
            <a:r>
              <a:rPr lang="zh-CN" altLang="en-US" dirty="0"/>
              <a:t>缺点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存取路径对用户透明，查询效率往往不如格式化数据模型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为提高性能，必须对用户的查询请求进行优化，增加了开发数据库管理系统的难度</a:t>
            </a:r>
            <a:endParaRPr lang="zh-CN" altLang="en-US" sz="1600" dirty="0"/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8001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1.</a:t>
            </a:r>
            <a:r>
              <a:rPr lang="zh-CN" altLang="en-US" sz="3600" dirty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149190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8545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提出关系模型的是美国</a:t>
            </a:r>
            <a:r>
              <a:rPr lang="en-US" altLang="zh-CN" sz="2400" dirty="0">
                <a:latin typeface="Times New Roman" panose="02020603050405020304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E.F.Codd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年提出关系数据模型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E.F.Codd</a:t>
            </a:r>
            <a:r>
              <a:rPr lang="en-US" altLang="zh-CN" sz="2400" dirty="0"/>
              <a:t>, “A Relational Model of Data for Large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Shared Data Banks”, 《Communication of the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ACM》,1970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之后，提出了关系代数和关系演算的概念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1972</a:t>
            </a:r>
            <a:r>
              <a:rPr lang="zh-CN" altLang="en-US" dirty="0"/>
              <a:t>年提出了关系的第一、第二、第三范式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1974</a:t>
            </a:r>
            <a:r>
              <a:rPr lang="zh-CN" altLang="en-US" dirty="0"/>
              <a:t>年提出了关系的</a:t>
            </a:r>
            <a:r>
              <a:rPr lang="en-US" altLang="zh-CN" dirty="0">
                <a:latin typeface="Times New Roman" panose="02020603050405020304" pitchFamily="18" charset="0"/>
              </a:rPr>
              <a:t>BC</a:t>
            </a:r>
            <a:r>
              <a:rPr lang="zh-CN" altLang="en-US" dirty="0"/>
              <a:t>范式</a:t>
            </a:r>
          </a:p>
        </p:txBody>
      </p:sp>
    </p:spTree>
    <p:extLst>
      <p:ext uri="{BB962C8B-B14F-4D97-AF65-F5344CB8AC3E}">
        <p14:creationId xmlns:p14="http://schemas.microsoft.com/office/powerpoint/2010/main" val="331687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data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827962" cy="4152900"/>
          </a:xfrm>
          <a:noFill/>
        </p:spPr>
      </p:pic>
      <p:sp>
        <p:nvSpPr>
          <p:cNvPr id="2" name="矩形 1"/>
          <p:cNvSpPr/>
          <p:nvPr/>
        </p:nvSpPr>
        <p:spPr>
          <a:xfrm>
            <a:off x="542896" y="1325563"/>
            <a:ext cx="4572000" cy="5554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just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/>
              <a:t>关系数据库包含很多关系表格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1655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1907</Words>
  <Application>Microsoft Office PowerPoint</Application>
  <PresentationFormat>全屏显示(4:3)</PresentationFormat>
  <Paragraphs>295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Arial</vt:lpstr>
      <vt:lpstr>Calibri</vt:lpstr>
      <vt:lpstr>Calibri Light</vt:lpstr>
      <vt:lpstr>Times New Roman</vt:lpstr>
      <vt:lpstr>Wingdings</vt:lpstr>
      <vt:lpstr>Office 主题</vt:lpstr>
      <vt:lpstr>Image</vt:lpstr>
      <vt:lpstr>关系数据库</vt:lpstr>
      <vt:lpstr>内容目录</vt:lpstr>
      <vt:lpstr>1.  关系模型</vt:lpstr>
      <vt:lpstr>1.关系模型</vt:lpstr>
      <vt:lpstr>PowerPoint 演示文稿</vt:lpstr>
      <vt:lpstr>PowerPoint 演示文稿</vt:lpstr>
      <vt:lpstr>PowerPoint 演示文稿</vt:lpstr>
      <vt:lpstr>2.关系数据库</vt:lpstr>
      <vt:lpstr>2.关系数据库</vt:lpstr>
      <vt:lpstr>2.关系数据库</vt:lpstr>
      <vt:lpstr>2.关系数据库</vt:lpstr>
      <vt:lpstr>2. 关系数据库</vt:lpstr>
      <vt:lpstr>2.关系数据库</vt:lpstr>
      <vt:lpstr>2.关系数据库</vt:lpstr>
      <vt:lpstr>2. 关系数据库</vt:lpstr>
      <vt:lpstr>2．关系数据库</vt:lpstr>
      <vt:lpstr>2. 关系数据库</vt:lpstr>
      <vt:lpstr>3.关系的三类完整性约束</vt:lpstr>
      <vt:lpstr>3.1 实体完整性</vt:lpstr>
      <vt:lpstr>3.2 参照完整性</vt:lpstr>
      <vt:lpstr>3.2 参照完整性---关系间的引用</vt:lpstr>
      <vt:lpstr>3.2 参照完整性--外码（Foreign Key）</vt:lpstr>
      <vt:lpstr>3.2 参照完整性--外码（Foreign Key）</vt:lpstr>
      <vt:lpstr>3.2 参照完整性规则</vt:lpstr>
      <vt:lpstr>3.3 用户定义的完整性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yuwen</cp:lastModifiedBy>
  <cp:revision>272</cp:revision>
  <dcterms:created xsi:type="dcterms:W3CDTF">2020-09-13T01:44:02Z</dcterms:created>
  <dcterms:modified xsi:type="dcterms:W3CDTF">2021-09-12T08:24:39Z</dcterms:modified>
</cp:coreProperties>
</file>