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57"/>
  </p:notesMasterIdLst>
  <p:sldIdLst>
    <p:sldId id="256" r:id="rId2"/>
    <p:sldId id="439" r:id="rId3"/>
    <p:sldId id="441" r:id="rId4"/>
    <p:sldId id="442" r:id="rId5"/>
    <p:sldId id="443" r:id="rId6"/>
    <p:sldId id="444" r:id="rId7"/>
    <p:sldId id="520" r:id="rId8"/>
    <p:sldId id="449" r:id="rId9"/>
    <p:sldId id="450" r:id="rId10"/>
    <p:sldId id="452" r:id="rId11"/>
    <p:sldId id="454" r:id="rId12"/>
    <p:sldId id="456" r:id="rId13"/>
    <p:sldId id="460" r:id="rId14"/>
    <p:sldId id="536" r:id="rId15"/>
    <p:sldId id="462" r:id="rId16"/>
    <p:sldId id="466" r:id="rId17"/>
    <p:sldId id="521" r:id="rId18"/>
    <p:sldId id="467" r:id="rId19"/>
    <p:sldId id="471" r:id="rId20"/>
    <p:sldId id="472" r:id="rId21"/>
    <p:sldId id="474" r:id="rId22"/>
    <p:sldId id="475" r:id="rId23"/>
    <p:sldId id="476" r:id="rId24"/>
    <p:sldId id="480" r:id="rId25"/>
    <p:sldId id="539" r:id="rId26"/>
    <p:sldId id="541" r:id="rId27"/>
    <p:sldId id="482" r:id="rId28"/>
    <p:sldId id="484" r:id="rId29"/>
    <p:sldId id="485" r:id="rId30"/>
    <p:sldId id="486" r:id="rId31"/>
    <p:sldId id="487" r:id="rId32"/>
    <p:sldId id="489" r:id="rId33"/>
    <p:sldId id="491" r:id="rId34"/>
    <p:sldId id="492" r:id="rId35"/>
    <p:sldId id="493" r:id="rId36"/>
    <p:sldId id="494" r:id="rId37"/>
    <p:sldId id="497" r:id="rId38"/>
    <p:sldId id="499" r:id="rId39"/>
    <p:sldId id="501" r:id="rId40"/>
    <p:sldId id="502" r:id="rId41"/>
    <p:sldId id="504" r:id="rId42"/>
    <p:sldId id="506" r:id="rId43"/>
    <p:sldId id="508" r:id="rId44"/>
    <p:sldId id="555" r:id="rId45"/>
    <p:sldId id="557" r:id="rId46"/>
    <p:sldId id="560" r:id="rId47"/>
    <p:sldId id="561" r:id="rId48"/>
    <p:sldId id="570" r:id="rId49"/>
    <p:sldId id="565" r:id="rId50"/>
    <p:sldId id="568" r:id="rId51"/>
    <p:sldId id="569" r:id="rId52"/>
    <p:sldId id="571" r:id="rId53"/>
    <p:sldId id="572" r:id="rId54"/>
    <p:sldId id="573" r:id="rId55"/>
    <p:sldId id="574" r:id="rId5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1514" autoAdjust="0"/>
  </p:normalViewPr>
  <p:slideViewPr>
    <p:cSldViewPr snapToGrid="0">
      <p:cViewPr varScale="1">
        <p:scale>
          <a:sx n="112" d="100"/>
          <a:sy n="112" d="100"/>
        </p:scale>
        <p:origin x="13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014743-55CB-4535-BFA3-9EBD9B1C88C9}" type="datetimeFigureOut">
              <a:rPr lang="zh-CN" altLang="en-US" smtClean="0"/>
              <a:t>2020/10/27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358177-CB7F-483B-8710-93D2E5EA7162}" type="slidenum">
              <a:rPr lang="zh-CN" altLang="en-US" smtClean="0"/>
              <a:t>‹#›</a:t>
            </a:fld>
            <a:endParaRPr lang="zh-CN" altLang="en-US"/>
          </a:p>
        </p:txBody>
      </p:sp>
    </p:spTree>
    <p:extLst>
      <p:ext uri="{BB962C8B-B14F-4D97-AF65-F5344CB8AC3E}">
        <p14:creationId xmlns:p14="http://schemas.microsoft.com/office/powerpoint/2010/main" val="4185390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C358177-CB7F-483B-8710-93D2E5EA7162}" type="slidenum">
              <a:rPr lang="zh-CN" altLang="en-US" smtClean="0"/>
              <a:t>3</a:t>
            </a:fld>
            <a:endParaRPr lang="zh-CN" altLang="en-US"/>
          </a:p>
        </p:txBody>
      </p:sp>
    </p:spTree>
    <p:extLst>
      <p:ext uri="{BB962C8B-B14F-4D97-AF65-F5344CB8AC3E}">
        <p14:creationId xmlns:p14="http://schemas.microsoft.com/office/powerpoint/2010/main" val="1416096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C358177-CB7F-483B-8710-93D2E5EA7162}" type="slidenum">
              <a:rPr lang="zh-CN" altLang="en-US" smtClean="0"/>
              <a:t>55</a:t>
            </a:fld>
            <a:endParaRPr lang="zh-CN" altLang="en-US"/>
          </a:p>
        </p:txBody>
      </p:sp>
    </p:spTree>
    <p:extLst>
      <p:ext uri="{BB962C8B-B14F-4D97-AF65-F5344CB8AC3E}">
        <p14:creationId xmlns:p14="http://schemas.microsoft.com/office/powerpoint/2010/main" val="1529085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C358177-CB7F-483B-8710-93D2E5EA7162}" type="slidenum">
              <a:rPr lang="zh-CN" altLang="en-US" smtClean="0"/>
              <a:t>7</a:t>
            </a:fld>
            <a:endParaRPr lang="zh-CN" altLang="en-US"/>
          </a:p>
        </p:txBody>
      </p:sp>
    </p:spTree>
    <p:extLst>
      <p:ext uri="{BB962C8B-B14F-4D97-AF65-F5344CB8AC3E}">
        <p14:creationId xmlns:p14="http://schemas.microsoft.com/office/powerpoint/2010/main" val="3910731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C358177-CB7F-483B-8710-93D2E5EA7162}" type="slidenum">
              <a:rPr lang="zh-CN" altLang="en-US" smtClean="0"/>
              <a:t>17</a:t>
            </a:fld>
            <a:endParaRPr lang="zh-CN" altLang="en-US"/>
          </a:p>
        </p:txBody>
      </p:sp>
    </p:spTree>
    <p:extLst>
      <p:ext uri="{BB962C8B-B14F-4D97-AF65-F5344CB8AC3E}">
        <p14:creationId xmlns:p14="http://schemas.microsoft.com/office/powerpoint/2010/main" val="3213723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C358177-CB7F-483B-8710-93D2E5EA7162}" type="slidenum">
              <a:rPr lang="zh-CN" altLang="en-US" smtClean="0"/>
              <a:t>22</a:t>
            </a:fld>
            <a:endParaRPr lang="zh-CN" altLang="en-US"/>
          </a:p>
        </p:txBody>
      </p:sp>
    </p:spTree>
    <p:extLst>
      <p:ext uri="{BB962C8B-B14F-4D97-AF65-F5344CB8AC3E}">
        <p14:creationId xmlns:p14="http://schemas.microsoft.com/office/powerpoint/2010/main" val="303389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p:sp>
      <p:sp>
        <p:nvSpPr>
          <p:cNvPr id="192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3936242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C358177-CB7F-483B-8710-93D2E5EA7162}" type="slidenum">
              <a:rPr lang="zh-CN" altLang="en-US" smtClean="0"/>
              <a:t>29</a:t>
            </a:fld>
            <a:endParaRPr lang="zh-CN" altLang="en-US"/>
          </a:p>
        </p:txBody>
      </p:sp>
    </p:spTree>
    <p:extLst>
      <p:ext uri="{BB962C8B-B14F-4D97-AF65-F5344CB8AC3E}">
        <p14:creationId xmlns:p14="http://schemas.microsoft.com/office/powerpoint/2010/main" val="2592212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C358177-CB7F-483B-8710-93D2E5EA7162}" type="slidenum">
              <a:rPr lang="zh-CN" altLang="en-US" smtClean="0"/>
              <a:t>39</a:t>
            </a:fld>
            <a:endParaRPr lang="zh-CN" altLang="en-US"/>
          </a:p>
        </p:txBody>
      </p:sp>
    </p:spTree>
    <p:extLst>
      <p:ext uri="{BB962C8B-B14F-4D97-AF65-F5344CB8AC3E}">
        <p14:creationId xmlns:p14="http://schemas.microsoft.com/office/powerpoint/2010/main" val="4141231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C358177-CB7F-483B-8710-93D2E5EA7162}" type="slidenum">
              <a:rPr lang="zh-CN" altLang="en-US" smtClean="0"/>
              <a:t>41</a:t>
            </a:fld>
            <a:endParaRPr lang="zh-CN" altLang="en-US"/>
          </a:p>
        </p:txBody>
      </p:sp>
    </p:spTree>
    <p:extLst>
      <p:ext uri="{BB962C8B-B14F-4D97-AF65-F5344CB8AC3E}">
        <p14:creationId xmlns:p14="http://schemas.microsoft.com/office/powerpoint/2010/main" val="3272404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C358177-CB7F-483B-8710-93D2E5EA7162}" type="slidenum">
              <a:rPr lang="zh-CN" altLang="en-US" smtClean="0"/>
              <a:t>54</a:t>
            </a:fld>
            <a:endParaRPr lang="zh-CN" altLang="en-US"/>
          </a:p>
        </p:txBody>
      </p:sp>
    </p:spTree>
    <p:extLst>
      <p:ext uri="{BB962C8B-B14F-4D97-AF65-F5344CB8AC3E}">
        <p14:creationId xmlns:p14="http://schemas.microsoft.com/office/powerpoint/2010/main" val="331606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solidFill>
                  <a:schemeClr val="tx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2020/10/27</a:t>
            </a:fld>
            <a:endParaRPr lang="zh-CN" altLang="en-US"/>
          </a:p>
        </p:txBody>
      </p:sp>
      <p:sp>
        <p:nvSpPr>
          <p:cNvPr id="5" name="Footer Placeholder 4"/>
          <p:cNvSpPr>
            <a:spLocks noGrp="1"/>
          </p:cNvSpPr>
          <p:nvPr>
            <p:ph type="ftr" sz="quarter" idx="11"/>
          </p:nvPr>
        </p:nvSpPr>
        <p:spPr/>
        <p:txBody>
          <a:bodyPr/>
          <a:lstStyle/>
          <a:p>
            <a:r>
              <a:rPr lang="zh-CN" altLang="zh-CN" dirty="0" smtClean="0"/>
              <a:t>数据库系统</a:t>
            </a:r>
            <a:endParaRPr lang="zh-CN" altLang="en-US" dirty="0"/>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228086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2020/10/27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939427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2020/10/27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408943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828800"/>
            <a:ext cx="8229600" cy="4495800"/>
          </a:xfrm>
        </p:spPr>
        <p:txBody>
          <a:bodyPr/>
          <a:lstStyle/>
          <a:p>
            <a:pPr lvl="0"/>
            <a:endParaRPr lang="zh-CN" altLang="en-US" noProof="0" smtClean="0"/>
          </a:p>
        </p:txBody>
      </p:sp>
      <p:sp>
        <p:nvSpPr>
          <p:cNvPr id="4" name="Rectangle 15"/>
          <p:cNvSpPr>
            <a:spLocks noGrp="1" noChangeArrowheads="1"/>
          </p:cNvSpPr>
          <p:nvPr>
            <p:ph type="dt" sz="half" idx="10"/>
          </p:nvPr>
        </p:nvSpPr>
        <p:spPr>
          <a:xfrm>
            <a:off x="457200" y="6400800"/>
            <a:ext cx="2133600" cy="320675"/>
          </a:xfrm>
          <a:prstGeom prst="rect">
            <a:avLst/>
          </a:prstGeom>
        </p:spPr>
        <p:txBody>
          <a:bodyPr/>
          <a:lstStyle>
            <a:lvl1pPr>
              <a:defRPr/>
            </a:lvl1pPr>
          </a:lstStyle>
          <a:p>
            <a:pPr>
              <a:defRPr/>
            </a:pPr>
            <a:endParaRPr lang="en-US" altLang="zh-CN"/>
          </a:p>
        </p:txBody>
      </p:sp>
      <p:sp>
        <p:nvSpPr>
          <p:cNvPr id="5" name="Rectangle 16"/>
          <p:cNvSpPr>
            <a:spLocks noGrp="1" noChangeArrowheads="1"/>
          </p:cNvSpPr>
          <p:nvPr>
            <p:ph type="ftr" sz="quarter" idx="11"/>
          </p:nvPr>
        </p:nvSpPr>
        <p:spPr>
          <a:xfrm>
            <a:off x="5219700" y="6381750"/>
            <a:ext cx="3600450" cy="320675"/>
          </a:xfrm>
          <a:prstGeom prst="rect">
            <a:avLst/>
          </a:prstGeom>
        </p:spPr>
        <p:txBody>
          <a:bodyPr/>
          <a:lstStyle>
            <a:lvl1pPr>
              <a:defRPr/>
            </a:lvl1pPr>
          </a:lstStyle>
          <a:p>
            <a:pPr>
              <a:defRPr/>
            </a:pPr>
            <a:r>
              <a:rPr lang="en-US" altLang="zh-CN"/>
              <a:t>An Introduction to Database System</a:t>
            </a:r>
          </a:p>
        </p:txBody>
      </p:sp>
    </p:spTree>
    <p:extLst>
      <p:ext uri="{BB962C8B-B14F-4D97-AF65-F5344CB8AC3E}">
        <p14:creationId xmlns:p14="http://schemas.microsoft.com/office/powerpoint/2010/main" val="937986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2020/10/27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91728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2020/10/27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508235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997B5FA-0921-464F-AAE1-844C04324D75}" type="datetimeFigureOut">
              <a:rPr lang="zh-CN" altLang="en-US" smtClean="0"/>
              <a:t>2020/10/27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206612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997B5FA-0921-464F-AAE1-844C04324D75}" type="datetimeFigureOut">
              <a:rPr lang="zh-CN" altLang="en-US" smtClean="0"/>
              <a:t>2020/10/27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5278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997B5FA-0921-464F-AAE1-844C04324D75}" type="datetimeFigureOut">
              <a:rPr lang="zh-CN" altLang="en-US" smtClean="0"/>
              <a:t>2020/10/27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216205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7B5FA-0921-464F-AAE1-844C04324D75}" type="datetimeFigureOut">
              <a:rPr lang="zh-CN" altLang="en-US" smtClean="0"/>
              <a:t>2020/10/27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313788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2020/10/27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894247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2020/10/27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23342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3000" r="-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3900" y="0"/>
            <a:ext cx="78867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723900" y="1663701"/>
            <a:ext cx="78867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2020/10/27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zh-CN" dirty="0" smtClean="0"/>
              <a:t>数据库系统</a:t>
            </a:r>
            <a:endParaRPr lang="zh-CN"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dirty="0"/>
          </a:p>
        </p:txBody>
      </p:sp>
    </p:spTree>
    <p:extLst>
      <p:ext uri="{BB962C8B-B14F-4D97-AF65-F5344CB8AC3E}">
        <p14:creationId xmlns:p14="http://schemas.microsoft.com/office/powerpoint/2010/main" val="131982165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p"/>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n"/>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image" Target="../media/image5.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localhost/phpmyadmin/url.php?url=http://dev.mysql.com/doc/refman/5.5/en/select.html&amp;server=0&amp;token=a8c8eee66b2d285100f6723f9429cc83"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http://localhost/phpmyadmin/url.php?url=http://dev.mysql.com/doc/refman/5.5/en/string-functions.html&amp;server=0&amp;token=a8c8eee66b2d285100f6723f9429cc83#function_right" TargetMode="External"/><Relationship Id="rId4" Type="http://schemas.openxmlformats.org/officeDocument/2006/relationships/hyperlink" Target="http://localhost/phpmyadmin/url.php?url=http://dev.mysql.com/doc/refman/5.5/en/string-functions.html&amp;server=0&amp;token=a8c8eee66b2d285100f6723f9429cc83#function_lef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localhost/phpmyadmin/url.php?url=http://dev.mysql.com/doc/refman/5.5/en/select.html&amp;server=0&amp;token=a8c8eee66b2d285100f6723f9429cc83"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关系数据库标准语言</a:t>
            </a:r>
            <a:r>
              <a:rPr lang="en-US" altLang="zh-CN" dirty="0" smtClean="0"/>
              <a:t>SQL </a:t>
            </a:r>
            <a:endParaRPr lang="zh-CN" altLang="en-US" sz="4400" dirty="0"/>
          </a:p>
        </p:txBody>
      </p:sp>
      <p:sp>
        <p:nvSpPr>
          <p:cNvPr id="3" name="副标题 2"/>
          <p:cNvSpPr>
            <a:spLocks noGrp="1"/>
          </p:cNvSpPr>
          <p:nvPr>
            <p:ph type="subTitle" idx="1"/>
          </p:nvPr>
        </p:nvSpPr>
        <p:spPr/>
        <p:txBody>
          <a:bodyPr/>
          <a:lstStyle/>
          <a:p>
            <a:pPr>
              <a:lnSpc>
                <a:spcPct val="110000"/>
              </a:lnSpc>
            </a:pPr>
            <a:r>
              <a:rPr lang="zh-CN" altLang="en-US" dirty="0"/>
              <a:t>授课教师：张小燕</a:t>
            </a:r>
            <a:endParaRPr lang="en-US" altLang="zh-CN" dirty="0"/>
          </a:p>
          <a:p>
            <a:pPr>
              <a:lnSpc>
                <a:spcPct val="110000"/>
              </a:lnSpc>
            </a:pPr>
            <a:r>
              <a:rPr lang="zh-CN" altLang="en-US" dirty="0" smtClean="0"/>
              <a:t>邮箱：</a:t>
            </a:r>
            <a:r>
              <a:rPr lang="en-US" altLang="zh-CN" dirty="0" smtClean="0"/>
              <a:t>xyzhang15@szu.edu.cn</a:t>
            </a:r>
          </a:p>
          <a:p>
            <a:pPr>
              <a:lnSpc>
                <a:spcPct val="110000"/>
              </a:lnSpc>
            </a:pPr>
            <a:r>
              <a:rPr lang="zh-CN" altLang="en-US" dirty="0" smtClean="0"/>
              <a:t>深圳大学 计算机与软件学院</a:t>
            </a:r>
            <a:endParaRPr lang="en-US" altLang="zh-CN" dirty="0" smtClean="0"/>
          </a:p>
        </p:txBody>
      </p:sp>
    </p:spTree>
    <p:extLst>
      <p:ext uri="{BB962C8B-B14F-4D97-AF65-F5344CB8AC3E}">
        <p14:creationId xmlns:p14="http://schemas.microsoft.com/office/powerpoint/2010/main" val="22427916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pPr eaLnBrk="1" hangingPunct="1"/>
            <a:r>
              <a:rPr lang="en-US" altLang="zh-CN" sz="3600" dirty="0" smtClean="0"/>
              <a:t>(2) </a:t>
            </a:r>
            <a:r>
              <a:rPr lang="zh-CN" altLang="en-US" sz="3600" dirty="0" smtClean="0"/>
              <a:t>自身连接 </a:t>
            </a:r>
          </a:p>
        </p:txBody>
      </p:sp>
      <p:sp>
        <p:nvSpPr>
          <p:cNvPr id="18435" name="Rectangle 3"/>
          <p:cNvSpPr>
            <a:spLocks noGrp="1" noChangeArrowheads="1"/>
          </p:cNvSpPr>
          <p:nvPr>
            <p:ph type="body" idx="4294967295"/>
          </p:nvPr>
        </p:nvSpPr>
        <p:spPr>
          <a:xfrm>
            <a:off x="457200" y="1125538"/>
            <a:ext cx="8229600" cy="4854575"/>
          </a:xfrm>
        </p:spPr>
        <p:txBody>
          <a:bodyPr>
            <a:normAutofit lnSpcReduction="10000"/>
          </a:bodyPr>
          <a:lstStyle/>
          <a:p>
            <a:pPr eaLnBrk="1" hangingPunct="1">
              <a:lnSpc>
                <a:spcPct val="110000"/>
              </a:lnSpc>
              <a:defRPr/>
            </a:pPr>
            <a:r>
              <a:rPr lang="zh-CN" altLang="en-US" dirty="0" smtClean="0">
                <a:latin typeface="+mn-ea"/>
              </a:rPr>
              <a:t>自身连接</a:t>
            </a:r>
            <a:r>
              <a:rPr lang="zh-CN" altLang="en-US" dirty="0" smtClean="0">
                <a:ea typeface="黑体" pitchFamily="49" charset="-122"/>
              </a:rPr>
              <a:t>：</a:t>
            </a:r>
            <a:r>
              <a:rPr lang="zh-CN" altLang="en-US" dirty="0" smtClean="0"/>
              <a:t>一个表与其自己进行连接</a:t>
            </a:r>
          </a:p>
          <a:p>
            <a:pPr eaLnBrk="1" hangingPunct="1">
              <a:lnSpc>
                <a:spcPct val="110000"/>
              </a:lnSpc>
              <a:defRPr/>
            </a:pPr>
            <a:r>
              <a:rPr lang="zh-CN" altLang="en-US" dirty="0" smtClean="0">
                <a:solidFill>
                  <a:srgbClr val="FF0000"/>
                </a:solidFill>
              </a:rPr>
              <a:t>需要给表起别名以示区别</a:t>
            </a:r>
          </a:p>
          <a:p>
            <a:pPr eaLnBrk="1" hangingPunct="1">
              <a:lnSpc>
                <a:spcPct val="140000"/>
              </a:lnSpc>
              <a:defRPr/>
            </a:pPr>
            <a:r>
              <a:rPr lang="zh-CN" altLang="en-US" dirty="0" smtClean="0">
                <a:solidFill>
                  <a:srgbClr val="FF0000"/>
                </a:solidFill>
              </a:rPr>
              <a:t>由于所有属性名都是同名属性，因此必须使用别名前缀</a:t>
            </a:r>
          </a:p>
          <a:p>
            <a:pPr eaLnBrk="1" hangingPunct="1">
              <a:lnSpc>
                <a:spcPct val="140000"/>
              </a:lnSpc>
              <a:buFont typeface="Wingdings" panose="05000000000000000000" pitchFamily="2" charset="2"/>
              <a:buNone/>
              <a:defRPr/>
            </a:pPr>
            <a:r>
              <a:rPr lang="en-US" altLang="zh-CN" sz="2400" dirty="0" smtClean="0"/>
              <a:t>[</a:t>
            </a:r>
            <a:r>
              <a:rPr lang="zh-CN" altLang="en-US" sz="2400" dirty="0" smtClean="0">
                <a:ea typeface="黑体" pitchFamily="49" charset="-122"/>
              </a:rPr>
              <a:t>例 </a:t>
            </a:r>
            <a:r>
              <a:rPr lang="en-US" altLang="zh-CN" sz="2400" dirty="0" smtClean="0">
                <a:ea typeface="黑体" pitchFamily="49" charset="-122"/>
              </a:rPr>
              <a:t>3.</a:t>
            </a:r>
            <a:r>
              <a:rPr lang="en-US" altLang="zh-CN" sz="2400" dirty="0" smtClean="0"/>
              <a:t>52]</a:t>
            </a:r>
            <a:r>
              <a:rPr lang="zh-CN" altLang="en-US" sz="2400" dirty="0" smtClean="0"/>
              <a:t>查询每一门课的间接先修课（即先修课的先修课）</a:t>
            </a:r>
          </a:p>
          <a:p>
            <a:pPr eaLnBrk="1" hangingPunct="1">
              <a:lnSpc>
                <a:spcPct val="140000"/>
              </a:lnSpc>
              <a:buFont typeface="Wingdings" panose="05000000000000000000" pitchFamily="2" charset="2"/>
              <a:buNone/>
              <a:defRPr/>
            </a:pPr>
            <a:r>
              <a:rPr lang="zh-CN" altLang="en-US" dirty="0" smtClean="0"/>
              <a:t>    </a:t>
            </a:r>
            <a:r>
              <a:rPr lang="en-US" altLang="zh-CN" sz="2400" dirty="0" smtClean="0"/>
              <a:t>SELECT  </a:t>
            </a:r>
            <a:r>
              <a:rPr lang="en-US" altLang="zh-CN" sz="2400" dirty="0" err="1" smtClean="0"/>
              <a:t>FIRST.Cno</a:t>
            </a:r>
            <a:r>
              <a:rPr lang="zh-CN" altLang="en-US" sz="2400" dirty="0" smtClean="0"/>
              <a:t>, </a:t>
            </a:r>
            <a:r>
              <a:rPr lang="en-US" altLang="zh-CN" sz="2400" dirty="0" err="1" smtClean="0"/>
              <a:t>SECOND.Cpno</a:t>
            </a:r>
            <a:endParaRPr lang="en-US" altLang="zh-CN" sz="2400" dirty="0" smtClean="0"/>
          </a:p>
          <a:p>
            <a:pPr eaLnBrk="1" hangingPunct="1">
              <a:lnSpc>
                <a:spcPct val="140000"/>
              </a:lnSpc>
              <a:buFont typeface="Wingdings" panose="05000000000000000000" pitchFamily="2" charset="2"/>
              <a:buNone/>
              <a:defRPr/>
            </a:pPr>
            <a:r>
              <a:rPr lang="en-US" altLang="zh-CN" sz="2400" dirty="0" smtClean="0"/>
              <a:t>     FROM  Course  </a:t>
            </a:r>
            <a:r>
              <a:rPr lang="en-US" altLang="zh-CN" sz="2400" dirty="0" smtClean="0">
                <a:solidFill>
                  <a:srgbClr val="D75B5B"/>
                </a:solidFill>
              </a:rPr>
              <a:t>FIRST</a:t>
            </a:r>
            <a:r>
              <a:rPr lang="zh-CN" altLang="en-US" sz="2400" dirty="0" smtClean="0"/>
              <a:t>, </a:t>
            </a:r>
            <a:r>
              <a:rPr lang="en-US" altLang="zh-CN" sz="2400" dirty="0" smtClean="0"/>
              <a:t>Course  </a:t>
            </a:r>
            <a:r>
              <a:rPr lang="en-US" altLang="zh-CN" sz="2400" dirty="0" smtClean="0">
                <a:solidFill>
                  <a:srgbClr val="D75B5B"/>
                </a:solidFill>
              </a:rPr>
              <a:t>SECOND</a:t>
            </a:r>
            <a:endParaRPr lang="en-US" altLang="zh-CN" sz="2400" dirty="0" smtClean="0"/>
          </a:p>
          <a:p>
            <a:pPr eaLnBrk="1" hangingPunct="1">
              <a:lnSpc>
                <a:spcPct val="140000"/>
              </a:lnSpc>
              <a:buFont typeface="Wingdings" panose="05000000000000000000" pitchFamily="2" charset="2"/>
              <a:buNone/>
              <a:defRPr/>
            </a:pPr>
            <a:r>
              <a:rPr lang="en-US" altLang="zh-CN" sz="2400" dirty="0" smtClean="0"/>
              <a:t>     WHERE </a:t>
            </a:r>
            <a:r>
              <a:rPr lang="en-US" altLang="zh-CN" sz="2400" dirty="0" err="1" smtClean="0"/>
              <a:t>FIRST.Cpno</a:t>
            </a:r>
            <a:r>
              <a:rPr lang="en-US" altLang="zh-CN" sz="2400" dirty="0" smtClean="0"/>
              <a:t> = </a:t>
            </a:r>
            <a:r>
              <a:rPr lang="en-US" altLang="zh-CN" sz="2400" dirty="0" err="1" smtClean="0"/>
              <a:t>SECOND.Cno</a:t>
            </a:r>
            <a:r>
              <a:rPr lang="zh-CN" altLang="en-US" sz="2400" dirty="0" smtClean="0"/>
              <a:t>;</a:t>
            </a:r>
          </a:p>
        </p:txBody>
      </p:sp>
      <p:graphicFrame>
        <p:nvGraphicFramePr>
          <p:cNvPr id="4" name="Group 575"/>
          <p:cNvGraphicFramePr>
            <a:graphicFrameLocks/>
          </p:cNvGraphicFramePr>
          <p:nvPr>
            <p:extLst>
              <p:ext uri="{D42A27DB-BD31-4B8C-83A1-F6EECF244321}">
                <p14:modId xmlns:p14="http://schemas.microsoft.com/office/powerpoint/2010/main" val="347435637"/>
              </p:ext>
            </p:extLst>
          </p:nvPr>
        </p:nvGraphicFramePr>
        <p:xfrm>
          <a:off x="5643418" y="4426704"/>
          <a:ext cx="3500582" cy="2431296"/>
        </p:xfrm>
        <a:graphic>
          <a:graphicData uri="http://schemas.openxmlformats.org/drawingml/2006/table">
            <a:tbl>
              <a:tblPr/>
              <a:tblGrid>
                <a:gridCol w="729672"/>
                <a:gridCol w="1182254"/>
                <a:gridCol w="790730"/>
                <a:gridCol w="797926"/>
              </a:tblGrid>
              <a:tr h="381771">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课程号</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Cno</a:t>
                      </a:r>
                      <a:endParaRPr kumimoji="0" lang="en-US" altLang="zh-CN" sz="1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课程名</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Cname</a:t>
                      </a:r>
                      <a:endParaRPr kumimoji="0" lang="en-US" altLang="zh-CN" sz="1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先行课</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Cpno</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学分</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Ccredit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834">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数据库</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834">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数学</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1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834">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信息系统</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834">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操作系统</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6</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834">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数据结构</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4</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834">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数据处理</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834">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7</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PASCAL</a:t>
                      </a:r>
                      <a:r>
                        <a:rPr kumimoji="0" lang="zh-CN" altLang="en-US"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语言</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4</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Text Box 502"/>
          <p:cNvSpPr txBox="1">
            <a:spLocks noChangeArrowheads="1"/>
          </p:cNvSpPr>
          <p:nvPr/>
        </p:nvSpPr>
        <p:spPr bwMode="auto">
          <a:xfrm>
            <a:off x="5768465" y="3993317"/>
            <a:ext cx="1154112"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b="1" dirty="0"/>
              <a:t>Course</a:t>
            </a:r>
          </a:p>
        </p:txBody>
      </p:sp>
    </p:spTree>
    <p:extLst>
      <p:ext uri="{BB962C8B-B14F-4D97-AF65-F5344CB8AC3E}">
        <p14:creationId xmlns:p14="http://schemas.microsoft.com/office/powerpoint/2010/main" val="9527905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914400" y="260350"/>
            <a:ext cx="7391400" cy="561975"/>
          </a:xfrm>
        </p:spPr>
        <p:txBody>
          <a:bodyPr>
            <a:normAutofit fontScale="90000"/>
          </a:bodyPr>
          <a:lstStyle/>
          <a:p>
            <a:pPr eaLnBrk="1" hangingPunct="1"/>
            <a:r>
              <a:rPr lang="zh-CN" altLang="en-US" sz="3600" smtClean="0"/>
              <a:t>自身连接（续）</a:t>
            </a:r>
          </a:p>
        </p:txBody>
      </p:sp>
      <p:sp>
        <p:nvSpPr>
          <p:cNvPr id="20483" name="Rectangle 3"/>
          <p:cNvSpPr>
            <a:spLocks noGrp="1" noChangeArrowheads="1"/>
          </p:cNvSpPr>
          <p:nvPr>
            <p:ph type="body" sz="half" idx="4294967295"/>
          </p:nvPr>
        </p:nvSpPr>
        <p:spPr>
          <a:xfrm>
            <a:off x="457200" y="1828800"/>
            <a:ext cx="4038600" cy="592138"/>
          </a:xfrm>
        </p:spPr>
        <p:txBody>
          <a:bodyPr/>
          <a:lstStyle/>
          <a:p>
            <a:pPr eaLnBrk="1" hangingPunct="1">
              <a:buFont typeface="Wingdings" panose="05000000000000000000" pitchFamily="2" charset="2"/>
              <a:buNone/>
            </a:pPr>
            <a:r>
              <a:rPr lang="zh-CN" altLang="en-US" smtClean="0"/>
              <a:t>查询结果：</a:t>
            </a:r>
          </a:p>
        </p:txBody>
      </p:sp>
      <p:graphicFrame>
        <p:nvGraphicFramePr>
          <p:cNvPr id="21508" name="Group 4"/>
          <p:cNvGraphicFramePr>
            <a:graphicFrameLocks noGrp="1"/>
          </p:cNvGraphicFramePr>
          <p:nvPr>
            <p:ph sz="half" idx="4294967295"/>
            <p:extLst>
              <p:ext uri="{D42A27DB-BD31-4B8C-83A1-F6EECF244321}">
                <p14:modId xmlns:p14="http://schemas.microsoft.com/office/powerpoint/2010/main" val="4114181540"/>
              </p:ext>
            </p:extLst>
          </p:nvPr>
        </p:nvGraphicFramePr>
        <p:xfrm>
          <a:off x="570706" y="3166228"/>
          <a:ext cx="3827463" cy="2520952"/>
        </p:xfrm>
        <a:graphic>
          <a:graphicData uri="http://schemas.openxmlformats.org/drawingml/2006/table">
            <a:tbl>
              <a:tblPr/>
              <a:tblGrid>
                <a:gridCol w="1914525"/>
                <a:gridCol w="1912938"/>
              </a:tblGrid>
              <a:tr h="630238">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Cno</a:t>
                      </a:r>
                      <a:endPar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Pcno</a:t>
                      </a:r>
                    </a:p>
                  </a:txBody>
                  <a:tcPr horzOverflow="overflow">
                    <a:lnL>
                      <a:noFill/>
                    </a:lnL>
                    <a:lnR>
                      <a:noFill/>
                    </a:lnR>
                    <a:lnT>
                      <a:noFill/>
                    </a:lnT>
                    <a:lnB>
                      <a:noFill/>
                    </a:lnB>
                    <a:lnTlToBr>
                      <a:noFill/>
                    </a:lnTlToBr>
                    <a:lnBlToTr>
                      <a:noFill/>
                    </a:lnBlToTr>
                    <a:noFill/>
                  </a:tcPr>
                </a:tc>
              </a:tr>
              <a:tr h="630238">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p>
                  </a:txBody>
                  <a:tcPr horzOverflow="overflow">
                    <a:lnL>
                      <a:noFill/>
                    </a:lnL>
                    <a:lnR>
                      <a:noFill/>
                    </a:lnR>
                    <a:lnT>
                      <a:noFill/>
                    </a:lnT>
                    <a:lnB>
                      <a:noFill/>
                    </a:lnB>
                    <a:lnTlToBr>
                      <a:noFill/>
                    </a:lnTlToBr>
                    <a:lnBlToTr>
                      <a:noFill/>
                    </a:lnBlToTr>
                    <a:noFill/>
                  </a:tcPr>
                </a:tc>
              </a:tr>
              <a:tr h="630238">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p>
                  </a:txBody>
                  <a:tcPr horzOverflow="overflow">
                    <a:lnL>
                      <a:noFill/>
                    </a:lnL>
                    <a:lnR>
                      <a:noFill/>
                    </a:lnR>
                    <a:lnT>
                      <a:noFill/>
                    </a:lnT>
                    <a:lnB>
                      <a:noFill/>
                    </a:lnB>
                    <a:lnTlToBr>
                      <a:noFill/>
                    </a:lnTlToBr>
                    <a:lnBlToTr>
                      <a:noFill/>
                    </a:lnBlToTr>
                    <a:noFill/>
                  </a:tcPr>
                </a:tc>
              </a:tr>
              <a:tr h="630238">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p>
                  </a:txBody>
                  <a:tcPr horzOverflow="overflow">
                    <a:lnL>
                      <a:noFill/>
                    </a:lnL>
                    <a:lnR>
                      <a:noFill/>
                    </a:lnR>
                    <a:lnT>
                      <a:noFill/>
                    </a:lnT>
                    <a:lnB>
                      <a:noFill/>
                    </a:lnB>
                    <a:lnTlToBr>
                      <a:noFill/>
                    </a:lnTlToBr>
                    <a:lnBlToTr>
                      <a:noFill/>
                    </a:lnBlToTr>
                    <a:noFill/>
                  </a:tcPr>
                </a:tc>
              </a:tr>
            </a:tbl>
          </a:graphicData>
        </a:graphic>
      </p:graphicFrame>
      <p:sp>
        <p:nvSpPr>
          <p:cNvPr id="20493" name="Line 91"/>
          <p:cNvSpPr>
            <a:spLocks noChangeShapeType="1"/>
          </p:cNvSpPr>
          <p:nvPr/>
        </p:nvSpPr>
        <p:spPr bwMode="auto">
          <a:xfrm>
            <a:off x="1072356" y="3674918"/>
            <a:ext cx="28082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 name="Group 575"/>
          <p:cNvGraphicFramePr>
            <a:graphicFrameLocks/>
          </p:cNvGraphicFramePr>
          <p:nvPr>
            <p:extLst>
              <p:ext uri="{D42A27DB-BD31-4B8C-83A1-F6EECF244321}">
                <p14:modId xmlns:p14="http://schemas.microsoft.com/office/powerpoint/2010/main" val="4075384397"/>
              </p:ext>
            </p:extLst>
          </p:nvPr>
        </p:nvGraphicFramePr>
        <p:xfrm>
          <a:off x="5430838" y="2930413"/>
          <a:ext cx="3500582" cy="2431296"/>
        </p:xfrm>
        <a:graphic>
          <a:graphicData uri="http://schemas.openxmlformats.org/drawingml/2006/table">
            <a:tbl>
              <a:tblPr/>
              <a:tblGrid>
                <a:gridCol w="729672"/>
                <a:gridCol w="1182254"/>
                <a:gridCol w="790730"/>
                <a:gridCol w="797926"/>
              </a:tblGrid>
              <a:tr h="381771">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课程号</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Cno</a:t>
                      </a:r>
                      <a:endParaRPr kumimoji="0" lang="en-US" altLang="zh-CN" sz="1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课程名</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Cname</a:t>
                      </a:r>
                      <a:endParaRPr kumimoji="0" lang="en-US" altLang="zh-CN" sz="1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先行课</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Cpno</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学分</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Ccredit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834">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数据库</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834">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数学</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1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834">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信息系统</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834">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操作系统</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6</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834">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数据结构</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7</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4</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834">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数据处理</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834">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7</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PASCAL</a:t>
                      </a:r>
                      <a:r>
                        <a:rPr kumimoji="0" lang="zh-CN" altLang="en-US" sz="1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语言</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6</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4</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Text Box 502"/>
          <p:cNvSpPr txBox="1">
            <a:spLocks noChangeArrowheads="1"/>
          </p:cNvSpPr>
          <p:nvPr/>
        </p:nvSpPr>
        <p:spPr bwMode="auto">
          <a:xfrm>
            <a:off x="5430838" y="2420938"/>
            <a:ext cx="1154112"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b="1" dirty="0"/>
              <a:t>Course</a:t>
            </a:r>
          </a:p>
        </p:txBody>
      </p:sp>
    </p:spTree>
    <p:extLst>
      <p:ext uri="{BB962C8B-B14F-4D97-AF65-F5344CB8AC3E}">
        <p14:creationId xmlns:p14="http://schemas.microsoft.com/office/powerpoint/2010/main" val="27617790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pPr eaLnBrk="1" hangingPunct="1"/>
            <a:r>
              <a:rPr lang="en-US" altLang="zh-CN" sz="3600" dirty="0" smtClean="0"/>
              <a:t>(3) </a:t>
            </a:r>
            <a:r>
              <a:rPr lang="zh-CN" altLang="en-US" sz="3600" dirty="0" smtClean="0"/>
              <a:t>外连接</a:t>
            </a:r>
          </a:p>
        </p:txBody>
      </p:sp>
      <p:sp>
        <p:nvSpPr>
          <p:cNvPr id="22531" name="Rectangle 3"/>
          <p:cNvSpPr>
            <a:spLocks noGrp="1" noChangeArrowheads="1"/>
          </p:cNvSpPr>
          <p:nvPr>
            <p:ph type="body" idx="4294967295"/>
          </p:nvPr>
        </p:nvSpPr>
        <p:spPr>
          <a:xfrm>
            <a:off x="457200" y="1125538"/>
            <a:ext cx="8686800" cy="5040312"/>
          </a:xfrm>
        </p:spPr>
        <p:txBody>
          <a:bodyPr/>
          <a:lstStyle/>
          <a:p>
            <a:pPr algn="just" eaLnBrk="1" hangingPunct="1">
              <a:lnSpc>
                <a:spcPct val="120000"/>
              </a:lnSpc>
              <a:spcBef>
                <a:spcPct val="0"/>
              </a:spcBef>
            </a:pPr>
            <a:r>
              <a:rPr lang="zh-CN" altLang="en-US" dirty="0" smtClean="0"/>
              <a:t>外连接与普通连接的区别</a:t>
            </a:r>
          </a:p>
          <a:p>
            <a:pPr lvl="1" algn="just" eaLnBrk="1" hangingPunct="1">
              <a:lnSpc>
                <a:spcPct val="120000"/>
              </a:lnSpc>
              <a:spcBef>
                <a:spcPct val="0"/>
              </a:spcBef>
            </a:pPr>
            <a:r>
              <a:rPr lang="zh-CN" altLang="en-US" dirty="0" smtClean="0"/>
              <a:t>普通连接操作只输出满足连接条件的元组</a:t>
            </a:r>
          </a:p>
          <a:p>
            <a:pPr lvl="1" eaLnBrk="1" hangingPunct="1">
              <a:lnSpc>
                <a:spcPct val="120000"/>
              </a:lnSpc>
              <a:spcBef>
                <a:spcPct val="0"/>
              </a:spcBef>
            </a:pPr>
            <a:r>
              <a:rPr lang="zh-CN" altLang="en-US" dirty="0" smtClean="0"/>
              <a:t>外连接操作以指定表为连接主体，将主体表中不满足连接条件的元组一并输出</a:t>
            </a:r>
          </a:p>
          <a:p>
            <a:pPr lvl="1" algn="just" eaLnBrk="1" hangingPunct="1">
              <a:lnSpc>
                <a:spcPct val="120000"/>
              </a:lnSpc>
              <a:spcBef>
                <a:spcPct val="0"/>
              </a:spcBef>
            </a:pPr>
            <a:r>
              <a:rPr lang="en-US" altLang="zh-CN" dirty="0" smtClean="0"/>
              <a:t> </a:t>
            </a:r>
            <a:r>
              <a:rPr lang="zh-CN" altLang="en-US" dirty="0" smtClean="0"/>
              <a:t>左外连接</a:t>
            </a:r>
          </a:p>
          <a:p>
            <a:pPr lvl="2" algn="just">
              <a:lnSpc>
                <a:spcPct val="120000"/>
              </a:lnSpc>
              <a:spcBef>
                <a:spcPct val="0"/>
              </a:spcBef>
              <a:buSzPct val="87000"/>
              <a:buFont typeface="Wingdings" panose="05000000000000000000" pitchFamily="2" charset="2"/>
              <a:buChar char="l"/>
            </a:pPr>
            <a:r>
              <a:rPr lang="zh-CN" altLang="en-US" sz="2200" dirty="0" smtClean="0"/>
              <a:t>列出左边关系中所有的元组 </a:t>
            </a:r>
            <a:r>
              <a:rPr lang="en-US" altLang="zh-CN" sz="2400" dirty="0"/>
              <a:t>(LEFT OUTER JOIN</a:t>
            </a:r>
            <a:r>
              <a:rPr lang="zh-CN" altLang="zh-CN" sz="2400" dirty="0"/>
              <a:t>或</a:t>
            </a:r>
            <a:r>
              <a:rPr lang="en-US" altLang="zh-CN" sz="2400" dirty="0"/>
              <a:t>LEFT JOIN) </a:t>
            </a:r>
          </a:p>
          <a:p>
            <a:pPr lvl="1" algn="just" eaLnBrk="1" hangingPunct="1">
              <a:lnSpc>
                <a:spcPct val="120000"/>
              </a:lnSpc>
              <a:spcBef>
                <a:spcPct val="0"/>
              </a:spcBef>
            </a:pPr>
            <a:r>
              <a:rPr lang="zh-CN" altLang="en-US" dirty="0" smtClean="0"/>
              <a:t> 右外连接</a:t>
            </a:r>
          </a:p>
          <a:p>
            <a:pPr lvl="2" algn="just">
              <a:lnSpc>
                <a:spcPct val="120000"/>
              </a:lnSpc>
              <a:spcBef>
                <a:spcPct val="0"/>
              </a:spcBef>
              <a:buSzPct val="87000"/>
              <a:buFont typeface="Wingdings" panose="05000000000000000000" pitchFamily="2" charset="2"/>
              <a:buChar char="l"/>
            </a:pPr>
            <a:r>
              <a:rPr lang="zh-CN" altLang="en-US" sz="2200" dirty="0" smtClean="0"/>
              <a:t>列出右边关系中所有的元组</a:t>
            </a:r>
            <a:r>
              <a:rPr lang="en-US" altLang="zh-CN" sz="2400" dirty="0" smtClean="0"/>
              <a:t>(</a:t>
            </a:r>
            <a:r>
              <a:rPr lang="en-US" altLang="zh-CN" sz="2400" dirty="0"/>
              <a:t>RIGHT OUTER JOIN</a:t>
            </a:r>
            <a:r>
              <a:rPr lang="zh-CN" altLang="zh-CN" sz="2400" dirty="0"/>
              <a:t>或</a:t>
            </a:r>
            <a:r>
              <a:rPr lang="en-US" altLang="zh-CN" sz="2400" dirty="0"/>
              <a:t>RIGHT JOIN)</a:t>
            </a:r>
          </a:p>
          <a:p>
            <a:pPr lvl="2" algn="just" eaLnBrk="1" hangingPunct="1">
              <a:lnSpc>
                <a:spcPct val="120000"/>
              </a:lnSpc>
              <a:spcBef>
                <a:spcPct val="0"/>
              </a:spcBef>
              <a:buSzPct val="87000"/>
              <a:buFont typeface="Wingdings" panose="05000000000000000000" pitchFamily="2" charset="2"/>
              <a:buChar char="l"/>
            </a:pPr>
            <a:endParaRPr lang="zh-CN" altLang="en-US" sz="2200" dirty="0" smtClean="0"/>
          </a:p>
          <a:p>
            <a:pPr eaLnBrk="1" hangingPunct="1">
              <a:lnSpc>
                <a:spcPct val="90000"/>
              </a:lnSpc>
              <a:buFont typeface="Wingdings" panose="05000000000000000000" pitchFamily="2" charset="2"/>
              <a:buNone/>
            </a:pPr>
            <a:r>
              <a:rPr lang="zh-CN" altLang="en-US" sz="2000" dirty="0" smtClean="0"/>
              <a:t>    </a:t>
            </a:r>
          </a:p>
        </p:txBody>
      </p:sp>
    </p:spTree>
    <p:extLst>
      <p:ext uri="{BB962C8B-B14F-4D97-AF65-F5344CB8AC3E}">
        <p14:creationId xmlns:p14="http://schemas.microsoft.com/office/powerpoint/2010/main" val="36445783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pPr eaLnBrk="1" hangingPunct="1"/>
            <a:r>
              <a:rPr lang="en-US" altLang="zh-CN" sz="3600" dirty="0" smtClean="0"/>
              <a:t>(4) </a:t>
            </a:r>
            <a:r>
              <a:rPr lang="zh-CN" altLang="en-US" sz="3600" dirty="0" smtClean="0"/>
              <a:t>多表连接</a:t>
            </a:r>
          </a:p>
        </p:txBody>
      </p:sp>
      <p:sp>
        <p:nvSpPr>
          <p:cNvPr id="26627" name="Rectangle 3"/>
          <p:cNvSpPr>
            <a:spLocks noGrp="1" noChangeArrowheads="1"/>
          </p:cNvSpPr>
          <p:nvPr>
            <p:ph type="body" idx="4294967295"/>
          </p:nvPr>
        </p:nvSpPr>
        <p:spPr>
          <a:xfrm>
            <a:off x="611188" y="1268413"/>
            <a:ext cx="8075612" cy="4114800"/>
          </a:xfrm>
        </p:spPr>
        <p:txBody>
          <a:bodyPr>
            <a:normAutofit lnSpcReduction="10000"/>
          </a:bodyPr>
          <a:lstStyle/>
          <a:p>
            <a:pPr eaLnBrk="1" hangingPunct="1">
              <a:lnSpc>
                <a:spcPct val="170000"/>
              </a:lnSpc>
            </a:pPr>
            <a:r>
              <a:rPr lang="zh-CN" altLang="en-US" sz="2400" dirty="0" smtClean="0"/>
              <a:t>多表连接：两个以上的表进行连接</a:t>
            </a:r>
            <a:endParaRPr lang="zh-CN" altLang="en-US" dirty="0" smtClean="0"/>
          </a:p>
          <a:p>
            <a:pPr algn="just" eaLnBrk="1" hangingPunct="1">
              <a:buFont typeface="Wingdings" panose="05000000000000000000" pitchFamily="2" charset="2"/>
              <a:buNone/>
            </a:pPr>
            <a:endParaRPr lang="zh-CN" altLang="en-US" sz="3200" dirty="0" smtClean="0"/>
          </a:p>
          <a:p>
            <a:pPr algn="just" eaLnBrk="1" hangingPunct="1">
              <a:buFont typeface="Wingdings" panose="05000000000000000000" pitchFamily="2" charset="2"/>
              <a:buNone/>
            </a:pPr>
            <a:r>
              <a:rPr lang="en-US" altLang="zh-CN" sz="2400" dirty="0" smtClean="0"/>
              <a:t>[</a:t>
            </a:r>
            <a:r>
              <a:rPr lang="zh-CN" altLang="en-US" sz="2400" dirty="0" smtClean="0"/>
              <a:t>例</a:t>
            </a:r>
            <a:r>
              <a:rPr lang="en-US" altLang="zh-CN" sz="2400" dirty="0" smtClean="0"/>
              <a:t>3.54]</a:t>
            </a:r>
            <a:r>
              <a:rPr lang="zh-CN" altLang="en-US" sz="2400" dirty="0" smtClean="0"/>
              <a:t>查询每个学生的学号、姓名、选修的课程名及成绩</a:t>
            </a:r>
          </a:p>
          <a:p>
            <a:pPr lvl="1" algn="just">
              <a:lnSpc>
                <a:spcPct val="120000"/>
              </a:lnSpc>
              <a:buFont typeface="Wingdings" panose="05000000000000000000" pitchFamily="2" charset="2"/>
              <a:buNone/>
            </a:pPr>
            <a:r>
              <a:rPr lang="zh-CN" altLang="en-US" dirty="0" smtClean="0"/>
              <a:t>  </a:t>
            </a:r>
            <a:r>
              <a:rPr lang="en-US" altLang="zh-CN" dirty="0" smtClean="0"/>
              <a:t>SELECT </a:t>
            </a:r>
            <a:r>
              <a:rPr lang="en-US" altLang="zh-CN" dirty="0" err="1" smtClean="0"/>
              <a:t>Student.Sno</a:t>
            </a:r>
            <a:r>
              <a:rPr lang="zh-CN" altLang="en-US" dirty="0" smtClean="0"/>
              <a:t>, </a:t>
            </a:r>
            <a:r>
              <a:rPr lang="en-US" altLang="zh-CN" dirty="0" err="1" smtClean="0"/>
              <a:t>Sname</a:t>
            </a:r>
            <a:r>
              <a:rPr lang="zh-CN" altLang="en-US" dirty="0" smtClean="0"/>
              <a:t>, </a:t>
            </a:r>
            <a:r>
              <a:rPr lang="en-US" altLang="zh-CN" dirty="0" err="1" smtClean="0"/>
              <a:t>Cname</a:t>
            </a:r>
            <a:r>
              <a:rPr lang="zh-CN" altLang="en-US" dirty="0" smtClean="0"/>
              <a:t>, </a:t>
            </a:r>
            <a:r>
              <a:rPr lang="en-US" altLang="zh-CN" dirty="0" smtClean="0"/>
              <a:t>Grade</a:t>
            </a:r>
          </a:p>
          <a:p>
            <a:pPr lvl="1" algn="just">
              <a:lnSpc>
                <a:spcPct val="120000"/>
              </a:lnSpc>
              <a:buFont typeface="Wingdings" panose="05000000000000000000" pitchFamily="2" charset="2"/>
              <a:buNone/>
            </a:pPr>
            <a:r>
              <a:rPr lang="en-US" altLang="zh-CN" dirty="0" smtClean="0"/>
              <a:t>   FROM    Student</a:t>
            </a:r>
            <a:r>
              <a:rPr lang="zh-CN" altLang="en-US" dirty="0" smtClean="0"/>
              <a:t>, </a:t>
            </a:r>
            <a:r>
              <a:rPr lang="en-US" altLang="zh-CN" dirty="0" smtClean="0"/>
              <a:t>SC</a:t>
            </a:r>
            <a:r>
              <a:rPr lang="zh-CN" altLang="en-US" dirty="0" smtClean="0"/>
              <a:t>, </a:t>
            </a:r>
            <a:r>
              <a:rPr lang="en-US" altLang="zh-CN" dirty="0" smtClean="0"/>
              <a:t>Course    </a:t>
            </a:r>
            <a:r>
              <a:rPr lang="en-US" altLang="zh-CN" sz="2000" dirty="0" smtClean="0">
                <a:solidFill>
                  <a:srgbClr val="E02920"/>
                </a:solidFill>
              </a:rPr>
              <a:t>/*</a:t>
            </a:r>
            <a:r>
              <a:rPr lang="zh-CN" altLang="en-US" sz="2000" dirty="0" smtClean="0">
                <a:solidFill>
                  <a:srgbClr val="E02920"/>
                </a:solidFill>
              </a:rPr>
              <a:t>多表连接*</a:t>
            </a:r>
            <a:r>
              <a:rPr lang="en-US" altLang="zh-CN" sz="2000" dirty="0" smtClean="0">
                <a:solidFill>
                  <a:srgbClr val="E02920"/>
                </a:solidFill>
              </a:rPr>
              <a:t>/</a:t>
            </a:r>
            <a:endParaRPr lang="en-US" altLang="zh-CN" dirty="0" smtClean="0">
              <a:solidFill>
                <a:srgbClr val="E02920"/>
              </a:solidFill>
            </a:endParaRPr>
          </a:p>
          <a:p>
            <a:pPr lvl="1" algn="just">
              <a:lnSpc>
                <a:spcPct val="120000"/>
              </a:lnSpc>
              <a:buFont typeface="Wingdings" panose="05000000000000000000" pitchFamily="2" charset="2"/>
              <a:buNone/>
            </a:pPr>
            <a:r>
              <a:rPr lang="en-US" altLang="zh-CN" dirty="0" smtClean="0"/>
              <a:t>   WHERE </a:t>
            </a:r>
            <a:r>
              <a:rPr lang="en-US" altLang="zh-CN" dirty="0" err="1" smtClean="0"/>
              <a:t>Student.Sno</a:t>
            </a:r>
            <a:r>
              <a:rPr lang="en-US" altLang="zh-CN" dirty="0" smtClean="0"/>
              <a:t> = </a:t>
            </a:r>
            <a:r>
              <a:rPr lang="en-US" altLang="zh-CN" dirty="0" err="1" smtClean="0"/>
              <a:t>SC.Sno</a:t>
            </a:r>
            <a:r>
              <a:rPr lang="en-US" altLang="zh-CN" dirty="0" smtClean="0"/>
              <a:t> </a:t>
            </a:r>
          </a:p>
          <a:p>
            <a:pPr lvl="1" algn="just">
              <a:lnSpc>
                <a:spcPct val="120000"/>
              </a:lnSpc>
              <a:buFont typeface="Wingdings" panose="05000000000000000000" pitchFamily="2" charset="2"/>
              <a:buNone/>
            </a:pPr>
            <a:r>
              <a:rPr lang="en-US" altLang="zh-CN" dirty="0" smtClean="0"/>
              <a:t>                  AND </a:t>
            </a:r>
            <a:r>
              <a:rPr lang="en-US" altLang="zh-CN" dirty="0" err="1" smtClean="0"/>
              <a:t>SC.Cno</a:t>
            </a:r>
            <a:r>
              <a:rPr lang="en-US" altLang="zh-CN" dirty="0" smtClean="0"/>
              <a:t> = </a:t>
            </a:r>
            <a:r>
              <a:rPr lang="en-US" altLang="zh-CN" dirty="0" err="1" smtClean="0"/>
              <a:t>Course.Cno</a:t>
            </a:r>
            <a:r>
              <a:rPr lang="zh-CN" altLang="en-US" dirty="0" smtClean="0"/>
              <a:t>;</a:t>
            </a:r>
          </a:p>
          <a:p>
            <a:pPr algn="just" eaLnBrk="1" hangingPunct="1">
              <a:lnSpc>
                <a:spcPct val="120000"/>
              </a:lnSpc>
              <a:buFont typeface="Wingdings" panose="05000000000000000000" pitchFamily="2" charset="2"/>
              <a:buNone/>
            </a:pPr>
            <a:r>
              <a:rPr lang="zh-CN" altLang="en-US" sz="2000" dirty="0" smtClean="0">
                <a:latin typeface="Courier New" panose="02070309020205020404" pitchFamily="49" charset="0"/>
              </a:rPr>
              <a:t> </a:t>
            </a:r>
          </a:p>
        </p:txBody>
      </p:sp>
    </p:spTree>
    <p:extLst>
      <p:ext uri="{BB962C8B-B14F-4D97-AF65-F5344CB8AC3E}">
        <p14:creationId xmlns:p14="http://schemas.microsoft.com/office/powerpoint/2010/main" val="21470121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zh-CN" altLang="en-US" dirty="0"/>
              <a:t>多表连接</a:t>
            </a:r>
            <a:endParaRPr lang="en-US" altLang="zh-CN" dirty="0" smtClean="0"/>
          </a:p>
        </p:txBody>
      </p:sp>
      <p:sp>
        <p:nvSpPr>
          <p:cNvPr id="148483" name="Rectangle 3"/>
          <p:cNvSpPr>
            <a:spLocks noGrp="1" noChangeArrowheads="1"/>
          </p:cNvSpPr>
          <p:nvPr>
            <p:ph type="body" idx="1"/>
          </p:nvPr>
        </p:nvSpPr>
        <p:spPr>
          <a:xfrm>
            <a:off x="457200" y="1676400"/>
            <a:ext cx="8229600" cy="4495800"/>
          </a:xfrm>
        </p:spPr>
        <p:txBody>
          <a:bodyPr>
            <a:normAutofit/>
          </a:bodyPr>
          <a:lstStyle/>
          <a:p>
            <a:pPr>
              <a:lnSpc>
                <a:spcPct val="80000"/>
              </a:lnSpc>
            </a:pPr>
            <a:r>
              <a:rPr lang="zh-CN" altLang="en-US" sz="2000" dirty="0"/>
              <a:t>表名可以缩写，以简化查询中键入的内容</a:t>
            </a:r>
            <a:r>
              <a:rPr lang="zh-CN" altLang="en-US" sz="2000" dirty="0" smtClean="0"/>
              <a:t>。</a:t>
            </a:r>
            <a:endParaRPr lang="en-US" altLang="zh-CN" sz="2000" dirty="0" smtClean="0"/>
          </a:p>
          <a:p>
            <a:pPr>
              <a:lnSpc>
                <a:spcPct val="80000"/>
              </a:lnSpc>
            </a:pPr>
            <a:endParaRPr lang="en-US" altLang="zh-CN" sz="2000" dirty="0">
              <a:ea typeface="宋体" panose="02010600030101010101" pitchFamily="2" charset="-122"/>
            </a:endParaRPr>
          </a:p>
          <a:p>
            <a:pPr>
              <a:lnSpc>
                <a:spcPct val="80000"/>
              </a:lnSpc>
            </a:pPr>
            <a:r>
              <a:rPr lang="en-US" altLang="zh-CN" sz="2000" dirty="0" smtClean="0">
                <a:ea typeface="宋体" panose="02010600030101010101" pitchFamily="2" charset="-122"/>
              </a:rPr>
              <a:t>[Example 36]</a:t>
            </a:r>
            <a:r>
              <a:rPr lang="en-US" altLang="zh-CN" sz="2000" b="1" dirty="0" smtClean="0">
                <a:ea typeface="宋体" panose="02010600030101010101" pitchFamily="2" charset="-122"/>
              </a:rPr>
              <a:t>: Find the names and GPAs of all students who take Math. </a:t>
            </a:r>
            <a:endParaRPr lang="en-US" altLang="zh-CN" sz="2000" dirty="0" smtClean="0">
              <a:ea typeface="宋体" panose="02010600030101010101" pitchFamily="2" charset="-122"/>
            </a:endParaRPr>
          </a:p>
          <a:p>
            <a:pPr>
              <a:lnSpc>
                <a:spcPct val="80000"/>
              </a:lnSpc>
              <a:buFont typeface="Wingdings" panose="05000000000000000000" pitchFamily="2" charset="2"/>
              <a:buNone/>
            </a:pPr>
            <a:r>
              <a:rPr lang="en-US" altLang="zh-CN" sz="2000" dirty="0" smtClean="0">
                <a:ea typeface="宋体" panose="02010600030101010101" pitchFamily="2" charset="-122"/>
              </a:rPr>
              <a:t>   select SNAME, GPA </a:t>
            </a:r>
          </a:p>
          <a:p>
            <a:pPr>
              <a:lnSpc>
                <a:spcPct val="80000"/>
              </a:lnSpc>
              <a:buFont typeface="Wingdings" panose="05000000000000000000" pitchFamily="2" charset="2"/>
              <a:buNone/>
            </a:pPr>
            <a:r>
              <a:rPr lang="en-US" altLang="zh-CN" sz="2000" dirty="0" smtClean="0">
                <a:ea typeface="宋体" panose="02010600030101010101" pitchFamily="2" charset="-122"/>
              </a:rPr>
              <a:t>   from Students s, SC e, Courses c</a:t>
            </a:r>
          </a:p>
          <a:p>
            <a:pPr>
              <a:lnSpc>
                <a:spcPct val="80000"/>
              </a:lnSpc>
              <a:buFont typeface="Wingdings" panose="05000000000000000000" pitchFamily="2" charset="2"/>
              <a:buNone/>
            </a:pPr>
            <a:r>
              <a:rPr lang="en-US" altLang="zh-CN" sz="2000" dirty="0" smtClean="0">
                <a:ea typeface="宋体" panose="02010600030101010101" pitchFamily="2" charset="-122"/>
              </a:rPr>
              <a:t>   where CNAME= ‘Math'</a:t>
            </a:r>
          </a:p>
          <a:p>
            <a:pPr>
              <a:lnSpc>
                <a:spcPct val="80000"/>
              </a:lnSpc>
              <a:buFont typeface="Wingdings" panose="05000000000000000000" pitchFamily="2" charset="2"/>
              <a:buNone/>
            </a:pPr>
            <a:r>
              <a:rPr lang="en-US" altLang="zh-CN" sz="2000" dirty="0" smtClean="0">
                <a:ea typeface="宋体" panose="02010600030101010101" pitchFamily="2" charset="-122"/>
              </a:rPr>
              <a:t>           and </a:t>
            </a:r>
            <a:r>
              <a:rPr lang="en-US" altLang="zh-CN" sz="2000" dirty="0" err="1" smtClean="0">
                <a:ea typeface="宋体" panose="02010600030101010101" pitchFamily="2" charset="-122"/>
              </a:rPr>
              <a:t>s.SSN</a:t>
            </a:r>
            <a:r>
              <a:rPr lang="en-US" altLang="zh-CN" sz="2000" dirty="0" smtClean="0">
                <a:ea typeface="宋体" panose="02010600030101010101" pitchFamily="2" charset="-122"/>
              </a:rPr>
              <a:t> = </a:t>
            </a:r>
            <a:r>
              <a:rPr lang="en-US" altLang="zh-CN" sz="2000" dirty="0" err="1" smtClean="0">
                <a:ea typeface="宋体" panose="02010600030101010101" pitchFamily="2" charset="-122"/>
              </a:rPr>
              <a:t>e.SSN</a:t>
            </a:r>
            <a:endParaRPr lang="en-US" altLang="zh-CN" sz="2000" dirty="0" smtClean="0">
              <a:ea typeface="宋体" panose="02010600030101010101" pitchFamily="2" charset="-122"/>
            </a:endParaRPr>
          </a:p>
          <a:p>
            <a:pPr>
              <a:lnSpc>
                <a:spcPct val="80000"/>
              </a:lnSpc>
              <a:buFont typeface="Wingdings" panose="05000000000000000000" pitchFamily="2" charset="2"/>
              <a:buNone/>
            </a:pPr>
            <a:r>
              <a:rPr lang="en-US" altLang="zh-CN" sz="2000" dirty="0" smtClean="0">
                <a:ea typeface="宋体" panose="02010600030101010101" pitchFamily="2" charset="-122"/>
              </a:rPr>
              <a:t>           and </a:t>
            </a:r>
            <a:r>
              <a:rPr lang="en-US" altLang="zh-CN" sz="2000" dirty="0" err="1" smtClean="0">
                <a:ea typeface="宋体" panose="02010600030101010101" pitchFamily="2" charset="-122"/>
              </a:rPr>
              <a:t>e.CNO</a:t>
            </a:r>
            <a:r>
              <a:rPr lang="en-US" altLang="zh-CN" sz="2000" dirty="0" smtClean="0">
                <a:ea typeface="宋体" panose="02010600030101010101" pitchFamily="2" charset="-122"/>
              </a:rPr>
              <a:t> = </a:t>
            </a:r>
            <a:r>
              <a:rPr lang="en-US" altLang="zh-CN" sz="2000" dirty="0" err="1" smtClean="0">
                <a:ea typeface="宋体" panose="02010600030101010101" pitchFamily="2" charset="-122"/>
              </a:rPr>
              <a:t>c.CNO</a:t>
            </a:r>
            <a:r>
              <a:rPr lang="en-US" altLang="zh-CN" sz="2000" dirty="0" smtClean="0">
                <a:ea typeface="宋体" panose="02010600030101010101" pitchFamily="2" charset="-122"/>
              </a:rPr>
              <a:t> </a:t>
            </a:r>
          </a:p>
          <a:p>
            <a:pPr>
              <a:lnSpc>
                <a:spcPct val="80000"/>
              </a:lnSpc>
              <a:buFont typeface="Wingdings" panose="05000000000000000000" pitchFamily="2" charset="2"/>
              <a:buNone/>
            </a:pPr>
            <a:r>
              <a:rPr lang="en-US" altLang="zh-CN" sz="2000" dirty="0" smtClean="0">
                <a:ea typeface="宋体" panose="02010600030101010101" pitchFamily="2" charset="-122"/>
              </a:rPr>
              <a:t> </a:t>
            </a:r>
          </a:p>
          <a:p>
            <a:pPr>
              <a:lnSpc>
                <a:spcPct val="80000"/>
              </a:lnSpc>
            </a:pPr>
            <a:r>
              <a:rPr lang="en-US" altLang="zh-CN" sz="2000" dirty="0" smtClean="0">
                <a:ea typeface="宋体" panose="02010600030101010101" pitchFamily="2" charset="-122"/>
              </a:rPr>
              <a:t>s, e and c </a:t>
            </a:r>
            <a:r>
              <a:rPr lang="zh-CN" altLang="en-US" sz="2000" dirty="0" smtClean="0">
                <a:ea typeface="宋体" panose="02010600030101010101" pitchFamily="2" charset="-122"/>
              </a:rPr>
              <a:t>是别名</a:t>
            </a:r>
            <a:r>
              <a:rPr lang="en-US" altLang="zh-CN" sz="2000" dirty="0" smtClean="0">
                <a:ea typeface="宋体" panose="02010600030101010101" pitchFamily="2" charset="-122"/>
              </a:rPr>
              <a:t>. </a:t>
            </a:r>
          </a:p>
        </p:txBody>
      </p:sp>
      <p:pic>
        <p:nvPicPr>
          <p:cNvPr id="4"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4872" r="11166"/>
          <a:stretch/>
        </p:blipFill>
        <p:spPr>
          <a:xfrm>
            <a:off x="5364951" y="2777017"/>
            <a:ext cx="3541923" cy="1320012"/>
          </a:xfrm>
          <a:prstGeom prst="rect">
            <a:avLst/>
          </a:prstGeom>
          <a:noFill/>
        </p:spPr>
      </p:pic>
      <p:pic>
        <p:nvPicPr>
          <p:cNvPr id="5"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5558115" y="4097029"/>
            <a:ext cx="3431886" cy="1434167"/>
          </a:xfrm>
          <a:prstGeom prst="rect">
            <a:avLst/>
          </a:prstGeom>
          <a:noFill/>
        </p:spPr>
      </p:pic>
      <p:graphicFrame>
        <p:nvGraphicFramePr>
          <p:cNvPr id="6" name="Object 7"/>
          <p:cNvGraphicFramePr>
            <a:graphicFrameLocks noChangeAspect="1"/>
          </p:cNvGraphicFramePr>
          <p:nvPr>
            <p:extLst>
              <p:ext uri="{D42A27DB-BD31-4B8C-83A1-F6EECF244321}">
                <p14:modId xmlns:p14="http://schemas.microsoft.com/office/powerpoint/2010/main" val="1937489079"/>
              </p:ext>
            </p:extLst>
          </p:nvPr>
        </p:nvGraphicFramePr>
        <p:xfrm>
          <a:off x="5895501" y="5417041"/>
          <a:ext cx="2715099" cy="2017925"/>
        </p:xfrm>
        <a:graphic>
          <a:graphicData uri="http://schemas.openxmlformats.org/presentationml/2006/ole">
            <mc:AlternateContent xmlns:mc="http://schemas.openxmlformats.org/markup-compatibility/2006">
              <mc:Choice xmlns:v="urn:schemas-microsoft-com:vml" Requires="v">
                <p:oleObj spid="_x0000_s1172" name="文档" r:id="rId5" imgW="5404050" imgH="2442342" progId="Word.Document.8">
                  <p:embed/>
                </p:oleObj>
              </mc:Choice>
              <mc:Fallback>
                <p:oleObj name="文档" r:id="rId5" imgW="5404050" imgH="2442342"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5501" y="5417041"/>
                        <a:ext cx="2715099" cy="20179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655523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8483">
                                            <p:txEl>
                                              <p:pRg st="3" end="3"/>
                                            </p:txEl>
                                          </p:spTgt>
                                        </p:tgtEl>
                                        <p:attrNameLst>
                                          <p:attrName>style.visibility</p:attrName>
                                        </p:attrNameLst>
                                      </p:cBhvr>
                                      <p:to>
                                        <p:strVal val="visible"/>
                                      </p:to>
                                    </p:set>
                                    <p:animEffect transition="in" filter="blinds(horizontal)">
                                      <p:cBhvr>
                                        <p:cTn id="7" dur="500"/>
                                        <p:tgtEl>
                                          <p:spTgt spid="14848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8483">
                                            <p:txEl>
                                              <p:pRg st="4" end="4"/>
                                            </p:txEl>
                                          </p:spTgt>
                                        </p:tgtEl>
                                        <p:attrNameLst>
                                          <p:attrName>style.visibility</p:attrName>
                                        </p:attrNameLst>
                                      </p:cBhvr>
                                      <p:to>
                                        <p:strVal val="visible"/>
                                      </p:to>
                                    </p:set>
                                    <p:animEffect transition="in" filter="blinds(horizontal)">
                                      <p:cBhvr>
                                        <p:cTn id="10" dur="500"/>
                                        <p:tgtEl>
                                          <p:spTgt spid="14848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48483">
                                            <p:txEl>
                                              <p:pRg st="5" end="5"/>
                                            </p:txEl>
                                          </p:spTgt>
                                        </p:tgtEl>
                                        <p:attrNameLst>
                                          <p:attrName>style.visibility</p:attrName>
                                        </p:attrNameLst>
                                      </p:cBhvr>
                                      <p:to>
                                        <p:strVal val="visible"/>
                                      </p:to>
                                    </p:set>
                                    <p:animEffect transition="in" filter="blinds(horizontal)">
                                      <p:cBhvr>
                                        <p:cTn id="13" dur="500"/>
                                        <p:tgtEl>
                                          <p:spTgt spid="148483">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48483">
                                            <p:txEl>
                                              <p:pRg st="6" end="6"/>
                                            </p:txEl>
                                          </p:spTgt>
                                        </p:tgtEl>
                                        <p:attrNameLst>
                                          <p:attrName>style.visibility</p:attrName>
                                        </p:attrNameLst>
                                      </p:cBhvr>
                                      <p:to>
                                        <p:strVal val="visible"/>
                                      </p:to>
                                    </p:set>
                                    <p:animEffect transition="in" filter="blinds(horizontal)">
                                      <p:cBhvr>
                                        <p:cTn id="16" dur="500"/>
                                        <p:tgtEl>
                                          <p:spTgt spid="148483">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48483">
                                            <p:txEl>
                                              <p:pRg st="7" end="7"/>
                                            </p:txEl>
                                          </p:spTgt>
                                        </p:tgtEl>
                                        <p:attrNameLst>
                                          <p:attrName>style.visibility</p:attrName>
                                        </p:attrNameLst>
                                      </p:cBhvr>
                                      <p:to>
                                        <p:strVal val="visible"/>
                                      </p:to>
                                    </p:set>
                                    <p:animEffect transition="in" filter="blinds(horizontal)">
                                      <p:cBhvr>
                                        <p:cTn id="19" dur="500"/>
                                        <p:tgtEl>
                                          <p:spTgt spid="1484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lstStyle/>
          <a:p>
            <a:pPr eaLnBrk="1" hangingPunct="1"/>
            <a:r>
              <a:rPr lang="en-US" altLang="zh-CN" sz="3600" dirty="0" smtClean="0"/>
              <a:t>2.</a:t>
            </a:r>
            <a:r>
              <a:rPr lang="zh-CN" altLang="en-US" sz="3600" dirty="0" smtClean="0"/>
              <a:t>嵌套查询</a:t>
            </a:r>
          </a:p>
        </p:txBody>
      </p:sp>
      <p:sp>
        <p:nvSpPr>
          <p:cNvPr id="28675" name="Rectangle 3"/>
          <p:cNvSpPr>
            <a:spLocks noGrp="1" noChangeArrowheads="1"/>
          </p:cNvSpPr>
          <p:nvPr>
            <p:ph type="body" idx="4294967295"/>
          </p:nvPr>
        </p:nvSpPr>
        <p:spPr>
          <a:xfrm>
            <a:off x="583479" y="1394114"/>
            <a:ext cx="7772400" cy="5138738"/>
          </a:xfrm>
        </p:spPr>
        <p:txBody>
          <a:bodyPr/>
          <a:lstStyle/>
          <a:p>
            <a:pPr eaLnBrk="1" hangingPunct="1">
              <a:spcBef>
                <a:spcPct val="0"/>
              </a:spcBef>
            </a:pPr>
            <a:r>
              <a:rPr lang="zh-CN" altLang="en-US" dirty="0" smtClean="0"/>
              <a:t>嵌套查询概述</a:t>
            </a:r>
          </a:p>
          <a:p>
            <a:pPr lvl="1">
              <a:spcBef>
                <a:spcPct val="0"/>
              </a:spcBef>
              <a:spcAft>
                <a:spcPct val="40000"/>
              </a:spcAft>
            </a:pPr>
            <a:r>
              <a:rPr lang="zh-CN" altLang="en-US" dirty="0" smtClean="0"/>
              <a:t>一个</a:t>
            </a:r>
            <a:r>
              <a:rPr lang="en-US" altLang="zh-CN" dirty="0" smtClean="0"/>
              <a:t>SELECT-FROM-WHERE</a:t>
            </a:r>
            <a:r>
              <a:rPr lang="zh-CN" altLang="en-US" dirty="0" smtClean="0"/>
              <a:t>语句称为一个</a:t>
            </a:r>
            <a:r>
              <a:rPr lang="zh-CN" altLang="en-US" dirty="0" smtClean="0">
                <a:solidFill>
                  <a:srgbClr val="FF00FF"/>
                </a:solidFill>
              </a:rPr>
              <a:t>查询块</a:t>
            </a:r>
          </a:p>
          <a:p>
            <a:pPr lvl="1">
              <a:spcBef>
                <a:spcPct val="0"/>
              </a:spcBef>
            </a:pPr>
            <a:r>
              <a:rPr lang="zh-CN" altLang="en-US" dirty="0" smtClean="0"/>
              <a:t>将一个查询块嵌套在另一个查询块的</a:t>
            </a:r>
            <a:r>
              <a:rPr lang="en-US" altLang="zh-CN" dirty="0" smtClean="0"/>
              <a:t>WHERE</a:t>
            </a:r>
            <a:r>
              <a:rPr lang="zh-CN" altLang="en-US" dirty="0" smtClean="0"/>
              <a:t>子句或</a:t>
            </a:r>
            <a:r>
              <a:rPr lang="en-US" altLang="zh-CN" dirty="0" smtClean="0"/>
              <a:t>HAVING</a:t>
            </a:r>
            <a:r>
              <a:rPr lang="zh-CN" altLang="en-US" dirty="0" smtClean="0"/>
              <a:t>短语的条件中的查询称为</a:t>
            </a:r>
            <a:r>
              <a:rPr lang="zh-CN" altLang="en-US" dirty="0" smtClean="0">
                <a:solidFill>
                  <a:srgbClr val="FF00FF"/>
                </a:solidFill>
              </a:rPr>
              <a:t>嵌套查询</a:t>
            </a:r>
            <a:endParaRPr lang="en-US" altLang="zh-CN" dirty="0" smtClean="0">
              <a:solidFill>
                <a:srgbClr val="FF00FF"/>
              </a:solidFill>
            </a:endParaRPr>
          </a:p>
          <a:p>
            <a:pPr eaLnBrk="1" hangingPunct="1">
              <a:spcBef>
                <a:spcPct val="0"/>
              </a:spcBef>
              <a:buFont typeface="Wingdings" panose="05000000000000000000" pitchFamily="2" charset="2"/>
              <a:buNone/>
            </a:pPr>
            <a:endParaRPr lang="en-US" altLang="zh-CN" sz="2400" dirty="0" smtClean="0"/>
          </a:p>
          <a:p>
            <a:pPr eaLnBrk="1" hangingPunct="1">
              <a:spcBef>
                <a:spcPct val="0"/>
              </a:spcBef>
              <a:buFont typeface="Wingdings" panose="05000000000000000000" pitchFamily="2" charset="2"/>
              <a:buNone/>
            </a:pPr>
            <a:r>
              <a:rPr lang="en-US" altLang="zh-CN" sz="2400" dirty="0" smtClean="0"/>
              <a:t>     SELECT </a:t>
            </a:r>
            <a:r>
              <a:rPr lang="en-US" altLang="zh-CN" sz="2400" dirty="0" err="1" smtClean="0"/>
              <a:t>Sname</a:t>
            </a:r>
            <a:r>
              <a:rPr lang="en-US" altLang="zh-CN" sz="2400" dirty="0" smtClean="0"/>
              <a:t>	</a:t>
            </a:r>
            <a:r>
              <a:rPr lang="en-US" altLang="zh-CN" sz="2000" dirty="0" smtClean="0"/>
              <a:t>                           /*</a:t>
            </a:r>
            <a:r>
              <a:rPr lang="zh-CN" altLang="en-US" sz="2000" dirty="0" smtClean="0">
                <a:solidFill>
                  <a:srgbClr val="FF0000"/>
                </a:solidFill>
              </a:rPr>
              <a:t>外层查询</a:t>
            </a:r>
            <a:r>
              <a:rPr lang="en-US" altLang="zh-CN" sz="2000" dirty="0" smtClean="0">
                <a:solidFill>
                  <a:srgbClr val="FF0000"/>
                </a:solidFill>
              </a:rPr>
              <a:t>/</a:t>
            </a:r>
            <a:r>
              <a:rPr lang="zh-CN" altLang="en-US" sz="2000" dirty="0" smtClean="0">
                <a:solidFill>
                  <a:srgbClr val="FF0000"/>
                </a:solidFill>
              </a:rPr>
              <a:t>父查询</a:t>
            </a:r>
            <a:r>
              <a:rPr lang="zh-CN" altLang="en-US" sz="2000" dirty="0" smtClean="0"/>
              <a:t>*</a:t>
            </a:r>
            <a:r>
              <a:rPr lang="en-US" altLang="zh-CN" sz="2000" dirty="0" smtClean="0"/>
              <a:t>/</a:t>
            </a:r>
          </a:p>
          <a:p>
            <a:pPr eaLnBrk="1" hangingPunct="1">
              <a:spcBef>
                <a:spcPct val="0"/>
              </a:spcBef>
              <a:buFont typeface="Wingdings" panose="05000000000000000000" pitchFamily="2" charset="2"/>
              <a:buNone/>
            </a:pPr>
            <a:r>
              <a:rPr lang="en-US" altLang="zh-CN" sz="2400" dirty="0" smtClean="0"/>
              <a:t>     FROM Student</a:t>
            </a:r>
          </a:p>
          <a:p>
            <a:pPr eaLnBrk="1" hangingPunct="1">
              <a:spcBef>
                <a:spcPct val="0"/>
              </a:spcBef>
              <a:buFont typeface="Wingdings" panose="05000000000000000000" pitchFamily="2" charset="2"/>
              <a:buNone/>
            </a:pPr>
            <a:r>
              <a:rPr lang="en-US" altLang="zh-CN" sz="2400" dirty="0" smtClean="0"/>
              <a:t>     WHERE </a:t>
            </a:r>
            <a:r>
              <a:rPr lang="en-US" altLang="zh-CN" sz="2400" dirty="0" err="1" smtClean="0"/>
              <a:t>Sno</a:t>
            </a:r>
            <a:r>
              <a:rPr lang="en-US" altLang="zh-CN" sz="2400" dirty="0" smtClean="0"/>
              <a:t> IN</a:t>
            </a:r>
          </a:p>
          <a:p>
            <a:pPr eaLnBrk="1" hangingPunct="1">
              <a:spcBef>
                <a:spcPct val="0"/>
              </a:spcBef>
              <a:buFont typeface="Wingdings" panose="05000000000000000000" pitchFamily="2" charset="2"/>
              <a:buNone/>
            </a:pPr>
            <a:r>
              <a:rPr lang="en-US" altLang="zh-CN" sz="2400" dirty="0" smtClean="0"/>
              <a:t>                        </a:t>
            </a:r>
            <a:r>
              <a:rPr lang="zh-CN" altLang="en-US" sz="2400" dirty="0" smtClean="0"/>
              <a:t>( </a:t>
            </a:r>
            <a:r>
              <a:rPr lang="en-US" altLang="zh-CN" sz="2400" dirty="0" smtClean="0"/>
              <a:t>SELECT </a:t>
            </a:r>
            <a:r>
              <a:rPr lang="en-US" altLang="zh-CN" sz="2400" dirty="0" err="1" smtClean="0"/>
              <a:t>Sno</a:t>
            </a:r>
            <a:r>
              <a:rPr lang="en-US" altLang="zh-CN" sz="2400" dirty="0" smtClean="0"/>
              <a:t>        </a:t>
            </a:r>
            <a:r>
              <a:rPr lang="en-US" altLang="zh-CN" sz="2000" dirty="0" smtClean="0"/>
              <a:t>/*</a:t>
            </a:r>
            <a:r>
              <a:rPr lang="zh-CN" altLang="en-US" sz="2000" dirty="0" smtClean="0">
                <a:solidFill>
                  <a:srgbClr val="FF0000"/>
                </a:solidFill>
              </a:rPr>
              <a:t>内层查询</a:t>
            </a:r>
            <a:r>
              <a:rPr lang="en-US" altLang="zh-CN" sz="2000" dirty="0" smtClean="0">
                <a:solidFill>
                  <a:srgbClr val="FF0000"/>
                </a:solidFill>
              </a:rPr>
              <a:t>/</a:t>
            </a:r>
            <a:r>
              <a:rPr lang="zh-CN" altLang="en-US" sz="2000" dirty="0" smtClean="0">
                <a:solidFill>
                  <a:srgbClr val="FF0000"/>
                </a:solidFill>
              </a:rPr>
              <a:t>子查询</a:t>
            </a:r>
            <a:r>
              <a:rPr lang="zh-CN" altLang="en-US" sz="2000" dirty="0" smtClean="0"/>
              <a:t>*</a:t>
            </a:r>
            <a:r>
              <a:rPr lang="en-US" altLang="zh-CN" sz="2000" dirty="0" smtClean="0"/>
              <a:t>/</a:t>
            </a:r>
          </a:p>
          <a:p>
            <a:pPr eaLnBrk="1" hangingPunct="1">
              <a:spcBef>
                <a:spcPct val="0"/>
              </a:spcBef>
              <a:buFont typeface="Wingdings" panose="05000000000000000000" pitchFamily="2" charset="2"/>
              <a:buNone/>
            </a:pPr>
            <a:r>
              <a:rPr lang="en-US" altLang="zh-CN" sz="2400" dirty="0" smtClean="0"/>
              <a:t>                          FROM SC</a:t>
            </a:r>
          </a:p>
          <a:p>
            <a:pPr eaLnBrk="1" hangingPunct="1">
              <a:spcBef>
                <a:spcPct val="0"/>
              </a:spcBef>
              <a:buFont typeface="Wingdings" panose="05000000000000000000" pitchFamily="2" charset="2"/>
              <a:buNone/>
            </a:pPr>
            <a:r>
              <a:rPr lang="en-US" altLang="zh-CN" sz="2400" dirty="0" smtClean="0"/>
              <a:t>                          WHERE </a:t>
            </a:r>
            <a:r>
              <a:rPr lang="en-US" altLang="zh-CN" sz="2400" dirty="0" err="1" smtClean="0"/>
              <a:t>Cno</a:t>
            </a:r>
            <a:r>
              <a:rPr lang="en-US" altLang="zh-CN" sz="2400" dirty="0" smtClean="0"/>
              <a:t>= ' 2 '</a:t>
            </a:r>
            <a:r>
              <a:rPr lang="zh-CN" altLang="en-US" sz="2400" dirty="0" smtClean="0"/>
              <a:t>);</a:t>
            </a:r>
          </a:p>
          <a:p>
            <a:pPr lvl="1">
              <a:spcBef>
                <a:spcPct val="0"/>
              </a:spcBef>
            </a:pPr>
            <a:endParaRPr lang="zh-CN" altLang="en-US" dirty="0" smtClean="0">
              <a:solidFill>
                <a:srgbClr val="FF00FF"/>
              </a:solidFill>
            </a:endParaRPr>
          </a:p>
          <a:p>
            <a:pPr eaLnBrk="1" hangingPunct="1">
              <a:spcBef>
                <a:spcPct val="0"/>
              </a:spcBef>
              <a:buFont typeface="Wingdings" panose="05000000000000000000" pitchFamily="2" charset="2"/>
              <a:buNone/>
            </a:pPr>
            <a:r>
              <a:rPr lang="zh-CN" altLang="en-US" sz="2400" dirty="0" smtClean="0"/>
              <a:t>        </a:t>
            </a:r>
          </a:p>
        </p:txBody>
      </p:sp>
    </p:spTree>
    <p:extLst>
      <p:ext uri="{BB962C8B-B14F-4D97-AF65-F5344CB8AC3E}">
        <p14:creationId xmlns:p14="http://schemas.microsoft.com/office/powerpoint/2010/main" val="6578263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pPr eaLnBrk="1" hangingPunct="1"/>
            <a:r>
              <a:rPr lang="en-US" altLang="zh-CN" sz="3600" dirty="0" smtClean="0"/>
              <a:t>2.  </a:t>
            </a:r>
            <a:r>
              <a:rPr lang="zh-CN" altLang="en-US" sz="3600" dirty="0" smtClean="0"/>
              <a:t>嵌套查询</a:t>
            </a:r>
          </a:p>
        </p:txBody>
      </p:sp>
      <p:sp>
        <p:nvSpPr>
          <p:cNvPr id="32771" name="Rectangle 3"/>
          <p:cNvSpPr>
            <a:spLocks noGrp="1" noChangeArrowheads="1"/>
          </p:cNvSpPr>
          <p:nvPr>
            <p:ph type="body" idx="4294967295"/>
          </p:nvPr>
        </p:nvSpPr>
        <p:spPr>
          <a:xfrm>
            <a:off x="411018" y="1257300"/>
            <a:ext cx="8512464" cy="5041899"/>
          </a:xfrm>
        </p:spPr>
        <p:txBody>
          <a:bodyPr>
            <a:normAutofit fontScale="85000" lnSpcReduction="20000"/>
          </a:bodyPr>
          <a:lstStyle/>
          <a:p>
            <a:pPr eaLnBrk="1" hangingPunct="1">
              <a:lnSpc>
                <a:spcPct val="150000"/>
              </a:lnSpc>
              <a:buFont typeface="Wingdings" panose="05000000000000000000" pitchFamily="2" charset="2"/>
              <a:buNone/>
            </a:pPr>
            <a:r>
              <a:rPr lang="en-US" altLang="zh-CN" dirty="0" smtClean="0">
                <a:solidFill>
                  <a:srgbClr val="7030A0"/>
                </a:solidFill>
              </a:rPr>
              <a:t>  (1).</a:t>
            </a:r>
            <a:r>
              <a:rPr lang="zh-CN" altLang="en-US" dirty="0" smtClean="0">
                <a:solidFill>
                  <a:srgbClr val="7030A0"/>
                </a:solidFill>
              </a:rPr>
              <a:t>带有</a:t>
            </a:r>
            <a:r>
              <a:rPr lang="en-US" altLang="zh-CN" dirty="0" smtClean="0">
                <a:solidFill>
                  <a:srgbClr val="7030A0"/>
                </a:solidFill>
              </a:rPr>
              <a:t>IN</a:t>
            </a:r>
            <a:r>
              <a:rPr lang="zh-CN" altLang="en-US" dirty="0" smtClean="0">
                <a:solidFill>
                  <a:srgbClr val="7030A0"/>
                </a:solidFill>
              </a:rPr>
              <a:t>谓词的子查询 </a:t>
            </a:r>
            <a:endParaRPr lang="en-US" altLang="zh-CN" dirty="0" smtClean="0">
              <a:solidFill>
                <a:srgbClr val="7030A0"/>
              </a:solidFill>
            </a:endParaRPr>
          </a:p>
          <a:p>
            <a:pPr eaLnBrk="1" hangingPunct="1">
              <a:lnSpc>
                <a:spcPct val="150000"/>
              </a:lnSpc>
              <a:buFont typeface="Wingdings" panose="05000000000000000000" pitchFamily="2" charset="2"/>
              <a:buNone/>
            </a:pPr>
            <a:r>
              <a:rPr lang="en-US" altLang="zh-CN" dirty="0">
                <a:solidFill>
                  <a:srgbClr val="7030A0"/>
                </a:solidFill>
              </a:rPr>
              <a:t> </a:t>
            </a:r>
            <a:r>
              <a:rPr lang="en-US" altLang="zh-CN" dirty="0" smtClean="0">
                <a:solidFill>
                  <a:srgbClr val="7030A0"/>
                </a:solidFill>
              </a:rPr>
              <a:t>      </a:t>
            </a:r>
            <a:r>
              <a:rPr lang="zh-CN" altLang="en-US" dirty="0" smtClean="0">
                <a:solidFill>
                  <a:srgbClr val="FF0000"/>
                </a:solidFill>
              </a:rPr>
              <a:t>子查询返回的是一个集合或单值</a:t>
            </a:r>
            <a:endParaRPr lang="zh-CN" altLang="en-US" dirty="0" smtClean="0">
              <a:solidFill>
                <a:srgbClr val="FF0000"/>
              </a:solidFill>
            </a:endParaRPr>
          </a:p>
          <a:p>
            <a:pPr eaLnBrk="1" hangingPunct="1">
              <a:lnSpc>
                <a:spcPct val="150000"/>
              </a:lnSpc>
              <a:buFont typeface="Wingdings" panose="05000000000000000000" pitchFamily="2" charset="2"/>
              <a:buNone/>
            </a:pPr>
            <a:r>
              <a:rPr lang="zh-CN" altLang="en-US" dirty="0" smtClean="0"/>
              <a:t>  </a:t>
            </a:r>
            <a:r>
              <a:rPr lang="en-US" altLang="zh-CN" dirty="0" smtClean="0"/>
              <a:t>(2).</a:t>
            </a:r>
            <a:r>
              <a:rPr lang="zh-CN" altLang="en-US" dirty="0" smtClean="0"/>
              <a:t>带有比较运算符的子</a:t>
            </a:r>
            <a:r>
              <a:rPr lang="zh-CN" altLang="en-US" dirty="0" smtClean="0"/>
              <a:t>查询</a:t>
            </a:r>
            <a:endParaRPr lang="en-US" altLang="zh-CN" dirty="0" smtClean="0"/>
          </a:p>
          <a:p>
            <a:pPr>
              <a:lnSpc>
                <a:spcPct val="150000"/>
              </a:lnSpc>
              <a:buNone/>
            </a:pPr>
            <a:r>
              <a:rPr lang="zh-CN" altLang="en-US" dirty="0" smtClean="0">
                <a:solidFill>
                  <a:srgbClr val="FF0000"/>
                </a:solidFill>
              </a:rPr>
              <a:t>        子</a:t>
            </a:r>
            <a:r>
              <a:rPr lang="zh-CN" altLang="en-US" dirty="0">
                <a:solidFill>
                  <a:srgbClr val="FF0000"/>
                </a:solidFill>
              </a:rPr>
              <a:t>查询返回的是一</a:t>
            </a:r>
            <a:r>
              <a:rPr lang="zh-CN" altLang="en-US" dirty="0" smtClean="0">
                <a:solidFill>
                  <a:srgbClr val="FF0000"/>
                </a:solidFill>
              </a:rPr>
              <a:t>个值</a:t>
            </a:r>
            <a:endParaRPr lang="zh-CN" altLang="en-US" dirty="0" smtClean="0"/>
          </a:p>
          <a:p>
            <a:pPr eaLnBrk="1" hangingPunct="1">
              <a:lnSpc>
                <a:spcPct val="150000"/>
              </a:lnSpc>
              <a:buFont typeface="Wingdings" panose="05000000000000000000" pitchFamily="2" charset="2"/>
              <a:buNone/>
            </a:pPr>
            <a:r>
              <a:rPr lang="zh-CN" altLang="en-US" dirty="0" smtClean="0"/>
              <a:t>  </a:t>
            </a:r>
            <a:r>
              <a:rPr lang="en-US" altLang="zh-CN" dirty="0" smtClean="0"/>
              <a:t>(3).</a:t>
            </a:r>
            <a:r>
              <a:rPr lang="zh-CN" altLang="en-US" dirty="0" smtClean="0"/>
              <a:t>带有</a:t>
            </a:r>
            <a:r>
              <a:rPr lang="en-US" altLang="zh-CN" dirty="0" smtClean="0"/>
              <a:t>ANY</a:t>
            </a:r>
            <a:r>
              <a:rPr lang="zh-CN" altLang="en-US" dirty="0" smtClean="0"/>
              <a:t>（</a:t>
            </a:r>
            <a:r>
              <a:rPr lang="en-US" altLang="zh-CN" dirty="0" smtClean="0"/>
              <a:t>SOME</a:t>
            </a:r>
            <a:r>
              <a:rPr lang="zh-CN" altLang="en-US" dirty="0" smtClean="0"/>
              <a:t>）或</a:t>
            </a:r>
            <a:r>
              <a:rPr lang="en-US" altLang="zh-CN" dirty="0" smtClean="0"/>
              <a:t>ALL</a:t>
            </a:r>
            <a:r>
              <a:rPr lang="zh-CN" altLang="en-US" dirty="0" smtClean="0"/>
              <a:t>谓词的子</a:t>
            </a:r>
            <a:r>
              <a:rPr lang="zh-CN" altLang="en-US" dirty="0" smtClean="0"/>
              <a:t>查询</a:t>
            </a:r>
            <a:endParaRPr lang="en-US" altLang="zh-CN" dirty="0" smtClean="0"/>
          </a:p>
          <a:p>
            <a:pPr eaLnBrk="1" hangingPunct="1">
              <a:lnSpc>
                <a:spcPct val="150000"/>
              </a:lnSpc>
              <a:buFont typeface="Wingdings" panose="05000000000000000000" pitchFamily="2" charset="2"/>
              <a:buNone/>
            </a:pPr>
            <a:r>
              <a:rPr lang="en-US" altLang="zh-CN" dirty="0"/>
              <a:t> </a:t>
            </a:r>
            <a:r>
              <a:rPr lang="en-US" altLang="zh-CN" dirty="0" smtClean="0"/>
              <a:t>        </a:t>
            </a:r>
            <a:r>
              <a:rPr lang="zh-CN" altLang="en-US" dirty="0" smtClean="0">
                <a:solidFill>
                  <a:srgbClr val="FF0000"/>
                </a:solidFill>
              </a:rPr>
              <a:t>子查询返回的是一个集合，和比较运算符一起使用</a:t>
            </a:r>
            <a:endParaRPr lang="zh-CN" altLang="en-US" dirty="0" smtClean="0">
              <a:solidFill>
                <a:srgbClr val="FF0000"/>
              </a:solidFill>
            </a:endParaRPr>
          </a:p>
          <a:p>
            <a:pPr eaLnBrk="1" hangingPunct="1">
              <a:lnSpc>
                <a:spcPct val="150000"/>
              </a:lnSpc>
              <a:buFont typeface="Wingdings" panose="05000000000000000000" pitchFamily="2" charset="2"/>
              <a:buNone/>
            </a:pPr>
            <a:r>
              <a:rPr lang="zh-CN" altLang="en-US" dirty="0" smtClean="0"/>
              <a:t>  </a:t>
            </a:r>
            <a:r>
              <a:rPr lang="en-US" altLang="zh-CN" dirty="0" smtClean="0"/>
              <a:t>(4).</a:t>
            </a:r>
            <a:r>
              <a:rPr lang="zh-CN" altLang="en-US" dirty="0" smtClean="0"/>
              <a:t>带有</a:t>
            </a:r>
            <a:r>
              <a:rPr lang="en-US" altLang="zh-CN" dirty="0" smtClean="0"/>
              <a:t>EXISTS</a:t>
            </a:r>
            <a:r>
              <a:rPr lang="zh-CN" altLang="en-US" dirty="0" smtClean="0"/>
              <a:t>谓词的子</a:t>
            </a:r>
            <a:r>
              <a:rPr lang="zh-CN" altLang="en-US" dirty="0" smtClean="0"/>
              <a:t>查询</a:t>
            </a:r>
            <a:endParaRPr lang="en-US" altLang="zh-CN" dirty="0" smtClean="0"/>
          </a:p>
          <a:p>
            <a:pPr>
              <a:lnSpc>
                <a:spcPct val="150000"/>
              </a:lnSpc>
              <a:buNone/>
            </a:pPr>
            <a:r>
              <a:rPr lang="zh-CN" altLang="en-US" dirty="0" smtClean="0"/>
              <a:t>        </a:t>
            </a:r>
            <a:r>
              <a:rPr lang="zh-CN" altLang="en-US" dirty="0" smtClean="0">
                <a:solidFill>
                  <a:srgbClr val="FF0000"/>
                </a:solidFill>
              </a:rPr>
              <a:t>只</a:t>
            </a:r>
            <a:r>
              <a:rPr lang="zh-CN" altLang="en-US" dirty="0">
                <a:solidFill>
                  <a:srgbClr val="FF0000"/>
                </a:solidFill>
              </a:rPr>
              <a:t>产生逻辑真值“</a:t>
            </a:r>
            <a:r>
              <a:rPr lang="en-US" altLang="zh-CN" dirty="0">
                <a:solidFill>
                  <a:srgbClr val="FF0000"/>
                </a:solidFill>
              </a:rPr>
              <a:t>true”</a:t>
            </a:r>
            <a:r>
              <a:rPr lang="zh-CN" altLang="en-US" dirty="0">
                <a:solidFill>
                  <a:srgbClr val="FF0000"/>
                </a:solidFill>
              </a:rPr>
              <a:t>或逻辑假值“</a:t>
            </a:r>
            <a:r>
              <a:rPr lang="en-US" altLang="zh-CN" dirty="0">
                <a:solidFill>
                  <a:srgbClr val="FF0000"/>
                </a:solidFill>
              </a:rPr>
              <a:t>false”</a:t>
            </a:r>
            <a:endParaRPr lang="zh-CN" altLang="en-US" dirty="0" smtClean="0">
              <a:solidFill>
                <a:srgbClr val="FF0000"/>
              </a:solidFill>
            </a:endParaRPr>
          </a:p>
          <a:p>
            <a:pPr eaLnBrk="1" hangingPunct="1">
              <a:lnSpc>
                <a:spcPct val="130000"/>
              </a:lnSpc>
              <a:buFont typeface="Wingdings" panose="05000000000000000000" pitchFamily="2" charset="2"/>
              <a:buNone/>
            </a:pPr>
            <a:endParaRPr lang="en-US" altLang="zh-CN" dirty="0" smtClean="0"/>
          </a:p>
        </p:txBody>
      </p:sp>
    </p:spTree>
    <p:extLst>
      <p:ext uri="{BB962C8B-B14F-4D97-AF65-F5344CB8AC3E}">
        <p14:creationId xmlns:p14="http://schemas.microsoft.com/office/powerpoint/2010/main" val="40461074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914400" y="188913"/>
            <a:ext cx="7391400" cy="563562"/>
          </a:xfrm>
        </p:spPr>
        <p:txBody>
          <a:bodyPr>
            <a:normAutofit fontScale="90000"/>
          </a:bodyPr>
          <a:lstStyle/>
          <a:p>
            <a:pPr eaLnBrk="1" hangingPunct="1"/>
            <a:r>
              <a:rPr lang="zh-CN" altLang="en-US" sz="3600" dirty="0" smtClean="0"/>
              <a:t>数据表示例</a:t>
            </a:r>
            <a:endParaRPr lang="en-US" altLang="zh-CN" sz="3600" dirty="0" smtClean="0"/>
          </a:p>
        </p:txBody>
      </p:sp>
      <p:sp>
        <p:nvSpPr>
          <p:cNvPr id="84996" name="Rectangle 83"/>
          <p:cNvSpPr>
            <a:spLocks noChangeArrowheads="1"/>
          </p:cNvSpPr>
          <p:nvPr/>
        </p:nvSpPr>
        <p:spPr bwMode="auto">
          <a:xfrm>
            <a:off x="468313" y="2133600"/>
            <a:ext cx="914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200" dirty="0"/>
              <a:t> </a:t>
            </a:r>
            <a:r>
              <a:rPr lang="en-US" altLang="zh-CN" sz="2200" b="1" dirty="0"/>
              <a:t>Student</a:t>
            </a:r>
          </a:p>
        </p:txBody>
      </p:sp>
      <p:sp>
        <p:nvSpPr>
          <p:cNvPr id="84997" name="Rectangle 91"/>
          <p:cNvSpPr>
            <a:spLocks noChangeArrowheads="1"/>
          </p:cNvSpPr>
          <p:nvPr/>
        </p:nvSpPr>
        <p:spPr bwMode="auto">
          <a:xfrm>
            <a:off x="539750" y="1127125"/>
            <a:ext cx="7488238"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400" b="1"/>
              <a:t>学生</a:t>
            </a:r>
            <a:r>
              <a:rPr lang="en-US" altLang="zh-CN" sz="2400" b="1"/>
              <a:t>-</a:t>
            </a:r>
            <a:r>
              <a:rPr lang="zh-CN" altLang="en-US" sz="2400" b="1"/>
              <a:t>课程数据库</a:t>
            </a:r>
            <a:r>
              <a:rPr lang="en-US" altLang="zh-CN" sz="2400" b="1"/>
              <a:t>:</a:t>
            </a:r>
          </a:p>
          <a:p>
            <a:pPr eaLnBrk="1" hangingPunct="1">
              <a:lnSpc>
                <a:spcPct val="120000"/>
              </a:lnSpc>
            </a:pPr>
            <a:r>
              <a:rPr lang="en-US" altLang="zh-CN" sz="2400" b="1"/>
              <a:t>     </a:t>
            </a:r>
            <a:r>
              <a:rPr lang="zh-CN" altLang="en-US" sz="2400" b="1"/>
              <a:t>学生关系</a:t>
            </a:r>
            <a:r>
              <a:rPr lang="en-US" altLang="zh-CN" sz="2400" b="1"/>
              <a:t>Student</a:t>
            </a:r>
            <a:r>
              <a:rPr lang="zh-CN" altLang="en-US" sz="2400" b="1"/>
              <a:t>、课程关系</a:t>
            </a:r>
            <a:r>
              <a:rPr lang="en-US" altLang="zh-CN" sz="2400" b="1"/>
              <a:t>Course</a:t>
            </a:r>
            <a:r>
              <a:rPr lang="zh-CN" altLang="en-US" sz="2400" b="1"/>
              <a:t>和选修</a:t>
            </a:r>
            <a:r>
              <a:rPr lang="zh-CN" altLang="en-US" sz="2200" b="1"/>
              <a:t>关系</a:t>
            </a:r>
            <a:r>
              <a:rPr lang="en-US" altLang="zh-CN" sz="2200" b="1"/>
              <a:t>SC</a:t>
            </a:r>
          </a:p>
        </p:txBody>
      </p:sp>
      <p:graphicFrame>
        <p:nvGraphicFramePr>
          <p:cNvPr id="341263" name="Group 271"/>
          <p:cNvGraphicFramePr>
            <a:graphicFrameLocks noGrp="1"/>
          </p:cNvGraphicFramePr>
          <p:nvPr>
            <p:ph idx="1"/>
            <p:extLst/>
          </p:nvPr>
        </p:nvGraphicFramePr>
        <p:xfrm>
          <a:off x="1892411" y="2133600"/>
          <a:ext cx="5970490" cy="1979668"/>
        </p:xfrm>
        <a:graphic>
          <a:graphicData uri="http://schemas.openxmlformats.org/drawingml/2006/table">
            <a:tbl>
              <a:tblPr>
                <a:tableStyleId>{2D5ABB26-0587-4C30-8999-92F81FD0307C}</a:tableStyleId>
              </a:tblPr>
              <a:tblGrid>
                <a:gridCol w="1194329"/>
                <a:gridCol w="1194328"/>
                <a:gridCol w="1193176"/>
                <a:gridCol w="1194329"/>
                <a:gridCol w="1194328"/>
              </a:tblGrid>
              <a:tr h="53092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dirty="0" smtClean="0">
                          <a:ln>
                            <a:noFill/>
                          </a:ln>
                          <a:effectLst/>
                        </a:rPr>
                        <a:t>学号</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err="1" smtClean="0">
                          <a:ln>
                            <a:noFill/>
                          </a:ln>
                          <a:effectLst/>
                        </a:rPr>
                        <a:t>Sno</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L="90000" marR="9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dirty="0" smtClean="0">
                          <a:ln>
                            <a:noFill/>
                          </a:ln>
                          <a:effectLst/>
                        </a:rPr>
                        <a:t>姓名</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err="1" smtClean="0">
                          <a:ln>
                            <a:noFill/>
                          </a:ln>
                          <a:effectLst/>
                        </a:rPr>
                        <a:t>Sname</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L="90000" marR="9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dirty="0" smtClean="0">
                          <a:ln>
                            <a:noFill/>
                          </a:ln>
                          <a:effectLst/>
                        </a:rPr>
                        <a:t>性别</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err="1" smtClean="0">
                          <a:ln>
                            <a:noFill/>
                          </a:ln>
                          <a:effectLst/>
                        </a:rPr>
                        <a:t>Ssex</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L="90000" marR="9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smtClean="0">
                          <a:ln>
                            <a:noFill/>
                          </a:ln>
                          <a:effectLst/>
                        </a:rPr>
                        <a:t>年龄</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smtClean="0">
                          <a:ln>
                            <a:noFill/>
                          </a:ln>
                          <a:effectLst/>
                        </a:rPr>
                        <a:t>Sage</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L="90000" marR="9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smtClean="0">
                          <a:ln>
                            <a:noFill/>
                          </a:ln>
                          <a:effectLst/>
                        </a:rPr>
                        <a:t>所在系</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smtClean="0">
                          <a:ln>
                            <a:noFill/>
                          </a:ln>
                          <a:effectLst/>
                        </a:rPr>
                        <a:t>Sdept</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L="90000" marR="9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663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smtClean="0">
                          <a:ln>
                            <a:noFill/>
                          </a:ln>
                          <a:effectLst/>
                        </a:rPr>
                        <a:t>201215121</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L="90000" marR="9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smtClean="0">
                          <a:ln>
                            <a:noFill/>
                          </a:ln>
                          <a:effectLst/>
                        </a:rPr>
                        <a:t>李勇</a:t>
                      </a:r>
                      <a:endParaRPr kumimoji="0" lang="zh-CN" altLang="en-US" sz="1600" b="1" i="0" u="none" strike="noStrike" cap="none" normalizeH="0" baseline="0" smtClean="0">
                        <a:ln>
                          <a:noFill/>
                        </a:ln>
                        <a:solidFill>
                          <a:schemeClr val="tx1"/>
                        </a:solidFill>
                        <a:effectLst/>
                        <a:latin typeface="Arial" pitchFamily="34" charset="0"/>
                        <a:ea typeface="宋体" pitchFamily="2" charset="-122"/>
                      </a:endParaRPr>
                    </a:p>
                  </a:txBody>
                  <a:tcPr marL="90000" marR="9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dirty="0" smtClean="0">
                          <a:ln>
                            <a:noFill/>
                          </a:ln>
                          <a:effectLst/>
                        </a:rPr>
                        <a:t>男</a:t>
                      </a:r>
                      <a:endParaRPr kumimoji="0" lang="zh-CN" altLang="en-US" sz="1600" b="1" i="0" u="none" strike="noStrike" cap="none" normalizeH="0" baseline="0" dirty="0" smtClean="0">
                        <a:ln>
                          <a:noFill/>
                        </a:ln>
                        <a:solidFill>
                          <a:schemeClr val="tx1"/>
                        </a:solidFill>
                        <a:effectLst/>
                        <a:latin typeface="Arial" pitchFamily="34" charset="0"/>
                        <a:ea typeface="宋体" pitchFamily="2" charset="-122"/>
                      </a:endParaRPr>
                    </a:p>
                  </a:txBody>
                  <a:tcPr marL="90000" marR="9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smtClean="0">
                          <a:ln>
                            <a:noFill/>
                          </a:ln>
                          <a:effectLst/>
                        </a:rPr>
                        <a:t>20</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L="90000" marR="9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smtClean="0">
                          <a:ln>
                            <a:noFill/>
                          </a:ln>
                          <a:effectLst/>
                        </a:rPr>
                        <a:t>CS</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L="90000" marR="9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663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smtClean="0">
                          <a:ln>
                            <a:noFill/>
                          </a:ln>
                          <a:effectLst/>
                        </a:rPr>
                        <a:t>201215122</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L="90000" marR="9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smtClean="0">
                          <a:ln>
                            <a:noFill/>
                          </a:ln>
                          <a:effectLst/>
                        </a:rPr>
                        <a:t>刘晨</a:t>
                      </a:r>
                      <a:endParaRPr kumimoji="0" lang="zh-CN" altLang="en-US" sz="1600" b="1" i="0" u="none" strike="noStrike" cap="none" normalizeH="0" baseline="0" smtClean="0">
                        <a:ln>
                          <a:noFill/>
                        </a:ln>
                        <a:solidFill>
                          <a:schemeClr val="tx1"/>
                        </a:solidFill>
                        <a:effectLst/>
                        <a:latin typeface="Arial" pitchFamily="34" charset="0"/>
                        <a:ea typeface="宋体" pitchFamily="2" charset="-122"/>
                      </a:endParaRPr>
                    </a:p>
                  </a:txBody>
                  <a:tcPr marL="90000" marR="9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dirty="0" smtClean="0">
                          <a:ln>
                            <a:noFill/>
                          </a:ln>
                          <a:effectLst/>
                        </a:rPr>
                        <a:t>女</a:t>
                      </a:r>
                      <a:endParaRPr kumimoji="0" lang="zh-CN" altLang="en-US" sz="1600" b="1" i="0" u="none" strike="noStrike" cap="none" normalizeH="0" baseline="0" dirty="0" smtClean="0">
                        <a:ln>
                          <a:noFill/>
                        </a:ln>
                        <a:solidFill>
                          <a:schemeClr val="tx1"/>
                        </a:solidFill>
                        <a:effectLst/>
                        <a:latin typeface="Arial" pitchFamily="34" charset="0"/>
                        <a:ea typeface="宋体" pitchFamily="2" charset="-122"/>
                      </a:endParaRPr>
                    </a:p>
                  </a:txBody>
                  <a:tcPr marL="90000" marR="9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smtClean="0">
                          <a:ln>
                            <a:noFill/>
                          </a:ln>
                          <a:effectLst/>
                        </a:rPr>
                        <a:t>19</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L="90000" marR="9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smtClean="0">
                          <a:ln>
                            <a:noFill/>
                          </a:ln>
                          <a:effectLst/>
                        </a:rPr>
                        <a:t>CS</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L="90000" marR="9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663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smtClean="0">
                          <a:ln>
                            <a:noFill/>
                          </a:ln>
                          <a:effectLst/>
                        </a:rPr>
                        <a:t>201215123</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L="90000" marR="9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smtClean="0">
                          <a:ln>
                            <a:noFill/>
                          </a:ln>
                          <a:effectLst/>
                        </a:rPr>
                        <a:t>王敏</a:t>
                      </a:r>
                      <a:endParaRPr kumimoji="0" lang="zh-CN" altLang="en-US" sz="1600" b="1" i="0" u="none" strike="noStrike" cap="none" normalizeH="0" baseline="0" smtClean="0">
                        <a:ln>
                          <a:noFill/>
                        </a:ln>
                        <a:solidFill>
                          <a:schemeClr val="tx1"/>
                        </a:solidFill>
                        <a:effectLst/>
                        <a:latin typeface="Arial" pitchFamily="34" charset="0"/>
                        <a:ea typeface="宋体" pitchFamily="2" charset="-122"/>
                      </a:endParaRPr>
                    </a:p>
                  </a:txBody>
                  <a:tcPr marL="90000" marR="9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smtClean="0">
                          <a:ln>
                            <a:noFill/>
                          </a:ln>
                          <a:effectLst/>
                        </a:rPr>
                        <a:t>女</a:t>
                      </a:r>
                      <a:endParaRPr kumimoji="0" lang="zh-CN" altLang="en-US" sz="1600" b="1" i="0" u="none" strike="noStrike" cap="none" normalizeH="0" baseline="0" smtClean="0">
                        <a:ln>
                          <a:noFill/>
                        </a:ln>
                        <a:solidFill>
                          <a:schemeClr val="tx1"/>
                        </a:solidFill>
                        <a:effectLst/>
                        <a:latin typeface="Arial" pitchFamily="34" charset="0"/>
                        <a:ea typeface="宋体" pitchFamily="2" charset="-122"/>
                      </a:endParaRPr>
                    </a:p>
                  </a:txBody>
                  <a:tcPr marL="90000" marR="9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smtClean="0">
                          <a:ln>
                            <a:noFill/>
                          </a:ln>
                          <a:effectLst/>
                        </a:rPr>
                        <a:t>18</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L="90000" marR="9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smtClean="0">
                          <a:ln>
                            <a:noFill/>
                          </a:ln>
                          <a:effectLst/>
                        </a:rPr>
                        <a:t>MA</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L="90000" marR="9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663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smtClean="0">
                          <a:ln>
                            <a:noFill/>
                          </a:ln>
                          <a:effectLst/>
                        </a:rPr>
                        <a:t>201215125</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L="90000" marR="9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dirty="0" smtClean="0">
                          <a:ln>
                            <a:noFill/>
                          </a:ln>
                          <a:effectLst/>
                        </a:rPr>
                        <a:t>张立</a:t>
                      </a:r>
                      <a:endParaRPr kumimoji="0" lang="zh-CN" altLang="en-US" sz="1600" b="1" i="0" u="none" strike="noStrike" cap="none" normalizeH="0" baseline="0" dirty="0" smtClean="0">
                        <a:ln>
                          <a:noFill/>
                        </a:ln>
                        <a:solidFill>
                          <a:schemeClr val="tx1"/>
                        </a:solidFill>
                        <a:effectLst/>
                        <a:latin typeface="Arial" pitchFamily="34" charset="0"/>
                        <a:ea typeface="宋体" pitchFamily="2" charset="-122"/>
                      </a:endParaRPr>
                    </a:p>
                  </a:txBody>
                  <a:tcPr marL="90000" marR="9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1600" b="1" u="none" strike="noStrike" cap="none" normalizeH="0" baseline="0" smtClean="0">
                          <a:ln>
                            <a:noFill/>
                          </a:ln>
                          <a:effectLst/>
                        </a:rPr>
                        <a:t>男</a:t>
                      </a:r>
                      <a:endParaRPr kumimoji="0" lang="zh-CN" altLang="en-US" sz="1600" b="1" i="0" u="none" strike="noStrike" cap="none" normalizeH="0" baseline="0" smtClean="0">
                        <a:ln>
                          <a:noFill/>
                        </a:ln>
                        <a:solidFill>
                          <a:schemeClr val="tx1"/>
                        </a:solidFill>
                        <a:effectLst/>
                        <a:latin typeface="Arial" pitchFamily="34" charset="0"/>
                        <a:ea typeface="宋体" pitchFamily="2" charset="-122"/>
                      </a:endParaRPr>
                    </a:p>
                  </a:txBody>
                  <a:tcPr marL="90000" marR="9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smtClean="0">
                          <a:ln>
                            <a:noFill/>
                          </a:ln>
                          <a:effectLst/>
                        </a:rPr>
                        <a:t>19</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L="90000" marR="9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u="none" strike="noStrike" cap="none" normalizeH="0" baseline="0" dirty="0" smtClean="0">
                          <a:ln>
                            <a:noFill/>
                          </a:ln>
                          <a:effectLst/>
                        </a:rPr>
                        <a:t>IS</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endParaRPr>
                    </a:p>
                  </a:txBody>
                  <a:tcPr marL="90000" marR="9000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7" name="Group 575"/>
          <p:cNvGraphicFramePr>
            <a:graphicFrameLocks/>
          </p:cNvGraphicFramePr>
          <p:nvPr>
            <p:extLst/>
          </p:nvPr>
        </p:nvGraphicFramePr>
        <p:xfrm>
          <a:off x="230743" y="4326269"/>
          <a:ext cx="4277647" cy="2431296"/>
        </p:xfrm>
        <a:graphic>
          <a:graphicData uri="http://schemas.openxmlformats.org/drawingml/2006/table">
            <a:tbl>
              <a:tblPr/>
              <a:tblGrid>
                <a:gridCol w="1069879"/>
                <a:gridCol w="1132428"/>
                <a:gridCol w="1006395"/>
                <a:gridCol w="1068945"/>
              </a:tblGrid>
              <a:tr h="381771">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课程号</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Cno</a:t>
                      </a:r>
                      <a:endParaRPr kumimoji="0" lang="en-US" altLang="zh-CN" sz="1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课程名</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Cname</a:t>
                      </a:r>
                      <a:endParaRPr kumimoji="0" lang="en-US" altLang="zh-CN" sz="1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先行课</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Cpno</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学分</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Ccredit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834">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数据库</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834">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数学</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1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834">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信息系统</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834">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操作系统</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6</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834">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数据结构</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4</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834">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数据处理</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834">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7</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PASCAL</a:t>
                      </a:r>
                      <a:r>
                        <a:rPr kumimoji="0" lang="zh-CN" altLang="en-US"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语言</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4</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 Box 502"/>
          <p:cNvSpPr txBox="1">
            <a:spLocks noChangeArrowheads="1"/>
          </p:cNvSpPr>
          <p:nvPr/>
        </p:nvSpPr>
        <p:spPr bwMode="auto">
          <a:xfrm>
            <a:off x="198938" y="3786381"/>
            <a:ext cx="1154112"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b="1" dirty="0"/>
              <a:t>Course</a:t>
            </a:r>
          </a:p>
        </p:txBody>
      </p:sp>
      <p:graphicFrame>
        <p:nvGraphicFramePr>
          <p:cNvPr id="9" name="Group 384"/>
          <p:cNvGraphicFramePr>
            <a:graphicFrameLocks/>
          </p:cNvGraphicFramePr>
          <p:nvPr>
            <p:extLst/>
          </p:nvPr>
        </p:nvGraphicFramePr>
        <p:xfrm>
          <a:off x="4877656" y="4440329"/>
          <a:ext cx="3729163" cy="2317236"/>
        </p:xfrm>
        <a:graphic>
          <a:graphicData uri="http://schemas.openxmlformats.org/drawingml/2006/table">
            <a:tbl>
              <a:tblPr/>
              <a:tblGrid>
                <a:gridCol w="1907375"/>
                <a:gridCol w="874213"/>
                <a:gridCol w="947575"/>
              </a:tblGrid>
              <a:tr h="605392">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学号</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6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Sno</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0000" marR="9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课程号</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6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Cno</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0000" marR="9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成绩</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Grade</a:t>
                      </a:r>
                    </a:p>
                  </a:txBody>
                  <a:tcPr marL="90000" marR="9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4234">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201215121</a:t>
                      </a:r>
                    </a:p>
                  </a:txBody>
                  <a:tcPr marL="90000" marR="9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p>
                  </a:txBody>
                  <a:tcPr marL="90000" marR="9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92</a:t>
                      </a:r>
                    </a:p>
                  </a:txBody>
                  <a:tcPr marL="90000" marR="9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4234">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201215121</a:t>
                      </a:r>
                    </a:p>
                  </a:txBody>
                  <a:tcPr marL="90000" marR="9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a:t>
                      </a:r>
                    </a:p>
                  </a:txBody>
                  <a:tcPr marL="90000" marR="9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85</a:t>
                      </a:r>
                    </a:p>
                  </a:txBody>
                  <a:tcPr marL="90000" marR="9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4234">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201215121</a:t>
                      </a:r>
                    </a:p>
                  </a:txBody>
                  <a:tcPr marL="90000" marR="9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3</a:t>
                      </a:r>
                    </a:p>
                  </a:txBody>
                  <a:tcPr marL="90000" marR="9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88</a:t>
                      </a:r>
                    </a:p>
                  </a:txBody>
                  <a:tcPr marL="90000" marR="9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4234">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201215122</a:t>
                      </a:r>
                    </a:p>
                  </a:txBody>
                  <a:tcPr marL="90000" marR="9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marL="90000" marR="9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90</a:t>
                      </a:r>
                    </a:p>
                  </a:txBody>
                  <a:tcPr marL="90000" marR="9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4234">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201215122</a:t>
                      </a:r>
                    </a:p>
                  </a:txBody>
                  <a:tcPr marL="90000" marR="9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3</a:t>
                      </a:r>
                    </a:p>
                  </a:txBody>
                  <a:tcPr marL="90000" marR="9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80</a:t>
                      </a:r>
                    </a:p>
                  </a:txBody>
                  <a:tcPr marL="90000" marR="9000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Rectangle 185"/>
          <p:cNvSpPr>
            <a:spLocks noChangeArrowheads="1"/>
          </p:cNvSpPr>
          <p:nvPr/>
        </p:nvSpPr>
        <p:spPr bwMode="auto">
          <a:xfrm>
            <a:off x="4610100" y="4073856"/>
            <a:ext cx="10795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200" b="1" dirty="0"/>
              <a:t>SC</a:t>
            </a:r>
          </a:p>
        </p:txBody>
      </p:sp>
    </p:spTree>
    <p:extLst>
      <p:ext uri="{BB962C8B-B14F-4D97-AF65-F5344CB8AC3E}">
        <p14:creationId xmlns:p14="http://schemas.microsoft.com/office/powerpoint/2010/main" val="11459523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p:txBody>
          <a:bodyPr/>
          <a:lstStyle/>
          <a:p>
            <a:pPr eaLnBrk="1" hangingPunct="1"/>
            <a:r>
              <a:rPr lang="en-US" altLang="zh-CN" sz="3600" dirty="0" smtClean="0"/>
              <a:t>(1). </a:t>
            </a:r>
            <a:r>
              <a:rPr lang="zh-CN" altLang="en-US" sz="3600" dirty="0" smtClean="0"/>
              <a:t>带有</a:t>
            </a:r>
            <a:r>
              <a:rPr lang="en-US" altLang="zh-CN" sz="3600" dirty="0" smtClean="0"/>
              <a:t>IN</a:t>
            </a:r>
            <a:r>
              <a:rPr lang="zh-CN" altLang="en-US" sz="3600" dirty="0" smtClean="0"/>
              <a:t>谓词的子查询</a:t>
            </a:r>
          </a:p>
        </p:txBody>
      </p:sp>
      <p:sp>
        <p:nvSpPr>
          <p:cNvPr id="33795" name="Rectangle 3"/>
          <p:cNvSpPr>
            <a:spLocks noGrp="1" noChangeArrowheads="1"/>
          </p:cNvSpPr>
          <p:nvPr>
            <p:ph type="body" idx="4294967295"/>
          </p:nvPr>
        </p:nvSpPr>
        <p:spPr>
          <a:xfrm>
            <a:off x="723900" y="1228436"/>
            <a:ext cx="7886700" cy="4786603"/>
          </a:xfrm>
        </p:spPr>
        <p:txBody>
          <a:bodyPr>
            <a:normAutofit fontScale="77500" lnSpcReduction="20000"/>
          </a:bodyPr>
          <a:lstStyle/>
          <a:p>
            <a:pPr eaLnBrk="1" hangingPunct="1">
              <a:lnSpc>
                <a:spcPct val="140000"/>
              </a:lnSpc>
              <a:buFont typeface="Wingdings" panose="05000000000000000000" pitchFamily="2" charset="2"/>
              <a:buNone/>
            </a:pPr>
            <a:r>
              <a:rPr lang="en-US" altLang="zh-CN" sz="2400" dirty="0" smtClean="0"/>
              <a:t>[</a:t>
            </a:r>
            <a:r>
              <a:rPr lang="zh-CN" altLang="en-US" sz="2400" dirty="0" smtClean="0"/>
              <a:t>例 </a:t>
            </a:r>
            <a:r>
              <a:rPr lang="en-US" altLang="zh-CN" sz="2400" dirty="0" smtClean="0"/>
              <a:t>3.55]  </a:t>
            </a:r>
            <a:r>
              <a:rPr lang="zh-CN" altLang="en-US" sz="2400" dirty="0" smtClean="0"/>
              <a:t>查询与“刘晨”在同一个系学习的学生。</a:t>
            </a:r>
          </a:p>
          <a:p>
            <a:pPr>
              <a:lnSpc>
                <a:spcPct val="140000"/>
              </a:lnSpc>
              <a:buNone/>
            </a:pPr>
            <a:r>
              <a:rPr lang="zh-CN" altLang="en-US" dirty="0" smtClean="0"/>
              <a:t>         </a:t>
            </a:r>
            <a:r>
              <a:rPr lang="en-US" altLang="zh-CN" sz="2400" dirty="0"/>
              <a:t>SELECT </a:t>
            </a:r>
            <a:r>
              <a:rPr lang="en-US" altLang="zh-CN" sz="2400" dirty="0" err="1"/>
              <a:t>Sno</a:t>
            </a:r>
            <a:r>
              <a:rPr lang="zh-CN" altLang="en-US" sz="2400" dirty="0"/>
              <a:t>, </a:t>
            </a:r>
            <a:r>
              <a:rPr lang="en-US" altLang="zh-CN" sz="2400" dirty="0" err="1"/>
              <a:t>Sname</a:t>
            </a:r>
            <a:r>
              <a:rPr lang="zh-CN" altLang="en-US" sz="2400" dirty="0"/>
              <a:t>, </a:t>
            </a:r>
            <a:r>
              <a:rPr lang="en-US" altLang="zh-CN" sz="2400" dirty="0" err="1"/>
              <a:t>Sdept</a:t>
            </a:r>
            <a:endParaRPr lang="en-US" altLang="zh-CN" sz="2400" dirty="0"/>
          </a:p>
          <a:p>
            <a:pPr>
              <a:buNone/>
            </a:pPr>
            <a:r>
              <a:rPr lang="en-US" altLang="zh-CN" sz="2400" dirty="0"/>
              <a:t>    	FROM Student</a:t>
            </a:r>
          </a:p>
          <a:p>
            <a:pPr>
              <a:buNone/>
            </a:pPr>
            <a:r>
              <a:rPr lang="en-US" altLang="zh-CN" sz="2400" dirty="0"/>
              <a:t>   	WHERE </a:t>
            </a:r>
            <a:r>
              <a:rPr lang="en-US" altLang="zh-CN" sz="2400" dirty="0" err="1"/>
              <a:t>Sdept</a:t>
            </a:r>
            <a:r>
              <a:rPr lang="en-US" altLang="zh-CN" sz="2400" dirty="0"/>
              <a:t>  </a:t>
            </a:r>
            <a:r>
              <a:rPr lang="en-US" altLang="zh-CN" sz="2400" dirty="0">
                <a:solidFill>
                  <a:srgbClr val="FF00FF"/>
                </a:solidFill>
              </a:rPr>
              <a:t>IN</a:t>
            </a:r>
          </a:p>
          <a:p>
            <a:pPr>
              <a:buNone/>
            </a:pPr>
            <a:r>
              <a:rPr lang="en-US" altLang="zh-CN" sz="2400" dirty="0"/>
              <a:t>                  </a:t>
            </a:r>
            <a:r>
              <a:rPr lang="zh-CN" altLang="en-US" sz="2400" dirty="0"/>
              <a:t>(</a:t>
            </a:r>
            <a:r>
              <a:rPr lang="en-US" altLang="zh-CN" sz="2400" dirty="0"/>
              <a:t>SELECT </a:t>
            </a:r>
            <a:r>
              <a:rPr lang="en-US" altLang="zh-CN" sz="2400" dirty="0" err="1"/>
              <a:t>Sdept</a:t>
            </a:r>
            <a:endParaRPr lang="en-US" altLang="zh-CN" sz="2400" dirty="0"/>
          </a:p>
          <a:p>
            <a:pPr>
              <a:buNone/>
            </a:pPr>
            <a:r>
              <a:rPr lang="en-US" altLang="zh-CN" sz="2400" dirty="0"/>
              <a:t>                   FROM Student</a:t>
            </a:r>
          </a:p>
          <a:p>
            <a:pPr>
              <a:buNone/>
            </a:pPr>
            <a:r>
              <a:rPr lang="en-US" altLang="zh-CN" sz="2400" dirty="0"/>
              <a:t>                   WHERE </a:t>
            </a:r>
            <a:r>
              <a:rPr lang="en-US" altLang="zh-CN" sz="2400" dirty="0" err="1"/>
              <a:t>Sname</a:t>
            </a:r>
            <a:r>
              <a:rPr lang="en-US" altLang="zh-CN" sz="2400" dirty="0"/>
              <a:t>= </a:t>
            </a:r>
            <a:r>
              <a:rPr lang="zh-CN" altLang="en-US" sz="2400" dirty="0"/>
              <a:t>'</a:t>
            </a:r>
            <a:r>
              <a:rPr lang="en-US" altLang="zh-CN" sz="2400" dirty="0"/>
              <a:t> </a:t>
            </a:r>
            <a:r>
              <a:rPr lang="zh-CN" altLang="en-US" sz="2400" dirty="0"/>
              <a:t>刘晨 ');</a:t>
            </a:r>
          </a:p>
          <a:p>
            <a:pPr>
              <a:lnSpc>
                <a:spcPct val="140000"/>
              </a:lnSpc>
              <a:buNone/>
            </a:pPr>
            <a:r>
              <a:rPr lang="zh-CN" altLang="en-US" sz="2400" dirty="0"/>
              <a:t> </a:t>
            </a:r>
            <a:r>
              <a:rPr lang="zh-CN" altLang="en-US" dirty="0">
                <a:solidFill>
                  <a:srgbClr val="FF0000"/>
                </a:solidFill>
              </a:rPr>
              <a:t>此查询为不相关子查询。</a:t>
            </a:r>
            <a:endParaRPr lang="en-US" altLang="zh-CN" dirty="0">
              <a:solidFill>
                <a:srgbClr val="FF0000"/>
              </a:solidFill>
            </a:endParaRPr>
          </a:p>
          <a:p>
            <a:pPr>
              <a:lnSpc>
                <a:spcPct val="110000"/>
              </a:lnSpc>
              <a:buNone/>
            </a:pPr>
            <a:r>
              <a:rPr lang="zh-CN" altLang="en-US" dirty="0"/>
              <a:t>子查询的查询条件不依赖于父查询</a:t>
            </a:r>
          </a:p>
          <a:p>
            <a:pPr lvl="1">
              <a:lnSpc>
                <a:spcPct val="150000"/>
              </a:lnSpc>
            </a:pPr>
            <a:r>
              <a:rPr lang="zh-CN" altLang="en-US" sz="2800" dirty="0"/>
              <a:t>由里向</a:t>
            </a:r>
            <a:r>
              <a:rPr lang="zh-CN" altLang="en-US" sz="2800" dirty="0" smtClean="0"/>
              <a:t>外逐</a:t>
            </a:r>
            <a:r>
              <a:rPr lang="zh-CN" altLang="en-US" sz="2800" dirty="0"/>
              <a:t>层处理。即每个子查询在上一级查询处理之前求解，子查询的结果用于建立其父查询的查找条件。</a:t>
            </a:r>
          </a:p>
        </p:txBody>
      </p:sp>
    </p:spTree>
    <p:extLst>
      <p:ext uri="{BB962C8B-B14F-4D97-AF65-F5344CB8AC3E}">
        <p14:creationId xmlns:p14="http://schemas.microsoft.com/office/powerpoint/2010/main" val="35631888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lstStyle/>
          <a:p>
            <a:pPr eaLnBrk="1" hangingPunct="1"/>
            <a:r>
              <a:rPr lang="zh-CN" altLang="en-US" sz="3600" smtClean="0"/>
              <a:t>带有</a:t>
            </a:r>
            <a:r>
              <a:rPr lang="en-US" altLang="zh-CN" sz="3600" smtClean="0"/>
              <a:t>IN</a:t>
            </a:r>
            <a:r>
              <a:rPr lang="zh-CN" altLang="en-US" sz="3600" smtClean="0"/>
              <a:t>谓词的子查询（续）</a:t>
            </a:r>
          </a:p>
        </p:txBody>
      </p:sp>
      <p:sp>
        <p:nvSpPr>
          <p:cNvPr id="37891" name="Rectangle 3"/>
          <p:cNvSpPr>
            <a:spLocks noGrp="1" noChangeArrowheads="1"/>
          </p:cNvSpPr>
          <p:nvPr>
            <p:ph type="body" idx="4294967295"/>
          </p:nvPr>
        </p:nvSpPr>
        <p:spPr>
          <a:xfrm>
            <a:off x="458788" y="1412875"/>
            <a:ext cx="8577262" cy="4267200"/>
          </a:xfrm>
        </p:spPr>
        <p:txBody>
          <a:bodyPr>
            <a:normAutofit fontScale="92500" lnSpcReduction="10000"/>
          </a:bodyPr>
          <a:lstStyle/>
          <a:p>
            <a:pPr eaLnBrk="1" hangingPunct="1">
              <a:lnSpc>
                <a:spcPct val="80000"/>
              </a:lnSpc>
              <a:buFont typeface="Wingdings" panose="05000000000000000000" pitchFamily="2" charset="2"/>
              <a:buNone/>
            </a:pPr>
            <a:r>
              <a:rPr lang="en-US" altLang="zh-CN" sz="2400" dirty="0" smtClean="0"/>
              <a:t>[</a:t>
            </a:r>
            <a:r>
              <a:rPr lang="zh-CN" altLang="en-US" sz="2400" dirty="0" smtClean="0"/>
              <a:t>例 </a:t>
            </a:r>
            <a:r>
              <a:rPr lang="en-US" altLang="zh-CN" sz="2400" dirty="0" smtClean="0"/>
              <a:t>3.56]</a:t>
            </a:r>
            <a:r>
              <a:rPr lang="zh-CN" altLang="en-US" sz="2400" dirty="0" smtClean="0"/>
              <a:t>查询选修了课程名为“信息系统”的学生学号和姓名</a:t>
            </a:r>
          </a:p>
          <a:p>
            <a:pPr eaLnBrk="1" hangingPunct="1">
              <a:lnSpc>
                <a:spcPct val="80000"/>
              </a:lnSpc>
              <a:buFont typeface="Wingdings" panose="05000000000000000000" pitchFamily="2" charset="2"/>
              <a:buNone/>
            </a:pPr>
            <a:r>
              <a:rPr lang="zh-CN" altLang="en-US" sz="2400" dirty="0" smtClean="0"/>
              <a:t> 	</a:t>
            </a:r>
            <a:r>
              <a:rPr lang="en-US" altLang="zh-CN" sz="2200" dirty="0" smtClean="0"/>
              <a:t>SELECT </a:t>
            </a:r>
            <a:r>
              <a:rPr lang="en-US" altLang="zh-CN" sz="2200" dirty="0" err="1" smtClean="0"/>
              <a:t>Sno</a:t>
            </a:r>
            <a:r>
              <a:rPr lang="zh-CN" altLang="en-US" sz="2200" dirty="0" smtClean="0"/>
              <a:t>,</a:t>
            </a:r>
            <a:r>
              <a:rPr lang="en-US" altLang="zh-CN" sz="2200" dirty="0" err="1" smtClean="0"/>
              <a:t>Sname</a:t>
            </a:r>
            <a:r>
              <a:rPr lang="en-US" altLang="zh-CN" sz="2200" dirty="0" smtClean="0"/>
              <a:t>              </a:t>
            </a:r>
            <a:r>
              <a:rPr lang="zh-CN" altLang="en-US" sz="2200" dirty="0" smtClean="0"/>
              <a:t>   </a:t>
            </a:r>
            <a:r>
              <a:rPr lang="en-US" altLang="zh-CN" sz="2200" dirty="0" smtClean="0">
                <a:solidFill>
                  <a:srgbClr val="FF3399"/>
                </a:solidFill>
              </a:rPr>
              <a:t>③ </a:t>
            </a:r>
            <a:r>
              <a:rPr lang="zh-CN" altLang="en-US" sz="2200" dirty="0" smtClean="0">
                <a:solidFill>
                  <a:srgbClr val="FF3399"/>
                </a:solidFill>
              </a:rPr>
              <a:t>最后在</a:t>
            </a:r>
            <a:r>
              <a:rPr lang="en-US" altLang="zh-CN" sz="2200" dirty="0" smtClean="0">
                <a:solidFill>
                  <a:srgbClr val="FF3399"/>
                </a:solidFill>
              </a:rPr>
              <a:t>Student</a:t>
            </a:r>
            <a:r>
              <a:rPr lang="zh-CN" altLang="en-US" sz="2200" dirty="0" smtClean="0">
                <a:solidFill>
                  <a:srgbClr val="FF3399"/>
                </a:solidFill>
              </a:rPr>
              <a:t>关系中</a:t>
            </a:r>
            <a:endParaRPr lang="zh-CN" altLang="en-US" sz="2200" dirty="0" smtClean="0"/>
          </a:p>
          <a:p>
            <a:pPr eaLnBrk="1" hangingPunct="1">
              <a:lnSpc>
                <a:spcPct val="80000"/>
              </a:lnSpc>
              <a:buFont typeface="Wingdings" panose="05000000000000000000" pitchFamily="2" charset="2"/>
              <a:buNone/>
            </a:pPr>
            <a:r>
              <a:rPr lang="zh-CN" altLang="en-US" sz="2200" dirty="0" smtClean="0"/>
              <a:t>  	</a:t>
            </a:r>
            <a:r>
              <a:rPr lang="en-US" altLang="zh-CN" sz="2200" dirty="0" smtClean="0"/>
              <a:t>FROM    Student                         </a:t>
            </a:r>
            <a:r>
              <a:rPr lang="zh-CN" altLang="en-US" sz="2200" dirty="0" smtClean="0"/>
              <a:t> </a:t>
            </a:r>
            <a:r>
              <a:rPr lang="zh-CN" altLang="en-US" sz="2200" dirty="0" smtClean="0">
                <a:solidFill>
                  <a:srgbClr val="FF3399"/>
                </a:solidFill>
              </a:rPr>
              <a:t>取出</a:t>
            </a:r>
            <a:r>
              <a:rPr lang="en-US" altLang="zh-CN" sz="2200" dirty="0" err="1" smtClean="0">
                <a:solidFill>
                  <a:srgbClr val="FF3399"/>
                </a:solidFill>
              </a:rPr>
              <a:t>Sno</a:t>
            </a:r>
            <a:r>
              <a:rPr lang="zh-CN" altLang="en-US" sz="2200" dirty="0" smtClean="0">
                <a:solidFill>
                  <a:srgbClr val="FF3399"/>
                </a:solidFill>
              </a:rPr>
              <a:t>和</a:t>
            </a:r>
            <a:r>
              <a:rPr lang="en-US" altLang="zh-CN" sz="2200" dirty="0" err="1" smtClean="0">
                <a:solidFill>
                  <a:srgbClr val="FF3399"/>
                </a:solidFill>
              </a:rPr>
              <a:t>Sname</a:t>
            </a:r>
            <a:endParaRPr lang="en-US" altLang="zh-CN" sz="2200" dirty="0" smtClean="0"/>
          </a:p>
          <a:p>
            <a:pPr eaLnBrk="1" hangingPunct="1">
              <a:lnSpc>
                <a:spcPct val="80000"/>
              </a:lnSpc>
              <a:buFont typeface="Wingdings" panose="05000000000000000000" pitchFamily="2" charset="2"/>
              <a:buNone/>
            </a:pPr>
            <a:r>
              <a:rPr lang="en-US" altLang="zh-CN" sz="2200" dirty="0" smtClean="0"/>
              <a:t> 	WHERE </a:t>
            </a:r>
            <a:r>
              <a:rPr lang="en-US" altLang="zh-CN" sz="2200" dirty="0" err="1" smtClean="0"/>
              <a:t>Sno</a:t>
            </a:r>
            <a:r>
              <a:rPr lang="en-US" altLang="zh-CN" sz="2200" dirty="0" smtClean="0"/>
              <a:t>  IN</a:t>
            </a:r>
          </a:p>
          <a:p>
            <a:pPr eaLnBrk="1" hangingPunct="1">
              <a:lnSpc>
                <a:spcPct val="80000"/>
              </a:lnSpc>
              <a:buFont typeface="Wingdings" panose="05000000000000000000" pitchFamily="2" charset="2"/>
              <a:buNone/>
            </a:pPr>
            <a:r>
              <a:rPr lang="en-US" altLang="zh-CN" sz="2200" dirty="0" smtClean="0"/>
              <a:t>             </a:t>
            </a:r>
            <a:r>
              <a:rPr lang="zh-CN" altLang="en-US" sz="2200" dirty="0" smtClean="0"/>
              <a:t>(</a:t>
            </a:r>
            <a:r>
              <a:rPr lang="en-US" altLang="zh-CN" sz="2200" dirty="0" smtClean="0"/>
              <a:t>SELECT </a:t>
            </a:r>
            <a:r>
              <a:rPr lang="en-US" altLang="zh-CN" sz="2200" dirty="0" err="1" smtClean="0"/>
              <a:t>Sno</a:t>
            </a:r>
            <a:r>
              <a:rPr lang="en-US" altLang="zh-CN" sz="2200" dirty="0" smtClean="0"/>
              <a:t>                     </a:t>
            </a:r>
            <a:r>
              <a:rPr lang="en-US" altLang="zh-CN" sz="2200" dirty="0" smtClean="0">
                <a:solidFill>
                  <a:srgbClr val="FF3399"/>
                </a:solidFill>
              </a:rPr>
              <a:t>② </a:t>
            </a:r>
            <a:r>
              <a:rPr lang="zh-CN" altLang="en-US" sz="2200" dirty="0" smtClean="0">
                <a:solidFill>
                  <a:srgbClr val="FF3399"/>
                </a:solidFill>
              </a:rPr>
              <a:t>然后在</a:t>
            </a:r>
            <a:r>
              <a:rPr lang="en-US" altLang="zh-CN" sz="2200" dirty="0" smtClean="0">
                <a:solidFill>
                  <a:srgbClr val="FF3399"/>
                </a:solidFill>
              </a:rPr>
              <a:t>SC</a:t>
            </a:r>
            <a:r>
              <a:rPr lang="zh-CN" altLang="en-US" sz="2200" dirty="0" smtClean="0">
                <a:solidFill>
                  <a:srgbClr val="FF3399"/>
                </a:solidFill>
              </a:rPr>
              <a:t>关系中找出选</a:t>
            </a:r>
          </a:p>
          <a:p>
            <a:pPr eaLnBrk="1" hangingPunct="1">
              <a:lnSpc>
                <a:spcPct val="80000"/>
              </a:lnSpc>
              <a:buFont typeface="Wingdings" panose="05000000000000000000" pitchFamily="2" charset="2"/>
              <a:buNone/>
            </a:pPr>
            <a:r>
              <a:rPr lang="zh-CN" altLang="en-US" sz="2200" dirty="0" smtClean="0"/>
              <a:t>              </a:t>
            </a:r>
            <a:r>
              <a:rPr lang="en-US" altLang="zh-CN" sz="2200" dirty="0" smtClean="0"/>
              <a:t>FROM    SC                         </a:t>
            </a:r>
            <a:r>
              <a:rPr lang="zh-CN" altLang="en-US" sz="2200" dirty="0" smtClean="0">
                <a:solidFill>
                  <a:srgbClr val="FF3399"/>
                </a:solidFill>
              </a:rPr>
              <a:t>修了</a:t>
            </a:r>
            <a:r>
              <a:rPr lang="en-US" altLang="zh-CN" sz="2200" dirty="0" smtClean="0">
                <a:solidFill>
                  <a:srgbClr val="FF3399"/>
                </a:solidFill>
              </a:rPr>
              <a:t>3</a:t>
            </a:r>
            <a:r>
              <a:rPr lang="zh-CN" altLang="en-US" sz="2200" dirty="0" smtClean="0">
                <a:solidFill>
                  <a:srgbClr val="FF3399"/>
                </a:solidFill>
              </a:rPr>
              <a:t>号课程的学生学号</a:t>
            </a:r>
            <a:endParaRPr lang="zh-CN" altLang="en-US" sz="2200" dirty="0" smtClean="0"/>
          </a:p>
          <a:p>
            <a:pPr eaLnBrk="1" hangingPunct="1">
              <a:lnSpc>
                <a:spcPct val="80000"/>
              </a:lnSpc>
              <a:buFont typeface="Wingdings" panose="05000000000000000000" pitchFamily="2" charset="2"/>
              <a:buNone/>
            </a:pPr>
            <a:r>
              <a:rPr lang="zh-CN" altLang="en-US" sz="2200" dirty="0" smtClean="0"/>
              <a:t>              </a:t>
            </a:r>
            <a:r>
              <a:rPr lang="en-US" altLang="zh-CN" sz="2200" dirty="0" smtClean="0"/>
              <a:t>WHERE  </a:t>
            </a:r>
            <a:r>
              <a:rPr lang="en-US" altLang="zh-CN" sz="2200" dirty="0" err="1" smtClean="0"/>
              <a:t>Cno</a:t>
            </a:r>
            <a:r>
              <a:rPr lang="en-US" altLang="zh-CN" sz="2200" dirty="0" smtClean="0"/>
              <a:t> IN</a:t>
            </a:r>
          </a:p>
          <a:p>
            <a:pPr eaLnBrk="1" hangingPunct="1">
              <a:lnSpc>
                <a:spcPct val="80000"/>
              </a:lnSpc>
              <a:buFont typeface="Wingdings" panose="05000000000000000000" pitchFamily="2" charset="2"/>
              <a:buNone/>
            </a:pPr>
            <a:r>
              <a:rPr lang="en-US" altLang="zh-CN" sz="2200" dirty="0" smtClean="0"/>
              <a:t>                     </a:t>
            </a:r>
            <a:r>
              <a:rPr lang="zh-CN" altLang="en-US" sz="2200" dirty="0" smtClean="0"/>
              <a:t>(</a:t>
            </a:r>
            <a:r>
              <a:rPr lang="en-US" altLang="zh-CN" sz="2200" dirty="0" smtClean="0"/>
              <a:t>SELECT </a:t>
            </a:r>
            <a:r>
              <a:rPr lang="en-US" altLang="zh-CN" sz="2200" dirty="0" err="1" smtClean="0"/>
              <a:t>Cno</a:t>
            </a:r>
            <a:r>
              <a:rPr lang="en-US" altLang="zh-CN" sz="2200" dirty="0" smtClean="0"/>
              <a:t>             </a:t>
            </a:r>
            <a:r>
              <a:rPr lang="en-US" altLang="zh-CN" sz="2200" dirty="0" smtClean="0">
                <a:solidFill>
                  <a:srgbClr val="FF3399"/>
                </a:solidFill>
              </a:rPr>
              <a:t>① </a:t>
            </a:r>
            <a:r>
              <a:rPr lang="zh-CN" altLang="en-US" sz="2200" dirty="0" smtClean="0">
                <a:solidFill>
                  <a:srgbClr val="FF3399"/>
                </a:solidFill>
              </a:rPr>
              <a:t>首先在</a:t>
            </a:r>
            <a:r>
              <a:rPr lang="en-US" altLang="zh-CN" sz="2200" dirty="0" smtClean="0">
                <a:solidFill>
                  <a:srgbClr val="FF3399"/>
                </a:solidFill>
              </a:rPr>
              <a:t>Course</a:t>
            </a:r>
            <a:r>
              <a:rPr lang="zh-CN" altLang="en-US" sz="2200" dirty="0" smtClean="0">
                <a:solidFill>
                  <a:srgbClr val="FF3399"/>
                </a:solidFill>
              </a:rPr>
              <a:t>关系中找出</a:t>
            </a:r>
            <a:endParaRPr lang="zh-CN" altLang="en-US" sz="2200" dirty="0" smtClean="0"/>
          </a:p>
          <a:p>
            <a:pPr eaLnBrk="1" hangingPunct="1">
              <a:lnSpc>
                <a:spcPct val="80000"/>
              </a:lnSpc>
              <a:buFont typeface="Wingdings" panose="05000000000000000000" pitchFamily="2" charset="2"/>
              <a:buNone/>
            </a:pPr>
            <a:r>
              <a:rPr lang="zh-CN" altLang="en-US" sz="2200" dirty="0" smtClean="0"/>
              <a:t>                       </a:t>
            </a:r>
            <a:r>
              <a:rPr lang="en-US" altLang="zh-CN" sz="2200" dirty="0" smtClean="0"/>
              <a:t>FROM Course           </a:t>
            </a:r>
            <a:r>
              <a:rPr lang="en-US" altLang="zh-CN" sz="2200" dirty="0" smtClean="0">
                <a:solidFill>
                  <a:srgbClr val="FF3399"/>
                </a:solidFill>
              </a:rPr>
              <a:t>“</a:t>
            </a:r>
            <a:r>
              <a:rPr lang="zh-CN" altLang="en-US" sz="2200" dirty="0" smtClean="0">
                <a:solidFill>
                  <a:srgbClr val="FF3399"/>
                </a:solidFill>
              </a:rPr>
              <a:t>信息系统”的课程号，为</a:t>
            </a:r>
            <a:r>
              <a:rPr lang="en-US" altLang="zh-CN" sz="2200" dirty="0" smtClean="0">
                <a:solidFill>
                  <a:srgbClr val="FF3399"/>
                </a:solidFill>
              </a:rPr>
              <a:t>3</a:t>
            </a:r>
            <a:r>
              <a:rPr lang="zh-CN" altLang="en-US" sz="2200" dirty="0" smtClean="0">
                <a:solidFill>
                  <a:srgbClr val="FF3399"/>
                </a:solidFill>
              </a:rPr>
              <a:t>号</a:t>
            </a:r>
            <a:endParaRPr lang="zh-CN" altLang="en-US" sz="2200" dirty="0" smtClean="0"/>
          </a:p>
          <a:p>
            <a:pPr eaLnBrk="1" hangingPunct="1">
              <a:lnSpc>
                <a:spcPct val="80000"/>
              </a:lnSpc>
              <a:buFont typeface="Wingdings" panose="05000000000000000000" pitchFamily="2" charset="2"/>
              <a:buNone/>
            </a:pPr>
            <a:r>
              <a:rPr lang="zh-CN" altLang="en-US" sz="2200" dirty="0" smtClean="0"/>
              <a:t>                       </a:t>
            </a:r>
            <a:r>
              <a:rPr lang="en-US" altLang="zh-CN" sz="2200" dirty="0" smtClean="0"/>
              <a:t>WHERE </a:t>
            </a:r>
            <a:r>
              <a:rPr lang="en-US" altLang="zh-CN" sz="2200" dirty="0" err="1" smtClean="0"/>
              <a:t>Cname</a:t>
            </a:r>
            <a:r>
              <a:rPr lang="en-US" altLang="zh-CN" sz="2200" dirty="0" smtClean="0"/>
              <a:t>= </a:t>
            </a:r>
            <a:r>
              <a:rPr lang="zh-CN" altLang="en-US" sz="2200" dirty="0" smtClean="0"/>
              <a:t>'信息系统'                      </a:t>
            </a:r>
          </a:p>
          <a:p>
            <a:pPr eaLnBrk="1" hangingPunct="1">
              <a:lnSpc>
                <a:spcPct val="80000"/>
              </a:lnSpc>
              <a:buFont typeface="Wingdings" panose="05000000000000000000" pitchFamily="2" charset="2"/>
              <a:buNone/>
            </a:pPr>
            <a:r>
              <a:rPr lang="zh-CN" altLang="en-US" sz="2200" dirty="0" smtClean="0"/>
              <a:t>		          )</a:t>
            </a:r>
          </a:p>
          <a:p>
            <a:pPr eaLnBrk="1" hangingPunct="1">
              <a:lnSpc>
                <a:spcPct val="80000"/>
              </a:lnSpc>
              <a:buFont typeface="Wingdings" panose="05000000000000000000" pitchFamily="2" charset="2"/>
              <a:buNone/>
            </a:pPr>
            <a:r>
              <a:rPr lang="en-US" altLang="zh-CN" sz="2200" dirty="0" smtClean="0"/>
              <a:t>              </a:t>
            </a:r>
            <a:r>
              <a:rPr lang="zh-CN" altLang="en-US" sz="2200" dirty="0" smtClean="0"/>
              <a:t>)</a:t>
            </a:r>
            <a:r>
              <a:rPr lang="en-US" altLang="zh-CN" sz="2200" dirty="0" smtClean="0"/>
              <a:t>;</a:t>
            </a:r>
          </a:p>
        </p:txBody>
      </p:sp>
    </p:spTree>
    <p:extLst>
      <p:ext uri="{BB962C8B-B14F-4D97-AF65-F5344CB8AC3E}">
        <p14:creationId xmlns:p14="http://schemas.microsoft.com/office/powerpoint/2010/main" val="1820328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页脚占位符 4"/>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a:p>
        </p:txBody>
      </p:sp>
      <p:sp>
        <p:nvSpPr>
          <p:cNvPr id="5123" name="Rectangle 2"/>
          <p:cNvSpPr>
            <a:spLocks noGrp="1" noChangeArrowheads="1"/>
          </p:cNvSpPr>
          <p:nvPr>
            <p:ph type="title" idx="4294967295"/>
          </p:nvPr>
        </p:nvSpPr>
        <p:spPr/>
        <p:txBody>
          <a:bodyPr/>
          <a:lstStyle/>
          <a:p>
            <a:pPr eaLnBrk="1" hangingPunct="1"/>
            <a:r>
              <a:rPr lang="zh-CN" altLang="en-US" sz="3600" smtClean="0"/>
              <a:t>第三章</a:t>
            </a:r>
            <a:r>
              <a:rPr lang="zh-CN" altLang="en-US" sz="3600" smtClean="0">
                <a:ea typeface="黑体" panose="02010609060101010101" pitchFamily="49" charset="-122"/>
              </a:rPr>
              <a:t>  </a:t>
            </a:r>
            <a:r>
              <a:rPr lang="zh-CN" altLang="en-US" sz="3600" smtClean="0"/>
              <a:t>关系数据库标准语言</a:t>
            </a:r>
            <a:r>
              <a:rPr lang="en-US" altLang="zh-CN" sz="3600" smtClean="0">
                <a:ea typeface="黑体" panose="02010609060101010101" pitchFamily="49" charset="-122"/>
              </a:rPr>
              <a:t>SQL</a:t>
            </a:r>
          </a:p>
        </p:txBody>
      </p:sp>
      <p:sp>
        <p:nvSpPr>
          <p:cNvPr id="5124" name="Rectangle 3"/>
          <p:cNvSpPr>
            <a:spLocks noGrp="1" noChangeArrowheads="1"/>
          </p:cNvSpPr>
          <p:nvPr>
            <p:ph type="body" idx="4294967295"/>
          </p:nvPr>
        </p:nvSpPr>
        <p:spPr>
          <a:xfrm>
            <a:off x="971550" y="1098550"/>
            <a:ext cx="6508750" cy="4994275"/>
          </a:xfrm>
        </p:spPr>
        <p:txBody>
          <a:bodyPr>
            <a:normAutofit/>
          </a:bodyPr>
          <a:lstStyle/>
          <a:p>
            <a:pPr algn="just" eaLnBrk="1" hangingPunct="1">
              <a:lnSpc>
                <a:spcPct val="130000"/>
              </a:lnSpc>
              <a:buFont typeface="Wingdings" panose="05000000000000000000" pitchFamily="2" charset="2"/>
              <a:buNone/>
            </a:pPr>
            <a:r>
              <a:rPr lang="zh-CN" altLang="en-US" dirty="0" smtClean="0"/>
              <a:t>数据</a:t>
            </a:r>
            <a:r>
              <a:rPr lang="zh-CN" altLang="en-US" dirty="0" smtClean="0"/>
              <a:t>查询 （</a:t>
            </a:r>
            <a:r>
              <a:rPr lang="en-US" altLang="zh-CN" dirty="0" smtClean="0"/>
              <a:t>select</a:t>
            </a:r>
            <a:r>
              <a:rPr lang="zh-CN" altLang="en-US" dirty="0" smtClean="0"/>
              <a:t>）</a:t>
            </a:r>
            <a:endParaRPr lang="en-US" altLang="zh-CN" dirty="0" smtClean="0"/>
          </a:p>
          <a:p>
            <a:pPr marL="457200" lvl="1" indent="0" algn="just">
              <a:lnSpc>
                <a:spcPct val="150000"/>
              </a:lnSpc>
              <a:buNone/>
              <a:defRPr/>
            </a:pPr>
            <a:r>
              <a:rPr lang="en-US" altLang="zh-CN" dirty="0" smtClean="0"/>
              <a:t>1</a:t>
            </a:r>
            <a:r>
              <a:rPr lang="en-US" altLang="zh-CN" dirty="0" smtClean="0"/>
              <a:t>. </a:t>
            </a:r>
            <a:r>
              <a:rPr lang="zh-CN" altLang="en-US" dirty="0" smtClean="0"/>
              <a:t>连接</a:t>
            </a:r>
            <a:r>
              <a:rPr lang="zh-CN" altLang="en-US" dirty="0"/>
              <a:t>查询</a:t>
            </a:r>
          </a:p>
          <a:p>
            <a:pPr marL="457200" lvl="1" indent="0" algn="just">
              <a:lnSpc>
                <a:spcPct val="150000"/>
              </a:lnSpc>
              <a:buNone/>
              <a:defRPr/>
            </a:pPr>
            <a:r>
              <a:rPr lang="en-US" altLang="zh-CN" dirty="0" smtClean="0"/>
              <a:t>2. </a:t>
            </a:r>
            <a:r>
              <a:rPr lang="zh-CN" altLang="en-US" dirty="0" smtClean="0"/>
              <a:t>嵌套</a:t>
            </a:r>
            <a:r>
              <a:rPr lang="zh-CN" altLang="en-US" dirty="0"/>
              <a:t>查询</a:t>
            </a:r>
          </a:p>
          <a:p>
            <a:pPr marL="457200" lvl="1" indent="0" algn="just">
              <a:lnSpc>
                <a:spcPct val="150000"/>
              </a:lnSpc>
              <a:buNone/>
              <a:defRPr/>
            </a:pPr>
            <a:r>
              <a:rPr lang="en-US" altLang="zh-CN" dirty="0" smtClean="0"/>
              <a:t>3. </a:t>
            </a:r>
            <a:r>
              <a:rPr lang="zh-CN" altLang="en-US" dirty="0" smtClean="0"/>
              <a:t>集合</a:t>
            </a:r>
            <a:r>
              <a:rPr lang="zh-CN" altLang="en-US" dirty="0"/>
              <a:t>查询</a:t>
            </a:r>
            <a:endParaRPr lang="en-US" altLang="zh-CN" dirty="0"/>
          </a:p>
          <a:p>
            <a:pPr algn="just" eaLnBrk="1" hangingPunct="1">
              <a:lnSpc>
                <a:spcPct val="130000"/>
              </a:lnSpc>
              <a:buFont typeface="Wingdings" panose="05000000000000000000" pitchFamily="2" charset="2"/>
              <a:buNone/>
            </a:pPr>
            <a:r>
              <a:rPr lang="zh-CN" altLang="en-US" dirty="0" smtClean="0"/>
              <a:t>数据更新</a:t>
            </a:r>
            <a:endParaRPr lang="en-US" altLang="zh-CN" dirty="0" smtClean="0"/>
          </a:p>
          <a:p>
            <a:pPr lvl="1" algn="just">
              <a:lnSpc>
                <a:spcPct val="130000"/>
              </a:lnSpc>
              <a:buFont typeface="Wingdings" panose="05000000000000000000" pitchFamily="2" charset="2"/>
              <a:buNone/>
            </a:pPr>
            <a:r>
              <a:rPr lang="en-US" altLang="zh-CN" dirty="0" smtClean="0"/>
              <a:t>4.</a:t>
            </a:r>
            <a:r>
              <a:rPr lang="zh-CN" altLang="en-US" dirty="0" smtClean="0"/>
              <a:t>插入 （</a:t>
            </a:r>
            <a:r>
              <a:rPr lang="en-US" altLang="zh-CN" dirty="0" smtClean="0"/>
              <a:t>insert</a:t>
            </a:r>
            <a:r>
              <a:rPr lang="zh-CN" altLang="en-US" dirty="0" smtClean="0"/>
              <a:t>）</a:t>
            </a:r>
            <a:endParaRPr lang="en-US" altLang="zh-CN" dirty="0" smtClean="0"/>
          </a:p>
          <a:p>
            <a:pPr lvl="1" algn="just">
              <a:lnSpc>
                <a:spcPct val="130000"/>
              </a:lnSpc>
              <a:buFont typeface="Wingdings" panose="05000000000000000000" pitchFamily="2" charset="2"/>
              <a:buNone/>
            </a:pPr>
            <a:r>
              <a:rPr lang="en-US" altLang="zh-CN" dirty="0" smtClean="0"/>
              <a:t>5.</a:t>
            </a:r>
            <a:r>
              <a:rPr lang="zh-CN" altLang="en-US" dirty="0" smtClean="0"/>
              <a:t>更新  （</a:t>
            </a:r>
            <a:r>
              <a:rPr lang="en-US" altLang="zh-CN" dirty="0" smtClean="0"/>
              <a:t>update</a:t>
            </a:r>
            <a:r>
              <a:rPr lang="zh-CN" altLang="en-US" dirty="0" smtClean="0"/>
              <a:t>）</a:t>
            </a:r>
            <a:endParaRPr lang="en-US" altLang="zh-CN" dirty="0" smtClean="0"/>
          </a:p>
          <a:p>
            <a:pPr lvl="1" algn="just">
              <a:lnSpc>
                <a:spcPct val="130000"/>
              </a:lnSpc>
              <a:buFont typeface="Wingdings" panose="05000000000000000000" pitchFamily="2" charset="2"/>
              <a:buNone/>
            </a:pPr>
            <a:r>
              <a:rPr lang="en-US" altLang="zh-CN" dirty="0" smtClean="0"/>
              <a:t>6.</a:t>
            </a:r>
            <a:r>
              <a:rPr lang="zh-CN" altLang="en-US" dirty="0" smtClean="0"/>
              <a:t>删除   （</a:t>
            </a:r>
            <a:r>
              <a:rPr lang="en-US" altLang="zh-CN" dirty="0" smtClean="0"/>
              <a:t>delete</a:t>
            </a:r>
            <a:r>
              <a:rPr lang="zh-CN" altLang="en-US" dirty="0" smtClean="0"/>
              <a:t>）</a:t>
            </a:r>
            <a:endParaRPr lang="en-US" altLang="zh-CN" dirty="0" smtClean="0"/>
          </a:p>
          <a:p>
            <a:pPr algn="just" eaLnBrk="1" hangingPunct="1">
              <a:lnSpc>
                <a:spcPct val="130000"/>
              </a:lnSpc>
              <a:buFont typeface="Wingdings" panose="05000000000000000000" pitchFamily="2" charset="2"/>
              <a:buNone/>
            </a:pPr>
            <a:endParaRPr lang="zh-CN" altLang="en-US" sz="3200" dirty="0" smtClean="0"/>
          </a:p>
        </p:txBody>
      </p:sp>
    </p:spTree>
    <p:extLst>
      <p:ext uri="{BB962C8B-B14F-4D97-AF65-F5344CB8AC3E}">
        <p14:creationId xmlns:p14="http://schemas.microsoft.com/office/powerpoint/2010/main" val="31396024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p:txBody>
          <a:bodyPr/>
          <a:lstStyle/>
          <a:p>
            <a:pPr eaLnBrk="1" hangingPunct="1"/>
            <a:r>
              <a:rPr lang="zh-CN" altLang="en-US" sz="3600" smtClean="0"/>
              <a:t>带有</a:t>
            </a:r>
            <a:r>
              <a:rPr lang="en-US" altLang="zh-CN" sz="3600" smtClean="0"/>
              <a:t>IN</a:t>
            </a:r>
            <a:r>
              <a:rPr lang="zh-CN" altLang="en-US" sz="3600" smtClean="0"/>
              <a:t>谓词的子查询（续）</a:t>
            </a:r>
          </a:p>
        </p:txBody>
      </p:sp>
      <p:sp>
        <p:nvSpPr>
          <p:cNvPr id="38915" name="Rectangle 3"/>
          <p:cNvSpPr>
            <a:spLocks noGrp="1" noChangeArrowheads="1"/>
          </p:cNvSpPr>
          <p:nvPr>
            <p:ph type="body" idx="4294967295"/>
          </p:nvPr>
        </p:nvSpPr>
        <p:spPr/>
        <p:txBody>
          <a:bodyPr/>
          <a:lstStyle/>
          <a:p>
            <a:pPr lvl="1">
              <a:buFont typeface="Wingdings" panose="05000000000000000000" pitchFamily="2" charset="2"/>
              <a:buNone/>
            </a:pPr>
            <a:r>
              <a:rPr lang="zh-CN" altLang="en-US" sz="2800" dirty="0" smtClean="0">
                <a:latin typeface="宋体" panose="02010600030101010101" pitchFamily="2" charset="-122"/>
              </a:rPr>
              <a:t>用连接查询实现</a:t>
            </a:r>
            <a:r>
              <a:rPr lang="en-US" altLang="zh-CN" sz="2800" dirty="0" smtClean="0"/>
              <a:t>[</a:t>
            </a:r>
            <a:r>
              <a:rPr lang="zh-CN" altLang="en-US" sz="2800" dirty="0" smtClean="0"/>
              <a:t>例 </a:t>
            </a:r>
            <a:r>
              <a:rPr lang="en-US" altLang="zh-CN" sz="2800" dirty="0" smtClean="0"/>
              <a:t>3.56] </a:t>
            </a:r>
            <a:r>
              <a:rPr lang="zh-CN" altLang="en-US" sz="2800" dirty="0" smtClean="0">
                <a:latin typeface="宋体" panose="02010600030101010101" pitchFamily="2" charset="-122"/>
              </a:rPr>
              <a:t>：</a:t>
            </a:r>
            <a:endParaRPr lang="en-US" altLang="zh-CN" dirty="0" smtClean="0">
              <a:latin typeface="宋体" panose="02010600030101010101" pitchFamily="2" charset="-122"/>
            </a:endParaRPr>
          </a:p>
          <a:p>
            <a:pPr eaLnBrk="1" hangingPunct="1">
              <a:lnSpc>
                <a:spcPct val="130000"/>
              </a:lnSpc>
              <a:buFont typeface="Wingdings" panose="05000000000000000000" pitchFamily="2" charset="2"/>
              <a:buNone/>
            </a:pPr>
            <a:r>
              <a:rPr lang="en-US" altLang="zh-CN" dirty="0" smtClean="0"/>
              <a:t>     </a:t>
            </a:r>
            <a:r>
              <a:rPr lang="en-US" altLang="zh-CN" sz="2400" dirty="0" smtClean="0"/>
              <a:t>SELECT </a:t>
            </a:r>
            <a:r>
              <a:rPr lang="en-US" altLang="zh-CN" sz="2400" dirty="0" err="1" smtClean="0"/>
              <a:t>Sno</a:t>
            </a:r>
            <a:r>
              <a:rPr lang="zh-CN" altLang="en-US" sz="2400" dirty="0" smtClean="0"/>
              <a:t>,</a:t>
            </a:r>
            <a:r>
              <a:rPr lang="en-US" altLang="zh-CN" sz="2400" dirty="0" err="1" smtClean="0"/>
              <a:t>Sname</a:t>
            </a:r>
            <a:endParaRPr lang="en-US" altLang="zh-CN" sz="2400" dirty="0" smtClean="0"/>
          </a:p>
          <a:p>
            <a:pPr eaLnBrk="1" hangingPunct="1">
              <a:lnSpc>
                <a:spcPct val="130000"/>
              </a:lnSpc>
              <a:buFont typeface="Wingdings" panose="05000000000000000000" pitchFamily="2" charset="2"/>
              <a:buNone/>
            </a:pPr>
            <a:r>
              <a:rPr lang="en-US" altLang="zh-CN" sz="2400" dirty="0" smtClean="0"/>
              <a:t>      FROM    Student</a:t>
            </a:r>
            <a:r>
              <a:rPr lang="zh-CN" altLang="en-US" sz="2400" dirty="0" smtClean="0"/>
              <a:t>,</a:t>
            </a:r>
            <a:r>
              <a:rPr lang="en-US" altLang="zh-CN" sz="2400" dirty="0" smtClean="0"/>
              <a:t>SC</a:t>
            </a:r>
            <a:r>
              <a:rPr lang="zh-CN" altLang="en-US" sz="2400" dirty="0" smtClean="0"/>
              <a:t>,</a:t>
            </a:r>
            <a:r>
              <a:rPr lang="en-US" altLang="zh-CN" sz="2400" dirty="0" smtClean="0"/>
              <a:t>Course</a:t>
            </a:r>
          </a:p>
          <a:p>
            <a:pPr eaLnBrk="1" hangingPunct="1">
              <a:lnSpc>
                <a:spcPct val="130000"/>
              </a:lnSpc>
              <a:buFont typeface="Wingdings" panose="05000000000000000000" pitchFamily="2" charset="2"/>
              <a:buNone/>
            </a:pPr>
            <a:r>
              <a:rPr lang="en-US" altLang="zh-CN" sz="2400" dirty="0" smtClean="0"/>
              <a:t>      WHERE </a:t>
            </a:r>
            <a:r>
              <a:rPr lang="en-US" altLang="zh-CN" sz="2400" dirty="0" err="1" smtClean="0"/>
              <a:t>Student.Sno</a:t>
            </a:r>
            <a:r>
              <a:rPr lang="en-US" altLang="zh-CN" sz="2400" dirty="0" smtClean="0"/>
              <a:t> = </a:t>
            </a:r>
            <a:r>
              <a:rPr lang="en-US" altLang="zh-CN" sz="2400" dirty="0" err="1" smtClean="0"/>
              <a:t>SC.Sno</a:t>
            </a:r>
            <a:r>
              <a:rPr lang="en-US" altLang="zh-CN" sz="2400" dirty="0" smtClean="0"/>
              <a:t>  AND</a:t>
            </a:r>
          </a:p>
          <a:p>
            <a:pPr eaLnBrk="1" hangingPunct="1">
              <a:lnSpc>
                <a:spcPct val="130000"/>
              </a:lnSpc>
              <a:buFont typeface="Wingdings" panose="05000000000000000000" pitchFamily="2" charset="2"/>
              <a:buNone/>
            </a:pPr>
            <a:r>
              <a:rPr lang="en-US" altLang="zh-CN" sz="2400" dirty="0" smtClean="0"/>
              <a:t>                     </a:t>
            </a:r>
            <a:r>
              <a:rPr lang="en-US" altLang="zh-CN" sz="2400" dirty="0" err="1" smtClean="0"/>
              <a:t>SC.Cno</a:t>
            </a:r>
            <a:r>
              <a:rPr lang="en-US" altLang="zh-CN" sz="2400" dirty="0" smtClean="0"/>
              <a:t> = </a:t>
            </a:r>
            <a:r>
              <a:rPr lang="en-US" altLang="zh-CN" sz="2400" dirty="0" err="1" smtClean="0"/>
              <a:t>Course.Cno</a:t>
            </a:r>
            <a:r>
              <a:rPr lang="en-US" altLang="zh-CN" sz="2400" dirty="0" smtClean="0"/>
              <a:t> AND</a:t>
            </a:r>
          </a:p>
          <a:p>
            <a:pPr eaLnBrk="1" hangingPunct="1">
              <a:lnSpc>
                <a:spcPct val="130000"/>
              </a:lnSpc>
              <a:buFont typeface="Wingdings" panose="05000000000000000000" pitchFamily="2" charset="2"/>
              <a:buNone/>
            </a:pPr>
            <a:r>
              <a:rPr lang="en-US" altLang="zh-CN" sz="2400" dirty="0" smtClean="0"/>
              <a:t>                     </a:t>
            </a:r>
            <a:r>
              <a:rPr lang="en-US" altLang="zh-CN" sz="2400" dirty="0" err="1" smtClean="0"/>
              <a:t>Course.Cname</a:t>
            </a:r>
            <a:r>
              <a:rPr lang="en-US" altLang="zh-CN" sz="2400" dirty="0" smtClean="0"/>
              <a:t>=</a:t>
            </a:r>
            <a:r>
              <a:rPr lang="zh-CN" altLang="en-US" sz="2400" dirty="0" smtClean="0"/>
              <a:t>'信息系统'</a:t>
            </a:r>
            <a:r>
              <a:rPr lang="en-US" altLang="zh-CN" sz="2400" dirty="0" smtClean="0"/>
              <a:t>;</a:t>
            </a:r>
            <a:endParaRPr lang="zh-CN" altLang="en-US" dirty="0" smtClean="0">
              <a:latin typeface="宋体" panose="02010600030101010101" pitchFamily="2" charset="-122"/>
            </a:endParaRPr>
          </a:p>
        </p:txBody>
      </p:sp>
    </p:spTree>
    <p:extLst>
      <p:ext uri="{BB962C8B-B14F-4D97-AF65-F5344CB8AC3E}">
        <p14:creationId xmlns:p14="http://schemas.microsoft.com/office/powerpoint/2010/main" val="22262842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pPr eaLnBrk="1" hangingPunct="1"/>
            <a:r>
              <a:rPr lang="en-US" altLang="zh-CN" sz="3600" dirty="0" smtClean="0"/>
              <a:t>(2). </a:t>
            </a:r>
            <a:r>
              <a:rPr lang="zh-CN" altLang="en-US" sz="3600" dirty="0" smtClean="0"/>
              <a:t>带有比较运算符的子查询</a:t>
            </a:r>
          </a:p>
        </p:txBody>
      </p:sp>
      <p:sp>
        <p:nvSpPr>
          <p:cNvPr id="40963" name="Rectangle 3"/>
          <p:cNvSpPr>
            <a:spLocks noGrp="1" noChangeArrowheads="1"/>
          </p:cNvSpPr>
          <p:nvPr>
            <p:ph type="body" idx="4294967295"/>
          </p:nvPr>
        </p:nvSpPr>
        <p:spPr>
          <a:xfrm>
            <a:off x="457200" y="1098550"/>
            <a:ext cx="8229600" cy="4854575"/>
          </a:xfrm>
        </p:spPr>
        <p:txBody>
          <a:bodyPr>
            <a:normAutofit lnSpcReduction="10000"/>
          </a:bodyPr>
          <a:lstStyle/>
          <a:p>
            <a:pPr eaLnBrk="1" hangingPunct="1">
              <a:lnSpc>
                <a:spcPct val="150000"/>
              </a:lnSpc>
            </a:pPr>
            <a:r>
              <a:rPr lang="en-US" altLang="zh-CN" sz="2400" dirty="0" smtClean="0"/>
              <a:t> </a:t>
            </a:r>
            <a:r>
              <a:rPr lang="zh-CN" altLang="en-US" dirty="0" smtClean="0"/>
              <a:t>当能确切知道</a:t>
            </a:r>
            <a:r>
              <a:rPr lang="zh-CN" altLang="en-US" dirty="0" smtClean="0">
                <a:solidFill>
                  <a:srgbClr val="FF0000"/>
                </a:solidFill>
              </a:rPr>
              <a:t>内层查询返回单值</a:t>
            </a:r>
            <a:r>
              <a:rPr lang="zh-CN" altLang="en-US" dirty="0" smtClean="0"/>
              <a:t>时，可用比较运算符（</a:t>
            </a:r>
            <a:r>
              <a:rPr lang="en-US" altLang="zh-CN" dirty="0" smtClean="0"/>
              <a:t>&gt;</a:t>
            </a:r>
            <a:r>
              <a:rPr lang="zh-CN" altLang="en-US" dirty="0" smtClean="0"/>
              <a:t>，</a:t>
            </a:r>
            <a:r>
              <a:rPr lang="en-US" altLang="zh-CN" dirty="0" smtClean="0"/>
              <a:t>&lt;</a:t>
            </a:r>
            <a:r>
              <a:rPr lang="zh-CN" altLang="en-US" dirty="0" smtClean="0"/>
              <a:t>，</a:t>
            </a:r>
            <a:r>
              <a:rPr lang="en-US" altLang="zh-CN" dirty="0" smtClean="0"/>
              <a:t>=</a:t>
            </a:r>
            <a:r>
              <a:rPr lang="zh-CN" altLang="en-US" dirty="0" smtClean="0"/>
              <a:t>，</a:t>
            </a:r>
            <a:r>
              <a:rPr lang="en-US" altLang="zh-CN" dirty="0" smtClean="0"/>
              <a:t>&gt;=</a:t>
            </a:r>
            <a:r>
              <a:rPr lang="zh-CN" altLang="en-US" dirty="0" smtClean="0"/>
              <a:t>，</a:t>
            </a:r>
            <a:r>
              <a:rPr lang="en-US" altLang="zh-CN" dirty="0" smtClean="0"/>
              <a:t>&lt;=</a:t>
            </a:r>
            <a:r>
              <a:rPr lang="zh-CN" altLang="en-US" dirty="0" smtClean="0"/>
              <a:t>，</a:t>
            </a:r>
            <a:r>
              <a:rPr lang="en-US" altLang="zh-CN" dirty="0" smtClean="0"/>
              <a:t>!=</a:t>
            </a:r>
            <a:r>
              <a:rPr lang="zh-CN" altLang="en-US" dirty="0" smtClean="0"/>
              <a:t>或</a:t>
            </a:r>
            <a:r>
              <a:rPr lang="en-US" altLang="zh-CN" dirty="0" smtClean="0"/>
              <a:t>&lt; &gt;</a:t>
            </a:r>
            <a:r>
              <a:rPr lang="zh-CN" altLang="en-US" dirty="0" smtClean="0"/>
              <a:t>）。</a:t>
            </a:r>
          </a:p>
          <a:p>
            <a:pPr eaLnBrk="1" hangingPunct="1">
              <a:buFont typeface="宋体" panose="02010600030101010101" pitchFamily="2" charset="-122"/>
              <a:buNone/>
            </a:pPr>
            <a:r>
              <a:rPr lang="zh-CN" altLang="en-US" sz="2400" dirty="0" smtClean="0"/>
              <a:t>在</a:t>
            </a:r>
            <a:r>
              <a:rPr lang="en-US" altLang="zh-CN" sz="2400" dirty="0" smtClean="0"/>
              <a:t>[</a:t>
            </a:r>
            <a:r>
              <a:rPr lang="zh-CN" altLang="en-US" sz="2400" dirty="0" smtClean="0"/>
              <a:t>例 </a:t>
            </a:r>
            <a:r>
              <a:rPr lang="en-US" altLang="zh-CN" sz="2400" dirty="0" smtClean="0"/>
              <a:t>3.55]</a:t>
            </a:r>
            <a:r>
              <a:rPr lang="zh-CN" altLang="en-US" sz="2400" dirty="0" smtClean="0"/>
              <a:t>中，由于一个学生只可能在一个系学习，则可以</a:t>
            </a:r>
            <a:r>
              <a:rPr lang="zh-CN" altLang="en-US" sz="2400" dirty="0" smtClean="0">
                <a:solidFill>
                  <a:srgbClr val="D75B5B"/>
                </a:solidFill>
              </a:rPr>
              <a:t>用 </a:t>
            </a:r>
            <a:r>
              <a:rPr lang="en-US" altLang="zh-CN" sz="2400" dirty="0" smtClean="0">
                <a:solidFill>
                  <a:srgbClr val="D75B5B"/>
                </a:solidFill>
              </a:rPr>
              <a:t>= </a:t>
            </a:r>
            <a:r>
              <a:rPr lang="zh-CN" altLang="en-US" sz="2400" dirty="0" smtClean="0">
                <a:solidFill>
                  <a:srgbClr val="D75B5B"/>
                </a:solidFill>
              </a:rPr>
              <a:t>代替</a:t>
            </a:r>
            <a:r>
              <a:rPr lang="en-US" altLang="zh-CN" sz="2400" dirty="0" smtClean="0">
                <a:solidFill>
                  <a:srgbClr val="D75B5B"/>
                </a:solidFill>
              </a:rPr>
              <a:t>IN</a:t>
            </a:r>
            <a:r>
              <a:rPr lang="en-US" altLang="zh-CN" sz="2400" dirty="0" smtClean="0"/>
              <a:t> </a:t>
            </a:r>
            <a:r>
              <a:rPr lang="zh-CN" altLang="en-US" sz="2400" dirty="0" smtClean="0"/>
              <a:t>：</a:t>
            </a:r>
          </a:p>
          <a:p>
            <a:pPr eaLnBrk="1" hangingPunct="1">
              <a:buFont typeface="宋体" panose="02010600030101010101" pitchFamily="2" charset="-122"/>
              <a:buNone/>
            </a:pPr>
            <a:r>
              <a:rPr lang="zh-CN" altLang="en-US" sz="2400" dirty="0" smtClean="0"/>
              <a:t>     </a:t>
            </a:r>
            <a:r>
              <a:rPr lang="en-US" altLang="zh-CN" sz="2400" dirty="0" smtClean="0"/>
              <a:t>SELECT </a:t>
            </a:r>
            <a:r>
              <a:rPr lang="en-US" altLang="zh-CN" sz="2400" dirty="0" err="1" smtClean="0"/>
              <a:t>Sno</a:t>
            </a:r>
            <a:r>
              <a:rPr lang="zh-CN" altLang="en-US" sz="2400" dirty="0" smtClean="0"/>
              <a:t>,</a:t>
            </a:r>
            <a:r>
              <a:rPr lang="en-US" altLang="zh-CN" sz="2400" dirty="0" err="1" smtClean="0"/>
              <a:t>Sname</a:t>
            </a:r>
            <a:r>
              <a:rPr lang="zh-CN" altLang="en-US" sz="2400" dirty="0" smtClean="0"/>
              <a:t>,</a:t>
            </a:r>
            <a:r>
              <a:rPr lang="en-US" altLang="zh-CN" sz="2400" dirty="0" err="1" smtClean="0"/>
              <a:t>Sdept</a:t>
            </a:r>
            <a:endParaRPr lang="en-US" altLang="zh-CN" sz="2400" dirty="0" smtClean="0"/>
          </a:p>
          <a:p>
            <a:pPr eaLnBrk="1" hangingPunct="1">
              <a:buFont typeface="宋体" panose="02010600030101010101" pitchFamily="2" charset="-122"/>
              <a:buNone/>
            </a:pPr>
            <a:r>
              <a:rPr lang="en-US" altLang="zh-CN" sz="2400" dirty="0" smtClean="0"/>
              <a:t>     FROM    Student</a:t>
            </a:r>
          </a:p>
          <a:p>
            <a:pPr eaLnBrk="1" hangingPunct="1">
              <a:buFont typeface="宋体" panose="02010600030101010101" pitchFamily="2" charset="-122"/>
              <a:buNone/>
            </a:pPr>
            <a:r>
              <a:rPr lang="en-US" altLang="zh-CN" sz="2400" dirty="0" smtClean="0"/>
              <a:t>     WHERE </a:t>
            </a:r>
            <a:r>
              <a:rPr lang="en-US" altLang="zh-CN" sz="2400" dirty="0" err="1" smtClean="0"/>
              <a:t>Sdept</a:t>
            </a:r>
            <a:r>
              <a:rPr lang="en-US" altLang="zh-CN" sz="2400" dirty="0" smtClean="0"/>
              <a:t>  </a:t>
            </a:r>
            <a:r>
              <a:rPr lang="en-US" altLang="zh-CN" sz="2400" dirty="0" smtClean="0">
                <a:solidFill>
                  <a:srgbClr val="D75B5B"/>
                </a:solidFill>
              </a:rPr>
              <a:t> =</a:t>
            </a:r>
            <a:endParaRPr lang="en-US" altLang="zh-CN" sz="2400" dirty="0" smtClean="0"/>
          </a:p>
          <a:p>
            <a:pPr eaLnBrk="1" hangingPunct="1">
              <a:buFont typeface="宋体" panose="02010600030101010101" pitchFamily="2" charset="-122"/>
              <a:buNone/>
            </a:pPr>
            <a:r>
              <a:rPr lang="en-US" altLang="zh-CN" sz="2400" dirty="0" smtClean="0"/>
              <a:t>                   </a:t>
            </a:r>
            <a:r>
              <a:rPr lang="zh-CN" altLang="en-US" sz="2400" dirty="0" smtClean="0"/>
              <a:t>(</a:t>
            </a:r>
            <a:r>
              <a:rPr lang="en-US" altLang="zh-CN" sz="2400" dirty="0" smtClean="0"/>
              <a:t>SELECT </a:t>
            </a:r>
            <a:r>
              <a:rPr lang="en-US" altLang="zh-CN" sz="2400" dirty="0" err="1" smtClean="0"/>
              <a:t>Sdept</a:t>
            </a:r>
            <a:endParaRPr lang="en-US" altLang="zh-CN" sz="2400" dirty="0" smtClean="0"/>
          </a:p>
          <a:p>
            <a:pPr eaLnBrk="1" hangingPunct="1">
              <a:buFont typeface="宋体" panose="02010600030101010101" pitchFamily="2" charset="-122"/>
              <a:buNone/>
            </a:pPr>
            <a:r>
              <a:rPr lang="en-US" altLang="zh-CN" sz="2400" dirty="0" smtClean="0"/>
              <a:t>                    FROM    Student</a:t>
            </a:r>
          </a:p>
          <a:p>
            <a:pPr eaLnBrk="1" hangingPunct="1">
              <a:buFont typeface="宋体" panose="02010600030101010101" pitchFamily="2" charset="-122"/>
              <a:buNone/>
            </a:pPr>
            <a:r>
              <a:rPr lang="en-US" altLang="zh-CN" sz="2400" dirty="0" smtClean="0"/>
              <a:t>                    WHERE </a:t>
            </a:r>
            <a:r>
              <a:rPr lang="en-US" altLang="zh-CN" sz="2400" dirty="0" err="1" smtClean="0"/>
              <a:t>Sname</a:t>
            </a:r>
            <a:r>
              <a:rPr lang="en-US" altLang="zh-CN" sz="2400" dirty="0" smtClean="0"/>
              <a:t>= </a:t>
            </a:r>
            <a:r>
              <a:rPr lang="zh-CN" altLang="en-US" sz="2400" dirty="0" smtClean="0"/>
              <a:t>'刘晨');</a:t>
            </a:r>
          </a:p>
          <a:p>
            <a:pPr eaLnBrk="1" hangingPunct="1">
              <a:lnSpc>
                <a:spcPct val="160000"/>
              </a:lnSpc>
            </a:pPr>
            <a:endParaRPr lang="zh-CN" altLang="en-US" sz="2400" dirty="0" smtClean="0"/>
          </a:p>
          <a:p>
            <a:pPr eaLnBrk="1" hangingPunct="1">
              <a:buFont typeface="Wingdings" panose="05000000000000000000" pitchFamily="2" charset="2"/>
              <a:buNone/>
            </a:pPr>
            <a:endParaRPr lang="en-US" altLang="zh-CN" sz="2400" dirty="0" smtClean="0"/>
          </a:p>
        </p:txBody>
      </p:sp>
    </p:spTree>
    <p:extLst>
      <p:ext uri="{BB962C8B-B14F-4D97-AF65-F5344CB8AC3E}">
        <p14:creationId xmlns:p14="http://schemas.microsoft.com/office/powerpoint/2010/main" val="30768883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eaLnBrk="1" hangingPunct="1"/>
            <a:r>
              <a:rPr lang="zh-CN" altLang="en-US" sz="3600" smtClean="0"/>
              <a:t>带有比较运算符的子查询（续）</a:t>
            </a:r>
          </a:p>
        </p:txBody>
      </p:sp>
      <p:sp>
        <p:nvSpPr>
          <p:cNvPr id="41987" name="Rectangle 3"/>
          <p:cNvSpPr>
            <a:spLocks noGrp="1" noChangeArrowheads="1"/>
          </p:cNvSpPr>
          <p:nvPr>
            <p:ph type="body" idx="4294967295"/>
          </p:nvPr>
        </p:nvSpPr>
        <p:spPr/>
        <p:txBody>
          <a:bodyPr/>
          <a:lstStyle/>
          <a:p>
            <a:pPr eaLnBrk="1" hangingPunct="1">
              <a:buFont typeface="Wingdings" panose="05000000000000000000" pitchFamily="2" charset="2"/>
              <a:buNone/>
            </a:pPr>
            <a:r>
              <a:rPr lang="en-US" altLang="zh-CN" sz="2400" smtClean="0"/>
              <a:t>[</a:t>
            </a:r>
            <a:r>
              <a:rPr lang="zh-CN" altLang="en-US" sz="2400" smtClean="0"/>
              <a:t>例 </a:t>
            </a:r>
            <a:r>
              <a:rPr lang="en-US" altLang="zh-CN" sz="2400" smtClean="0"/>
              <a:t>3.57 ]</a:t>
            </a:r>
            <a:r>
              <a:rPr lang="zh-CN" altLang="en-US" sz="2400" smtClean="0"/>
              <a:t>找出每个学生超过他选修课程平均成绩的课程号。</a:t>
            </a:r>
          </a:p>
          <a:p>
            <a:pPr eaLnBrk="1" hangingPunct="1">
              <a:buFont typeface="Wingdings" panose="05000000000000000000" pitchFamily="2" charset="2"/>
              <a:buNone/>
            </a:pPr>
            <a:r>
              <a:rPr lang="zh-CN" altLang="en-US" smtClean="0"/>
              <a:t>   </a:t>
            </a:r>
            <a:r>
              <a:rPr lang="en-US" altLang="zh-CN" sz="2400" smtClean="0"/>
              <a:t>SELECT Sno</a:t>
            </a:r>
            <a:r>
              <a:rPr lang="zh-CN" altLang="en-US" sz="2400" smtClean="0"/>
              <a:t>, </a:t>
            </a:r>
            <a:r>
              <a:rPr lang="en-US" altLang="zh-CN" sz="2400" smtClean="0"/>
              <a:t>Cno</a:t>
            </a:r>
          </a:p>
          <a:p>
            <a:pPr eaLnBrk="1" hangingPunct="1">
              <a:buFont typeface="Wingdings" panose="05000000000000000000" pitchFamily="2" charset="2"/>
              <a:buNone/>
            </a:pPr>
            <a:r>
              <a:rPr lang="en-US" altLang="zh-CN" sz="2400" smtClean="0"/>
              <a:t>    FROM    SC  x</a:t>
            </a:r>
          </a:p>
          <a:p>
            <a:pPr eaLnBrk="1" hangingPunct="1">
              <a:buFont typeface="Wingdings" panose="05000000000000000000" pitchFamily="2" charset="2"/>
              <a:buNone/>
            </a:pPr>
            <a:r>
              <a:rPr lang="en-US" altLang="zh-CN" sz="2400" smtClean="0"/>
              <a:t>    WHERE Grade &gt;=</a:t>
            </a:r>
            <a:r>
              <a:rPr lang="zh-CN" altLang="en-US" sz="2400" smtClean="0"/>
              <a:t>(</a:t>
            </a:r>
            <a:r>
              <a:rPr lang="en-US" altLang="zh-CN" sz="2400" smtClean="0"/>
              <a:t>SELECT AVG（Grade） </a:t>
            </a:r>
          </a:p>
          <a:p>
            <a:pPr eaLnBrk="1" hangingPunct="1">
              <a:buFont typeface="Wingdings" panose="05000000000000000000" pitchFamily="2" charset="2"/>
              <a:buNone/>
            </a:pPr>
            <a:r>
              <a:rPr lang="en-US" altLang="zh-CN" sz="2400" smtClean="0"/>
              <a:t>		                        FROM  SC y</a:t>
            </a:r>
          </a:p>
          <a:p>
            <a:pPr eaLnBrk="1" hangingPunct="1">
              <a:buFont typeface="Wingdings" panose="05000000000000000000" pitchFamily="2" charset="2"/>
              <a:buNone/>
            </a:pPr>
            <a:r>
              <a:rPr lang="en-US" altLang="zh-CN" sz="2400" smtClean="0"/>
              <a:t>                                   WHERE y.Sno=x.Sno</a:t>
            </a:r>
            <a:r>
              <a:rPr lang="zh-CN" altLang="en-US" sz="2400" smtClean="0"/>
              <a:t>)</a:t>
            </a:r>
            <a:r>
              <a:rPr lang="en-US" altLang="zh-CN" sz="2400" smtClean="0"/>
              <a:t>;</a:t>
            </a:r>
          </a:p>
        </p:txBody>
      </p:sp>
      <p:sp>
        <p:nvSpPr>
          <p:cNvPr id="41988" name="AutoShape 4"/>
          <p:cNvSpPr>
            <a:spLocks noChangeArrowheads="1"/>
          </p:cNvSpPr>
          <p:nvPr/>
        </p:nvSpPr>
        <p:spPr bwMode="auto">
          <a:xfrm>
            <a:off x="5039879" y="2050329"/>
            <a:ext cx="1512888" cy="792162"/>
          </a:xfrm>
          <a:prstGeom prst="wedgeRoundRectCallout">
            <a:avLst>
              <a:gd name="adj1" fmla="val -84417"/>
              <a:gd name="adj2" fmla="val 73648"/>
              <a:gd name="adj3" fmla="val 16667"/>
            </a:avLst>
          </a:prstGeom>
          <a:gradFill rotWithShape="1">
            <a:gsLst>
              <a:gs pos="0">
                <a:srgbClr val="CC99FF"/>
              </a:gs>
              <a:gs pos="100000">
                <a:srgbClr val="F4E8FF"/>
              </a:gs>
            </a:gsLst>
            <a:lin ang="5400000" scaled="1"/>
          </a:gradFill>
          <a:ln w="25400">
            <a:solidFill>
              <a:srgbClr val="00CCFF"/>
            </a:solidFill>
            <a:miter lim="800000"/>
            <a:headEnd/>
            <a:tailEnd/>
          </a:ln>
        </p:spPr>
        <p:txBody>
          <a:bodyPr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相关子查询 </a:t>
            </a:r>
          </a:p>
        </p:txBody>
      </p:sp>
      <p:sp>
        <p:nvSpPr>
          <p:cNvPr id="2" name="矩形 1"/>
          <p:cNvSpPr/>
          <p:nvPr/>
        </p:nvSpPr>
        <p:spPr>
          <a:xfrm>
            <a:off x="273628" y="4438839"/>
            <a:ext cx="8022936" cy="2308324"/>
          </a:xfrm>
          <a:prstGeom prst="rect">
            <a:avLst/>
          </a:prstGeom>
        </p:spPr>
        <p:txBody>
          <a:bodyPr wrap="square">
            <a:spAutoFit/>
          </a:bodyPr>
          <a:lstStyle/>
          <a:p>
            <a:pPr>
              <a:lnSpc>
                <a:spcPct val="160000"/>
              </a:lnSpc>
            </a:pPr>
            <a:r>
              <a:rPr lang="zh-CN" altLang="en-US" dirty="0" smtClean="0">
                <a:solidFill>
                  <a:srgbClr val="FF0000"/>
                </a:solidFill>
              </a:rPr>
              <a:t>         相关</a:t>
            </a:r>
            <a:r>
              <a:rPr lang="zh-CN" altLang="en-US" dirty="0">
                <a:solidFill>
                  <a:srgbClr val="FF0000"/>
                </a:solidFill>
              </a:rPr>
              <a:t>子查询：子查询的查询条件依赖于父查询</a:t>
            </a:r>
          </a:p>
          <a:p>
            <a:pPr lvl="1">
              <a:lnSpc>
                <a:spcPct val="160000"/>
              </a:lnSpc>
            </a:pPr>
            <a:r>
              <a:rPr lang="zh-CN" altLang="en-US" dirty="0"/>
              <a:t>首先取外层查询中表的第一个元组，根据它与内层查询相关的属性值处理内层查询，若</a:t>
            </a:r>
            <a:r>
              <a:rPr lang="en-US" altLang="zh-CN" dirty="0"/>
              <a:t>WHERE</a:t>
            </a:r>
            <a:r>
              <a:rPr lang="zh-CN" altLang="en-US" dirty="0"/>
              <a:t>子句返回值为真，则取此元组放入结果表</a:t>
            </a:r>
          </a:p>
          <a:p>
            <a:pPr lvl="1">
              <a:lnSpc>
                <a:spcPct val="160000"/>
              </a:lnSpc>
            </a:pPr>
            <a:r>
              <a:rPr lang="zh-CN" altLang="en-US" dirty="0"/>
              <a:t>然后再取外层表的下一个元组</a:t>
            </a:r>
          </a:p>
          <a:p>
            <a:pPr lvl="1">
              <a:lnSpc>
                <a:spcPct val="160000"/>
              </a:lnSpc>
            </a:pPr>
            <a:r>
              <a:rPr lang="zh-CN" altLang="en-US" dirty="0"/>
              <a:t>重复这一过程，直至外层表全部检查完为止</a:t>
            </a:r>
          </a:p>
        </p:txBody>
      </p:sp>
    </p:spTree>
    <p:extLst>
      <p:ext uri="{BB962C8B-B14F-4D97-AF65-F5344CB8AC3E}">
        <p14:creationId xmlns:p14="http://schemas.microsoft.com/office/powerpoint/2010/main" val="2112188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slide(fromBottom)">
                                      <p:cBhvr>
                                        <p:cTn id="7"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1026"/>
          <p:cNvSpPr>
            <a:spLocks noGrp="1" noChangeArrowheads="1"/>
          </p:cNvSpPr>
          <p:nvPr>
            <p:ph type="title" idx="4294967295"/>
          </p:nvPr>
        </p:nvSpPr>
        <p:spPr/>
        <p:txBody>
          <a:bodyPr/>
          <a:lstStyle/>
          <a:p>
            <a:pPr eaLnBrk="1" hangingPunct="1"/>
            <a:r>
              <a:rPr lang="zh-CN" altLang="en-US" sz="3600" smtClean="0"/>
              <a:t>带有比较运算符的子查询（续）</a:t>
            </a:r>
          </a:p>
        </p:txBody>
      </p:sp>
      <p:sp>
        <p:nvSpPr>
          <p:cNvPr id="43011" name="Rectangle 1027"/>
          <p:cNvSpPr>
            <a:spLocks noGrp="1" noChangeArrowheads="1"/>
          </p:cNvSpPr>
          <p:nvPr>
            <p:ph type="body" idx="4294967295"/>
          </p:nvPr>
        </p:nvSpPr>
        <p:spPr>
          <a:xfrm>
            <a:off x="457200" y="1196975"/>
            <a:ext cx="8229600" cy="5040313"/>
          </a:xfrm>
        </p:spPr>
        <p:txBody>
          <a:bodyPr>
            <a:normAutofit fontScale="92500" lnSpcReduction="20000"/>
          </a:bodyPr>
          <a:lstStyle/>
          <a:p>
            <a:pPr eaLnBrk="1" hangingPunct="1">
              <a:lnSpc>
                <a:spcPct val="120000"/>
              </a:lnSpc>
            </a:pPr>
            <a:r>
              <a:rPr lang="zh-CN" altLang="en-US" dirty="0" smtClean="0"/>
              <a:t>可能的执行过程 </a:t>
            </a:r>
          </a:p>
          <a:p>
            <a:pPr lvl="1" eaLnBrk="1" hangingPunct="1">
              <a:lnSpc>
                <a:spcPct val="120000"/>
              </a:lnSpc>
            </a:pPr>
            <a:r>
              <a:rPr lang="zh-CN" altLang="en-US" dirty="0" smtClean="0"/>
              <a:t>从外层查询中取出</a:t>
            </a:r>
            <a:r>
              <a:rPr lang="en-US" altLang="zh-CN" dirty="0" smtClean="0"/>
              <a:t>SC</a:t>
            </a:r>
            <a:r>
              <a:rPr lang="zh-CN" altLang="en-US" dirty="0" smtClean="0"/>
              <a:t>的一个元组</a:t>
            </a:r>
            <a:r>
              <a:rPr lang="en-US" altLang="zh-CN" dirty="0" smtClean="0"/>
              <a:t>x</a:t>
            </a:r>
            <a:r>
              <a:rPr lang="zh-CN" altLang="en-US" dirty="0" smtClean="0"/>
              <a:t>，将元组</a:t>
            </a:r>
            <a:r>
              <a:rPr lang="en-US" altLang="zh-CN" dirty="0" smtClean="0"/>
              <a:t>x</a:t>
            </a:r>
            <a:r>
              <a:rPr lang="zh-CN" altLang="en-US" dirty="0" smtClean="0"/>
              <a:t>的</a:t>
            </a:r>
            <a:r>
              <a:rPr lang="en-US" altLang="zh-CN" dirty="0" err="1" smtClean="0"/>
              <a:t>Sno</a:t>
            </a:r>
            <a:r>
              <a:rPr lang="zh-CN" altLang="en-US" dirty="0" smtClean="0"/>
              <a:t>值（</a:t>
            </a:r>
            <a:r>
              <a:rPr lang="en-US" altLang="zh-CN" dirty="0" smtClean="0"/>
              <a:t>201215121</a:t>
            </a:r>
            <a:r>
              <a:rPr lang="zh-CN" altLang="en-US" dirty="0" smtClean="0"/>
              <a:t>）传送给内层查询。</a:t>
            </a:r>
          </a:p>
          <a:p>
            <a:pPr eaLnBrk="1" hangingPunct="1">
              <a:lnSpc>
                <a:spcPct val="120000"/>
              </a:lnSpc>
              <a:buFont typeface="Wingdings" panose="05000000000000000000" pitchFamily="2" charset="2"/>
              <a:buNone/>
            </a:pPr>
            <a:r>
              <a:rPr lang="zh-CN" altLang="en-US" sz="2400" dirty="0" smtClean="0"/>
              <a:t>       	</a:t>
            </a:r>
            <a:r>
              <a:rPr lang="en-US" altLang="zh-CN" sz="2400" dirty="0" smtClean="0"/>
              <a:t>SELECT AVG</a:t>
            </a:r>
            <a:r>
              <a:rPr lang="zh-CN" altLang="en-US" sz="2400" dirty="0" smtClean="0"/>
              <a:t>(</a:t>
            </a:r>
            <a:r>
              <a:rPr lang="en-US" altLang="zh-CN" sz="2400" dirty="0" smtClean="0"/>
              <a:t>Grade</a:t>
            </a:r>
            <a:r>
              <a:rPr lang="zh-CN" altLang="en-US" sz="2400" dirty="0" smtClean="0"/>
              <a:t>)</a:t>
            </a:r>
          </a:p>
          <a:p>
            <a:pPr eaLnBrk="1" hangingPunct="1">
              <a:lnSpc>
                <a:spcPct val="120000"/>
              </a:lnSpc>
              <a:buFont typeface="Wingdings" panose="05000000000000000000" pitchFamily="2" charset="2"/>
              <a:buNone/>
            </a:pPr>
            <a:r>
              <a:rPr lang="en-US" altLang="zh-CN" sz="2400" dirty="0" smtClean="0"/>
              <a:t>       </a:t>
            </a:r>
            <a:r>
              <a:rPr lang="zh-CN" altLang="en-US" sz="2400" dirty="0" smtClean="0"/>
              <a:t>	</a:t>
            </a:r>
            <a:r>
              <a:rPr lang="en-US" altLang="zh-CN" sz="2400" dirty="0" smtClean="0"/>
              <a:t>FROM SC y</a:t>
            </a:r>
          </a:p>
          <a:p>
            <a:pPr eaLnBrk="1" hangingPunct="1">
              <a:lnSpc>
                <a:spcPct val="120000"/>
              </a:lnSpc>
              <a:buFont typeface="Wingdings" panose="05000000000000000000" pitchFamily="2" charset="2"/>
              <a:buNone/>
            </a:pPr>
            <a:r>
              <a:rPr lang="en-US" altLang="zh-CN" sz="2400" dirty="0" smtClean="0"/>
              <a:t>       </a:t>
            </a:r>
            <a:r>
              <a:rPr lang="zh-CN" altLang="en-US" sz="2400" dirty="0" smtClean="0"/>
              <a:t>	</a:t>
            </a:r>
            <a:r>
              <a:rPr lang="en-US" altLang="zh-CN" sz="2400" dirty="0" smtClean="0"/>
              <a:t>WHERE </a:t>
            </a:r>
            <a:r>
              <a:rPr lang="en-US" altLang="zh-CN" sz="2400" dirty="0" err="1" smtClean="0"/>
              <a:t>y.Sno</a:t>
            </a:r>
            <a:r>
              <a:rPr lang="en-US" altLang="zh-CN" sz="2400" dirty="0" smtClean="0"/>
              <a:t>='201215121‘;</a:t>
            </a:r>
          </a:p>
          <a:p>
            <a:pPr lvl="1">
              <a:lnSpc>
                <a:spcPct val="120000"/>
              </a:lnSpc>
            </a:pPr>
            <a:r>
              <a:rPr lang="zh-CN" altLang="en-US" dirty="0"/>
              <a:t>执行内层查询，得到值</a:t>
            </a:r>
            <a:r>
              <a:rPr lang="en-US" altLang="zh-CN" dirty="0"/>
              <a:t>88</a:t>
            </a:r>
            <a:r>
              <a:rPr lang="zh-CN" altLang="en-US" dirty="0"/>
              <a:t>（近似值），用该值代替内层查询，得到外层查询：</a:t>
            </a:r>
          </a:p>
          <a:p>
            <a:pPr>
              <a:lnSpc>
                <a:spcPct val="120000"/>
              </a:lnSpc>
              <a:buNone/>
            </a:pPr>
            <a:r>
              <a:rPr lang="zh-CN" altLang="en-US" sz="2400" dirty="0"/>
              <a:t>      	 </a:t>
            </a:r>
            <a:r>
              <a:rPr lang="en-US" altLang="zh-CN" sz="2400" dirty="0"/>
              <a:t>SELECT </a:t>
            </a:r>
            <a:r>
              <a:rPr lang="en-US" altLang="zh-CN" sz="2400" dirty="0" err="1"/>
              <a:t>Sno,Cno</a:t>
            </a:r>
            <a:endParaRPr lang="en-US" altLang="zh-CN" sz="2400" dirty="0"/>
          </a:p>
          <a:p>
            <a:pPr>
              <a:lnSpc>
                <a:spcPct val="120000"/>
              </a:lnSpc>
              <a:buNone/>
            </a:pPr>
            <a:r>
              <a:rPr lang="en-US" altLang="zh-CN" sz="2400" dirty="0"/>
              <a:t>      </a:t>
            </a:r>
            <a:r>
              <a:rPr lang="zh-CN" altLang="en-US" sz="2400" dirty="0"/>
              <a:t>	</a:t>
            </a:r>
            <a:r>
              <a:rPr lang="en-US" altLang="zh-CN" sz="2400" dirty="0"/>
              <a:t> FROM     SC x</a:t>
            </a:r>
          </a:p>
          <a:p>
            <a:pPr>
              <a:lnSpc>
                <a:spcPct val="120000"/>
              </a:lnSpc>
              <a:buNone/>
            </a:pPr>
            <a:r>
              <a:rPr lang="en-US" altLang="zh-CN" sz="2400" dirty="0"/>
              <a:t>     </a:t>
            </a:r>
            <a:r>
              <a:rPr lang="zh-CN" altLang="en-US" sz="2400" dirty="0"/>
              <a:t>	</a:t>
            </a:r>
            <a:r>
              <a:rPr lang="en-US" altLang="zh-CN" sz="2400" dirty="0"/>
              <a:t> WHERE  Grade &gt;=88</a:t>
            </a:r>
            <a:r>
              <a:rPr lang="zh-CN" altLang="en-US" sz="2400" dirty="0"/>
              <a:t>; </a:t>
            </a:r>
          </a:p>
          <a:p>
            <a:pPr eaLnBrk="1" hangingPunct="1">
              <a:lnSpc>
                <a:spcPct val="120000"/>
              </a:lnSpc>
              <a:buFont typeface="Wingdings" panose="05000000000000000000" pitchFamily="2" charset="2"/>
              <a:buNone/>
            </a:pPr>
            <a:endParaRPr lang="en-US" altLang="zh-CN" sz="2400" dirty="0" smtClean="0"/>
          </a:p>
        </p:txBody>
      </p:sp>
    </p:spTree>
    <p:extLst>
      <p:ext uri="{BB962C8B-B14F-4D97-AF65-F5344CB8AC3E}">
        <p14:creationId xmlns:p14="http://schemas.microsoft.com/office/powerpoint/2010/main" val="15666608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101600" y="-33338"/>
            <a:ext cx="9353550" cy="1131888"/>
          </a:xfrm>
        </p:spPr>
        <p:txBody>
          <a:bodyPr/>
          <a:lstStyle/>
          <a:p>
            <a:pPr eaLnBrk="1" hangingPunct="1"/>
            <a:r>
              <a:rPr lang="en-US" altLang="zh-CN" sz="3200" dirty="0" smtClean="0"/>
              <a:t>(3)</a:t>
            </a:r>
            <a:r>
              <a:rPr lang="zh-CN" altLang="en-US" sz="3200" dirty="0" smtClean="0"/>
              <a:t>带有</a:t>
            </a:r>
            <a:r>
              <a:rPr lang="en-US" altLang="zh-CN" sz="3200" dirty="0" smtClean="0"/>
              <a:t>ANY</a:t>
            </a:r>
            <a:r>
              <a:rPr lang="zh-CN" altLang="en-US" sz="3200" dirty="0" smtClean="0"/>
              <a:t>（</a:t>
            </a:r>
            <a:r>
              <a:rPr lang="en-US" altLang="zh-CN" sz="3200" dirty="0" smtClean="0"/>
              <a:t>SOME</a:t>
            </a:r>
            <a:r>
              <a:rPr lang="zh-CN" altLang="en-US" sz="3200" dirty="0" smtClean="0"/>
              <a:t>）或</a:t>
            </a:r>
            <a:r>
              <a:rPr lang="en-US" altLang="zh-CN" sz="3200" dirty="0" smtClean="0"/>
              <a:t>ALL</a:t>
            </a:r>
            <a:r>
              <a:rPr lang="zh-CN" altLang="en-US" sz="3200" dirty="0" smtClean="0"/>
              <a:t>谓词的子查询 （续）</a:t>
            </a:r>
          </a:p>
        </p:txBody>
      </p:sp>
      <p:sp>
        <p:nvSpPr>
          <p:cNvPr id="47107" name="Rectangle 3"/>
          <p:cNvSpPr>
            <a:spLocks noGrp="1" noChangeArrowheads="1"/>
          </p:cNvSpPr>
          <p:nvPr>
            <p:ph type="body" idx="4294967295"/>
          </p:nvPr>
        </p:nvSpPr>
        <p:spPr>
          <a:xfrm>
            <a:off x="447964" y="1369002"/>
            <a:ext cx="7999413" cy="5283200"/>
          </a:xfrm>
        </p:spPr>
        <p:txBody>
          <a:bodyPr>
            <a:normAutofit fontScale="70000" lnSpcReduction="20000"/>
          </a:bodyPr>
          <a:lstStyle/>
          <a:p>
            <a:pPr marL="609600" indent="-609600" eaLnBrk="1" hangingPunct="1">
              <a:lnSpc>
                <a:spcPct val="120000"/>
              </a:lnSpc>
              <a:buFont typeface="宋体" panose="02010600030101010101" pitchFamily="2" charset="-122"/>
              <a:buNone/>
            </a:pPr>
            <a:r>
              <a:rPr lang="zh-CN" altLang="en-US" b="1" dirty="0">
                <a:solidFill>
                  <a:srgbClr val="FF0000"/>
                </a:solidFill>
              </a:rPr>
              <a:t>子</a:t>
            </a:r>
            <a:r>
              <a:rPr lang="zh-CN" altLang="en-US" b="1" dirty="0" smtClean="0">
                <a:solidFill>
                  <a:srgbClr val="FF0000"/>
                </a:solidFill>
              </a:rPr>
              <a:t>查询返回多个结果</a:t>
            </a:r>
            <a:endParaRPr lang="en-US" altLang="zh-CN" b="1" dirty="0" smtClean="0">
              <a:solidFill>
                <a:srgbClr val="FF0000"/>
              </a:solidFill>
            </a:endParaRPr>
          </a:p>
          <a:p>
            <a:pPr marL="609600" indent="-609600" eaLnBrk="1" hangingPunct="1">
              <a:lnSpc>
                <a:spcPct val="120000"/>
              </a:lnSpc>
              <a:buFont typeface="宋体" panose="02010600030101010101" pitchFamily="2" charset="-122"/>
              <a:buNone/>
            </a:pPr>
            <a:r>
              <a:rPr lang="zh-CN" altLang="en-US" dirty="0" smtClean="0">
                <a:solidFill>
                  <a:srgbClr val="FF0000"/>
                </a:solidFill>
              </a:rPr>
              <a:t>使用</a:t>
            </a:r>
            <a:r>
              <a:rPr lang="en-US" altLang="zh-CN" dirty="0" smtClean="0">
                <a:solidFill>
                  <a:srgbClr val="FF0000"/>
                </a:solidFill>
              </a:rPr>
              <a:t>ANY</a:t>
            </a:r>
            <a:r>
              <a:rPr lang="zh-CN" altLang="en-US" dirty="0" smtClean="0">
                <a:solidFill>
                  <a:srgbClr val="FF0000"/>
                </a:solidFill>
              </a:rPr>
              <a:t>或</a:t>
            </a:r>
            <a:r>
              <a:rPr lang="en-US" altLang="zh-CN" dirty="0" smtClean="0">
                <a:solidFill>
                  <a:srgbClr val="FF0000"/>
                </a:solidFill>
              </a:rPr>
              <a:t>ALL</a:t>
            </a:r>
            <a:r>
              <a:rPr lang="zh-CN" altLang="en-US" dirty="0" smtClean="0">
                <a:solidFill>
                  <a:srgbClr val="FF0000"/>
                </a:solidFill>
              </a:rPr>
              <a:t>谓词时必须同时使用比较运算</a:t>
            </a:r>
          </a:p>
          <a:p>
            <a:pPr marL="609600" indent="-609600" eaLnBrk="1" hangingPunct="1">
              <a:lnSpc>
                <a:spcPct val="120000"/>
              </a:lnSpc>
              <a:buFont typeface="宋体" panose="02010600030101010101" pitchFamily="2" charset="-122"/>
              <a:buNone/>
            </a:pPr>
            <a:r>
              <a:rPr lang="zh-CN" altLang="en-US" sz="2400" dirty="0" smtClean="0"/>
              <a:t>语义为：</a:t>
            </a:r>
          </a:p>
          <a:p>
            <a:pPr marL="609600" indent="-609600" eaLnBrk="1" hangingPunct="1">
              <a:lnSpc>
                <a:spcPct val="120000"/>
              </a:lnSpc>
              <a:buFont typeface="宋体" panose="02010600030101010101" pitchFamily="2" charset="-122"/>
              <a:buNone/>
            </a:pPr>
            <a:r>
              <a:rPr lang="en-US" altLang="zh-CN" sz="2400" dirty="0" smtClean="0"/>
              <a:t>      </a:t>
            </a:r>
            <a:r>
              <a:rPr lang="en-US" altLang="zh-CN" sz="2400" dirty="0" smtClean="0"/>
              <a:t>   &gt; ANY </a:t>
            </a:r>
            <a:r>
              <a:rPr lang="zh-CN" altLang="en-US" sz="2400" dirty="0" smtClean="0"/>
              <a:t>大于</a:t>
            </a:r>
            <a:r>
              <a:rPr lang="zh-CN" altLang="en-US" sz="2400" dirty="0" smtClean="0"/>
              <a:t>子查询结果中的某个值       </a:t>
            </a:r>
          </a:p>
          <a:p>
            <a:pPr marL="990600" lvl="1" indent="-533400">
              <a:lnSpc>
                <a:spcPct val="120000"/>
              </a:lnSpc>
              <a:buFont typeface="宋体" panose="02010600030101010101" pitchFamily="2" charset="-122"/>
              <a:buNone/>
            </a:pPr>
            <a:r>
              <a:rPr lang="en-US" altLang="zh-CN" dirty="0" smtClean="0"/>
              <a:t>&gt; ALL	</a:t>
            </a:r>
            <a:r>
              <a:rPr lang="en-US" altLang="zh-CN" dirty="0" smtClean="0"/>
              <a:t> </a:t>
            </a:r>
            <a:r>
              <a:rPr lang="zh-CN" altLang="en-US" dirty="0" smtClean="0"/>
              <a:t>大于</a:t>
            </a:r>
            <a:r>
              <a:rPr lang="zh-CN" altLang="en-US" dirty="0" smtClean="0"/>
              <a:t>子查询结果中的所有值</a:t>
            </a:r>
          </a:p>
          <a:p>
            <a:pPr marL="990600" lvl="1" indent="-533400">
              <a:lnSpc>
                <a:spcPct val="120000"/>
              </a:lnSpc>
              <a:buFont typeface="宋体" panose="02010600030101010101" pitchFamily="2" charset="-122"/>
              <a:buNone/>
            </a:pPr>
            <a:r>
              <a:rPr lang="en-US" altLang="zh-CN" dirty="0" smtClean="0"/>
              <a:t>&lt; ANY	</a:t>
            </a:r>
            <a:r>
              <a:rPr lang="en-US" altLang="zh-CN" dirty="0" smtClean="0"/>
              <a:t> </a:t>
            </a:r>
            <a:r>
              <a:rPr lang="zh-CN" altLang="en-US" dirty="0" smtClean="0"/>
              <a:t>小于</a:t>
            </a:r>
            <a:r>
              <a:rPr lang="zh-CN" altLang="en-US" dirty="0" smtClean="0"/>
              <a:t>子查询结果中的某个值    </a:t>
            </a:r>
          </a:p>
          <a:p>
            <a:pPr marL="990600" lvl="1" indent="-533400">
              <a:lnSpc>
                <a:spcPct val="120000"/>
              </a:lnSpc>
              <a:buFont typeface="宋体" panose="02010600030101010101" pitchFamily="2" charset="-122"/>
              <a:buNone/>
            </a:pPr>
            <a:r>
              <a:rPr lang="en-US" altLang="zh-CN" dirty="0" smtClean="0"/>
              <a:t>&lt; ALL	</a:t>
            </a:r>
            <a:r>
              <a:rPr lang="en-US" altLang="zh-CN" dirty="0" smtClean="0"/>
              <a:t> </a:t>
            </a:r>
            <a:r>
              <a:rPr lang="zh-CN" altLang="en-US" dirty="0" smtClean="0"/>
              <a:t>小于</a:t>
            </a:r>
            <a:r>
              <a:rPr lang="zh-CN" altLang="en-US" dirty="0" smtClean="0"/>
              <a:t>子查询结果中的所有值</a:t>
            </a:r>
          </a:p>
          <a:p>
            <a:pPr marL="990600" lvl="1" indent="-533400">
              <a:lnSpc>
                <a:spcPct val="120000"/>
              </a:lnSpc>
              <a:buFont typeface="宋体" panose="02010600030101010101" pitchFamily="2" charset="-122"/>
              <a:buNone/>
            </a:pPr>
            <a:r>
              <a:rPr lang="en-US" altLang="zh-CN" dirty="0" smtClean="0"/>
              <a:t>&gt;= </a:t>
            </a:r>
            <a:r>
              <a:rPr lang="en-US" altLang="zh-CN" dirty="0" smtClean="0"/>
              <a:t>ANY </a:t>
            </a:r>
            <a:r>
              <a:rPr lang="zh-CN" altLang="en-US" dirty="0" smtClean="0"/>
              <a:t>大于</a:t>
            </a:r>
            <a:r>
              <a:rPr lang="zh-CN" altLang="en-US" dirty="0" smtClean="0"/>
              <a:t>等于子查询结果中的某个值    </a:t>
            </a:r>
          </a:p>
          <a:p>
            <a:pPr marL="990600" lvl="1" indent="-533400">
              <a:lnSpc>
                <a:spcPct val="120000"/>
              </a:lnSpc>
              <a:buFont typeface="宋体" panose="02010600030101010101" pitchFamily="2" charset="-122"/>
              <a:buNone/>
            </a:pPr>
            <a:r>
              <a:rPr lang="en-US" altLang="zh-CN" dirty="0" smtClean="0"/>
              <a:t>&gt;= </a:t>
            </a:r>
            <a:r>
              <a:rPr lang="en-US" altLang="zh-CN" dirty="0" smtClean="0"/>
              <a:t>ALL </a:t>
            </a:r>
            <a:r>
              <a:rPr lang="zh-CN" altLang="en-US" dirty="0" smtClean="0"/>
              <a:t>大于</a:t>
            </a:r>
            <a:r>
              <a:rPr lang="zh-CN" altLang="en-US" dirty="0" smtClean="0"/>
              <a:t>等于子查询结果中的所有</a:t>
            </a:r>
            <a:r>
              <a:rPr lang="zh-CN" altLang="en-US" dirty="0" smtClean="0"/>
              <a:t>值</a:t>
            </a:r>
            <a:endParaRPr lang="en-US" altLang="zh-CN" dirty="0" smtClean="0"/>
          </a:p>
          <a:p>
            <a:pPr marL="990600" lvl="1" indent="-533400">
              <a:lnSpc>
                <a:spcPct val="120000"/>
              </a:lnSpc>
              <a:buFont typeface="宋体" panose="02010600030101010101" pitchFamily="2" charset="-122"/>
              <a:buNone/>
            </a:pPr>
            <a:r>
              <a:rPr lang="en-US" altLang="zh-CN" dirty="0"/>
              <a:t>&lt;= </a:t>
            </a:r>
            <a:r>
              <a:rPr lang="en-US" altLang="zh-CN" dirty="0" smtClean="0"/>
              <a:t>ANY </a:t>
            </a:r>
            <a:r>
              <a:rPr lang="zh-CN" altLang="en-US" dirty="0" smtClean="0"/>
              <a:t>小于</a:t>
            </a:r>
            <a:r>
              <a:rPr lang="zh-CN" altLang="en-US" dirty="0"/>
              <a:t>等于子查询结果中的某个值    </a:t>
            </a:r>
          </a:p>
          <a:p>
            <a:pPr marL="990600" lvl="1" indent="-533400">
              <a:lnSpc>
                <a:spcPct val="120000"/>
              </a:lnSpc>
              <a:buFont typeface="宋体" panose="02010600030101010101" pitchFamily="2" charset="-122"/>
              <a:buNone/>
            </a:pPr>
            <a:r>
              <a:rPr lang="en-US" altLang="zh-CN" dirty="0"/>
              <a:t>&lt;= </a:t>
            </a:r>
            <a:r>
              <a:rPr lang="en-US" altLang="zh-CN" dirty="0" smtClean="0"/>
              <a:t>ALL </a:t>
            </a:r>
            <a:r>
              <a:rPr lang="zh-CN" altLang="en-US" dirty="0" smtClean="0"/>
              <a:t>小于</a:t>
            </a:r>
            <a:r>
              <a:rPr lang="zh-CN" altLang="en-US" dirty="0"/>
              <a:t>等于子查询结果中的所有值</a:t>
            </a:r>
          </a:p>
          <a:p>
            <a:pPr marL="990600" lvl="1" indent="-533400">
              <a:lnSpc>
                <a:spcPct val="120000"/>
              </a:lnSpc>
              <a:buFont typeface="宋体" panose="02010600030101010101" pitchFamily="2" charset="-122"/>
              <a:buNone/>
            </a:pPr>
            <a:r>
              <a:rPr lang="en-US" altLang="zh-CN" dirty="0"/>
              <a:t>= ANY	</a:t>
            </a:r>
            <a:r>
              <a:rPr lang="en-US" altLang="zh-CN" dirty="0" smtClean="0"/>
              <a:t> </a:t>
            </a:r>
            <a:r>
              <a:rPr lang="zh-CN" altLang="en-US" dirty="0" smtClean="0"/>
              <a:t>等于</a:t>
            </a:r>
            <a:r>
              <a:rPr lang="zh-CN" altLang="en-US" dirty="0"/>
              <a:t>子查询结果中的某个值        </a:t>
            </a:r>
          </a:p>
          <a:p>
            <a:pPr marL="990600" lvl="1" indent="-533400">
              <a:lnSpc>
                <a:spcPct val="120000"/>
              </a:lnSpc>
              <a:buFont typeface="宋体" panose="02010600030101010101" pitchFamily="2" charset="-122"/>
              <a:buNone/>
            </a:pPr>
            <a:r>
              <a:rPr lang="en-US" altLang="zh-CN" dirty="0" smtClean="0"/>
              <a:t>= ALL</a:t>
            </a:r>
            <a:r>
              <a:rPr lang="en-US" altLang="zh-CN" dirty="0"/>
              <a:t>	</a:t>
            </a:r>
            <a:r>
              <a:rPr lang="zh-CN" altLang="en-US" dirty="0"/>
              <a:t>等于子查询结果中的所有值（通常没有实际意义）</a:t>
            </a:r>
          </a:p>
          <a:p>
            <a:pPr marL="990600" lvl="1" indent="-533400">
              <a:lnSpc>
                <a:spcPct val="120000"/>
              </a:lnSpc>
              <a:buFont typeface="宋体" panose="02010600030101010101" pitchFamily="2" charset="-122"/>
              <a:buNone/>
            </a:pPr>
            <a:r>
              <a:rPr lang="en-US" altLang="zh-CN" dirty="0"/>
              <a:t>!=</a:t>
            </a:r>
            <a:r>
              <a:rPr lang="zh-CN" altLang="en-US" dirty="0"/>
              <a:t>（或</a:t>
            </a:r>
            <a:r>
              <a:rPr lang="en-US" altLang="zh-CN" dirty="0"/>
              <a:t>&lt;&gt;</a:t>
            </a:r>
            <a:r>
              <a:rPr lang="zh-CN" altLang="en-US" dirty="0"/>
              <a:t>）</a:t>
            </a:r>
            <a:r>
              <a:rPr lang="en-US" altLang="zh-CN" dirty="0" smtClean="0"/>
              <a:t>ANY </a:t>
            </a:r>
            <a:r>
              <a:rPr lang="zh-CN" altLang="en-US" dirty="0" smtClean="0"/>
              <a:t>不</a:t>
            </a:r>
            <a:r>
              <a:rPr lang="zh-CN" altLang="en-US" dirty="0"/>
              <a:t>等于子查询结果中的某个值</a:t>
            </a:r>
          </a:p>
          <a:p>
            <a:pPr marL="990600" lvl="1" indent="-533400">
              <a:lnSpc>
                <a:spcPct val="120000"/>
              </a:lnSpc>
              <a:buFont typeface="宋体" panose="02010600030101010101" pitchFamily="2" charset="-122"/>
              <a:buNone/>
            </a:pPr>
            <a:r>
              <a:rPr lang="en-US" altLang="zh-CN" dirty="0"/>
              <a:t>!=</a:t>
            </a:r>
            <a:r>
              <a:rPr lang="zh-CN" altLang="en-US" dirty="0"/>
              <a:t>（或</a:t>
            </a:r>
            <a:r>
              <a:rPr lang="en-US" altLang="zh-CN" dirty="0"/>
              <a:t>&lt;&gt;</a:t>
            </a:r>
            <a:r>
              <a:rPr lang="zh-CN" altLang="en-US" dirty="0"/>
              <a:t>）</a:t>
            </a:r>
            <a:r>
              <a:rPr lang="en-US" altLang="zh-CN" dirty="0"/>
              <a:t>ALL	</a:t>
            </a:r>
            <a:r>
              <a:rPr lang="zh-CN" altLang="en-US" dirty="0"/>
              <a:t>不等于子查询结果中的任何一个值</a:t>
            </a:r>
          </a:p>
          <a:p>
            <a:pPr marL="990600" lvl="1" indent="-533400">
              <a:lnSpc>
                <a:spcPct val="120000"/>
              </a:lnSpc>
              <a:buFont typeface="宋体" panose="02010600030101010101" pitchFamily="2" charset="-122"/>
              <a:buNone/>
            </a:pPr>
            <a:endParaRPr lang="en-US" altLang="zh-CN" dirty="0"/>
          </a:p>
          <a:p>
            <a:pPr marL="990600" lvl="1" indent="-533400">
              <a:lnSpc>
                <a:spcPct val="120000"/>
              </a:lnSpc>
              <a:buFont typeface="宋体" panose="02010600030101010101" pitchFamily="2" charset="-122"/>
              <a:buNone/>
            </a:pPr>
            <a:endParaRPr lang="zh-CN" altLang="en-US" dirty="0" smtClean="0"/>
          </a:p>
        </p:txBody>
      </p:sp>
    </p:spTree>
    <p:extLst>
      <p:ext uri="{BB962C8B-B14F-4D97-AF65-F5344CB8AC3E}">
        <p14:creationId xmlns:p14="http://schemas.microsoft.com/office/powerpoint/2010/main" val="34858272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347373" y="223838"/>
            <a:ext cx="8263227" cy="609600"/>
          </a:xfrm>
        </p:spPr>
        <p:txBody>
          <a:bodyPr>
            <a:noAutofit/>
          </a:bodyPr>
          <a:lstStyle/>
          <a:p>
            <a:r>
              <a:rPr lang="zh-CN" altLang="en-US" sz="3200" dirty="0"/>
              <a:t>带有</a:t>
            </a:r>
            <a:r>
              <a:rPr lang="en-US" altLang="zh-CN" sz="3200" dirty="0"/>
              <a:t>ANY</a:t>
            </a:r>
            <a:r>
              <a:rPr lang="zh-CN" altLang="en-US" sz="3200" dirty="0"/>
              <a:t>（</a:t>
            </a:r>
            <a:r>
              <a:rPr lang="en-US" altLang="zh-CN" sz="3200" dirty="0"/>
              <a:t>SOME</a:t>
            </a:r>
            <a:r>
              <a:rPr lang="zh-CN" altLang="en-US" sz="3200" dirty="0"/>
              <a:t>）或</a:t>
            </a:r>
            <a:r>
              <a:rPr lang="en-US" altLang="zh-CN" sz="3200" dirty="0"/>
              <a:t>ALL</a:t>
            </a:r>
            <a:r>
              <a:rPr lang="zh-CN" altLang="en-US" sz="3200" dirty="0"/>
              <a:t>谓词的子查询 （续）</a:t>
            </a:r>
            <a:endParaRPr lang="en-US" altLang="zh-CN" sz="3200" dirty="0" smtClean="0">
              <a:ea typeface="宋体" panose="02010600030101010101" pitchFamily="2" charset="-122"/>
            </a:endParaRPr>
          </a:p>
        </p:txBody>
      </p:sp>
      <p:grpSp>
        <p:nvGrpSpPr>
          <p:cNvPr id="191491" name="Group 5"/>
          <p:cNvGrpSpPr>
            <a:grpSpLocks/>
          </p:cNvGrpSpPr>
          <p:nvPr/>
        </p:nvGrpSpPr>
        <p:grpSpPr bwMode="auto">
          <a:xfrm>
            <a:off x="2105025" y="1952625"/>
            <a:ext cx="457200" cy="1066800"/>
            <a:chOff x="2448" y="1296"/>
            <a:chExt cx="288" cy="960"/>
          </a:xfrm>
        </p:grpSpPr>
        <p:sp>
          <p:nvSpPr>
            <p:cNvPr id="191510" name="Rectangle 6"/>
            <p:cNvSpPr>
              <a:spLocks noChangeArrowheads="1"/>
            </p:cNvSpPr>
            <p:nvPr/>
          </p:nvSpPr>
          <p:spPr bwMode="auto">
            <a:xfrm>
              <a:off x="2448" y="1296"/>
              <a:ext cx="288" cy="336"/>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Verdana" panose="020B060403050404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0</a:t>
              </a:r>
            </a:p>
          </p:txBody>
        </p:sp>
        <p:sp>
          <p:nvSpPr>
            <p:cNvPr id="191511" name="Rectangle 7"/>
            <p:cNvSpPr>
              <a:spLocks noChangeArrowheads="1"/>
            </p:cNvSpPr>
            <p:nvPr/>
          </p:nvSpPr>
          <p:spPr bwMode="auto">
            <a:xfrm>
              <a:off x="2448" y="1584"/>
              <a:ext cx="288" cy="336"/>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Verdana" panose="020B060403050404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5</a:t>
              </a:r>
            </a:p>
          </p:txBody>
        </p:sp>
        <p:sp>
          <p:nvSpPr>
            <p:cNvPr id="191512" name="Rectangle 8"/>
            <p:cNvSpPr>
              <a:spLocks noChangeArrowheads="1"/>
            </p:cNvSpPr>
            <p:nvPr/>
          </p:nvSpPr>
          <p:spPr bwMode="auto">
            <a:xfrm>
              <a:off x="2448" y="1920"/>
              <a:ext cx="288" cy="336"/>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Verdana" panose="020B060403050404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6</a:t>
              </a:r>
            </a:p>
          </p:txBody>
        </p:sp>
      </p:grpSp>
      <p:sp>
        <p:nvSpPr>
          <p:cNvPr id="191492" name="Text Box 9"/>
          <p:cNvSpPr txBox="1">
            <a:spLocks noChangeArrowheads="1"/>
          </p:cNvSpPr>
          <p:nvPr/>
        </p:nvSpPr>
        <p:spPr bwMode="auto">
          <a:xfrm>
            <a:off x="857250" y="2286000"/>
            <a:ext cx="1350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Verdana" panose="020B060403050404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1800">
                <a:latin typeface="Arial" panose="020B0604020202020204" pitchFamily="34" charset="0"/>
                <a:ea typeface="宋体" panose="02010600030101010101" pitchFamily="2" charset="-122"/>
              </a:rPr>
              <a:t>(5 &lt; </a:t>
            </a:r>
            <a:r>
              <a:rPr lang="en-US" altLang="zh-CN" sz="1800" b="1">
                <a:latin typeface="Arial" panose="020B0604020202020204" pitchFamily="34" charset="0"/>
                <a:ea typeface="宋体" panose="02010600030101010101" pitchFamily="2" charset="-122"/>
              </a:rPr>
              <a:t>some</a:t>
            </a:r>
            <a:endParaRPr lang="en-US" altLang="zh-CN" sz="1800">
              <a:latin typeface="Arial" panose="020B0604020202020204" pitchFamily="34" charset="0"/>
              <a:ea typeface="宋体" panose="02010600030101010101" pitchFamily="2" charset="-122"/>
            </a:endParaRPr>
          </a:p>
        </p:txBody>
      </p:sp>
      <p:sp>
        <p:nvSpPr>
          <p:cNvPr id="191493" name="Text Box 10"/>
          <p:cNvSpPr txBox="1">
            <a:spLocks noChangeArrowheads="1"/>
          </p:cNvSpPr>
          <p:nvPr/>
        </p:nvSpPr>
        <p:spPr bwMode="auto">
          <a:xfrm>
            <a:off x="2638425" y="2257425"/>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Verdana" panose="020B060403050404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1800">
                <a:latin typeface="Arial" panose="020B0604020202020204" pitchFamily="34" charset="0"/>
                <a:ea typeface="宋体" panose="02010600030101010101" pitchFamily="2" charset="-122"/>
              </a:rPr>
              <a:t>) = true</a:t>
            </a:r>
          </a:p>
        </p:txBody>
      </p:sp>
      <p:sp>
        <p:nvSpPr>
          <p:cNvPr id="191494" name="Rectangle 13"/>
          <p:cNvSpPr>
            <a:spLocks noChangeArrowheads="1"/>
          </p:cNvSpPr>
          <p:nvPr/>
        </p:nvSpPr>
        <p:spPr bwMode="auto">
          <a:xfrm>
            <a:off x="2105025" y="3171825"/>
            <a:ext cx="457200" cy="381000"/>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Verdana" panose="020B060403050404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0</a:t>
            </a:r>
          </a:p>
        </p:txBody>
      </p:sp>
      <p:sp>
        <p:nvSpPr>
          <p:cNvPr id="191495" name="Rectangle 14"/>
          <p:cNvSpPr>
            <a:spLocks noChangeArrowheads="1"/>
          </p:cNvSpPr>
          <p:nvPr/>
        </p:nvSpPr>
        <p:spPr bwMode="auto">
          <a:xfrm>
            <a:off x="2105025" y="3476625"/>
            <a:ext cx="457200" cy="296863"/>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Verdana" panose="020B060403050404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5</a:t>
            </a:r>
          </a:p>
        </p:txBody>
      </p:sp>
      <p:sp>
        <p:nvSpPr>
          <p:cNvPr id="191496" name="Rectangle 15"/>
          <p:cNvSpPr>
            <a:spLocks noChangeArrowheads="1"/>
          </p:cNvSpPr>
          <p:nvPr/>
        </p:nvSpPr>
        <p:spPr bwMode="auto">
          <a:xfrm>
            <a:off x="2105025" y="3930650"/>
            <a:ext cx="457200" cy="307975"/>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Verdana" panose="020B060403050404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0</a:t>
            </a:r>
          </a:p>
        </p:txBody>
      </p:sp>
      <p:sp>
        <p:nvSpPr>
          <p:cNvPr id="191497" name="Text Box 17"/>
          <p:cNvSpPr txBox="1">
            <a:spLocks noChangeArrowheads="1"/>
          </p:cNvSpPr>
          <p:nvPr/>
        </p:nvSpPr>
        <p:spPr bwMode="auto">
          <a:xfrm>
            <a:off x="2638425" y="34163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Verdana" panose="020B060403050404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1800">
                <a:latin typeface="Arial" panose="020B0604020202020204" pitchFamily="34" charset="0"/>
                <a:ea typeface="宋体" panose="02010600030101010101" pitchFamily="2" charset="-122"/>
              </a:rPr>
              <a:t>) = false</a:t>
            </a:r>
          </a:p>
        </p:txBody>
      </p:sp>
      <p:sp>
        <p:nvSpPr>
          <p:cNvPr id="191498" name="Rectangle 19"/>
          <p:cNvSpPr>
            <a:spLocks noChangeArrowheads="1"/>
          </p:cNvSpPr>
          <p:nvPr/>
        </p:nvSpPr>
        <p:spPr bwMode="auto">
          <a:xfrm>
            <a:off x="2105025" y="4235450"/>
            <a:ext cx="457200" cy="307975"/>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Verdana" panose="020B060403050404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5</a:t>
            </a:r>
          </a:p>
        </p:txBody>
      </p:sp>
      <p:sp>
        <p:nvSpPr>
          <p:cNvPr id="191499" name="Rectangle 20"/>
          <p:cNvSpPr>
            <a:spLocks noChangeArrowheads="1"/>
          </p:cNvSpPr>
          <p:nvPr/>
        </p:nvSpPr>
        <p:spPr bwMode="auto">
          <a:xfrm>
            <a:off x="2105025" y="4772025"/>
            <a:ext cx="457200" cy="307975"/>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Verdana" panose="020B060403050404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0</a:t>
            </a:r>
          </a:p>
        </p:txBody>
      </p:sp>
      <p:sp>
        <p:nvSpPr>
          <p:cNvPr id="191500" name="Rectangle 21"/>
          <p:cNvSpPr>
            <a:spLocks noChangeArrowheads="1"/>
          </p:cNvSpPr>
          <p:nvPr/>
        </p:nvSpPr>
        <p:spPr bwMode="auto">
          <a:xfrm>
            <a:off x="2105025" y="5076825"/>
            <a:ext cx="457200" cy="309563"/>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Verdana" panose="020B060403050404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5</a:t>
            </a:r>
          </a:p>
        </p:txBody>
      </p:sp>
      <p:sp>
        <p:nvSpPr>
          <p:cNvPr id="191501" name="Text Box 22"/>
          <p:cNvSpPr txBox="1">
            <a:spLocks noChangeArrowheads="1"/>
          </p:cNvSpPr>
          <p:nvPr/>
        </p:nvSpPr>
        <p:spPr bwMode="auto">
          <a:xfrm>
            <a:off x="809625" y="5000625"/>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Verdana" panose="020B060403050404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1800">
                <a:latin typeface="Arial" panose="020B0604020202020204" pitchFamily="34" charset="0"/>
                <a:ea typeface="宋体" panose="02010600030101010101" pitchFamily="2" charset="-122"/>
              </a:rPr>
              <a:t>(5 </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en-US" altLang="zh-CN" sz="1800">
                <a:latin typeface="Arial" panose="020B0604020202020204" pitchFamily="34" charset="0"/>
                <a:ea typeface="宋体" panose="02010600030101010101" pitchFamily="2" charset="-122"/>
              </a:rPr>
              <a:t> </a:t>
            </a:r>
            <a:r>
              <a:rPr lang="en-US" altLang="zh-CN" sz="1800" b="1">
                <a:latin typeface="Arial" panose="020B0604020202020204" pitchFamily="34" charset="0"/>
                <a:ea typeface="宋体" panose="02010600030101010101" pitchFamily="2" charset="-122"/>
              </a:rPr>
              <a:t>some</a:t>
            </a:r>
          </a:p>
        </p:txBody>
      </p:sp>
      <p:sp>
        <p:nvSpPr>
          <p:cNvPr id="191502" name="Text Box 23"/>
          <p:cNvSpPr txBox="1">
            <a:spLocks noChangeArrowheads="1"/>
          </p:cNvSpPr>
          <p:nvPr/>
        </p:nvSpPr>
        <p:spPr bwMode="auto">
          <a:xfrm>
            <a:off x="2638425" y="5000625"/>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Verdana" panose="020B060403050404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1800">
                <a:latin typeface="Arial" panose="020B0604020202020204" pitchFamily="34" charset="0"/>
                <a:ea typeface="宋体" panose="02010600030101010101" pitchFamily="2" charset="-122"/>
              </a:rPr>
              <a:t>) = true (since 0 </a:t>
            </a:r>
            <a:r>
              <a:rPr lang="en-US" altLang="zh-CN" sz="2400">
                <a:latin typeface="Times New Roman" panose="02020603050405020304" pitchFamily="18" charset="0"/>
                <a:ea typeface="宋体" panose="02010600030101010101" pitchFamily="2" charset="-122"/>
                <a:sym typeface="Symbol" panose="05050102010706020507" pitchFamily="18" charset="2"/>
              </a:rPr>
              <a:t> </a:t>
            </a:r>
            <a:r>
              <a:rPr lang="en-US" altLang="zh-CN" sz="1800">
                <a:latin typeface="Arial" panose="020B0604020202020204" pitchFamily="34" charset="0"/>
                <a:ea typeface="宋体" panose="02010600030101010101" pitchFamily="2" charset="-122"/>
                <a:sym typeface="Symbol" panose="05050102010706020507" pitchFamily="18" charset="2"/>
              </a:rPr>
              <a:t>5)</a:t>
            </a:r>
            <a:endParaRPr lang="en-US" altLang="zh-CN" sz="2400">
              <a:latin typeface="Times New Roman" panose="02020603050405020304" pitchFamily="18" charset="0"/>
              <a:ea typeface="宋体" panose="02010600030101010101" pitchFamily="2" charset="-122"/>
              <a:sym typeface="Symbol" panose="05050102010706020507" pitchFamily="18" charset="2"/>
            </a:endParaRPr>
          </a:p>
        </p:txBody>
      </p:sp>
      <p:sp>
        <p:nvSpPr>
          <p:cNvPr id="191503" name="Text Box 24"/>
          <p:cNvSpPr txBox="1">
            <a:spLocks noChangeArrowheads="1"/>
          </p:cNvSpPr>
          <p:nvPr/>
        </p:nvSpPr>
        <p:spPr bwMode="auto">
          <a:xfrm>
            <a:off x="3738563" y="2486025"/>
            <a:ext cx="487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Verdana" panose="020B060403050404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1800">
                <a:latin typeface="Arial" panose="020B0604020202020204" pitchFamily="34" charset="0"/>
                <a:ea typeface="宋体" panose="02010600030101010101" pitchFamily="2" charset="-122"/>
              </a:rPr>
              <a:t>(read:  5 &lt; some tuple in the relation) </a:t>
            </a:r>
          </a:p>
        </p:txBody>
      </p:sp>
      <p:sp>
        <p:nvSpPr>
          <p:cNvPr id="191504" name="Text Box 25"/>
          <p:cNvSpPr txBox="1">
            <a:spLocks noChangeArrowheads="1"/>
          </p:cNvSpPr>
          <p:nvPr/>
        </p:nvSpPr>
        <p:spPr bwMode="auto">
          <a:xfrm>
            <a:off x="844550" y="3402013"/>
            <a:ext cx="1377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Verdana" panose="020B060403050404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1800">
                <a:latin typeface="Arial" panose="020B0604020202020204" pitchFamily="34" charset="0"/>
                <a:ea typeface="宋体" panose="02010600030101010101" pitchFamily="2" charset="-122"/>
              </a:rPr>
              <a:t>(5 &lt; </a:t>
            </a:r>
            <a:r>
              <a:rPr lang="en-US" altLang="zh-CN" sz="1800" b="1">
                <a:latin typeface="Arial" panose="020B0604020202020204" pitchFamily="34" charset="0"/>
                <a:ea typeface="宋体" panose="02010600030101010101" pitchFamily="2" charset="-122"/>
              </a:rPr>
              <a:t>some</a:t>
            </a:r>
            <a:endParaRPr lang="en-US" altLang="zh-CN" sz="1800">
              <a:latin typeface="Arial" panose="020B0604020202020204" pitchFamily="34" charset="0"/>
              <a:ea typeface="宋体" panose="02010600030101010101" pitchFamily="2" charset="-122"/>
            </a:endParaRPr>
          </a:p>
        </p:txBody>
      </p:sp>
      <p:sp>
        <p:nvSpPr>
          <p:cNvPr id="191505" name="Text Box 26"/>
          <p:cNvSpPr txBox="1">
            <a:spLocks noChangeArrowheads="1"/>
          </p:cNvSpPr>
          <p:nvPr/>
        </p:nvSpPr>
        <p:spPr bwMode="auto">
          <a:xfrm>
            <a:off x="2638425" y="415925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Verdana" panose="020B060403050404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1800">
                <a:latin typeface="Arial" panose="020B0604020202020204" pitchFamily="34" charset="0"/>
                <a:ea typeface="宋体" panose="02010600030101010101" pitchFamily="2" charset="-122"/>
              </a:rPr>
              <a:t>) = true</a:t>
            </a:r>
          </a:p>
        </p:txBody>
      </p:sp>
      <p:sp>
        <p:nvSpPr>
          <p:cNvPr id="191506" name="Text Box 27"/>
          <p:cNvSpPr txBox="1">
            <a:spLocks noChangeArrowheads="1"/>
          </p:cNvSpPr>
          <p:nvPr/>
        </p:nvSpPr>
        <p:spPr bwMode="auto">
          <a:xfrm>
            <a:off x="885825" y="4162425"/>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Verdana" panose="020B060403050404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1800">
                <a:latin typeface="Arial" panose="020B0604020202020204" pitchFamily="34" charset="0"/>
                <a:ea typeface="宋体" panose="02010600030101010101" pitchFamily="2" charset="-122"/>
              </a:rPr>
              <a:t>(5 = </a:t>
            </a:r>
            <a:r>
              <a:rPr lang="en-US" altLang="zh-CN" sz="1800" b="1">
                <a:latin typeface="Arial" panose="020B0604020202020204" pitchFamily="34" charset="0"/>
                <a:ea typeface="宋体" panose="02010600030101010101" pitchFamily="2" charset="-122"/>
              </a:rPr>
              <a:t>some</a:t>
            </a:r>
            <a:endParaRPr lang="en-US" altLang="zh-CN" sz="1800">
              <a:latin typeface="Arial" panose="020B0604020202020204" pitchFamily="34" charset="0"/>
              <a:ea typeface="宋体" panose="02010600030101010101" pitchFamily="2" charset="-122"/>
            </a:endParaRPr>
          </a:p>
        </p:txBody>
      </p:sp>
      <p:sp>
        <p:nvSpPr>
          <p:cNvPr id="191507" name="Rectangle 28"/>
          <p:cNvSpPr>
            <a:spLocks noChangeArrowheads="1"/>
          </p:cNvSpPr>
          <p:nvPr/>
        </p:nvSpPr>
        <p:spPr bwMode="auto">
          <a:xfrm>
            <a:off x="738188" y="5472113"/>
            <a:ext cx="68008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a:spcBef>
                <a:spcPct val="20000"/>
              </a:spcBef>
              <a:buClr>
                <a:schemeClr val="bg2"/>
              </a:buClr>
              <a:buSzPct val="75000"/>
              <a:buFont typeface="Wingdings" panose="05000000000000000000" pitchFamily="2" charset="2"/>
              <a:buChar char="n"/>
              <a:defRPr sz="2800">
                <a:solidFill>
                  <a:schemeClr val="tx1"/>
                </a:solidFill>
                <a:latin typeface="Verdana" panose="020B060403050404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1800">
                <a:latin typeface="Arial" panose="020B0604020202020204" pitchFamily="34" charset="0"/>
                <a:ea typeface="宋体" panose="02010600030101010101" pitchFamily="2" charset="-122"/>
              </a:rPr>
              <a:t>(= </a:t>
            </a:r>
            <a:r>
              <a:rPr lang="en-US" altLang="zh-CN" sz="1800" b="1">
                <a:latin typeface="Arial" panose="020B0604020202020204" pitchFamily="34" charset="0"/>
                <a:ea typeface="宋体" panose="02010600030101010101" pitchFamily="2" charset="-122"/>
              </a:rPr>
              <a:t>some</a:t>
            </a:r>
            <a:r>
              <a:rPr lang="en-US" altLang="zh-CN" sz="1800">
                <a:latin typeface="Arial" panose="020B0604020202020204" pitchFamily="34" charset="0"/>
                <a:ea typeface="宋体" panose="02010600030101010101" pitchFamily="2" charset="-122"/>
              </a:rPr>
              <a:t>) </a:t>
            </a:r>
            <a:r>
              <a:rPr lang="en-US" altLang="zh-CN" sz="1800">
                <a:latin typeface="Arial" panose="020B0604020202020204" pitchFamily="34" charset="0"/>
                <a:ea typeface="宋体" panose="02010600030101010101" pitchFamily="2" charset="-122"/>
                <a:sym typeface="Symbol" panose="05050102010706020507" pitchFamily="18" charset="2"/>
              </a:rPr>
              <a:t> </a:t>
            </a:r>
            <a:r>
              <a:rPr lang="en-US" altLang="zh-CN" sz="1800" b="1">
                <a:latin typeface="Arial" panose="020B0604020202020204" pitchFamily="34" charset="0"/>
                <a:ea typeface="宋体" panose="02010600030101010101" pitchFamily="2" charset="-122"/>
                <a:sym typeface="Symbol" panose="05050102010706020507" pitchFamily="18" charset="2"/>
              </a:rPr>
              <a:t>in</a:t>
            </a:r>
          </a:p>
          <a:p>
            <a:pPr eaLnBrk="1" hangingPunct="1">
              <a:spcBef>
                <a:spcPct val="0"/>
              </a:spcBef>
              <a:buClrTx/>
              <a:buSzTx/>
              <a:buFontTx/>
              <a:buNone/>
            </a:pPr>
            <a:r>
              <a:rPr lang="en-US" altLang="zh-CN" sz="1800">
                <a:latin typeface="Arial" panose="020B0604020202020204" pitchFamily="34" charset="0"/>
                <a:ea typeface="宋体" panose="02010600030101010101" pitchFamily="2" charset="-122"/>
                <a:sym typeface="Symbol" panose="05050102010706020507" pitchFamily="18" charset="2"/>
              </a:rPr>
              <a:t>However, ( </a:t>
            </a:r>
            <a:r>
              <a:rPr lang="en-US" altLang="zh-CN" sz="1800" b="1">
                <a:latin typeface="Arial" panose="020B0604020202020204" pitchFamily="34" charset="0"/>
                <a:ea typeface="宋体" panose="02010600030101010101" pitchFamily="2" charset="-122"/>
                <a:sym typeface="Symbol" panose="05050102010706020507" pitchFamily="18" charset="2"/>
              </a:rPr>
              <a:t>some</a:t>
            </a:r>
            <a:r>
              <a:rPr lang="en-US" altLang="zh-CN" sz="1800">
                <a:latin typeface="Arial" panose="020B0604020202020204" pitchFamily="34" charset="0"/>
                <a:ea typeface="宋体" panose="02010600030101010101" pitchFamily="2" charset="-122"/>
                <a:sym typeface="Symbol" panose="05050102010706020507" pitchFamily="18" charset="2"/>
              </a:rPr>
              <a:t>)  </a:t>
            </a:r>
            <a:r>
              <a:rPr lang="en-US" altLang="zh-CN" sz="1800" b="1">
                <a:latin typeface="Arial" panose="020B0604020202020204" pitchFamily="34" charset="0"/>
                <a:ea typeface="宋体" panose="02010600030101010101" pitchFamily="2" charset="-122"/>
                <a:sym typeface="Symbol" panose="05050102010706020507" pitchFamily="18" charset="2"/>
              </a:rPr>
              <a:t>not in</a:t>
            </a:r>
            <a:endParaRPr lang="en-US" altLang="zh-CN" sz="1800">
              <a:latin typeface="Arial" panose="020B0604020202020204" pitchFamily="34" charset="0"/>
              <a:ea typeface="宋体" panose="02010600030101010101" pitchFamily="2" charset="-122"/>
              <a:sym typeface="Symbol" panose="05050102010706020507" pitchFamily="18" charset="2"/>
            </a:endParaRPr>
          </a:p>
        </p:txBody>
      </p:sp>
      <p:sp>
        <p:nvSpPr>
          <p:cNvPr id="191508" name="Line 29"/>
          <p:cNvSpPr>
            <a:spLocks noChangeShapeType="1"/>
          </p:cNvSpPr>
          <p:nvPr/>
        </p:nvSpPr>
        <p:spPr bwMode="auto">
          <a:xfrm flipH="1">
            <a:off x="2819400" y="5840413"/>
            <a:ext cx="122238" cy="279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1509" name="内容占位符 24"/>
          <p:cNvSpPr>
            <a:spLocks noGrp="1"/>
          </p:cNvSpPr>
          <p:nvPr>
            <p:ph idx="1"/>
          </p:nvPr>
        </p:nvSpPr>
        <p:spPr>
          <a:xfrm>
            <a:off x="723900" y="1385455"/>
            <a:ext cx="7886700" cy="4629584"/>
          </a:xfrm>
        </p:spPr>
        <p:txBody>
          <a:bodyPr/>
          <a:lstStyle/>
          <a:p>
            <a:r>
              <a:rPr lang="en-US" altLang="zh-CN" dirty="0" smtClean="0">
                <a:ea typeface="宋体" panose="02010600030101010101" pitchFamily="2" charset="-122"/>
              </a:rPr>
              <a:t>Any </a:t>
            </a:r>
            <a:r>
              <a:rPr lang="zh-CN" altLang="en-US" dirty="0" smtClean="0">
                <a:ea typeface="宋体" panose="02010600030101010101" pitchFamily="2" charset="-122"/>
              </a:rPr>
              <a:t>与 </a:t>
            </a:r>
            <a:r>
              <a:rPr lang="en-US" altLang="zh-CN" dirty="0" smtClean="0">
                <a:ea typeface="宋体" panose="02010600030101010101" pitchFamily="2" charset="-122"/>
              </a:rPr>
              <a:t>Some </a:t>
            </a:r>
            <a:r>
              <a:rPr lang="zh-CN" altLang="en-US" dirty="0" smtClean="0">
                <a:ea typeface="宋体" panose="02010600030101010101" pitchFamily="2" charset="-122"/>
              </a:rPr>
              <a:t>等价</a:t>
            </a:r>
            <a:endParaRPr lang="zh-CN" altLang="en-US" dirty="0" smtClean="0">
              <a:ea typeface="宋体" panose="02010600030101010101" pitchFamily="2" charset="-122"/>
            </a:endParaRPr>
          </a:p>
        </p:txBody>
      </p:sp>
    </p:spTree>
    <p:extLst>
      <p:ext uri="{BB962C8B-B14F-4D97-AF65-F5344CB8AC3E}">
        <p14:creationId xmlns:p14="http://schemas.microsoft.com/office/powerpoint/2010/main" val="23209209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529936" y="-53340"/>
            <a:ext cx="7886700" cy="1325563"/>
          </a:xfrm>
        </p:spPr>
        <p:txBody>
          <a:bodyPr>
            <a:normAutofit/>
          </a:bodyPr>
          <a:lstStyle/>
          <a:p>
            <a:r>
              <a:rPr lang="zh-CN" altLang="en-US" sz="3200" dirty="0"/>
              <a:t>带有</a:t>
            </a:r>
            <a:r>
              <a:rPr lang="en-US" altLang="zh-CN" sz="3200" dirty="0"/>
              <a:t>ANY</a:t>
            </a:r>
            <a:r>
              <a:rPr lang="zh-CN" altLang="en-US" sz="3200" dirty="0"/>
              <a:t>（</a:t>
            </a:r>
            <a:r>
              <a:rPr lang="en-US" altLang="zh-CN" sz="3200" dirty="0"/>
              <a:t>SOME</a:t>
            </a:r>
            <a:r>
              <a:rPr lang="zh-CN" altLang="en-US" sz="3200" dirty="0"/>
              <a:t>）或</a:t>
            </a:r>
            <a:r>
              <a:rPr lang="en-US" altLang="zh-CN" sz="3200" dirty="0"/>
              <a:t>ALL</a:t>
            </a:r>
            <a:r>
              <a:rPr lang="zh-CN" altLang="en-US" sz="3200" dirty="0"/>
              <a:t>谓词的子查询 （续）</a:t>
            </a:r>
            <a:endParaRPr lang="en-US" altLang="zh-CN" sz="3200" dirty="0" smtClean="0">
              <a:ea typeface="宋体" panose="02010600030101010101" pitchFamily="2" charset="-122"/>
            </a:endParaRPr>
          </a:p>
        </p:txBody>
      </p:sp>
      <p:grpSp>
        <p:nvGrpSpPr>
          <p:cNvPr id="194563" name="Group 4"/>
          <p:cNvGrpSpPr>
            <a:grpSpLocks/>
          </p:cNvGrpSpPr>
          <p:nvPr/>
        </p:nvGrpSpPr>
        <p:grpSpPr bwMode="auto">
          <a:xfrm>
            <a:off x="2619375" y="1752600"/>
            <a:ext cx="457200" cy="1066800"/>
            <a:chOff x="2448" y="1296"/>
            <a:chExt cx="288" cy="960"/>
          </a:xfrm>
        </p:grpSpPr>
        <p:sp>
          <p:nvSpPr>
            <p:cNvPr id="194581" name="Rectangle 5"/>
            <p:cNvSpPr>
              <a:spLocks noChangeArrowheads="1"/>
            </p:cNvSpPr>
            <p:nvPr/>
          </p:nvSpPr>
          <p:spPr bwMode="auto">
            <a:xfrm>
              <a:off x="2448" y="1296"/>
              <a:ext cx="288" cy="336"/>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Verdana" panose="020B060403050404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0</a:t>
              </a:r>
            </a:p>
          </p:txBody>
        </p:sp>
        <p:sp>
          <p:nvSpPr>
            <p:cNvPr id="194582" name="Rectangle 6"/>
            <p:cNvSpPr>
              <a:spLocks noChangeArrowheads="1"/>
            </p:cNvSpPr>
            <p:nvPr/>
          </p:nvSpPr>
          <p:spPr bwMode="auto">
            <a:xfrm>
              <a:off x="2448" y="1584"/>
              <a:ext cx="288" cy="336"/>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Verdana" panose="020B060403050404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5</a:t>
              </a:r>
            </a:p>
          </p:txBody>
        </p:sp>
        <p:sp>
          <p:nvSpPr>
            <p:cNvPr id="194583" name="Rectangle 7"/>
            <p:cNvSpPr>
              <a:spLocks noChangeArrowheads="1"/>
            </p:cNvSpPr>
            <p:nvPr/>
          </p:nvSpPr>
          <p:spPr bwMode="auto">
            <a:xfrm>
              <a:off x="2448" y="1920"/>
              <a:ext cx="288" cy="336"/>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Verdana" panose="020B060403050404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6</a:t>
              </a:r>
            </a:p>
          </p:txBody>
        </p:sp>
      </p:grpSp>
      <p:sp>
        <p:nvSpPr>
          <p:cNvPr id="194564" name="Text Box 8"/>
          <p:cNvSpPr txBox="1">
            <a:spLocks noChangeArrowheads="1"/>
          </p:cNvSpPr>
          <p:nvPr/>
        </p:nvSpPr>
        <p:spPr bwMode="auto">
          <a:xfrm>
            <a:off x="1593850" y="20574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Verdana" panose="020B060403050404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1800">
                <a:latin typeface="Arial" panose="020B0604020202020204" pitchFamily="34" charset="0"/>
                <a:ea typeface="宋体" panose="02010600030101010101" pitchFamily="2" charset="-122"/>
              </a:rPr>
              <a:t>(5 &lt; </a:t>
            </a:r>
            <a:r>
              <a:rPr lang="en-US" altLang="zh-CN" sz="1800" b="1">
                <a:latin typeface="Arial" panose="020B0604020202020204" pitchFamily="34" charset="0"/>
                <a:ea typeface="宋体" panose="02010600030101010101" pitchFamily="2" charset="-122"/>
              </a:rPr>
              <a:t>all</a:t>
            </a:r>
            <a:endParaRPr lang="en-US" altLang="zh-CN" sz="1800">
              <a:latin typeface="Arial" panose="020B0604020202020204" pitchFamily="34" charset="0"/>
              <a:ea typeface="宋体" panose="02010600030101010101" pitchFamily="2" charset="-122"/>
            </a:endParaRPr>
          </a:p>
        </p:txBody>
      </p:sp>
      <p:sp>
        <p:nvSpPr>
          <p:cNvPr id="194565" name="Text Box 9"/>
          <p:cNvSpPr txBox="1">
            <a:spLocks noChangeArrowheads="1"/>
          </p:cNvSpPr>
          <p:nvPr/>
        </p:nvSpPr>
        <p:spPr bwMode="auto">
          <a:xfrm>
            <a:off x="3152775" y="20574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Verdana" panose="020B060403050404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1800">
                <a:latin typeface="Arial" panose="020B0604020202020204" pitchFamily="34" charset="0"/>
                <a:ea typeface="宋体" panose="02010600030101010101" pitchFamily="2" charset="-122"/>
              </a:rPr>
              <a:t>) = false</a:t>
            </a:r>
          </a:p>
        </p:txBody>
      </p:sp>
      <p:sp>
        <p:nvSpPr>
          <p:cNvPr id="194566" name="Rectangle 10"/>
          <p:cNvSpPr>
            <a:spLocks noChangeArrowheads="1"/>
          </p:cNvSpPr>
          <p:nvPr/>
        </p:nvSpPr>
        <p:spPr bwMode="auto">
          <a:xfrm>
            <a:off x="2619375" y="2971800"/>
            <a:ext cx="457200" cy="381000"/>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Verdana" panose="020B060403050404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6</a:t>
            </a:r>
          </a:p>
        </p:txBody>
      </p:sp>
      <p:sp>
        <p:nvSpPr>
          <p:cNvPr id="194567" name="Rectangle 11"/>
          <p:cNvSpPr>
            <a:spLocks noChangeArrowheads="1"/>
          </p:cNvSpPr>
          <p:nvPr/>
        </p:nvSpPr>
        <p:spPr bwMode="auto">
          <a:xfrm>
            <a:off x="2619375" y="3276600"/>
            <a:ext cx="457200" cy="296863"/>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Verdana" panose="020B060403050404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10</a:t>
            </a:r>
          </a:p>
        </p:txBody>
      </p:sp>
      <p:sp>
        <p:nvSpPr>
          <p:cNvPr id="194568" name="Rectangle 12"/>
          <p:cNvSpPr>
            <a:spLocks noChangeArrowheads="1"/>
          </p:cNvSpPr>
          <p:nvPr/>
        </p:nvSpPr>
        <p:spPr bwMode="auto">
          <a:xfrm>
            <a:off x="2619375" y="3730625"/>
            <a:ext cx="457200" cy="307975"/>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Verdana" panose="020B060403050404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4</a:t>
            </a:r>
          </a:p>
        </p:txBody>
      </p:sp>
      <p:sp>
        <p:nvSpPr>
          <p:cNvPr id="194569" name="Text Box 13"/>
          <p:cNvSpPr txBox="1">
            <a:spLocks noChangeArrowheads="1"/>
          </p:cNvSpPr>
          <p:nvPr/>
        </p:nvSpPr>
        <p:spPr bwMode="auto">
          <a:xfrm>
            <a:off x="3152775" y="3216275"/>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Verdana" panose="020B060403050404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1800">
                <a:latin typeface="Arial" panose="020B0604020202020204" pitchFamily="34" charset="0"/>
                <a:ea typeface="宋体" panose="02010600030101010101" pitchFamily="2" charset="-122"/>
              </a:rPr>
              <a:t>) = true</a:t>
            </a:r>
          </a:p>
        </p:txBody>
      </p:sp>
      <p:sp>
        <p:nvSpPr>
          <p:cNvPr id="194570" name="Rectangle 14"/>
          <p:cNvSpPr>
            <a:spLocks noChangeArrowheads="1"/>
          </p:cNvSpPr>
          <p:nvPr/>
        </p:nvSpPr>
        <p:spPr bwMode="auto">
          <a:xfrm>
            <a:off x="2619375" y="4035425"/>
            <a:ext cx="457200" cy="307975"/>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Verdana" panose="020B060403050404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5</a:t>
            </a:r>
          </a:p>
        </p:txBody>
      </p:sp>
      <p:sp>
        <p:nvSpPr>
          <p:cNvPr id="194571" name="Rectangle 15"/>
          <p:cNvSpPr>
            <a:spLocks noChangeArrowheads="1"/>
          </p:cNvSpPr>
          <p:nvPr/>
        </p:nvSpPr>
        <p:spPr bwMode="auto">
          <a:xfrm>
            <a:off x="2619375" y="4572000"/>
            <a:ext cx="457200" cy="307975"/>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Verdana" panose="020B060403050404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4</a:t>
            </a:r>
          </a:p>
        </p:txBody>
      </p:sp>
      <p:sp>
        <p:nvSpPr>
          <p:cNvPr id="194572" name="Rectangle 16"/>
          <p:cNvSpPr>
            <a:spLocks noChangeArrowheads="1"/>
          </p:cNvSpPr>
          <p:nvPr/>
        </p:nvSpPr>
        <p:spPr bwMode="auto">
          <a:xfrm>
            <a:off x="2619375" y="4876800"/>
            <a:ext cx="457200" cy="309563"/>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Verdana" panose="020B060403050404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6</a:t>
            </a:r>
          </a:p>
        </p:txBody>
      </p:sp>
      <p:sp>
        <p:nvSpPr>
          <p:cNvPr id="194573" name="Text Box 17"/>
          <p:cNvSpPr txBox="1">
            <a:spLocks noChangeArrowheads="1"/>
          </p:cNvSpPr>
          <p:nvPr/>
        </p:nvSpPr>
        <p:spPr bwMode="auto">
          <a:xfrm>
            <a:off x="1704975" y="48006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Verdana" panose="020B060403050404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1800">
                <a:latin typeface="Arial" panose="020B0604020202020204" pitchFamily="34" charset="0"/>
                <a:ea typeface="宋体" panose="02010600030101010101" pitchFamily="2" charset="-122"/>
              </a:rPr>
              <a:t>(5 </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en-US" altLang="zh-CN" sz="1800">
                <a:latin typeface="Arial" panose="020B0604020202020204" pitchFamily="34" charset="0"/>
                <a:ea typeface="宋体" panose="02010600030101010101" pitchFamily="2" charset="-122"/>
              </a:rPr>
              <a:t> </a:t>
            </a:r>
            <a:r>
              <a:rPr lang="en-US" altLang="zh-CN" sz="1800" b="1">
                <a:latin typeface="Arial" panose="020B0604020202020204" pitchFamily="34" charset="0"/>
                <a:ea typeface="宋体" panose="02010600030101010101" pitchFamily="2" charset="-122"/>
              </a:rPr>
              <a:t>all</a:t>
            </a:r>
          </a:p>
        </p:txBody>
      </p:sp>
      <p:sp>
        <p:nvSpPr>
          <p:cNvPr id="194574" name="Text Box 18"/>
          <p:cNvSpPr txBox="1">
            <a:spLocks noChangeArrowheads="1"/>
          </p:cNvSpPr>
          <p:nvPr/>
        </p:nvSpPr>
        <p:spPr bwMode="auto">
          <a:xfrm>
            <a:off x="3163888" y="4786313"/>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Verdana" panose="020B060403050404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1800">
                <a:latin typeface="Arial" panose="020B0604020202020204" pitchFamily="34" charset="0"/>
                <a:ea typeface="宋体" panose="02010600030101010101" pitchFamily="2" charset="-122"/>
              </a:rPr>
              <a:t>) = true (since 5 </a:t>
            </a:r>
            <a:r>
              <a:rPr lang="en-US" altLang="zh-CN" sz="2400">
                <a:latin typeface="Times New Roman" panose="02020603050405020304" pitchFamily="18" charset="0"/>
                <a:ea typeface="宋体" panose="02010600030101010101" pitchFamily="2" charset="-122"/>
                <a:sym typeface="Symbol" panose="05050102010706020507" pitchFamily="18" charset="2"/>
              </a:rPr>
              <a:t> </a:t>
            </a:r>
            <a:r>
              <a:rPr lang="en-US" altLang="zh-CN" sz="1800">
                <a:latin typeface="Arial" panose="020B0604020202020204" pitchFamily="34" charset="0"/>
                <a:ea typeface="宋体" panose="02010600030101010101" pitchFamily="2" charset="-122"/>
                <a:sym typeface="Symbol" panose="05050102010706020507" pitchFamily="18" charset="2"/>
              </a:rPr>
              <a:t>4 and 5 </a:t>
            </a:r>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en-US" altLang="zh-CN" sz="1800">
                <a:latin typeface="Arial" panose="020B0604020202020204" pitchFamily="34" charset="0"/>
                <a:ea typeface="宋体" panose="02010600030101010101" pitchFamily="2" charset="-122"/>
                <a:sym typeface="Symbol" panose="05050102010706020507" pitchFamily="18" charset="2"/>
              </a:rPr>
              <a:t> 6)</a:t>
            </a:r>
            <a:endParaRPr lang="en-US" altLang="zh-CN" sz="2400">
              <a:latin typeface="Times New Roman" panose="02020603050405020304" pitchFamily="18" charset="0"/>
              <a:ea typeface="宋体" panose="02010600030101010101" pitchFamily="2" charset="-122"/>
              <a:sym typeface="Symbol" panose="05050102010706020507" pitchFamily="18" charset="2"/>
            </a:endParaRPr>
          </a:p>
        </p:txBody>
      </p:sp>
      <p:sp>
        <p:nvSpPr>
          <p:cNvPr id="194575" name="Text Box 19"/>
          <p:cNvSpPr txBox="1">
            <a:spLocks noChangeArrowheads="1"/>
          </p:cNvSpPr>
          <p:nvPr/>
        </p:nvSpPr>
        <p:spPr bwMode="auto">
          <a:xfrm>
            <a:off x="1651000" y="3228975"/>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Verdana" panose="020B060403050404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1800">
                <a:latin typeface="Arial" panose="020B0604020202020204" pitchFamily="34" charset="0"/>
                <a:ea typeface="宋体" panose="02010600030101010101" pitchFamily="2" charset="-122"/>
              </a:rPr>
              <a:t>(5 &lt; </a:t>
            </a:r>
            <a:r>
              <a:rPr lang="en-US" altLang="zh-CN" sz="1800" b="1">
                <a:latin typeface="Arial" panose="020B0604020202020204" pitchFamily="34" charset="0"/>
                <a:ea typeface="宋体" panose="02010600030101010101" pitchFamily="2" charset="-122"/>
              </a:rPr>
              <a:t>all</a:t>
            </a:r>
            <a:endParaRPr lang="en-US" altLang="zh-CN" sz="1800">
              <a:latin typeface="Arial" panose="020B0604020202020204" pitchFamily="34" charset="0"/>
              <a:ea typeface="宋体" panose="02010600030101010101" pitchFamily="2" charset="-122"/>
            </a:endParaRPr>
          </a:p>
        </p:txBody>
      </p:sp>
      <p:sp>
        <p:nvSpPr>
          <p:cNvPr id="194576" name="Text Box 20"/>
          <p:cNvSpPr txBox="1">
            <a:spLocks noChangeArrowheads="1"/>
          </p:cNvSpPr>
          <p:nvPr/>
        </p:nvSpPr>
        <p:spPr bwMode="auto">
          <a:xfrm>
            <a:off x="3152775" y="3959225"/>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Verdana" panose="020B060403050404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1800">
                <a:latin typeface="Arial" panose="020B0604020202020204" pitchFamily="34" charset="0"/>
                <a:ea typeface="宋体" panose="02010600030101010101" pitchFamily="2" charset="-122"/>
              </a:rPr>
              <a:t>) = false</a:t>
            </a:r>
          </a:p>
        </p:txBody>
      </p:sp>
      <p:sp>
        <p:nvSpPr>
          <p:cNvPr id="194577" name="Text Box 21"/>
          <p:cNvSpPr txBox="1">
            <a:spLocks noChangeArrowheads="1"/>
          </p:cNvSpPr>
          <p:nvPr/>
        </p:nvSpPr>
        <p:spPr bwMode="auto">
          <a:xfrm>
            <a:off x="1704975" y="39624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Verdana" panose="020B060403050404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CN" sz="1800">
                <a:latin typeface="Arial" panose="020B0604020202020204" pitchFamily="34" charset="0"/>
                <a:ea typeface="宋体" panose="02010600030101010101" pitchFamily="2" charset="-122"/>
              </a:rPr>
              <a:t>(5 = </a:t>
            </a:r>
            <a:r>
              <a:rPr lang="en-US" altLang="zh-CN" sz="1800" b="1">
                <a:latin typeface="Arial" panose="020B0604020202020204" pitchFamily="34" charset="0"/>
                <a:ea typeface="宋体" panose="02010600030101010101" pitchFamily="2" charset="-122"/>
              </a:rPr>
              <a:t>all</a:t>
            </a:r>
            <a:endParaRPr lang="en-US" altLang="zh-CN" sz="1800">
              <a:latin typeface="Arial" panose="020B0604020202020204" pitchFamily="34" charset="0"/>
              <a:ea typeface="宋体" panose="02010600030101010101" pitchFamily="2" charset="-122"/>
            </a:endParaRPr>
          </a:p>
        </p:txBody>
      </p:sp>
      <p:sp>
        <p:nvSpPr>
          <p:cNvPr id="194578" name="Rectangle 22"/>
          <p:cNvSpPr>
            <a:spLocks noChangeArrowheads="1"/>
          </p:cNvSpPr>
          <p:nvPr/>
        </p:nvSpPr>
        <p:spPr bwMode="auto">
          <a:xfrm>
            <a:off x="1238250" y="5257800"/>
            <a:ext cx="68008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a:spcBef>
                <a:spcPct val="20000"/>
              </a:spcBef>
              <a:buClr>
                <a:schemeClr val="bg2"/>
              </a:buClr>
              <a:buSzPct val="75000"/>
              <a:buFont typeface="Wingdings" panose="05000000000000000000" pitchFamily="2" charset="2"/>
              <a:buChar char="n"/>
              <a:defRPr sz="2800">
                <a:solidFill>
                  <a:schemeClr val="tx1"/>
                </a:solidFill>
                <a:latin typeface="Verdana" panose="020B060403050404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1800">
                <a:latin typeface="Arial" panose="020B0604020202020204" pitchFamily="34" charset="0"/>
                <a:ea typeface="宋体" panose="02010600030101010101" pitchFamily="2" charset="-122"/>
              </a:rPr>
              <a:t>(</a:t>
            </a:r>
            <a:r>
              <a:rPr lang="en-US" altLang="zh-CN" sz="1800">
                <a:latin typeface="Arial" panose="020B0604020202020204" pitchFamily="34" charset="0"/>
                <a:ea typeface="宋体" panose="02010600030101010101" pitchFamily="2" charset="-122"/>
                <a:sym typeface="Symbol" panose="05050102010706020507" pitchFamily="18" charset="2"/>
              </a:rPr>
              <a:t></a:t>
            </a:r>
            <a:r>
              <a:rPr lang="en-US" altLang="zh-CN" sz="1800">
                <a:latin typeface="Arial" panose="020B0604020202020204" pitchFamily="34" charset="0"/>
                <a:ea typeface="宋体" panose="02010600030101010101" pitchFamily="2" charset="-122"/>
              </a:rPr>
              <a:t> </a:t>
            </a:r>
            <a:r>
              <a:rPr lang="en-US" altLang="zh-CN" sz="1800" b="1">
                <a:latin typeface="Arial" panose="020B0604020202020204" pitchFamily="34" charset="0"/>
                <a:ea typeface="宋体" panose="02010600030101010101" pitchFamily="2" charset="-122"/>
              </a:rPr>
              <a:t>all</a:t>
            </a:r>
            <a:r>
              <a:rPr lang="en-US" altLang="zh-CN" sz="1800">
                <a:latin typeface="Arial" panose="020B0604020202020204" pitchFamily="34" charset="0"/>
                <a:ea typeface="宋体" panose="02010600030101010101" pitchFamily="2" charset="-122"/>
              </a:rPr>
              <a:t>) </a:t>
            </a:r>
            <a:r>
              <a:rPr lang="en-US" altLang="zh-CN" sz="1800">
                <a:latin typeface="Arial" panose="020B0604020202020204" pitchFamily="34" charset="0"/>
                <a:ea typeface="宋体" panose="02010600030101010101" pitchFamily="2" charset="-122"/>
                <a:sym typeface="Symbol" panose="05050102010706020507" pitchFamily="18" charset="2"/>
              </a:rPr>
              <a:t> </a:t>
            </a:r>
            <a:r>
              <a:rPr lang="en-US" altLang="zh-CN" sz="1800" b="1">
                <a:latin typeface="Arial" panose="020B0604020202020204" pitchFamily="34" charset="0"/>
                <a:ea typeface="宋体" panose="02010600030101010101" pitchFamily="2" charset="-122"/>
                <a:sym typeface="Symbol" panose="05050102010706020507" pitchFamily="18" charset="2"/>
              </a:rPr>
              <a:t>not in</a:t>
            </a:r>
          </a:p>
          <a:p>
            <a:pPr eaLnBrk="1" hangingPunct="1">
              <a:spcBef>
                <a:spcPct val="0"/>
              </a:spcBef>
              <a:buClrTx/>
              <a:buSzTx/>
              <a:buFontTx/>
              <a:buNone/>
            </a:pPr>
            <a:r>
              <a:rPr lang="en-US" altLang="zh-CN" sz="1800">
                <a:latin typeface="Arial" panose="020B0604020202020204" pitchFamily="34" charset="0"/>
                <a:ea typeface="宋体" panose="02010600030101010101" pitchFamily="2" charset="-122"/>
                <a:sym typeface="Symbol" panose="05050102010706020507" pitchFamily="18" charset="2"/>
              </a:rPr>
              <a:t>However, (= </a:t>
            </a:r>
            <a:r>
              <a:rPr lang="en-US" altLang="zh-CN" sz="1800" b="1">
                <a:latin typeface="Arial" panose="020B0604020202020204" pitchFamily="34" charset="0"/>
                <a:ea typeface="宋体" panose="02010600030101010101" pitchFamily="2" charset="-122"/>
                <a:sym typeface="Symbol" panose="05050102010706020507" pitchFamily="18" charset="2"/>
              </a:rPr>
              <a:t>all</a:t>
            </a:r>
            <a:r>
              <a:rPr lang="en-US" altLang="zh-CN" sz="1800">
                <a:latin typeface="Arial" panose="020B0604020202020204" pitchFamily="34" charset="0"/>
                <a:ea typeface="宋体" panose="02010600030101010101" pitchFamily="2" charset="-122"/>
                <a:sym typeface="Symbol" panose="05050102010706020507" pitchFamily="18" charset="2"/>
              </a:rPr>
              <a:t>)  </a:t>
            </a:r>
            <a:r>
              <a:rPr lang="en-US" altLang="zh-CN" sz="1800" b="1">
                <a:latin typeface="Arial" panose="020B0604020202020204" pitchFamily="34" charset="0"/>
                <a:ea typeface="宋体" panose="02010600030101010101" pitchFamily="2" charset="-122"/>
                <a:sym typeface="Symbol" panose="05050102010706020507" pitchFamily="18" charset="2"/>
              </a:rPr>
              <a:t>in</a:t>
            </a:r>
          </a:p>
        </p:txBody>
      </p:sp>
      <p:sp>
        <p:nvSpPr>
          <p:cNvPr id="194579" name="Line 23"/>
          <p:cNvSpPr>
            <a:spLocks noChangeShapeType="1"/>
          </p:cNvSpPr>
          <p:nvPr/>
        </p:nvSpPr>
        <p:spPr bwMode="auto">
          <a:xfrm flipH="1">
            <a:off x="3016250" y="5603875"/>
            <a:ext cx="109538"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580" name="内容占位符 23"/>
          <p:cNvSpPr>
            <a:spLocks noGrp="1"/>
          </p:cNvSpPr>
          <p:nvPr>
            <p:ph idx="1"/>
          </p:nvPr>
        </p:nvSpPr>
        <p:spPr/>
        <p:txBody>
          <a:bodyPr/>
          <a:lstStyle/>
          <a:p>
            <a:endParaRPr lang="zh-CN" altLang="en-US" smtClean="0">
              <a:ea typeface="宋体" panose="02010600030101010101" pitchFamily="2" charset="-122"/>
            </a:endParaRPr>
          </a:p>
        </p:txBody>
      </p:sp>
    </p:spTree>
    <p:extLst>
      <p:ext uri="{BB962C8B-B14F-4D97-AF65-F5344CB8AC3E}">
        <p14:creationId xmlns:p14="http://schemas.microsoft.com/office/powerpoint/2010/main" val="35517550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0" y="-33338"/>
            <a:ext cx="9144000" cy="1131888"/>
          </a:xfrm>
        </p:spPr>
        <p:txBody>
          <a:bodyPr/>
          <a:lstStyle/>
          <a:p>
            <a:pPr eaLnBrk="1" hangingPunct="1"/>
            <a:r>
              <a:rPr lang="zh-CN" altLang="en-US" sz="3200" smtClean="0"/>
              <a:t>带有</a:t>
            </a:r>
            <a:r>
              <a:rPr lang="en-US" altLang="zh-CN" sz="3200" smtClean="0"/>
              <a:t>ANY</a:t>
            </a:r>
            <a:r>
              <a:rPr lang="zh-CN" altLang="en-US" sz="3200" smtClean="0"/>
              <a:t>（</a:t>
            </a:r>
            <a:r>
              <a:rPr lang="en-US" altLang="zh-CN" sz="3200" smtClean="0"/>
              <a:t>SOME</a:t>
            </a:r>
            <a:r>
              <a:rPr lang="zh-CN" altLang="en-US" sz="3200" smtClean="0"/>
              <a:t>）或</a:t>
            </a:r>
            <a:r>
              <a:rPr lang="en-US" altLang="zh-CN" sz="3200" smtClean="0"/>
              <a:t>ALL</a:t>
            </a:r>
            <a:r>
              <a:rPr lang="zh-CN" altLang="en-US" sz="3200" smtClean="0"/>
              <a:t>谓词的子查询 （续）</a:t>
            </a:r>
          </a:p>
        </p:txBody>
      </p:sp>
      <p:sp>
        <p:nvSpPr>
          <p:cNvPr id="49155" name="Rectangle 3"/>
          <p:cNvSpPr>
            <a:spLocks noGrp="1" noChangeArrowheads="1"/>
          </p:cNvSpPr>
          <p:nvPr>
            <p:ph type="body" idx="4294967295"/>
          </p:nvPr>
        </p:nvSpPr>
        <p:spPr>
          <a:xfrm>
            <a:off x="714664" y="1488210"/>
            <a:ext cx="7886700" cy="4351338"/>
          </a:xfrm>
        </p:spPr>
        <p:txBody>
          <a:bodyPr/>
          <a:lstStyle/>
          <a:p>
            <a:pPr marL="609600" indent="-609600" eaLnBrk="1" hangingPunct="1">
              <a:buFont typeface="宋体" panose="02010600030101010101" pitchFamily="2" charset="-122"/>
              <a:buNone/>
            </a:pPr>
            <a:r>
              <a:rPr lang="en-US" altLang="zh-CN" sz="2400" dirty="0" smtClean="0"/>
              <a:t>[</a:t>
            </a:r>
            <a:r>
              <a:rPr lang="zh-CN" altLang="en-US" sz="2400" dirty="0" smtClean="0"/>
              <a:t>例 </a:t>
            </a:r>
            <a:r>
              <a:rPr lang="en-US" altLang="zh-CN" sz="2400" dirty="0" smtClean="0"/>
              <a:t>3.58]  </a:t>
            </a:r>
            <a:r>
              <a:rPr lang="zh-CN" altLang="en-US" sz="2400" dirty="0" smtClean="0"/>
              <a:t>查询非计算机科学系中比计算机科学系任意一个学生年龄小的学生姓名和年龄</a:t>
            </a:r>
          </a:p>
          <a:p>
            <a:pPr marL="609600" indent="-609600" eaLnBrk="1" hangingPunct="1">
              <a:lnSpc>
                <a:spcPct val="110000"/>
              </a:lnSpc>
              <a:buFont typeface="宋体" panose="02010600030101010101" pitchFamily="2" charset="-122"/>
              <a:buNone/>
            </a:pPr>
            <a:r>
              <a:rPr lang="zh-CN" altLang="en-US" sz="2400" dirty="0" smtClean="0"/>
              <a:t>    </a:t>
            </a:r>
            <a:r>
              <a:rPr lang="en-US" altLang="zh-CN" sz="2400" dirty="0" smtClean="0"/>
              <a:t>SELECT </a:t>
            </a:r>
            <a:r>
              <a:rPr lang="en-US" altLang="zh-CN" sz="2400" dirty="0" err="1" smtClean="0"/>
              <a:t>Sname</a:t>
            </a:r>
            <a:r>
              <a:rPr lang="zh-CN" altLang="en-US" sz="2400" dirty="0" smtClean="0"/>
              <a:t>,</a:t>
            </a:r>
            <a:r>
              <a:rPr lang="en-US" altLang="zh-CN" sz="2400" dirty="0" smtClean="0"/>
              <a:t>Sage</a:t>
            </a:r>
          </a:p>
          <a:p>
            <a:pPr marL="609600" indent="-609600" eaLnBrk="1" hangingPunct="1">
              <a:lnSpc>
                <a:spcPct val="110000"/>
              </a:lnSpc>
              <a:buFont typeface="宋体" panose="02010600030101010101" pitchFamily="2" charset="-122"/>
              <a:buNone/>
            </a:pPr>
            <a:r>
              <a:rPr lang="en-US" altLang="zh-CN" sz="2400" dirty="0" smtClean="0"/>
              <a:t>    FROM    Student</a:t>
            </a:r>
          </a:p>
          <a:p>
            <a:pPr marL="609600" indent="-609600" eaLnBrk="1" hangingPunct="1">
              <a:lnSpc>
                <a:spcPct val="110000"/>
              </a:lnSpc>
              <a:buFont typeface="宋体" panose="02010600030101010101" pitchFamily="2" charset="-122"/>
              <a:buNone/>
            </a:pPr>
            <a:r>
              <a:rPr lang="en-US" altLang="zh-CN" sz="2400" dirty="0" smtClean="0"/>
              <a:t>    WHERE Sage &lt; </a:t>
            </a:r>
            <a:r>
              <a:rPr lang="en-US" altLang="zh-CN" sz="2400" dirty="0" smtClean="0">
                <a:solidFill>
                  <a:srgbClr val="D75B5B"/>
                </a:solidFill>
              </a:rPr>
              <a:t>ANY</a:t>
            </a:r>
            <a:r>
              <a:rPr lang="en-US" altLang="zh-CN" sz="2400" dirty="0" smtClean="0"/>
              <a:t> </a:t>
            </a:r>
            <a:r>
              <a:rPr lang="zh-CN" altLang="en-US" sz="2400" dirty="0" smtClean="0"/>
              <a:t>(</a:t>
            </a:r>
            <a:r>
              <a:rPr lang="en-US" altLang="zh-CN" sz="2400" dirty="0" smtClean="0"/>
              <a:t>SELECT  Sage</a:t>
            </a:r>
          </a:p>
          <a:p>
            <a:pPr marL="609600" indent="-609600" eaLnBrk="1" hangingPunct="1">
              <a:lnSpc>
                <a:spcPct val="110000"/>
              </a:lnSpc>
              <a:buFont typeface="宋体" panose="02010600030101010101" pitchFamily="2" charset="-122"/>
              <a:buNone/>
            </a:pPr>
            <a:r>
              <a:rPr lang="en-US" altLang="zh-CN" sz="2400" dirty="0" smtClean="0"/>
              <a:t>                                         FROM    Student</a:t>
            </a:r>
          </a:p>
          <a:p>
            <a:pPr marL="609600" indent="-609600" eaLnBrk="1" hangingPunct="1">
              <a:lnSpc>
                <a:spcPct val="110000"/>
              </a:lnSpc>
              <a:buFont typeface="宋体" panose="02010600030101010101" pitchFamily="2" charset="-122"/>
              <a:buNone/>
            </a:pPr>
            <a:r>
              <a:rPr lang="en-US" altLang="zh-CN" sz="2400" dirty="0" smtClean="0"/>
              <a:t>                                         WHERE </a:t>
            </a:r>
            <a:r>
              <a:rPr lang="en-US" altLang="zh-CN" sz="2400" dirty="0" err="1" smtClean="0"/>
              <a:t>Sdept</a:t>
            </a:r>
            <a:r>
              <a:rPr lang="en-US" altLang="zh-CN" sz="2400" dirty="0" smtClean="0"/>
              <a:t>= ' CS '</a:t>
            </a:r>
            <a:r>
              <a:rPr lang="zh-CN" altLang="en-US" sz="2400" dirty="0" smtClean="0"/>
              <a:t>)</a:t>
            </a:r>
          </a:p>
          <a:p>
            <a:pPr marL="609600" indent="-609600" eaLnBrk="1" hangingPunct="1">
              <a:lnSpc>
                <a:spcPct val="110000"/>
              </a:lnSpc>
              <a:buFont typeface="宋体" panose="02010600030101010101" pitchFamily="2" charset="-122"/>
              <a:buNone/>
            </a:pPr>
            <a:r>
              <a:rPr lang="en-US" altLang="zh-CN" sz="2400" dirty="0" smtClean="0"/>
              <a:t>     </a:t>
            </a:r>
            <a:r>
              <a:rPr lang="en-US" altLang="zh-CN" sz="2400" dirty="0" smtClean="0">
                <a:solidFill>
                  <a:srgbClr val="D75B5B"/>
                </a:solidFill>
              </a:rPr>
              <a:t>AND </a:t>
            </a:r>
            <a:r>
              <a:rPr lang="en-US" altLang="zh-CN" sz="2400" dirty="0" err="1" smtClean="0">
                <a:solidFill>
                  <a:srgbClr val="D75B5B"/>
                </a:solidFill>
              </a:rPr>
              <a:t>Sdept</a:t>
            </a:r>
            <a:r>
              <a:rPr lang="en-US" altLang="zh-CN" sz="2400" dirty="0" smtClean="0">
                <a:solidFill>
                  <a:srgbClr val="D75B5B"/>
                </a:solidFill>
              </a:rPr>
              <a:t> &lt;&gt; ‘CS '</a:t>
            </a:r>
            <a:r>
              <a:rPr lang="en-US" altLang="zh-CN" sz="2400" dirty="0" smtClean="0"/>
              <a:t> </a:t>
            </a:r>
            <a:r>
              <a:rPr lang="en-US" altLang="zh-CN" sz="2000" dirty="0" smtClean="0"/>
              <a:t>;           /*</a:t>
            </a:r>
            <a:r>
              <a:rPr lang="zh-CN" altLang="en-US" sz="2000" dirty="0" smtClean="0"/>
              <a:t>父查询块中的条件 *</a:t>
            </a:r>
            <a:r>
              <a:rPr lang="en-US" altLang="zh-CN" sz="2000" dirty="0" smtClean="0"/>
              <a:t>/</a:t>
            </a:r>
          </a:p>
        </p:txBody>
      </p:sp>
    </p:spTree>
    <p:extLst>
      <p:ext uri="{BB962C8B-B14F-4D97-AF65-F5344CB8AC3E}">
        <p14:creationId xmlns:p14="http://schemas.microsoft.com/office/powerpoint/2010/main" val="23477532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6"/>
          <p:cNvSpPr>
            <a:spLocks noGrp="1" noChangeArrowheads="1"/>
          </p:cNvSpPr>
          <p:nvPr>
            <p:ph type="title" idx="4294967295"/>
          </p:nvPr>
        </p:nvSpPr>
        <p:spPr>
          <a:xfrm>
            <a:off x="0" y="-33338"/>
            <a:ext cx="9144000" cy="1131888"/>
          </a:xfrm>
        </p:spPr>
        <p:txBody>
          <a:bodyPr/>
          <a:lstStyle/>
          <a:p>
            <a:pPr eaLnBrk="1" hangingPunct="1"/>
            <a:r>
              <a:rPr lang="zh-CN" altLang="en-US" sz="3200" smtClean="0"/>
              <a:t>带有</a:t>
            </a:r>
            <a:r>
              <a:rPr lang="en-US" altLang="zh-CN" sz="3200" smtClean="0"/>
              <a:t>ANY</a:t>
            </a:r>
            <a:r>
              <a:rPr lang="zh-CN" altLang="en-US" sz="3200" smtClean="0"/>
              <a:t>（</a:t>
            </a:r>
            <a:r>
              <a:rPr lang="en-US" altLang="zh-CN" sz="3200" smtClean="0"/>
              <a:t>SOME</a:t>
            </a:r>
            <a:r>
              <a:rPr lang="zh-CN" altLang="en-US" sz="3200" smtClean="0"/>
              <a:t>）或</a:t>
            </a:r>
            <a:r>
              <a:rPr lang="en-US" altLang="zh-CN" sz="3200" smtClean="0"/>
              <a:t>ALL</a:t>
            </a:r>
            <a:r>
              <a:rPr lang="zh-CN" altLang="en-US" sz="3200" smtClean="0"/>
              <a:t>谓词的子查询 （续）</a:t>
            </a:r>
          </a:p>
        </p:txBody>
      </p:sp>
      <p:sp>
        <p:nvSpPr>
          <p:cNvPr id="51203" name="Rectangle 1027"/>
          <p:cNvSpPr>
            <a:spLocks noGrp="1" noChangeArrowheads="1"/>
          </p:cNvSpPr>
          <p:nvPr>
            <p:ph type="body" idx="4294967295"/>
          </p:nvPr>
        </p:nvSpPr>
        <p:spPr>
          <a:xfrm>
            <a:off x="914400" y="1412875"/>
            <a:ext cx="7772400" cy="4572000"/>
          </a:xfrm>
        </p:spPr>
        <p:txBody>
          <a:bodyPr/>
          <a:lstStyle/>
          <a:p>
            <a:pPr marL="609600" indent="-609600" eaLnBrk="1" hangingPunct="1">
              <a:buFont typeface="宋体" panose="02010600030101010101" pitchFamily="2" charset="-122"/>
              <a:buNone/>
            </a:pPr>
            <a:r>
              <a:rPr lang="zh-CN" altLang="en-US" smtClean="0"/>
              <a:t>用聚集函数实现</a:t>
            </a:r>
            <a:r>
              <a:rPr lang="en-US" altLang="zh-CN" smtClean="0"/>
              <a:t>[</a:t>
            </a:r>
            <a:r>
              <a:rPr lang="zh-CN" altLang="en-US" smtClean="0"/>
              <a:t>例 </a:t>
            </a:r>
            <a:r>
              <a:rPr lang="en-US" altLang="zh-CN" smtClean="0"/>
              <a:t>3.58]</a:t>
            </a:r>
            <a:r>
              <a:rPr lang="en-US" altLang="zh-CN" sz="2400" smtClean="0"/>
              <a:t> </a:t>
            </a:r>
          </a:p>
          <a:p>
            <a:pPr marL="609600" indent="-609600" eaLnBrk="1" hangingPunct="1">
              <a:buFont typeface="宋体" panose="02010600030101010101" pitchFamily="2" charset="-122"/>
              <a:buNone/>
            </a:pPr>
            <a:endParaRPr lang="en-US" altLang="zh-CN" sz="2400" smtClean="0"/>
          </a:p>
          <a:p>
            <a:pPr marL="609600" indent="-609600" eaLnBrk="1" hangingPunct="1">
              <a:buFont typeface="宋体" panose="02010600030101010101" pitchFamily="2" charset="-122"/>
              <a:buNone/>
            </a:pPr>
            <a:r>
              <a:rPr lang="en-US" altLang="zh-CN" sz="2400" smtClean="0"/>
              <a:t>     SELECT Sname</a:t>
            </a:r>
            <a:r>
              <a:rPr lang="zh-CN" altLang="en-US" sz="2400" smtClean="0"/>
              <a:t>,</a:t>
            </a:r>
            <a:r>
              <a:rPr lang="en-US" altLang="zh-CN" sz="2400" smtClean="0"/>
              <a:t>Sage</a:t>
            </a:r>
          </a:p>
          <a:p>
            <a:pPr marL="609600" indent="-609600" eaLnBrk="1" hangingPunct="1">
              <a:buFont typeface="宋体" panose="02010600030101010101" pitchFamily="2" charset="-122"/>
              <a:buNone/>
            </a:pPr>
            <a:r>
              <a:rPr lang="en-US" altLang="zh-CN" sz="2400" smtClean="0"/>
              <a:t>     FROM   Student</a:t>
            </a:r>
          </a:p>
          <a:p>
            <a:pPr marL="609600" indent="-609600" eaLnBrk="1" hangingPunct="1">
              <a:buFont typeface="宋体" panose="02010600030101010101" pitchFamily="2" charset="-122"/>
              <a:buNone/>
            </a:pPr>
            <a:r>
              <a:rPr lang="en-US" altLang="zh-CN" sz="2400" smtClean="0"/>
              <a:t>     WHERE Sage &lt; </a:t>
            </a:r>
          </a:p>
          <a:p>
            <a:pPr marL="609600" indent="-609600" eaLnBrk="1" hangingPunct="1">
              <a:buFont typeface="宋体" panose="02010600030101010101" pitchFamily="2" charset="-122"/>
              <a:buNone/>
            </a:pPr>
            <a:r>
              <a:rPr lang="en-US" altLang="zh-CN" sz="2400" smtClean="0"/>
              <a:t>                             </a:t>
            </a:r>
            <a:r>
              <a:rPr lang="zh-CN" altLang="en-US" sz="2400" smtClean="0"/>
              <a:t>(</a:t>
            </a:r>
            <a:r>
              <a:rPr lang="en-US" altLang="zh-CN" sz="2400" smtClean="0"/>
              <a:t>SELECT </a:t>
            </a:r>
            <a:r>
              <a:rPr lang="en-US" altLang="zh-CN" sz="2400" smtClean="0">
                <a:solidFill>
                  <a:srgbClr val="FF3399"/>
                </a:solidFill>
              </a:rPr>
              <a:t>MAX（Sage）</a:t>
            </a:r>
            <a:endParaRPr lang="en-US" altLang="zh-CN" sz="2400" smtClean="0"/>
          </a:p>
          <a:p>
            <a:pPr marL="609600" indent="-609600" eaLnBrk="1" hangingPunct="1">
              <a:buFont typeface="宋体" panose="02010600030101010101" pitchFamily="2" charset="-122"/>
              <a:buNone/>
            </a:pPr>
            <a:r>
              <a:rPr lang="en-US" altLang="zh-CN" sz="2400" smtClean="0"/>
              <a:t>                               FROM Student</a:t>
            </a:r>
          </a:p>
          <a:p>
            <a:pPr marL="609600" indent="-609600" eaLnBrk="1" hangingPunct="1">
              <a:buFont typeface="宋体" panose="02010600030101010101" pitchFamily="2" charset="-122"/>
              <a:buNone/>
            </a:pPr>
            <a:r>
              <a:rPr lang="en-US" altLang="zh-CN" sz="2400" smtClean="0"/>
              <a:t>                               WHERE Sdept= </a:t>
            </a:r>
            <a:r>
              <a:rPr lang="zh-CN" altLang="en-US" sz="2400" smtClean="0"/>
              <a:t>'</a:t>
            </a:r>
            <a:r>
              <a:rPr lang="en-US" altLang="zh-CN" sz="2400" smtClean="0"/>
              <a:t>CS '</a:t>
            </a:r>
            <a:r>
              <a:rPr lang="zh-CN" altLang="en-US" sz="2400" smtClean="0"/>
              <a:t>)</a:t>
            </a:r>
          </a:p>
          <a:p>
            <a:pPr marL="609600" indent="-609600" eaLnBrk="1" hangingPunct="1">
              <a:buFont typeface="宋体" panose="02010600030101010101" pitchFamily="2" charset="-122"/>
              <a:buNone/>
            </a:pPr>
            <a:r>
              <a:rPr lang="en-US" altLang="zh-CN" sz="2400" smtClean="0"/>
              <a:t>       AND Sdept &lt;&gt; ' CS </a:t>
            </a:r>
            <a:r>
              <a:rPr lang="zh-CN" altLang="en-US" sz="2400" smtClean="0"/>
              <a:t>'</a:t>
            </a:r>
            <a:r>
              <a:rPr lang="en-US" altLang="zh-CN" sz="2400" smtClean="0"/>
              <a:t>;</a:t>
            </a:r>
          </a:p>
        </p:txBody>
      </p:sp>
    </p:spTree>
    <p:extLst>
      <p:ext uri="{BB962C8B-B14F-4D97-AF65-F5344CB8AC3E}">
        <p14:creationId xmlns:p14="http://schemas.microsoft.com/office/powerpoint/2010/main" val="14257949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28575" y="-33338"/>
            <a:ext cx="9209088" cy="1131888"/>
          </a:xfrm>
        </p:spPr>
        <p:txBody>
          <a:bodyPr/>
          <a:lstStyle/>
          <a:p>
            <a:pPr eaLnBrk="1" hangingPunct="1"/>
            <a:r>
              <a:rPr lang="zh-CN" altLang="en-US" sz="3200" smtClean="0"/>
              <a:t>带有</a:t>
            </a:r>
            <a:r>
              <a:rPr lang="en-US" altLang="zh-CN" sz="3200" smtClean="0"/>
              <a:t>ANY</a:t>
            </a:r>
            <a:r>
              <a:rPr lang="zh-CN" altLang="en-US" sz="3200" smtClean="0"/>
              <a:t>（</a:t>
            </a:r>
            <a:r>
              <a:rPr lang="en-US" altLang="zh-CN" sz="3200" smtClean="0"/>
              <a:t>SOME</a:t>
            </a:r>
            <a:r>
              <a:rPr lang="zh-CN" altLang="en-US" sz="3200" smtClean="0"/>
              <a:t>）或</a:t>
            </a:r>
            <a:r>
              <a:rPr lang="en-US" altLang="zh-CN" sz="3200" smtClean="0"/>
              <a:t>ALL</a:t>
            </a:r>
            <a:r>
              <a:rPr lang="zh-CN" altLang="en-US" sz="3200" smtClean="0"/>
              <a:t>谓词的子查询 （续）</a:t>
            </a:r>
          </a:p>
        </p:txBody>
      </p:sp>
      <p:sp>
        <p:nvSpPr>
          <p:cNvPr id="52227" name="Rectangle 3"/>
          <p:cNvSpPr>
            <a:spLocks noGrp="1" noChangeArrowheads="1"/>
          </p:cNvSpPr>
          <p:nvPr>
            <p:ph type="body" idx="4294967295"/>
          </p:nvPr>
        </p:nvSpPr>
        <p:spPr>
          <a:xfrm>
            <a:off x="611188" y="1292514"/>
            <a:ext cx="7772400" cy="5283200"/>
          </a:xfrm>
        </p:spPr>
        <p:txBody>
          <a:bodyPr/>
          <a:lstStyle/>
          <a:p>
            <a:pPr marL="609600" indent="-609600" eaLnBrk="1" hangingPunct="1">
              <a:buFont typeface="宋体" panose="02010600030101010101" pitchFamily="2" charset="-122"/>
              <a:buNone/>
            </a:pPr>
            <a:r>
              <a:rPr lang="en-US" altLang="zh-CN" sz="2400" dirty="0" smtClean="0"/>
              <a:t>[</a:t>
            </a:r>
            <a:r>
              <a:rPr lang="zh-CN" altLang="en-US" sz="2400" dirty="0" smtClean="0"/>
              <a:t>例 </a:t>
            </a:r>
            <a:r>
              <a:rPr lang="en-US" altLang="zh-CN" sz="2400" dirty="0" smtClean="0"/>
              <a:t>3.59]  </a:t>
            </a:r>
            <a:r>
              <a:rPr lang="zh-CN" altLang="en-US" sz="2400" dirty="0" smtClean="0"/>
              <a:t>查询非计算机科学系中比计算机科学系</a:t>
            </a:r>
            <a:r>
              <a:rPr lang="zh-CN" altLang="en-US" sz="2400" dirty="0" smtClean="0">
                <a:solidFill>
                  <a:srgbClr val="FF00FF"/>
                </a:solidFill>
              </a:rPr>
              <a:t>所有</a:t>
            </a:r>
            <a:r>
              <a:rPr lang="zh-CN" altLang="en-US" sz="2400" dirty="0" smtClean="0"/>
              <a:t>学生年龄都小的学生姓名及年龄。</a:t>
            </a:r>
          </a:p>
          <a:p>
            <a:pPr marL="609600" indent="-609600" eaLnBrk="1" hangingPunct="1">
              <a:buFont typeface="宋体" panose="02010600030101010101" pitchFamily="2" charset="-122"/>
              <a:buNone/>
            </a:pPr>
            <a:endParaRPr lang="zh-CN" altLang="en-US" sz="2400" dirty="0" smtClean="0"/>
          </a:p>
          <a:p>
            <a:pPr marL="990600" lvl="1" indent="-533400">
              <a:buFont typeface="宋体" panose="02010600030101010101" pitchFamily="2" charset="-122"/>
              <a:buNone/>
            </a:pPr>
            <a:r>
              <a:rPr lang="zh-CN" altLang="en-US" dirty="0" smtClean="0"/>
              <a:t>方法一：用</a:t>
            </a:r>
            <a:r>
              <a:rPr lang="en-US" altLang="zh-CN" dirty="0" smtClean="0"/>
              <a:t>ALL</a:t>
            </a:r>
            <a:r>
              <a:rPr lang="zh-CN" altLang="en-US" dirty="0" smtClean="0"/>
              <a:t>谓词</a:t>
            </a:r>
          </a:p>
          <a:p>
            <a:pPr marL="990600" lvl="1" indent="-533400">
              <a:buFont typeface="宋体" panose="02010600030101010101" pitchFamily="2" charset="-122"/>
              <a:buNone/>
            </a:pPr>
            <a:r>
              <a:rPr lang="zh-CN" altLang="en-US" sz="2000" dirty="0" smtClean="0"/>
              <a:t>   </a:t>
            </a:r>
            <a:r>
              <a:rPr lang="zh-CN" altLang="en-US" dirty="0" smtClean="0"/>
              <a:t> </a:t>
            </a:r>
            <a:r>
              <a:rPr lang="en-US" altLang="zh-CN" dirty="0" smtClean="0"/>
              <a:t>SELECT </a:t>
            </a:r>
            <a:r>
              <a:rPr lang="en-US" altLang="zh-CN" dirty="0" err="1" smtClean="0"/>
              <a:t>Sname</a:t>
            </a:r>
            <a:r>
              <a:rPr lang="zh-CN" altLang="en-US" dirty="0" smtClean="0"/>
              <a:t>,</a:t>
            </a:r>
            <a:r>
              <a:rPr lang="en-US" altLang="zh-CN" dirty="0" smtClean="0"/>
              <a:t>Sage</a:t>
            </a:r>
          </a:p>
          <a:p>
            <a:pPr marL="990600" lvl="1" indent="-533400">
              <a:buFont typeface="宋体" panose="02010600030101010101" pitchFamily="2" charset="-122"/>
              <a:buNone/>
            </a:pPr>
            <a:r>
              <a:rPr lang="en-US" altLang="zh-CN" dirty="0" smtClean="0"/>
              <a:t>    FROM Student</a:t>
            </a:r>
          </a:p>
          <a:p>
            <a:pPr marL="990600" lvl="1" indent="-533400">
              <a:buFont typeface="宋体" panose="02010600030101010101" pitchFamily="2" charset="-122"/>
              <a:buNone/>
            </a:pPr>
            <a:r>
              <a:rPr lang="en-US" altLang="zh-CN" dirty="0" smtClean="0"/>
              <a:t>    WHERE Sage &lt; </a:t>
            </a:r>
            <a:r>
              <a:rPr lang="en-US" altLang="zh-CN" dirty="0" smtClean="0">
                <a:solidFill>
                  <a:srgbClr val="FF0000"/>
                </a:solidFill>
              </a:rPr>
              <a:t>ALL</a:t>
            </a:r>
          </a:p>
          <a:p>
            <a:pPr marL="990600" lvl="1" indent="-533400">
              <a:buFont typeface="宋体" panose="02010600030101010101" pitchFamily="2" charset="-122"/>
              <a:buNone/>
            </a:pPr>
            <a:r>
              <a:rPr lang="en-US" altLang="zh-CN" dirty="0" smtClean="0"/>
              <a:t>                           </a:t>
            </a:r>
            <a:r>
              <a:rPr lang="zh-CN" altLang="en-US" dirty="0" smtClean="0"/>
              <a:t>(</a:t>
            </a:r>
            <a:r>
              <a:rPr lang="en-US" altLang="zh-CN" dirty="0" smtClean="0"/>
              <a:t>SELECT Sage</a:t>
            </a:r>
          </a:p>
          <a:p>
            <a:pPr marL="990600" lvl="1" indent="-533400">
              <a:buFont typeface="宋体" panose="02010600030101010101" pitchFamily="2" charset="-122"/>
              <a:buNone/>
            </a:pPr>
            <a:r>
              <a:rPr lang="en-US" altLang="zh-CN" dirty="0" smtClean="0"/>
              <a:t>                            FROM Student</a:t>
            </a:r>
          </a:p>
          <a:p>
            <a:pPr marL="990600" lvl="1" indent="-533400">
              <a:buFont typeface="宋体" panose="02010600030101010101" pitchFamily="2" charset="-122"/>
              <a:buNone/>
            </a:pPr>
            <a:r>
              <a:rPr lang="en-US" altLang="zh-CN" dirty="0" smtClean="0"/>
              <a:t>                            WHERE </a:t>
            </a:r>
            <a:r>
              <a:rPr lang="en-US" altLang="zh-CN" dirty="0" err="1" smtClean="0"/>
              <a:t>Sdept</a:t>
            </a:r>
            <a:r>
              <a:rPr lang="en-US" altLang="zh-CN" dirty="0" smtClean="0"/>
              <a:t>= ' CS '</a:t>
            </a:r>
            <a:r>
              <a:rPr lang="zh-CN" altLang="en-US" dirty="0" smtClean="0"/>
              <a:t>)</a:t>
            </a:r>
            <a:endParaRPr lang="zh-CN" altLang="en-US" sz="2800" dirty="0" smtClean="0"/>
          </a:p>
          <a:p>
            <a:pPr marL="990600" lvl="1" indent="-533400">
              <a:buFont typeface="宋体" panose="02010600030101010101" pitchFamily="2" charset="-122"/>
              <a:buNone/>
            </a:pPr>
            <a:r>
              <a:rPr lang="en-US" altLang="zh-CN" dirty="0" smtClean="0"/>
              <a:t>      AND </a:t>
            </a:r>
            <a:r>
              <a:rPr lang="en-US" altLang="zh-CN" dirty="0" err="1" smtClean="0"/>
              <a:t>Sdept</a:t>
            </a:r>
            <a:r>
              <a:rPr lang="en-US" altLang="zh-CN" dirty="0" smtClean="0"/>
              <a:t> &lt;&gt; ' CS ’;</a:t>
            </a:r>
          </a:p>
        </p:txBody>
      </p:sp>
    </p:spTree>
    <p:extLst>
      <p:ext uri="{BB962C8B-B14F-4D97-AF65-F5344CB8AC3E}">
        <p14:creationId xmlns:p14="http://schemas.microsoft.com/office/powerpoint/2010/main" val="737178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en-US" altLang="zh-CN" sz="3600" dirty="0" smtClean="0"/>
              <a:t>1. </a:t>
            </a:r>
            <a:r>
              <a:rPr lang="zh-CN" altLang="en-US" sz="3600" dirty="0" smtClean="0"/>
              <a:t>连接查询 </a:t>
            </a:r>
          </a:p>
        </p:txBody>
      </p:sp>
      <p:sp>
        <p:nvSpPr>
          <p:cNvPr id="7171" name="Rectangle 3"/>
          <p:cNvSpPr>
            <a:spLocks noGrp="1" noChangeArrowheads="1"/>
          </p:cNvSpPr>
          <p:nvPr>
            <p:ph type="body" idx="4294967295"/>
          </p:nvPr>
        </p:nvSpPr>
        <p:spPr>
          <a:xfrm>
            <a:off x="323850" y="1030288"/>
            <a:ext cx="8505825" cy="5494337"/>
          </a:xfrm>
        </p:spPr>
        <p:txBody>
          <a:bodyPr>
            <a:normAutofit/>
          </a:bodyPr>
          <a:lstStyle/>
          <a:p>
            <a:pPr algn="just" eaLnBrk="1" hangingPunct="1">
              <a:lnSpc>
                <a:spcPct val="150000"/>
              </a:lnSpc>
            </a:pPr>
            <a:r>
              <a:rPr lang="zh-CN" altLang="en-US" dirty="0" smtClean="0"/>
              <a:t>连接查询</a:t>
            </a:r>
            <a:r>
              <a:rPr lang="zh-CN" altLang="en-US" dirty="0" smtClean="0"/>
              <a:t>：同时</a:t>
            </a:r>
            <a:r>
              <a:rPr lang="zh-CN" altLang="en-US" dirty="0" smtClean="0"/>
              <a:t>涉及两个以上的表的查询</a:t>
            </a:r>
          </a:p>
          <a:p>
            <a:pPr algn="just" eaLnBrk="1" hangingPunct="1"/>
            <a:r>
              <a:rPr lang="en-US" altLang="zh-CN" dirty="0"/>
              <a:t> </a:t>
            </a:r>
            <a:r>
              <a:rPr lang="zh-CN" altLang="en-US" dirty="0" smtClean="0"/>
              <a:t>对应关系代数的</a:t>
            </a:r>
            <a:endParaRPr lang="en-US" altLang="zh-CN" dirty="0" smtClean="0"/>
          </a:p>
          <a:p>
            <a:pPr algn="just" eaLnBrk="1" hangingPunct="1"/>
            <a:r>
              <a:rPr lang="en-US" altLang="zh-CN" dirty="0" smtClean="0"/>
              <a:t>Join </a:t>
            </a:r>
            <a:r>
              <a:rPr lang="zh-CN" altLang="en-US" dirty="0" smtClean="0"/>
              <a:t>（</a:t>
            </a:r>
            <a:r>
              <a:rPr lang="en-US" altLang="zh-CN" dirty="0" smtClean="0"/>
              <a:t>inner join</a:t>
            </a:r>
            <a:r>
              <a:rPr lang="zh-CN" altLang="en-US" dirty="0" smtClean="0"/>
              <a:t>）</a:t>
            </a:r>
            <a:endParaRPr lang="en-US" altLang="zh-CN" dirty="0" smtClean="0"/>
          </a:p>
          <a:p>
            <a:pPr algn="just" eaLnBrk="1" hangingPunct="1"/>
            <a:endParaRPr lang="en-US" altLang="zh-CN" dirty="0"/>
          </a:p>
          <a:p>
            <a:pPr algn="just"/>
            <a:r>
              <a:rPr lang="en-US" altLang="zh-CN" dirty="0"/>
              <a:t>Natural </a:t>
            </a:r>
            <a:r>
              <a:rPr lang="en-US" altLang="zh-CN" dirty="0" smtClean="0"/>
              <a:t>join</a:t>
            </a:r>
          </a:p>
          <a:p>
            <a:pPr algn="just"/>
            <a:endParaRPr lang="en-US" altLang="zh-CN" dirty="0"/>
          </a:p>
          <a:p>
            <a:pPr algn="just"/>
            <a:r>
              <a:rPr lang="en-US" altLang="zh-CN" dirty="0" smtClean="0"/>
              <a:t>Left outer join</a:t>
            </a:r>
          </a:p>
          <a:p>
            <a:pPr algn="just"/>
            <a:endParaRPr lang="en-US" altLang="zh-CN" dirty="0"/>
          </a:p>
          <a:p>
            <a:pPr algn="just"/>
            <a:r>
              <a:rPr lang="en-US" altLang="zh-CN" dirty="0" smtClean="0"/>
              <a:t>Right outer join</a:t>
            </a:r>
            <a:endParaRPr lang="zh-CN" altLang="en-US" dirty="0" smtClean="0"/>
          </a:p>
        </p:txBody>
      </p:sp>
      <p:grpSp>
        <p:nvGrpSpPr>
          <p:cNvPr id="4" name="Group 9"/>
          <p:cNvGrpSpPr>
            <a:grpSpLocks/>
          </p:cNvGrpSpPr>
          <p:nvPr/>
        </p:nvGrpSpPr>
        <p:grpSpPr bwMode="auto">
          <a:xfrm>
            <a:off x="3049182" y="1889262"/>
            <a:ext cx="1295400" cy="677863"/>
            <a:chOff x="2305" y="9420"/>
            <a:chExt cx="705" cy="363"/>
          </a:xfrm>
        </p:grpSpPr>
        <p:sp>
          <p:nvSpPr>
            <p:cNvPr id="5" name="AutoShape 10"/>
            <p:cNvSpPr>
              <a:spLocks noChangeArrowheads="1"/>
            </p:cNvSpPr>
            <p:nvPr/>
          </p:nvSpPr>
          <p:spPr bwMode="auto">
            <a:xfrm rot="5400000" flipV="1">
              <a:off x="2642" y="9423"/>
              <a:ext cx="78" cy="142"/>
            </a:xfrm>
            <a:prstGeom prst="flowChartCollate">
              <a:avLst/>
            </a:prstGeom>
            <a:solidFill>
              <a:srgbClr val="FFFFFF"/>
            </a:solidFill>
            <a:ln w="6350">
              <a:solidFill>
                <a:srgbClr val="000000"/>
              </a:solidFill>
              <a:miter lim="800000"/>
              <a:headEnd/>
              <a:tailEnd/>
            </a:ln>
          </p:spPr>
          <p:txBody>
            <a:bodyPr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Text Box 11"/>
            <p:cNvSpPr txBox="1">
              <a:spLocks noChangeArrowheads="1"/>
            </p:cNvSpPr>
            <p:nvPr/>
          </p:nvSpPr>
          <p:spPr bwMode="auto">
            <a:xfrm flipV="1">
              <a:off x="2305" y="9420"/>
              <a:ext cx="705"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80000"/>
                </a:lnSpc>
              </a:pPr>
              <a:endParaRPr lang="zh-CN" altLang="zh-CN" sz="2000"/>
            </a:p>
          </p:txBody>
        </p:sp>
      </p:grpSp>
      <p:sp>
        <p:nvSpPr>
          <p:cNvPr id="7" name="矩形 6"/>
          <p:cNvSpPr/>
          <p:nvPr/>
        </p:nvSpPr>
        <p:spPr>
          <a:xfrm>
            <a:off x="633468" y="2763089"/>
            <a:ext cx="7655587" cy="646331"/>
          </a:xfrm>
          <a:prstGeom prst="rect">
            <a:avLst/>
          </a:prstGeom>
        </p:spPr>
        <p:txBody>
          <a:bodyPr wrap="square">
            <a:spAutoFit/>
          </a:bodyPr>
          <a:lstStyle/>
          <a:p>
            <a:r>
              <a:rPr lang="en-US" altLang="zh-CN" dirty="0">
                <a:solidFill>
                  <a:srgbClr val="235A81"/>
                </a:solidFill>
                <a:latin typeface="Courier New" panose="02070309020205020404" pitchFamily="49" charset="0"/>
                <a:hlinkClick r:id="rId3"/>
              </a:rPr>
              <a:t>SELECT</a:t>
            </a:r>
            <a:r>
              <a:rPr lang="en-US" altLang="zh-CN" dirty="0">
                <a:solidFill>
                  <a:srgbClr val="444444"/>
                </a:solidFill>
                <a:latin typeface="Courier New" panose="02070309020205020404" pitchFamily="49" charset="0"/>
              </a:rPr>
              <a:t> * </a:t>
            </a:r>
            <a:r>
              <a:rPr lang="en-US" altLang="zh-CN" dirty="0">
                <a:solidFill>
                  <a:srgbClr val="770088"/>
                </a:solidFill>
                <a:latin typeface="Courier New" panose="02070309020205020404" pitchFamily="49" charset="0"/>
              </a:rPr>
              <a:t>FROM</a:t>
            </a:r>
            <a:r>
              <a:rPr lang="en-US" altLang="zh-CN" dirty="0">
                <a:solidFill>
                  <a:srgbClr val="444444"/>
                </a:solidFill>
                <a:latin typeface="Courier New" panose="02070309020205020404" pitchFamily="49" charset="0"/>
              </a:rPr>
              <a:t> </a:t>
            </a:r>
            <a:r>
              <a:rPr lang="en-US" altLang="zh-CN" dirty="0">
                <a:solidFill>
                  <a:srgbClr val="0055AA"/>
                </a:solidFill>
                <a:latin typeface="Courier New" panose="02070309020205020404" pitchFamily="49" charset="0"/>
              </a:rPr>
              <a:t>`</a:t>
            </a:r>
            <a:r>
              <a:rPr lang="en-US" altLang="zh-CN" dirty="0" err="1">
                <a:solidFill>
                  <a:srgbClr val="0055AA"/>
                </a:solidFill>
                <a:latin typeface="Courier New" panose="02070309020205020404" pitchFamily="49" charset="0"/>
              </a:rPr>
              <a:t>dept</a:t>
            </a:r>
            <a:r>
              <a:rPr lang="en-US" altLang="zh-CN" dirty="0">
                <a:solidFill>
                  <a:srgbClr val="0055AA"/>
                </a:solidFill>
                <a:latin typeface="Courier New" panose="02070309020205020404" pitchFamily="49" charset="0"/>
              </a:rPr>
              <a:t>`</a:t>
            </a:r>
            <a:r>
              <a:rPr lang="en-US" altLang="zh-CN" dirty="0">
                <a:solidFill>
                  <a:srgbClr val="444444"/>
                </a:solidFill>
                <a:latin typeface="Courier New" panose="02070309020205020404" pitchFamily="49" charset="0"/>
              </a:rPr>
              <a:t> </a:t>
            </a:r>
            <a:r>
              <a:rPr lang="en-US" altLang="zh-CN" dirty="0" smtClean="0">
                <a:solidFill>
                  <a:srgbClr val="FF0000"/>
                </a:solidFill>
                <a:latin typeface="Courier New" panose="02070309020205020404" pitchFamily="49" charset="0"/>
              </a:rPr>
              <a:t>inner</a:t>
            </a:r>
            <a:r>
              <a:rPr lang="en-US" altLang="zh-CN" dirty="0">
                <a:solidFill>
                  <a:srgbClr val="FF0000"/>
                </a:solidFill>
                <a:latin typeface="Courier New" panose="02070309020205020404" pitchFamily="49" charset="0"/>
              </a:rPr>
              <a:t> join</a:t>
            </a:r>
            <a:r>
              <a:rPr lang="en-US" altLang="zh-CN" dirty="0">
                <a:solidFill>
                  <a:srgbClr val="444444"/>
                </a:solidFill>
                <a:latin typeface="Courier New" panose="02070309020205020404" pitchFamily="49" charset="0"/>
              </a:rPr>
              <a:t> </a:t>
            </a:r>
            <a:r>
              <a:rPr lang="en-US" altLang="zh-CN" dirty="0">
                <a:solidFill>
                  <a:srgbClr val="0055AA"/>
                </a:solidFill>
                <a:latin typeface="Courier New" panose="02070309020205020404" pitchFamily="49" charset="0"/>
              </a:rPr>
              <a:t>`</a:t>
            </a:r>
            <a:r>
              <a:rPr lang="en-US" altLang="zh-CN" dirty="0" err="1">
                <a:solidFill>
                  <a:srgbClr val="0055AA"/>
                </a:solidFill>
                <a:latin typeface="Courier New" panose="02070309020205020404" pitchFamily="49" charset="0"/>
              </a:rPr>
              <a:t>emp</a:t>
            </a:r>
            <a:r>
              <a:rPr lang="en-US" altLang="zh-CN" dirty="0">
                <a:solidFill>
                  <a:srgbClr val="0055AA"/>
                </a:solidFill>
                <a:latin typeface="Courier New" panose="02070309020205020404" pitchFamily="49" charset="0"/>
              </a:rPr>
              <a:t>`</a:t>
            </a:r>
            <a:r>
              <a:rPr lang="en-US" altLang="zh-CN" dirty="0">
                <a:solidFill>
                  <a:srgbClr val="444444"/>
                </a:solidFill>
                <a:latin typeface="Courier New" panose="02070309020205020404" pitchFamily="49" charset="0"/>
              </a:rPr>
              <a:t> </a:t>
            </a:r>
            <a:r>
              <a:rPr lang="en-US" altLang="zh-CN" dirty="0">
                <a:solidFill>
                  <a:srgbClr val="770088"/>
                </a:solidFill>
                <a:latin typeface="Courier New" panose="02070309020205020404" pitchFamily="49" charset="0"/>
              </a:rPr>
              <a:t>on</a:t>
            </a:r>
            <a:r>
              <a:rPr lang="en-US" altLang="zh-CN" dirty="0">
                <a:solidFill>
                  <a:srgbClr val="444444"/>
                </a:solidFill>
                <a:latin typeface="Courier New" panose="02070309020205020404" pitchFamily="49" charset="0"/>
              </a:rPr>
              <a:t> </a:t>
            </a:r>
            <a:r>
              <a:rPr lang="en-US" altLang="zh-CN" dirty="0" err="1">
                <a:solidFill>
                  <a:srgbClr val="444444"/>
                </a:solidFill>
                <a:latin typeface="Courier New" panose="02070309020205020404" pitchFamily="49" charset="0"/>
              </a:rPr>
              <a:t>dept</a:t>
            </a:r>
            <a:r>
              <a:rPr lang="en-US" altLang="zh-CN" dirty="0">
                <a:solidFill>
                  <a:srgbClr val="444444"/>
                </a:solidFill>
                <a:latin typeface="Courier New" panose="02070309020205020404" pitchFamily="49" charset="0"/>
              </a:rPr>
              <a:t>.</a:t>
            </a:r>
            <a:r>
              <a:rPr lang="en-US" altLang="zh-CN" dirty="0">
                <a:solidFill>
                  <a:srgbClr val="0055AA"/>
                </a:solidFill>
                <a:latin typeface="Courier New" panose="02070309020205020404" pitchFamily="49" charset="0"/>
              </a:rPr>
              <a:t>`DEPTNO`</a:t>
            </a:r>
            <a:r>
              <a:rPr lang="en-US" altLang="zh-CN" dirty="0">
                <a:solidFill>
                  <a:srgbClr val="444444"/>
                </a:solidFill>
                <a:latin typeface="Courier New" panose="02070309020205020404" pitchFamily="49" charset="0"/>
              </a:rPr>
              <a:t>=</a:t>
            </a:r>
            <a:r>
              <a:rPr lang="en-US" altLang="zh-CN" dirty="0" err="1">
                <a:solidFill>
                  <a:srgbClr val="444444"/>
                </a:solidFill>
                <a:latin typeface="Courier New" panose="02070309020205020404" pitchFamily="49" charset="0"/>
              </a:rPr>
              <a:t>emp</a:t>
            </a:r>
            <a:r>
              <a:rPr lang="en-US" altLang="zh-CN" dirty="0">
                <a:solidFill>
                  <a:srgbClr val="444444"/>
                </a:solidFill>
                <a:latin typeface="Courier New" panose="02070309020205020404" pitchFamily="49" charset="0"/>
              </a:rPr>
              <a:t>.</a:t>
            </a:r>
            <a:r>
              <a:rPr lang="en-US" altLang="zh-CN" dirty="0">
                <a:solidFill>
                  <a:srgbClr val="0055AA"/>
                </a:solidFill>
                <a:latin typeface="Courier New" panose="02070309020205020404" pitchFamily="49" charset="0"/>
              </a:rPr>
              <a:t>`DEPTNO`</a:t>
            </a:r>
            <a:endParaRPr lang="zh-CN" altLang="en-US" dirty="0"/>
          </a:p>
        </p:txBody>
      </p:sp>
      <p:sp>
        <p:nvSpPr>
          <p:cNvPr id="8" name="矩形 7"/>
          <p:cNvSpPr/>
          <p:nvPr/>
        </p:nvSpPr>
        <p:spPr>
          <a:xfrm>
            <a:off x="633468" y="3848247"/>
            <a:ext cx="6792098" cy="369332"/>
          </a:xfrm>
          <a:prstGeom prst="rect">
            <a:avLst/>
          </a:prstGeom>
        </p:spPr>
        <p:txBody>
          <a:bodyPr wrap="square">
            <a:spAutoFit/>
          </a:bodyPr>
          <a:lstStyle/>
          <a:p>
            <a:r>
              <a:rPr lang="en-US" altLang="zh-CN" dirty="0">
                <a:solidFill>
                  <a:srgbClr val="235A81"/>
                </a:solidFill>
                <a:latin typeface="Courier New" panose="02070309020205020404" pitchFamily="49" charset="0"/>
                <a:hlinkClick r:id="rId3"/>
              </a:rPr>
              <a:t>SELECT</a:t>
            </a:r>
            <a:r>
              <a:rPr lang="en-US" altLang="zh-CN" dirty="0">
                <a:solidFill>
                  <a:srgbClr val="444444"/>
                </a:solidFill>
                <a:latin typeface="Courier New" panose="02070309020205020404" pitchFamily="49" charset="0"/>
              </a:rPr>
              <a:t> * </a:t>
            </a:r>
            <a:r>
              <a:rPr lang="en-US" altLang="zh-CN" dirty="0">
                <a:solidFill>
                  <a:srgbClr val="770088"/>
                </a:solidFill>
                <a:latin typeface="Courier New" panose="02070309020205020404" pitchFamily="49" charset="0"/>
              </a:rPr>
              <a:t>FROM</a:t>
            </a:r>
            <a:r>
              <a:rPr lang="en-US" altLang="zh-CN" dirty="0">
                <a:solidFill>
                  <a:srgbClr val="444444"/>
                </a:solidFill>
                <a:latin typeface="Courier New" panose="02070309020205020404" pitchFamily="49" charset="0"/>
              </a:rPr>
              <a:t> </a:t>
            </a:r>
            <a:r>
              <a:rPr lang="en-US" altLang="zh-CN" dirty="0">
                <a:solidFill>
                  <a:srgbClr val="0055AA"/>
                </a:solidFill>
                <a:latin typeface="Courier New" panose="02070309020205020404" pitchFamily="49" charset="0"/>
              </a:rPr>
              <a:t>`</a:t>
            </a:r>
            <a:r>
              <a:rPr lang="en-US" altLang="zh-CN" dirty="0" err="1">
                <a:solidFill>
                  <a:srgbClr val="0055AA"/>
                </a:solidFill>
                <a:latin typeface="Courier New" panose="02070309020205020404" pitchFamily="49" charset="0"/>
              </a:rPr>
              <a:t>dept</a:t>
            </a:r>
            <a:r>
              <a:rPr lang="en-US" altLang="zh-CN" dirty="0">
                <a:solidFill>
                  <a:srgbClr val="0055AA"/>
                </a:solidFill>
                <a:latin typeface="Courier New" panose="02070309020205020404" pitchFamily="49" charset="0"/>
              </a:rPr>
              <a:t>`</a:t>
            </a:r>
            <a:r>
              <a:rPr lang="en-US" altLang="zh-CN" dirty="0">
                <a:solidFill>
                  <a:srgbClr val="444444"/>
                </a:solidFill>
                <a:latin typeface="Courier New" panose="02070309020205020404" pitchFamily="49" charset="0"/>
              </a:rPr>
              <a:t> </a:t>
            </a:r>
            <a:r>
              <a:rPr lang="en-US" altLang="zh-CN" dirty="0">
                <a:solidFill>
                  <a:srgbClr val="770088"/>
                </a:solidFill>
                <a:latin typeface="Courier New" panose="02070309020205020404" pitchFamily="49" charset="0"/>
              </a:rPr>
              <a:t>natural</a:t>
            </a:r>
            <a:r>
              <a:rPr lang="en-US" altLang="zh-CN" dirty="0">
                <a:solidFill>
                  <a:srgbClr val="444444"/>
                </a:solidFill>
                <a:latin typeface="Courier New" panose="02070309020205020404" pitchFamily="49" charset="0"/>
              </a:rPr>
              <a:t> </a:t>
            </a:r>
            <a:r>
              <a:rPr lang="en-US" altLang="zh-CN" dirty="0">
                <a:solidFill>
                  <a:srgbClr val="770088"/>
                </a:solidFill>
                <a:latin typeface="Courier New" panose="02070309020205020404" pitchFamily="49" charset="0"/>
              </a:rPr>
              <a:t>join</a:t>
            </a:r>
            <a:r>
              <a:rPr lang="en-US" altLang="zh-CN" dirty="0">
                <a:solidFill>
                  <a:srgbClr val="444444"/>
                </a:solidFill>
                <a:latin typeface="Courier New" panose="02070309020205020404" pitchFamily="49" charset="0"/>
              </a:rPr>
              <a:t> </a:t>
            </a:r>
            <a:r>
              <a:rPr lang="en-US" altLang="zh-CN" dirty="0">
                <a:solidFill>
                  <a:srgbClr val="0055AA"/>
                </a:solidFill>
                <a:latin typeface="Courier New" panose="02070309020205020404" pitchFamily="49" charset="0"/>
              </a:rPr>
              <a:t> </a:t>
            </a:r>
            <a:r>
              <a:rPr lang="en-US" altLang="zh-CN" dirty="0" smtClean="0">
                <a:solidFill>
                  <a:srgbClr val="0055AA"/>
                </a:solidFill>
                <a:latin typeface="Courier New" panose="02070309020205020404" pitchFamily="49" charset="0"/>
              </a:rPr>
              <a:t>`</a:t>
            </a:r>
            <a:r>
              <a:rPr lang="en-US" altLang="zh-CN" dirty="0" err="1" smtClean="0">
                <a:solidFill>
                  <a:srgbClr val="0055AA"/>
                </a:solidFill>
                <a:latin typeface="Courier New" panose="02070309020205020404" pitchFamily="49" charset="0"/>
              </a:rPr>
              <a:t>emp</a:t>
            </a:r>
            <a:r>
              <a:rPr lang="en-US" altLang="zh-CN" dirty="0" smtClean="0">
                <a:solidFill>
                  <a:srgbClr val="0055AA"/>
                </a:solidFill>
                <a:latin typeface="Courier New" panose="02070309020205020404" pitchFamily="49" charset="0"/>
              </a:rPr>
              <a:t>`</a:t>
            </a:r>
            <a:endParaRPr lang="zh-CN" altLang="en-US" dirty="0"/>
          </a:p>
        </p:txBody>
      </p:sp>
      <p:sp>
        <p:nvSpPr>
          <p:cNvPr id="2" name="矩形 1"/>
          <p:cNvSpPr/>
          <p:nvPr/>
        </p:nvSpPr>
        <p:spPr>
          <a:xfrm flipH="1">
            <a:off x="723900" y="4732723"/>
            <a:ext cx="8281555" cy="646331"/>
          </a:xfrm>
          <a:prstGeom prst="rect">
            <a:avLst/>
          </a:prstGeom>
        </p:spPr>
        <p:txBody>
          <a:bodyPr wrap="square">
            <a:spAutoFit/>
          </a:bodyPr>
          <a:lstStyle/>
          <a:p>
            <a:r>
              <a:rPr lang="en-US" altLang="zh-CN" dirty="0">
                <a:solidFill>
                  <a:srgbClr val="235A81"/>
                </a:solidFill>
                <a:latin typeface="Courier New" panose="02070309020205020404" pitchFamily="49" charset="0"/>
                <a:hlinkClick r:id="rId3"/>
              </a:rPr>
              <a:t>SELECT</a:t>
            </a:r>
            <a:r>
              <a:rPr lang="en-US" altLang="zh-CN" dirty="0">
                <a:solidFill>
                  <a:srgbClr val="444444"/>
                </a:solidFill>
                <a:latin typeface="Courier New" panose="02070309020205020404" pitchFamily="49" charset="0"/>
              </a:rPr>
              <a:t> * </a:t>
            </a:r>
            <a:r>
              <a:rPr lang="en-US" altLang="zh-CN" dirty="0">
                <a:solidFill>
                  <a:srgbClr val="770088"/>
                </a:solidFill>
                <a:latin typeface="Courier New" panose="02070309020205020404" pitchFamily="49" charset="0"/>
              </a:rPr>
              <a:t>FROM</a:t>
            </a:r>
            <a:r>
              <a:rPr lang="en-US" altLang="zh-CN" dirty="0">
                <a:solidFill>
                  <a:srgbClr val="444444"/>
                </a:solidFill>
                <a:latin typeface="Courier New" panose="02070309020205020404" pitchFamily="49" charset="0"/>
              </a:rPr>
              <a:t> </a:t>
            </a:r>
            <a:r>
              <a:rPr lang="en-US" altLang="zh-CN" dirty="0">
                <a:solidFill>
                  <a:srgbClr val="0055AA"/>
                </a:solidFill>
                <a:latin typeface="Courier New" panose="02070309020205020404" pitchFamily="49" charset="0"/>
              </a:rPr>
              <a:t>`</a:t>
            </a:r>
            <a:r>
              <a:rPr lang="en-US" altLang="zh-CN" dirty="0" err="1">
                <a:solidFill>
                  <a:srgbClr val="0055AA"/>
                </a:solidFill>
                <a:latin typeface="Courier New" panose="02070309020205020404" pitchFamily="49" charset="0"/>
              </a:rPr>
              <a:t>dept</a:t>
            </a:r>
            <a:r>
              <a:rPr lang="en-US" altLang="zh-CN" dirty="0">
                <a:solidFill>
                  <a:srgbClr val="0055AA"/>
                </a:solidFill>
                <a:latin typeface="Courier New" panose="02070309020205020404" pitchFamily="49" charset="0"/>
              </a:rPr>
              <a:t>`</a:t>
            </a:r>
            <a:r>
              <a:rPr lang="en-US" altLang="zh-CN" dirty="0">
                <a:solidFill>
                  <a:srgbClr val="444444"/>
                </a:solidFill>
                <a:latin typeface="Courier New" panose="02070309020205020404" pitchFamily="49" charset="0"/>
              </a:rPr>
              <a:t> </a:t>
            </a:r>
            <a:r>
              <a:rPr lang="en-US" altLang="zh-CN" dirty="0">
                <a:solidFill>
                  <a:srgbClr val="235A81"/>
                </a:solidFill>
                <a:latin typeface="Courier New" panose="02070309020205020404" pitchFamily="49" charset="0"/>
                <a:hlinkClick r:id="rId4"/>
              </a:rPr>
              <a:t>left</a:t>
            </a:r>
            <a:r>
              <a:rPr lang="en-US" altLang="zh-CN" dirty="0">
                <a:solidFill>
                  <a:srgbClr val="444444"/>
                </a:solidFill>
                <a:latin typeface="Courier New" panose="02070309020205020404" pitchFamily="49" charset="0"/>
              </a:rPr>
              <a:t> </a:t>
            </a:r>
            <a:r>
              <a:rPr lang="en-US" altLang="zh-CN" dirty="0">
                <a:solidFill>
                  <a:srgbClr val="770088"/>
                </a:solidFill>
                <a:latin typeface="Courier New" panose="02070309020205020404" pitchFamily="49" charset="0"/>
              </a:rPr>
              <a:t>outer</a:t>
            </a:r>
            <a:r>
              <a:rPr lang="en-US" altLang="zh-CN" dirty="0">
                <a:solidFill>
                  <a:srgbClr val="444444"/>
                </a:solidFill>
                <a:latin typeface="Courier New" panose="02070309020205020404" pitchFamily="49" charset="0"/>
              </a:rPr>
              <a:t> </a:t>
            </a:r>
            <a:r>
              <a:rPr lang="en-US" altLang="zh-CN" dirty="0">
                <a:solidFill>
                  <a:srgbClr val="770088"/>
                </a:solidFill>
                <a:latin typeface="Courier New" panose="02070309020205020404" pitchFamily="49" charset="0"/>
              </a:rPr>
              <a:t>join</a:t>
            </a:r>
            <a:r>
              <a:rPr lang="en-US" altLang="zh-CN" dirty="0">
                <a:solidFill>
                  <a:srgbClr val="444444"/>
                </a:solidFill>
                <a:latin typeface="Courier New" panose="02070309020205020404" pitchFamily="49" charset="0"/>
              </a:rPr>
              <a:t> </a:t>
            </a:r>
            <a:r>
              <a:rPr lang="en-US" altLang="zh-CN" dirty="0">
                <a:solidFill>
                  <a:srgbClr val="0055AA"/>
                </a:solidFill>
                <a:latin typeface="Courier New" panose="02070309020205020404" pitchFamily="49" charset="0"/>
              </a:rPr>
              <a:t>`</a:t>
            </a:r>
            <a:r>
              <a:rPr lang="en-US" altLang="zh-CN" dirty="0" err="1">
                <a:solidFill>
                  <a:srgbClr val="0055AA"/>
                </a:solidFill>
                <a:latin typeface="Courier New" panose="02070309020205020404" pitchFamily="49" charset="0"/>
              </a:rPr>
              <a:t>emp</a:t>
            </a:r>
            <a:r>
              <a:rPr lang="en-US" altLang="zh-CN" dirty="0">
                <a:solidFill>
                  <a:srgbClr val="0055AA"/>
                </a:solidFill>
                <a:latin typeface="Courier New" panose="02070309020205020404" pitchFamily="49" charset="0"/>
              </a:rPr>
              <a:t>`</a:t>
            </a:r>
            <a:r>
              <a:rPr lang="en-US" altLang="zh-CN" dirty="0">
                <a:solidFill>
                  <a:srgbClr val="444444"/>
                </a:solidFill>
                <a:latin typeface="Courier New" panose="02070309020205020404" pitchFamily="49" charset="0"/>
              </a:rPr>
              <a:t> </a:t>
            </a:r>
            <a:r>
              <a:rPr lang="en-US" altLang="zh-CN" dirty="0">
                <a:solidFill>
                  <a:srgbClr val="770088"/>
                </a:solidFill>
                <a:latin typeface="Courier New" panose="02070309020205020404" pitchFamily="49" charset="0"/>
              </a:rPr>
              <a:t>on</a:t>
            </a:r>
            <a:r>
              <a:rPr lang="en-US" altLang="zh-CN" dirty="0">
                <a:solidFill>
                  <a:srgbClr val="444444"/>
                </a:solidFill>
                <a:latin typeface="Courier New" panose="02070309020205020404" pitchFamily="49" charset="0"/>
              </a:rPr>
              <a:t> </a:t>
            </a:r>
            <a:r>
              <a:rPr lang="en-US" altLang="zh-CN" dirty="0" err="1">
                <a:solidFill>
                  <a:srgbClr val="444444"/>
                </a:solidFill>
                <a:latin typeface="Courier New" panose="02070309020205020404" pitchFamily="49" charset="0"/>
              </a:rPr>
              <a:t>dept</a:t>
            </a:r>
            <a:r>
              <a:rPr lang="en-US" altLang="zh-CN" dirty="0">
                <a:solidFill>
                  <a:srgbClr val="444444"/>
                </a:solidFill>
                <a:latin typeface="Courier New" panose="02070309020205020404" pitchFamily="49" charset="0"/>
              </a:rPr>
              <a:t>.</a:t>
            </a:r>
            <a:r>
              <a:rPr lang="en-US" altLang="zh-CN" dirty="0">
                <a:solidFill>
                  <a:srgbClr val="0055AA"/>
                </a:solidFill>
                <a:latin typeface="Courier New" panose="02070309020205020404" pitchFamily="49" charset="0"/>
              </a:rPr>
              <a:t>`DEPTNO`</a:t>
            </a:r>
            <a:r>
              <a:rPr lang="en-US" altLang="zh-CN" dirty="0">
                <a:solidFill>
                  <a:srgbClr val="444444"/>
                </a:solidFill>
                <a:latin typeface="Courier New" panose="02070309020205020404" pitchFamily="49" charset="0"/>
              </a:rPr>
              <a:t>=</a:t>
            </a:r>
            <a:r>
              <a:rPr lang="en-US" altLang="zh-CN" dirty="0" err="1">
                <a:solidFill>
                  <a:srgbClr val="444444"/>
                </a:solidFill>
                <a:latin typeface="Courier New" panose="02070309020205020404" pitchFamily="49" charset="0"/>
              </a:rPr>
              <a:t>emp</a:t>
            </a:r>
            <a:r>
              <a:rPr lang="en-US" altLang="zh-CN" dirty="0">
                <a:solidFill>
                  <a:srgbClr val="444444"/>
                </a:solidFill>
                <a:latin typeface="Courier New" panose="02070309020205020404" pitchFamily="49" charset="0"/>
              </a:rPr>
              <a:t>.</a:t>
            </a:r>
            <a:r>
              <a:rPr lang="en-US" altLang="zh-CN" dirty="0">
                <a:solidFill>
                  <a:srgbClr val="0055AA"/>
                </a:solidFill>
                <a:latin typeface="Courier New" panose="02070309020205020404" pitchFamily="49" charset="0"/>
              </a:rPr>
              <a:t>`DEPTNO`</a:t>
            </a:r>
            <a:endParaRPr lang="zh-CN" altLang="en-US" dirty="0"/>
          </a:p>
        </p:txBody>
      </p:sp>
      <p:sp>
        <p:nvSpPr>
          <p:cNvPr id="10" name="矩形 9"/>
          <p:cNvSpPr/>
          <p:nvPr/>
        </p:nvSpPr>
        <p:spPr>
          <a:xfrm>
            <a:off x="633468" y="5788553"/>
            <a:ext cx="8371987" cy="646331"/>
          </a:xfrm>
          <a:prstGeom prst="rect">
            <a:avLst/>
          </a:prstGeom>
        </p:spPr>
        <p:txBody>
          <a:bodyPr wrap="square">
            <a:spAutoFit/>
          </a:bodyPr>
          <a:lstStyle/>
          <a:p>
            <a:r>
              <a:rPr lang="en-US" altLang="zh-CN" dirty="0">
                <a:solidFill>
                  <a:srgbClr val="235A81"/>
                </a:solidFill>
                <a:latin typeface="Courier New" panose="02070309020205020404" pitchFamily="49" charset="0"/>
                <a:hlinkClick r:id="rId3"/>
              </a:rPr>
              <a:t>SELECT</a:t>
            </a:r>
            <a:r>
              <a:rPr lang="en-US" altLang="zh-CN" dirty="0">
                <a:solidFill>
                  <a:srgbClr val="444444"/>
                </a:solidFill>
                <a:latin typeface="Courier New" panose="02070309020205020404" pitchFamily="49" charset="0"/>
              </a:rPr>
              <a:t> * </a:t>
            </a:r>
            <a:r>
              <a:rPr lang="en-US" altLang="zh-CN" dirty="0">
                <a:solidFill>
                  <a:srgbClr val="770088"/>
                </a:solidFill>
                <a:latin typeface="Courier New" panose="02070309020205020404" pitchFamily="49" charset="0"/>
              </a:rPr>
              <a:t>FROM</a:t>
            </a:r>
            <a:r>
              <a:rPr lang="en-US" altLang="zh-CN" dirty="0">
                <a:solidFill>
                  <a:srgbClr val="444444"/>
                </a:solidFill>
                <a:latin typeface="Courier New" panose="02070309020205020404" pitchFamily="49" charset="0"/>
              </a:rPr>
              <a:t> </a:t>
            </a:r>
            <a:r>
              <a:rPr lang="en-US" altLang="zh-CN" dirty="0">
                <a:solidFill>
                  <a:srgbClr val="0055AA"/>
                </a:solidFill>
                <a:latin typeface="Courier New" panose="02070309020205020404" pitchFamily="49" charset="0"/>
              </a:rPr>
              <a:t>`</a:t>
            </a:r>
            <a:r>
              <a:rPr lang="en-US" altLang="zh-CN" dirty="0" err="1">
                <a:solidFill>
                  <a:srgbClr val="0055AA"/>
                </a:solidFill>
                <a:latin typeface="Courier New" panose="02070309020205020404" pitchFamily="49" charset="0"/>
              </a:rPr>
              <a:t>dept</a:t>
            </a:r>
            <a:r>
              <a:rPr lang="en-US" altLang="zh-CN" dirty="0">
                <a:solidFill>
                  <a:srgbClr val="0055AA"/>
                </a:solidFill>
                <a:latin typeface="Courier New" panose="02070309020205020404" pitchFamily="49" charset="0"/>
              </a:rPr>
              <a:t>`</a:t>
            </a:r>
            <a:r>
              <a:rPr lang="en-US" altLang="zh-CN" dirty="0">
                <a:solidFill>
                  <a:srgbClr val="444444"/>
                </a:solidFill>
                <a:latin typeface="Courier New" panose="02070309020205020404" pitchFamily="49" charset="0"/>
              </a:rPr>
              <a:t> </a:t>
            </a:r>
            <a:r>
              <a:rPr lang="en-US" altLang="zh-CN" dirty="0">
                <a:solidFill>
                  <a:srgbClr val="235A81"/>
                </a:solidFill>
                <a:latin typeface="Courier New" panose="02070309020205020404" pitchFamily="49" charset="0"/>
                <a:hlinkClick r:id="rId5"/>
              </a:rPr>
              <a:t>right</a:t>
            </a:r>
            <a:r>
              <a:rPr lang="en-US" altLang="zh-CN" dirty="0">
                <a:solidFill>
                  <a:srgbClr val="444444"/>
                </a:solidFill>
                <a:latin typeface="Courier New" panose="02070309020205020404" pitchFamily="49" charset="0"/>
              </a:rPr>
              <a:t> </a:t>
            </a:r>
            <a:r>
              <a:rPr lang="en-US" altLang="zh-CN" dirty="0">
                <a:solidFill>
                  <a:srgbClr val="770088"/>
                </a:solidFill>
                <a:latin typeface="Courier New" panose="02070309020205020404" pitchFamily="49" charset="0"/>
              </a:rPr>
              <a:t>outer</a:t>
            </a:r>
            <a:r>
              <a:rPr lang="en-US" altLang="zh-CN" dirty="0">
                <a:solidFill>
                  <a:srgbClr val="444444"/>
                </a:solidFill>
                <a:latin typeface="Courier New" panose="02070309020205020404" pitchFamily="49" charset="0"/>
              </a:rPr>
              <a:t> </a:t>
            </a:r>
            <a:r>
              <a:rPr lang="en-US" altLang="zh-CN" dirty="0">
                <a:solidFill>
                  <a:srgbClr val="770088"/>
                </a:solidFill>
                <a:latin typeface="Courier New" panose="02070309020205020404" pitchFamily="49" charset="0"/>
              </a:rPr>
              <a:t>join</a:t>
            </a:r>
            <a:r>
              <a:rPr lang="en-US" altLang="zh-CN" dirty="0">
                <a:solidFill>
                  <a:srgbClr val="444444"/>
                </a:solidFill>
                <a:latin typeface="Courier New" panose="02070309020205020404" pitchFamily="49" charset="0"/>
              </a:rPr>
              <a:t> </a:t>
            </a:r>
            <a:r>
              <a:rPr lang="en-US" altLang="zh-CN" dirty="0">
                <a:solidFill>
                  <a:srgbClr val="0055AA"/>
                </a:solidFill>
                <a:latin typeface="Courier New" panose="02070309020205020404" pitchFamily="49" charset="0"/>
              </a:rPr>
              <a:t>`</a:t>
            </a:r>
            <a:r>
              <a:rPr lang="en-US" altLang="zh-CN" dirty="0" err="1">
                <a:solidFill>
                  <a:srgbClr val="0055AA"/>
                </a:solidFill>
                <a:latin typeface="Courier New" panose="02070309020205020404" pitchFamily="49" charset="0"/>
              </a:rPr>
              <a:t>emp</a:t>
            </a:r>
            <a:r>
              <a:rPr lang="en-US" altLang="zh-CN" dirty="0">
                <a:solidFill>
                  <a:srgbClr val="0055AA"/>
                </a:solidFill>
                <a:latin typeface="Courier New" panose="02070309020205020404" pitchFamily="49" charset="0"/>
              </a:rPr>
              <a:t>`</a:t>
            </a:r>
            <a:r>
              <a:rPr lang="en-US" altLang="zh-CN" dirty="0">
                <a:solidFill>
                  <a:srgbClr val="444444"/>
                </a:solidFill>
                <a:latin typeface="Courier New" panose="02070309020205020404" pitchFamily="49" charset="0"/>
              </a:rPr>
              <a:t> </a:t>
            </a:r>
            <a:r>
              <a:rPr lang="en-US" altLang="zh-CN" dirty="0">
                <a:solidFill>
                  <a:srgbClr val="770088"/>
                </a:solidFill>
                <a:latin typeface="Courier New" panose="02070309020205020404" pitchFamily="49" charset="0"/>
              </a:rPr>
              <a:t>on</a:t>
            </a:r>
            <a:r>
              <a:rPr lang="en-US" altLang="zh-CN" dirty="0">
                <a:solidFill>
                  <a:srgbClr val="444444"/>
                </a:solidFill>
                <a:latin typeface="Courier New" panose="02070309020205020404" pitchFamily="49" charset="0"/>
              </a:rPr>
              <a:t> </a:t>
            </a:r>
            <a:r>
              <a:rPr lang="en-US" altLang="zh-CN" dirty="0" err="1">
                <a:solidFill>
                  <a:srgbClr val="444444"/>
                </a:solidFill>
                <a:latin typeface="Courier New" panose="02070309020205020404" pitchFamily="49" charset="0"/>
              </a:rPr>
              <a:t>dept</a:t>
            </a:r>
            <a:r>
              <a:rPr lang="en-US" altLang="zh-CN" dirty="0">
                <a:solidFill>
                  <a:srgbClr val="444444"/>
                </a:solidFill>
                <a:latin typeface="Courier New" panose="02070309020205020404" pitchFamily="49" charset="0"/>
              </a:rPr>
              <a:t>.</a:t>
            </a:r>
            <a:r>
              <a:rPr lang="en-US" altLang="zh-CN" dirty="0">
                <a:solidFill>
                  <a:srgbClr val="0055AA"/>
                </a:solidFill>
                <a:latin typeface="Courier New" panose="02070309020205020404" pitchFamily="49" charset="0"/>
              </a:rPr>
              <a:t>`DEPTNO`</a:t>
            </a:r>
            <a:r>
              <a:rPr lang="en-US" altLang="zh-CN" dirty="0">
                <a:solidFill>
                  <a:srgbClr val="444444"/>
                </a:solidFill>
                <a:latin typeface="Courier New" panose="02070309020205020404" pitchFamily="49" charset="0"/>
              </a:rPr>
              <a:t>=</a:t>
            </a:r>
            <a:r>
              <a:rPr lang="en-US" altLang="zh-CN" dirty="0" err="1">
                <a:solidFill>
                  <a:srgbClr val="444444"/>
                </a:solidFill>
                <a:latin typeface="Courier New" panose="02070309020205020404" pitchFamily="49" charset="0"/>
              </a:rPr>
              <a:t>emp</a:t>
            </a:r>
            <a:r>
              <a:rPr lang="en-US" altLang="zh-CN" dirty="0">
                <a:solidFill>
                  <a:srgbClr val="444444"/>
                </a:solidFill>
                <a:latin typeface="Courier New" panose="02070309020205020404" pitchFamily="49" charset="0"/>
              </a:rPr>
              <a:t>.</a:t>
            </a:r>
            <a:r>
              <a:rPr lang="en-US" altLang="zh-CN" dirty="0">
                <a:solidFill>
                  <a:srgbClr val="0055AA"/>
                </a:solidFill>
                <a:latin typeface="Courier New" panose="02070309020205020404" pitchFamily="49" charset="0"/>
              </a:rPr>
              <a:t>`DEPTNO`</a:t>
            </a:r>
            <a:endParaRPr lang="zh-CN" altLang="en-US" dirty="0"/>
          </a:p>
        </p:txBody>
      </p:sp>
    </p:spTree>
    <p:extLst>
      <p:ext uri="{BB962C8B-B14F-4D97-AF65-F5344CB8AC3E}">
        <p14:creationId xmlns:p14="http://schemas.microsoft.com/office/powerpoint/2010/main" val="209189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0" y="-33338"/>
            <a:ext cx="9180513" cy="1131888"/>
          </a:xfrm>
        </p:spPr>
        <p:txBody>
          <a:bodyPr/>
          <a:lstStyle/>
          <a:p>
            <a:pPr eaLnBrk="1" hangingPunct="1"/>
            <a:r>
              <a:rPr lang="zh-CN" altLang="en-US" sz="3200" smtClean="0"/>
              <a:t>带有</a:t>
            </a:r>
            <a:r>
              <a:rPr lang="en-US" altLang="zh-CN" sz="3200" smtClean="0"/>
              <a:t>ANY</a:t>
            </a:r>
            <a:r>
              <a:rPr lang="zh-CN" altLang="en-US" sz="3200" smtClean="0"/>
              <a:t>（</a:t>
            </a:r>
            <a:r>
              <a:rPr lang="en-US" altLang="zh-CN" sz="3200" smtClean="0"/>
              <a:t>SOME</a:t>
            </a:r>
            <a:r>
              <a:rPr lang="zh-CN" altLang="en-US" sz="3200" smtClean="0"/>
              <a:t>）或</a:t>
            </a:r>
            <a:r>
              <a:rPr lang="en-US" altLang="zh-CN" sz="3200" smtClean="0"/>
              <a:t>ALL</a:t>
            </a:r>
            <a:r>
              <a:rPr lang="zh-CN" altLang="en-US" sz="3200" smtClean="0"/>
              <a:t>谓词的子查询 （续）</a:t>
            </a:r>
          </a:p>
        </p:txBody>
      </p:sp>
      <p:sp>
        <p:nvSpPr>
          <p:cNvPr id="53251" name="Rectangle 3"/>
          <p:cNvSpPr>
            <a:spLocks noGrp="1" noChangeArrowheads="1"/>
          </p:cNvSpPr>
          <p:nvPr>
            <p:ph type="body" idx="4294967295"/>
          </p:nvPr>
        </p:nvSpPr>
        <p:spPr>
          <a:xfrm>
            <a:off x="611188" y="1098550"/>
            <a:ext cx="7772400" cy="4572000"/>
          </a:xfrm>
        </p:spPr>
        <p:txBody>
          <a:bodyPr/>
          <a:lstStyle/>
          <a:p>
            <a:pPr marL="609600" indent="-609600" eaLnBrk="1" hangingPunct="1">
              <a:lnSpc>
                <a:spcPct val="120000"/>
              </a:lnSpc>
              <a:buFont typeface="宋体" panose="02010600030101010101" pitchFamily="2" charset="-122"/>
              <a:buNone/>
            </a:pPr>
            <a:r>
              <a:rPr lang="en-US" altLang="zh-CN" sz="2400" smtClean="0"/>
              <a:t>       </a:t>
            </a:r>
            <a:r>
              <a:rPr lang="zh-CN" altLang="en-US" sz="2400" smtClean="0"/>
              <a:t>方法二：用聚集函数</a:t>
            </a:r>
          </a:p>
          <a:p>
            <a:pPr marL="609600" indent="-609600" eaLnBrk="1" hangingPunct="1">
              <a:lnSpc>
                <a:spcPct val="120000"/>
              </a:lnSpc>
              <a:buFont typeface="宋体" panose="02010600030101010101" pitchFamily="2" charset="-122"/>
              <a:buNone/>
            </a:pPr>
            <a:r>
              <a:rPr lang="zh-CN" altLang="en-US" sz="2400" smtClean="0"/>
              <a:t>        </a:t>
            </a:r>
            <a:r>
              <a:rPr lang="en-US" altLang="zh-CN" sz="2400" smtClean="0"/>
              <a:t>SELECT Sname</a:t>
            </a:r>
            <a:r>
              <a:rPr lang="zh-CN" altLang="en-US" sz="2400" smtClean="0"/>
              <a:t>,</a:t>
            </a:r>
            <a:r>
              <a:rPr lang="en-US" altLang="zh-CN" sz="2400" smtClean="0"/>
              <a:t>Sage</a:t>
            </a:r>
          </a:p>
          <a:p>
            <a:pPr marL="609600" indent="-609600" eaLnBrk="1" hangingPunct="1">
              <a:lnSpc>
                <a:spcPct val="120000"/>
              </a:lnSpc>
              <a:buFont typeface="宋体" panose="02010600030101010101" pitchFamily="2" charset="-122"/>
              <a:buNone/>
            </a:pPr>
            <a:r>
              <a:rPr lang="en-US" altLang="zh-CN" sz="2400" smtClean="0"/>
              <a:t>        FROM Student</a:t>
            </a:r>
          </a:p>
          <a:p>
            <a:pPr marL="609600" indent="-609600" eaLnBrk="1" hangingPunct="1">
              <a:lnSpc>
                <a:spcPct val="120000"/>
              </a:lnSpc>
              <a:buFont typeface="宋体" panose="02010600030101010101" pitchFamily="2" charset="-122"/>
              <a:buNone/>
            </a:pPr>
            <a:r>
              <a:rPr lang="en-US" altLang="zh-CN" sz="2400" smtClean="0"/>
              <a:t>        WHERE Sage &lt; </a:t>
            </a:r>
          </a:p>
          <a:p>
            <a:pPr marL="609600" indent="-609600" eaLnBrk="1" hangingPunct="1">
              <a:lnSpc>
                <a:spcPct val="120000"/>
              </a:lnSpc>
              <a:buFont typeface="宋体" panose="02010600030101010101" pitchFamily="2" charset="-122"/>
              <a:buNone/>
            </a:pPr>
            <a:r>
              <a:rPr lang="en-US" altLang="zh-CN" sz="2400" smtClean="0"/>
              <a:t>                               </a:t>
            </a:r>
            <a:r>
              <a:rPr lang="zh-CN" altLang="en-US" sz="2400" smtClean="0"/>
              <a:t>(</a:t>
            </a:r>
            <a:r>
              <a:rPr lang="en-US" altLang="zh-CN" sz="2400" smtClean="0"/>
              <a:t>SELECT </a:t>
            </a:r>
            <a:r>
              <a:rPr lang="en-US" altLang="zh-CN" sz="2400" smtClean="0">
                <a:solidFill>
                  <a:srgbClr val="FF3399"/>
                </a:solidFill>
              </a:rPr>
              <a:t>MIN</a:t>
            </a:r>
            <a:r>
              <a:rPr lang="zh-CN" altLang="en-US" sz="2400" smtClean="0">
                <a:solidFill>
                  <a:srgbClr val="FF3399"/>
                </a:solidFill>
              </a:rPr>
              <a:t>(</a:t>
            </a:r>
            <a:r>
              <a:rPr lang="en-US" altLang="zh-CN" sz="2400" smtClean="0">
                <a:solidFill>
                  <a:srgbClr val="FF3399"/>
                </a:solidFill>
              </a:rPr>
              <a:t>Sage</a:t>
            </a:r>
            <a:r>
              <a:rPr lang="zh-CN" altLang="en-US" sz="2400" smtClean="0">
                <a:solidFill>
                  <a:srgbClr val="FF3399"/>
                </a:solidFill>
              </a:rPr>
              <a:t>)</a:t>
            </a:r>
          </a:p>
          <a:p>
            <a:pPr marL="609600" indent="-609600" eaLnBrk="1" hangingPunct="1">
              <a:lnSpc>
                <a:spcPct val="120000"/>
              </a:lnSpc>
              <a:buFont typeface="宋体" panose="02010600030101010101" pitchFamily="2" charset="-122"/>
              <a:buNone/>
            </a:pPr>
            <a:r>
              <a:rPr lang="en-US" altLang="zh-CN" sz="2400" smtClean="0"/>
              <a:t>                                FROM Student</a:t>
            </a:r>
          </a:p>
          <a:p>
            <a:pPr marL="609600" indent="-609600" eaLnBrk="1" hangingPunct="1">
              <a:lnSpc>
                <a:spcPct val="120000"/>
              </a:lnSpc>
              <a:buFont typeface="宋体" panose="02010600030101010101" pitchFamily="2" charset="-122"/>
              <a:buNone/>
            </a:pPr>
            <a:r>
              <a:rPr lang="en-US" altLang="zh-CN" sz="2400" smtClean="0"/>
              <a:t>                                WHERE Sdept= ' CS '</a:t>
            </a:r>
            <a:r>
              <a:rPr lang="zh-CN" altLang="en-US" sz="2400" smtClean="0"/>
              <a:t>)</a:t>
            </a:r>
          </a:p>
          <a:p>
            <a:pPr marL="609600" indent="-609600" eaLnBrk="1" hangingPunct="1">
              <a:lnSpc>
                <a:spcPct val="120000"/>
              </a:lnSpc>
              <a:buFont typeface="宋体" panose="02010600030101010101" pitchFamily="2" charset="-122"/>
              <a:buNone/>
            </a:pPr>
            <a:r>
              <a:rPr lang="en-US" altLang="zh-CN" sz="2400" smtClean="0"/>
              <a:t>          AND Sdept &lt;&gt;' CS </a:t>
            </a:r>
            <a:r>
              <a:rPr lang="zh-CN" altLang="en-US" sz="2400" smtClean="0"/>
              <a:t>'</a:t>
            </a:r>
            <a:r>
              <a:rPr lang="en-US" altLang="zh-CN" sz="2400" smtClean="0"/>
              <a:t>;</a:t>
            </a:r>
          </a:p>
        </p:txBody>
      </p:sp>
    </p:spTree>
    <p:extLst>
      <p:ext uri="{BB962C8B-B14F-4D97-AF65-F5344CB8AC3E}">
        <p14:creationId xmlns:p14="http://schemas.microsoft.com/office/powerpoint/2010/main" val="35349598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28575" y="-33338"/>
            <a:ext cx="9209088" cy="1131888"/>
          </a:xfrm>
        </p:spPr>
        <p:txBody>
          <a:bodyPr/>
          <a:lstStyle/>
          <a:p>
            <a:pPr eaLnBrk="1" hangingPunct="1"/>
            <a:r>
              <a:rPr lang="zh-CN" altLang="en-US" sz="3200" dirty="0" smtClean="0"/>
              <a:t>带有</a:t>
            </a:r>
            <a:r>
              <a:rPr lang="en-US" altLang="zh-CN" sz="3200" dirty="0" smtClean="0"/>
              <a:t>ANY</a:t>
            </a:r>
            <a:r>
              <a:rPr lang="zh-CN" altLang="en-US" sz="3200" dirty="0" smtClean="0"/>
              <a:t>（</a:t>
            </a:r>
            <a:r>
              <a:rPr lang="en-US" altLang="zh-CN" sz="3200" dirty="0" smtClean="0"/>
              <a:t>SOME</a:t>
            </a:r>
            <a:r>
              <a:rPr lang="zh-CN" altLang="en-US" sz="3200" dirty="0" smtClean="0"/>
              <a:t>）或</a:t>
            </a:r>
            <a:r>
              <a:rPr lang="en-US" altLang="zh-CN" sz="3200" dirty="0" smtClean="0"/>
              <a:t>ALL</a:t>
            </a:r>
            <a:r>
              <a:rPr lang="zh-CN" altLang="en-US" sz="3200" dirty="0" smtClean="0"/>
              <a:t>谓词的子查询 （续）</a:t>
            </a:r>
          </a:p>
        </p:txBody>
      </p:sp>
      <p:sp>
        <p:nvSpPr>
          <p:cNvPr id="54275" name="Rectangle 3"/>
          <p:cNvSpPr>
            <a:spLocks noGrp="1" noChangeArrowheads="1"/>
          </p:cNvSpPr>
          <p:nvPr>
            <p:ph type="body" idx="4294967295"/>
          </p:nvPr>
        </p:nvSpPr>
        <p:spPr>
          <a:xfrm>
            <a:off x="-28575" y="1385888"/>
            <a:ext cx="9209088" cy="890587"/>
          </a:xfrm>
        </p:spPr>
        <p:txBody>
          <a:bodyPr/>
          <a:lstStyle/>
          <a:p>
            <a:pPr marL="609600" indent="-609600" eaLnBrk="1" hangingPunct="1">
              <a:buFont typeface="宋体" panose="02010600030101010101" pitchFamily="2" charset="-122"/>
              <a:buNone/>
            </a:pPr>
            <a:r>
              <a:rPr lang="zh-CN" altLang="en-US" sz="2400" smtClean="0"/>
              <a:t>	表</a:t>
            </a:r>
            <a:r>
              <a:rPr lang="en-US" altLang="zh-CN" sz="2400" smtClean="0"/>
              <a:t>3.7 ANY</a:t>
            </a:r>
            <a:r>
              <a:rPr lang="zh-CN" altLang="en-US" sz="2400" smtClean="0"/>
              <a:t>（或</a:t>
            </a:r>
            <a:r>
              <a:rPr lang="en-US" altLang="zh-CN" sz="2400" smtClean="0"/>
              <a:t>SOME</a:t>
            </a:r>
            <a:r>
              <a:rPr lang="zh-CN" altLang="en-US" sz="2400" smtClean="0"/>
              <a:t>），</a:t>
            </a:r>
            <a:r>
              <a:rPr lang="en-US" altLang="zh-CN" sz="2400" smtClean="0"/>
              <a:t>ALL</a:t>
            </a:r>
            <a:r>
              <a:rPr lang="zh-CN" altLang="en-US" sz="2400" smtClean="0"/>
              <a:t>谓词与聚集函数、</a:t>
            </a:r>
            <a:r>
              <a:rPr lang="en-US" altLang="zh-CN" sz="2400" smtClean="0"/>
              <a:t>IN</a:t>
            </a:r>
            <a:r>
              <a:rPr lang="zh-CN" altLang="en-US" sz="2400" smtClean="0"/>
              <a:t>谓词的等价转换关系 </a:t>
            </a:r>
          </a:p>
        </p:txBody>
      </p:sp>
      <p:grpSp>
        <p:nvGrpSpPr>
          <p:cNvPr id="54276" name="Group 4"/>
          <p:cNvGrpSpPr>
            <a:grpSpLocks/>
          </p:cNvGrpSpPr>
          <p:nvPr/>
        </p:nvGrpSpPr>
        <p:grpSpPr bwMode="auto">
          <a:xfrm>
            <a:off x="520700" y="2589213"/>
            <a:ext cx="8299450" cy="2057400"/>
            <a:chOff x="0" y="0"/>
            <a:chExt cx="4065" cy="1302"/>
          </a:xfrm>
        </p:grpSpPr>
        <p:grpSp>
          <p:nvGrpSpPr>
            <p:cNvPr id="54277" name="Group 5"/>
            <p:cNvGrpSpPr>
              <a:grpSpLocks/>
            </p:cNvGrpSpPr>
            <p:nvPr/>
          </p:nvGrpSpPr>
          <p:grpSpPr bwMode="auto">
            <a:xfrm>
              <a:off x="3" y="3"/>
              <a:ext cx="4059" cy="1296"/>
              <a:chOff x="0" y="0"/>
              <a:chExt cx="4059" cy="1296"/>
            </a:xfrm>
          </p:grpSpPr>
          <p:grpSp>
            <p:nvGrpSpPr>
              <p:cNvPr id="54279" name="Group 6"/>
              <p:cNvGrpSpPr>
                <a:grpSpLocks/>
              </p:cNvGrpSpPr>
              <p:nvPr/>
            </p:nvGrpSpPr>
            <p:grpSpPr bwMode="auto">
              <a:xfrm>
                <a:off x="0" y="0"/>
                <a:ext cx="493" cy="432"/>
                <a:chOff x="0" y="0"/>
                <a:chExt cx="493" cy="432"/>
              </a:xfrm>
            </p:grpSpPr>
            <p:sp>
              <p:nvSpPr>
                <p:cNvPr id="54340" name="Rectangle 7"/>
                <p:cNvSpPr>
                  <a:spLocks noChangeArrowheads="1"/>
                </p:cNvSpPr>
                <p:nvPr/>
              </p:nvSpPr>
              <p:spPr bwMode="auto">
                <a:xfrm>
                  <a:off x="44" y="0"/>
                  <a:ext cx="406"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00"/>
                    <a:t> </a:t>
                  </a:r>
                </a:p>
                <a:p>
                  <a:endParaRPr lang="en-US" altLang="zh-CN" sz="2400"/>
                </a:p>
              </p:txBody>
            </p:sp>
            <p:sp>
              <p:nvSpPr>
                <p:cNvPr id="54341" name="Rectangle 8"/>
                <p:cNvSpPr>
                  <a:spLocks noChangeArrowheads="1"/>
                </p:cNvSpPr>
                <p:nvPr/>
              </p:nvSpPr>
              <p:spPr bwMode="auto">
                <a:xfrm>
                  <a:off x="0" y="0"/>
                  <a:ext cx="493"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4280" name="Group 9"/>
              <p:cNvGrpSpPr>
                <a:grpSpLocks/>
              </p:cNvGrpSpPr>
              <p:nvPr/>
            </p:nvGrpSpPr>
            <p:grpSpPr bwMode="auto">
              <a:xfrm>
                <a:off x="493" y="0"/>
                <a:ext cx="396" cy="432"/>
                <a:chOff x="0" y="0"/>
                <a:chExt cx="396" cy="432"/>
              </a:xfrm>
            </p:grpSpPr>
            <p:sp>
              <p:nvSpPr>
                <p:cNvPr id="54338" name="Rectangle 10"/>
                <p:cNvSpPr>
                  <a:spLocks noChangeArrowheads="1"/>
                </p:cNvSpPr>
                <p:nvPr/>
              </p:nvSpPr>
              <p:spPr bwMode="auto">
                <a:xfrm>
                  <a:off x="43" y="0"/>
                  <a:ext cx="31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t> =</a:t>
                  </a:r>
                </a:p>
              </p:txBody>
            </p:sp>
            <p:sp>
              <p:nvSpPr>
                <p:cNvPr id="54339" name="Rectangle 11"/>
                <p:cNvSpPr>
                  <a:spLocks noChangeArrowheads="1"/>
                </p:cNvSpPr>
                <p:nvPr/>
              </p:nvSpPr>
              <p:spPr bwMode="auto">
                <a:xfrm>
                  <a:off x="0" y="0"/>
                  <a:ext cx="396"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4281" name="Group 12"/>
              <p:cNvGrpSpPr>
                <a:grpSpLocks/>
              </p:cNvGrpSpPr>
              <p:nvPr/>
            </p:nvGrpSpPr>
            <p:grpSpPr bwMode="auto">
              <a:xfrm>
                <a:off x="889" y="0"/>
                <a:ext cx="656" cy="432"/>
                <a:chOff x="0" y="0"/>
                <a:chExt cx="656" cy="432"/>
              </a:xfrm>
            </p:grpSpPr>
            <p:sp>
              <p:nvSpPr>
                <p:cNvPr id="54336" name="Rectangle 13"/>
                <p:cNvSpPr>
                  <a:spLocks noChangeArrowheads="1"/>
                </p:cNvSpPr>
                <p:nvPr/>
              </p:nvSpPr>
              <p:spPr bwMode="auto">
                <a:xfrm>
                  <a:off x="45" y="0"/>
                  <a:ext cx="56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t> </a:t>
                  </a:r>
                  <a:r>
                    <a:rPr lang="en-US" altLang="zh-CN" sz="2000" b="1"/>
                    <a:t>&lt;&gt;</a:t>
                  </a:r>
                  <a:r>
                    <a:rPr lang="zh-CN" altLang="en-US" sz="2000" b="1"/>
                    <a:t>或</a:t>
                  </a:r>
                  <a:r>
                    <a:rPr lang="en-US" altLang="zh-CN" sz="2000" b="1"/>
                    <a:t>!=</a:t>
                  </a:r>
                </a:p>
              </p:txBody>
            </p:sp>
            <p:sp>
              <p:nvSpPr>
                <p:cNvPr id="54337" name="Rectangle 14"/>
                <p:cNvSpPr>
                  <a:spLocks noChangeArrowheads="1"/>
                </p:cNvSpPr>
                <p:nvPr/>
              </p:nvSpPr>
              <p:spPr bwMode="auto">
                <a:xfrm>
                  <a:off x="0" y="0"/>
                  <a:ext cx="656"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4282" name="Group 15"/>
              <p:cNvGrpSpPr>
                <a:grpSpLocks/>
              </p:cNvGrpSpPr>
              <p:nvPr/>
            </p:nvGrpSpPr>
            <p:grpSpPr bwMode="auto">
              <a:xfrm>
                <a:off x="1545" y="0"/>
                <a:ext cx="617" cy="432"/>
                <a:chOff x="0" y="0"/>
                <a:chExt cx="617" cy="432"/>
              </a:xfrm>
            </p:grpSpPr>
            <p:sp>
              <p:nvSpPr>
                <p:cNvPr id="54334" name="Rectangle 16"/>
                <p:cNvSpPr>
                  <a:spLocks noChangeArrowheads="1"/>
                </p:cNvSpPr>
                <p:nvPr/>
              </p:nvSpPr>
              <p:spPr bwMode="auto">
                <a:xfrm>
                  <a:off x="43" y="0"/>
                  <a:ext cx="53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t>   &lt;</a:t>
                  </a:r>
                </a:p>
              </p:txBody>
            </p:sp>
            <p:sp>
              <p:nvSpPr>
                <p:cNvPr id="54335" name="Rectangle 17"/>
                <p:cNvSpPr>
                  <a:spLocks noChangeArrowheads="1"/>
                </p:cNvSpPr>
                <p:nvPr/>
              </p:nvSpPr>
              <p:spPr bwMode="auto">
                <a:xfrm>
                  <a:off x="0" y="0"/>
                  <a:ext cx="617"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4283" name="Group 18"/>
              <p:cNvGrpSpPr>
                <a:grpSpLocks/>
              </p:cNvGrpSpPr>
              <p:nvPr/>
            </p:nvGrpSpPr>
            <p:grpSpPr bwMode="auto">
              <a:xfrm>
                <a:off x="2162" y="0"/>
                <a:ext cx="655" cy="432"/>
                <a:chOff x="0" y="0"/>
                <a:chExt cx="655" cy="432"/>
              </a:xfrm>
            </p:grpSpPr>
            <p:sp>
              <p:nvSpPr>
                <p:cNvPr id="54332" name="Rectangle 19"/>
                <p:cNvSpPr>
                  <a:spLocks noChangeArrowheads="1"/>
                </p:cNvSpPr>
                <p:nvPr/>
              </p:nvSpPr>
              <p:spPr bwMode="auto">
                <a:xfrm>
                  <a:off x="43" y="0"/>
                  <a:ext cx="56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t>  &lt;=</a:t>
                  </a:r>
                </a:p>
              </p:txBody>
            </p:sp>
            <p:sp>
              <p:nvSpPr>
                <p:cNvPr id="54333" name="Rectangle 20"/>
                <p:cNvSpPr>
                  <a:spLocks noChangeArrowheads="1"/>
                </p:cNvSpPr>
                <p:nvPr/>
              </p:nvSpPr>
              <p:spPr bwMode="auto">
                <a:xfrm>
                  <a:off x="0" y="0"/>
                  <a:ext cx="655"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4284" name="Group 21"/>
              <p:cNvGrpSpPr>
                <a:grpSpLocks/>
              </p:cNvGrpSpPr>
              <p:nvPr/>
            </p:nvGrpSpPr>
            <p:grpSpPr bwMode="auto">
              <a:xfrm>
                <a:off x="2817" y="0"/>
                <a:ext cx="587" cy="432"/>
                <a:chOff x="0" y="0"/>
                <a:chExt cx="587" cy="432"/>
              </a:xfrm>
            </p:grpSpPr>
            <p:sp>
              <p:nvSpPr>
                <p:cNvPr id="54330" name="Rectangle 22"/>
                <p:cNvSpPr>
                  <a:spLocks noChangeArrowheads="1"/>
                </p:cNvSpPr>
                <p:nvPr/>
              </p:nvSpPr>
              <p:spPr bwMode="auto">
                <a:xfrm>
                  <a:off x="43" y="0"/>
                  <a:ext cx="501"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t>  &gt;</a:t>
                  </a:r>
                </a:p>
              </p:txBody>
            </p:sp>
            <p:sp>
              <p:nvSpPr>
                <p:cNvPr id="54331" name="Rectangle 23"/>
                <p:cNvSpPr>
                  <a:spLocks noChangeArrowheads="1"/>
                </p:cNvSpPr>
                <p:nvPr/>
              </p:nvSpPr>
              <p:spPr bwMode="auto">
                <a:xfrm>
                  <a:off x="0" y="0"/>
                  <a:ext cx="587"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4285" name="Group 24"/>
              <p:cNvGrpSpPr>
                <a:grpSpLocks/>
              </p:cNvGrpSpPr>
              <p:nvPr/>
            </p:nvGrpSpPr>
            <p:grpSpPr bwMode="auto">
              <a:xfrm>
                <a:off x="3404" y="0"/>
                <a:ext cx="655" cy="432"/>
                <a:chOff x="0" y="0"/>
                <a:chExt cx="655" cy="432"/>
              </a:xfrm>
            </p:grpSpPr>
            <p:sp>
              <p:nvSpPr>
                <p:cNvPr id="54328" name="Rectangle 25"/>
                <p:cNvSpPr>
                  <a:spLocks noChangeArrowheads="1"/>
                </p:cNvSpPr>
                <p:nvPr/>
              </p:nvSpPr>
              <p:spPr bwMode="auto">
                <a:xfrm>
                  <a:off x="43" y="0"/>
                  <a:ext cx="56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266700" algn="r"/>
                      <a:tab pos="5292725" algn="r"/>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t>  &gt;=</a:t>
                  </a:r>
                </a:p>
              </p:txBody>
            </p:sp>
            <p:sp>
              <p:nvSpPr>
                <p:cNvPr id="54329" name="Rectangle 26"/>
                <p:cNvSpPr>
                  <a:spLocks noChangeArrowheads="1"/>
                </p:cNvSpPr>
                <p:nvPr/>
              </p:nvSpPr>
              <p:spPr bwMode="auto">
                <a:xfrm>
                  <a:off x="0" y="0"/>
                  <a:ext cx="655"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4286" name="Group 27"/>
              <p:cNvGrpSpPr>
                <a:grpSpLocks/>
              </p:cNvGrpSpPr>
              <p:nvPr/>
            </p:nvGrpSpPr>
            <p:grpSpPr bwMode="auto">
              <a:xfrm>
                <a:off x="0" y="432"/>
                <a:ext cx="493" cy="432"/>
                <a:chOff x="0" y="0"/>
                <a:chExt cx="493" cy="432"/>
              </a:xfrm>
            </p:grpSpPr>
            <p:sp>
              <p:nvSpPr>
                <p:cNvPr id="54326" name="Rectangle 28"/>
                <p:cNvSpPr>
                  <a:spLocks noChangeArrowheads="1"/>
                </p:cNvSpPr>
                <p:nvPr/>
              </p:nvSpPr>
              <p:spPr bwMode="auto">
                <a:xfrm>
                  <a:off x="44" y="2"/>
                  <a:ext cx="40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t>ANY</a:t>
                  </a:r>
                </a:p>
              </p:txBody>
            </p:sp>
            <p:sp>
              <p:nvSpPr>
                <p:cNvPr id="54327" name="Rectangle 29"/>
                <p:cNvSpPr>
                  <a:spLocks noChangeArrowheads="1"/>
                </p:cNvSpPr>
                <p:nvPr/>
              </p:nvSpPr>
              <p:spPr bwMode="auto">
                <a:xfrm>
                  <a:off x="0" y="0"/>
                  <a:ext cx="493"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4287" name="Group 30"/>
              <p:cNvGrpSpPr>
                <a:grpSpLocks/>
              </p:cNvGrpSpPr>
              <p:nvPr/>
            </p:nvGrpSpPr>
            <p:grpSpPr bwMode="auto">
              <a:xfrm>
                <a:off x="493" y="432"/>
                <a:ext cx="396" cy="432"/>
                <a:chOff x="0" y="0"/>
                <a:chExt cx="396" cy="432"/>
              </a:xfrm>
            </p:grpSpPr>
            <p:sp>
              <p:nvSpPr>
                <p:cNvPr id="54324" name="Rectangle 31"/>
                <p:cNvSpPr>
                  <a:spLocks noChangeArrowheads="1"/>
                </p:cNvSpPr>
                <p:nvPr/>
              </p:nvSpPr>
              <p:spPr bwMode="auto">
                <a:xfrm>
                  <a:off x="43" y="2"/>
                  <a:ext cx="31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500" b="1"/>
                    <a:t> </a:t>
                  </a:r>
                  <a:r>
                    <a:rPr lang="en-US" altLang="zh-CN" sz="2000" b="1"/>
                    <a:t> IN</a:t>
                  </a:r>
                </a:p>
              </p:txBody>
            </p:sp>
            <p:sp>
              <p:nvSpPr>
                <p:cNvPr id="54325" name="Rectangle 32"/>
                <p:cNvSpPr>
                  <a:spLocks noChangeArrowheads="1"/>
                </p:cNvSpPr>
                <p:nvPr/>
              </p:nvSpPr>
              <p:spPr bwMode="auto">
                <a:xfrm>
                  <a:off x="0" y="0"/>
                  <a:ext cx="396"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4288" name="Group 33"/>
              <p:cNvGrpSpPr>
                <a:grpSpLocks/>
              </p:cNvGrpSpPr>
              <p:nvPr/>
            </p:nvGrpSpPr>
            <p:grpSpPr bwMode="auto">
              <a:xfrm>
                <a:off x="889" y="432"/>
                <a:ext cx="656" cy="432"/>
                <a:chOff x="0" y="0"/>
                <a:chExt cx="656" cy="432"/>
              </a:xfrm>
            </p:grpSpPr>
            <p:sp>
              <p:nvSpPr>
                <p:cNvPr id="54322" name="Rectangle 34"/>
                <p:cNvSpPr>
                  <a:spLocks noChangeArrowheads="1"/>
                </p:cNvSpPr>
                <p:nvPr/>
              </p:nvSpPr>
              <p:spPr bwMode="auto">
                <a:xfrm>
                  <a:off x="45" y="2"/>
                  <a:ext cx="56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500" b="1"/>
                    <a:t>    </a:t>
                  </a:r>
                  <a:r>
                    <a:rPr lang="en-US" altLang="zh-CN" sz="2000" b="1"/>
                    <a:t>--</a:t>
                  </a:r>
                </a:p>
              </p:txBody>
            </p:sp>
            <p:sp>
              <p:nvSpPr>
                <p:cNvPr id="54323" name="Rectangle 35"/>
                <p:cNvSpPr>
                  <a:spLocks noChangeArrowheads="1"/>
                </p:cNvSpPr>
                <p:nvPr/>
              </p:nvSpPr>
              <p:spPr bwMode="auto">
                <a:xfrm>
                  <a:off x="0" y="0"/>
                  <a:ext cx="656"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4289" name="Group 36"/>
              <p:cNvGrpSpPr>
                <a:grpSpLocks/>
              </p:cNvGrpSpPr>
              <p:nvPr/>
            </p:nvGrpSpPr>
            <p:grpSpPr bwMode="auto">
              <a:xfrm>
                <a:off x="1545" y="432"/>
                <a:ext cx="617" cy="432"/>
                <a:chOff x="0" y="0"/>
                <a:chExt cx="617" cy="432"/>
              </a:xfrm>
            </p:grpSpPr>
            <p:sp>
              <p:nvSpPr>
                <p:cNvPr id="54320" name="Rectangle 37"/>
                <p:cNvSpPr>
                  <a:spLocks noChangeArrowheads="1"/>
                </p:cNvSpPr>
                <p:nvPr/>
              </p:nvSpPr>
              <p:spPr bwMode="auto">
                <a:xfrm>
                  <a:off x="43" y="2"/>
                  <a:ext cx="53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500" b="1"/>
                    <a:t> </a:t>
                  </a:r>
                  <a:r>
                    <a:rPr lang="en-US" altLang="zh-CN" sz="2000" b="1"/>
                    <a:t>&lt;MAX</a:t>
                  </a:r>
                </a:p>
              </p:txBody>
            </p:sp>
            <p:sp>
              <p:nvSpPr>
                <p:cNvPr id="54321" name="Rectangle 38"/>
                <p:cNvSpPr>
                  <a:spLocks noChangeArrowheads="1"/>
                </p:cNvSpPr>
                <p:nvPr/>
              </p:nvSpPr>
              <p:spPr bwMode="auto">
                <a:xfrm>
                  <a:off x="0" y="0"/>
                  <a:ext cx="617"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4290" name="Group 39"/>
              <p:cNvGrpSpPr>
                <a:grpSpLocks/>
              </p:cNvGrpSpPr>
              <p:nvPr/>
            </p:nvGrpSpPr>
            <p:grpSpPr bwMode="auto">
              <a:xfrm>
                <a:off x="2162" y="432"/>
                <a:ext cx="655" cy="432"/>
                <a:chOff x="0" y="0"/>
                <a:chExt cx="655" cy="432"/>
              </a:xfrm>
            </p:grpSpPr>
            <p:sp>
              <p:nvSpPr>
                <p:cNvPr id="54318" name="Rectangle 40"/>
                <p:cNvSpPr>
                  <a:spLocks noChangeArrowheads="1"/>
                </p:cNvSpPr>
                <p:nvPr/>
              </p:nvSpPr>
              <p:spPr bwMode="auto">
                <a:xfrm>
                  <a:off x="43" y="2"/>
                  <a:ext cx="56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t>&lt;=MAX</a:t>
                  </a:r>
                </a:p>
              </p:txBody>
            </p:sp>
            <p:sp>
              <p:nvSpPr>
                <p:cNvPr id="54319" name="Rectangle 41"/>
                <p:cNvSpPr>
                  <a:spLocks noChangeArrowheads="1"/>
                </p:cNvSpPr>
                <p:nvPr/>
              </p:nvSpPr>
              <p:spPr bwMode="auto">
                <a:xfrm>
                  <a:off x="0" y="0"/>
                  <a:ext cx="655"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4291" name="Group 42"/>
              <p:cNvGrpSpPr>
                <a:grpSpLocks/>
              </p:cNvGrpSpPr>
              <p:nvPr/>
            </p:nvGrpSpPr>
            <p:grpSpPr bwMode="auto">
              <a:xfrm>
                <a:off x="2817" y="432"/>
                <a:ext cx="587" cy="432"/>
                <a:chOff x="0" y="0"/>
                <a:chExt cx="587" cy="432"/>
              </a:xfrm>
            </p:grpSpPr>
            <p:sp>
              <p:nvSpPr>
                <p:cNvPr id="54316" name="Rectangle 43"/>
                <p:cNvSpPr>
                  <a:spLocks noChangeArrowheads="1"/>
                </p:cNvSpPr>
                <p:nvPr/>
              </p:nvSpPr>
              <p:spPr bwMode="auto">
                <a:xfrm>
                  <a:off x="43" y="2"/>
                  <a:ext cx="501"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t>&gt;MIN</a:t>
                  </a:r>
                </a:p>
              </p:txBody>
            </p:sp>
            <p:sp>
              <p:nvSpPr>
                <p:cNvPr id="54317" name="Rectangle 44"/>
                <p:cNvSpPr>
                  <a:spLocks noChangeArrowheads="1"/>
                </p:cNvSpPr>
                <p:nvPr/>
              </p:nvSpPr>
              <p:spPr bwMode="auto">
                <a:xfrm>
                  <a:off x="0" y="0"/>
                  <a:ext cx="587"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4292" name="Group 45"/>
              <p:cNvGrpSpPr>
                <a:grpSpLocks/>
              </p:cNvGrpSpPr>
              <p:nvPr/>
            </p:nvGrpSpPr>
            <p:grpSpPr bwMode="auto">
              <a:xfrm>
                <a:off x="3404" y="432"/>
                <a:ext cx="655" cy="432"/>
                <a:chOff x="0" y="0"/>
                <a:chExt cx="655" cy="432"/>
              </a:xfrm>
            </p:grpSpPr>
            <p:sp>
              <p:nvSpPr>
                <p:cNvPr id="54314" name="Rectangle 46"/>
                <p:cNvSpPr>
                  <a:spLocks noChangeArrowheads="1"/>
                </p:cNvSpPr>
                <p:nvPr/>
              </p:nvSpPr>
              <p:spPr bwMode="auto">
                <a:xfrm>
                  <a:off x="43" y="2"/>
                  <a:ext cx="56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t>&gt;= MIN</a:t>
                  </a:r>
                </a:p>
              </p:txBody>
            </p:sp>
            <p:sp>
              <p:nvSpPr>
                <p:cNvPr id="54315" name="Rectangle 47"/>
                <p:cNvSpPr>
                  <a:spLocks noChangeArrowheads="1"/>
                </p:cNvSpPr>
                <p:nvPr/>
              </p:nvSpPr>
              <p:spPr bwMode="auto">
                <a:xfrm>
                  <a:off x="0" y="0"/>
                  <a:ext cx="655"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4293" name="Group 48"/>
              <p:cNvGrpSpPr>
                <a:grpSpLocks/>
              </p:cNvGrpSpPr>
              <p:nvPr/>
            </p:nvGrpSpPr>
            <p:grpSpPr bwMode="auto">
              <a:xfrm>
                <a:off x="0" y="864"/>
                <a:ext cx="493" cy="432"/>
                <a:chOff x="0" y="0"/>
                <a:chExt cx="493" cy="432"/>
              </a:xfrm>
            </p:grpSpPr>
            <p:sp>
              <p:nvSpPr>
                <p:cNvPr id="54312" name="Rectangle 49"/>
                <p:cNvSpPr>
                  <a:spLocks noChangeArrowheads="1"/>
                </p:cNvSpPr>
                <p:nvPr/>
              </p:nvSpPr>
              <p:spPr bwMode="auto">
                <a:xfrm>
                  <a:off x="44" y="0"/>
                  <a:ext cx="40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t>ALL</a:t>
                  </a:r>
                </a:p>
              </p:txBody>
            </p:sp>
            <p:sp>
              <p:nvSpPr>
                <p:cNvPr id="54313" name="Rectangle 50"/>
                <p:cNvSpPr>
                  <a:spLocks noChangeArrowheads="1"/>
                </p:cNvSpPr>
                <p:nvPr/>
              </p:nvSpPr>
              <p:spPr bwMode="auto">
                <a:xfrm>
                  <a:off x="0" y="0"/>
                  <a:ext cx="493"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4294" name="Group 51"/>
              <p:cNvGrpSpPr>
                <a:grpSpLocks/>
              </p:cNvGrpSpPr>
              <p:nvPr/>
            </p:nvGrpSpPr>
            <p:grpSpPr bwMode="auto">
              <a:xfrm>
                <a:off x="493" y="864"/>
                <a:ext cx="396" cy="432"/>
                <a:chOff x="0" y="0"/>
                <a:chExt cx="396" cy="432"/>
              </a:xfrm>
            </p:grpSpPr>
            <p:sp>
              <p:nvSpPr>
                <p:cNvPr id="54310" name="Rectangle 52"/>
                <p:cNvSpPr>
                  <a:spLocks noChangeArrowheads="1"/>
                </p:cNvSpPr>
                <p:nvPr/>
              </p:nvSpPr>
              <p:spPr bwMode="auto">
                <a:xfrm>
                  <a:off x="43" y="0"/>
                  <a:ext cx="31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t>  --</a:t>
                  </a:r>
                </a:p>
              </p:txBody>
            </p:sp>
            <p:sp>
              <p:nvSpPr>
                <p:cNvPr id="54311" name="Rectangle 53"/>
                <p:cNvSpPr>
                  <a:spLocks noChangeArrowheads="1"/>
                </p:cNvSpPr>
                <p:nvPr/>
              </p:nvSpPr>
              <p:spPr bwMode="auto">
                <a:xfrm>
                  <a:off x="0" y="0"/>
                  <a:ext cx="396"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4295" name="Group 54"/>
              <p:cNvGrpSpPr>
                <a:grpSpLocks/>
              </p:cNvGrpSpPr>
              <p:nvPr/>
            </p:nvGrpSpPr>
            <p:grpSpPr bwMode="auto">
              <a:xfrm>
                <a:off x="889" y="864"/>
                <a:ext cx="656" cy="432"/>
                <a:chOff x="0" y="0"/>
                <a:chExt cx="656" cy="432"/>
              </a:xfrm>
            </p:grpSpPr>
            <p:sp>
              <p:nvSpPr>
                <p:cNvPr id="54308" name="Rectangle 55"/>
                <p:cNvSpPr>
                  <a:spLocks noChangeArrowheads="1"/>
                </p:cNvSpPr>
                <p:nvPr/>
              </p:nvSpPr>
              <p:spPr bwMode="auto">
                <a:xfrm>
                  <a:off x="45" y="0"/>
                  <a:ext cx="56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t> </a:t>
                  </a:r>
                  <a:r>
                    <a:rPr lang="en-US" altLang="zh-CN" b="1"/>
                    <a:t>NOT IN</a:t>
                  </a:r>
                </a:p>
              </p:txBody>
            </p:sp>
            <p:sp>
              <p:nvSpPr>
                <p:cNvPr id="54309" name="Rectangle 56"/>
                <p:cNvSpPr>
                  <a:spLocks noChangeArrowheads="1"/>
                </p:cNvSpPr>
                <p:nvPr/>
              </p:nvSpPr>
              <p:spPr bwMode="auto">
                <a:xfrm>
                  <a:off x="0" y="0"/>
                  <a:ext cx="656"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4296" name="Group 57"/>
              <p:cNvGrpSpPr>
                <a:grpSpLocks/>
              </p:cNvGrpSpPr>
              <p:nvPr/>
            </p:nvGrpSpPr>
            <p:grpSpPr bwMode="auto">
              <a:xfrm>
                <a:off x="1545" y="864"/>
                <a:ext cx="617" cy="432"/>
                <a:chOff x="0" y="0"/>
                <a:chExt cx="617" cy="432"/>
              </a:xfrm>
            </p:grpSpPr>
            <p:sp>
              <p:nvSpPr>
                <p:cNvPr id="54306" name="Rectangle 58"/>
                <p:cNvSpPr>
                  <a:spLocks noChangeArrowheads="1"/>
                </p:cNvSpPr>
                <p:nvPr/>
              </p:nvSpPr>
              <p:spPr bwMode="auto">
                <a:xfrm>
                  <a:off x="43" y="0"/>
                  <a:ext cx="53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500" b="1"/>
                    <a:t> </a:t>
                  </a:r>
                  <a:r>
                    <a:rPr lang="en-US" altLang="zh-CN" sz="2400" b="1"/>
                    <a:t>&lt;</a:t>
                  </a:r>
                  <a:r>
                    <a:rPr lang="en-US" altLang="zh-CN" sz="2000" b="1"/>
                    <a:t>MIN</a:t>
                  </a:r>
                </a:p>
              </p:txBody>
            </p:sp>
            <p:sp>
              <p:nvSpPr>
                <p:cNvPr id="54307" name="Rectangle 59"/>
                <p:cNvSpPr>
                  <a:spLocks noChangeArrowheads="1"/>
                </p:cNvSpPr>
                <p:nvPr/>
              </p:nvSpPr>
              <p:spPr bwMode="auto">
                <a:xfrm>
                  <a:off x="0" y="0"/>
                  <a:ext cx="617"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4297" name="Group 60"/>
              <p:cNvGrpSpPr>
                <a:grpSpLocks/>
              </p:cNvGrpSpPr>
              <p:nvPr/>
            </p:nvGrpSpPr>
            <p:grpSpPr bwMode="auto">
              <a:xfrm>
                <a:off x="2162" y="864"/>
                <a:ext cx="655" cy="432"/>
                <a:chOff x="0" y="0"/>
                <a:chExt cx="655" cy="432"/>
              </a:xfrm>
            </p:grpSpPr>
            <p:sp>
              <p:nvSpPr>
                <p:cNvPr id="54304" name="Rectangle 61"/>
                <p:cNvSpPr>
                  <a:spLocks noChangeArrowheads="1"/>
                </p:cNvSpPr>
                <p:nvPr/>
              </p:nvSpPr>
              <p:spPr bwMode="auto">
                <a:xfrm>
                  <a:off x="43" y="0"/>
                  <a:ext cx="56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t>&lt;= MIN</a:t>
                  </a:r>
                </a:p>
              </p:txBody>
            </p:sp>
            <p:sp>
              <p:nvSpPr>
                <p:cNvPr id="54305" name="Rectangle 62"/>
                <p:cNvSpPr>
                  <a:spLocks noChangeArrowheads="1"/>
                </p:cNvSpPr>
                <p:nvPr/>
              </p:nvSpPr>
              <p:spPr bwMode="auto">
                <a:xfrm>
                  <a:off x="0" y="0"/>
                  <a:ext cx="655"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4298" name="Group 63"/>
              <p:cNvGrpSpPr>
                <a:grpSpLocks/>
              </p:cNvGrpSpPr>
              <p:nvPr/>
            </p:nvGrpSpPr>
            <p:grpSpPr bwMode="auto">
              <a:xfrm>
                <a:off x="2817" y="864"/>
                <a:ext cx="587" cy="432"/>
                <a:chOff x="0" y="0"/>
                <a:chExt cx="587" cy="432"/>
              </a:xfrm>
            </p:grpSpPr>
            <p:sp>
              <p:nvSpPr>
                <p:cNvPr id="54302" name="Rectangle 64"/>
                <p:cNvSpPr>
                  <a:spLocks noChangeArrowheads="1"/>
                </p:cNvSpPr>
                <p:nvPr/>
              </p:nvSpPr>
              <p:spPr bwMode="auto">
                <a:xfrm>
                  <a:off x="43" y="0"/>
                  <a:ext cx="501"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t>&gt;MAX</a:t>
                  </a:r>
                </a:p>
              </p:txBody>
            </p:sp>
            <p:sp>
              <p:nvSpPr>
                <p:cNvPr id="54303" name="Rectangle 65"/>
                <p:cNvSpPr>
                  <a:spLocks noChangeArrowheads="1"/>
                </p:cNvSpPr>
                <p:nvPr/>
              </p:nvSpPr>
              <p:spPr bwMode="auto">
                <a:xfrm>
                  <a:off x="0" y="0"/>
                  <a:ext cx="587"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4299" name="Group 66"/>
              <p:cNvGrpSpPr>
                <a:grpSpLocks/>
              </p:cNvGrpSpPr>
              <p:nvPr/>
            </p:nvGrpSpPr>
            <p:grpSpPr bwMode="auto">
              <a:xfrm>
                <a:off x="3404" y="864"/>
                <a:ext cx="655" cy="432"/>
                <a:chOff x="0" y="0"/>
                <a:chExt cx="655" cy="432"/>
              </a:xfrm>
            </p:grpSpPr>
            <p:sp>
              <p:nvSpPr>
                <p:cNvPr id="54300" name="Rectangle 67"/>
                <p:cNvSpPr>
                  <a:spLocks noChangeArrowheads="1"/>
                </p:cNvSpPr>
                <p:nvPr/>
              </p:nvSpPr>
              <p:spPr bwMode="auto">
                <a:xfrm>
                  <a:off x="43" y="0"/>
                  <a:ext cx="56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&gt;= MAX</a:t>
                  </a:r>
                </a:p>
              </p:txBody>
            </p:sp>
            <p:sp>
              <p:nvSpPr>
                <p:cNvPr id="54301" name="Rectangle 68"/>
                <p:cNvSpPr>
                  <a:spLocks noChangeArrowheads="1"/>
                </p:cNvSpPr>
                <p:nvPr/>
              </p:nvSpPr>
              <p:spPr bwMode="auto">
                <a:xfrm>
                  <a:off x="0" y="0"/>
                  <a:ext cx="655"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54278" name="Rectangle 69"/>
            <p:cNvSpPr>
              <a:spLocks noChangeArrowheads="1"/>
            </p:cNvSpPr>
            <p:nvPr/>
          </p:nvSpPr>
          <p:spPr bwMode="auto">
            <a:xfrm>
              <a:off x="0" y="0"/>
              <a:ext cx="4065" cy="1302"/>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19274980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p:txBody>
          <a:bodyPr/>
          <a:lstStyle/>
          <a:p>
            <a:pPr eaLnBrk="1" hangingPunct="1"/>
            <a:r>
              <a:rPr lang="en-US" altLang="zh-CN" sz="3600" dirty="0" smtClean="0"/>
              <a:t>(4)</a:t>
            </a:r>
            <a:r>
              <a:rPr lang="zh-CN" altLang="en-US" sz="3600" dirty="0" smtClean="0"/>
              <a:t>带有</a:t>
            </a:r>
            <a:r>
              <a:rPr lang="en-US" altLang="zh-CN" sz="3600" dirty="0" smtClean="0"/>
              <a:t>EXISTS</a:t>
            </a:r>
            <a:r>
              <a:rPr lang="zh-CN" altLang="en-US" sz="3600" dirty="0" smtClean="0"/>
              <a:t>谓词的子查询</a:t>
            </a:r>
          </a:p>
        </p:txBody>
      </p:sp>
      <p:sp>
        <p:nvSpPr>
          <p:cNvPr id="56323" name="Rectangle 3"/>
          <p:cNvSpPr>
            <a:spLocks noGrp="1" noChangeArrowheads="1"/>
          </p:cNvSpPr>
          <p:nvPr>
            <p:ph type="body" idx="4294967295"/>
          </p:nvPr>
        </p:nvSpPr>
        <p:spPr>
          <a:xfrm>
            <a:off x="252413" y="1098550"/>
            <a:ext cx="8640762" cy="4851400"/>
          </a:xfrm>
        </p:spPr>
        <p:txBody>
          <a:bodyPr>
            <a:normAutofit fontScale="92500" lnSpcReduction="10000"/>
          </a:bodyPr>
          <a:lstStyle/>
          <a:p>
            <a:pPr eaLnBrk="1" hangingPunct="1">
              <a:lnSpc>
                <a:spcPct val="120000"/>
              </a:lnSpc>
            </a:pPr>
            <a:r>
              <a:rPr lang="en-US" altLang="zh-CN" dirty="0" smtClean="0"/>
              <a:t> EXISTS</a:t>
            </a:r>
            <a:r>
              <a:rPr lang="zh-CN" altLang="en-US" dirty="0" smtClean="0"/>
              <a:t>谓词</a:t>
            </a:r>
          </a:p>
          <a:p>
            <a:pPr lvl="1">
              <a:lnSpc>
                <a:spcPct val="120000"/>
              </a:lnSpc>
              <a:buSzPct val="75000"/>
            </a:pPr>
            <a:r>
              <a:rPr lang="zh-CN" altLang="en-US" dirty="0" smtClean="0"/>
              <a:t>带有</a:t>
            </a:r>
            <a:r>
              <a:rPr lang="en-US" altLang="zh-CN" dirty="0" smtClean="0"/>
              <a:t>EXISTS</a:t>
            </a:r>
            <a:r>
              <a:rPr lang="zh-CN" altLang="en-US" dirty="0" smtClean="0"/>
              <a:t>谓词的子查询不返回任何数据，只产生逻辑真值“</a:t>
            </a:r>
            <a:r>
              <a:rPr lang="en-US" altLang="zh-CN" dirty="0" smtClean="0"/>
              <a:t>true”</a:t>
            </a:r>
            <a:r>
              <a:rPr lang="zh-CN" altLang="en-US" dirty="0" smtClean="0"/>
              <a:t>或逻辑假值“</a:t>
            </a:r>
            <a:r>
              <a:rPr lang="en-US" altLang="zh-CN" dirty="0" smtClean="0"/>
              <a:t>false”</a:t>
            </a:r>
            <a:r>
              <a:rPr lang="zh-CN" altLang="en-US" dirty="0" smtClean="0"/>
              <a:t>。</a:t>
            </a:r>
          </a:p>
          <a:p>
            <a:pPr lvl="2">
              <a:lnSpc>
                <a:spcPct val="120000"/>
              </a:lnSpc>
              <a:buSzPct val="87000"/>
              <a:buFont typeface="Wingdings" panose="05000000000000000000" pitchFamily="2" charset="2"/>
              <a:buChar char="l"/>
            </a:pPr>
            <a:r>
              <a:rPr lang="zh-CN" altLang="en-US" sz="2200" dirty="0" smtClean="0"/>
              <a:t>若内层查询结果非空，则外层的</a:t>
            </a:r>
            <a:r>
              <a:rPr lang="en-US" altLang="zh-CN" sz="2200" dirty="0" smtClean="0"/>
              <a:t>WHERE</a:t>
            </a:r>
            <a:r>
              <a:rPr lang="zh-CN" altLang="en-US" sz="2200" dirty="0" smtClean="0"/>
              <a:t>子句返回真值</a:t>
            </a:r>
          </a:p>
          <a:p>
            <a:pPr lvl="2">
              <a:lnSpc>
                <a:spcPct val="120000"/>
              </a:lnSpc>
              <a:buSzPct val="87000"/>
              <a:buFont typeface="Wingdings" panose="05000000000000000000" pitchFamily="2" charset="2"/>
              <a:buChar char="l"/>
            </a:pPr>
            <a:r>
              <a:rPr lang="zh-CN" altLang="en-US" sz="2200" dirty="0" smtClean="0"/>
              <a:t>若内层查询结果为空，则外层的</a:t>
            </a:r>
            <a:r>
              <a:rPr lang="en-US" altLang="zh-CN" sz="2200" dirty="0" smtClean="0"/>
              <a:t>WHERE</a:t>
            </a:r>
            <a:r>
              <a:rPr lang="zh-CN" altLang="en-US" sz="2200" dirty="0" smtClean="0"/>
              <a:t>子句返回假值</a:t>
            </a:r>
          </a:p>
          <a:p>
            <a:pPr>
              <a:lnSpc>
                <a:spcPct val="120000"/>
              </a:lnSpc>
            </a:pPr>
            <a:r>
              <a:rPr lang="en-US" altLang="zh-CN" dirty="0"/>
              <a:t>NOT EXISTS</a:t>
            </a:r>
            <a:r>
              <a:rPr lang="zh-CN" altLang="en-US" dirty="0"/>
              <a:t>谓词</a:t>
            </a:r>
          </a:p>
          <a:p>
            <a:pPr lvl="1">
              <a:lnSpc>
                <a:spcPct val="150000"/>
              </a:lnSpc>
            </a:pPr>
            <a:r>
              <a:rPr lang="zh-CN" altLang="en-US" dirty="0"/>
              <a:t>若内层查询结果非空，则外层的</a:t>
            </a:r>
            <a:r>
              <a:rPr lang="en-US" altLang="zh-CN" dirty="0"/>
              <a:t>WHERE</a:t>
            </a:r>
            <a:r>
              <a:rPr lang="zh-CN" altLang="en-US" dirty="0"/>
              <a:t>子句返回假值</a:t>
            </a:r>
          </a:p>
          <a:p>
            <a:pPr lvl="1">
              <a:lnSpc>
                <a:spcPct val="150000"/>
              </a:lnSpc>
            </a:pPr>
            <a:r>
              <a:rPr lang="zh-CN" altLang="en-US" dirty="0"/>
              <a:t>若内层查询结果为空，则外层的</a:t>
            </a:r>
            <a:r>
              <a:rPr lang="en-US" altLang="zh-CN" dirty="0"/>
              <a:t>WHERE</a:t>
            </a:r>
            <a:r>
              <a:rPr lang="zh-CN" altLang="en-US" dirty="0"/>
              <a:t>子句返回</a:t>
            </a:r>
            <a:r>
              <a:rPr lang="zh-CN" altLang="en-US" dirty="0" smtClean="0"/>
              <a:t>真值</a:t>
            </a:r>
            <a:endParaRPr lang="en-US" altLang="zh-CN" dirty="0" smtClean="0"/>
          </a:p>
          <a:p>
            <a:pPr marL="457200" lvl="1" indent="0">
              <a:lnSpc>
                <a:spcPct val="150000"/>
              </a:lnSpc>
              <a:buNone/>
            </a:pPr>
            <a:endParaRPr lang="en-US" altLang="zh-CN" dirty="0" smtClean="0"/>
          </a:p>
          <a:p>
            <a:pPr marL="457200" lvl="1" indent="0">
              <a:lnSpc>
                <a:spcPct val="150000"/>
              </a:lnSpc>
              <a:buNone/>
            </a:pPr>
            <a:r>
              <a:rPr lang="zh-CN" altLang="en-US" dirty="0" smtClean="0">
                <a:solidFill>
                  <a:srgbClr val="FF0000"/>
                </a:solidFill>
              </a:rPr>
              <a:t>一般为相关查询</a:t>
            </a:r>
            <a:endParaRPr lang="zh-CN" altLang="en-US" dirty="0">
              <a:solidFill>
                <a:srgbClr val="FF0000"/>
              </a:solidFill>
            </a:endParaRPr>
          </a:p>
        </p:txBody>
      </p:sp>
    </p:spTree>
    <p:extLst>
      <p:ext uri="{BB962C8B-B14F-4D97-AF65-F5344CB8AC3E}">
        <p14:creationId xmlns:p14="http://schemas.microsoft.com/office/powerpoint/2010/main" val="26033989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p:txBody>
          <a:bodyPr/>
          <a:lstStyle/>
          <a:p>
            <a:pPr eaLnBrk="1" hangingPunct="1"/>
            <a:r>
              <a:rPr lang="zh-CN" altLang="en-US" sz="3600" smtClean="0"/>
              <a:t>带有</a:t>
            </a:r>
            <a:r>
              <a:rPr lang="en-US" altLang="zh-CN" sz="3600" smtClean="0"/>
              <a:t>EXISTS</a:t>
            </a:r>
            <a:r>
              <a:rPr lang="zh-CN" altLang="en-US" sz="3600" smtClean="0"/>
              <a:t>谓词的子查询（续）</a:t>
            </a:r>
          </a:p>
        </p:txBody>
      </p:sp>
      <p:sp>
        <p:nvSpPr>
          <p:cNvPr id="58371" name="Rectangle 3"/>
          <p:cNvSpPr>
            <a:spLocks noGrp="1" noChangeArrowheads="1"/>
          </p:cNvSpPr>
          <p:nvPr>
            <p:ph type="body" idx="4294967295"/>
          </p:nvPr>
        </p:nvSpPr>
        <p:spPr>
          <a:xfrm>
            <a:off x="174625" y="1252826"/>
            <a:ext cx="8435975" cy="6434137"/>
          </a:xfrm>
        </p:spPr>
        <p:txBody>
          <a:bodyPr/>
          <a:lstStyle/>
          <a:p>
            <a:pPr eaLnBrk="1" hangingPunct="1">
              <a:buFont typeface="宋体" panose="02010600030101010101" pitchFamily="2" charset="-122"/>
              <a:buNone/>
            </a:pPr>
            <a:r>
              <a:rPr lang="en-US" altLang="zh-CN" sz="2400" dirty="0" smtClean="0"/>
              <a:t>[</a:t>
            </a:r>
            <a:r>
              <a:rPr lang="zh-CN" altLang="en-US" sz="2400" dirty="0" smtClean="0"/>
              <a:t>例 </a:t>
            </a:r>
            <a:r>
              <a:rPr lang="en-US" altLang="zh-CN" sz="2400" dirty="0" smtClean="0"/>
              <a:t>3.60]</a:t>
            </a:r>
            <a:r>
              <a:rPr lang="zh-CN" altLang="en-US" sz="2400" dirty="0" smtClean="0"/>
              <a:t>查询所有选修了</a:t>
            </a:r>
            <a:r>
              <a:rPr lang="en-US" altLang="zh-CN" sz="2400" dirty="0" smtClean="0"/>
              <a:t>1</a:t>
            </a:r>
            <a:r>
              <a:rPr lang="zh-CN" altLang="en-US" sz="2400" dirty="0" smtClean="0"/>
              <a:t>号课程的学生姓名。</a:t>
            </a:r>
          </a:p>
          <a:p>
            <a:pPr eaLnBrk="1" hangingPunct="1">
              <a:buFont typeface="宋体" panose="02010600030101010101" pitchFamily="2" charset="-122"/>
              <a:buNone/>
            </a:pPr>
            <a:r>
              <a:rPr lang="zh-CN" altLang="en-US" sz="2400" dirty="0" smtClean="0"/>
              <a:t> 思路分析：</a:t>
            </a:r>
          </a:p>
          <a:p>
            <a:pPr lvl="1"/>
            <a:r>
              <a:rPr lang="zh-CN" altLang="en-US" sz="2200" dirty="0" smtClean="0"/>
              <a:t>本查询涉及</a:t>
            </a:r>
            <a:r>
              <a:rPr lang="en-US" altLang="zh-CN" sz="2200" dirty="0" smtClean="0"/>
              <a:t>Student</a:t>
            </a:r>
            <a:r>
              <a:rPr lang="zh-CN" altLang="en-US" sz="2200" dirty="0" smtClean="0"/>
              <a:t>和</a:t>
            </a:r>
            <a:r>
              <a:rPr lang="en-US" altLang="zh-CN" sz="2200" dirty="0" smtClean="0"/>
              <a:t>SC</a:t>
            </a:r>
            <a:r>
              <a:rPr lang="zh-CN" altLang="en-US" sz="2200" dirty="0" smtClean="0"/>
              <a:t>关系</a:t>
            </a:r>
          </a:p>
          <a:p>
            <a:pPr lvl="1"/>
            <a:r>
              <a:rPr lang="zh-CN" altLang="en-US" sz="2200" dirty="0" smtClean="0"/>
              <a:t>在</a:t>
            </a:r>
            <a:r>
              <a:rPr lang="en-US" altLang="zh-CN" sz="2200" dirty="0" smtClean="0"/>
              <a:t>Student</a:t>
            </a:r>
            <a:r>
              <a:rPr lang="zh-CN" altLang="en-US" sz="2200" dirty="0" smtClean="0"/>
              <a:t>中依次取每个元组的</a:t>
            </a:r>
            <a:r>
              <a:rPr lang="en-US" altLang="zh-CN" sz="2200" dirty="0" err="1" smtClean="0"/>
              <a:t>Sno</a:t>
            </a:r>
            <a:r>
              <a:rPr lang="zh-CN" altLang="en-US" sz="2200" dirty="0" smtClean="0"/>
              <a:t>值，用此值去检查</a:t>
            </a:r>
            <a:r>
              <a:rPr lang="en-US" altLang="zh-CN" sz="2200" dirty="0" smtClean="0"/>
              <a:t>SC</a:t>
            </a:r>
            <a:r>
              <a:rPr lang="zh-CN" altLang="en-US" sz="2200" dirty="0" smtClean="0"/>
              <a:t>表</a:t>
            </a:r>
          </a:p>
          <a:p>
            <a:pPr lvl="1"/>
            <a:r>
              <a:rPr lang="zh-CN" altLang="en-US" sz="2200" dirty="0" smtClean="0"/>
              <a:t>若</a:t>
            </a:r>
            <a:r>
              <a:rPr lang="en-US" altLang="zh-CN" sz="2200" dirty="0" smtClean="0"/>
              <a:t>SC</a:t>
            </a:r>
            <a:r>
              <a:rPr lang="zh-CN" altLang="en-US" sz="2200" dirty="0" smtClean="0"/>
              <a:t>中存在这样的元组，其</a:t>
            </a:r>
            <a:r>
              <a:rPr lang="en-US" altLang="zh-CN" sz="2200" dirty="0" err="1" smtClean="0"/>
              <a:t>Sno</a:t>
            </a:r>
            <a:r>
              <a:rPr lang="zh-CN" altLang="en-US" sz="2200" dirty="0" smtClean="0"/>
              <a:t>值等于此</a:t>
            </a:r>
            <a:r>
              <a:rPr lang="en-US" altLang="zh-CN" sz="2200" dirty="0" err="1" smtClean="0"/>
              <a:t>Student.Sno</a:t>
            </a:r>
            <a:r>
              <a:rPr lang="zh-CN" altLang="en-US" sz="2200" dirty="0" smtClean="0"/>
              <a:t>值，并且其</a:t>
            </a:r>
            <a:r>
              <a:rPr lang="en-US" altLang="zh-CN" sz="2200" dirty="0" err="1" smtClean="0"/>
              <a:t>Cno</a:t>
            </a:r>
            <a:r>
              <a:rPr lang="en-US" altLang="zh-CN" sz="2200" dirty="0" smtClean="0"/>
              <a:t>= ‘1’</a:t>
            </a:r>
            <a:r>
              <a:rPr lang="zh-CN" altLang="en-US" sz="2200" dirty="0" smtClean="0"/>
              <a:t>，则取此</a:t>
            </a:r>
            <a:r>
              <a:rPr lang="en-US" altLang="zh-CN" sz="2200" dirty="0" err="1" smtClean="0"/>
              <a:t>Student.Sname</a:t>
            </a:r>
            <a:r>
              <a:rPr lang="zh-CN" altLang="en-US" sz="2200" dirty="0" smtClean="0"/>
              <a:t>送入结果表</a:t>
            </a:r>
            <a:endParaRPr lang="en-US" altLang="zh-CN" sz="2200" dirty="0" smtClean="0"/>
          </a:p>
          <a:p>
            <a:pPr eaLnBrk="1" hangingPunct="1">
              <a:buFont typeface="Wingdings" panose="05000000000000000000" pitchFamily="2" charset="2"/>
              <a:buNone/>
            </a:pPr>
            <a:r>
              <a:rPr lang="zh-CN" altLang="en-US" sz="2000" dirty="0" smtClean="0"/>
              <a:t>    </a:t>
            </a:r>
            <a:endParaRPr lang="en-US" altLang="zh-CN" sz="2000" dirty="0" smtClean="0"/>
          </a:p>
          <a:p>
            <a:pPr eaLnBrk="1" hangingPunct="1">
              <a:buFont typeface="Wingdings" panose="05000000000000000000" pitchFamily="2" charset="2"/>
              <a:buNone/>
            </a:pPr>
            <a:r>
              <a:rPr lang="en-US" altLang="zh-CN" sz="2000" dirty="0" smtClean="0"/>
              <a:t>   </a:t>
            </a:r>
            <a:r>
              <a:rPr lang="zh-CN" altLang="en-US" sz="2000" dirty="0" smtClean="0"/>
              <a:t> </a:t>
            </a:r>
            <a:r>
              <a:rPr lang="en-US" altLang="zh-CN" sz="2400" dirty="0" smtClean="0"/>
              <a:t> SELECT </a:t>
            </a:r>
            <a:r>
              <a:rPr lang="en-US" altLang="zh-CN" sz="2400" dirty="0" err="1" smtClean="0"/>
              <a:t>Sname</a:t>
            </a:r>
            <a:endParaRPr lang="en-US" altLang="zh-CN" sz="2400" dirty="0" smtClean="0"/>
          </a:p>
          <a:p>
            <a:pPr eaLnBrk="1" hangingPunct="1">
              <a:buFont typeface="Wingdings" panose="05000000000000000000" pitchFamily="2" charset="2"/>
              <a:buNone/>
            </a:pPr>
            <a:r>
              <a:rPr lang="en-US" altLang="zh-CN" sz="2400" dirty="0" smtClean="0"/>
              <a:t>     FROM</a:t>
            </a:r>
            <a:r>
              <a:rPr lang="en-US" altLang="zh-CN" sz="2400" dirty="0" smtClean="0">
                <a:solidFill>
                  <a:srgbClr val="FF00FF"/>
                </a:solidFill>
              </a:rPr>
              <a:t> Student</a:t>
            </a:r>
            <a:endParaRPr lang="en-US" altLang="zh-CN" dirty="0" smtClean="0">
              <a:solidFill>
                <a:srgbClr val="FF00FF"/>
              </a:solidFill>
            </a:endParaRPr>
          </a:p>
          <a:p>
            <a:pPr eaLnBrk="1" hangingPunct="1">
              <a:buFont typeface="Wingdings" panose="05000000000000000000" pitchFamily="2" charset="2"/>
              <a:buNone/>
            </a:pPr>
            <a:r>
              <a:rPr lang="en-US" altLang="zh-CN" sz="2400" dirty="0" smtClean="0"/>
              <a:t>     WHERE EXISTS</a:t>
            </a:r>
          </a:p>
          <a:p>
            <a:pPr eaLnBrk="1" hangingPunct="1">
              <a:buFont typeface="Wingdings" panose="05000000000000000000" pitchFamily="2" charset="2"/>
              <a:buNone/>
            </a:pPr>
            <a:r>
              <a:rPr lang="en-US" altLang="zh-CN" sz="2400" dirty="0" smtClean="0"/>
              <a:t>                   </a:t>
            </a:r>
            <a:r>
              <a:rPr lang="zh-CN" altLang="en-US" sz="2400" dirty="0" smtClean="0"/>
              <a:t>(</a:t>
            </a:r>
            <a:r>
              <a:rPr lang="en-US" altLang="zh-CN" sz="2400" dirty="0" smtClean="0"/>
              <a:t>SELECT </a:t>
            </a:r>
            <a:r>
              <a:rPr lang="en-US" altLang="zh-CN" sz="2400" dirty="0" smtClean="0">
                <a:solidFill>
                  <a:srgbClr val="FF00FF"/>
                </a:solidFill>
              </a:rPr>
              <a:t>*</a:t>
            </a:r>
          </a:p>
          <a:p>
            <a:pPr eaLnBrk="1" hangingPunct="1">
              <a:buFont typeface="Wingdings" panose="05000000000000000000" pitchFamily="2" charset="2"/>
              <a:buNone/>
            </a:pPr>
            <a:r>
              <a:rPr lang="en-US" altLang="zh-CN" sz="2400" dirty="0" smtClean="0"/>
              <a:t>                    FROM SC</a:t>
            </a:r>
          </a:p>
          <a:p>
            <a:pPr eaLnBrk="1" hangingPunct="1">
              <a:buFont typeface="Wingdings" panose="05000000000000000000" pitchFamily="2" charset="2"/>
              <a:buNone/>
            </a:pPr>
            <a:r>
              <a:rPr lang="en-US" altLang="zh-CN" sz="2400" dirty="0" smtClean="0"/>
              <a:t>                    WHERE </a:t>
            </a:r>
            <a:r>
              <a:rPr lang="en-US" altLang="zh-CN" sz="2400" dirty="0" err="1" smtClean="0"/>
              <a:t>Sno</a:t>
            </a:r>
            <a:r>
              <a:rPr lang="en-US" altLang="zh-CN" sz="2400" dirty="0" smtClean="0"/>
              <a:t>=</a:t>
            </a:r>
            <a:r>
              <a:rPr lang="en-US" altLang="zh-CN" sz="2400" dirty="0" err="1" smtClean="0">
                <a:solidFill>
                  <a:srgbClr val="FF00FF"/>
                </a:solidFill>
              </a:rPr>
              <a:t>Student.Sno</a:t>
            </a:r>
            <a:r>
              <a:rPr lang="en-US" altLang="zh-CN" sz="2400" dirty="0" smtClean="0"/>
              <a:t> AND </a:t>
            </a:r>
            <a:r>
              <a:rPr lang="en-US" altLang="zh-CN" sz="2400" dirty="0" err="1" smtClean="0"/>
              <a:t>Cno</a:t>
            </a:r>
            <a:r>
              <a:rPr lang="en-US" altLang="zh-CN" sz="2400" dirty="0" smtClean="0"/>
              <a:t>= ' 1 '</a:t>
            </a:r>
            <a:r>
              <a:rPr lang="zh-CN" altLang="en-US" sz="2400" dirty="0" smtClean="0"/>
              <a:t>);</a:t>
            </a:r>
          </a:p>
          <a:p>
            <a:pPr eaLnBrk="1" hangingPunct="1">
              <a:buFont typeface="Wingdings" panose="05000000000000000000" pitchFamily="2" charset="2"/>
              <a:buNone/>
            </a:pPr>
            <a:r>
              <a:rPr lang="zh-CN" altLang="en-US" sz="2000" dirty="0" smtClean="0">
                <a:latin typeface="宋体" panose="02010600030101010101" pitchFamily="2" charset="-122"/>
              </a:rPr>
              <a:t>  </a:t>
            </a:r>
            <a:endParaRPr lang="zh-CN" altLang="en-US" sz="2000" dirty="0" smtClean="0"/>
          </a:p>
        </p:txBody>
      </p:sp>
      <p:sp>
        <p:nvSpPr>
          <p:cNvPr id="2" name="矩形 1"/>
          <p:cNvSpPr/>
          <p:nvPr/>
        </p:nvSpPr>
        <p:spPr>
          <a:xfrm>
            <a:off x="3957781" y="3992664"/>
            <a:ext cx="4572000" cy="1477328"/>
          </a:xfrm>
          <a:prstGeom prst="rect">
            <a:avLst/>
          </a:prstGeom>
        </p:spPr>
        <p:txBody>
          <a:bodyPr>
            <a:spAutoFit/>
          </a:bodyPr>
          <a:lstStyle/>
          <a:p>
            <a:pPr>
              <a:buFont typeface="Wingdings" panose="05000000000000000000" pitchFamily="2" charset="2"/>
              <a:buNone/>
            </a:pPr>
            <a:r>
              <a:rPr lang="en-US" altLang="zh-CN" dirty="0"/>
              <a:t>Using of </a:t>
            </a:r>
            <a:r>
              <a:rPr lang="en-US" altLang="zh-CN" dirty="0" err="1"/>
              <a:t>Jonning</a:t>
            </a:r>
            <a:r>
              <a:rPr lang="en-US" altLang="zh-CN" dirty="0"/>
              <a:t> table:</a:t>
            </a:r>
          </a:p>
          <a:p>
            <a:pPr lvl="1">
              <a:buFont typeface="Wingdings" panose="05000000000000000000" pitchFamily="2" charset="2"/>
              <a:buNone/>
            </a:pPr>
            <a:r>
              <a:rPr lang="en-US" altLang="zh-CN" dirty="0">
                <a:latin typeface="宋体" panose="02010600030101010101" pitchFamily="2" charset="-122"/>
              </a:rPr>
              <a:t>SELECT </a:t>
            </a:r>
            <a:r>
              <a:rPr lang="en-US" altLang="zh-CN" dirty="0" err="1">
                <a:latin typeface="宋体" panose="02010600030101010101" pitchFamily="2" charset="-122"/>
              </a:rPr>
              <a:t>Sname</a:t>
            </a:r>
            <a:endParaRPr lang="en-US" altLang="zh-CN" dirty="0">
              <a:latin typeface="宋体" panose="02010600030101010101" pitchFamily="2" charset="-122"/>
            </a:endParaRPr>
          </a:p>
          <a:p>
            <a:pPr lvl="1">
              <a:buFont typeface="Wingdings" panose="05000000000000000000" pitchFamily="2" charset="2"/>
              <a:buNone/>
            </a:pPr>
            <a:r>
              <a:rPr lang="en-US" altLang="zh-CN" dirty="0">
                <a:latin typeface="宋体" panose="02010600030101010101" pitchFamily="2" charset="-122"/>
              </a:rPr>
              <a:t>FROM Student, SC</a:t>
            </a:r>
          </a:p>
          <a:p>
            <a:pPr lvl="1">
              <a:buFont typeface="Wingdings" panose="05000000000000000000" pitchFamily="2" charset="2"/>
              <a:buNone/>
            </a:pPr>
            <a:r>
              <a:rPr lang="en-US" altLang="zh-CN" dirty="0">
                <a:latin typeface="宋体" panose="02010600030101010101" pitchFamily="2" charset="-122"/>
              </a:rPr>
              <a:t>WHERE </a:t>
            </a:r>
            <a:r>
              <a:rPr lang="en-US" altLang="zh-CN" dirty="0" err="1">
                <a:latin typeface="宋体" panose="02010600030101010101" pitchFamily="2" charset="-122"/>
              </a:rPr>
              <a:t>Student.Sno</a:t>
            </a:r>
            <a:r>
              <a:rPr lang="en-US" altLang="zh-CN" dirty="0">
                <a:latin typeface="宋体" panose="02010600030101010101" pitchFamily="2" charset="-122"/>
              </a:rPr>
              <a:t>=</a:t>
            </a:r>
            <a:r>
              <a:rPr lang="en-US" altLang="zh-CN" dirty="0" err="1">
                <a:latin typeface="宋体" panose="02010600030101010101" pitchFamily="2" charset="-122"/>
              </a:rPr>
              <a:t>SC.Sno</a:t>
            </a:r>
            <a:r>
              <a:rPr lang="en-US" altLang="zh-CN" dirty="0">
                <a:latin typeface="宋体" panose="02010600030101010101" pitchFamily="2" charset="-122"/>
              </a:rPr>
              <a:t> AND </a:t>
            </a:r>
          </a:p>
          <a:p>
            <a:pPr lvl="1">
              <a:buFont typeface="Wingdings" panose="05000000000000000000" pitchFamily="2" charset="2"/>
              <a:buNone/>
            </a:pPr>
            <a:r>
              <a:rPr lang="en-US" altLang="zh-CN" dirty="0">
                <a:latin typeface="宋体" panose="02010600030101010101" pitchFamily="2" charset="-122"/>
              </a:rPr>
              <a:t>			</a:t>
            </a:r>
            <a:r>
              <a:rPr lang="en-US" altLang="zh-CN" dirty="0" err="1">
                <a:latin typeface="宋体" panose="02010600030101010101" pitchFamily="2" charset="-122"/>
              </a:rPr>
              <a:t>SC.Cno</a:t>
            </a:r>
            <a:r>
              <a:rPr lang="en-US" altLang="zh-CN" dirty="0">
                <a:latin typeface="宋体" panose="02010600030101010101" pitchFamily="2" charset="-122"/>
              </a:rPr>
              <a:t>= '1';</a:t>
            </a:r>
            <a:endParaRPr lang="en-US" altLang="zh-CN" sz="2400" dirty="0">
              <a:latin typeface="宋体" panose="02010600030101010101" pitchFamily="2" charset="-122"/>
            </a:endParaRPr>
          </a:p>
        </p:txBody>
      </p:sp>
    </p:spTree>
    <p:extLst>
      <p:ext uri="{BB962C8B-B14F-4D97-AF65-F5344CB8AC3E}">
        <p14:creationId xmlns:p14="http://schemas.microsoft.com/office/powerpoint/2010/main" val="3802811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837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371">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371">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371">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371">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371">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837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p:txBody>
          <a:bodyPr/>
          <a:lstStyle/>
          <a:p>
            <a:pPr eaLnBrk="1" hangingPunct="1"/>
            <a:r>
              <a:rPr lang="zh-CN" altLang="en-US" sz="3600" smtClean="0"/>
              <a:t>带有</a:t>
            </a:r>
            <a:r>
              <a:rPr lang="en-US" altLang="zh-CN" sz="3600" smtClean="0"/>
              <a:t>EXISTS</a:t>
            </a:r>
            <a:r>
              <a:rPr lang="zh-CN" altLang="en-US" sz="3600" smtClean="0"/>
              <a:t>谓词的子查询（续）</a:t>
            </a:r>
          </a:p>
        </p:txBody>
      </p:sp>
      <p:sp>
        <p:nvSpPr>
          <p:cNvPr id="59395" name="Rectangle 3"/>
          <p:cNvSpPr>
            <a:spLocks noGrp="1" noChangeArrowheads="1"/>
          </p:cNvSpPr>
          <p:nvPr>
            <p:ph type="body" idx="4294967295"/>
          </p:nvPr>
        </p:nvSpPr>
        <p:spPr>
          <a:xfrm>
            <a:off x="457200" y="1196975"/>
            <a:ext cx="8137525" cy="4114800"/>
          </a:xfrm>
        </p:spPr>
        <p:txBody>
          <a:bodyPr/>
          <a:lstStyle/>
          <a:p>
            <a:pPr algn="just" eaLnBrk="1" hangingPunct="1">
              <a:lnSpc>
                <a:spcPct val="110000"/>
              </a:lnSpc>
              <a:buFont typeface="Wingdings" panose="05000000000000000000" pitchFamily="2" charset="2"/>
              <a:buNone/>
            </a:pPr>
            <a:r>
              <a:rPr lang="en-US" altLang="zh-CN" sz="2400" dirty="0" smtClean="0"/>
              <a:t>[</a:t>
            </a:r>
            <a:r>
              <a:rPr lang="zh-CN" altLang="en-US" sz="2400" dirty="0" smtClean="0">
                <a:ea typeface="黑体" panose="02010609060101010101" pitchFamily="49" charset="-122"/>
              </a:rPr>
              <a:t>例 </a:t>
            </a:r>
            <a:r>
              <a:rPr lang="en-US" altLang="zh-CN" sz="2400" dirty="0" smtClean="0">
                <a:ea typeface="黑体" panose="02010609060101010101" pitchFamily="49" charset="-122"/>
              </a:rPr>
              <a:t>3.61]  </a:t>
            </a:r>
            <a:r>
              <a:rPr lang="zh-CN" altLang="en-US" sz="2400" dirty="0" smtClean="0"/>
              <a:t>查询没有选修</a:t>
            </a:r>
            <a:r>
              <a:rPr lang="en-US" altLang="zh-CN" sz="2400" dirty="0" smtClean="0">
                <a:latin typeface="宋体" panose="02010600030101010101" pitchFamily="2" charset="-122"/>
              </a:rPr>
              <a:t>1</a:t>
            </a:r>
            <a:r>
              <a:rPr lang="zh-CN" altLang="en-US" sz="2400" dirty="0" smtClean="0"/>
              <a:t>号课程的学生姓名。</a:t>
            </a:r>
            <a:endParaRPr lang="zh-CN" altLang="en-US" sz="2400" dirty="0" smtClean="0">
              <a:latin typeface="宋体" panose="02010600030101010101" pitchFamily="2" charset="-122"/>
            </a:endParaRPr>
          </a:p>
          <a:p>
            <a:pPr algn="just" eaLnBrk="1" hangingPunct="1">
              <a:lnSpc>
                <a:spcPct val="110000"/>
              </a:lnSpc>
              <a:buFont typeface="Wingdings" panose="05000000000000000000" pitchFamily="2" charset="2"/>
              <a:buNone/>
            </a:pPr>
            <a:r>
              <a:rPr lang="zh-CN" altLang="en-US" sz="2400" dirty="0" smtClean="0"/>
              <a:t>     </a:t>
            </a:r>
            <a:r>
              <a:rPr lang="en-US" altLang="zh-CN" sz="2400" dirty="0" smtClean="0"/>
              <a:t>SELECT </a:t>
            </a:r>
            <a:r>
              <a:rPr lang="en-US" altLang="zh-CN" sz="2400" dirty="0" err="1" smtClean="0"/>
              <a:t>Sname</a:t>
            </a:r>
            <a:endParaRPr lang="en-US" altLang="zh-CN" sz="2400" dirty="0" smtClean="0"/>
          </a:p>
          <a:p>
            <a:pPr algn="just" eaLnBrk="1" hangingPunct="1">
              <a:lnSpc>
                <a:spcPct val="110000"/>
              </a:lnSpc>
              <a:buFont typeface="Wingdings" panose="05000000000000000000" pitchFamily="2" charset="2"/>
              <a:buNone/>
            </a:pPr>
            <a:r>
              <a:rPr lang="en-US" altLang="zh-CN" sz="2400" dirty="0" smtClean="0"/>
              <a:t>     FROM     </a:t>
            </a:r>
            <a:r>
              <a:rPr lang="en-US" altLang="zh-CN" sz="2400" dirty="0" smtClean="0">
                <a:solidFill>
                  <a:srgbClr val="FF00FF"/>
                </a:solidFill>
              </a:rPr>
              <a:t>Student</a:t>
            </a:r>
          </a:p>
          <a:p>
            <a:pPr algn="just" eaLnBrk="1" hangingPunct="1">
              <a:lnSpc>
                <a:spcPct val="110000"/>
              </a:lnSpc>
              <a:buFont typeface="Wingdings" panose="05000000000000000000" pitchFamily="2" charset="2"/>
              <a:buNone/>
            </a:pPr>
            <a:r>
              <a:rPr lang="en-US" altLang="zh-CN" sz="2400" dirty="0" smtClean="0"/>
              <a:t>     WHERE NOT EXISTS</a:t>
            </a:r>
          </a:p>
          <a:p>
            <a:pPr algn="just" eaLnBrk="1" hangingPunct="1">
              <a:lnSpc>
                <a:spcPct val="110000"/>
              </a:lnSpc>
              <a:buFont typeface="Wingdings" panose="05000000000000000000" pitchFamily="2" charset="2"/>
              <a:buNone/>
            </a:pPr>
            <a:r>
              <a:rPr lang="en-US" altLang="zh-CN" sz="2400" dirty="0" smtClean="0"/>
              <a:t>                   </a:t>
            </a:r>
            <a:r>
              <a:rPr lang="zh-CN" altLang="en-US" sz="2400" dirty="0" smtClean="0"/>
              <a:t>(</a:t>
            </a:r>
            <a:r>
              <a:rPr lang="en-US" altLang="zh-CN" sz="2400" dirty="0" smtClean="0"/>
              <a:t>SELECT *</a:t>
            </a:r>
          </a:p>
          <a:p>
            <a:pPr algn="just" eaLnBrk="1" hangingPunct="1">
              <a:lnSpc>
                <a:spcPct val="110000"/>
              </a:lnSpc>
              <a:buFont typeface="Wingdings" panose="05000000000000000000" pitchFamily="2" charset="2"/>
              <a:buNone/>
            </a:pPr>
            <a:r>
              <a:rPr lang="en-US" altLang="zh-CN" sz="2400" dirty="0" smtClean="0"/>
              <a:t>                    FROM SC</a:t>
            </a:r>
          </a:p>
          <a:p>
            <a:pPr eaLnBrk="1" hangingPunct="1">
              <a:lnSpc>
                <a:spcPct val="110000"/>
              </a:lnSpc>
              <a:buFont typeface="Wingdings" panose="05000000000000000000" pitchFamily="2" charset="2"/>
              <a:buNone/>
            </a:pPr>
            <a:r>
              <a:rPr lang="en-US" altLang="zh-CN" sz="2400" dirty="0" smtClean="0"/>
              <a:t>                    WHERE </a:t>
            </a:r>
            <a:r>
              <a:rPr lang="en-US" altLang="zh-CN" sz="2400" dirty="0" err="1" smtClean="0"/>
              <a:t>Sno</a:t>
            </a:r>
            <a:r>
              <a:rPr lang="en-US" altLang="zh-CN" sz="2400" dirty="0" smtClean="0"/>
              <a:t> = </a:t>
            </a:r>
            <a:r>
              <a:rPr lang="en-US" altLang="zh-CN" sz="2400" dirty="0" err="1" smtClean="0">
                <a:solidFill>
                  <a:srgbClr val="FF00FF"/>
                </a:solidFill>
              </a:rPr>
              <a:t>Student.</a:t>
            </a:r>
            <a:r>
              <a:rPr lang="en-US" altLang="zh-CN" sz="2400" dirty="0" err="1" smtClean="0"/>
              <a:t>Sno</a:t>
            </a:r>
            <a:r>
              <a:rPr lang="en-US" altLang="zh-CN" sz="2400" dirty="0" smtClean="0"/>
              <a:t> AND </a:t>
            </a:r>
            <a:r>
              <a:rPr lang="en-US" altLang="zh-CN" sz="2400" dirty="0" err="1" smtClean="0"/>
              <a:t>Cno</a:t>
            </a:r>
            <a:r>
              <a:rPr lang="en-US" altLang="zh-CN" sz="2400" dirty="0" smtClean="0"/>
              <a:t>='1'</a:t>
            </a:r>
            <a:r>
              <a:rPr lang="zh-CN" altLang="en-US" sz="2400" dirty="0" smtClean="0"/>
              <a:t>);</a:t>
            </a:r>
          </a:p>
        </p:txBody>
      </p:sp>
    </p:spTree>
    <p:extLst>
      <p:ext uri="{BB962C8B-B14F-4D97-AF65-F5344CB8AC3E}">
        <p14:creationId xmlns:p14="http://schemas.microsoft.com/office/powerpoint/2010/main" val="19195035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p:txBody>
          <a:bodyPr/>
          <a:lstStyle/>
          <a:p>
            <a:pPr eaLnBrk="1" hangingPunct="1"/>
            <a:r>
              <a:rPr lang="zh-CN" altLang="en-US" sz="3600" smtClean="0"/>
              <a:t>带有</a:t>
            </a:r>
            <a:r>
              <a:rPr lang="en-US" altLang="zh-CN" sz="3600" smtClean="0"/>
              <a:t>EXISTS</a:t>
            </a:r>
            <a:r>
              <a:rPr lang="zh-CN" altLang="en-US" sz="3600" smtClean="0"/>
              <a:t>谓词的子查询（续）</a:t>
            </a:r>
          </a:p>
        </p:txBody>
      </p:sp>
      <p:sp>
        <p:nvSpPr>
          <p:cNvPr id="60419" name="Rectangle 3"/>
          <p:cNvSpPr>
            <a:spLocks noGrp="1" noChangeArrowheads="1"/>
          </p:cNvSpPr>
          <p:nvPr>
            <p:ph type="body" idx="4294967295"/>
          </p:nvPr>
        </p:nvSpPr>
        <p:spPr>
          <a:xfrm>
            <a:off x="250825" y="1412731"/>
            <a:ext cx="8435975" cy="5283200"/>
          </a:xfrm>
        </p:spPr>
        <p:txBody>
          <a:bodyPr/>
          <a:lstStyle/>
          <a:p>
            <a:pPr eaLnBrk="1" hangingPunct="1"/>
            <a:r>
              <a:rPr lang="en-US" altLang="zh-CN" dirty="0" smtClean="0">
                <a:latin typeface="宋体" panose="02010600030101010101" pitchFamily="2" charset="-122"/>
              </a:rPr>
              <a:t> </a:t>
            </a:r>
            <a:r>
              <a:rPr lang="zh-CN" altLang="en-US" dirty="0" smtClean="0"/>
              <a:t>不同形式的查询间的替换</a:t>
            </a:r>
          </a:p>
          <a:p>
            <a:pPr lvl="1" eaLnBrk="1" hangingPunct="1"/>
            <a:r>
              <a:rPr lang="zh-CN" altLang="en-US" dirty="0" smtClean="0"/>
              <a:t>一些带</a:t>
            </a:r>
            <a:r>
              <a:rPr lang="en-US" altLang="zh-CN" dirty="0" smtClean="0"/>
              <a:t>EXISTS</a:t>
            </a:r>
            <a:r>
              <a:rPr lang="zh-CN" altLang="en-US" dirty="0" smtClean="0"/>
              <a:t>或</a:t>
            </a:r>
            <a:r>
              <a:rPr lang="en-US" altLang="zh-CN" dirty="0" smtClean="0"/>
              <a:t>NOT EXISTS</a:t>
            </a:r>
            <a:r>
              <a:rPr lang="zh-CN" altLang="en-US" dirty="0" smtClean="0"/>
              <a:t>谓词的子查询不能被其他形式的子查询等价替换</a:t>
            </a:r>
          </a:p>
          <a:p>
            <a:pPr lvl="1" eaLnBrk="1" hangingPunct="1"/>
            <a:r>
              <a:rPr lang="zh-CN" altLang="en-US" dirty="0" smtClean="0"/>
              <a:t>所有带</a:t>
            </a:r>
            <a:r>
              <a:rPr lang="en-US" altLang="zh-CN" dirty="0" smtClean="0"/>
              <a:t>IN</a:t>
            </a:r>
            <a:r>
              <a:rPr lang="zh-CN" altLang="en-US" dirty="0" smtClean="0"/>
              <a:t>谓词、比较运算符、</a:t>
            </a:r>
            <a:r>
              <a:rPr lang="en-US" altLang="zh-CN" dirty="0" smtClean="0"/>
              <a:t>ANY</a:t>
            </a:r>
            <a:r>
              <a:rPr lang="zh-CN" altLang="en-US" dirty="0" smtClean="0"/>
              <a:t>和</a:t>
            </a:r>
            <a:r>
              <a:rPr lang="en-US" altLang="zh-CN" dirty="0" smtClean="0"/>
              <a:t>ALL</a:t>
            </a:r>
            <a:r>
              <a:rPr lang="zh-CN" altLang="en-US" dirty="0" smtClean="0"/>
              <a:t>谓词的子查询都能用带</a:t>
            </a:r>
            <a:r>
              <a:rPr lang="en-US" altLang="zh-CN" dirty="0" smtClean="0"/>
              <a:t>EXISTS</a:t>
            </a:r>
            <a:r>
              <a:rPr lang="zh-CN" altLang="en-US" dirty="0" smtClean="0"/>
              <a:t>谓词的子查询等价替换</a:t>
            </a:r>
          </a:p>
          <a:p>
            <a:pPr lvl="1" eaLnBrk="1" hangingPunct="1">
              <a:buSzPct val="75000"/>
            </a:pPr>
            <a:endParaRPr lang="zh-CN" altLang="en-US" dirty="0" smtClean="0"/>
          </a:p>
          <a:p>
            <a:pPr marL="0" indent="0" eaLnBrk="1" hangingPunct="1">
              <a:buNone/>
            </a:pPr>
            <a:endParaRPr lang="en-US" altLang="zh-CN" sz="1600" dirty="0" smtClean="0">
              <a:latin typeface="宋体" panose="02010600030101010101" pitchFamily="2" charset="-122"/>
            </a:endParaRPr>
          </a:p>
        </p:txBody>
      </p:sp>
    </p:spTree>
    <p:extLst>
      <p:ext uri="{BB962C8B-B14F-4D97-AF65-F5344CB8AC3E}">
        <p14:creationId xmlns:p14="http://schemas.microsoft.com/office/powerpoint/2010/main" val="25960817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p:txBody>
          <a:bodyPr/>
          <a:lstStyle/>
          <a:p>
            <a:pPr eaLnBrk="1" hangingPunct="1"/>
            <a:r>
              <a:rPr lang="zh-CN" altLang="en-US" sz="3600" smtClean="0"/>
              <a:t>带有</a:t>
            </a:r>
            <a:r>
              <a:rPr lang="en-US" altLang="zh-CN" sz="3600" smtClean="0"/>
              <a:t>EXISTS</a:t>
            </a:r>
            <a:r>
              <a:rPr lang="zh-CN" altLang="en-US" sz="3600" smtClean="0"/>
              <a:t>谓词的子查询（续）</a:t>
            </a:r>
          </a:p>
        </p:txBody>
      </p:sp>
      <p:sp>
        <p:nvSpPr>
          <p:cNvPr id="61443" name="Rectangle 3"/>
          <p:cNvSpPr>
            <a:spLocks noGrp="1" noChangeArrowheads="1"/>
          </p:cNvSpPr>
          <p:nvPr>
            <p:ph type="body" idx="4294967295"/>
          </p:nvPr>
        </p:nvSpPr>
        <p:spPr/>
        <p:txBody>
          <a:bodyPr>
            <a:normAutofit lnSpcReduction="10000"/>
          </a:bodyPr>
          <a:lstStyle/>
          <a:p>
            <a:pPr eaLnBrk="1" hangingPunct="1">
              <a:buFont typeface="Wingdings" panose="05000000000000000000" pitchFamily="2" charset="2"/>
              <a:buNone/>
            </a:pPr>
            <a:r>
              <a:rPr lang="en-US" altLang="zh-CN" sz="2400" smtClean="0"/>
              <a:t>[</a:t>
            </a:r>
            <a:r>
              <a:rPr lang="zh-CN" altLang="en-US" sz="2400" smtClean="0"/>
              <a:t>例 </a:t>
            </a:r>
            <a:r>
              <a:rPr lang="en-US" altLang="zh-CN" sz="2400" smtClean="0"/>
              <a:t>3.55]</a:t>
            </a:r>
            <a:r>
              <a:rPr lang="zh-CN" altLang="en-US" sz="2400" smtClean="0"/>
              <a:t>查询与“刘晨”在同一个系学习的学生。</a:t>
            </a:r>
          </a:p>
          <a:p>
            <a:pPr eaLnBrk="1" hangingPunct="1">
              <a:buFont typeface="Wingdings" panose="05000000000000000000" pitchFamily="2" charset="2"/>
              <a:buNone/>
            </a:pPr>
            <a:r>
              <a:rPr lang="zh-CN" altLang="en-US" sz="2400" smtClean="0"/>
              <a:t>    可以用带</a:t>
            </a:r>
            <a:r>
              <a:rPr lang="en-US" altLang="zh-CN" sz="2400" smtClean="0"/>
              <a:t>EXISTS</a:t>
            </a:r>
            <a:r>
              <a:rPr lang="zh-CN" altLang="en-US" sz="2400" smtClean="0"/>
              <a:t>谓词的子查询替换：</a:t>
            </a:r>
          </a:p>
          <a:p>
            <a:pPr eaLnBrk="1" hangingPunct="1">
              <a:buFont typeface="Wingdings" panose="05000000000000000000" pitchFamily="2" charset="2"/>
              <a:buNone/>
            </a:pPr>
            <a:r>
              <a:rPr lang="zh-CN" altLang="en-US" sz="2400" smtClean="0"/>
              <a:t>    </a:t>
            </a:r>
            <a:endParaRPr lang="en-US" altLang="zh-CN" sz="2400" smtClean="0"/>
          </a:p>
          <a:p>
            <a:pPr eaLnBrk="1" hangingPunct="1">
              <a:buFont typeface="Wingdings" panose="05000000000000000000" pitchFamily="2" charset="2"/>
              <a:buNone/>
            </a:pPr>
            <a:r>
              <a:rPr lang="zh-CN" altLang="en-US" sz="2400" smtClean="0"/>
              <a:t> </a:t>
            </a:r>
            <a:r>
              <a:rPr lang="en-US" altLang="zh-CN" sz="2400" smtClean="0"/>
              <a:t>SELECT Sno</a:t>
            </a:r>
            <a:r>
              <a:rPr lang="zh-CN" altLang="en-US" sz="2400" smtClean="0"/>
              <a:t>,</a:t>
            </a:r>
            <a:r>
              <a:rPr lang="en-US" altLang="zh-CN" sz="2400" smtClean="0"/>
              <a:t>Sname</a:t>
            </a:r>
            <a:r>
              <a:rPr lang="zh-CN" altLang="en-US" sz="2400" smtClean="0"/>
              <a:t>,</a:t>
            </a:r>
            <a:r>
              <a:rPr lang="en-US" altLang="zh-CN" sz="2400" smtClean="0"/>
              <a:t>Sdept</a:t>
            </a:r>
          </a:p>
          <a:p>
            <a:pPr eaLnBrk="1" hangingPunct="1">
              <a:buFont typeface="Wingdings" panose="05000000000000000000" pitchFamily="2" charset="2"/>
              <a:buNone/>
            </a:pPr>
            <a:r>
              <a:rPr lang="en-US" altLang="zh-CN" sz="2400" smtClean="0"/>
              <a:t>     FROM Student S1</a:t>
            </a:r>
          </a:p>
          <a:p>
            <a:pPr eaLnBrk="1" hangingPunct="1">
              <a:buFont typeface="Wingdings" panose="05000000000000000000" pitchFamily="2" charset="2"/>
              <a:buNone/>
            </a:pPr>
            <a:r>
              <a:rPr lang="en-US" altLang="zh-CN" sz="2400" smtClean="0"/>
              <a:t>      WHERE EXISTS</a:t>
            </a:r>
          </a:p>
          <a:p>
            <a:pPr eaLnBrk="1" hangingPunct="1">
              <a:buFont typeface="Wingdings" panose="05000000000000000000" pitchFamily="2" charset="2"/>
              <a:buNone/>
            </a:pPr>
            <a:r>
              <a:rPr lang="en-US" altLang="zh-CN" sz="2400" smtClean="0"/>
              <a:t>             </a:t>
            </a:r>
            <a:r>
              <a:rPr lang="zh-CN" altLang="en-US" sz="2400" smtClean="0"/>
              <a:t>　   (</a:t>
            </a:r>
            <a:r>
              <a:rPr lang="en-US" altLang="zh-CN" sz="2400" smtClean="0"/>
              <a:t>SELECT *</a:t>
            </a:r>
          </a:p>
          <a:p>
            <a:pPr eaLnBrk="1" hangingPunct="1">
              <a:buFont typeface="Wingdings" panose="05000000000000000000" pitchFamily="2" charset="2"/>
              <a:buNone/>
            </a:pPr>
            <a:r>
              <a:rPr lang="en-US" altLang="zh-CN" sz="2400" smtClean="0"/>
              <a:t>                     FROM Student S2</a:t>
            </a:r>
          </a:p>
          <a:p>
            <a:pPr eaLnBrk="1" hangingPunct="1">
              <a:buFont typeface="Wingdings" panose="05000000000000000000" pitchFamily="2" charset="2"/>
              <a:buNone/>
            </a:pPr>
            <a:r>
              <a:rPr lang="en-US" altLang="zh-CN" sz="2400" smtClean="0"/>
              <a:t>                     WHERE S2.Sdept = S1.Sdept AND</a:t>
            </a:r>
          </a:p>
          <a:p>
            <a:pPr eaLnBrk="1" hangingPunct="1">
              <a:buFont typeface="Wingdings" panose="05000000000000000000" pitchFamily="2" charset="2"/>
              <a:buNone/>
            </a:pPr>
            <a:r>
              <a:rPr lang="en-US" altLang="zh-CN" sz="2400" smtClean="0"/>
              <a:t>                                   S2.Sname = </a:t>
            </a:r>
            <a:r>
              <a:rPr lang="zh-CN" altLang="en-US" sz="2400" smtClean="0"/>
              <a:t>'刘晨');</a:t>
            </a:r>
          </a:p>
        </p:txBody>
      </p:sp>
    </p:spTree>
    <p:extLst>
      <p:ext uri="{BB962C8B-B14F-4D97-AF65-F5344CB8AC3E}">
        <p14:creationId xmlns:p14="http://schemas.microsoft.com/office/powerpoint/2010/main" val="22778410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p:txBody>
          <a:bodyPr/>
          <a:lstStyle/>
          <a:p>
            <a:pPr eaLnBrk="1" hangingPunct="1"/>
            <a:r>
              <a:rPr lang="zh-CN" altLang="en-US" sz="3600" smtClean="0"/>
              <a:t>带有</a:t>
            </a:r>
            <a:r>
              <a:rPr lang="en-US" altLang="zh-CN" sz="3600" smtClean="0"/>
              <a:t>EXISTS</a:t>
            </a:r>
            <a:r>
              <a:rPr lang="zh-CN" altLang="en-US" sz="3600" smtClean="0"/>
              <a:t>谓词的子查询</a:t>
            </a:r>
            <a:r>
              <a:rPr lang="en-US" altLang="zh-CN" sz="3600" smtClean="0"/>
              <a:t>（</a:t>
            </a:r>
            <a:r>
              <a:rPr lang="zh-CN" altLang="en-US" sz="3600" smtClean="0"/>
              <a:t>续</a:t>
            </a:r>
            <a:r>
              <a:rPr lang="en-US" altLang="zh-CN" sz="3600" smtClean="0"/>
              <a:t>）</a:t>
            </a:r>
          </a:p>
        </p:txBody>
      </p:sp>
      <p:sp>
        <p:nvSpPr>
          <p:cNvPr id="64515" name="Rectangle 3"/>
          <p:cNvSpPr>
            <a:spLocks noGrp="1" noChangeArrowheads="1"/>
          </p:cNvSpPr>
          <p:nvPr>
            <p:ph type="body" idx="4294967295"/>
          </p:nvPr>
        </p:nvSpPr>
        <p:spPr/>
        <p:txBody>
          <a:bodyPr>
            <a:normAutofit/>
          </a:bodyPr>
          <a:lstStyle/>
          <a:p>
            <a:pPr eaLnBrk="1" hangingPunct="1">
              <a:lnSpc>
                <a:spcPct val="110000"/>
              </a:lnSpc>
              <a:buFont typeface="Wingdings" panose="05000000000000000000" pitchFamily="2" charset="2"/>
              <a:buNone/>
            </a:pPr>
            <a:r>
              <a:rPr lang="en-US" altLang="zh-CN" sz="2400" dirty="0" smtClean="0"/>
              <a:t> [</a:t>
            </a:r>
            <a:r>
              <a:rPr lang="zh-CN" altLang="en-US" sz="2400" dirty="0" smtClean="0"/>
              <a:t>例 </a:t>
            </a:r>
            <a:r>
              <a:rPr lang="en-US" altLang="zh-CN" sz="2400" dirty="0" smtClean="0"/>
              <a:t>3.63]</a:t>
            </a:r>
            <a:r>
              <a:rPr lang="zh-CN" altLang="en-US" sz="2400" dirty="0" smtClean="0"/>
              <a:t>查询至少选修了学生</a:t>
            </a:r>
            <a:r>
              <a:rPr lang="en-US" altLang="zh-CN" sz="2400" dirty="0" smtClean="0"/>
              <a:t>201215122</a:t>
            </a:r>
            <a:r>
              <a:rPr lang="zh-CN" altLang="en-US" sz="2400" dirty="0" smtClean="0"/>
              <a:t>选修的全部课程的学生号码。</a:t>
            </a:r>
          </a:p>
          <a:p>
            <a:pPr eaLnBrk="1" hangingPunct="1">
              <a:lnSpc>
                <a:spcPct val="110000"/>
              </a:lnSpc>
              <a:buFont typeface="Wingdings" panose="05000000000000000000" pitchFamily="2" charset="2"/>
              <a:buNone/>
            </a:pPr>
            <a:endParaRPr lang="zh-CN" altLang="en-US" sz="2400" dirty="0" smtClean="0"/>
          </a:p>
          <a:p>
            <a:pPr eaLnBrk="1" hangingPunct="1">
              <a:lnSpc>
                <a:spcPct val="110000"/>
              </a:lnSpc>
              <a:buFont typeface="Wingdings" panose="05000000000000000000" pitchFamily="2" charset="2"/>
              <a:buNone/>
            </a:pPr>
            <a:r>
              <a:rPr lang="zh-CN" altLang="en-US" sz="2400" dirty="0" smtClean="0"/>
              <a:t>解题思路：</a:t>
            </a:r>
          </a:p>
          <a:p>
            <a:pPr eaLnBrk="1" hangingPunct="1">
              <a:lnSpc>
                <a:spcPct val="110000"/>
              </a:lnSpc>
              <a:buFont typeface="Wingdings" panose="05000000000000000000" pitchFamily="2" charset="2"/>
              <a:buChar char="n"/>
            </a:pPr>
            <a:r>
              <a:rPr lang="zh-CN" altLang="en-US" sz="2400" dirty="0" smtClean="0"/>
              <a:t>用逻辑蕴涵表达：查询学号为</a:t>
            </a:r>
            <a:r>
              <a:rPr lang="en-US" altLang="zh-CN" sz="2400" dirty="0" smtClean="0"/>
              <a:t>x</a:t>
            </a:r>
            <a:r>
              <a:rPr lang="zh-CN" altLang="en-US" sz="2400" dirty="0" smtClean="0"/>
              <a:t>的学生，对所有的课程</a:t>
            </a:r>
            <a:r>
              <a:rPr lang="en-US" altLang="zh-CN" sz="2400" dirty="0" smtClean="0"/>
              <a:t>y</a:t>
            </a:r>
            <a:r>
              <a:rPr lang="zh-CN" altLang="en-US" sz="2400" dirty="0" smtClean="0"/>
              <a:t>，只要</a:t>
            </a:r>
            <a:r>
              <a:rPr lang="en-US" altLang="zh-CN" sz="2400" dirty="0" smtClean="0"/>
              <a:t>201215122</a:t>
            </a:r>
            <a:r>
              <a:rPr lang="zh-CN" altLang="en-US" sz="2400" dirty="0" smtClean="0"/>
              <a:t>学生选修了课程</a:t>
            </a:r>
            <a:r>
              <a:rPr lang="en-US" altLang="zh-CN" sz="2400" dirty="0" smtClean="0"/>
              <a:t>y</a:t>
            </a:r>
            <a:r>
              <a:rPr lang="zh-CN" altLang="en-US" sz="2400" dirty="0" smtClean="0"/>
              <a:t>，则</a:t>
            </a:r>
            <a:r>
              <a:rPr lang="en-US" altLang="zh-CN" sz="2400" dirty="0" smtClean="0"/>
              <a:t>x</a:t>
            </a:r>
            <a:r>
              <a:rPr lang="zh-CN" altLang="en-US" sz="2400" dirty="0" smtClean="0"/>
              <a:t>也选修了</a:t>
            </a:r>
            <a:r>
              <a:rPr lang="en-US" altLang="zh-CN" sz="2400" dirty="0" smtClean="0"/>
              <a:t>y</a:t>
            </a:r>
            <a:r>
              <a:rPr lang="zh-CN" altLang="en-US" sz="2400" dirty="0" smtClean="0"/>
              <a:t>。</a:t>
            </a:r>
            <a:endParaRPr lang="en-US" altLang="zh-CN" sz="2400" dirty="0" smtClean="0"/>
          </a:p>
          <a:p>
            <a:pPr eaLnBrk="1" hangingPunct="1">
              <a:lnSpc>
                <a:spcPct val="110000"/>
              </a:lnSpc>
              <a:buFont typeface="Wingdings" panose="05000000000000000000" pitchFamily="2" charset="2"/>
              <a:buChar char="n"/>
            </a:pPr>
            <a:endParaRPr lang="en-US" altLang="zh-CN" sz="2400" dirty="0"/>
          </a:p>
          <a:p>
            <a:pPr>
              <a:lnSpc>
                <a:spcPct val="110000"/>
              </a:lnSpc>
              <a:buFont typeface="Wingdings" panose="05000000000000000000" pitchFamily="2" charset="2"/>
              <a:buChar char="n"/>
            </a:pPr>
            <a:r>
              <a:rPr lang="zh-CN" altLang="en-US" sz="2400" dirty="0" smtClean="0"/>
              <a:t>转换为：选取</a:t>
            </a:r>
            <a:r>
              <a:rPr lang="en-US" altLang="zh-CN" sz="2400" dirty="0" smtClean="0"/>
              <a:t>x</a:t>
            </a:r>
            <a:r>
              <a:rPr lang="zh-CN" altLang="en-US" sz="2400" dirty="0" smtClean="0"/>
              <a:t>， 满足不存在这样的课程</a:t>
            </a:r>
            <a:r>
              <a:rPr lang="en-US" altLang="zh-CN" sz="2400" dirty="0" smtClean="0"/>
              <a:t>y</a:t>
            </a:r>
            <a:r>
              <a:rPr lang="zh-CN" altLang="en-US" sz="2400" dirty="0" smtClean="0"/>
              <a:t>，学生</a:t>
            </a:r>
            <a:r>
              <a:rPr lang="en-US" altLang="zh-CN" sz="2400" dirty="0" smtClean="0"/>
              <a:t>201215122</a:t>
            </a:r>
            <a:r>
              <a:rPr lang="zh-CN" altLang="en-US" sz="2400" dirty="0" smtClean="0"/>
              <a:t>选修了</a:t>
            </a:r>
            <a:r>
              <a:rPr lang="en-US" altLang="zh-CN" sz="2400" dirty="0" smtClean="0"/>
              <a:t>y</a:t>
            </a:r>
            <a:r>
              <a:rPr lang="zh-CN" altLang="en-US" sz="2400" dirty="0" smtClean="0"/>
              <a:t>，而学生</a:t>
            </a:r>
            <a:r>
              <a:rPr lang="en-US" altLang="zh-CN" sz="2400" dirty="0" smtClean="0"/>
              <a:t>x</a:t>
            </a:r>
            <a:r>
              <a:rPr lang="zh-CN" altLang="en-US" sz="2400" dirty="0" smtClean="0"/>
              <a:t>没有选。</a:t>
            </a:r>
            <a:endParaRPr lang="zh-CN" altLang="en-US" sz="2400" dirty="0" smtClean="0"/>
          </a:p>
        </p:txBody>
      </p:sp>
    </p:spTree>
    <p:extLst>
      <p:ext uri="{BB962C8B-B14F-4D97-AF65-F5344CB8AC3E}">
        <p14:creationId xmlns:p14="http://schemas.microsoft.com/office/powerpoint/2010/main" val="4266893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p:txBody>
          <a:bodyPr/>
          <a:lstStyle/>
          <a:p>
            <a:pPr eaLnBrk="1" hangingPunct="1"/>
            <a:r>
              <a:rPr lang="zh-CN" altLang="en-US" sz="3600" smtClean="0"/>
              <a:t>带有</a:t>
            </a:r>
            <a:r>
              <a:rPr lang="en-US" altLang="zh-CN" sz="3600" smtClean="0"/>
              <a:t>EXISTS</a:t>
            </a:r>
            <a:r>
              <a:rPr lang="zh-CN" altLang="en-US" sz="3600" smtClean="0"/>
              <a:t>谓词的子查询</a:t>
            </a:r>
            <a:r>
              <a:rPr lang="en-US" altLang="zh-CN" sz="3600" smtClean="0"/>
              <a:t>（</a:t>
            </a:r>
            <a:r>
              <a:rPr lang="zh-CN" altLang="en-US" sz="3600" smtClean="0"/>
              <a:t>续</a:t>
            </a:r>
            <a:r>
              <a:rPr lang="en-US" altLang="zh-CN" sz="3600" smtClean="0"/>
              <a:t>）</a:t>
            </a:r>
            <a:r>
              <a:rPr lang="zh-CN" altLang="en-US" sz="4400" smtClean="0">
                <a:cs typeface="Times New Roman" panose="02020603050405020304" pitchFamily="18" charset="0"/>
              </a:rPr>
              <a:t> </a:t>
            </a:r>
          </a:p>
        </p:txBody>
      </p:sp>
      <p:sp>
        <p:nvSpPr>
          <p:cNvPr id="66563" name="Rectangle 3"/>
          <p:cNvSpPr>
            <a:spLocks noGrp="1" noChangeArrowheads="1"/>
          </p:cNvSpPr>
          <p:nvPr>
            <p:ph type="body" idx="4294967295"/>
          </p:nvPr>
        </p:nvSpPr>
        <p:spPr>
          <a:xfrm>
            <a:off x="602642" y="1302673"/>
            <a:ext cx="8455900" cy="4994275"/>
          </a:xfrm>
        </p:spPr>
        <p:txBody>
          <a:bodyPr>
            <a:normAutofit lnSpcReduction="10000"/>
          </a:bodyPr>
          <a:lstStyle/>
          <a:p>
            <a:pPr algn="just" eaLnBrk="1" hangingPunct="1">
              <a:buFont typeface="Wingdings" panose="05000000000000000000" pitchFamily="2" charset="2"/>
              <a:buChar char="n"/>
            </a:pPr>
            <a:r>
              <a:rPr lang="zh-CN" altLang="en-US" sz="2400" dirty="0" smtClean="0"/>
              <a:t>用</a:t>
            </a:r>
            <a:r>
              <a:rPr lang="en-US" altLang="zh-CN" sz="2400" dirty="0" smtClean="0"/>
              <a:t>NOT EXISTS</a:t>
            </a:r>
            <a:r>
              <a:rPr lang="zh-CN" altLang="en-US" sz="2400" dirty="0" smtClean="0"/>
              <a:t>谓词表示： </a:t>
            </a:r>
            <a:r>
              <a:rPr lang="zh-CN" altLang="en-US" sz="2200" dirty="0" smtClean="0"/>
              <a:t>    </a:t>
            </a:r>
          </a:p>
          <a:p>
            <a:pPr algn="just" eaLnBrk="1" hangingPunct="1">
              <a:buSzPct val="50000"/>
              <a:buFont typeface="宋体" panose="02010600030101010101" pitchFamily="2" charset="-122"/>
              <a:buNone/>
            </a:pPr>
            <a:r>
              <a:rPr lang="zh-CN" altLang="en-US" sz="2200" dirty="0" smtClean="0"/>
              <a:t>       </a:t>
            </a:r>
            <a:r>
              <a:rPr lang="en-US" altLang="zh-CN" sz="2200" dirty="0" smtClean="0"/>
              <a:t>SELECT DISTINCT </a:t>
            </a:r>
            <a:r>
              <a:rPr lang="en-US" altLang="zh-CN" sz="2200" dirty="0" err="1" smtClean="0"/>
              <a:t>Sno</a:t>
            </a:r>
            <a:endParaRPr lang="en-US" altLang="zh-CN" sz="2200" dirty="0" smtClean="0"/>
          </a:p>
          <a:p>
            <a:pPr algn="just" eaLnBrk="1" hangingPunct="1">
              <a:buSzPct val="50000"/>
              <a:buFont typeface="宋体" panose="02010600030101010101" pitchFamily="2" charset="-122"/>
              <a:buNone/>
            </a:pPr>
            <a:r>
              <a:rPr lang="en-US" altLang="zh-CN" sz="2200" dirty="0" smtClean="0"/>
              <a:t>       FROM SC </a:t>
            </a:r>
            <a:r>
              <a:rPr lang="en-US" altLang="zh-CN" sz="2200" dirty="0" smtClean="0">
                <a:solidFill>
                  <a:srgbClr val="FF3399"/>
                </a:solidFill>
              </a:rPr>
              <a:t>SCX</a:t>
            </a:r>
            <a:endParaRPr lang="en-US" altLang="zh-CN" sz="2200" dirty="0" smtClean="0"/>
          </a:p>
          <a:p>
            <a:pPr algn="just" eaLnBrk="1" hangingPunct="1">
              <a:buSzPct val="50000"/>
              <a:buFont typeface="宋体" panose="02010600030101010101" pitchFamily="2" charset="-122"/>
              <a:buNone/>
            </a:pPr>
            <a:r>
              <a:rPr lang="en-US" altLang="zh-CN" sz="2200" dirty="0" smtClean="0"/>
              <a:t>       WHERE NOT </a:t>
            </a:r>
            <a:r>
              <a:rPr lang="en-US" altLang="zh-CN" sz="2200" dirty="0" smtClean="0"/>
              <a:t>EXISTS                                                       </a:t>
            </a:r>
            <a:r>
              <a:rPr lang="zh-CN" altLang="en-US" sz="2200" dirty="0" smtClean="0">
                <a:solidFill>
                  <a:srgbClr val="FF0000"/>
                </a:solidFill>
              </a:rPr>
              <a:t>不存在</a:t>
            </a:r>
            <a:endParaRPr lang="en-US" altLang="zh-CN" sz="2200" dirty="0" smtClean="0">
              <a:solidFill>
                <a:srgbClr val="FF0000"/>
              </a:solidFill>
            </a:endParaRPr>
          </a:p>
          <a:p>
            <a:pPr algn="just" eaLnBrk="1" hangingPunct="1">
              <a:buSzPct val="50000"/>
              <a:buFont typeface="宋体" panose="02010600030101010101" pitchFamily="2" charset="-122"/>
              <a:buNone/>
            </a:pPr>
            <a:r>
              <a:rPr lang="en-US" altLang="zh-CN" sz="2200" dirty="0" smtClean="0"/>
              <a:t>                     </a:t>
            </a:r>
            <a:r>
              <a:rPr lang="zh-CN" altLang="en-US" sz="2200" dirty="0" smtClean="0"/>
              <a:t>(</a:t>
            </a:r>
            <a:r>
              <a:rPr lang="en-US" altLang="zh-CN" sz="2200" dirty="0" smtClean="0"/>
              <a:t>SELECT *</a:t>
            </a:r>
          </a:p>
          <a:p>
            <a:pPr algn="just" eaLnBrk="1" hangingPunct="1">
              <a:buSzPct val="50000"/>
              <a:buFont typeface="宋体" panose="02010600030101010101" pitchFamily="2" charset="-122"/>
              <a:buNone/>
            </a:pPr>
            <a:r>
              <a:rPr lang="en-US" altLang="zh-CN" sz="2200" dirty="0" smtClean="0"/>
              <a:t>                      FROM SC </a:t>
            </a:r>
            <a:r>
              <a:rPr lang="en-US" altLang="zh-CN" sz="2200" dirty="0" smtClean="0">
                <a:solidFill>
                  <a:srgbClr val="0099FF"/>
                </a:solidFill>
              </a:rPr>
              <a:t>SCY</a:t>
            </a:r>
            <a:endParaRPr lang="en-US" altLang="zh-CN" sz="2200" dirty="0" smtClean="0"/>
          </a:p>
          <a:p>
            <a:pPr algn="just" eaLnBrk="1" hangingPunct="1">
              <a:buSzPct val="50000"/>
              <a:buFont typeface="宋体" panose="02010600030101010101" pitchFamily="2" charset="-122"/>
              <a:buNone/>
            </a:pPr>
            <a:r>
              <a:rPr lang="en-US" altLang="zh-CN" sz="2200" dirty="0" smtClean="0"/>
              <a:t>                      WHERE </a:t>
            </a:r>
            <a:r>
              <a:rPr lang="en-US" altLang="zh-CN" sz="2200" dirty="0" err="1" smtClean="0"/>
              <a:t>SCY.Sno</a:t>
            </a:r>
            <a:r>
              <a:rPr lang="en-US" altLang="zh-CN" sz="2200" dirty="0" smtClean="0"/>
              <a:t> = ' 201215122 '  AND</a:t>
            </a:r>
          </a:p>
          <a:p>
            <a:pPr algn="just" eaLnBrk="1" hangingPunct="1">
              <a:buSzPct val="50000"/>
              <a:buFont typeface="宋体" panose="02010600030101010101" pitchFamily="2" charset="-122"/>
              <a:buNone/>
            </a:pPr>
            <a:r>
              <a:rPr lang="en-US" altLang="zh-CN" sz="2200" dirty="0" smtClean="0"/>
              <a:t>                                    NOT EXISTS</a:t>
            </a:r>
          </a:p>
          <a:p>
            <a:pPr algn="just" eaLnBrk="1" hangingPunct="1">
              <a:buSzPct val="50000"/>
              <a:buFont typeface="宋体" panose="02010600030101010101" pitchFamily="2" charset="-122"/>
              <a:buNone/>
            </a:pPr>
            <a:r>
              <a:rPr lang="en-US" altLang="zh-CN" sz="2200" dirty="0" smtClean="0"/>
              <a:t>                                    </a:t>
            </a:r>
            <a:r>
              <a:rPr lang="zh-CN" altLang="en-US" sz="2200" dirty="0" smtClean="0"/>
              <a:t>(</a:t>
            </a:r>
            <a:r>
              <a:rPr lang="en-US" altLang="zh-CN" sz="2200" dirty="0" smtClean="0"/>
              <a:t>SELECT *</a:t>
            </a:r>
          </a:p>
          <a:p>
            <a:pPr algn="just" eaLnBrk="1" hangingPunct="1">
              <a:buSzPct val="50000"/>
              <a:buFont typeface="宋体" panose="02010600030101010101" pitchFamily="2" charset="-122"/>
              <a:buNone/>
            </a:pPr>
            <a:r>
              <a:rPr lang="en-US" altLang="zh-CN" sz="2200" dirty="0" smtClean="0"/>
              <a:t>                                     FROM SC SCZ</a:t>
            </a:r>
          </a:p>
          <a:p>
            <a:pPr algn="just" eaLnBrk="1" hangingPunct="1">
              <a:buSzPct val="50000"/>
              <a:buFont typeface="宋体" panose="02010600030101010101" pitchFamily="2" charset="-122"/>
              <a:buNone/>
            </a:pPr>
            <a:r>
              <a:rPr lang="en-US" altLang="zh-CN" sz="2200" dirty="0" smtClean="0"/>
              <a:t>                                     WHERE </a:t>
            </a:r>
            <a:r>
              <a:rPr lang="en-US" altLang="zh-CN" sz="2200" dirty="0" err="1" smtClean="0"/>
              <a:t>SCZ.Sno</a:t>
            </a:r>
            <a:r>
              <a:rPr lang="en-US" altLang="zh-CN" sz="2200" dirty="0" smtClean="0"/>
              <a:t>=</a:t>
            </a:r>
            <a:r>
              <a:rPr lang="en-US" altLang="zh-CN" sz="2200" dirty="0" err="1" smtClean="0">
                <a:solidFill>
                  <a:srgbClr val="FF3399"/>
                </a:solidFill>
              </a:rPr>
              <a:t>SCX</a:t>
            </a:r>
            <a:r>
              <a:rPr lang="en-US" altLang="zh-CN" sz="2200" dirty="0" err="1" smtClean="0"/>
              <a:t>.Sno</a:t>
            </a:r>
            <a:r>
              <a:rPr lang="en-US" altLang="zh-CN" sz="2200" dirty="0" smtClean="0"/>
              <a:t> AND</a:t>
            </a:r>
          </a:p>
          <a:p>
            <a:pPr eaLnBrk="1" hangingPunct="1">
              <a:buSzPct val="50000"/>
              <a:buFont typeface="宋体" panose="02010600030101010101" pitchFamily="2" charset="-122"/>
              <a:buNone/>
            </a:pPr>
            <a:r>
              <a:rPr lang="en-US" altLang="zh-CN" sz="2200" dirty="0" smtClean="0"/>
              <a:t>                                                   </a:t>
            </a:r>
            <a:r>
              <a:rPr lang="en-US" altLang="zh-CN" sz="2200" dirty="0" err="1" smtClean="0"/>
              <a:t>SCZ.Cno</a:t>
            </a:r>
            <a:r>
              <a:rPr lang="en-US" altLang="zh-CN" sz="2200" dirty="0" smtClean="0"/>
              <a:t>=</a:t>
            </a:r>
            <a:r>
              <a:rPr lang="en-US" altLang="zh-CN" sz="2200" dirty="0" err="1" smtClean="0">
                <a:solidFill>
                  <a:srgbClr val="0099FF"/>
                </a:solidFill>
              </a:rPr>
              <a:t>SCY</a:t>
            </a:r>
            <a:r>
              <a:rPr lang="en-US" altLang="zh-CN" sz="2200" dirty="0" err="1" smtClean="0"/>
              <a:t>.Cno</a:t>
            </a:r>
            <a:r>
              <a:rPr lang="zh-CN" altLang="en-US" sz="2200" dirty="0" smtClean="0"/>
              <a:t>));</a:t>
            </a:r>
          </a:p>
        </p:txBody>
      </p:sp>
      <p:sp>
        <p:nvSpPr>
          <p:cNvPr id="2" name="矩形 1"/>
          <p:cNvSpPr/>
          <p:nvPr/>
        </p:nvSpPr>
        <p:spPr>
          <a:xfrm>
            <a:off x="6551348" y="3688715"/>
            <a:ext cx="2507194" cy="1754326"/>
          </a:xfrm>
          <a:prstGeom prst="rect">
            <a:avLst/>
          </a:prstGeom>
        </p:spPr>
        <p:txBody>
          <a:bodyPr wrap="square">
            <a:spAutoFit/>
          </a:bodyPr>
          <a:lstStyle/>
          <a:p>
            <a:r>
              <a:rPr lang="zh-CN" altLang="en-US" dirty="0">
                <a:solidFill>
                  <a:srgbClr val="FF0000"/>
                </a:solidFill>
              </a:rPr>
              <a:t>学生</a:t>
            </a:r>
            <a:r>
              <a:rPr lang="en-US" altLang="zh-CN" dirty="0">
                <a:solidFill>
                  <a:srgbClr val="FF0000"/>
                </a:solidFill>
              </a:rPr>
              <a:t>201215122</a:t>
            </a:r>
            <a:r>
              <a:rPr lang="zh-CN" altLang="en-US" dirty="0">
                <a:solidFill>
                  <a:srgbClr val="FF0000"/>
                </a:solidFill>
              </a:rPr>
              <a:t>选修了</a:t>
            </a:r>
            <a:r>
              <a:rPr lang="en-US" altLang="zh-CN" dirty="0" smtClean="0">
                <a:solidFill>
                  <a:srgbClr val="FF0000"/>
                </a:solidFill>
              </a:rPr>
              <a:t>y</a:t>
            </a:r>
          </a:p>
          <a:p>
            <a:r>
              <a:rPr lang="zh-CN" altLang="en-US" dirty="0" smtClean="0">
                <a:solidFill>
                  <a:srgbClr val="FF0000"/>
                </a:solidFill>
              </a:rPr>
              <a:t>，</a:t>
            </a:r>
            <a:endParaRPr lang="en-US" altLang="zh-CN" dirty="0" smtClean="0">
              <a:solidFill>
                <a:srgbClr val="FF0000"/>
              </a:solidFill>
            </a:endParaRPr>
          </a:p>
          <a:p>
            <a:endParaRPr lang="en-US" altLang="zh-CN" dirty="0">
              <a:solidFill>
                <a:srgbClr val="FF0000"/>
              </a:solidFill>
            </a:endParaRPr>
          </a:p>
          <a:p>
            <a:r>
              <a:rPr lang="zh-CN" altLang="en-US" dirty="0" smtClean="0">
                <a:solidFill>
                  <a:srgbClr val="FF0000"/>
                </a:solidFill>
              </a:rPr>
              <a:t>而</a:t>
            </a:r>
            <a:r>
              <a:rPr lang="zh-CN" altLang="en-US" dirty="0">
                <a:solidFill>
                  <a:srgbClr val="FF0000"/>
                </a:solidFill>
              </a:rPr>
              <a:t>学生</a:t>
            </a:r>
            <a:r>
              <a:rPr lang="en-US" altLang="zh-CN" dirty="0">
                <a:solidFill>
                  <a:srgbClr val="FF0000"/>
                </a:solidFill>
              </a:rPr>
              <a:t>x</a:t>
            </a:r>
            <a:r>
              <a:rPr lang="zh-CN" altLang="en-US" dirty="0">
                <a:solidFill>
                  <a:srgbClr val="FF0000"/>
                </a:solidFill>
              </a:rPr>
              <a:t>没有</a:t>
            </a:r>
            <a:r>
              <a:rPr lang="zh-CN" altLang="en-US" dirty="0" smtClean="0">
                <a:solidFill>
                  <a:srgbClr val="FF0000"/>
                </a:solidFill>
              </a:rPr>
              <a:t>选  </a:t>
            </a:r>
          </a:p>
          <a:p>
            <a:r>
              <a:rPr lang="en-US" altLang="zh-CN" dirty="0" smtClean="0">
                <a:solidFill>
                  <a:srgbClr val="FF0000"/>
                </a:solidFill>
              </a:rPr>
              <a:t>(</a:t>
            </a:r>
            <a:r>
              <a:rPr lang="zh-CN" altLang="en-US" dirty="0" smtClean="0">
                <a:solidFill>
                  <a:srgbClr val="FF0000"/>
                </a:solidFill>
              </a:rPr>
              <a:t>转换为：不存在选修了所有</a:t>
            </a:r>
            <a:r>
              <a:rPr lang="en-US" altLang="zh-CN" dirty="0" smtClean="0">
                <a:solidFill>
                  <a:srgbClr val="FF0000"/>
                </a:solidFill>
              </a:rPr>
              <a:t>y)</a:t>
            </a:r>
            <a:endParaRPr lang="zh-CN" altLang="en-US" dirty="0">
              <a:solidFill>
                <a:srgbClr val="FF0000"/>
              </a:solidFill>
            </a:endParaRPr>
          </a:p>
        </p:txBody>
      </p:sp>
    </p:spTree>
    <p:extLst>
      <p:ext uri="{BB962C8B-B14F-4D97-AF65-F5344CB8AC3E}">
        <p14:creationId xmlns:p14="http://schemas.microsoft.com/office/powerpoint/2010/main" val="25123536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p:txBody>
          <a:bodyPr/>
          <a:lstStyle/>
          <a:p>
            <a:pPr eaLnBrk="1" hangingPunct="1"/>
            <a:r>
              <a:rPr lang="en-US" altLang="zh-CN" sz="3600" dirty="0" smtClean="0"/>
              <a:t>3. </a:t>
            </a:r>
            <a:r>
              <a:rPr lang="zh-CN" altLang="en-US" sz="3600" dirty="0" smtClean="0"/>
              <a:t>集合查询</a:t>
            </a:r>
          </a:p>
        </p:txBody>
      </p:sp>
      <p:sp>
        <p:nvSpPr>
          <p:cNvPr id="68611" name="Rectangle 3"/>
          <p:cNvSpPr>
            <a:spLocks noGrp="1" noChangeArrowheads="1"/>
          </p:cNvSpPr>
          <p:nvPr>
            <p:ph type="body" idx="4294967295"/>
          </p:nvPr>
        </p:nvSpPr>
        <p:spPr/>
        <p:txBody>
          <a:bodyPr/>
          <a:lstStyle/>
          <a:p>
            <a:pPr algn="just" eaLnBrk="1" hangingPunct="1">
              <a:lnSpc>
                <a:spcPct val="120000"/>
              </a:lnSpc>
            </a:pPr>
            <a:r>
              <a:rPr lang="zh-CN" altLang="en-US" dirty="0" smtClean="0"/>
              <a:t>集合操作的种类</a:t>
            </a:r>
          </a:p>
          <a:p>
            <a:pPr lvl="1" algn="just">
              <a:lnSpc>
                <a:spcPct val="120000"/>
              </a:lnSpc>
            </a:pPr>
            <a:r>
              <a:rPr lang="zh-CN" altLang="en-US" dirty="0" smtClean="0"/>
              <a:t>并操作</a:t>
            </a:r>
            <a:r>
              <a:rPr lang="en-US" altLang="zh-CN" dirty="0" smtClean="0"/>
              <a:t>UNION</a:t>
            </a:r>
          </a:p>
          <a:p>
            <a:pPr lvl="1" algn="just">
              <a:lnSpc>
                <a:spcPct val="120000"/>
              </a:lnSpc>
            </a:pPr>
            <a:r>
              <a:rPr lang="zh-CN" altLang="en-US" dirty="0" smtClean="0"/>
              <a:t>交操作</a:t>
            </a:r>
            <a:r>
              <a:rPr lang="en-US" altLang="zh-CN" dirty="0" smtClean="0"/>
              <a:t>INTERSECT</a:t>
            </a:r>
          </a:p>
          <a:p>
            <a:pPr lvl="1" algn="just">
              <a:lnSpc>
                <a:spcPct val="120000"/>
              </a:lnSpc>
            </a:pPr>
            <a:r>
              <a:rPr lang="zh-CN" altLang="en-US" dirty="0" smtClean="0"/>
              <a:t>差操作</a:t>
            </a:r>
            <a:r>
              <a:rPr lang="en-US" altLang="zh-CN" dirty="0" smtClean="0"/>
              <a:t>EXCEPT</a:t>
            </a:r>
          </a:p>
          <a:p>
            <a:pPr algn="just" eaLnBrk="1" hangingPunct="1">
              <a:lnSpc>
                <a:spcPct val="120000"/>
              </a:lnSpc>
            </a:pPr>
            <a:r>
              <a:rPr lang="zh-CN" altLang="en-US" dirty="0" smtClean="0"/>
              <a:t>参加集合操作的各查询结果的列数必须相同;对应项的数据类型也必须相同 </a:t>
            </a:r>
          </a:p>
        </p:txBody>
      </p:sp>
      <p:sp>
        <p:nvSpPr>
          <p:cNvPr id="4" name="矩形 3"/>
          <p:cNvSpPr/>
          <p:nvPr/>
        </p:nvSpPr>
        <p:spPr>
          <a:xfrm>
            <a:off x="3029090" y="4976453"/>
            <a:ext cx="1826740" cy="1200329"/>
          </a:xfrm>
          <a:prstGeom prst="rect">
            <a:avLst/>
          </a:prstGeom>
        </p:spPr>
        <p:txBody>
          <a:bodyPr wrap="square">
            <a:spAutoFit/>
          </a:bodyPr>
          <a:lstStyle/>
          <a:p>
            <a:pPr lvl="0" eaLnBrk="0" fontAlgn="base" hangingPunct="0">
              <a:spcBef>
                <a:spcPct val="0"/>
              </a:spcBef>
              <a:spcAft>
                <a:spcPct val="0"/>
              </a:spcAft>
            </a:pPr>
            <a:r>
              <a:rPr lang="zh-CN" altLang="en-US" dirty="0" smtClean="0">
                <a:solidFill>
                  <a:srgbClr val="00B050"/>
                </a:solidFill>
              </a:rPr>
              <a:t>交：</a:t>
            </a:r>
            <a:endParaRPr lang="en-US" altLang="zh-CN" b="1" dirty="0">
              <a:solidFill>
                <a:srgbClr val="00B050"/>
              </a:solidFill>
              <a:latin typeface="Arial Unicode MS" panose="020B0604020202020204" pitchFamily="34" charset="-122"/>
              <a:ea typeface="Monaco"/>
            </a:endParaRPr>
          </a:p>
          <a:p>
            <a:pPr lvl="0" eaLnBrk="0" fontAlgn="base" hangingPunct="0">
              <a:spcBef>
                <a:spcPct val="0"/>
              </a:spcBef>
              <a:spcAft>
                <a:spcPct val="0"/>
              </a:spcAft>
            </a:pPr>
            <a:r>
              <a:rPr lang="zh-CN" altLang="zh-CN" b="1" dirty="0">
                <a:solidFill>
                  <a:srgbClr val="FF7800"/>
                </a:solidFill>
                <a:latin typeface="Arial Unicode MS" panose="020B0604020202020204" pitchFamily="34" charset="-122"/>
                <a:ea typeface="Monaco"/>
              </a:rPr>
              <a:t>select</a:t>
            </a:r>
            <a:r>
              <a:rPr lang="zh-CN" altLang="zh-CN" dirty="0">
                <a:solidFill>
                  <a:srgbClr val="333333"/>
                </a:solidFill>
                <a:ea typeface="Monaco"/>
              </a:rPr>
              <a:t> </a:t>
            </a:r>
            <a:r>
              <a:rPr lang="zh-CN" altLang="zh-CN" dirty="0">
                <a:solidFill>
                  <a:srgbClr val="000000"/>
                </a:solidFill>
                <a:latin typeface="Arial Unicode MS" panose="020B0604020202020204" pitchFamily="34" charset="-122"/>
                <a:ea typeface="Monaco"/>
              </a:rPr>
              <a:t>* </a:t>
            </a:r>
            <a:r>
              <a:rPr lang="zh-CN" altLang="zh-CN" b="1" dirty="0">
                <a:solidFill>
                  <a:srgbClr val="FF7800"/>
                </a:solidFill>
                <a:latin typeface="Arial Unicode MS" panose="020B0604020202020204" pitchFamily="34" charset="-122"/>
                <a:ea typeface="Monaco"/>
              </a:rPr>
              <a:t>from</a:t>
            </a:r>
            <a:r>
              <a:rPr lang="zh-CN" altLang="zh-CN" dirty="0">
                <a:solidFill>
                  <a:srgbClr val="333333"/>
                </a:solidFill>
                <a:ea typeface="Monaco"/>
              </a:rPr>
              <a:t> </a:t>
            </a:r>
            <a:r>
              <a:rPr lang="zh-CN" altLang="zh-CN" dirty="0">
                <a:solidFill>
                  <a:srgbClr val="000000"/>
                </a:solidFill>
                <a:latin typeface="Arial Unicode MS" panose="020B0604020202020204" pitchFamily="34" charset="-122"/>
                <a:ea typeface="Monaco"/>
              </a:rPr>
              <a:t>A</a:t>
            </a:r>
            <a:endParaRPr lang="zh-CN" altLang="zh-CN" sz="500" dirty="0"/>
          </a:p>
          <a:p>
            <a:pPr lvl="0" eaLnBrk="0" fontAlgn="base" hangingPunct="0">
              <a:spcBef>
                <a:spcPct val="0"/>
              </a:spcBef>
              <a:spcAft>
                <a:spcPct val="0"/>
              </a:spcAft>
            </a:pPr>
            <a:r>
              <a:rPr lang="en-US" altLang="zh-CN" b="1" dirty="0" smtClean="0">
                <a:solidFill>
                  <a:srgbClr val="FF7800"/>
                </a:solidFill>
                <a:latin typeface="Arial Unicode MS" panose="020B0604020202020204" pitchFamily="34" charset="-122"/>
                <a:ea typeface="Monaco"/>
              </a:rPr>
              <a:t>intersect</a:t>
            </a:r>
          </a:p>
          <a:p>
            <a:pPr lvl="0" eaLnBrk="0" fontAlgn="base" hangingPunct="0">
              <a:spcBef>
                <a:spcPct val="0"/>
              </a:spcBef>
              <a:spcAft>
                <a:spcPct val="0"/>
              </a:spcAft>
            </a:pPr>
            <a:r>
              <a:rPr lang="zh-CN" altLang="zh-CN" b="1" dirty="0" smtClean="0">
                <a:solidFill>
                  <a:srgbClr val="FF7800"/>
                </a:solidFill>
                <a:latin typeface="Arial Unicode MS" panose="020B0604020202020204" pitchFamily="34" charset="-122"/>
                <a:ea typeface="Monaco"/>
              </a:rPr>
              <a:t>select</a:t>
            </a:r>
            <a:r>
              <a:rPr lang="zh-CN" altLang="zh-CN" dirty="0">
                <a:solidFill>
                  <a:srgbClr val="333333"/>
                </a:solidFill>
                <a:ea typeface="Monaco"/>
              </a:rPr>
              <a:t> </a:t>
            </a:r>
            <a:r>
              <a:rPr lang="zh-CN" altLang="zh-CN" dirty="0">
                <a:solidFill>
                  <a:srgbClr val="000000"/>
                </a:solidFill>
                <a:latin typeface="Arial Unicode MS" panose="020B0604020202020204" pitchFamily="34" charset="-122"/>
                <a:ea typeface="Monaco"/>
              </a:rPr>
              <a:t>* </a:t>
            </a:r>
            <a:r>
              <a:rPr lang="zh-CN" altLang="zh-CN" b="1" dirty="0">
                <a:solidFill>
                  <a:srgbClr val="FF7800"/>
                </a:solidFill>
                <a:latin typeface="Arial Unicode MS" panose="020B0604020202020204" pitchFamily="34" charset="-122"/>
                <a:ea typeface="Monaco"/>
              </a:rPr>
              <a:t>from</a:t>
            </a:r>
            <a:r>
              <a:rPr lang="zh-CN" altLang="zh-CN" dirty="0">
                <a:solidFill>
                  <a:srgbClr val="333333"/>
                </a:solidFill>
                <a:ea typeface="Monaco"/>
              </a:rPr>
              <a:t> </a:t>
            </a:r>
            <a:r>
              <a:rPr lang="zh-CN" altLang="zh-CN" dirty="0">
                <a:solidFill>
                  <a:srgbClr val="000000"/>
                </a:solidFill>
                <a:latin typeface="Arial Unicode MS" panose="020B0604020202020204" pitchFamily="34" charset="-122"/>
                <a:ea typeface="Monaco"/>
              </a:rPr>
              <a:t>B</a:t>
            </a:r>
            <a:endParaRPr lang="zh-CN" altLang="zh-CN" sz="4400" dirty="0">
              <a:latin typeface="Arial" panose="020B0604020202020204" pitchFamily="34" charset="0"/>
            </a:endParaRPr>
          </a:p>
        </p:txBody>
      </p:sp>
      <p:sp>
        <p:nvSpPr>
          <p:cNvPr id="5" name="矩形 4"/>
          <p:cNvSpPr/>
          <p:nvPr/>
        </p:nvSpPr>
        <p:spPr>
          <a:xfrm>
            <a:off x="5521036" y="4976453"/>
            <a:ext cx="1826740" cy="1200329"/>
          </a:xfrm>
          <a:prstGeom prst="rect">
            <a:avLst/>
          </a:prstGeom>
        </p:spPr>
        <p:txBody>
          <a:bodyPr wrap="square">
            <a:spAutoFit/>
          </a:bodyPr>
          <a:lstStyle/>
          <a:p>
            <a:pPr lvl="0" eaLnBrk="0" fontAlgn="base" hangingPunct="0">
              <a:spcBef>
                <a:spcPct val="0"/>
              </a:spcBef>
              <a:spcAft>
                <a:spcPct val="0"/>
              </a:spcAft>
            </a:pPr>
            <a:r>
              <a:rPr lang="zh-CN" altLang="en-US" dirty="0" smtClean="0">
                <a:solidFill>
                  <a:srgbClr val="00B050"/>
                </a:solidFill>
              </a:rPr>
              <a:t>差：</a:t>
            </a:r>
            <a:endParaRPr lang="en-US" altLang="zh-CN" b="1" dirty="0">
              <a:solidFill>
                <a:srgbClr val="00B050"/>
              </a:solidFill>
              <a:latin typeface="Arial Unicode MS" panose="020B0604020202020204" pitchFamily="34" charset="-122"/>
              <a:ea typeface="Monaco"/>
            </a:endParaRPr>
          </a:p>
          <a:p>
            <a:pPr lvl="0" eaLnBrk="0" fontAlgn="base" hangingPunct="0">
              <a:spcBef>
                <a:spcPct val="0"/>
              </a:spcBef>
              <a:spcAft>
                <a:spcPct val="0"/>
              </a:spcAft>
            </a:pPr>
            <a:r>
              <a:rPr lang="zh-CN" altLang="zh-CN" b="1" dirty="0">
                <a:solidFill>
                  <a:srgbClr val="FF7800"/>
                </a:solidFill>
                <a:latin typeface="Arial Unicode MS" panose="020B0604020202020204" pitchFamily="34" charset="-122"/>
                <a:ea typeface="Monaco"/>
              </a:rPr>
              <a:t>select</a:t>
            </a:r>
            <a:r>
              <a:rPr lang="zh-CN" altLang="zh-CN" dirty="0">
                <a:solidFill>
                  <a:srgbClr val="333333"/>
                </a:solidFill>
                <a:ea typeface="Monaco"/>
              </a:rPr>
              <a:t> </a:t>
            </a:r>
            <a:r>
              <a:rPr lang="zh-CN" altLang="zh-CN" dirty="0">
                <a:solidFill>
                  <a:srgbClr val="000000"/>
                </a:solidFill>
                <a:latin typeface="Arial Unicode MS" panose="020B0604020202020204" pitchFamily="34" charset="-122"/>
                <a:ea typeface="Monaco"/>
              </a:rPr>
              <a:t>* </a:t>
            </a:r>
            <a:r>
              <a:rPr lang="zh-CN" altLang="zh-CN" b="1" dirty="0">
                <a:solidFill>
                  <a:srgbClr val="FF7800"/>
                </a:solidFill>
                <a:latin typeface="Arial Unicode MS" panose="020B0604020202020204" pitchFamily="34" charset="-122"/>
                <a:ea typeface="Monaco"/>
              </a:rPr>
              <a:t>from</a:t>
            </a:r>
            <a:r>
              <a:rPr lang="zh-CN" altLang="zh-CN" dirty="0">
                <a:solidFill>
                  <a:srgbClr val="333333"/>
                </a:solidFill>
                <a:ea typeface="Monaco"/>
              </a:rPr>
              <a:t> </a:t>
            </a:r>
            <a:r>
              <a:rPr lang="zh-CN" altLang="zh-CN" dirty="0">
                <a:solidFill>
                  <a:srgbClr val="000000"/>
                </a:solidFill>
                <a:latin typeface="Arial Unicode MS" panose="020B0604020202020204" pitchFamily="34" charset="-122"/>
                <a:ea typeface="Monaco"/>
              </a:rPr>
              <a:t>A</a:t>
            </a:r>
            <a:endParaRPr lang="zh-CN" altLang="zh-CN" sz="500" dirty="0"/>
          </a:p>
          <a:p>
            <a:pPr lvl="0" eaLnBrk="0" fontAlgn="base" hangingPunct="0">
              <a:spcBef>
                <a:spcPct val="0"/>
              </a:spcBef>
              <a:spcAft>
                <a:spcPct val="0"/>
              </a:spcAft>
            </a:pPr>
            <a:r>
              <a:rPr lang="en-US" altLang="zh-CN" b="1" dirty="0" smtClean="0">
                <a:solidFill>
                  <a:srgbClr val="FF7800"/>
                </a:solidFill>
                <a:latin typeface="Arial Unicode MS" panose="020B0604020202020204" pitchFamily="34" charset="-122"/>
                <a:ea typeface="Monaco"/>
              </a:rPr>
              <a:t>except</a:t>
            </a:r>
          </a:p>
          <a:p>
            <a:pPr lvl="0" eaLnBrk="0" fontAlgn="base" hangingPunct="0">
              <a:spcBef>
                <a:spcPct val="0"/>
              </a:spcBef>
              <a:spcAft>
                <a:spcPct val="0"/>
              </a:spcAft>
            </a:pPr>
            <a:r>
              <a:rPr lang="zh-CN" altLang="zh-CN" b="1" dirty="0" smtClean="0">
                <a:solidFill>
                  <a:srgbClr val="FF7800"/>
                </a:solidFill>
                <a:latin typeface="Arial Unicode MS" panose="020B0604020202020204" pitchFamily="34" charset="-122"/>
                <a:ea typeface="Monaco"/>
              </a:rPr>
              <a:t>select</a:t>
            </a:r>
            <a:r>
              <a:rPr lang="zh-CN" altLang="zh-CN" dirty="0">
                <a:solidFill>
                  <a:srgbClr val="333333"/>
                </a:solidFill>
                <a:ea typeface="Monaco"/>
              </a:rPr>
              <a:t> </a:t>
            </a:r>
            <a:r>
              <a:rPr lang="zh-CN" altLang="zh-CN" dirty="0">
                <a:solidFill>
                  <a:srgbClr val="000000"/>
                </a:solidFill>
                <a:latin typeface="Arial Unicode MS" panose="020B0604020202020204" pitchFamily="34" charset="-122"/>
                <a:ea typeface="Monaco"/>
              </a:rPr>
              <a:t>* </a:t>
            </a:r>
            <a:r>
              <a:rPr lang="zh-CN" altLang="zh-CN" b="1" dirty="0">
                <a:solidFill>
                  <a:srgbClr val="FF7800"/>
                </a:solidFill>
                <a:latin typeface="Arial Unicode MS" panose="020B0604020202020204" pitchFamily="34" charset="-122"/>
                <a:ea typeface="Monaco"/>
              </a:rPr>
              <a:t>from</a:t>
            </a:r>
            <a:r>
              <a:rPr lang="zh-CN" altLang="zh-CN" dirty="0">
                <a:solidFill>
                  <a:srgbClr val="333333"/>
                </a:solidFill>
                <a:ea typeface="Monaco"/>
              </a:rPr>
              <a:t> </a:t>
            </a:r>
            <a:r>
              <a:rPr lang="zh-CN" altLang="zh-CN" dirty="0">
                <a:solidFill>
                  <a:srgbClr val="000000"/>
                </a:solidFill>
                <a:latin typeface="Arial Unicode MS" panose="020B0604020202020204" pitchFamily="34" charset="-122"/>
                <a:ea typeface="Monaco"/>
              </a:rPr>
              <a:t>B</a:t>
            </a:r>
            <a:endParaRPr lang="zh-CN" altLang="zh-CN" sz="4400" dirty="0">
              <a:latin typeface="Arial" panose="020B0604020202020204" pitchFamily="34" charset="0"/>
            </a:endParaRPr>
          </a:p>
        </p:txBody>
      </p:sp>
      <p:sp>
        <p:nvSpPr>
          <p:cNvPr id="2" name="矩形 1"/>
          <p:cNvSpPr/>
          <p:nvPr/>
        </p:nvSpPr>
        <p:spPr>
          <a:xfrm>
            <a:off x="743090" y="4976453"/>
            <a:ext cx="4572000" cy="1200329"/>
          </a:xfrm>
          <a:prstGeom prst="rect">
            <a:avLst/>
          </a:prstGeom>
        </p:spPr>
        <p:txBody>
          <a:bodyPr>
            <a:spAutoFit/>
          </a:bodyPr>
          <a:lstStyle/>
          <a:p>
            <a:pPr lvl="0" eaLnBrk="0" fontAlgn="base" hangingPunct="0">
              <a:spcBef>
                <a:spcPct val="0"/>
              </a:spcBef>
              <a:spcAft>
                <a:spcPct val="0"/>
              </a:spcAft>
            </a:pPr>
            <a:r>
              <a:rPr lang="zh-CN" altLang="en-US" dirty="0">
                <a:solidFill>
                  <a:srgbClr val="00B050"/>
                </a:solidFill>
              </a:rPr>
              <a:t>并：</a:t>
            </a:r>
            <a:endParaRPr lang="en-US" altLang="zh-CN" b="1" dirty="0">
              <a:solidFill>
                <a:srgbClr val="00B050"/>
              </a:solidFill>
              <a:latin typeface="Arial Unicode MS" panose="020B0604020202020204" pitchFamily="34" charset="-122"/>
              <a:ea typeface="Monaco"/>
            </a:endParaRPr>
          </a:p>
          <a:p>
            <a:pPr lvl="0" eaLnBrk="0" fontAlgn="base" hangingPunct="0">
              <a:spcBef>
                <a:spcPct val="0"/>
              </a:spcBef>
              <a:spcAft>
                <a:spcPct val="0"/>
              </a:spcAft>
            </a:pPr>
            <a:r>
              <a:rPr lang="zh-CN" altLang="zh-CN" b="1" dirty="0">
                <a:solidFill>
                  <a:srgbClr val="FF7800"/>
                </a:solidFill>
                <a:latin typeface="Arial Unicode MS" panose="020B0604020202020204" pitchFamily="34" charset="-122"/>
                <a:ea typeface="Monaco"/>
              </a:rPr>
              <a:t>select</a:t>
            </a:r>
            <a:r>
              <a:rPr lang="zh-CN" altLang="zh-CN" dirty="0">
                <a:solidFill>
                  <a:srgbClr val="333333"/>
                </a:solidFill>
                <a:ea typeface="Monaco"/>
              </a:rPr>
              <a:t> </a:t>
            </a:r>
            <a:r>
              <a:rPr lang="zh-CN" altLang="zh-CN" dirty="0">
                <a:solidFill>
                  <a:srgbClr val="000000"/>
                </a:solidFill>
                <a:latin typeface="Arial Unicode MS" panose="020B0604020202020204" pitchFamily="34" charset="-122"/>
                <a:ea typeface="Monaco"/>
              </a:rPr>
              <a:t>* </a:t>
            </a:r>
            <a:r>
              <a:rPr lang="zh-CN" altLang="zh-CN" b="1" dirty="0">
                <a:solidFill>
                  <a:srgbClr val="FF7800"/>
                </a:solidFill>
                <a:latin typeface="Arial Unicode MS" panose="020B0604020202020204" pitchFamily="34" charset="-122"/>
                <a:ea typeface="Monaco"/>
              </a:rPr>
              <a:t>from</a:t>
            </a:r>
            <a:r>
              <a:rPr lang="zh-CN" altLang="zh-CN" dirty="0">
                <a:solidFill>
                  <a:srgbClr val="333333"/>
                </a:solidFill>
                <a:ea typeface="Monaco"/>
              </a:rPr>
              <a:t> </a:t>
            </a:r>
            <a:r>
              <a:rPr lang="zh-CN" altLang="zh-CN" dirty="0">
                <a:solidFill>
                  <a:srgbClr val="000000"/>
                </a:solidFill>
                <a:latin typeface="Arial Unicode MS" panose="020B0604020202020204" pitchFamily="34" charset="-122"/>
                <a:ea typeface="Monaco"/>
              </a:rPr>
              <a:t>A</a:t>
            </a:r>
            <a:endParaRPr lang="zh-CN" altLang="zh-CN" dirty="0"/>
          </a:p>
          <a:p>
            <a:pPr lvl="0" eaLnBrk="0" fontAlgn="base" hangingPunct="0">
              <a:spcBef>
                <a:spcPct val="0"/>
              </a:spcBef>
              <a:spcAft>
                <a:spcPct val="0"/>
              </a:spcAft>
            </a:pPr>
            <a:r>
              <a:rPr lang="zh-CN" altLang="zh-CN" b="1" dirty="0">
                <a:solidFill>
                  <a:srgbClr val="FF7800"/>
                </a:solidFill>
                <a:latin typeface="Arial Unicode MS" panose="020B0604020202020204" pitchFamily="34" charset="-122"/>
                <a:ea typeface="Monaco"/>
              </a:rPr>
              <a:t>union</a:t>
            </a:r>
            <a:r>
              <a:rPr lang="zh-CN" altLang="zh-CN" dirty="0">
                <a:solidFill>
                  <a:srgbClr val="333333"/>
                </a:solidFill>
                <a:ea typeface="Monaco"/>
              </a:rPr>
              <a:t> </a:t>
            </a:r>
            <a:endParaRPr lang="zh-CN" altLang="zh-CN" dirty="0">
              <a:latin typeface="Arial" panose="020B0604020202020204" pitchFamily="34" charset="0"/>
            </a:endParaRPr>
          </a:p>
          <a:p>
            <a:pPr lvl="0" eaLnBrk="0" fontAlgn="base" hangingPunct="0">
              <a:spcBef>
                <a:spcPct val="0"/>
              </a:spcBef>
              <a:spcAft>
                <a:spcPct val="0"/>
              </a:spcAft>
            </a:pPr>
            <a:r>
              <a:rPr lang="zh-CN" altLang="zh-CN" b="1" dirty="0">
                <a:solidFill>
                  <a:srgbClr val="FF7800"/>
                </a:solidFill>
                <a:latin typeface="Arial Unicode MS" panose="020B0604020202020204" pitchFamily="34" charset="-122"/>
                <a:ea typeface="Monaco"/>
              </a:rPr>
              <a:t>select</a:t>
            </a:r>
            <a:r>
              <a:rPr lang="zh-CN" altLang="zh-CN" dirty="0">
                <a:solidFill>
                  <a:srgbClr val="333333"/>
                </a:solidFill>
                <a:ea typeface="Monaco"/>
              </a:rPr>
              <a:t> </a:t>
            </a:r>
            <a:r>
              <a:rPr lang="zh-CN" altLang="zh-CN" dirty="0">
                <a:solidFill>
                  <a:srgbClr val="000000"/>
                </a:solidFill>
                <a:latin typeface="Arial Unicode MS" panose="020B0604020202020204" pitchFamily="34" charset="-122"/>
                <a:ea typeface="Monaco"/>
              </a:rPr>
              <a:t>* </a:t>
            </a:r>
            <a:r>
              <a:rPr lang="zh-CN" altLang="zh-CN" b="1" dirty="0">
                <a:solidFill>
                  <a:srgbClr val="FF7800"/>
                </a:solidFill>
                <a:latin typeface="Arial Unicode MS" panose="020B0604020202020204" pitchFamily="34" charset="-122"/>
                <a:ea typeface="Monaco"/>
              </a:rPr>
              <a:t>from</a:t>
            </a:r>
            <a:r>
              <a:rPr lang="zh-CN" altLang="zh-CN" dirty="0">
                <a:solidFill>
                  <a:srgbClr val="333333"/>
                </a:solidFill>
                <a:ea typeface="Monaco"/>
              </a:rPr>
              <a:t> </a:t>
            </a:r>
            <a:r>
              <a:rPr lang="zh-CN" altLang="zh-CN" dirty="0">
                <a:solidFill>
                  <a:srgbClr val="000000"/>
                </a:solidFill>
                <a:latin typeface="Arial Unicode MS" panose="020B0604020202020204" pitchFamily="34" charset="-122"/>
                <a:ea typeface="Monaco"/>
              </a:rPr>
              <a:t>B</a:t>
            </a:r>
            <a:endParaRPr lang="zh-CN" altLang="zh-CN" dirty="0">
              <a:latin typeface="Arial" panose="020B0604020202020204" pitchFamily="34" charset="0"/>
            </a:endParaRPr>
          </a:p>
        </p:txBody>
      </p:sp>
      <p:sp>
        <p:nvSpPr>
          <p:cNvPr id="3" name="矩形 2"/>
          <p:cNvSpPr/>
          <p:nvPr/>
        </p:nvSpPr>
        <p:spPr>
          <a:xfrm>
            <a:off x="461932" y="6267069"/>
            <a:ext cx="4205318" cy="590931"/>
          </a:xfrm>
          <a:prstGeom prst="rect">
            <a:avLst/>
          </a:prstGeom>
        </p:spPr>
        <p:txBody>
          <a:bodyPr wrap="none">
            <a:spAutoFit/>
          </a:bodyPr>
          <a:lstStyle/>
          <a:p>
            <a:pPr marL="185738" indent="0">
              <a:lnSpc>
                <a:spcPct val="180000"/>
              </a:lnSpc>
              <a:buNone/>
            </a:pPr>
            <a:r>
              <a:rPr lang="zh-CN" altLang="en-US" dirty="0">
                <a:solidFill>
                  <a:srgbClr val="00B050"/>
                </a:solidFill>
              </a:rPr>
              <a:t>注：</a:t>
            </a:r>
            <a:r>
              <a:rPr lang="en-US" altLang="zh-CN" dirty="0">
                <a:solidFill>
                  <a:srgbClr val="00B050"/>
                </a:solidFill>
              </a:rPr>
              <a:t>MySQL </a:t>
            </a:r>
            <a:r>
              <a:rPr lang="zh-CN" altLang="en-US" dirty="0">
                <a:solidFill>
                  <a:srgbClr val="00B050"/>
                </a:solidFill>
              </a:rPr>
              <a:t>不支持 </a:t>
            </a:r>
            <a:r>
              <a:rPr lang="en-US" altLang="zh-CN" b="1" dirty="0">
                <a:solidFill>
                  <a:srgbClr val="FF7800"/>
                </a:solidFill>
                <a:latin typeface="Arial Unicode MS" panose="020B0604020202020204" pitchFamily="34" charset="-122"/>
                <a:ea typeface="Monaco"/>
              </a:rPr>
              <a:t>intersect </a:t>
            </a:r>
            <a:r>
              <a:rPr lang="zh-CN" altLang="en-US" b="1" dirty="0">
                <a:solidFill>
                  <a:srgbClr val="FF7800"/>
                </a:solidFill>
                <a:latin typeface="Arial Unicode MS" panose="020B0604020202020204" pitchFamily="34" charset="-122"/>
                <a:ea typeface="Monaco"/>
              </a:rPr>
              <a:t>和</a:t>
            </a:r>
            <a:r>
              <a:rPr lang="en-US" altLang="zh-CN" b="1" dirty="0">
                <a:solidFill>
                  <a:srgbClr val="FF7800"/>
                </a:solidFill>
                <a:latin typeface="Arial Unicode MS" panose="020B0604020202020204" pitchFamily="34" charset="-122"/>
                <a:ea typeface="Monaco"/>
              </a:rPr>
              <a:t>except </a:t>
            </a:r>
          </a:p>
        </p:txBody>
      </p:sp>
    </p:spTree>
    <p:extLst>
      <p:ext uri="{BB962C8B-B14F-4D97-AF65-F5344CB8AC3E}">
        <p14:creationId xmlns:p14="http://schemas.microsoft.com/office/powerpoint/2010/main" val="14736809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a:lstStyle/>
          <a:p>
            <a:pPr eaLnBrk="1" hangingPunct="1"/>
            <a:r>
              <a:rPr lang="zh-CN" altLang="en-US" sz="3600" smtClean="0"/>
              <a:t>连接查询（续）</a:t>
            </a:r>
          </a:p>
        </p:txBody>
      </p:sp>
      <p:sp>
        <p:nvSpPr>
          <p:cNvPr id="8195" name="Rectangle 3"/>
          <p:cNvSpPr>
            <a:spLocks noGrp="1" noChangeArrowheads="1"/>
          </p:cNvSpPr>
          <p:nvPr>
            <p:ph type="body" idx="4294967295"/>
          </p:nvPr>
        </p:nvSpPr>
        <p:spPr/>
        <p:txBody>
          <a:bodyPr/>
          <a:lstStyle/>
          <a:p>
            <a:pPr lvl="1">
              <a:buFont typeface="Wingdings" panose="05000000000000000000" pitchFamily="2" charset="2"/>
              <a:buNone/>
            </a:pPr>
            <a:endParaRPr lang="en-US" altLang="zh-CN" dirty="0" smtClean="0"/>
          </a:p>
          <a:p>
            <a:pPr lvl="1">
              <a:lnSpc>
                <a:spcPct val="150000"/>
              </a:lnSpc>
              <a:buFont typeface="Wingdings" panose="05000000000000000000" pitchFamily="2" charset="2"/>
              <a:buNone/>
            </a:pPr>
            <a:r>
              <a:rPr lang="en-US" altLang="zh-CN" sz="2800" dirty="0" smtClean="0">
                <a:solidFill>
                  <a:srgbClr val="7030A0"/>
                </a:solidFill>
              </a:rPr>
              <a:t>(1)</a:t>
            </a:r>
            <a:r>
              <a:rPr lang="zh-CN" altLang="en-US" sz="2800" dirty="0" smtClean="0">
                <a:solidFill>
                  <a:srgbClr val="7030A0"/>
                </a:solidFill>
              </a:rPr>
              <a:t>等值与非等值连接查询 </a:t>
            </a:r>
          </a:p>
          <a:p>
            <a:pPr lvl="1">
              <a:lnSpc>
                <a:spcPct val="150000"/>
              </a:lnSpc>
              <a:buFont typeface="Wingdings" panose="05000000000000000000" pitchFamily="2" charset="2"/>
              <a:buNone/>
            </a:pPr>
            <a:r>
              <a:rPr lang="en-US" altLang="zh-CN" sz="2800" dirty="0" smtClean="0"/>
              <a:t>(2)</a:t>
            </a:r>
            <a:r>
              <a:rPr lang="zh-CN" altLang="en-US" sz="2800" dirty="0" smtClean="0"/>
              <a:t>自身连接</a:t>
            </a:r>
          </a:p>
          <a:p>
            <a:pPr lvl="1">
              <a:lnSpc>
                <a:spcPct val="150000"/>
              </a:lnSpc>
              <a:buFont typeface="Wingdings" panose="05000000000000000000" pitchFamily="2" charset="2"/>
              <a:buNone/>
            </a:pPr>
            <a:r>
              <a:rPr lang="en-US" altLang="zh-CN" sz="2800" dirty="0" smtClean="0"/>
              <a:t>(3)</a:t>
            </a:r>
            <a:r>
              <a:rPr lang="zh-CN" altLang="en-US" sz="2800" dirty="0" smtClean="0"/>
              <a:t>外连接</a:t>
            </a:r>
            <a:endParaRPr lang="en-US" altLang="zh-CN" sz="2800" dirty="0" smtClean="0"/>
          </a:p>
          <a:p>
            <a:pPr lvl="1">
              <a:lnSpc>
                <a:spcPct val="150000"/>
              </a:lnSpc>
              <a:buNone/>
            </a:pPr>
            <a:r>
              <a:rPr lang="en-US" altLang="zh-CN" sz="2800" dirty="0" smtClean="0"/>
              <a:t>(4)</a:t>
            </a:r>
            <a:r>
              <a:rPr lang="zh-CN" altLang="en-US" sz="2800" dirty="0" smtClean="0"/>
              <a:t>多</a:t>
            </a:r>
            <a:r>
              <a:rPr lang="zh-CN" altLang="en-US" sz="2800" dirty="0"/>
              <a:t>表连接</a:t>
            </a:r>
          </a:p>
          <a:p>
            <a:pPr lvl="1">
              <a:buFont typeface="Wingdings" panose="05000000000000000000" pitchFamily="2" charset="2"/>
              <a:buNone/>
            </a:pPr>
            <a:endParaRPr lang="en-US" altLang="zh-CN" sz="2800" dirty="0" smtClean="0"/>
          </a:p>
        </p:txBody>
      </p:sp>
    </p:spTree>
    <p:extLst>
      <p:ext uri="{BB962C8B-B14F-4D97-AF65-F5344CB8AC3E}">
        <p14:creationId xmlns:p14="http://schemas.microsoft.com/office/powerpoint/2010/main" val="12818223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p:txBody>
          <a:bodyPr/>
          <a:lstStyle/>
          <a:p>
            <a:pPr eaLnBrk="1" hangingPunct="1"/>
            <a:r>
              <a:rPr lang="zh-CN" altLang="en-US" sz="3600" smtClean="0">
                <a:latin typeface="宋体" panose="02010600030101010101" pitchFamily="2" charset="-122"/>
              </a:rPr>
              <a:t>集合查询（续）</a:t>
            </a:r>
          </a:p>
        </p:txBody>
      </p:sp>
      <p:sp>
        <p:nvSpPr>
          <p:cNvPr id="69635" name="Rectangle 3"/>
          <p:cNvSpPr>
            <a:spLocks noGrp="1" noChangeArrowheads="1"/>
          </p:cNvSpPr>
          <p:nvPr>
            <p:ph type="body" idx="4294967295"/>
          </p:nvPr>
        </p:nvSpPr>
        <p:spPr>
          <a:xfrm>
            <a:off x="250825" y="1325563"/>
            <a:ext cx="8893175" cy="4495800"/>
          </a:xfrm>
        </p:spPr>
        <p:txBody>
          <a:bodyPr>
            <a:normAutofit lnSpcReduction="10000"/>
          </a:bodyPr>
          <a:lstStyle/>
          <a:p>
            <a:pPr eaLnBrk="1" hangingPunct="1">
              <a:lnSpc>
                <a:spcPct val="120000"/>
              </a:lnSpc>
              <a:spcBef>
                <a:spcPct val="0"/>
              </a:spcBef>
              <a:buFont typeface="Wingdings" panose="05000000000000000000" pitchFamily="2" charset="2"/>
              <a:buNone/>
            </a:pPr>
            <a:r>
              <a:rPr lang="en-US" altLang="zh-CN" sz="2400" dirty="0" smtClean="0"/>
              <a:t>[</a:t>
            </a:r>
            <a:r>
              <a:rPr lang="zh-CN" altLang="en-US" sz="2400" dirty="0" smtClean="0"/>
              <a:t>例 </a:t>
            </a:r>
            <a:r>
              <a:rPr lang="en-US" altLang="zh-CN" sz="2400" dirty="0" smtClean="0"/>
              <a:t>3.64]  </a:t>
            </a:r>
            <a:r>
              <a:rPr lang="zh-CN" altLang="en-US" sz="2400" dirty="0" smtClean="0"/>
              <a:t>查询计算机科学系的学生及年龄不大于</a:t>
            </a:r>
            <a:r>
              <a:rPr lang="en-US" altLang="zh-CN" sz="2400" dirty="0" smtClean="0"/>
              <a:t>19</a:t>
            </a:r>
            <a:r>
              <a:rPr lang="zh-CN" altLang="en-US" sz="2400" dirty="0" smtClean="0"/>
              <a:t>岁的学生。</a:t>
            </a:r>
          </a:p>
          <a:p>
            <a:pPr eaLnBrk="1" hangingPunct="1">
              <a:lnSpc>
                <a:spcPct val="120000"/>
              </a:lnSpc>
              <a:spcBef>
                <a:spcPct val="0"/>
              </a:spcBef>
              <a:buFont typeface="Wingdings" panose="05000000000000000000" pitchFamily="2" charset="2"/>
              <a:buNone/>
            </a:pPr>
            <a:r>
              <a:rPr lang="en-US" altLang="zh-CN" sz="2200" dirty="0" smtClean="0"/>
              <a:t>        SELECT *</a:t>
            </a:r>
          </a:p>
          <a:p>
            <a:pPr eaLnBrk="1" hangingPunct="1">
              <a:lnSpc>
                <a:spcPct val="120000"/>
              </a:lnSpc>
              <a:spcBef>
                <a:spcPct val="0"/>
              </a:spcBef>
              <a:buFont typeface="Wingdings" panose="05000000000000000000" pitchFamily="2" charset="2"/>
              <a:buNone/>
            </a:pPr>
            <a:r>
              <a:rPr lang="en-US" altLang="zh-CN" sz="2200" dirty="0" smtClean="0"/>
              <a:t>        FROM Student</a:t>
            </a:r>
          </a:p>
          <a:p>
            <a:pPr eaLnBrk="1" hangingPunct="1">
              <a:lnSpc>
                <a:spcPct val="120000"/>
              </a:lnSpc>
              <a:spcBef>
                <a:spcPct val="0"/>
              </a:spcBef>
              <a:buFont typeface="Wingdings" panose="05000000000000000000" pitchFamily="2" charset="2"/>
              <a:buNone/>
            </a:pPr>
            <a:r>
              <a:rPr lang="en-US" altLang="zh-CN" sz="2200" dirty="0" smtClean="0"/>
              <a:t>        WHERE </a:t>
            </a:r>
            <a:r>
              <a:rPr lang="en-US" altLang="zh-CN" sz="2200" dirty="0" err="1" smtClean="0"/>
              <a:t>Sdept</a:t>
            </a:r>
            <a:r>
              <a:rPr lang="en-US" altLang="zh-CN" sz="2200" dirty="0" smtClean="0"/>
              <a:t>= 'CS'</a:t>
            </a:r>
          </a:p>
          <a:p>
            <a:pPr eaLnBrk="1" hangingPunct="1">
              <a:lnSpc>
                <a:spcPct val="120000"/>
              </a:lnSpc>
              <a:spcBef>
                <a:spcPct val="0"/>
              </a:spcBef>
              <a:buFont typeface="Wingdings" panose="05000000000000000000" pitchFamily="2" charset="2"/>
              <a:buNone/>
            </a:pPr>
            <a:r>
              <a:rPr lang="en-US" altLang="zh-CN" sz="2200" dirty="0" smtClean="0"/>
              <a:t>        UNION</a:t>
            </a:r>
          </a:p>
          <a:p>
            <a:pPr eaLnBrk="1" hangingPunct="1">
              <a:lnSpc>
                <a:spcPct val="120000"/>
              </a:lnSpc>
              <a:spcBef>
                <a:spcPct val="0"/>
              </a:spcBef>
              <a:buFont typeface="Wingdings" panose="05000000000000000000" pitchFamily="2" charset="2"/>
              <a:buNone/>
            </a:pPr>
            <a:r>
              <a:rPr lang="en-US" altLang="zh-CN" sz="2200" dirty="0" smtClean="0"/>
              <a:t>        SELECT *</a:t>
            </a:r>
          </a:p>
          <a:p>
            <a:pPr eaLnBrk="1" hangingPunct="1">
              <a:lnSpc>
                <a:spcPct val="120000"/>
              </a:lnSpc>
              <a:spcBef>
                <a:spcPct val="0"/>
              </a:spcBef>
              <a:buFont typeface="Wingdings" panose="05000000000000000000" pitchFamily="2" charset="2"/>
              <a:buNone/>
            </a:pPr>
            <a:r>
              <a:rPr lang="en-US" altLang="zh-CN" sz="2200" dirty="0" smtClean="0"/>
              <a:t>        FROM Student</a:t>
            </a:r>
          </a:p>
          <a:p>
            <a:pPr eaLnBrk="1" hangingPunct="1">
              <a:lnSpc>
                <a:spcPct val="120000"/>
              </a:lnSpc>
              <a:spcBef>
                <a:spcPct val="0"/>
              </a:spcBef>
              <a:buFont typeface="Wingdings" panose="05000000000000000000" pitchFamily="2" charset="2"/>
              <a:buNone/>
            </a:pPr>
            <a:r>
              <a:rPr lang="en-US" altLang="zh-CN" sz="2200" dirty="0" smtClean="0"/>
              <a:t>        WHERE Sage&lt;=19</a:t>
            </a:r>
            <a:r>
              <a:rPr lang="zh-CN" altLang="en-US" sz="2200" dirty="0" smtClean="0"/>
              <a:t>;</a:t>
            </a:r>
          </a:p>
          <a:p>
            <a:pPr eaLnBrk="1" hangingPunct="1">
              <a:lnSpc>
                <a:spcPct val="120000"/>
              </a:lnSpc>
              <a:spcBef>
                <a:spcPct val="0"/>
              </a:spcBef>
              <a:buClr>
                <a:schemeClr val="accent1"/>
              </a:buClr>
              <a:buSzPct val="75000"/>
              <a:buFont typeface="Wingdings" panose="05000000000000000000" pitchFamily="2" charset="2"/>
              <a:buChar char="n"/>
            </a:pPr>
            <a:endParaRPr lang="en-US" altLang="zh-CN" sz="2200" dirty="0" smtClean="0"/>
          </a:p>
          <a:p>
            <a:pPr eaLnBrk="1" hangingPunct="1">
              <a:lnSpc>
                <a:spcPct val="120000"/>
              </a:lnSpc>
              <a:spcBef>
                <a:spcPct val="0"/>
              </a:spcBef>
              <a:buFont typeface="Wingdings" panose="05000000000000000000" pitchFamily="2" charset="2"/>
              <a:buChar char="n"/>
            </a:pPr>
            <a:r>
              <a:rPr lang="en-US" altLang="zh-CN" sz="2400" dirty="0" smtClean="0"/>
              <a:t>UNION</a:t>
            </a:r>
            <a:r>
              <a:rPr lang="zh-CN" altLang="en-US" sz="2400" dirty="0" smtClean="0"/>
              <a:t>：将多个查询结果合并起来时，系统自动去掉重复元组</a:t>
            </a:r>
          </a:p>
          <a:p>
            <a:pPr eaLnBrk="1" hangingPunct="1">
              <a:lnSpc>
                <a:spcPct val="120000"/>
              </a:lnSpc>
              <a:spcBef>
                <a:spcPct val="0"/>
              </a:spcBef>
              <a:buFont typeface="Wingdings" panose="05000000000000000000" pitchFamily="2" charset="2"/>
              <a:buChar char="n"/>
            </a:pPr>
            <a:r>
              <a:rPr lang="en-US" altLang="zh-CN" sz="2400" dirty="0" smtClean="0"/>
              <a:t>UNION ALL</a:t>
            </a:r>
            <a:r>
              <a:rPr lang="zh-CN" altLang="en-US" sz="2400" dirty="0" smtClean="0"/>
              <a:t>：将多个查询结果合并起来时，保留重复元组 </a:t>
            </a:r>
          </a:p>
        </p:txBody>
      </p:sp>
    </p:spTree>
    <p:extLst>
      <p:ext uri="{BB962C8B-B14F-4D97-AF65-F5344CB8AC3E}">
        <p14:creationId xmlns:p14="http://schemas.microsoft.com/office/powerpoint/2010/main" val="17062418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p:txBody>
          <a:bodyPr/>
          <a:lstStyle/>
          <a:p>
            <a:pPr eaLnBrk="1" hangingPunct="1"/>
            <a:r>
              <a:rPr lang="zh-CN" altLang="en-US" sz="3600" smtClean="0">
                <a:latin typeface="宋体" panose="02010600030101010101" pitchFamily="2" charset="-122"/>
              </a:rPr>
              <a:t>集合查询（续）</a:t>
            </a:r>
          </a:p>
        </p:txBody>
      </p:sp>
      <p:sp>
        <p:nvSpPr>
          <p:cNvPr id="71683" name="Rectangle 3"/>
          <p:cNvSpPr>
            <a:spLocks noGrp="1" noChangeArrowheads="1"/>
          </p:cNvSpPr>
          <p:nvPr>
            <p:ph type="body" idx="4294967295"/>
          </p:nvPr>
        </p:nvSpPr>
        <p:spPr/>
        <p:txBody>
          <a:bodyPr>
            <a:normAutofit fontScale="85000" lnSpcReduction="10000"/>
          </a:bodyPr>
          <a:lstStyle/>
          <a:p>
            <a:pPr eaLnBrk="1" hangingPunct="1">
              <a:lnSpc>
                <a:spcPct val="90000"/>
              </a:lnSpc>
              <a:buFont typeface="宋体" panose="02010600030101010101" pitchFamily="2" charset="-122"/>
              <a:buNone/>
            </a:pPr>
            <a:r>
              <a:rPr lang="en-US" altLang="zh-CN" sz="2400" dirty="0" smtClean="0"/>
              <a:t>[</a:t>
            </a:r>
            <a:r>
              <a:rPr lang="zh-CN" altLang="en-US" sz="2400" dirty="0" smtClean="0"/>
              <a:t>例</a:t>
            </a:r>
            <a:r>
              <a:rPr lang="en-US" altLang="zh-CN" sz="2400" dirty="0" smtClean="0"/>
              <a:t>3.66]  </a:t>
            </a:r>
            <a:r>
              <a:rPr lang="zh-CN" altLang="en-US" sz="2400" dirty="0" smtClean="0"/>
              <a:t>查询计算机科学系的学生与年龄不大于</a:t>
            </a:r>
            <a:r>
              <a:rPr lang="en-US" altLang="zh-CN" sz="2400" dirty="0" smtClean="0"/>
              <a:t>19</a:t>
            </a:r>
            <a:r>
              <a:rPr lang="zh-CN" altLang="en-US" sz="2400" dirty="0" smtClean="0"/>
              <a:t>岁的学生的交集。</a:t>
            </a:r>
          </a:p>
          <a:p>
            <a:pPr lvl="3">
              <a:lnSpc>
                <a:spcPct val="90000"/>
              </a:lnSpc>
              <a:buFont typeface="Arial" panose="020B0604020202020204" pitchFamily="34" charset="0"/>
              <a:buNone/>
            </a:pPr>
            <a:r>
              <a:rPr lang="en-US" altLang="zh-CN" sz="2400" dirty="0" smtClean="0"/>
              <a:t>SELECT *</a:t>
            </a:r>
          </a:p>
          <a:p>
            <a:pPr lvl="3">
              <a:buFont typeface="Arial" panose="020B0604020202020204" pitchFamily="34" charset="0"/>
              <a:buNone/>
            </a:pPr>
            <a:r>
              <a:rPr lang="en-US" altLang="zh-CN" sz="2400" dirty="0" smtClean="0"/>
              <a:t>FROM Student</a:t>
            </a:r>
          </a:p>
          <a:p>
            <a:pPr lvl="3">
              <a:buFont typeface="Arial" panose="020B0604020202020204" pitchFamily="34" charset="0"/>
              <a:buNone/>
            </a:pPr>
            <a:r>
              <a:rPr lang="en-US" altLang="zh-CN" sz="2400" dirty="0" smtClean="0"/>
              <a:t>WHERE </a:t>
            </a:r>
            <a:r>
              <a:rPr lang="en-US" altLang="zh-CN" sz="2400" dirty="0" err="1" smtClean="0"/>
              <a:t>Sdept</a:t>
            </a:r>
            <a:r>
              <a:rPr lang="en-US" altLang="zh-CN" sz="2400" dirty="0" smtClean="0"/>
              <a:t>='CS' </a:t>
            </a:r>
          </a:p>
          <a:p>
            <a:pPr lvl="3">
              <a:buFont typeface="Arial" panose="020B0604020202020204" pitchFamily="34" charset="0"/>
              <a:buNone/>
            </a:pPr>
            <a:r>
              <a:rPr lang="en-US" altLang="zh-CN" sz="2400" dirty="0" smtClean="0"/>
              <a:t>INTERSECT</a:t>
            </a:r>
          </a:p>
          <a:p>
            <a:pPr lvl="3">
              <a:buFont typeface="Arial" panose="020B0604020202020204" pitchFamily="34" charset="0"/>
              <a:buNone/>
            </a:pPr>
            <a:r>
              <a:rPr lang="en-US" altLang="zh-CN" sz="2400" dirty="0" smtClean="0"/>
              <a:t>SELECT *</a:t>
            </a:r>
          </a:p>
          <a:p>
            <a:pPr lvl="3">
              <a:buFont typeface="Arial" panose="020B0604020202020204" pitchFamily="34" charset="0"/>
              <a:buNone/>
            </a:pPr>
            <a:r>
              <a:rPr lang="en-US" altLang="zh-CN" sz="2400" dirty="0" smtClean="0"/>
              <a:t>FROM Student</a:t>
            </a:r>
          </a:p>
          <a:p>
            <a:pPr lvl="3">
              <a:buFont typeface="Arial" panose="020B0604020202020204" pitchFamily="34" charset="0"/>
              <a:buNone/>
            </a:pPr>
            <a:r>
              <a:rPr lang="en-US" altLang="zh-CN" sz="2400" dirty="0" smtClean="0"/>
              <a:t>WHERE Sage&lt;=19</a:t>
            </a:r>
            <a:r>
              <a:rPr lang="en-US" altLang="zh-CN" sz="1800" dirty="0" smtClean="0"/>
              <a:t> </a:t>
            </a:r>
          </a:p>
          <a:p>
            <a:pPr>
              <a:buNone/>
            </a:pPr>
            <a:r>
              <a:rPr lang="en-US" altLang="zh-CN" sz="2400" dirty="0"/>
              <a:t>[</a:t>
            </a:r>
            <a:r>
              <a:rPr lang="zh-CN" altLang="en-US" sz="2400" dirty="0"/>
              <a:t>例 </a:t>
            </a:r>
            <a:r>
              <a:rPr lang="en-US" altLang="zh-CN" sz="2400" dirty="0"/>
              <a:t>3.66] </a:t>
            </a:r>
            <a:r>
              <a:rPr lang="zh-CN" altLang="en-US" sz="2400" dirty="0"/>
              <a:t>实际上就是查询计算机科学系中年龄</a:t>
            </a:r>
            <a:r>
              <a:rPr lang="zh-CN" altLang="en-US" sz="2400" dirty="0" smtClean="0"/>
              <a:t>不大于</a:t>
            </a:r>
            <a:r>
              <a:rPr lang="en-US" altLang="zh-CN" sz="2400" dirty="0"/>
              <a:t>19</a:t>
            </a:r>
            <a:r>
              <a:rPr lang="zh-CN" altLang="en-US" sz="2400" dirty="0"/>
              <a:t>岁的学生。</a:t>
            </a:r>
          </a:p>
          <a:p>
            <a:pPr>
              <a:buNone/>
            </a:pPr>
            <a:r>
              <a:rPr lang="zh-CN" altLang="en-US" dirty="0"/>
              <a:t>		</a:t>
            </a:r>
            <a:r>
              <a:rPr lang="en-US" altLang="zh-CN" sz="2400" dirty="0"/>
              <a:t>SELECT *</a:t>
            </a:r>
          </a:p>
          <a:p>
            <a:pPr>
              <a:buNone/>
            </a:pPr>
            <a:r>
              <a:rPr lang="en-US" altLang="zh-CN" sz="2400" dirty="0"/>
              <a:t>        	FROM Student</a:t>
            </a:r>
          </a:p>
          <a:p>
            <a:pPr>
              <a:buNone/>
            </a:pPr>
            <a:r>
              <a:rPr lang="en-US" altLang="zh-CN" sz="2400" dirty="0"/>
              <a:t>        	WHERE </a:t>
            </a:r>
            <a:r>
              <a:rPr lang="en-US" altLang="zh-CN" sz="2400" dirty="0" err="1"/>
              <a:t>Sdept</a:t>
            </a:r>
            <a:r>
              <a:rPr lang="en-US" altLang="zh-CN" sz="2400" dirty="0"/>
              <a:t>= 'CS' AND  Sage&lt;=19</a:t>
            </a:r>
            <a:r>
              <a:rPr lang="zh-CN" altLang="en-US" sz="2400" dirty="0"/>
              <a:t>;</a:t>
            </a:r>
          </a:p>
          <a:p>
            <a:pPr lvl="3">
              <a:buFont typeface="Arial" panose="020B0604020202020204" pitchFamily="34" charset="0"/>
              <a:buNone/>
            </a:pPr>
            <a:endParaRPr lang="en-US" altLang="zh-CN" sz="1800" dirty="0" smtClean="0"/>
          </a:p>
        </p:txBody>
      </p:sp>
    </p:spTree>
    <p:extLst>
      <p:ext uri="{BB962C8B-B14F-4D97-AF65-F5344CB8AC3E}">
        <p14:creationId xmlns:p14="http://schemas.microsoft.com/office/powerpoint/2010/main" val="28537159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p:txBody>
          <a:bodyPr/>
          <a:lstStyle/>
          <a:p>
            <a:pPr eaLnBrk="1" hangingPunct="1"/>
            <a:r>
              <a:rPr lang="zh-CN" altLang="en-US" sz="3600" smtClean="0">
                <a:latin typeface="宋体" panose="02010600030101010101" pitchFamily="2" charset="-122"/>
              </a:rPr>
              <a:t>集合查询（续）</a:t>
            </a:r>
          </a:p>
        </p:txBody>
      </p:sp>
      <p:sp>
        <p:nvSpPr>
          <p:cNvPr id="73731" name="Rectangle 3"/>
          <p:cNvSpPr>
            <a:spLocks noGrp="1" noChangeArrowheads="1"/>
          </p:cNvSpPr>
          <p:nvPr>
            <p:ph type="body" idx="4294967295"/>
          </p:nvPr>
        </p:nvSpPr>
        <p:spPr>
          <a:xfrm>
            <a:off x="827088" y="1412874"/>
            <a:ext cx="7772400" cy="5089525"/>
          </a:xfrm>
        </p:spPr>
        <p:txBody>
          <a:bodyPr>
            <a:normAutofit fontScale="85000" lnSpcReduction="20000"/>
          </a:bodyPr>
          <a:lstStyle/>
          <a:p>
            <a:pPr eaLnBrk="1" hangingPunct="1">
              <a:lnSpc>
                <a:spcPct val="90000"/>
              </a:lnSpc>
              <a:buFont typeface="Wingdings" panose="05000000000000000000" pitchFamily="2" charset="2"/>
              <a:buNone/>
            </a:pPr>
            <a:r>
              <a:rPr lang="en-US" altLang="zh-CN" sz="2400" dirty="0" smtClean="0"/>
              <a:t>[</a:t>
            </a:r>
            <a:r>
              <a:rPr lang="zh-CN" altLang="en-US" sz="2400" dirty="0" smtClean="0"/>
              <a:t>例 </a:t>
            </a:r>
            <a:r>
              <a:rPr lang="en-US" altLang="zh-CN" sz="2400" dirty="0" smtClean="0"/>
              <a:t>3.67]</a:t>
            </a:r>
            <a:r>
              <a:rPr lang="zh-CN" altLang="en-US" sz="2400" dirty="0" smtClean="0"/>
              <a:t>查询既选修了课程</a:t>
            </a:r>
            <a:r>
              <a:rPr lang="en-US" altLang="zh-CN" sz="2400" dirty="0" smtClean="0"/>
              <a:t>1</a:t>
            </a:r>
            <a:r>
              <a:rPr lang="zh-CN" altLang="en-US" sz="2400" dirty="0" smtClean="0"/>
              <a:t>又选修了课程</a:t>
            </a:r>
            <a:r>
              <a:rPr lang="en-US" altLang="zh-CN" sz="2400" dirty="0" smtClean="0"/>
              <a:t>2</a:t>
            </a:r>
            <a:r>
              <a:rPr lang="zh-CN" altLang="en-US" sz="2400" dirty="0" smtClean="0"/>
              <a:t>的学生。</a:t>
            </a:r>
          </a:p>
          <a:p>
            <a:pPr lvl="1">
              <a:buFont typeface="Wingdings" panose="05000000000000000000" pitchFamily="2" charset="2"/>
              <a:buNone/>
            </a:pPr>
            <a:r>
              <a:rPr lang="zh-CN" altLang="en-US" sz="2000" dirty="0" smtClean="0"/>
              <a:t>     </a:t>
            </a:r>
            <a:r>
              <a:rPr lang="en-US" altLang="zh-CN" dirty="0" smtClean="0"/>
              <a:t>SELECT </a:t>
            </a:r>
            <a:r>
              <a:rPr lang="en-US" altLang="zh-CN" dirty="0" err="1" smtClean="0"/>
              <a:t>Sno</a:t>
            </a:r>
            <a:endParaRPr lang="en-US" altLang="zh-CN" dirty="0" smtClean="0"/>
          </a:p>
          <a:p>
            <a:pPr lvl="1">
              <a:buFont typeface="Wingdings" panose="05000000000000000000" pitchFamily="2" charset="2"/>
              <a:buNone/>
            </a:pPr>
            <a:r>
              <a:rPr lang="en-US" altLang="zh-CN" dirty="0" smtClean="0"/>
              <a:t>    FROM SC</a:t>
            </a:r>
          </a:p>
          <a:p>
            <a:pPr lvl="1">
              <a:buFont typeface="Wingdings" panose="05000000000000000000" pitchFamily="2" charset="2"/>
              <a:buNone/>
            </a:pPr>
            <a:r>
              <a:rPr lang="en-US" altLang="zh-CN" dirty="0" smtClean="0"/>
              <a:t>    WHERE </a:t>
            </a:r>
            <a:r>
              <a:rPr lang="en-US" altLang="zh-CN" dirty="0" err="1" smtClean="0"/>
              <a:t>Cno</a:t>
            </a:r>
            <a:r>
              <a:rPr lang="en-US" altLang="zh-CN" dirty="0" smtClean="0"/>
              <a:t>=' 1 ' </a:t>
            </a:r>
          </a:p>
          <a:p>
            <a:pPr lvl="1">
              <a:buFont typeface="Wingdings" panose="05000000000000000000" pitchFamily="2" charset="2"/>
              <a:buNone/>
            </a:pPr>
            <a:r>
              <a:rPr lang="en-US" altLang="zh-CN" dirty="0" smtClean="0"/>
              <a:t>    INTERSECT</a:t>
            </a:r>
          </a:p>
          <a:p>
            <a:pPr lvl="1">
              <a:buFont typeface="Wingdings" panose="05000000000000000000" pitchFamily="2" charset="2"/>
              <a:buNone/>
            </a:pPr>
            <a:r>
              <a:rPr lang="en-US" altLang="zh-CN" dirty="0" smtClean="0"/>
              <a:t>    SELECT </a:t>
            </a:r>
            <a:r>
              <a:rPr lang="en-US" altLang="zh-CN" dirty="0" err="1" smtClean="0"/>
              <a:t>Sno</a:t>
            </a:r>
            <a:endParaRPr lang="en-US" altLang="zh-CN" dirty="0" smtClean="0"/>
          </a:p>
          <a:p>
            <a:pPr lvl="1">
              <a:buFont typeface="Wingdings" panose="05000000000000000000" pitchFamily="2" charset="2"/>
              <a:buNone/>
            </a:pPr>
            <a:r>
              <a:rPr lang="en-US" altLang="zh-CN" dirty="0" smtClean="0"/>
              <a:t>    FROM SC</a:t>
            </a:r>
          </a:p>
          <a:p>
            <a:pPr lvl="1">
              <a:buFont typeface="Wingdings" panose="05000000000000000000" pitchFamily="2" charset="2"/>
              <a:buNone/>
            </a:pPr>
            <a:r>
              <a:rPr lang="en-US" altLang="zh-CN" dirty="0" smtClean="0"/>
              <a:t>    WHERE </a:t>
            </a:r>
            <a:r>
              <a:rPr lang="en-US" altLang="zh-CN" dirty="0" err="1" smtClean="0"/>
              <a:t>Cno</a:t>
            </a:r>
            <a:r>
              <a:rPr lang="en-US" altLang="zh-CN" dirty="0" smtClean="0"/>
              <a:t>='2 '</a:t>
            </a:r>
            <a:r>
              <a:rPr lang="zh-CN" altLang="en-US" dirty="0" smtClean="0"/>
              <a:t>;</a:t>
            </a:r>
            <a:endParaRPr lang="en-US" altLang="zh-CN" dirty="0" smtClean="0"/>
          </a:p>
          <a:p>
            <a:pPr>
              <a:buNone/>
            </a:pPr>
            <a:r>
              <a:rPr lang="en-US" altLang="zh-CN" sz="2400" dirty="0"/>
              <a:t>[</a:t>
            </a:r>
            <a:r>
              <a:rPr lang="zh-CN" altLang="en-US" sz="2400" dirty="0"/>
              <a:t>例</a:t>
            </a:r>
            <a:r>
              <a:rPr lang="en-US" altLang="zh-CN" sz="2400" dirty="0"/>
              <a:t>3.67]</a:t>
            </a:r>
            <a:r>
              <a:rPr lang="zh-CN" altLang="en-US" sz="2400" dirty="0"/>
              <a:t>也可以表示为：</a:t>
            </a:r>
          </a:p>
          <a:p>
            <a:pPr>
              <a:buNone/>
            </a:pPr>
            <a:r>
              <a:rPr lang="zh-CN" altLang="en-US" dirty="0"/>
              <a:t>        </a:t>
            </a:r>
            <a:r>
              <a:rPr lang="en-US" altLang="zh-CN" sz="2400" dirty="0"/>
              <a:t>SELECT </a:t>
            </a:r>
            <a:r>
              <a:rPr lang="en-US" altLang="zh-CN" sz="2400" dirty="0" err="1"/>
              <a:t>Sno</a:t>
            </a:r>
            <a:endParaRPr lang="en-US" altLang="zh-CN" sz="2400" dirty="0"/>
          </a:p>
          <a:p>
            <a:pPr>
              <a:buNone/>
            </a:pPr>
            <a:r>
              <a:rPr lang="en-US" altLang="zh-CN" sz="2400" dirty="0"/>
              <a:t>          FROM    SC</a:t>
            </a:r>
          </a:p>
          <a:p>
            <a:pPr>
              <a:buNone/>
            </a:pPr>
            <a:r>
              <a:rPr lang="en-US" altLang="zh-CN" sz="2400" dirty="0"/>
              <a:t>          WHERE </a:t>
            </a:r>
            <a:r>
              <a:rPr lang="en-US" altLang="zh-CN" sz="2400" dirty="0" err="1"/>
              <a:t>Cno</a:t>
            </a:r>
            <a:r>
              <a:rPr lang="en-US" altLang="zh-CN" sz="2400" dirty="0"/>
              <a:t>=' 1 ' AND </a:t>
            </a:r>
            <a:r>
              <a:rPr lang="en-US" altLang="zh-CN" sz="2400" dirty="0" err="1"/>
              <a:t>Sno</a:t>
            </a:r>
            <a:r>
              <a:rPr lang="en-US" altLang="zh-CN" sz="2400" dirty="0"/>
              <a:t> IN</a:t>
            </a:r>
          </a:p>
          <a:p>
            <a:pPr>
              <a:buNone/>
            </a:pPr>
            <a:r>
              <a:rPr lang="en-US" altLang="zh-CN" sz="2400" dirty="0"/>
              <a:t>                                                </a:t>
            </a:r>
            <a:r>
              <a:rPr lang="zh-CN" altLang="en-US" sz="2400" dirty="0"/>
              <a:t>(</a:t>
            </a:r>
            <a:r>
              <a:rPr lang="en-US" altLang="zh-CN" sz="2400" dirty="0"/>
              <a:t>SELECT </a:t>
            </a:r>
            <a:r>
              <a:rPr lang="en-US" altLang="zh-CN" sz="2400" dirty="0" err="1"/>
              <a:t>Sno</a:t>
            </a:r>
            <a:endParaRPr lang="en-US" altLang="zh-CN" sz="2400" dirty="0"/>
          </a:p>
          <a:p>
            <a:pPr>
              <a:buNone/>
            </a:pPr>
            <a:r>
              <a:rPr lang="en-US" altLang="zh-CN" sz="2400" dirty="0"/>
              <a:t>                                                 FROM SC</a:t>
            </a:r>
          </a:p>
          <a:p>
            <a:pPr>
              <a:buNone/>
            </a:pPr>
            <a:r>
              <a:rPr lang="en-US" altLang="zh-CN" sz="2400" dirty="0"/>
              <a:t>                                                 WHERE </a:t>
            </a:r>
            <a:r>
              <a:rPr lang="en-US" altLang="zh-CN" sz="2400" dirty="0" err="1"/>
              <a:t>Cno</a:t>
            </a:r>
            <a:r>
              <a:rPr lang="en-US" altLang="zh-CN" sz="2400" dirty="0"/>
              <a:t>=' 2 '</a:t>
            </a:r>
            <a:r>
              <a:rPr lang="zh-CN" altLang="en-US" sz="2400" dirty="0"/>
              <a:t>);</a:t>
            </a:r>
          </a:p>
          <a:p>
            <a:endParaRPr lang="en-US" altLang="zh-CN" sz="2400" dirty="0"/>
          </a:p>
          <a:p>
            <a:pPr lvl="1">
              <a:buFont typeface="Wingdings" panose="05000000000000000000" pitchFamily="2" charset="2"/>
              <a:buNone/>
            </a:pPr>
            <a:endParaRPr lang="zh-CN" altLang="en-US" dirty="0" smtClean="0"/>
          </a:p>
        </p:txBody>
      </p:sp>
    </p:spTree>
    <p:extLst>
      <p:ext uri="{BB962C8B-B14F-4D97-AF65-F5344CB8AC3E}">
        <p14:creationId xmlns:p14="http://schemas.microsoft.com/office/powerpoint/2010/main" val="21576295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p:txBody>
          <a:bodyPr/>
          <a:lstStyle/>
          <a:p>
            <a:pPr eaLnBrk="1" hangingPunct="1"/>
            <a:r>
              <a:rPr lang="zh-CN" altLang="en-US" sz="3600" smtClean="0">
                <a:latin typeface="宋体" panose="02010600030101010101" pitchFamily="2" charset="-122"/>
              </a:rPr>
              <a:t>集合查询（续）</a:t>
            </a:r>
          </a:p>
        </p:txBody>
      </p:sp>
      <p:sp>
        <p:nvSpPr>
          <p:cNvPr id="75779" name="Rectangle 3"/>
          <p:cNvSpPr>
            <a:spLocks noGrp="1" noChangeArrowheads="1"/>
          </p:cNvSpPr>
          <p:nvPr>
            <p:ph type="body" idx="4294967295"/>
          </p:nvPr>
        </p:nvSpPr>
        <p:spPr>
          <a:xfrm>
            <a:off x="723900" y="1325563"/>
            <a:ext cx="7772400" cy="4899746"/>
          </a:xfrm>
        </p:spPr>
        <p:txBody>
          <a:bodyPr>
            <a:normAutofit fontScale="85000" lnSpcReduction="10000"/>
          </a:bodyPr>
          <a:lstStyle/>
          <a:p>
            <a:pPr eaLnBrk="1" hangingPunct="1">
              <a:lnSpc>
                <a:spcPct val="90000"/>
              </a:lnSpc>
              <a:buFont typeface="宋体" panose="02010600030101010101" pitchFamily="2" charset="-122"/>
              <a:buNone/>
            </a:pPr>
            <a:r>
              <a:rPr lang="en-US" altLang="zh-CN" sz="2400" dirty="0" smtClean="0"/>
              <a:t>[</a:t>
            </a:r>
            <a:r>
              <a:rPr lang="zh-CN" altLang="en-US" sz="2400" dirty="0" smtClean="0"/>
              <a:t>例 </a:t>
            </a:r>
            <a:r>
              <a:rPr lang="en-US" altLang="zh-CN" sz="2400" dirty="0" smtClean="0"/>
              <a:t>3.68]  </a:t>
            </a:r>
            <a:r>
              <a:rPr lang="zh-CN" altLang="en-US" sz="2400" dirty="0" smtClean="0"/>
              <a:t>查询计算机科学系的学生与年龄不大于</a:t>
            </a:r>
            <a:r>
              <a:rPr lang="en-US" altLang="zh-CN" sz="2400" dirty="0" smtClean="0"/>
              <a:t>19</a:t>
            </a:r>
            <a:r>
              <a:rPr lang="zh-CN" altLang="en-US" sz="2400" dirty="0" smtClean="0"/>
              <a:t>岁的学生的差集。</a:t>
            </a:r>
          </a:p>
          <a:p>
            <a:pPr eaLnBrk="1" hangingPunct="1">
              <a:buFont typeface="Wingdings" panose="05000000000000000000" pitchFamily="2" charset="2"/>
              <a:buNone/>
            </a:pPr>
            <a:r>
              <a:rPr lang="zh-CN" altLang="en-US" sz="2400" dirty="0" smtClean="0"/>
              <a:t>    </a:t>
            </a:r>
            <a:r>
              <a:rPr lang="en-US" altLang="zh-CN" sz="2400" dirty="0" smtClean="0"/>
              <a:t>SELECT *</a:t>
            </a:r>
          </a:p>
          <a:p>
            <a:pPr eaLnBrk="1" hangingPunct="1">
              <a:buFont typeface="Wingdings" panose="05000000000000000000" pitchFamily="2" charset="2"/>
              <a:buNone/>
            </a:pPr>
            <a:r>
              <a:rPr lang="en-US" altLang="zh-CN" sz="2400" dirty="0" smtClean="0"/>
              <a:t>    FROM Student</a:t>
            </a:r>
          </a:p>
          <a:p>
            <a:pPr eaLnBrk="1" hangingPunct="1">
              <a:buFont typeface="Wingdings" panose="05000000000000000000" pitchFamily="2" charset="2"/>
              <a:buNone/>
            </a:pPr>
            <a:r>
              <a:rPr lang="en-US" altLang="zh-CN" sz="2400" dirty="0" smtClean="0"/>
              <a:t>    WHERE </a:t>
            </a:r>
            <a:r>
              <a:rPr lang="en-US" altLang="zh-CN" sz="2400" dirty="0" err="1" smtClean="0"/>
              <a:t>Sdept</a:t>
            </a:r>
            <a:r>
              <a:rPr lang="en-US" altLang="zh-CN" sz="2400" dirty="0" smtClean="0"/>
              <a:t>='CS'</a:t>
            </a:r>
          </a:p>
          <a:p>
            <a:pPr eaLnBrk="1" hangingPunct="1">
              <a:buFont typeface="Wingdings" panose="05000000000000000000" pitchFamily="2" charset="2"/>
              <a:buNone/>
            </a:pPr>
            <a:r>
              <a:rPr lang="en-US" altLang="zh-CN" sz="2400" dirty="0" smtClean="0"/>
              <a:t>    EXCEPT</a:t>
            </a:r>
          </a:p>
          <a:p>
            <a:pPr eaLnBrk="1" hangingPunct="1">
              <a:buFont typeface="Wingdings" panose="05000000000000000000" pitchFamily="2" charset="2"/>
              <a:buNone/>
            </a:pPr>
            <a:r>
              <a:rPr lang="en-US" altLang="zh-CN" sz="2400" dirty="0" smtClean="0"/>
              <a:t>    SELECT  *</a:t>
            </a:r>
          </a:p>
          <a:p>
            <a:pPr eaLnBrk="1" hangingPunct="1">
              <a:buFont typeface="Wingdings" panose="05000000000000000000" pitchFamily="2" charset="2"/>
              <a:buNone/>
            </a:pPr>
            <a:r>
              <a:rPr lang="en-US" altLang="zh-CN" sz="2400" dirty="0" smtClean="0"/>
              <a:t>    FROM Student</a:t>
            </a:r>
          </a:p>
          <a:p>
            <a:pPr eaLnBrk="1" hangingPunct="1">
              <a:buFont typeface="Wingdings" panose="05000000000000000000" pitchFamily="2" charset="2"/>
              <a:buNone/>
            </a:pPr>
            <a:r>
              <a:rPr lang="en-US" altLang="zh-CN" sz="2400" dirty="0" smtClean="0"/>
              <a:t>    WHERE Sage &lt;=19;</a:t>
            </a:r>
          </a:p>
          <a:p>
            <a:pPr eaLnBrk="1" hangingPunct="1">
              <a:buFont typeface="Wingdings" panose="05000000000000000000" pitchFamily="2" charset="2"/>
              <a:buNone/>
            </a:pPr>
            <a:endParaRPr lang="en-US" altLang="zh-CN" sz="2400" dirty="0" smtClean="0"/>
          </a:p>
          <a:p>
            <a:pPr>
              <a:buNone/>
            </a:pPr>
            <a:r>
              <a:rPr lang="zh-CN" altLang="en-US" sz="2400" dirty="0"/>
              <a:t>例</a:t>
            </a:r>
            <a:r>
              <a:rPr lang="en-US" altLang="zh-CN" sz="2400" dirty="0"/>
              <a:t>3.68]</a:t>
            </a:r>
            <a:r>
              <a:rPr lang="zh-CN" altLang="en-US" sz="2400" dirty="0"/>
              <a:t>实际上是查询计算机科学系中年龄大于</a:t>
            </a:r>
            <a:r>
              <a:rPr lang="en-US" altLang="zh-CN" sz="2400" dirty="0"/>
              <a:t>19</a:t>
            </a:r>
            <a:r>
              <a:rPr lang="zh-CN" altLang="en-US" sz="2400" dirty="0"/>
              <a:t>岁的学生</a:t>
            </a:r>
          </a:p>
          <a:p>
            <a:pPr>
              <a:buNone/>
            </a:pPr>
            <a:r>
              <a:rPr lang="zh-CN" altLang="en-US" sz="2400" dirty="0" smtClean="0"/>
              <a:t>        </a:t>
            </a:r>
            <a:r>
              <a:rPr lang="en-US" altLang="zh-CN" sz="2400" dirty="0"/>
              <a:t>SELECT *</a:t>
            </a:r>
          </a:p>
          <a:p>
            <a:pPr>
              <a:buNone/>
            </a:pPr>
            <a:r>
              <a:rPr lang="en-US" altLang="zh-CN" sz="2400" dirty="0"/>
              <a:t>        FROM Student</a:t>
            </a:r>
          </a:p>
          <a:p>
            <a:pPr>
              <a:buNone/>
            </a:pPr>
            <a:r>
              <a:rPr lang="en-US" altLang="zh-CN" sz="2400" dirty="0"/>
              <a:t>        WHERE </a:t>
            </a:r>
            <a:r>
              <a:rPr lang="en-US" altLang="zh-CN" sz="2400" dirty="0" err="1"/>
              <a:t>Sdept</a:t>
            </a:r>
            <a:r>
              <a:rPr lang="en-US" altLang="zh-CN" sz="2400" dirty="0"/>
              <a:t>= 'CS' AND  Sage&gt;19</a:t>
            </a:r>
            <a:r>
              <a:rPr lang="zh-CN" altLang="en-US" sz="2400" dirty="0"/>
              <a:t>;</a:t>
            </a:r>
          </a:p>
          <a:p>
            <a:pPr eaLnBrk="1" hangingPunct="1">
              <a:buFont typeface="Wingdings" panose="05000000000000000000" pitchFamily="2" charset="2"/>
              <a:buNone/>
            </a:pPr>
            <a:endParaRPr lang="en-US" altLang="zh-CN" sz="2400" dirty="0" smtClean="0"/>
          </a:p>
        </p:txBody>
      </p:sp>
    </p:spTree>
    <p:extLst>
      <p:ext uri="{BB962C8B-B14F-4D97-AF65-F5344CB8AC3E}">
        <p14:creationId xmlns:p14="http://schemas.microsoft.com/office/powerpoint/2010/main" val="23820193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pPr eaLnBrk="1" hangingPunct="1"/>
            <a:r>
              <a:rPr lang="en-US" altLang="zh-CN" sz="3600" dirty="0" smtClean="0"/>
              <a:t>4. </a:t>
            </a:r>
            <a:r>
              <a:rPr lang="zh-CN" altLang="en-US" sz="3600" dirty="0" smtClean="0"/>
              <a:t>插入元组</a:t>
            </a:r>
          </a:p>
        </p:txBody>
      </p:sp>
      <p:sp>
        <p:nvSpPr>
          <p:cNvPr id="6147" name="Rectangle 3"/>
          <p:cNvSpPr>
            <a:spLocks noGrp="1" noChangeArrowheads="1"/>
          </p:cNvSpPr>
          <p:nvPr>
            <p:ph type="body" idx="4294967295"/>
          </p:nvPr>
        </p:nvSpPr>
        <p:spPr>
          <a:xfrm>
            <a:off x="457200" y="1125538"/>
            <a:ext cx="8229600" cy="4854575"/>
          </a:xfrm>
        </p:spPr>
        <p:txBody>
          <a:bodyPr>
            <a:normAutofit fontScale="85000" lnSpcReduction="20000"/>
          </a:bodyPr>
          <a:lstStyle/>
          <a:p>
            <a:pPr marL="609600" indent="-609600" eaLnBrk="1" hangingPunct="1">
              <a:lnSpc>
                <a:spcPct val="130000"/>
              </a:lnSpc>
            </a:pPr>
            <a:r>
              <a:rPr lang="zh-CN" altLang="en-US" dirty="0" smtClean="0"/>
              <a:t>语句格式</a:t>
            </a:r>
          </a:p>
          <a:p>
            <a:pPr marL="609600" indent="-609600" eaLnBrk="1" hangingPunct="1">
              <a:lnSpc>
                <a:spcPct val="130000"/>
              </a:lnSpc>
              <a:buFont typeface="Wingdings" panose="05000000000000000000" pitchFamily="2" charset="2"/>
              <a:buNone/>
            </a:pPr>
            <a:r>
              <a:rPr lang="zh-CN" altLang="en-US" sz="2400" dirty="0" smtClean="0"/>
              <a:t>	</a:t>
            </a:r>
            <a:r>
              <a:rPr lang="en-US" altLang="zh-CN" sz="2400" dirty="0" smtClean="0"/>
              <a:t>INSERT</a:t>
            </a:r>
          </a:p>
          <a:p>
            <a:pPr marL="609600" indent="-609600" eaLnBrk="1" hangingPunct="1">
              <a:lnSpc>
                <a:spcPct val="130000"/>
              </a:lnSpc>
              <a:buFont typeface="Wingdings" panose="05000000000000000000" pitchFamily="2" charset="2"/>
              <a:buNone/>
            </a:pPr>
            <a:r>
              <a:rPr lang="en-US" altLang="zh-CN" sz="2400" dirty="0" smtClean="0"/>
              <a:t>	INTO &lt;</a:t>
            </a:r>
            <a:r>
              <a:rPr lang="zh-CN" altLang="en-US" sz="2400" dirty="0" smtClean="0"/>
              <a:t>表名</a:t>
            </a:r>
            <a:r>
              <a:rPr lang="en-US" altLang="zh-CN" sz="2400" dirty="0" smtClean="0"/>
              <a:t>&gt; [</a:t>
            </a:r>
            <a:r>
              <a:rPr lang="zh-CN" altLang="en-US" sz="2400" dirty="0" smtClean="0"/>
              <a:t>(</a:t>
            </a:r>
            <a:r>
              <a:rPr lang="en-US" altLang="zh-CN" sz="2400" dirty="0" smtClean="0"/>
              <a:t>&lt;</a:t>
            </a:r>
            <a:r>
              <a:rPr lang="zh-CN" altLang="en-US" sz="2400" dirty="0" smtClean="0"/>
              <a:t>属性列</a:t>
            </a:r>
            <a:r>
              <a:rPr lang="en-US" altLang="zh-CN" sz="2400" dirty="0" smtClean="0"/>
              <a:t>1&gt;[</a:t>
            </a:r>
            <a:r>
              <a:rPr lang="zh-CN" altLang="en-US" sz="2400" dirty="0" smtClean="0"/>
              <a:t>,</a:t>
            </a:r>
            <a:r>
              <a:rPr lang="en-US" altLang="zh-CN" sz="2400" dirty="0" smtClean="0"/>
              <a:t>&lt;</a:t>
            </a:r>
            <a:r>
              <a:rPr lang="zh-CN" altLang="en-US" sz="2400" dirty="0" smtClean="0"/>
              <a:t>属性列</a:t>
            </a:r>
            <a:r>
              <a:rPr lang="en-US" altLang="zh-CN" sz="2400" dirty="0" smtClean="0"/>
              <a:t>2 &gt;…</a:t>
            </a:r>
            <a:r>
              <a:rPr lang="zh-CN" altLang="en-US" sz="2400" dirty="0" smtClean="0"/>
              <a:t>)</a:t>
            </a:r>
            <a:r>
              <a:rPr lang="en-US" altLang="zh-CN" sz="2400" dirty="0" smtClean="0"/>
              <a:t>]</a:t>
            </a:r>
          </a:p>
          <a:p>
            <a:pPr marL="609600" indent="-609600" eaLnBrk="1" hangingPunct="1">
              <a:lnSpc>
                <a:spcPct val="130000"/>
              </a:lnSpc>
              <a:buFont typeface="Wingdings" panose="05000000000000000000" pitchFamily="2" charset="2"/>
              <a:buNone/>
            </a:pPr>
            <a:r>
              <a:rPr lang="en-US" altLang="zh-CN" sz="2400" dirty="0" smtClean="0"/>
              <a:t>	VALUES </a:t>
            </a:r>
            <a:r>
              <a:rPr lang="zh-CN" altLang="en-US" sz="2400" dirty="0" smtClean="0"/>
              <a:t>(</a:t>
            </a:r>
            <a:r>
              <a:rPr lang="en-US" altLang="zh-CN" sz="2400" dirty="0" smtClean="0"/>
              <a:t>&lt;</a:t>
            </a:r>
            <a:r>
              <a:rPr lang="zh-CN" altLang="en-US" sz="2400" dirty="0" smtClean="0"/>
              <a:t>常量</a:t>
            </a:r>
            <a:r>
              <a:rPr lang="en-US" altLang="zh-CN" sz="2400" dirty="0" smtClean="0"/>
              <a:t>1&gt; [</a:t>
            </a:r>
            <a:r>
              <a:rPr lang="zh-CN" altLang="en-US" sz="2400" dirty="0" smtClean="0"/>
              <a:t>,</a:t>
            </a:r>
            <a:r>
              <a:rPr lang="en-US" altLang="zh-CN" sz="2400" dirty="0" smtClean="0"/>
              <a:t>&lt;</a:t>
            </a:r>
            <a:r>
              <a:rPr lang="zh-CN" altLang="en-US" sz="2400" dirty="0" smtClean="0"/>
              <a:t>常量</a:t>
            </a:r>
            <a:r>
              <a:rPr lang="en-US" altLang="zh-CN" sz="2400" dirty="0" smtClean="0"/>
              <a:t>2&gt;]… </a:t>
            </a:r>
            <a:r>
              <a:rPr lang="zh-CN" altLang="en-US" sz="2400" dirty="0" smtClean="0"/>
              <a:t>)</a:t>
            </a:r>
            <a:r>
              <a:rPr lang="en-US" altLang="zh-CN" sz="2400" dirty="0" smtClean="0"/>
              <a:t>;</a:t>
            </a:r>
          </a:p>
          <a:p>
            <a:pPr marL="609600" indent="-609600" eaLnBrk="1" hangingPunct="1">
              <a:lnSpc>
                <a:spcPct val="130000"/>
              </a:lnSpc>
              <a:buFont typeface="Wingdings" panose="05000000000000000000" pitchFamily="2" charset="2"/>
              <a:buNone/>
            </a:pPr>
            <a:endParaRPr lang="en-US" altLang="zh-CN" sz="2400" dirty="0" smtClean="0"/>
          </a:p>
          <a:p>
            <a:pPr>
              <a:lnSpc>
                <a:spcPct val="120000"/>
              </a:lnSpc>
              <a:buNone/>
            </a:pPr>
            <a:r>
              <a:rPr lang="en-US" altLang="zh-CN" dirty="0"/>
              <a:t>[</a:t>
            </a:r>
            <a:r>
              <a:rPr lang="zh-CN" altLang="en-US" dirty="0"/>
              <a:t>例</a:t>
            </a:r>
            <a:r>
              <a:rPr lang="en-US" altLang="zh-CN" dirty="0"/>
              <a:t>3.69]</a:t>
            </a:r>
            <a:r>
              <a:rPr lang="zh-CN" altLang="en-US" dirty="0"/>
              <a:t>将一个新学生元组</a:t>
            </a:r>
            <a:r>
              <a:rPr lang="en-US" altLang="zh-CN" dirty="0"/>
              <a:t>（</a:t>
            </a:r>
            <a:r>
              <a:rPr lang="zh-CN" altLang="en-US" dirty="0"/>
              <a:t>学号：</a:t>
            </a:r>
            <a:r>
              <a:rPr lang="en-US" altLang="zh-CN" dirty="0"/>
              <a:t>201215128</a:t>
            </a:r>
            <a:r>
              <a:rPr lang="zh-CN" altLang="en-US" dirty="0"/>
              <a:t>;姓名：陈冬;性别：男;所在系：</a:t>
            </a:r>
            <a:r>
              <a:rPr lang="en-US" altLang="zh-CN" dirty="0"/>
              <a:t>IS</a:t>
            </a:r>
            <a:r>
              <a:rPr lang="zh-CN" altLang="en-US" dirty="0"/>
              <a:t>;年龄：</a:t>
            </a:r>
            <a:r>
              <a:rPr lang="en-US" altLang="zh-CN" dirty="0"/>
              <a:t>18</a:t>
            </a:r>
            <a:r>
              <a:rPr lang="zh-CN" altLang="en-US" dirty="0"/>
              <a:t>岁</a:t>
            </a:r>
            <a:r>
              <a:rPr lang="en-US" altLang="zh-CN" dirty="0"/>
              <a:t>）</a:t>
            </a:r>
            <a:r>
              <a:rPr lang="zh-CN" altLang="en-US" dirty="0"/>
              <a:t>插入到</a:t>
            </a:r>
            <a:r>
              <a:rPr lang="en-US" altLang="zh-CN" dirty="0"/>
              <a:t>Student</a:t>
            </a:r>
            <a:r>
              <a:rPr lang="zh-CN" altLang="en-US" dirty="0"/>
              <a:t>表中。</a:t>
            </a:r>
          </a:p>
          <a:p>
            <a:pPr>
              <a:buNone/>
            </a:pPr>
            <a:endParaRPr lang="zh-CN" altLang="en-US" dirty="0"/>
          </a:p>
          <a:p>
            <a:pPr>
              <a:buNone/>
            </a:pPr>
            <a:r>
              <a:rPr lang="zh-CN" altLang="en-US" dirty="0"/>
              <a:t>    </a:t>
            </a:r>
            <a:r>
              <a:rPr lang="en-US" altLang="zh-CN" dirty="0"/>
              <a:t>INSERT</a:t>
            </a:r>
          </a:p>
          <a:p>
            <a:pPr>
              <a:buNone/>
            </a:pPr>
            <a:r>
              <a:rPr lang="en-US" altLang="zh-CN" dirty="0"/>
              <a:t>    INTO  Student </a:t>
            </a:r>
            <a:r>
              <a:rPr lang="zh-CN" altLang="en-US" dirty="0"/>
              <a:t>(</a:t>
            </a:r>
            <a:r>
              <a:rPr lang="en-US" altLang="zh-CN" dirty="0" err="1"/>
              <a:t>Sno</a:t>
            </a:r>
            <a:r>
              <a:rPr lang="zh-CN" altLang="en-US" dirty="0"/>
              <a:t>,</a:t>
            </a:r>
            <a:r>
              <a:rPr lang="en-US" altLang="zh-CN" dirty="0" err="1"/>
              <a:t>Sname</a:t>
            </a:r>
            <a:r>
              <a:rPr lang="zh-CN" altLang="en-US" dirty="0"/>
              <a:t>,</a:t>
            </a:r>
            <a:r>
              <a:rPr lang="en-US" altLang="zh-CN" dirty="0" err="1"/>
              <a:t>Ssex</a:t>
            </a:r>
            <a:r>
              <a:rPr lang="zh-CN" altLang="en-US" dirty="0"/>
              <a:t>,</a:t>
            </a:r>
            <a:r>
              <a:rPr lang="en-US" altLang="zh-CN" dirty="0" err="1"/>
              <a:t>Sdept</a:t>
            </a:r>
            <a:r>
              <a:rPr lang="zh-CN" altLang="en-US" dirty="0"/>
              <a:t>,</a:t>
            </a:r>
            <a:r>
              <a:rPr lang="en-US" altLang="zh-CN" dirty="0"/>
              <a:t>Sage</a:t>
            </a:r>
            <a:r>
              <a:rPr lang="zh-CN" altLang="en-US" dirty="0"/>
              <a:t>)</a:t>
            </a:r>
          </a:p>
          <a:p>
            <a:pPr>
              <a:buNone/>
            </a:pPr>
            <a:r>
              <a:rPr lang="en-US" altLang="zh-CN" dirty="0"/>
              <a:t>    VALUES </a:t>
            </a:r>
            <a:r>
              <a:rPr lang="zh-CN" altLang="en-US" dirty="0"/>
              <a:t>(</a:t>
            </a:r>
            <a:r>
              <a:rPr lang="en-US" altLang="zh-CN" dirty="0"/>
              <a:t>'201215128'</a:t>
            </a:r>
            <a:r>
              <a:rPr lang="zh-CN" altLang="en-US" dirty="0"/>
              <a:t>,</a:t>
            </a:r>
            <a:r>
              <a:rPr lang="en-US" altLang="zh-CN" dirty="0"/>
              <a:t>'</a:t>
            </a:r>
            <a:r>
              <a:rPr lang="zh-CN" altLang="en-US" dirty="0"/>
              <a:t>陈冬</a:t>
            </a:r>
            <a:r>
              <a:rPr lang="en-US" altLang="zh-CN" dirty="0"/>
              <a:t>'</a:t>
            </a:r>
            <a:r>
              <a:rPr lang="zh-CN" altLang="en-US" dirty="0"/>
              <a:t>,</a:t>
            </a:r>
            <a:r>
              <a:rPr lang="en-US" altLang="zh-CN" dirty="0"/>
              <a:t>'</a:t>
            </a:r>
            <a:r>
              <a:rPr lang="zh-CN" altLang="en-US" dirty="0"/>
              <a:t>男</a:t>
            </a:r>
            <a:r>
              <a:rPr lang="en-US" altLang="zh-CN" dirty="0"/>
              <a:t>'</a:t>
            </a:r>
            <a:r>
              <a:rPr lang="zh-CN" altLang="en-US" dirty="0"/>
              <a:t>,</a:t>
            </a:r>
            <a:r>
              <a:rPr lang="en-US" altLang="zh-CN" dirty="0"/>
              <a:t>'IS'</a:t>
            </a:r>
            <a:r>
              <a:rPr lang="zh-CN" altLang="en-US" dirty="0"/>
              <a:t>,</a:t>
            </a:r>
            <a:r>
              <a:rPr lang="en-US" altLang="zh-CN" dirty="0"/>
              <a:t>18</a:t>
            </a:r>
            <a:r>
              <a:rPr lang="zh-CN" altLang="en-US" dirty="0"/>
              <a:t>);</a:t>
            </a:r>
          </a:p>
          <a:p>
            <a:pPr marL="609600" indent="-609600" eaLnBrk="1" hangingPunct="1">
              <a:lnSpc>
                <a:spcPct val="130000"/>
              </a:lnSpc>
              <a:buFont typeface="Wingdings" panose="05000000000000000000" pitchFamily="2" charset="2"/>
              <a:buNone/>
            </a:pPr>
            <a:endParaRPr lang="en-US" altLang="zh-CN" dirty="0" smtClean="0"/>
          </a:p>
          <a:p>
            <a:pPr marL="990600" lvl="1" indent="-533400">
              <a:buFont typeface="Wingdings" panose="05000000000000000000" pitchFamily="2" charset="2"/>
              <a:buNone/>
            </a:pPr>
            <a:endParaRPr lang="en-US" altLang="zh-CN" dirty="0" smtClean="0"/>
          </a:p>
        </p:txBody>
      </p:sp>
    </p:spTree>
    <p:extLst>
      <p:ext uri="{BB962C8B-B14F-4D97-AF65-F5344CB8AC3E}">
        <p14:creationId xmlns:p14="http://schemas.microsoft.com/office/powerpoint/2010/main" val="13038555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pPr eaLnBrk="1" hangingPunct="1"/>
            <a:r>
              <a:rPr lang="zh-CN" altLang="en-US" sz="3600" smtClean="0"/>
              <a:t>插入元组（续）</a:t>
            </a:r>
          </a:p>
        </p:txBody>
      </p:sp>
      <p:sp>
        <p:nvSpPr>
          <p:cNvPr id="10243" name="Rectangle 3"/>
          <p:cNvSpPr>
            <a:spLocks noGrp="1" noChangeArrowheads="1"/>
          </p:cNvSpPr>
          <p:nvPr>
            <p:ph type="body" idx="4294967295"/>
          </p:nvPr>
        </p:nvSpPr>
        <p:spPr/>
        <p:txBody>
          <a:bodyPr>
            <a:normAutofit lnSpcReduction="10000"/>
          </a:bodyPr>
          <a:lstStyle/>
          <a:p>
            <a:pPr eaLnBrk="1" hangingPunct="1">
              <a:buFont typeface="Wingdings" panose="05000000000000000000" pitchFamily="2" charset="2"/>
              <a:buNone/>
            </a:pPr>
            <a:r>
              <a:rPr lang="en-US" altLang="zh-CN" sz="2400" smtClean="0"/>
              <a:t>[</a:t>
            </a:r>
            <a:r>
              <a:rPr lang="zh-CN" altLang="en-US" sz="2400" smtClean="0"/>
              <a:t>例</a:t>
            </a:r>
            <a:r>
              <a:rPr lang="en-US" altLang="zh-CN" sz="2400" smtClean="0"/>
              <a:t>3.71] </a:t>
            </a:r>
            <a:r>
              <a:rPr lang="zh-CN" altLang="en-US" sz="2400" smtClean="0"/>
              <a:t>插入一条选课记录</a:t>
            </a:r>
            <a:r>
              <a:rPr lang="en-US" altLang="zh-CN" sz="2400" smtClean="0"/>
              <a:t>（ '200215128'</a:t>
            </a:r>
            <a:r>
              <a:rPr lang="zh-CN" altLang="en-US" sz="2400" smtClean="0"/>
              <a:t>,</a:t>
            </a:r>
            <a:r>
              <a:rPr lang="en-US" altLang="zh-CN" sz="2400" smtClean="0"/>
              <a:t>'1 '）</a:t>
            </a:r>
            <a:r>
              <a:rPr lang="zh-CN" altLang="en-US" sz="2400" smtClean="0"/>
              <a:t>。</a:t>
            </a:r>
          </a:p>
          <a:p>
            <a:pPr eaLnBrk="1" hangingPunct="1">
              <a:buFont typeface="Wingdings" panose="05000000000000000000" pitchFamily="2" charset="2"/>
              <a:buNone/>
            </a:pPr>
            <a:r>
              <a:rPr lang="zh-CN" altLang="en-US" sz="2400" smtClean="0"/>
              <a:t>    </a:t>
            </a:r>
            <a:r>
              <a:rPr lang="en-US" altLang="zh-CN" sz="2400" smtClean="0"/>
              <a:t>INSERT</a:t>
            </a:r>
          </a:p>
          <a:p>
            <a:pPr eaLnBrk="1" hangingPunct="1">
              <a:buFont typeface="Wingdings" panose="05000000000000000000" pitchFamily="2" charset="2"/>
              <a:buNone/>
            </a:pPr>
            <a:r>
              <a:rPr lang="en-US" altLang="zh-CN" sz="2400" smtClean="0"/>
              <a:t>    INTO SC</a:t>
            </a:r>
            <a:r>
              <a:rPr lang="zh-CN" altLang="en-US" sz="2400" smtClean="0"/>
              <a:t>(</a:t>
            </a:r>
            <a:r>
              <a:rPr lang="en-US" altLang="zh-CN" sz="2400" smtClean="0"/>
              <a:t>Sno</a:t>
            </a:r>
            <a:r>
              <a:rPr lang="zh-CN" altLang="en-US" sz="2400" smtClean="0"/>
              <a:t>,</a:t>
            </a:r>
            <a:r>
              <a:rPr lang="en-US" altLang="zh-CN" sz="2400" smtClean="0"/>
              <a:t>Cno</a:t>
            </a:r>
            <a:r>
              <a:rPr lang="zh-CN" altLang="en-US" sz="2400" smtClean="0"/>
              <a:t>)</a:t>
            </a:r>
          </a:p>
          <a:p>
            <a:pPr eaLnBrk="1" hangingPunct="1">
              <a:buFont typeface="Wingdings" panose="05000000000000000000" pitchFamily="2" charset="2"/>
              <a:buNone/>
            </a:pPr>
            <a:r>
              <a:rPr lang="en-US" altLang="zh-CN" sz="2400" smtClean="0"/>
              <a:t>    VALUES </a:t>
            </a:r>
            <a:r>
              <a:rPr lang="zh-CN" altLang="en-US" sz="2400" smtClean="0"/>
              <a:t>('</a:t>
            </a:r>
            <a:r>
              <a:rPr lang="en-US" altLang="zh-CN" sz="2400" smtClean="0"/>
              <a:t>201215128 </a:t>
            </a:r>
            <a:r>
              <a:rPr lang="zh-CN" altLang="en-US" sz="2400" smtClean="0"/>
              <a:t>',' </a:t>
            </a:r>
            <a:r>
              <a:rPr lang="en-US" altLang="zh-CN" sz="2400" smtClean="0"/>
              <a:t>1 </a:t>
            </a:r>
            <a:r>
              <a:rPr lang="zh-CN" altLang="en-US" sz="2400" smtClean="0"/>
              <a:t>');</a:t>
            </a:r>
          </a:p>
          <a:p>
            <a:pPr eaLnBrk="1" hangingPunct="1">
              <a:buFont typeface="Wingdings" panose="05000000000000000000" pitchFamily="2" charset="2"/>
              <a:buNone/>
            </a:pPr>
            <a:r>
              <a:rPr lang="zh-CN" altLang="en-US" sz="2400" smtClean="0"/>
              <a:t>   关系数据库管理系统将在新插入记录的</a:t>
            </a:r>
            <a:r>
              <a:rPr lang="en-US" altLang="zh-CN" sz="2400" smtClean="0"/>
              <a:t>Grade</a:t>
            </a:r>
            <a:r>
              <a:rPr lang="zh-CN" altLang="en-US" sz="2400" smtClean="0"/>
              <a:t>列上自动地</a:t>
            </a:r>
            <a:endParaRPr lang="en-US" altLang="zh-CN" sz="2400" smtClean="0"/>
          </a:p>
          <a:p>
            <a:pPr eaLnBrk="1" hangingPunct="1">
              <a:buFont typeface="Wingdings" panose="05000000000000000000" pitchFamily="2" charset="2"/>
              <a:buNone/>
            </a:pPr>
            <a:r>
              <a:rPr lang="en-US" altLang="zh-CN" sz="2400" smtClean="0"/>
              <a:t>   </a:t>
            </a:r>
            <a:r>
              <a:rPr lang="zh-CN" altLang="en-US" sz="2400" smtClean="0"/>
              <a:t>赋空值。</a:t>
            </a:r>
          </a:p>
          <a:p>
            <a:pPr eaLnBrk="1" hangingPunct="1">
              <a:buFont typeface="Wingdings" panose="05000000000000000000" pitchFamily="2" charset="2"/>
              <a:buNone/>
            </a:pPr>
            <a:r>
              <a:rPr lang="zh-CN" altLang="en-US" sz="2400" smtClean="0"/>
              <a:t>   或者：</a:t>
            </a:r>
          </a:p>
          <a:p>
            <a:pPr eaLnBrk="1" hangingPunct="1">
              <a:buFont typeface="Wingdings" panose="05000000000000000000" pitchFamily="2" charset="2"/>
              <a:buNone/>
            </a:pPr>
            <a:r>
              <a:rPr lang="zh-CN" altLang="en-US" sz="2400" smtClean="0"/>
              <a:t>    </a:t>
            </a:r>
            <a:r>
              <a:rPr lang="en-US" altLang="zh-CN" sz="2400" smtClean="0"/>
              <a:t>INSERT</a:t>
            </a:r>
          </a:p>
          <a:p>
            <a:pPr eaLnBrk="1" hangingPunct="1">
              <a:buFont typeface="Wingdings" panose="05000000000000000000" pitchFamily="2" charset="2"/>
              <a:buNone/>
            </a:pPr>
            <a:r>
              <a:rPr lang="en-US" altLang="zh-CN" sz="2400" smtClean="0"/>
              <a:t>    INTO SC</a:t>
            </a:r>
          </a:p>
          <a:p>
            <a:pPr eaLnBrk="1" hangingPunct="1">
              <a:buFont typeface="Wingdings" panose="05000000000000000000" pitchFamily="2" charset="2"/>
              <a:buNone/>
            </a:pPr>
            <a:r>
              <a:rPr lang="en-US" altLang="zh-CN" sz="2400" smtClean="0"/>
              <a:t>    VALUES </a:t>
            </a:r>
            <a:r>
              <a:rPr lang="zh-CN" altLang="en-US" sz="2400" smtClean="0"/>
              <a:t>(</a:t>
            </a:r>
            <a:r>
              <a:rPr lang="en-US" altLang="zh-CN" sz="2400" smtClean="0"/>
              <a:t>' 201215128 '</a:t>
            </a:r>
            <a:r>
              <a:rPr lang="zh-CN" altLang="en-US" sz="2400" smtClean="0"/>
              <a:t>,</a:t>
            </a:r>
            <a:r>
              <a:rPr lang="en-US" altLang="zh-CN" sz="2400" smtClean="0"/>
              <a:t>' 1 '</a:t>
            </a:r>
            <a:r>
              <a:rPr lang="zh-CN" altLang="en-US" sz="2400" smtClean="0"/>
              <a:t>,</a:t>
            </a:r>
            <a:r>
              <a:rPr lang="en-US" altLang="zh-CN" sz="2400" smtClean="0"/>
              <a:t>NULL</a:t>
            </a:r>
            <a:r>
              <a:rPr lang="zh-CN" altLang="en-US" sz="2400" smtClean="0"/>
              <a:t>);</a:t>
            </a:r>
          </a:p>
        </p:txBody>
      </p:sp>
    </p:spTree>
    <p:extLst>
      <p:ext uri="{BB962C8B-B14F-4D97-AF65-F5344CB8AC3E}">
        <p14:creationId xmlns:p14="http://schemas.microsoft.com/office/powerpoint/2010/main" val="6709739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pPr eaLnBrk="1" hangingPunct="1"/>
            <a:r>
              <a:rPr lang="zh-CN" altLang="en-US" sz="3600" dirty="0" smtClean="0"/>
              <a:t>插入子查询结果</a:t>
            </a:r>
          </a:p>
        </p:txBody>
      </p:sp>
      <p:sp>
        <p:nvSpPr>
          <p:cNvPr id="13315" name="Rectangle 3"/>
          <p:cNvSpPr>
            <a:spLocks noGrp="1" noChangeArrowheads="1"/>
          </p:cNvSpPr>
          <p:nvPr>
            <p:ph type="body" idx="4294967295"/>
          </p:nvPr>
        </p:nvSpPr>
        <p:spPr>
          <a:xfrm>
            <a:off x="250825" y="1325563"/>
            <a:ext cx="8893175" cy="5499100"/>
          </a:xfrm>
        </p:spPr>
        <p:txBody>
          <a:bodyPr>
            <a:normAutofit lnSpcReduction="10000"/>
          </a:bodyPr>
          <a:lstStyle/>
          <a:p>
            <a:pPr eaLnBrk="1" hangingPunct="1">
              <a:lnSpc>
                <a:spcPct val="120000"/>
              </a:lnSpc>
              <a:spcBef>
                <a:spcPct val="0"/>
              </a:spcBef>
              <a:buFont typeface="Wingdings" panose="05000000000000000000" pitchFamily="2" charset="2"/>
              <a:buNone/>
            </a:pPr>
            <a:r>
              <a:rPr lang="en-US" altLang="zh-CN" sz="2400" dirty="0" smtClean="0"/>
              <a:t>[</a:t>
            </a:r>
            <a:r>
              <a:rPr lang="zh-CN" altLang="en-US" sz="2400" dirty="0" smtClean="0"/>
              <a:t>例</a:t>
            </a:r>
            <a:r>
              <a:rPr lang="en-US" altLang="zh-CN" sz="2400" dirty="0" smtClean="0"/>
              <a:t>3.72]  </a:t>
            </a:r>
            <a:r>
              <a:rPr lang="zh-CN" altLang="en-US" sz="2400" dirty="0" smtClean="0"/>
              <a:t>对每一个系，求学生的平均年龄，并把结果存入数据库</a:t>
            </a:r>
            <a:endParaRPr lang="en-US" altLang="zh-CN" sz="2400" dirty="0" smtClean="0"/>
          </a:p>
          <a:p>
            <a:pPr eaLnBrk="1" hangingPunct="1">
              <a:lnSpc>
                <a:spcPct val="120000"/>
              </a:lnSpc>
              <a:spcBef>
                <a:spcPct val="0"/>
              </a:spcBef>
              <a:buFont typeface="Wingdings" panose="05000000000000000000" pitchFamily="2" charset="2"/>
              <a:buNone/>
            </a:pPr>
            <a:r>
              <a:rPr lang="zh-CN" altLang="en-US" sz="2400" dirty="0" smtClean="0"/>
              <a:t>第一步：建表</a:t>
            </a:r>
          </a:p>
          <a:p>
            <a:pPr eaLnBrk="1" hangingPunct="1">
              <a:lnSpc>
                <a:spcPct val="120000"/>
              </a:lnSpc>
              <a:spcBef>
                <a:spcPct val="0"/>
              </a:spcBef>
              <a:buFont typeface="Wingdings" panose="05000000000000000000" pitchFamily="2" charset="2"/>
              <a:buNone/>
            </a:pPr>
            <a:r>
              <a:rPr lang="zh-CN" altLang="en-US" sz="2200" dirty="0" smtClean="0"/>
              <a:t>     </a:t>
            </a:r>
            <a:r>
              <a:rPr lang="zh-CN" altLang="en-US" sz="2400" dirty="0" smtClean="0"/>
              <a:t> </a:t>
            </a:r>
            <a:r>
              <a:rPr lang="en-US" altLang="zh-CN" sz="2400" dirty="0" smtClean="0"/>
              <a:t>CREATE  TABLE  </a:t>
            </a:r>
            <a:r>
              <a:rPr lang="en-US" altLang="zh-CN" sz="2400" dirty="0" err="1" smtClean="0"/>
              <a:t>Dept_age</a:t>
            </a:r>
            <a:endParaRPr lang="en-US" altLang="zh-CN" sz="2400" dirty="0" smtClean="0"/>
          </a:p>
          <a:p>
            <a:pPr eaLnBrk="1" hangingPunct="1">
              <a:lnSpc>
                <a:spcPct val="120000"/>
              </a:lnSpc>
              <a:spcBef>
                <a:spcPct val="0"/>
              </a:spcBef>
              <a:buFont typeface="Wingdings" panose="05000000000000000000" pitchFamily="2" charset="2"/>
              <a:buNone/>
            </a:pPr>
            <a:r>
              <a:rPr lang="en-US" altLang="zh-CN" sz="2400" dirty="0" smtClean="0"/>
              <a:t>          </a:t>
            </a:r>
            <a:r>
              <a:rPr lang="zh-CN" altLang="en-US" sz="2400" dirty="0" smtClean="0"/>
              <a:t>( </a:t>
            </a:r>
            <a:r>
              <a:rPr lang="en-US" altLang="zh-CN" sz="2400" dirty="0" err="1" smtClean="0"/>
              <a:t>Sdept</a:t>
            </a:r>
            <a:r>
              <a:rPr lang="en-US" altLang="zh-CN" sz="2400" dirty="0" smtClean="0"/>
              <a:t>     CHAR</a:t>
            </a:r>
            <a:r>
              <a:rPr lang="zh-CN" altLang="en-US" sz="2400" dirty="0" smtClean="0"/>
              <a:t>(</a:t>
            </a:r>
            <a:r>
              <a:rPr lang="en-US" altLang="zh-CN" sz="2400" dirty="0" smtClean="0"/>
              <a:t>15</a:t>
            </a:r>
            <a:r>
              <a:rPr lang="zh-CN" altLang="en-US" sz="2400" dirty="0" smtClean="0"/>
              <a:t>)</a:t>
            </a:r>
            <a:r>
              <a:rPr lang="en-US" altLang="zh-CN" sz="2400" dirty="0" smtClean="0"/>
              <a:t>                     </a:t>
            </a:r>
            <a:r>
              <a:rPr lang="en-US" altLang="zh-CN" sz="2200" dirty="0" smtClean="0"/>
              <a:t>/*</a:t>
            </a:r>
            <a:r>
              <a:rPr lang="zh-CN" altLang="en-US" sz="2200" dirty="0" smtClean="0"/>
              <a:t>系名*</a:t>
            </a:r>
            <a:r>
              <a:rPr lang="en-US" altLang="zh-CN" sz="2200" dirty="0" smtClean="0"/>
              <a:t>/</a:t>
            </a:r>
          </a:p>
          <a:p>
            <a:pPr eaLnBrk="1" hangingPunct="1">
              <a:lnSpc>
                <a:spcPct val="120000"/>
              </a:lnSpc>
              <a:spcBef>
                <a:spcPct val="0"/>
              </a:spcBef>
              <a:buFont typeface="Wingdings" panose="05000000000000000000" pitchFamily="2" charset="2"/>
              <a:buNone/>
            </a:pPr>
            <a:r>
              <a:rPr lang="en-US" altLang="zh-CN" sz="2400" dirty="0" smtClean="0"/>
              <a:t>            </a:t>
            </a:r>
            <a:r>
              <a:rPr lang="en-US" altLang="zh-CN" sz="2400" dirty="0" err="1" smtClean="0"/>
              <a:t>Avg_age</a:t>
            </a:r>
            <a:r>
              <a:rPr lang="en-US" altLang="zh-CN" sz="2400" dirty="0" smtClean="0"/>
              <a:t> SMALLINT</a:t>
            </a:r>
            <a:r>
              <a:rPr lang="zh-CN" altLang="en-US" sz="2400" dirty="0" smtClean="0"/>
              <a:t>);</a:t>
            </a:r>
            <a:r>
              <a:rPr lang="zh-CN" altLang="en-US" sz="2200" dirty="0" smtClean="0"/>
              <a:t>          	</a:t>
            </a:r>
            <a:r>
              <a:rPr lang="en-US" altLang="zh-CN" sz="2200" dirty="0" smtClean="0"/>
              <a:t>/*</a:t>
            </a:r>
            <a:r>
              <a:rPr lang="zh-CN" altLang="en-US" sz="2200" dirty="0" smtClean="0"/>
              <a:t>学生平均年龄*</a:t>
            </a:r>
            <a:r>
              <a:rPr lang="en-US" altLang="zh-CN" sz="2200" dirty="0" smtClean="0"/>
              <a:t>/</a:t>
            </a:r>
          </a:p>
          <a:p>
            <a:pPr eaLnBrk="1" hangingPunct="1">
              <a:lnSpc>
                <a:spcPct val="120000"/>
              </a:lnSpc>
              <a:spcBef>
                <a:spcPct val="0"/>
              </a:spcBef>
              <a:buFont typeface="Wingdings" panose="05000000000000000000" pitchFamily="2" charset="2"/>
              <a:buNone/>
            </a:pPr>
            <a:r>
              <a:rPr lang="zh-CN" altLang="en-US" sz="2400" dirty="0" smtClean="0"/>
              <a:t>第二步：插入数据</a:t>
            </a:r>
          </a:p>
          <a:p>
            <a:pPr eaLnBrk="1" hangingPunct="1">
              <a:lnSpc>
                <a:spcPct val="120000"/>
              </a:lnSpc>
              <a:spcBef>
                <a:spcPct val="0"/>
              </a:spcBef>
              <a:buFont typeface="Wingdings" panose="05000000000000000000" pitchFamily="2" charset="2"/>
              <a:buNone/>
            </a:pPr>
            <a:r>
              <a:rPr lang="zh-CN" altLang="en-US" sz="2200" dirty="0" smtClean="0"/>
              <a:t>       </a:t>
            </a:r>
            <a:r>
              <a:rPr lang="zh-CN" altLang="en-US" sz="2400" dirty="0" smtClean="0"/>
              <a:t> </a:t>
            </a:r>
            <a:r>
              <a:rPr lang="en-US" altLang="zh-CN" sz="2400" dirty="0" smtClean="0"/>
              <a:t>INSERT</a:t>
            </a:r>
          </a:p>
          <a:p>
            <a:pPr eaLnBrk="1" hangingPunct="1">
              <a:lnSpc>
                <a:spcPct val="120000"/>
              </a:lnSpc>
              <a:spcBef>
                <a:spcPct val="0"/>
              </a:spcBef>
              <a:buFont typeface="Wingdings" panose="05000000000000000000" pitchFamily="2" charset="2"/>
              <a:buNone/>
            </a:pPr>
            <a:r>
              <a:rPr lang="en-US" altLang="zh-CN" sz="2400" dirty="0" smtClean="0"/>
              <a:t>       INTO  </a:t>
            </a:r>
            <a:r>
              <a:rPr lang="en-US" altLang="zh-CN" sz="2400" dirty="0" err="1" smtClean="0"/>
              <a:t>Dept_age</a:t>
            </a:r>
            <a:r>
              <a:rPr lang="zh-CN" altLang="en-US" sz="2400" dirty="0" smtClean="0"/>
              <a:t>(</a:t>
            </a:r>
            <a:r>
              <a:rPr lang="en-US" altLang="zh-CN" sz="2400" dirty="0" err="1" smtClean="0"/>
              <a:t>Sdept</a:t>
            </a:r>
            <a:r>
              <a:rPr lang="zh-CN" altLang="en-US" sz="2400" dirty="0" smtClean="0"/>
              <a:t>,</a:t>
            </a:r>
            <a:r>
              <a:rPr lang="en-US" altLang="zh-CN" sz="2400" dirty="0" err="1" smtClean="0"/>
              <a:t>Avg_age</a:t>
            </a:r>
            <a:r>
              <a:rPr lang="zh-CN" altLang="en-US" sz="2400" dirty="0" smtClean="0"/>
              <a:t>)</a:t>
            </a:r>
          </a:p>
          <a:p>
            <a:pPr eaLnBrk="1" hangingPunct="1">
              <a:lnSpc>
                <a:spcPct val="120000"/>
              </a:lnSpc>
              <a:spcBef>
                <a:spcPct val="0"/>
              </a:spcBef>
              <a:buFont typeface="Wingdings" panose="05000000000000000000" pitchFamily="2" charset="2"/>
              <a:buNone/>
            </a:pPr>
            <a:r>
              <a:rPr lang="en-US" altLang="zh-CN" sz="2400" dirty="0" smtClean="0"/>
              <a:t>              SELECT  </a:t>
            </a:r>
            <a:r>
              <a:rPr lang="en-US" altLang="zh-CN" sz="2400" dirty="0" err="1" smtClean="0"/>
              <a:t>Sdept</a:t>
            </a:r>
            <a:r>
              <a:rPr lang="zh-CN" altLang="en-US" sz="2400" dirty="0" smtClean="0"/>
              <a:t>，</a:t>
            </a:r>
            <a:r>
              <a:rPr lang="en-US" altLang="zh-CN" sz="2400" dirty="0" smtClean="0"/>
              <a:t>AVG</a:t>
            </a:r>
            <a:r>
              <a:rPr lang="zh-CN" altLang="en-US" sz="2400" dirty="0" smtClean="0"/>
              <a:t>(</a:t>
            </a:r>
            <a:r>
              <a:rPr lang="en-US" altLang="zh-CN" sz="2400" dirty="0" smtClean="0"/>
              <a:t>Sage</a:t>
            </a:r>
            <a:r>
              <a:rPr lang="zh-CN" altLang="en-US" sz="2400" dirty="0" smtClean="0"/>
              <a:t>)</a:t>
            </a:r>
          </a:p>
          <a:p>
            <a:pPr eaLnBrk="1" hangingPunct="1">
              <a:lnSpc>
                <a:spcPct val="120000"/>
              </a:lnSpc>
              <a:spcBef>
                <a:spcPct val="0"/>
              </a:spcBef>
              <a:buFont typeface="Wingdings" panose="05000000000000000000" pitchFamily="2" charset="2"/>
              <a:buNone/>
            </a:pPr>
            <a:r>
              <a:rPr lang="en-US" altLang="zh-CN" sz="2400" dirty="0" smtClean="0"/>
              <a:t>              FROM     Student</a:t>
            </a:r>
          </a:p>
          <a:p>
            <a:pPr eaLnBrk="1" hangingPunct="1">
              <a:lnSpc>
                <a:spcPct val="120000"/>
              </a:lnSpc>
              <a:spcBef>
                <a:spcPct val="0"/>
              </a:spcBef>
              <a:buFont typeface="Wingdings" panose="05000000000000000000" pitchFamily="2" charset="2"/>
              <a:buNone/>
            </a:pPr>
            <a:r>
              <a:rPr lang="en-US" altLang="zh-CN" sz="2400" dirty="0" smtClean="0"/>
              <a:t>              GROUP BY </a:t>
            </a:r>
            <a:r>
              <a:rPr lang="en-US" altLang="zh-CN" sz="2400" dirty="0" err="1" smtClean="0"/>
              <a:t>Sdept</a:t>
            </a:r>
            <a:r>
              <a:rPr lang="zh-CN" altLang="en-US" sz="2400" dirty="0" smtClean="0"/>
              <a:t>;</a:t>
            </a:r>
          </a:p>
          <a:p>
            <a:pPr eaLnBrk="1" hangingPunct="1">
              <a:lnSpc>
                <a:spcPct val="80000"/>
              </a:lnSpc>
              <a:buFont typeface="Wingdings" panose="05000000000000000000" pitchFamily="2" charset="2"/>
              <a:buNone/>
            </a:pPr>
            <a:endParaRPr lang="en-US" altLang="zh-CN" sz="2400" dirty="0" smtClean="0"/>
          </a:p>
          <a:p>
            <a:pPr eaLnBrk="1" hangingPunct="1">
              <a:lnSpc>
                <a:spcPct val="80000"/>
              </a:lnSpc>
              <a:buFont typeface="Wingdings" panose="05000000000000000000" pitchFamily="2" charset="2"/>
              <a:buNone/>
            </a:pPr>
            <a:r>
              <a:rPr lang="en-US" altLang="zh-CN" sz="2400" dirty="0" smtClean="0"/>
              <a:t>                                         </a:t>
            </a:r>
          </a:p>
        </p:txBody>
      </p:sp>
    </p:spTree>
    <p:extLst>
      <p:ext uri="{BB962C8B-B14F-4D97-AF65-F5344CB8AC3E}">
        <p14:creationId xmlns:p14="http://schemas.microsoft.com/office/powerpoint/2010/main" val="9270102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pPr eaLnBrk="1" hangingPunct="1"/>
            <a:r>
              <a:rPr lang="en-US" altLang="zh-CN" sz="3600" dirty="0" smtClean="0"/>
              <a:t>5  </a:t>
            </a:r>
            <a:r>
              <a:rPr lang="zh-CN" altLang="en-US" sz="3600" dirty="0" smtClean="0"/>
              <a:t>修改数据</a:t>
            </a:r>
          </a:p>
        </p:txBody>
      </p:sp>
      <p:sp>
        <p:nvSpPr>
          <p:cNvPr id="16387" name="Rectangle 3"/>
          <p:cNvSpPr>
            <a:spLocks noGrp="1" noChangeArrowheads="1"/>
          </p:cNvSpPr>
          <p:nvPr>
            <p:ph type="body" idx="4294967295"/>
          </p:nvPr>
        </p:nvSpPr>
        <p:spPr>
          <a:xfrm>
            <a:off x="611188" y="1268413"/>
            <a:ext cx="8153400" cy="4114800"/>
          </a:xfrm>
        </p:spPr>
        <p:txBody>
          <a:bodyPr>
            <a:normAutofit fontScale="92500" lnSpcReduction="10000"/>
          </a:bodyPr>
          <a:lstStyle/>
          <a:p>
            <a:pPr eaLnBrk="1" hangingPunct="1">
              <a:lnSpc>
                <a:spcPct val="90000"/>
              </a:lnSpc>
            </a:pPr>
            <a:r>
              <a:rPr lang="zh-CN" altLang="en-US" dirty="0" smtClean="0"/>
              <a:t>语句格式</a:t>
            </a:r>
          </a:p>
          <a:p>
            <a:pPr eaLnBrk="1" hangingPunct="1">
              <a:lnSpc>
                <a:spcPct val="90000"/>
              </a:lnSpc>
              <a:buFont typeface="Wingdings" panose="05000000000000000000" pitchFamily="2" charset="2"/>
              <a:buNone/>
            </a:pPr>
            <a:r>
              <a:rPr lang="zh-CN" altLang="en-US" dirty="0" smtClean="0"/>
              <a:t>   </a:t>
            </a:r>
            <a:r>
              <a:rPr lang="en-US" altLang="zh-CN" sz="2400" dirty="0" smtClean="0"/>
              <a:t>UPDATE  &lt;</a:t>
            </a:r>
            <a:r>
              <a:rPr lang="zh-CN" altLang="en-US" sz="2400" dirty="0" smtClean="0"/>
              <a:t>表名</a:t>
            </a:r>
            <a:r>
              <a:rPr lang="en-US" altLang="zh-CN" sz="2400" dirty="0" smtClean="0"/>
              <a:t>&gt;</a:t>
            </a:r>
          </a:p>
          <a:p>
            <a:pPr eaLnBrk="1" hangingPunct="1">
              <a:lnSpc>
                <a:spcPct val="90000"/>
              </a:lnSpc>
              <a:buFont typeface="Wingdings" panose="05000000000000000000" pitchFamily="2" charset="2"/>
              <a:buNone/>
            </a:pPr>
            <a:r>
              <a:rPr lang="en-US" altLang="zh-CN" sz="2400" dirty="0" smtClean="0"/>
              <a:t>    SET  &lt;</a:t>
            </a:r>
            <a:r>
              <a:rPr lang="zh-CN" altLang="en-US" sz="2400" dirty="0" smtClean="0"/>
              <a:t>列名</a:t>
            </a:r>
            <a:r>
              <a:rPr lang="en-US" altLang="zh-CN" sz="2400" dirty="0" smtClean="0"/>
              <a:t>&gt;=&lt;</a:t>
            </a:r>
            <a:r>
              <a:rPr lang="zh-CN" altLang="en-US" sz="2400" dirty="0" smtClean="0"/>
              <a:t>表达式</a:t>
            </a:r>
            <a:r>
              <a:rPr lang="en-US" altLang="zh-CN" sz="2400" dirty="0" smtClean="0"/>
              <a:t>&gt;[,&lt;</a:t>
            </a:r>
            <a:r>
              <a:rPr lang="zh-CN" altLang="en-US" sz="2400" dirty="0" smtClean="0"/>
              <a:t>列名</a:t>
            </a:r>
            <a:r>
              <a:rPr lang="en-US" altLang="zh-CN" sz="2400" dirty="0" smtClean="0"/>
              <a:t>&gt;=&lt;</a:t>
            </a:r>
            <a:r>
              <a:rPr lang="zh-CN" altLang="en-US" sz="2400" dirty="0" smtClean="0"/>
              <a:t>表达式</a:t>
            </a:r>
            <a:r>
              <a:rPr lang="en-US" altLang="zh-CN" sz="2400" dirty="0" smtClean="0"/>
              <a:t>&gt;]…</a:t>
            </a:r>
          </a:p>
          <a:p>
            <a:pPr eaLnBrk="1" hangingPunct="1">
              <a:lnSpc>
                <a:spcPct val="90000"/>
              </a:lnSpc>
              <a:buFont typeface="Wingdings" panose="05000000000000000000" pitchFamily="2" charset="2"/>
              <a:buNone/>
            </a:pPr>
            <a:r>
              <a:rPr lang="en-US" altLang="zh-CN" sz="2400" dirty="0" smtClean="0"/>
              <a:t>    [WHERE &lt;</a:t>
            </a:r>
            <a:r>
              <a:rPr lang="zh-CN" altLang="en-US" sz="2400" dirty="0" smtClean="0"/>
              <a:t>条件</a:t>
            </a:r>
            <a:r>
              <a:rPr lang="en-US" altLang="zh-CN" sz="2400" dirty="0" smtClean="0"/>
              <a:t>&gt;]</a:t>
            </a:r>
            <a:r>
              <a:rPr lang="zh-CN" altLang="en-US" sz="2400" dirty="0" smtClean="0"/>
              <a:t>;</a:t>
            </a:r>
            <a:endParaRPr lang="en-US" altLang="zh-CN" sz="2400" dirty="0" smtClean="0"/>
          </a:p>
          <a:p>
            <a:pPr algn="just">
              <a:lnSpc>
                <a:spcPct val="150000"/>
              </a:lnSpc>
              <a:buNone/>
            </a:pPr>
            <a:r>
              <a:rPr lang="en-US" altLang="zh-CN" sz="2400" dirty="0"/>
              <a:t>[</a:t>
            </a:r>
            <a:r>
              <a:rPr lang="zh-CN" altLang="en-US" sz="2400" dirty="0">
                <a:ea typeface="黑体" panose="02010609060101010101" pitchFamily="49" charset="-122"/>
              </a:rPr>
              <a:t>例</a:t>
            </a:r>
            <a:r>
              <a:rPr lang="en-US" altLang="zh-CN" sz="2400" dirty="0"/>
              <a:t>3.73]  </a:t>
            </a:r>
            <a:r>
              <a:rPr lang="zh-CN" altLang="en-US" sz="2400" dirty="0"/>
              <a:t>将学生</a:t>
            </a:r>
            <a:r>
              <a:rPr lang="en-US" altLang="zh-CN" sz="2400" dirty="0"/>
              <a:t>201215121</a:t>
            </a:r>
            <a:r>
              <a:rPr lang="zh-CN" altLang="en-US" sz="2400" dirty="0"/>
              <a:t>的年龄改为</a:t>
            </a:r>
            <a:r>
              <a:rPr lang="en-US" altLang="zh-CN" sz="2400" dirty="0"/>
              <a:t>22</a:t>
            </a:r>
            <a:r>
              <a:rPr lang="zh-CN" altLang="en-US" sz="2400" dirty="0"/>
              <a:t>岁</a:t>
            </a:r>
          </a:p>
          <a:p>
            <a:pPr algn="just">
              <a:lnSpc>
                <a:spcPct val="150000"/>
              </a:lnSpc>
              <a:buNone/>
            </a:pPr>
            <a:r>
              <a:rPr lang="zh-CN" altLang="en-US" sz="2400" dirty="0" smtClean="0"/>
              <a:t>         </a:t>
            </a:r>
            <a:r>
              <a:rPr lang="en-US" altLang="zh-CN" sz="2400" dirty="0"/>
              <a:t>UPDATE  Student</a:t>
            </a:r>
          </a:p>
          <a:p>
            <a:pPr algn="just">
              <a:lnSpc>
                <a:spcPct val="150000"/>
              </a:lnSpc>
              <a:buNone/>
            </a:pPr>
            <a:r>
              <a:rPr lang="en-US" altLang="zh-CN" sz="2400" dirty="0"/>
              <a:t>         SET Sage=22</a:t>
            </a:r>
          </a:p>
          <a:p>
            <a:pPr algn="just">
              <a:lnSpc>
                <a:spcPct val="150000"/>
              </a:lnSpc>
              <a:buNone/>
            </a:pPr>
            <a:r>
              <a:rPr lang="en-US" altLang="zh-CN" sz="2400" dirty="0"/>
              <a:t>         WHERE  </a:t>
            </a:r>
            <a:r>
              <a:rPr lang="en-US" altLang="zh-CN" sz="2400" dirty="0" err="1"/>
              <a:t>Sno</a:t>
            </a:r>
            <a:r>
              <a:rPr lang="en-US" altLang="zh-CN" sz="2400" dirty="0"/>
              <a:t>=' 201215121 '</a:t>
            </a:r>
            <a:r>
              <a:rPr lang="zh-CN" altLang="en-US" sz="2400" dirty="0"/>
              <a:t>; </a:t>
            </a:r>
          </a:p>
          <a:p>
            <a:pPr eaLnBrk="1" hangingPunct="1">
              <a:lnSpc>
                <a:spcPct val="90000"/>
              </a:lnSpc>
              <a:buFont typeface="Wingdings" panose="05000000000000000000" pitchFamily="2" charset="2"/>
              <a:buNone/>
            </a:pPr>
            <a:endParaRPr lang="zh-CN" altLang="en-US" sz="2400" dirty="0" smtClean="0"/>
          </a:p>
          <a:p>
            <a:pPr lvl="1">
              <a:lnSpc>
                <a:spcPct val="90000"/>
              </a:lnSpc>
              <a:buFont typeface="Wingdings" panose="05000000000000000000" pitchFamily="2" charset="2"/>
              <a:buNone/>
            </a:pPr>
            <a:endParaRPr lang="zh-CN" altLang="en-US" dirty="0" smtClean="0"/>
          </a:p>
        </p:txBody>
      </p:sp>
    </p:spTree>
    <p:extLst>
      <p:ext uri="{BB962C8B-B14F-4D97-AF65-F5344CB8AC3E}">
        <p14:creationId xmlns:p14="http://schemas.microsoft.com/office/powerpoint/2010/main" val="7667741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标题 1"/>
          <p:cNvSpPr>
            <a:spLocks noGrp="1"/>
          </p:cNvSpPr>
          <p:nvPr>
            <p:ph type="title"/>
          </p:nvPr>
        </p:nvSpPr>
        <p:spPr/>
        <p:txBody>
          <a:bodyPr/>
          <a:lstStyle/>
          <a:p>
            <a:r>
              <a:rPr lang="en-US" altLang="zh-CN" smtClean="0"/>
              <a:t>CON…</a:t>
            </a:r>
            <a:endParaRPr lang="zh-CN" altLang="en-US" smtClean="0"/>
          </a:p>
        </p:txBody>
      </p:sp>
      <p:sp>
        <p:nvSpPr>
          <p:cNvPr id="197635" name="内容占位符 2"/>
          <p:cNvSpPr>
            <a:spLocks noGrp="1"/>
          </p:cNvSpPr>
          <p:nvPr>
            <p:ph idx="1"/>
          </p:nvPr>
        </p:nvSpPr>
        <p:spPr/>
        <p:txBody>
          <a:bodyPr/>
          <a:lstStyle/>
          <a:p>
            <a:pPr>
              <a:tabLst>
                <a:tab pos="2336800" algn="l"/>
              </a:tabLst>
            </a:pPr>
            <a:r>
              <a:rPr lang="en-US" altLang="zh-CN" smtClean="0">
                <a:ea typeface="宋体" panose="02010600030101010101" pitchFamily="2" charset="-122"/>
              </a:rPr>
              <a:t>Increase all students with GPA over 3.5 by 6%, all other students receive 5%.</a:t>
            </a:r>
          </a:p>
          <a:p>
            <a:pPr lvl="1">
              <a:buFont typeface="Monotype Sorts" pitchFamily="2" charset="2"/>
              <a:buNone/>
              <a:tabLst>
                <a:tab pos="2336800" algn="l"/>
              </a:tabLst>
            </a:pPr>
            <a:r>
              <a:rPr lang="en-US" altLang="zh-CN" smtClean="0">
                <a:ea typeface="宋体" panose="02010600030101010101" pitchFamily="2" charset="-122"/>
              </a:rPr>
              <a:t>		</a:t>
            </a:r>
            <a:r>
              <a:rPr lang="en-US" altLang="zh-CN" b="1" smtClean="0">
                <a:ea typeface="宋体" panose="02010600030101010101" pitchFamily="2" charset="-122"/>
              </a:rPr>
              <a:t>update</a:t>
            </a:r>
            <a:r>
              <a:rPr lang="en-US" altLang="zh-CN" i="1" smtClean="0">
                <a:ea typeface="宋体" panose="02010600030101010101" pitchFamily="2" charset="-122"/>
              </a:rPr>
              <a:t> student</a:t>
            </a:r>
            <a:br>
              <a:rPr lang="en-US" altLang="zh-CN" i="1" smtClean="0">
                <a:ea typeface="宋体" panose="02010600030101010101" pitchFamily="2" charset="-122"/>
              </a:rPr>
            </a:br>
            <a:r>
              <a:rPr lang="en-US" altLang="zh-CN" i="1" smtClean="0">
                <a:ea typeface="宋体" panose="02010600030101010101" pitchFamily="2" charset="-122"/>
              </a:rPr>
              <a:t>	</a:t>
            </a:r>
            <a:r>
              <a:rPr lang="en-US" altLang="zh-CN" b="1" smtClean="0">
                <a:ea typeface="宋体" panose="02010600030101010101" pitchFamily="2" charset="-122"/>
              </a:rPr>
              <a:t>set </a:t>
            </a:r>
            <a:r>
              <a:rPr lang="en-US" altLang="zh-CN" i="1" smtClean="0">
                <a:ea typeface="宋体" panose="02010600030101010101" pitchFamily="2" charset="-122"/>
              </a:rPr>
              <a:t>gpa= gpa</a:t>
            </a:r>
            <a:r>
              <a:rPr lang="en-US" altLang="zh-CN" smtClean="0">
                <a:ea typeface="宋体" panose="02010600030101010101" pitchFamily="2" charset="-122"/>
                <a:sym typeface="Symbol" panose="05050102010706020507" pitchFamily="18" charset="2"/>
              </a:rPr>
              <a:t> 1.06</a:t>
            </a:r>
            <a:br>
              <a:rPr lang="en-US" altLang="zh-CN" smtClean="0">
                <a:ea typeface="宋体" panose="02010600030101010101" pitchFamily="2" charset="-122"/>
                <a:sym typeface="Symbol" panose="05050102010706020507" pitchFamily="18" charset="2"/>
              </a:rPr>
            </a:br>
            <a:r>
              <a:rPr lang="en-US" altLang="zh-CN" smtClean="0">
                <a:ea typeface="宋体" panose="02010600030101010101" pitchFamily="2" charset="-122"/>
                <a:sym typeface="Symbol" panose="05050102010706020507" pitchFamily="18" charset="2"/>
              </a:rPr>
              <a:t>	</a:t>
            </a:r>
            <a:r>
              <a:rPr lang="en-US" altLang="zh-CN" b="1" smtClean="0">
                <a:ea typeface="宋体" panose="02010600030101010101" pitchFamily="2" charset="-122"/>
                <a:sym typeface="Symbol" panose="05050102010706020507" pitchFamily="18" charset="2"/>
              </a:rPr>
              <a:t>where </a:t>
            </a:r>
            <a:r>
              <a:rPr lang="en-US" altLang="zh-CN" i="1" smtClean="0">
                <a:ea typeface="宋体" panose="02010600030101010101" pitchFamily="2" charset="-122"/>
                <a:sym typeface="Symbol" panose="05050102010706020507" pitchFamily="18" charset="2"/>
              </a:rPr>
              <a:t>gpa</a:t>
            </a:r>
            <a:r>
              <a:rPr lang="en-US" altLang="zh-CN" smtClean="0">
                <a:ea typeface="宋体" panose="02010600030101010101" pitchFamily="2" charset="-122"/>
                <a:sym typeface="Symbol" panose="05050102010706020507" pitchFamily="18" charset="2"/>
              </a:rPr>
              <a:t>&gt; 3.5</a:t>
            </a:r>
          </a:p>
          <a:p>
            <a:pPr lvl="1">
              <a:buFont typeface="Monotype Sorts" pitchFamily="2" charset="2"/>
              <a:buNone/>
              <a:tabLst>
                <a:tab pos="2336800" algn="l"/>
              </a:tabLst>
            </a:pPr>
            <a:endParaRPr lang="en-US" altLang="zh-CN" smtClean="0">
              <a:ea typeface="宋体" panose="02010600030101010101" pitchFamily="2" charset="-122"/>
              <a:sym typeface="Symbol" panose="05050102010706020507" pitchFamily="18" charset="2"/>
            </a:endParaRPr>
          </a:p>
          <a:p>
            <a:pPr lvl="1">
              <a:buFont typeface="Monotype Sorts" pitchFamily="2" charset="2"/>
              <a:buNone/>
              <a:tabLst>
                <a:tab pos="2336800" algn="l"/>
              </a:tabLst>
            </a:pPr>
            <a:r>
              <a:rPr lang="en-US" altLang="zh-CN" smtClean="0">
                <a:ea typeface="宋体" panose="02010600030101010101" pitchFamily="2" charset="-122"/>
                <a:sym typeface="Symbol" panose="05050102010706020507" pitchFamily="18" charset="2"/>
              </a:rPr>
              <a:t>		</a:t>
            </a:r>
            <a:r>
              <a:rPr lang="en-US" altLang="zh-CN" b="1" smtClean="0">
                <a:ea typeface="宋体" panose="02010600030101010101" pitchFamily="2" charset="-122"/>
                <a:sym typeface="Symbol" panose="05050102010706020507" pitchFamily="18" charset="2"/>
              </a:rPr>
              <a:t>update </a:t>
            </a:r>
            <a:r>
              <a:rPr lang="en-US" altLang="zh-CN" i="1" smtClean="0">
                <a:ea typeface="宋体" panose="02010600030101010101" pitchFamily="2" charset="-122"/>
                <a:sym typeface="Symbol" panose="05050102010706020507" pitchFamily="18" charset="2"/>
              </a:rPr>
              <a:t>student</a:t>
            </a:r>
            <a:br>
              <a:rPr lang="en-US" altLang="zh-CN" i="1" smtClean="0">
                <a:ea typeface="宋体" panose="02010600030101010101" pitchFamily="2" charset="-122"/>
                <a:sym typeface="Symbol" panose="05050102010706020507" pitchFamily="18" charset="2"/>
              </a:rPr>
            </a:br>
            <a:r>
              <a:rPr lang="en-US" altLang="zh-CN" i="1" smtClean="0">
                <a:ea typeface="宋体" panose="02010600030101010101" pitchFamily="2" charset="-122"/>
                <a:sym typeface="Symbol" panose="05050102010706020507" pitchFamily="18" charset="2"/>
              </a:rPr>
              <a:t>	</a:t>
            </a:r>
            <a:r>
              <a:rPr lang="en-US" altLang="zh-CN" b="1" smtClean="0">
                <a:ea typeface="宋体" panose="02010600030101010101" pitchFamily="2" charset="-122"/>
                <a:sym typeface="Symbol" panose="05050102010706020507" pitchFamily="18" charset="2"/>
              </a:rPr>
              <a:t>set</a:t>
            </a:r>
            <a:r>
              <a:rPr lang="en-US" altLang="zh-CN" i="1" smtClean="0">
                <a:ea typeface="宋体" panose="02010600030101010101" pitchFamily="2" charset="-122"/>
                <a:sym typeface="Symbol" panose="05050102010706020507" pitchFamily="18" charset="2"/>
              </a:rPr>
              <a:t> </a:t>
            </a:r>
            <a:r>
              <a:rPr lang="en-US" altLang="zh-CN" i="1" smtClean="0">
                <a:ea typeface="宋体" panose="02010600030101010101" pitchFamily="2" charset="-122"/>
              </a:rPr>
              <a:t>gpa </a:t>
            </a:r>
            <a:r>
              <a:rPr lang="en-US" altLang="zh-CN" i="1" smtClean="0">
                <a:ea typeface="宋体" panose="02010600030101010101" pitchFamily="2" charset="-122"/>
                <a:sym typeface="Symbol" panose="05050102010706020507" pitchFamily="18" charset="2"/>
              </a:rPr>
              <a:t>= </a:t>
            </a:r>
            <a:r>
              <a:rPr lang="en-US" altLang="zh-CN" i="1" smtClean="0">
                <a:ea typeface="宋体" panose="02010600030101010101" pitchFamily="2" charset="-122"/>
              </a:rPr>
              <a:t>gpa </a:t>
            </a:r>
            <a:r>
              <a:rPr lang="en-US" altLang="zh-CN" smtClean="0">
                <a:ea typeface="宋体" panose="02010600030101010101" pitchFamily="2" charset="-122"/>
                <a:sym typeface="Symbol" panose="05050102010706020507" pitchFamily="18" charset="2"/>
              </a:rPr>
              <a:t> 1.05</a:t>
            </a:r>
            <a:br>
              <a:rPr lang="en-US" altLang="zh-CN" smtClean="0">
                <a:ea typeface="宋体" panose="02010600030101010101" pitchFamily="2" charset="-122"/>
                <a:sym typeface="Symbol" panose="05050102010706020507" pitchFamily="18" charset="2"/>
              </a:rPr>
            </a:br>
            <a:r>
              <a:rPr lang="en-US" altLang="zh-CN" smtClean="0">
                <a:ea typeface="宋体" panose="02010600030101010101" pitchFamily="2" charset="-122"/>
                <a:sym typeface="Symbol" panose="05050102010706020507" pitchFamily="18" charset="2"/>
              </a:rPr>
              <a:t>	</a:t>
            </a:r>
            <a:r>
              <a:rPr lang="en-US" altLang="zh-CN" b="1" smtClean="0">
                <a:ea typeface="宋体" panose="02010600030101010101" pitchFamily="2" charset="-122"/>
                <a:sym typeface="Symbol" panose="05050102010706020507" pitchFamily="18" charset="2"/>
              </a:rPr>
              <a:t>where </a:t>
            </a:r>
            <a:r>
              <a:rPr lang="en-US" altLang="zh-CN" i="1" smtClean="0">
                <a:ea typeface="宋体" panose="02010600030101010101" pitchFamily="2" charset="-122"/>
              </a:rPr>
              <a:t>gpa </a:t>
            </a:r>
            <a:r>
              <a:rPr lang="en-US" altLang="zh-CN" smtClean="0">
                <a:ea typeface="宋体" panose="02010600030101010101" pitchFamily="2" charset="-122"/>
                <a:sym typeface="Symbol" panose="05050102010706020507" pitchFamily="18" charset="2"/>
              </a:rPr>
              <a:t> 3.5</a:t>
            </a:r>
          </a:p>
          <a:p>
            <a:pPr>
              <a:buFont typeface="Wingdings" panose="05000000000000000000" pitchFamily="2" charset="2"/>
              <a:buNone/>
              <a:tabLst>
                <a:tab pos="2336800" algn="l"/>
              </a:tabLst>
            </a:pPr>
            <a:endParaRPr lang="zh-CN" altLang="en-US" smtClean="0">
              <a:ea typeface="宋体" panose="02010600030101010101" pitchFamily="2" charset="-122"/>
            </a:endParaRPr>
          </a:p>
        </p:txBody>
      </p:sp>
    </p:spTree>
    <p:extLst>
      <p:ext uri="{BB962C8B-B14F-4D97-AF65-F5344CB8AC3E}">
        <p14:creationId xmlns:p14="http://schemas.microsoft.com/office/powerpoint/2010/main" val="2333225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7635">
                                            <p:txEl>
                                              <p:pRg st="1" end="1"/>
                                            </p:txEl>
                                          </p:spTgt>
                                        </p:tgtEl>
                                        <p:attrNameLst>
                                          <p:attrName>style.visibility</p:attrName>
                                        </p:attrNameLst>
                                      </p:cBhvr>
                                      <p:to>
                                        <p:strVal val="visible"/>
                                      </p:to>
                                    </p:set>
                                    <p:animEffect transition="in" filter="blinds(horizontal)">
                                      <p:cBhvr>
                                        <p:cTn id="7" dur="500"/>
                                        <p:tgtEl>
                                          <p:spTgt spid="19763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7635">
                                            <p:txEl>
                                              <p:pRg st="3" end="3"/>
                                            </p:txEl>
                                          </p:spTgt>
                                        </p:tgtEl>
                                        <p:attrNameLst>
                                          <p:attrName>style.visibility</p:attrName>
                                        </p:attrNameLst>
                                      </p:cBhvr>
                                      <p:to>
                                        <p:strVal val="visible"/>
                                      </p:to>
                                    </p:set>
                                    <p:animEffect transition="in" filter="blinds(horizontal)">
                                      <p:cBhvr>
                                        <p:cTn id="10" dur="500"/>
                                        <p:tgtEl>
                                          <p:spTgt spid="1976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pPr eaLnBrk="1" hangingPunct="1"/>
            <a:r>
              <a:rPr lang="en-US" altLang="zh-CN" sz="3600" dirty="0" smtClean="0">
                <a:ea typeface="黑体" panose="02010609060101010101" pitchFamily="49" charset="-122"/>
              </a:rPr>
              <a:t>6.  </a:t>
            </a:r>
            <a:r>
              <a:rPr lang="zh-CN" altLang="en-US" sz="3600" dirty="0" smtClean="0"/>
              <a:t>删除数据</a:t>
            </a:r>
          </a:p>
        </p:txBody>
      </p:sp>
      <p:sp>
        <p:nvSpPr>
          <p:cNvPr id="23555" name="Rectangle 3"/>
          <p:cNvSpPr>
            <a:spLocks noGrp="1" noChangeArrowheads="1"/>
          </p:cNvSpPr>
          <p:nvPr>
            <p:ph type="body" idx="4294967295"/>
          </p:nvPr>
        </p:nvSpPr>
        <p:spPr>
          <a:xfrm>
            <a:off x="698500" y="1098550"/>
            <a:ext cx="7772400" cy="5137150"/>
          </a:xfrm>
        </p:spPr>
        <p:txBody>
          <a:bodyPr>
            <a:normAutofit/>
          </a:bodyPr>
          <a:lstStyle/>
          <a:p>
            <a:pPr algn="just" eaLnBrk="1" hangingPunct="1">
              <a:lnSpc>
                <a:spcPct val="110000"/>
              </a:lnSpc>
            </a:pPr>
            <a:r>
              <a:rPr lang="zh-CN" altLang="en-US" dirty="0" smtClean="0"/>
              <a:t>语句格式</a:t>
            </a:r>
          </a:p>
          <a:p>
            <a:pPr algn="just" eaLnBrk="1" hangingPunct="1">
              <a:lnSpc>
                <a:spcPct val="110000"/>
              </a:lnSpc>
              <a:buFont typeface="Wingdings" panose="05000000000000000000" pitchFamily="2" charset="2"/>
              <a:buNone/>
            </a:pPr>
            <a:r>
              <a:rPr lang="zh-CN" altLang="en-US" sz="1800" dirty="0" smtClean="0"/>
              <a:t>     </a:t>
            </a:r>
            <a:r>
              <a:rPr lang="zh-CN" altLang="en-US" sz="2400" dirty="0" smtClean="0"/>
              <a:t>   </a:t>
            </a:r>
            <a:r>
              <a:rPr lang="en-US" altLang="zh-CN" sz="2400" dirty="0" smtClean="0"/>
              <a:t>DELETE</a:t>
            </a:r>
          </a:p>
          <a:p>
            <a:pPr algn="just" eaLnBrk="1" hangingPunct="1">
              <a:lnSpc>
                <a:spcPct val="110000"/>
              </a:lnSpc>
              <a:buFont typeface="Wingdings" panose="05000000000000000000" pitchFamily="2" charset="2"/>
              <a:buNone/>
            </a:pPr>
            <a:r>
              <a:rPr lang="en-US" altLang="zh-CN" sz="2400" dirty="0" smtClean="0"/>
              <a:t>       FROM     &lt;</a:t>
            </a:r>
            <a:r>
              <a:rPr lang="zh-CN" altLang="en-US" sz="2400" dirty="0" smtClean="0"/>
              <a:t>表名</a:t>
            </a:r>
            <a:r>
              <a:rPr lang="en-US" altLang="zh-CN" sz="2400" dirty="0" smtClean="0"/>
              <a:t>&gt;</a:t>
            </a:r>
          </a:p>
          <a:p>
            <a:pPr algn="just" eaLnBrk="1" hangingPunct="1">
              <a:lnSpc>
                <a:spcPct val="110000"/>
              </a:lnSpc>
              <a:buFont typeface="Wingdings" panose="05000000000000000000" pitchFamily="2" charset="2"/>
              <a:buNone/>
            </a:pPr>
            <a:r>
              <a:rPr lang="en-US" altLang="zh-CN" sz="2400" dirty="0" smtClean="0"/>
              <a:t>       [WHERE &lt;</a:t>
            </a:r>
            <a:r>
              <a:rPr lang="zh-CN" altLang="en-US" sz="2400" dirty="0" smtClean="0"/>
              <a:t>条件</a:t>
            </a:r>
            <a:r>
              <a:rPr lang="en-US" altLang="zh-CN" sz="2400" dirty="0" smtClean="0"/>
              <a:t>&gt;]</a:t>
            </a:r>
            <a:r>
              <a:rPr lang="zh-CN" altLang="en-US" sz="2400" dirty="0" smtClean="0"/>
              <a:t>;</a:t>
            </a:r>
            <a:endParaRPr lang="en-US" altLang="zh-CN" sz="2400" dirty="0" smtClean="0"/>
          </a:p>
          <a:p>
            <a:pPr>
              <a:buNone/>
            </a:pPr>
            <a:r>
              <a:rPr lang="en-US" altLang="zh-CN" sz="2400" dirty="0"/>
              <a:t> [</a:t>
            </a:r>
            <a:r>
              <a:rPr lang="zh-CN" altLang="en-US" sz="2400" dirty="0"/>
              <a:t>例</a:t>
            </a:r>
            <a:r>
              <a:rPr lang="en-US" altLang="zh-CN" sz="2400" dirty="0"/>
              <a:t>3.76]  </a:t>
            </a:r>
            <a:r>
              <a:rPr lang="zh-CN" altLang="en-US" sz="2400" dirty="0"/>
              <a:t>删除学号为</a:t>
            </a:r>
            <a:r>
              <a:rPr lang="en-US" altLang="zh-CN" sz="2400" dirty="0"/>
              <a:t>201215128</a:t>
            </a:r>
            <a:r>
              <a:rPr lang="zh-CN" altLang="en-US" sz="2400" dirty="0"/>
              <a:t>的学生记录。</a:t>
            </a:r>
          </a:p>
          <a:p>
            <a:pPr>
              <a:lnSpc>
                <a:spcPct val="130000"/>
              </a:lnSpc>
              <a:buNone/>
            </a:pPr>
            <a:r>
              <a:rPr lang="zh-CN" altLang="en-US" sz="2400" dirty="0"/>
              <a:t>        </a:t>
            </a:r>
            <a:r>
              <a:rPr lang="en-US" altLang="zh-CN" sz="2400" dirty="0"/>
              <a:t>DELETE</a:t>
            </a:r>
          </a:p>
          <a:p>
            <a:pPr>
              <a:lnSpc>
                <a:spcPct val="130000"/>
              </a:lnSpc>
              <a:buNone/>
            </a:pPr>
            <a:r>
              <a:rPr lang="en-US" altLang="zh-CN" sz="2400" dirty="0"/>
              <a:t>         FROM Student</a:t>
            </a:r>
          </a:p>
          <a:p>
            <a:pPr>
              <a:lnSpc>
                <a:spcPct val="130000"/>
              </a:lnSpc>
              <a:buNone/>
            </a:pPr>
            <a:r>
              <a:rPr lang="en-US" altLang="zh-CN" sz="2400" dirty="0"/>
              <a:t>         WHERE </a:t>
            </a:r>
            <a:r>
              <a:rPr lang="en-US" altLang="zh-CN" sz="2400" dirty="0" err="1"/>
              <a:t>Sno</a:t>
            </a:r>
            <a:r>
              <a:rPr lang="en-US" altLang="zh-CN" sz="2400" dirty="0"/>
              <a:t>= 201215128 '</a:t>
            </a:r>
            <a:r>
              <a:rPr lang="zh-CN" altLang="en-US" sz="2400" dirty="0"/>
              <a:t>;</a:t>
            </a:r>
            <a:endParaRPr lang="zh-CN" altLang="en-US" sz="2400" dirty="0" smtClean="0"/>
          </a:p>
        </p:txBody>
      </p:sp>
    </p:spTree>
    <p:extLst>
      <p:ext uri="{BB962C8B-B14F-4D97-AF65-F5344CB8AC3E}">
        <p14:creationId xmlns:p14="http://schemas.microsoft.com/office/powerpoint/2010/main" val="30226882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pPr eaLnBrk="1" hangingPunct="1"/>
            <a:r>
              <a:rPr lang="zh-CN" altLang="en-US" sz="3600" dirty="0" smtClean="0"/>
              <a:t>（</a:t>
            </a:r>
            <a:r>
              <a:rPr lang="en-US" altLang="zh-CN" sz="3600" dirty="0" smtClean="0"/>
              <a:t>1</a:t>
            </a:r>
            <a:r>
              <a:rPr lang="zh-CN" altLang="en-US" sz="3600" dirty="0" smtClean="0"/>
              <a:t>） 等值与非等值连接查询 </a:t>
            </a:r>
          </a:p>
        </p:txBody>
      </p:sp>
      <p:sp>
        <p:nvSpPr>
          <p:cNvPr id="9219" name="Rectangle 3"/>
          <p:cNvSpPr>
            <a:spLocks noGrp="1" noChangeArrowheads="1"/>
          </p:cNvSpPr>
          <p:nvPr>
            <p:ph type="body" idx="4294967295"/>
          </p:nvPr>
        </p:nvSpPr>
        <p:spPr>
          <a:xfrm>
            <a:off x="684213" y="1268413"/>
            <a:ext cx="7696200" cy="4114800"/>
          </a:xfrm>
        </p:spPr>
        <p:txBody>
          <a:bodyPr/>
          <a:lstStyle/>
          <a:p>
            <a:pPr algn="just" eaLnBrk="1" hangingPunct="1">
              <a:lnSpc>
                <a:spcPct val="120000"/>
              </a:lnSpc>
            </a:pPr>
            <a:r>
              <a:rPr lang="zh-CN" altLang="en-US" smtClean="0"/>
              <a:t>等值连接：连接运算符为</a:t>
            </a:r>
            <a:r>
              <a:rPr lang="en-US" altLang="zh-CN" smtClean="0"/>
              <a:t>=</a:t>
            </a:r>
          </a:p>
          <a:p>
            <a:pPr algn="just" eaLnBrk="1" hangingPunct="1">
              <a:lnSpc>
                <a:spcPct val="120000"/>
              </a:lnSpc>
              <a:buFont typeface="Wingdings" panose="05000000000000000000" pitchFamily="2" charset="2"/>
              <a:buNone/>
            </a:pPr>
            <a:endParaRPr lang="en-US" altLang="zh-CN" sz="2400" smtClean="0"/>
          </a:p>
          <a:p>
            <a:pPr algn="just" eaLnBrk="1" hangingPunct="1">
              <a:lnSpc>
                <a:spcPct val="120000"/>
              </a:lnSpc>
              <a:buFont typeface="Wingdings" panose="05000000000000000000" pitchFamily="2" charset="2"/>
              <a:buNone/>
            </a:pPr>
            <a:r>
              <a:rPr lang="en-US" altLang="zh-CN" sz="2400" smtClean="0"/>
              <a:t>[</a:t>
            </a:r>
            <a:r>
              <a:rPr lang="zh-CN" altLang="en-US" sz="2400" smtClean="0"/>
              <a:t>例 </a:t>
            </a:r>
            <a:r>
              <a:rPr lang="en-US" altLang="zh-CN" sz="2400" smtClean="0"/>
              <a:t>3.49]  </a:t>
            </a:r>
            <a:r>
              <a:rPr lang="zh-CN" altLang="en-US" sz="2400" smtClean="0"/>
              <a:t>查询每个学生及其选修课程的情况</a:t>
            </a:r>
          </a:p>
          <a:p>
            <a:pPr algn="just" eaLnBrk="1" hangingPunct="1">
              <a:lnSpc>
                <a:spcPct val="120000"/>
              </a:lnSpc>
              <a:buFont typeface="Wingdings" panose="05000000000000000000" pitchFamily="2" charset="2"/>
              <a:buNone/>
            </a:pPr>
            <a:r>
              <a:rPr lang="zh-CN" altLang="en-US" sz="2400" smtClean="0"/>
              <a:t>		         </a:t>
            </a:r>
            <a:r>
              <a:rPr lang="en-US" altLang="zh-CN" sz="2400" smtClean="0"/>
              <a:t>SELECT  Student.*</a:t>
            </a:r>
            <a:r>
              <a:rPr lang="zh-CN" altLang="en-US" sz="2400" smtClean="0"/>
              <a:t>, </a:t>
            </a:r>
            <a:r>
              <a:rPr lang="en-US" altLang="zh-CN" sz="2400" smtClean="0"/>
              <a:t>SC.*</a:t>
            </a:r>
          </a:p>
          <a:p>
            <a:pPr eaLnBrk="1" hangingPunct="1">
              <a:lnSpc>
                <a:spcPct val="130000"/>
              </a:lnSpc>
              <a:buFont typeface="Wingdings" panose="05000000000000000000" pitchFamily="2" charset="2"/>
              <a:buNone/>
            </a:pPr>
            <a:r>
              <a:rPr lang="en-US" altLang="zh-CN" sz="2400" smtClean="0"/>
              <a:t>		        </a:t>
            </a:r>
            <a:r>
              <a:rPr lang="zh-CN" altLang="en-US" sz="2400" smtClean="0"/>
              <a:t> </a:t>
            </a:r>
            <a:r>
              <a:rPr lang="en-US" altLang="zh-CN" sz="2400" smtClean="0"/>
              <a:t>FROM     Student</a:t>
            </a:r>
            <a:r>
              <a:rPr lang="zh-CN" altLang="en-US" sz="2400" smtClean="0"/>
              <a:t>, </a:t>
            </a:r>
            <a:r>
              <a:rPr lang="en-US" altLang="zh-CN" sz="2400" smtClean="0"/>
              <a:t>SC</a:t>
            </a:r>
          </a:p>
          <a:p>
            <a:pPr eaLnBrk="1" hangingPunct="1">
              <a:lnSpc>
                <a:spcPct val="130000"/>
              </a:lnSpc>
              <a:buFont typeface="Wingdings" panose="05000000000000000000" pitchFamily="2" charset="2"/>
              <a:buNone/>
            </a:pPr>
            <a:r>
              <a:rPr lang="en-US" altLang="zh-CN" sz="2400" smtClean="0"/>
              <a:t>		</a:t>
            </a:r>
            <a:r>
              <a:rPr lang="zh-CN" altLang="en-US" sz="2400" smtClean="0"/>
              <a:t>         </a:t>
            </a:r>
            <a:r>
              <a:rPr lang="en-US" altLang="zh-CN" sz="2400" smtClean="0"/>
              <a:t>WHERE  Student.Sno = SC.Sno</a:t>
            </a:r>
            <a:r>
              <a:rPr lang="zh-CN" altLang="en-US" sz="2400" smtClean="0"/>
              <a:t>;</a:t>
            </a:r>
          </a:p>
        </p:txBody>
      </p:sp>
    </p:spTree>
    <p:extLst>
      <p:ext uri="{BB962C8B-B14F-4D97-AF65-F5344CB8AC3E}">
        <p14:creationId xmlns:p14="http://schemas.microsoft.com/office/powerpoint/2010/main" val="160345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p:txBody>
          <a:bodyPr/>
          <a:lstStyle/>
          <a:p>
            <a:pPr eaLnBrk="1" hangingPunct="1"/>
            <a:r>
              <a:rPr lang="zh-CN" altLang="en-US" sz="3600" dirty="0" smtClean="0"/>
              <a:t>带子查询的删除语句</a:t>
            </a:r>
          </a:p>
        </p:txBody>
      </p:sp>
      <p:sp>
        <p:nvSpPr>
          <p:cNvPr id="27651" name="Rectangle 3"/>
          <p:cNvSpPr>
            <a:spLocks noGrp="1" noChangeArrowheads="1"/>
          </p:cNvSpPr>
          <p:nvPr>
            <p:ph type="body" idx="4294967295"/>
          </p:nvPr>
        </p:nvSpPr>
        <p:spPr/>
        <p:txBody>
          <a:bodyPr/>
          <a:lstStyle/>
          <a:p>
            <a:pPr eaLnBrk="1" hangingPunct="1">
              <a:buFont typeface="Wingdings" panose="05000000000000000000" pitchFamily="2" charset="2"/>
              <a:buNone/>
            </a:pPr>
            <a:r>
              <a:rPr lang="en-US" altLang="zh-CN" sz="2400" smtClean="0"/>
              <a:t>    [</a:t>
            </a:r>
            <a:r>
              <a:rPr lang="zh-CN" altLang="en-US" sz="2400" smtClean="0"/>
              <a:t>例</a:t>
            </a:r>
            <a:r>
              <a:rPr lang="en-US" altLang="zh-CN" sz="2400" smtClean="0"/>
              <a:t>3.78]  </a:t>
            </a:r>
            <a:r>
              <a:rPr lang="zh-CN" altLang="en-US" sz="2400" smtClean="0"/>
              <a:t>删除计算机科学系所有学生的选课记录。</a:t>
            </a:r>
          </a:p>
          <a:p>
            <a:pPr>
              <a:buFont typeface="Wingdings" panose="05000000000000000000" pitchFamily="2" charset="2"/>
              <a:buNone/>
            </a:pPr>
            <a:r>
              <a:rPr lang="en-US" altLang="zh-CN" sz="2400" smtClean="0"/>
              <a:t>		DELETE</a:t>
            </a:r>
            <a:endParaRPr lang="zh-CN" altLang="en-US" sz="2400" smtClean="0"/>
          </a:p>
          <a:p>
            <a:pPr>
              <a:buFont typeface="Wingdings" panose="05000000000000000000" pitchFamily="2" charset="2"/>
              <a:buNone/>
            </a:pPr>
            <a:r>
              <a:rPr lang="en-US" altLang="zh-CN" sz="2400" smtClean="0"/>
              <a:t>		FROM  SC</a:t>
            </a:r>
            <a:endParaRPr lang="zh-CN" altLang="en-US" sz="2400" smtClean="0"/>
          </a:p>
          <a:p>
            <a:pPr>
              <a:buFont typeface="Wingdings" panose="05000000000000000000" pitchFamily="2" charset="2"/>
              <a:buNone/>
            </a:pPr>
            <a:r>
              <a:rPr lang="en-US" altLang="zh-CN" sz="2400" smtClean="0"/>
              <a:t>		WHERE  Sno  IN</a:t>
            </a:r>
            <a:endParaRPr lang="zh-CN" altLang="en-US" sz="2400" smtClean="0"/>
          </a:p>
          <a:p>
            <a:pPr>
              <a:buFont typeface="Wingdings" panose="05000000000000000000" pitchFamily="2" charset="2"/>
              <a:buNone/>
            </a:pPr>
            <a:r>
              <a:rPr lang="en-US" altLang="zh-CN" sz="2400" smtClean="0"/>
              <a:t>			</a:t>
            </a:r>
            <a:r>
              <a:rPr lang="zh-CN" altLang="en-US" sz="2400" smtClean="0"/>
              <a:t>(</a:t>
            </a:r>
            <a:r>
              <a:rPr lang="en-US" altLang="zh-CN" sz="2400" smtClean="0"/>
              <a:t>SELETE  Sno</a:t>
            </a:r>
            <a:endParaRPr lang="zh-CN" altLang="en-US" sz="2400" smtClean="0"/>
          </a:p>
          <a:p>
            <a:pPr>
              <a:buFont typeface="Wingdings" panose="05000000000000000000" pitchFamily="2" charset="2"/>
              <a:buNone/>
            </a:pPr>
            <a:r>
              <a:rPr lang="en-US" altLang="zh-CN" sz="2400" smtClean="0"/>
              <a:t>		            FROM   Student</a:t>
            </a:r>
            <a:endParaRPr lang="zh-CN" altLang="en-US" sz="2400" smtClean="0"/>
          </a:p>
          <a:p>
            <a:pPr>
              <a:buFont typeface="Wingdings" panose="05000000000000000000" pitchFamily="2" charset="2"/>
              <a:buNone/>
            </a:pPr>
            <a:r>
              <a:rPr lang="en-US" altLang="zh-CN" sz="2400" smtClean="0"/>
              <a:t>		            WHERE  Sdept= 'CS'</a:t>
            </a:r>
            <a:r>
              <a:rPr lang="zh-CN" altLang="en-US" sz="2400" smtClean="0"/>
              <a:t>)</a:t>
            </a:r>
            <a:r>
              <a:rPr lang="en-US" altLang="zh-CN" sz="2400" smtClean="0"/>
              <a:t> </a:t>
            </a:r>
            <a:r>
              <a:rPr lang="zh-CN" altLang="en-US" sz="2400" smtClean="0"/>
              <a:t>;</a:t>
            </a:r>
          </a:p>
          <a:p>
            <a:pPr eaLnBrk="1" hangingPunct="1">
              <a:buFont typeface="Wingdings" panose="05000000000000000000" pitchFamily="2" charset="2"/>
              <a:buNone/>
            </a:pPr>
            <a:endParaRPr lang="zh-CN" altLang="en-US" sz="2400" smtClean="0"/>
          </a:p>
        </p:txBody>
      </p:sp>
    </p:spTree>
    <p:extLst>
      <p:ext uri="{BB962C8B-B14F-4D97-AF65-F5344CB8AC3E}">
        <p14:creationId xmlns:p14="http://schemas.microsoft.com/office/powerpoint/2010/main" val="12874156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altLang="zh-CN" smtClean="0">
                <a:ea typeface="宋体" panose="02010600030101010101" pitchFamily="2" charset="-122"/>
              </a:rPr>
              <a:t>CON…</a:t>
            </a:r>
          </a:p>
        </p:txBody>
      </p:sp>
      <p:sp>
        <p:nvSpPr>
          <p:cNvPr id="225283" name="Rectangle 3"/>
          <p:cNvSpPr>
            <a:spLocks noGrp="1" noChangeArrowheads="1"/>
          </p:cNvSpPr>
          <p:nvPr>
            <p:ph type="body" idx="1"/>
          </p:nvPr>
        </p:nvSpPr>
        <p:spPr>
          <a:xfrm>
            <a:off x="500063" y="1608880"/>
            <a:ext cx="7661275" cy="1268412"/>
          </a:xfrm>
        </p:spPr>
        <p:txBody>
          <a:bodyPr/>
          <a:lstStyle/>
          <a:p>
            <a:pPr>
              <a:tabLst>
                <a:tab pos="1370013" algn="l"/>
                <a:tab pos="3140075" algn="l"/>
              </a:tabLst>
            </a:pPr>
            <a:r>
              <a:rPr lang="en-US" altLang="zh-CN" dirty="0" smtClean="0">
                <a:ea typeface="宋体" panose="02010600030101010101" pitchFamily="2" charset="-122"/>
              </a:rPr>
              <a:t>Delete the record of all students with </a:t>
            </a:r>
            <a:r>
              <a:rPr lang="en-US" altLang="zh-CN" dirty="0" err="1" smtClean="0">
                <a:ea typeface="宋体" panose="02010600030101010101" pitchFamily="2" charset="-122"/>
              </a:rPr>
              <a:t>gpa</a:t>
            </a:r>
            <a:r>
              <a:rPr lang="en-US" altLang="zh-CN" dirty="0" smtClean="0">
                <a:ea typeface="宋体" panose="02010600030101010101" pitchFamily="2" charset="-122"/>
              </a:rPr>
              <a:t> below the average at the school.</a:t>
            </a:r>
          </a:p>
        </p:txBody>
      </p:sp>
      <p:sp>
        <p:nvSpPr>
          <p:cNvPr id="74756" name="Text Box 4"/>
          <p:cNvSpPr txBox="1">
            <a:spLocks noChangeArrowheads="1"/>
          </p:cNvSpPr>
          <p:nvPr/>
        </p:nvSpPr>
        <p:spPr bwMode="auto">
          <a:xfrm>
            <a:off x="785813" y="2786063"/>
            <a:ext cx="7415212"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Verdana" panose="020B060403050404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35000"/>
              </a:spcBef>
              <a:buClr>
                <a:schemeClr val="tx2"/>
              </a:buClr>
              <a:buSzPct val="90000"/>
              <a:buFont typeface="Monotype Sorts" pitchFamily="2" charset="2"/>
              <a:buNone/>
            </a:pPr>
            <a:r>
              <a:rPr kumimoji="1" lang="en-US" altLang="zh-CN" sz="1800" b="1">
                <a:latin typeface="Arial" panose="020B0604020202020204" pitchFamily="34" charset="0"/>
                <a:ea typeface="宋体" panose="02010600030101010101" pitchFamily="2" charset="-122"/>
              </a:rPr>
              <a:t>      delete from </a:t>
            </a:r>
            <a:r>
              <a:rPr kumimoji="1" lang="en-US" altLang="zh-CN" sz="2000" i="1">
                <a:latin typeface="Arial" panose="020B0604020202020204" pitchFamily="34" charset="0"/>
                <a:ea typeface="宋体" panose="02010600030101010101" pitchFamily="2" charset="-122"/>
              </a:rPr>
              <a:t>student</a:t>
            </a:r>
            <a:r>
              <a:rPr kumimoji="1" lang="en-US" altLang="zh-CN" sz="1800" i="1">
                <a:latin typeface="Arial" panose="020B0604020202020204" pitchFamily="34" charset="0"/>
                <a:ea typeface="宋体" panose="02010600030101010101" pitchFamily="2" charset="-122"/>
              </a:rPr>
              <a:t/>
            </a:r>
            <a:br>
              <a:rPr kumimoji="1" lang="en-US" altLang="zh-CN" sz="1800" i="1">
                <a:latin typeface="Arial" panose="020B0604020202020204" pitchFamily="34" charset="0"/>
                <a:ea typeface="宋体" panose="02010600030101010101" pitchFamily="2" charset="-122"/>
              </a:rPr>
            </a:br>
            <a:r>
              <a:rPr kumimoji="1" lang="en-US" altLang="zh-CN" sz="1800" i="1">
                <a:latin typeface="Arial" panose="020B0604020202020204" pitchFamily="34" charset="0"/>
                <a:ea typeface="宋体" panose="02010600030101010101" pitchFamily="2" charset="-122"/>
              </a:rPr>
              <a:t>                 </a:t>
            </a:r>
            <a:r>
              <a:rPr kumimoji="1" lang="en-US" altLang="zh-CN" sz="1800" b="1">
                <a:latin typeface="Arial" panose="020B0604020202020204" pitchFamily="34" charset="0"/>
                <a:ea typeface="宋体" panose="02010600030101010101" pitchFamily="2" charset="-122"/>
              </a:rPr>
              <a:t>where </a:t>
            </a:r>
            <a:r>
              <a:rPr kumimoji="1" lang="en-US" altLang="zh-CN" sz="1800" i="1">
                <a:latin typeface="Arial" panose="020B0604020202020204" pitchFamily="34" charset="0"/>
                <a:ea typeface="宋体" panose="02010600030101010101" pitchFamily="2" charset="-122"/>
              </a:rPr>
              <a:t>gpa</a:t>
            </a:r>
            <a:r>
              <a:rPr kumimoji="1" lang="en-US" altLang="zh-CN" sz="1800">
                <a:latin typeface="Arial" panose="020B0604020202020204" pitchFamily="34" charset="0"/>
                <a:ea typeface="宋体" panose="02010600030101010101" pitchFamily="2" charset="-122"/>
              </a:rPr>
              <a:t>&lt; (</a:t>
            </a:r>
            <a:r>
              <a:rPr kumimoji="1" lang="en-US" altLang="zh-CN" sz="1800" b="1">
                <a:latin typeface="Arial" panose="020B0604020202020204" pitchFamily="34" charset="0"/>
                <a:ea typeface="宋体" panose="02010600030101010101" pitchFamily="2" charset="-122"/>
              </a:rPr>
              <a:t>select avg </a:t>
            </a:r>
            <a:r>
              <a:rPr kumimoji="1" lang="en-US" altLang="zh-CN" sz="1800">
                <a:latin typeface="Arial" panose="020B0604020202020204" pitchFamily="34" charset="0"/>
                <a:ea typeface="宋体" panose="02010600030101010101" pitchFamily="2" charset="-122"/>
              </a:rPr>
              <a:t>(</a:t>
            </a:r>
            <a:r>
              <a:rPr kumimoji="1" lang="en-US" altLang="zh-CN" sz="1800" i="1">
                <a:latin typeface="Arial" panose="020B0604020202020204" pitchFamily="34" charset="0"/>
                <a:ea typeface="宋体" panose="02010600030101010101" pitchFamily="2" charset="-122"/>
              </a:rPr>
              <a:t>gpa</a:t>
            </a:r>
            <a:r>
              <a:rPr kumimoji="1" lang="en-US" altLang="zh-CN" sz="1800">
                <a:latin typeface="Arial" panose="020B0604020202020204" pitchFamily="34" charset="0"/>
                <a:ea typeface="宋体" panose="02010600030101010101" pitchFamily="2" charset="-122"/>
              </a:rPr>
              <a:t>)</a:t>
            </a:r>
            <a:r>
              <a:rPr kumimoji="1" lang="en-US" altLang="zh-CN" sz="1800" i="1">
                <a:latin typeface="Arial" panose="020B0604020202020204" pitchFamily="34" charset="0"/>
                <a:ea typeface="宋体" panose="02010600030101010101" pitchFamily="2" charset="-122"/>
              </a:rPr>
              <a:t/>
            </a:r>
            <a:br>
              <a:rPr kumimoji="1" lang="en-US" altLang="zh-CN" sz="1800" i="1">
                <a:latin typeface="Arial" panose="020B0604020202020204" pitchFamily="34" charset="0"/>
                <a:ea typeface="宋体" panose="02010600030101010101" pitchFamily="2" charset="-122"/>
              </a:rPr>
            </a:br>
            <a:r>
              <a:rPr kumimoji="1" lang="en-US" altLang="zh-CN" sz="1800" i="1">
                <a:latin typeface="Arial" panose="020B0604020202020204" pitchFamily="34" charset="0"/>
                <a:ea typeface="宋体" panose="02010600030101010101" pitchFamily="2" charset="-122"/>
              </a:rPr>
              <a:t>	                                  </a:t>
            </a:r>
            <a:r>
              <a:rPr kumimoji="1" lang="en-US" altLang="zh-CN" sz="1800" b="1">
                <a:latin typeface="Arial" panose="020B0604020202020204" pitchFamily="34" charset="0"/>
                <a:ea typeface="宋体" panose="02010600030101010101" pitchFamily="2" charset="-122"/>
              </a:rPr>
              <a:t>from </a:t>
            </a:r>
            <a:r>
              <a:rPr kumimoji="1" lang="en-US" altLang="zh-CN" sz="1800" i="1">
                <a:latin typeface="Arial" panose="020B0604020202020204" pitchFamily="34" charset="0"/>
                <a:ea typeface="宋体" panose="02010600030101010101" pitchFamily="2" charset="-122"/>
              </a:rPr>
              <a:t>student</a:t>
            </a:r>
            <a:r>
              <a:rPr kumimoji="1" lang="en-US" altLang="zh-CN" sz="1800">
                <a:latin typeface="Arial" panose="020B0604020202020204" pitchFamily="34" charset="0"/>
                <a:ea typeface="宋体" panose="02010600030101010101" pitchFamily="2" charset="-122"/>
              </a:rPr>
              <a:t>)</a:t>
            </a:r>
          </a:p>
        </p:txBody>
      </p:sp>
      <p:sp>
        <p:nvSpPr>
          <p:cNvPr id="74757" name="Text Box 5"/>
          <p:cNvSpPr txBox="1">
            <a:spLocks noChangeArrowheads="1"/>
          </p:cNvSpPr>
          <p:nvPr/>
        </p:nvSpPr>
        <p:spPr bwMode="auto">
          <a:xfrm>
            <a:off x="500063" y="3929063"/>
            <a:ext cx="8140700" cy="226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Verdana" panose="020B0604030504040204" pitchFamily="34" charset="0"/>
              </a:defRPr>
            </a:lvl1pPr>
            <a:lvl2pPr marL="793750" indent="-3365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lvl="1" eaLnBrk="1" hangingPunct="1">
              <a:spcBef>
                <a:spcPct val="35000"/>
              </a:spcBef>
              <a:buClr>
                <a:schemeClr val="hlink"/>
              </a:buClr>
              <a:buFont typeface="Monotype Sorts" pitchFamily="2" charset="2"/>
              <a:buChar char="l"/>
            </a:pPr>
            <a:r>
              <a:rPr kumimoji="1" lang="en-US" altLang="zh-CN" sz="2000">
                <a:ea typeface="宋体" panose="02010600030101010101" pitchFamily="2" charset="-122"/>
              </a:rPr>
              <a:t>Problem:  as we delete tuples from student, the average gpa changes</a:t>
            </a:r>
          </a:p>
          <a:p>
            <a:pPr lvl="1" eaLnBrk="1" hangingPunct="1">
              <a:spcBef>
                <a:spcPct val="35000"/>
              </a:spcBef>
              <a:buClr>
                <a:schemeClr val="hlink"/>
              </a:buClr>
              <a:buFont typeface="Monotype Sorts" pitchFamily="2" charset="2"/>
              <a:buChar char="l"/>
            </a:pPr>
            <a:r>
              <a:rPr kumimoji="1" lang="en-US" altLang="zh-CN" sz="2000">
                <a:ea typeface="宋体" panose="02010600030101010101" pitchFamily="2" charset="-122"/>
              </a:rPr>
              <a:t>Solution used in SQL:</a:t>
            </a:r>
          </a:p>
          <a:p>
            <a:pPr lvl="1" eaLnBrk="1" hangingPunct="1">
              <a:spcBef>
                <a:spcPct val="35000"/>
              </a:spcBef>
              <a:buClr>
                <a:srgbClr val="CC6600"/>
              </a:buClr>
              <a:buSzPct val="105000"/>
              <a:buFont typeface="Monotype Sorts" pitchFamily="2" charset="2"/>
              <a:buNone/>
            </a:pPr>
            <a:r>
              <a:rPr kumimoji="1" lang="en-US" altLang="zh-CN" sz="2000">
                <a:ea typeface="宋体" panose="02010600030101010101" pitchFamily="2" charset="-122"/>
              </a:rPr>
              <a:t>       1.   First, compute </a:t>
            </a:r>
            <a:r>
              <a:rPr kumimoji="1" lang="en-US" altLang="zh-CN" sz="2000" b="1">
                <a:ea typeface="宋体" panose="02010600030101010101" pitchFamily="2" charset="-122"/>
              </a:rPr>
              <a:t>avg</a:t>
            </a:r>
            <a:r>
              <a:rPr kumimoji="1" lang="en-US" altLang="zh-CN" sz="2000">
                <a:ea typeface="宋体" panose="02010600030101010101" pitchFamily="2" charset="-122"/>
              </a:rPr>
              <a:t> gpa and find all tuples to delete</a:t>
            </a:r>
          </a:p>
          <a:p>
            <a:pPr lvl="1" eaLnBrk="1" hangingPunct="1">
              <a:spcBef>
                <a:spcPct val="35000"/>
              </a:spcBef>
              <a:buClr>
                <a:srgbClr val="CC6600"/>
              </a:buClr>
              <a:buSzPct val="105000"/>
              <a:buFont typeface="Monotype Sorts" pitchFamily="2" charset="2"/>
              <a:buNone/>
            </a:pPr>
            <a:r>
              <a:rPr kumimoji="1" lang="en-US" altLang="zh-CN" sz="2000">
                <a:ea typeface="宋体" panose="02010600030101010101" pitchFamily="2" charset="-122"/>
              </a:rPr>
              <a:t>       2.   Next, delete all tuples found above (without recomputing </a:t>
            </a:r>
            <a:r>
              <a:rPr kumimoji="1" lang="en-US" altLang="zh-CN" sz="2000" b="1">
                <a:ea typeface="宋体" panose="02010600030101010101" pitchFamily="2" charset="-122"/>
              </a:rPr>
              <a:t>avg</a:t>
            </a:r>
            <a:r>
              <a:rPr kumimoji="1" lang="en-US" altLang="zh-CN" sz="2000">
                <a:ea typeface="宋体" panose="02010600030101010101" pitchFamily="2" charset="-122"/>
              </a:rPr>
              <a:t> or  retesting the tuples)</a:t>
            </a:r>
            <a:endParaRPr lang="en-US" altLang="zh-CN" sz="20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0193368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47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47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autoUpdateAnimBg="0"/>
      <p:bldP spid="74757"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标题 1"/>
          <p:cNvSpPr>
            <a:spLocks noGrp="1"/>
          </p:cNvSpPr>
          <p:nvPr>
            <p:ph type="title"/>
          </p:nvPr>
        </p:nvSpPr>
        <p:spPr/>
        <p:txBody>
          <a:bodyPr/>
          <a:lstStyle/>
          <a:p>
            <a:r>
              <a:rPr lang="en-US" altLang="zh-CN" smtClean="0"/>
              <a:t>Trunc function</a:t>
            </a:r>
            <a:endParaRPr lang="zh-CN" altLang="en-US" smtClean="0"/>
          </a:p>
        </p:txBody>
      </p:sp>
      <p:sp>
        <p:nvSpPr>
          <p:cNvPr id="174083" name="内容占位符 2"/>
          <p:cNvSpPr>
            <a:spLocks noGrp="1"/>
          </p:cNvSpPr>
          <p:nvPr>
            <p:ph idx="1"/>
          </p:nvPr>
        </p:nvSpPr>
        <p:spPr/>
        <p:txBody>
          <a:bodyPr/>
          <a:lstStyle/>
          <a:p>
            <a:pPr>
              <a:buFont typeface="Wingdings" panose="05000000000000000000" pitchFamily="2" charset="2"/>
              <a:buNone/>
            </a:pPr>
            <a:r>
              <a:rPr lang="en-US" altLang="zh-CN" sz="2000" dirty="0" smtClean="0">
                <a:ea typeface="宋体" panose="02010600030101010101" pitchFamily="2" charset="-122"/>
              </a:rPr>
              <a:t>1 </a:t>
            </a:r>
            <a:r>
              <a:rPr lang="en-US" altLang="zh-CN" sz="2000" dirty="0" err="1" smtClean="0">
                <a:ea typeface="宋体" panose="02010600030101010101" pitchFamily="2" charset="-122"/>
              </a:rPr>
              <a:t>trunc</a:t>
            </a:r>
            <a:r>
              <a:rPr lang="zh-CN" altLang="en-US" sz="2000" dirty="0" smtClean="0">
                <a:ea typeface="宋体" panose="02010600030101010101" pitchFamily="2" charset="-122"/>
              </a:rPr>
              <a:t>用于对值的截断。用法有两种：</a:t>
            </a:r>
            <a:r>
              <a:rPr lang="en-US" altLang="zh-CN" sz="2000" dirty="0" err="1" smtClean="0">
                <a:ea typeface="宋体" panose="02010600030101010101" pitchFamily="2" charset="-122"/>
              </a:rPr>
              <a:t>sysdate</a:t>
            </a:r>
            <a:r>
              <a:rPr lang="en-US" altLang="zh-CN" sz="2000" dirty="0" smtClean="0">
                <a:ea typeface="宋体" panose="02010600030101010101" pitchFamily="2" charset="-122"/>
              </a:rPr>
              <a:t>=2010-10-20</a:t>
            </a:r>
          </a:p>
          <a:p>
            <a:pPr>
              <a:buFont typeface="Wingdings" panose="05000000000000000000" pitchFamily="2" charset="2"/>
              <a:buNone/>
            </a:pPr>
            <a:r>
              <a:rPr lang="en-US" altLang="zh-CN" sz="2000" dirty="0" smtClean="0">
                <a:ea typeface="宋体" panose="02010600030101010101" pitchFamily="2" charset="-122"/>
              </a:rPr>
              <a:t>1) </a:t>
            </a:r>
            <a:r>
              <a:rPr lang="en-US" altLang="zh-CN" sz="2000" dirty="0" err="1" smtClean="0">
                <a:ea typeface="宋体" panose="02010600030101010101" pitchFamily="2" charset="-122"/>
              </a:rPr>
              <a:t>trunc</a:t>
            </a:r>
            <a:r>
              <a:rPr lang="en-US" altLang="zh-CN" sz="2000" dirty="0" smtClean="0">
                <a:ea typeface="宋体" panose="02010600030101010101" pitchFamily="2" charset="-122"/>
              </a:rPr>
              <a:t>(NUMBER)</a:t>
            </a:r>
            <a:r>
              <a:rPr lang="zh-CN" altLang="en-US" sz="2000" dirty="0" smtClean="0">
                <a:ea typeface="宋体" panose="02010600030101010101" pitchFamily="2" charset="-122"/>
              </a:rPr>
              <a:t>截断数字</a:t>
            </a:r>
            <a:r>
              <a:rPr lang="en-US" altLang="zh-CN" sz="2000" dirty="0" smtClean="0">
                <a:ea typeface="宋体" panose="02010600030101010101" pitchFamily="2" charset="-122"/>
              </a:rPr>
              <a:t>:</a:t>
            </a:r>
            <a:r>
              <a:rPr lang="en-US" altLang="zh-CN" sz="2000" dirty="0" err="1" smtClean="0">
                <a:ea typeface="宋体" panose="02010600030101010101" pitchFamily="2" charset="-122"/>
              </a:rPr>
              <a:t>trunc</a:t>
            </a:r>
            <a:r>
              <a:rPr lang="en-US" altLang="zh-CN" sz="2000" dirty="0" smtClean="0">
                <a:ea typeface="宋体" panose="02010600030101010101" pitchFamily="2" charset="-122"/>
              </a:rPr>
              <a:t>(n1,n2),n2</a:t>
            </a:r>
            <a:r>
              <a:rPr lang="zh-CN" altLang="en-US" sz="2000" dirty="0" smtClean="0">
                <a:ea typeface="宋体" panose="02010600030101010101" pitchFamily="2" charset="-122"/>
              </a:rPr>
              <a:t>表示要截断到哪一位。也可为负数，如：</a:t>
            </a:r>
          </a:p>
          <a:p>
            <a:pPr>
              <a:buFont typeface="Wingdings" panose="05000000000000000000" pitchFamily="2" charset="2"/>
              <a:buNone/>
            </a:pPr>
            <a:r>
              <a:rPr lang="en-US" altLang="zh-CN" sz="2000" dirty="0" err="1" smtClean="0">
                <a:ea typeface="宋体" panose="02010600030101010101" pitchFamily="2" charset="-122"/>
              </a:rPr>
              <a:t>trunc</a:t>
            </a:r>
            <a:r>
              <a:rPr lang="en-US" altLang="zh-CN" sz="2000" dirty="0" smtClean="0">
                <a:ea typeface="宋体" panose="02010600030101010101" pitchFamily="2" charset="-122"/>
              </a:rPr>
              <a:t>(19.85)——&gt;19; </a:t>
            </a:r>
            <a:r>
              <a:rPr lang="en-US" altLang="zh-CN" sz="2000" dirty="0" err="1" smtClean="0">
                <a:ea typeface="宋体" panose="02010600030101010101" pitchFamily="2" charset="-122"/>
              </a:rPr>
              <a:t>trunc</a:t>
            </a:r>
            <a:r>
              <a:rPr lang="en-US" altLang="zh-CN" sz="2000" dirty="0" smtClean="0">
                <a:ea typeface="宋体" panose="02010600030101010101" pitchFamily="2" charset="-122"/>
              </a:rPr>
              <a:t>(19.85,1)——&gt;19.8; </a:t>
            </a:r>
          </a:p>
          <a:p>
            <a:pPr>
              <a:buFont typeface="Wingdings" panose="05000000000000000000" pitchFamily="2" charset="2"/>
              <a:buNone/>
            </a:pPr>
            <a:r>
              <a:rPr lang="en-US" altLang="zh-CN" sz="2000" dirty="0" smtClean="0">
                <a:ea typeface="宋体" panose="02010600030101010101" pitchFamily="2" charset="-122"/>
              </a:rPr>
              <a:t>2) </a:t>
            </a:r>
            <a:r>
              <a:rPr lang="en-US" altLang="zh-CN" sz="2000" dirty="0" err="1" smtClean="0">
                <a:ea typeface="宋体" panose="02010600030101010101" pitchFamily="2" charset="-122"/>
              </a:rPr>
              <a:t>trunc</a:t>
            </a:r>
            <a:r>
              <a:rPr lang="en-US" altLang="zh-CN" sz="2000" dirty="0" smtClean="0">
                <a:ea typeface="宋体" panose="02010600030101010101" pitchFamily="2" charset="-122"/>
              </a:rPr>
              <a:t>(DATE)</a:t>
            </a:r>
            <a:r>
              <a:rPr lang="zh-CN" altLang="en-US" sz="2000" dirty="0" smtClean="0">
                <a:ea typeface="宋体" panose="02010600030101010101" pitchFamily="2" charset="-122"/>
              </a:rPr>
              <a:t>截断日期</a:t>
            </a:r>
          </a:p>
          <a:p>
            <a:pPr>
              <a:buFont typeface="Wingdings" panose="05000000000000000000" pitchFamily="2" charset="2"/>
              <a:buNone/>
            </a:pPr>
            <a:r>
              <a:rPr lang="zh-CN" altLang="en-US" sz="2000" dirty="0" smtClean="0">
                <a:ea typeface="宋体" panose="02010600030101010101" pitchFamily="2" charset="-122"/>
              </a:rPr>
              <a:t>截取今天：</a:t>
            </a:r>
            <a:r>
              <a:rPr lang="en-US" altLang="zh-CN" sz="2000" dirty="0" err="1" smtClean="0">
                <a:ea typeface="宋体" panose="02010600030101010101" pitchFamily="2" charset="-122"/>
              </a:rPr>
              <a:t>trunc</a:t>
            </a:r>
            <a:r>
              <a:rPr lang="en-US" altLang="zh-CN" sz="2000" dirty="0" smtClean="0">
                <a:ea typeface="宋体" panose="02010600030101010101" pitchFamily="2" charset="-122"/>
              </a:rPr>
              <a:t>(</a:t>
            </a:r>
            <a:r>
              <a:rPr lang="en-US" altLang="zh-CN" sz="2000" dirty="0" err="1" smtClean="0">
                <a:ea typeface="宋体" panose="02010600030101010101" pitchFamily="2" charset="-122"/>
              </a:rPr>
              <a:t>sysdate</a:t>
            </a:r>
            <a:r>
              <a:rPr lang="en-US" altLang="zh-CN" sz="2000" dirty="0" smtClean="0">
                <a:ea typeface="宋体" panose="02010600030101010101" pitchFamily="2" charset="-122"/>
              </a:rPr>
              <a:t>,‘</a:t>
            </a:r>
            <a:r>
              <a:rPr lang="en-US" altLang="zh-CN" sz="2000" dirty="0" err="1" smtClean="0">
                <a:ea typeface="宋体" panose="02010600030101010101" pitchFamily="2" charset="-122"/>
              </a:rPr>
              <a:t>dd</a:t>
            </a:r>
            <a:r>
              <a:rPr lang="en-US" altLang="zh-CN" sz="2000" dirty="0" smtClean="0">
                <a:ea typeface="宋体" panose="02010600030101010101" pitchFamily="2" charset="-122"/>
              </a:rPr>
              <a:t>’)</a:t>
            </a:r>
            <a:r>
              <a:rPr lang="zh-CN" altLang="en-US" sz="2000" dirty="0" smtClean="0">
                <a:ea typeface="宋体" panose="02010600030101010101" pitchFamily="2" charset="-122"/>
              </a:rPr>
              <a:t>或</a:t>
            </a:r>
            <a:r>
              <a:rPr lang="en-US" altLang="zh-CN" sz="2000" dirty="0" err="1" smtClean="0">
                <a:ea typeface="宋体" panose="02010600030101010101" pitchFamily="2" charset="-122"/>
              </a:rPr>
              <a:t>trunc</a:t>
            </a:r>
            <a:r>
              <a:rPr lang="en-US" altLang="zh-CN" sz="2000" dirty="0" smtClean="0">
                <a:ea typeface="宋体" panose="02010600030101010101" pitchFamily="2" charset="-122"/>
              </a:rPr>
              <a:t>(</a:t>
            </a:r>
            <a:r>
              <a:rPr lang="en-US" altLang="zh-CN" sz="2000" dirty="0" err="1" smtClean="0">
                <a:ea typeface="宋体" panose="02010600030101010101" pitchFamily="2" charset="-122"/>
              </a:rPr>
              <a:t>sysdate</a:t>
            </a:r>
            <a:r>
              <a:rPr lang="en-US" altLang="zh-CN" sz="2000" dirty="0" smtClean="0">
                <a:ea typeface="宋体" panose="02010600030101010101" pitchFamily="2" charset="-122"/>
              </a:rPr>
              <a:t>)——》2012-03-24</a:t>
            </a:r>
          </a:p>
          <a:p>
            <a:pPr>
              <a:buFont typeface="Wingdings" panose="05000000000000000000" pitchFamily="2" charset="2"/>
              <a:buNone/>
            </a:pPr>
            <a:r>
              <a:rPr lang="zh-CN" altLang="en-US" sz="2000" dirty="0" smtClean="0">
                <a:ea typeface="宋体" panose="02010600030101010101" pitchFamily="2" charset="-122"/>
              </a:rPr>
              <a:t>截取本周第一天：</a:t>
            </a:r>
            <a:r>
              <a:rPr lang="en-US" altLang="zh-CN" sz="2000" dirty="0" err="1" smtClean="0">
                <a:ea typeface="宋体" panose="02010600030101010101" pitchFamily="2" charset="-122"/>
              </a:rPr>
              <a:t>trunc</a:t>
            </a:r>
            <a:r>
              <a:rPr lang="en-US" altLang="zh-CN" sz="2000" dirty="0" smtClean="0">
                <a:ea typeface="宋体" panose="02010600030101010101" pitchFamily="2" charset="-122"/>
              </a:rPr>
              <a:t>(</a:t>
            </a:r>
            <a:r>
              <a:rPr lang="en-US" altLang="zh-CN" sz="2000" dirty="0" err="1" smtClean="0">
                <a:ea typeface="宋体" panose="02010600030101010101" pitchFamily="2" charset="-122"/>
              </a:rPr>
              <a:t>sysdate</a:t>
            </a:r>
            <a:r>
              <a:rPr lang="en-US" altLang="zh-CN" sz="2000" dirty="0" smtClean="0">
                <a:ea typeface="宋体" panose="02010600030101010101" pitchFamily="2" charset="-122"/>
              </a:rPr>
              <a:t>,‘d’)——》2012-3-18</a:t>
            </a:r>
          </a:p>
          <a:p>
            <a:pPr>
              <a:buFont typeface="Wingdings" panose="05000000000000000000" pitchFamily="2" charset="2"/>
              <a:buNone/>
            </a:pPr>
            <a:r>
              <a:rPr lang="zh-CN" altLang="en-US" sz="2000" dirty="0" smtClean="0">
                <a:ea typeface="宋体" panose="02010600030101010101" pitchFamily="2" charset="-122"/>
              </a:rPr>
              <a:t>截取本月第一天：</a:t>
            </a:r>
            <a:r>
              <a:rPr lang="en-US" altLang="zh-CN" sz="2000" dirty="0" err="1" smtClean="0">
                <a:ea typeface="宋体" panose="02010600030101010101" pitchFamily="2" charset="-122"/>
              </a:rPr>
              <a:t>trunc</a:t>
            </a:r>
            <a:r>
              <a:rPr lang="en-US" altLang="zh-CN" sz="2000" dirty="0" smtClean="0">
                <a:ea typeface="宋体" panose="02010600030101010101" pitchFamily="2" charset="-122"/>
              </a:rPr>
              <a:t>(</a:t>
            </a:r>
            <a:r>
              <a:rPr lang="en-US" altLang="zh-CN" sz="2000" dirty="0" err="1" smtClean="0">
                <a:ea typeface="宋体" panose="02010600030101010101" pitchFamily="2" charset="-122"/>
              </a:rPr>
              <a:t>sysdate</a:t>
            </a:r>
            <a:r>
              <a:rPr lang="en-US" altLang="zh-CN" sz="2000" dirty="0" smtClean="0">
                <a:ea typeface="宋体" panose="02010600030101010101" pitchFamily="2" charset="-122"/>
              </a:rPr>
              <a:t>,‘mm')——》2012-3-1</a:t>
            </a:r>
          </a:p>
          <a:p>
            <a:pPr>
              <a:buFont typeface="Wingdings" panose="05000000000000000000" pitchFamily="2" charset="2"/>
              <a:buNone/>
            </a:pPr>
            <a:r>
              <a:rPr lang="zh-CN" altLang="en-US" sz="2000" dirty="0" smtClean="0">
                <a:ea typeface="宋体" panose="02010600030101010101" pitchFamily="2" charset="-122"/>
              </a:rPr>
              <a:t>截取本年第一天：</a:t>
            </a:r>
            <a:r>
              <a:rPr lang="en-US" altLang="zh-CN" sz="2000" dirty="0" err="1" smtClean="0">
                <a:ea typeface="宋体" panose="02010600030101010101" pitchFamily="2" charset="-122"/>
              </a:rPr>
              <a:t>trunc</a:t>
            </a:r>
            <a:r>
              <a:rPr lang="en-US" altLang="zh-CN" sz="2000" dirty="0" smtClean="0">
                <a:ea typeface="宋体" panose="02010600030101010101" pitchFamily="2" charset="-122"/>
              </a:rPr>
              <a:t>(</a:t>
            </a:r>
            <a:r>
              <a:rPr lang="en-US" altLang="zh-CN" sz="2000" dirty="0" err="1" smtClean="0">
                <a:ea typeface="宋体" panose="02010600030101010101" pitchFamily="2" charset="-122"/>
              </a:rPr>
              <a:t>sysdate</a:t>
            </a:r>
            <a:r>
              <a:rPr lang="en-US" altLang="zh-CN" sz="2000" dirty="0" smtClean="0">
                <a:ea typeface="宋体" panose="02010600030101010101" pitchFamily="2" charset="-122"/>
              </a:rPr>
              <a:t>,‘y')——》2012-1-1</a:t>
            </a:r>
          </a:p>
          <a:p>
            <a:endParaRPr lang="zh-CN" altLang="en-US" dirty="0" smtClean="0">
              <a:ea typeface="宋体" panose="02010600030101010101" pitchFamily="2" charset="-122"/>
            </a:endParaRPr>
          </a:p>
        </p:txBody>
      </p:sp>
    </p:spTree>
    <p:extLst>
      <p:ext uri="{BB962C8B-B14F-4D97-AF65-F5344CB8AC3E}">
        <p14:creationId xmlns:p14="http://schemas.microsoft.com/office/powerpoint/2010/main" val="1356827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标题 1"/>
          <p:cNvSpPr>
            <a:spLocks noGrp="1"/>
          </p:cNvSpPr>
          <p:nvPr>
            <p:ph type="title"/>
          </p:nvPr>
        </p:nvSpPr>
        <p:spPr/>
        <p:txBody>
          <a:bodyPr/>
          <a:lstStyle/>
          <a:p>
            <a:r>
              <a:rPr lang="en-US" altLang="zh-CN" b="1" smtClean="0"/>
              <a:t>last_day</a:t>
            </a:r>
            <a:r>
              <a:rPr lang="zh-CN" altLang="en-US" b="1" smtClean="0"/>
              <a:t> </a:t>
            </a:r>
            <a:r>
              <a:rPr lang="en-US" altLang="zh-CN" b="1" smtClean="0"/>
              <a:t>and next_day</a:t>
            </a:r>
          </a:p>
        </p:txBody>
      </p:sp>
      <p:sp>
        <p:nvSpPr>
          <p:cNvPr id="175107" name="内容占位符 2"/>
          <p:cNvSpPr>
            <a:spLocks noGrp="1"/>
          </p:cNvSpPr>
          <p:nvPr>
            <p:ph idx="1"/>
          </p:nvPr>
        </p:nvSpPr>
        <p:spPr>
          <a:xfrm>
            <a:off x="642938" y="1643063"/>
            <a:ext cx="7848600" cy="4344987"/>
          </a:xfrm>
        </p:spPr>
        <p:txBody>
          <a:bodyPr/>
          <a:lstStyle/>
          <a:p>
            <a:pPr>
              <a:buFont typeface="Wingdings" panose="05000000000000000000" pitchFamily="2" charset="2"/>
              <a:buNone/>
            </a:pPr>
            <a:r>
              <a:rPr lang="en-US" altLang="zh-CN" dirty="0" err="1" smtClean="0">
                <a:ea typeface="宋体" panose="02010600030101010101" pitchFamily="2" charset="-122"/>
              </a:rPr>
              <a:t>last_day</a:t>
            </a:r>
            <a:r>
              <a:rPr lang="zh-CN" altLang="en-US" dirty="0" smtClean="0">
                <a:ea typeface="宋体" panose="02010600030101010101" pitchFamily="2" charset="-122"/>
              </a:rPr>
              <a:t>求一个日期所在月的最后一天</a:t>
            </a:r>
            <a:endParaRPr lang="en-US" altLang="zh-CN" dirty="0" smtClean="0">
              <a:ea typeface="宋体" panose="02010600030101010101" pitchFamily="2" charset="-122"/>
            </a:endParaRPr>
          </a:p>
          <a:p>
            <a:pPr>
              <a:buFont typeface="Wingdings" panose="05000000000000000000" pitchFamily="2" charset="2"/>
              <a:buNone/>
            </a:pPr>
            <a:r>
              <a:rPr lang="en-US" altLang="zh-CN" dirty="0" err="1" smtClean="0">
                <a:ea typeface="宋体" panose="02010600030101010101" pitchFamily="2" charset="-122"/>
              </a:rPr>
              <a:t>next_day</a:t>
            </a:r>
            <a:r>
              <a:rPr lang="en-US" altLang="zh-CN" dirty="0" smtClean="0">
                <a:ea typeface="宋体" panose="02010600030101010101" pitchFamily="2" charset="-122"/>
              </a:rPr>
              <a:t>(</a:t>
            </a:r>
            <a:r>
              <a:rPr lang="zh-CN" altLang="en-US" dirty="0" smtClean="0">
                <a:ea typeface="宋体" panose="02010600030101010101" pitchFamily="2" charset="-122"/>
              </a:rPr>
              <a:t>日期</a:t>
            </a:r>
            <a:r>
              <a:rPr lang="en-US" altLang="zh-CN" dirty="0" smtClean="0">
                <a:ea typeface="宋体" panose="02010600030101010101" pitchFamily="2" charset="-122"/>
              </a:rPr>
              <a:t>,'</a:t>
            </a:r>
            <a:r>
              <a:rPr lang="en-US" altLang="zh-CN" dirty="0" err="1" smtClean="0">
                <a:ea typeface="宋体" panose="02010600030101010101" pitchFamily="2" charset="-122"/>
              </a:rPr>
              <a:t>sun|mon</a:t>
            </a:r>
            <a:r>
              <a:rPr lang="en-US" altLang="zh-CN" dirty="0" smtClean="0">
                <a:ea typeface="宋体" panose="02010600030101010101" pitchFamily="2" charset="-122"/>
              </a:rPr>
              <a:t>|..|</a:t>
            </a:r>
            <a:r>
              <a:rPr lang="en-US" altLang="zh-CN" dirty="0" err="1" smtClean="0">
                <a:ea typeface="宋体" panose="02010600030101010101" pitchFamily="2" charset="-122"/>
              </a:rPr>
              <a:t>fri|sat</a:t>
            </a:r>
            <a:r>
              <a:rPr lang="en-US" altLang="zh-CN" dirty="0" smtClean="0">
                <a:ea typeface="宋体" panose="02010600030101010101" pitchFamily="2" charset="-122"/>
              </a:rPr>
              <a:t>')</a:t>
            </a:r>
            <a:r>
              <a:rPr lang="zh-CN" altLang="en-US" dirty="0" smtClean="0">
                <a:ea typeface="宋体" panose="02010600030101010101" pitchFamily="2" charset="-122"/>
              </a:rPr>
              <a:t>从日期后的下一天开始找，如果与相应的星期满足，则返回满足条件的日期。</a:t>
            </a:r>
            <a:endParaRPr lang="en-US" altLang="zh-CN" dirty="0" smtClean="0">
              <a:ea typeface="宋体" panose="02010600030101010101" pitchFamily="2" charset="-122"/>
            </a:endParaRPr>
          </a:p>
          <a:p>
            <a:pPr>
              <a:buFont typeface="黑体" panose="02010609060101010101" pitchFamily="49" charset="-122"/>
              <a:buAutoNum type="arabicPeriod"/>
            </a:pPr>
            <a:r>
              <a:rPr lang="zh-CN" altLang="en-US" sz="2000" dirty="0" smtClean="0">
                <a:ea typeface="宋体" panose="02010600030101010101" pitchFamily="2" charset="-122"/>
              </a:rPr>
              <a:t>求一个月的最后一天</a:t>
            </a:r>
          </a:p>
          <a:p>
            <a:pPr>
              <a:buFont typeface="Wingdings" panose="05000000000000000000" pitchFamily="2" charset="2"/>
              <a:buNone/>
            </a:pPr>
            <a:r>
              <a:rPr lang="en-US" altLang="zh-CN" sz="2000" dirty="0" smtClean="0">
                <a:ea typeface="宋体" panose="02010600030101010101" pitchFamily="2" charset="-122"/>
              </a:rPr>
              <a:t>SQL&gt; select </a:t>
            </a:r>
            <a:r>
              <a:rPr lang="en-US" altLang="zh-CN" sz="2000" dirty="0" err="1" smtClean="0">
                <a:ea typeface="宋体" panose="02010600030101010101" pitchFamily="2" charset="-122"/>
              </a:rPr>
              <a:t>last_day</a:t>
            </a:r>
            <a:r>
              <a:rPr lang="en-US" altLang="zh-CN" sz="2000" dirty="0" smtClean="0">
                <a:ea typeface="宋体" panose="02010600030101010101" pitchFamily="2" charset="-122"/>
              </a:rPr>
              <a:t>(</a:t>
            </a:r>
            <a:r>
              <a:rPr lang="en-US" altLang="zh-CN" sz="2000" dirty="0" err="1" smtClean="0">
                <a:ea typeface="宋体" panose="02010600030101010101" pitchFamily="2" charset="-122"/>
              </a:rPr>
              <a:t>sysdate</a:t>
            </a:r>
            <a:r>
              <a:rPr lang="en-US" altLang="zh-CN" sz="2000" dirty="0" smtClean="0">
                <a:ea typeface="宋体" panose="02010600030101010101" pitchFamily="2" charset="-122"/>
              </a:rPr>
              <a:t>) from dual;</a:t>
            </a:r>
          </a:p>
          <a:p>
            <a:pPr>
              <a:buFont typeface="黑体" panose="02010609060101010101" pitchFamily="49" charset="-122"/>
              <a:buAutoNum type="arabicPeriod" startAt="2"/>
            </a:pPr>
            <a:r>
              <a:rPr lang="zh-CN" altLang="en-US" sz="2000" dirty="0" smtClean="0">
                <a:ea typeface="宋体" panose="02010600030101010101" pitchFamily="2" charset="-122"/>
              </a:rPr>
              <a:t>下一个星期一的日期</a:t>
            </a:r>
            <a:endParaRPr lang="en-US" altLang="zh-CN" sz="2000" dirty="0" smtClean="0">
              <a:ea typeface="宋体" panose="02010600030101010101" pitchFamily="2" charset="-122"/>
            </a:endParaRPr>
          </a:p>
          <a:p>
            <a:pPr>
              <a:buFont typeface="Wingdings" panose="05000000000000000000" pitchFamily="2" charset="2"/>
              <a:buNone/>
            </a:pPr>
            <a:r>
              <a:rPr lang="en-US" altLang="zh-CN" sz="2000" dirty="0" smtClean="0">
                <a:ea typeface="宋体" panose="02010600030101010101" pitchFamily="2" charset="-122"/>
              </a:rPr>
              <a:t>SQL&gt; select </a:t>
            </a:r>
            <a:r>
              <a:rPr lang="en-US" altLang="zh-CN" sz="2000" dirty="0" err="1" smtClean="0">
                <a:ea typeface="宋体" panose="02010600030101010101" pitchFamily="2" charset="-122"/>
              </a:rPr>
              <a:t>next_day</a:t>
            </a:r>
            <a:r>
              <a:rPr lang="en-US" altLang="zh-CN" sz="2000" dirty="0" smtClean="0">
                <a:ea typeface="宋体" panose="02010600030101010101" pitchFamily="2" charset="-122"/>
              </a:rPr>
              <a:t>(</a:t>
            </a:r>
            <a:r>
              <a:rPr lang="en-US" altLang="zh-CN" sz="2000" dirty="0" err="1" smtClean="0">
                <a:ea typeface="宋体" panose="02010600030101010101" pitchFamily="2" charset="-122"/>
              </a:rPr>
              <a:t>sysdate</a:t>
            </a:r>
            <a:r>
              <a:rPr lang="en-US" altLang="zh-CN" sz="2000" dirty="0" smtClean="0">
                <a:ea typeface="宋体" panose="02010600030101010101" pitchFamily="2" charset="-122"/>
              </a:rPr>
              <a:t>,'mon') from dual;</a:t>
            </a:r>
          </a:p>
          <a:p>
            <a:pPr>
              <a:buFont typeface="黑体" panose="02010609060101010101" pitchFamily="49" charset="-122"/>
              <a:buAutoNum type="arabicPeriod" startAt="3"/>
            </a:pPr>
            <a:r>
              <a:rPr lang="zh-CN" altLang="en-US" sz="2000" dirty="0" smtClean="0">
                <a:ea typeface="宋体" panose="02010600030101010101" pitchFamily="2" charset="-122"/>
              </a:rPr>
              <a:t>下个月的第一个星期五</a:t>
            </a:r>
          </a:p>
          <a:p>
            <a:pPr>
              <a:buFont typeface="Wingdings" panose="05000000000000000000" pitchFamily="2" charset="2"/>
              <a:buNone/>
            </a:pPr>
            <a:r>
              <a:rPr lang="en-US" altLang="zh-CN" sz="2000" dirty="0" smtClean="0">
                <a:ea typeface="宋体" panose="02010600030101010101" pitchFamily="2" charset="-122"/>
              </a:rPr>
              <a:t>SQL&gt; select </a:t>
            </a:r>
            <a:r>
              <a:rPr lang="en-US" altLang="zh-CN" sz="2000" dirty="0" err="1" smtClean="0">
                <a:ea typeface="宋体" panose="02010600030101010101" pitchFamily="2" charset="-122"/>
              </a:rPr>
              <a:t>next_day</a:t>
            </a:r>
            <a:r>
              <a:rPr lang="en-US" altLang="zh-CN" sz="2000" dirty="0" smtClean="0">
                <a:ea typeface="宋体" panose="02010600030101010101" pitchFamily="2" charset="-122"/>
              </a:rPr>
              <a:t>(</a:t>
            </a:r>
            <a:r>
              <a:rPr lang="en-US" altLang="zh-CN" sz="2000" dirty="0" err="1" smtClean="0">
                <a:ea typeface="宋体" panose="02010600030101010101" pitchFamily="2" charset="-122"/>
              </a:rPr>
              <a:t>last_day</a:t>
            </a:r>
            <a:r>
              <a:rPr lang="en-US" altLang="zh-CN" sz="2000" dirty="0" smtClean="0">
                <a:ea typeface="宋体" panose="02010600030101010101" pitchFamily="2" charset="-122"/>
              </a:rPr>
              <a:t>(</a:t>
            </a:r>
            <a:r>
              <a:rPr lang="en-US" altLang="zh-CN" sz="2000" dirty="0" err="1" smtClean="0">
                <a:ea typeface="宋体" panose="02010600030101010101" pitchFamily="2" charset="-122"/>
              </a:rPr>
              <a:t>sysdate</a:t>
            </a:r>
            <a:r>
              <a:rPr lang="en-US" altLang="zh-CN" sz="2000" dirty="0" smtClean="0">
                <a:ea typeface="宋体" panose="02010600030101010101" pitchFamily="2" charset="-122"/>
              </a:rPr>
              <a:t>),'</a:t>
            </a:r>
            <a:r>
              <a:rPr lang="en-US" altLang="zh-CN" sz="2000" dirty="0" err="1" smtClean="0">
                <a:ea typeface="宋体" panose="02010600030101010101" pitchFamily="2" charset="-122"/>
              </a:rPr>
              <a:t>fri</a:t>
            </a:r>
            <a:r>
              <a:rPr lang="en-US" altLang="zh-CN" sz="2000" dirty="0" smtClean="0">
                <a:ea typeface="宋体" panose="02010600030101010101" pitchFamily="2" charset="-122"/>
              </a:rPr>
              <a:t>') from dual</a:t>
            </a:r>
          </a:p>
          <a:p>
            <a:pPr>
              <a:buFont typeface="Wingdings" panose="05000000000000000000" pitchFamily="2" charset="2"/>
              <a:buNone/>
            </a:pPr>
            <a:endParaRPr lang="en-US" altLang="zh-CN" sz="2000" dirty="0" smtClean="0">
              <a:ea typeface="宋体" panose="02010600030101010101" pitchFamily="2" charset="-122"/>
            </a:endParaRPr>
          </a:p>
          <a:p>
            <a:pPr>
              <a:buFont typeface="Wingdings" panose="05000000000000000000" pitchFamily="2" charset="2"/>
              <a:buNone/>
            </a:pPr>
            <a:endParaRPr lang="zh-CN" altLang="en-US" dirty="0" smtClean="0">
              <a:ea typeface="宋体" panose="02010600030101010101" pitchFamily="2" charset="-122"/>
            </a:endParaRPr>
          </a:p>
        </p:txBody>
      </p:sp>
    </p:spTree>
    <p:extLst>
      <p:ext uri="{BB962C8B-B14F-4D97-AF65-F5344CB8AC3E}">
        <p14:creationId xmlns:p14="http://schemas.microsoft.com/office/powerpoint/2010/main" val="3996039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标题 1"/>
          <p:cNvSpPr>
            <a:spLocks noGrp="1"/>
          </p:cNvSpPr>
          <p:nvPr>
            <p:ph type="title"/>
          </p:nvPr>
        </p:nvSpPr>
        <p:spPr/>
        <p:txBody>
          <a:bodyPr/>
          <a:lstStyle/>
          <a:p>
            <a:r>
              <a:rPr lang="zh-CN" altLang="en-US" dirty="0" smtClean="0"/>
              <a:t>实验解释</a:t>
            </a:r>
          </a:p>
        </p:txBody>
      </p:sp>
      <p:sp>
        <p:nvSpPr>
          <p:cNvPr id="176131" name="内容占位符 2"/>
          <p:cNvSpPr>
            <a:spLocks noGrp="1"/>
          </p:cNvSpPr>
          <p:nvPr>
            <p:ph idx="1"/>
          </p:nvPr>
        </p:nvSpPr>
        <p:spPr/>
        <p:txBody>
          <a:bodyPr/>
          <a:lstStyle/>
          <a:p>
            <a:r>
              <a:rPr lang="en-US" altLang="zh-CN" smtClean="0">
                <a:ea typeface="宋体" panose="02010600030101010101" pitchFamily="2" charset="-122"/>
              </a:rPr>
              <a:t>Show </a:t>
            </a:r>
            <a:r>
              <a:rPr lang="en-US" altLang="zh-CN" dirty="0" smtClean="0">
                <a:ea typeface="宋体" panose="02010600030101010101" pitchFamily="2" charset="-122"/>
              </a:rPr>
              <a:t>details of employee </a:t>
            </a:r>
            <a:r>
              <a:rPr lang="en-US" altLang="zh-CN" dirty="0" err="1" smtClean="0">
                <a:ea typeface="宋体" panose="02010600030101010101" pitchFamily="2" charset="-122"/>
              </a:rPr>
              <a:t>hiredates</a:t>
            </a:r>
            <a:r>
              <a:rPr lang="en-US" altLang="zh-CN" dirty="0" smtClean="0">
                <a:ea typeface="宋体" panose="02010600030101010101" pitchFamily="2" charset="-122"/>
              </a:rPr>
              <a:t> and the date of their first payday.(paydays occur on the last Friday of each month)(plus their names)</a:t>
            </a:r>
            <a:endParaRPr lang="zh-CN" altLang="en-US" dirty="0" smtClean="0">
              <a:ea typeface="宋体" panose="02010600030101010101" pitchFamily="2" charset="-122"/>
            </a:endParaRPr>
          </a:p>
        </p:txBody>
      </p:sp>
      <p:sp>
        <p:nvSpPr>
          <p:cNvPr id="2" name="矩形 1"/>
          <p:cNvSpPr/>
          <p:nvPr/>
        </p:nvSpPr>
        <p:spPr>
          <a:xfrm>
            <a:off x="1602508" y="3706244"/>
            <a:ext cx="5297055" cy="646331"/>
          </a:xfrm>
          <a:prstGeom prst="rect">
            <a:avLst/>
          </a:prstGeom>
        </p:spPr>
        <p:txBody>
          <a:bodyPr wrap="square">
            <a:spAutoFit/>
          </a:bodyPr>
          <a:lstStyle/>
          <a:p>
            <a:r>
              <a:rPr lang="zh-CN" altLang="en-US" dirty="0"/>
              <a:t>select ename, hiredate, next_day(last_day(hiredate)-7, 'FRIDAY') "Pay Day" from emp;</a:t>
            </a:r>
          </a:p>
        </p:txBody>
      </p:sp>
      <p:sp>
        <p:nvSpPr>
          <p:cNvPr id="3" name="矩形 2"/>
          <p:cNvSpPr/>
          <p:nvPr/>
        </p:nvSpPr>
        <p:spPr>
          <a:xfrm>
            <a:off x="1602507" y="4842316"/>
            <a:ext cx="6710219" cy="646331"/>
          </a:xfrm>
          <a:prstGeom prst="rect">
            <a:avLst/>
          </a:prstGeom>
        </p:spPr>
        <p:txBody>
          <a:bodyPr wrap="square">
            <a:spAutoFit/>
          </a:bodyPr>
          <a:lstStyle/>
          <a:p>
            <a:r>
              <a:rPr lang="zh-CN" altLang="en-US" dirty="0"/>
              <a:t>select ename, hiredate,  next_day(last_day(next_day(hiredate, 'FRIDAY'))-7, 'FRIDAY') "Pay Day"</a:t>
            </a:r>
          </a:p>
        </p:txBody>
      </p:sp>
    </p:spTree>
    <p:extLst>
      <p:ext uri="{BB962C8B-B14F-4D97-AF65-F5344CB8AC3E}">
        <p14:creationId xmlns:p14="http://schemas.microsoft.com/office/powerpoint/2010/main" val="3854477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标题 1"/>
          <p:cNvSpPr>
            <a:spLocks noGrp="1"/>
          </p:cNvSpPr>
          <p:nvPr>
            <p:ph type="title"/>
          </p:nvPr>
        </p:nvSpPr>
        <p:spPr/>
        <p:txBody>
          <a:bodyPr/>
          <a:lstStyle/>
          <a:p>
            <a:r>
              <a:rPr lang="zh-CN" altLang="en-US" dirty="0" smtClean="0"/>
              <a:t>实验解释</a:t>
            </a:r>
          </a:p>
        </p:txBody>
      </p:sp>
      <p:sp>
        <p:nvSpPr>
          <p:cNvPr id="176131" name="内容占位符 2"/>
          <p:cNvSpPr>
            <a:spLocks noGrp="1"/>
          </p:cNvSpPr>
          <p:nvPr>
            <p:ph idx="1"/>
          </p:nvPr>
        </p:nvSpPr>
        <p:spPr/>
        <p:txBody>
          <a:bodyPr/>
          <a:lstStyle/>
          <a:p>
            <a:r>
              <a:rPr lang="en-US" altLang="zh-CN" b="1" dirty="0" smtClean="0"/>
              <a:t>EXERCISES 6  </a:t>
            </a:r>
          </a:p>
          <a:p>
            <a:r>
              <a:rPr lang="en-US" altLang="zh-CN" b="1" dirty="0" smtClean="0"/>
              <a:t>Q7 </a:t>
            </a:r>
            <a:r>
              <a:rPr lang="en-US" altLang="zh-CN" dirty="0" smtClean="0"/>
              <a:t>Find </a:t>
            </a:r>
            <a:r>
              <a:rPr lang="en-US" altLang="zh-CN" dirty="0"/>
              <a:t>all the employees that earn more than JONES, using temporary labels to abbreviate table names.</a:t>
            </a:r>
            <a:endParaRPr lang="zh-CN" altLang="en-US" dirty="0" smtClean="0">
              <a:ea typeface="宋体" panose="02010600030101010101" pitchFamily="2" charset="-122"/>
            </a:endParaRPr>
          </a:p>
        </p:txBody>
      </p:sp>
      <p:sp>
        <p:nvSpPr>
          <p:cNvPr id="4" name="矩形 3"/>
          <p:cNvSpPr/>
          <p:nvPr/>
        </p:nvSpPr>
        <p:spPr>
          <a:xfrm>
            <a:off x="1197709" y="3909352"/>
            <a:ext cx="3178947" cy="923330"/>
          </a:xfrm>
          <a:prstGeom prst="rect">
            <a:avLst/>
          </a:prstGeom>
        </p:spPr>
        <p:txBody>
          <a:bodyPr wrap="none">
            <a:spAutoFit/>
          </a:bodyPr>
          <a:lstStyle/>
          <a:p>
            <a:r>
              <a:rPr lang="en-US" altLang="zh-CN" dirty="0" smtClean="0"/>
              <a:t>P</a:t>
            </a:r>
            <a:r>
              <a:rPr lang="zh-CN" altLang="en-US" dirty="0" smtClean="0"/>
              <a:t>ossibly </a:t>
            </a:r>
            <a:r>
              <a:rPr lang="zh-CN" altLang="en-US" dirty="0"/>
              <a:t>several </a:t>
            </a:r>
            <a:r>
              <a:rPr lang="zh-CN" altLang="en-US" dirty="0" smtClean="0"/>
              <a:t>JONES</a:t>
            </a:r>
            <a:endParaRPr lang="en-US" altLang="zh-CN" dirty="0" smtClean="0"/>
          </a:p>
          <a:p>
            <a:endParaRPr lang="en-US" altLang="zh-CN" dirty="0"/>
          </a:p>
          <a:p>
            <a:r>
              <a:rPr lang="en-US" altLang="zh-CN" dirty="0" smtClean="0"/>
              <a:t>Selected employees is not jones</a:t>
            </a:r>
            <a:endParaRPr lang="zh-CN" altLang="en-US" dirty="0"/>
          </a:p>
        </p:txBody>
      </p:sp>
    </p:spTree>
    <p:extLst>
      <p:ext uri="{BB962C8B-B14F-4D97-AF65-F5344CB8AC3E}">
        <p14:creationId xmlns:p14="http://schemas.microsoft.com/office/powerpoint/2010/main" val="2877324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12"/>
          <p:cNvSpPr>
            <a:spLocks noGrp="1" noChangeArrowheads="1"/>
          </p:cNvSpPr>
          <p:nvPr>
            <p:ph type="title" idx="4294967295"/>
          </p:nvPr>
        </p:nvSpPr>
        <p:spPr>
          <a:xfrm>
            <a:off x="900113" y="188913"/>
            <a:ext cx="7391400" cy="563562"/>
          </a:xfrm>
        </p:spPr>
        <p:txBody>
          <a:bodyPr>
            <a:normAutofit fontScale="90000"/>
          </a:bodyPr>
          <a:lstStyle/>
          <a:p>
            <a:pPr eaLnBrk="1" hangingPunct="1"/>
            <a:r>
              <a:rPr lang="zh-CN" altLang="en-US" sz="3600" smtClean="0"/>
              <a:t>等值与非等值连接查询（续）</a:t>
            </a:r>
          </a:p>
        </p:txBody>
      </p:sp>
      <p:graphicFrame>
        <p:nvGraphicFramePr>
          <p:cNvPr id="15363" name="Group 3"/>
          <p:cNvGraphicFramePr>
            <a:graphicFrameLocks noGrp="1"/>
          </p:cNvGraphicFramePr>
          <p:nvPr>
            <p:ph idx="4294967295"/>
          </p:nvPr>
        </p:nvGraphicFramePr>
        <p:xfrm>
          <a:off x="684213" y="1916113"/>
          <a:ext cx="7999412" cy="2968626"/>
        </p:xfrm>
        <a:graphic>
          <a:graphicData uri="http://schemas.openxmlformats.org/drawingml/2006/table">
            <a:tbl>
              <a:tblPr/>
              <a:tblGrid>
                <a:gridCol w="1565275"/>
                <a:gridCol w="957262"/>
                <a:gridCol w="752475"/>
                <a:gridCol w="819150"/>
                <a:gridCol w="819150"/>
                <a:gridCol w="1436688"/>
                <a:gridCol w="674687"/>
                <a:gridCol w="974725"/>
              </a:tblGrid>
              <a:tr h="520700">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Student.Sno</a:t>
                      </a: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Sname</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Ssex</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Sage</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Sdept</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SC.Sno</a:t>
                      </a: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Cno</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Grade</a:t>
                      </a:r>
                    </a:p>
                  </a:txBody>
                  <a:tcPr horzOverflow="overflow">
                    <a:lnL>
                      <a:noFill/>
                    </a:lnL>
                    <a:lnR>
                      <a:noFill/>
                    </a:lnR>
                    <a:lnT>
                      <a:noFill/>
                    </a:lnT>
                    <a:lnB>
                      <a:noFill/>
                    </a:lnB>
                    <a:lnTlToBr>
                      <a:noFill/>
                    </a:lnTlToBr>
                    <a:lnBlToTr>
                      <a:noFill/>
                    </a:lnBlToTr>
                    <a:noFill/>
                  </a:tcPr>
                </a:tc>
              </a:tr>
              <a:tr h="503238">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92</a:t>
                      </a:r>
                    </a:p>
                  </a:txBody>
                  <a:tcPr horzOverflow="overflow">
                    <a:lnL>
                      <a:noFill/>
                    </a:lnL>
                    <a:lnR>
                      <a:noFill/>
                    </a:lnR>
                    <a:lnT>
                      <a:noFill/>
                    </a:lnT>
                    <a:lnB>
                      <a:noFill/>
                    </a:lnB>
                    <a:lnTlToBr>
                      <a:noFill/>
                    </a:lnTlToBr>
                    <a:lnBlToTr>
                      <a:noFill/>
                    </a:lnBlToTr>
                    <a:noFill/>
                  </a:tcPr>
                </a:tc>
              </a:tr>
              <a:tr h="504825">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85</a:t>
                      </a:r>
                    </a:p>
                  </a:txBody>
                  <a:tcPr horzOverflow="overflow">
                    <a:lnL>
                      <a:noFill/>
                    </a:lnL>
                    <a:lnR>
                      <a:noFill/>
                    </a:lnR>
                    <a:lnT>
                      <a:noFill/>
                    </a:lnT>
                    <a:lnB>
                      <a:noFill/>
                    </a:lnB>
                    <a:lnTlToBr>
                      <a:noFill/>
                    </a:lnTlToBr>
                    <a:lnBlToTr>
                      <a:noFill/>
                    </a:lnBlToTr>
                    <a:noFill/>
                  </a:tcPr>
                </a:tc>
              </a:tr>
              <a:tr h="503238">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88</a:t>
                      </a:r>
                    </a:p>
                  </a:txBody>
                  <a:tcPr horzOverflow="overflow">
                    <a:lnL>
                      <a:noFill/>
                    </a:lnL>
                    <a:lnR>
                      <a:noFill/>
                    </a:lnR>
                    <a:lnT>
                      <a:noFill/>
                    </a:lnT>
                    <a:lnB>
                      <a:noFill/>
                    </a:lnB>
                    <a:lnTlToBr>
                      <a:noFill/>
                    </a:lnTlToBr>
                    <a:lnBlToTr>
                      <a:noFill/>
                    </a:lnBlToTr>
                    <a:noFill/>
                  </a:tcPr>
                </a:tc>
              </a:tr>
              <a:tr h="504825">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刘晨</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女</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90</a:t>
                      </a:r>
                    </a:p>
                  </a:txBody>
                  <a:tcPr horzOverflow="overflow">
                    <a:lnL>
                      <a:noFill/>
                    </a:lnL>
                    <a:lnR>
                      <a:noFill/>
                    </a:lnR>
                    <a:lnT>
                      <a:noFill/>
                    </a:lnT>
                    <a:lnB>
                      <a:noFill/>
                    </a:lnB>
                    <a:lnTlToBr>
                      <a:noFill/>
                    </a:lnTlToBr>
                    <a:lnBlToTr>
                      <a:noFill/>
                    </a:lnBlToTr>
                    <a:noFill/>
                  </a:tcPr>
                </a:tc>
              </a:tr>
              <a:tr h="431800">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刘晨</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女</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p>
                  </a:txBody>
                  <a:tcPr horzOverflow="overflow">
                    <a:lnL>
                      <a:noFill/>
                    </a:lnL>
                    <a:lnR>
                      <a:noFill/>
                    </a:lnR>
                    <a:lnT>
                      <a:noFill/>
                    </a:lnT>
                    <a:lnB>
                      <a:noFill/>
                    </a:lnB>
                    <a:lnTlToBr>
                      <a:noFill/>
                    </a:lnTlToBr>
                    <a:lnBlToTr>
                      <a:noFill/>
                    </a:lnBlToTr>
                    <a:solidFill>
                      <a:srgbClr val="B3B3B3"/>
                    </a:solid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a:t>
                      </a:r>
                    </a:p>
                  </a:txBody>
                  <a:tcPr horzOverflow="overflow">
                    <a:lnL>
                      <a:noFill/>
                    </a:lnL>
                    <a:lnR>
                      <a:noFill/>
                    </a:lnR>
                    <a:lnT>
                      <a:noFill/>
                    </a:lnT>
                    <a:lnB>
                      <a:noFill/>
                    </a:lnB>
                    <a:lnTlToBr>
                      <a:noFill/>
                    </a:lnTlToBr>
                    <a:lnBlToTr>
                      <a:noFill/>
                    </a:lnBlToTr>
                    <a:noFill/>
                  </a:tcPr>
                </a:tc>
              </a:tr>
            </a:tbl>
          </a:graphicData>
        </a:graphic>
      </p:graphicFrame>
      <p:sp>
        <p:nvSpPr>
          <p:cNvPr id="10292" name="Text Box 423"/>
          <p:cNvSpPr txBox="1">
            <a:spLocks noChangeArrowheads="1"/>
          </p:cNvSpPr>
          <p:nvPr/>
        </p:nvSpPr>
        <p:spPr bwMode="auto">
          <a:xfrm>
            <a:off x="427038" y="1270000"/>
            <a:ext cx="1706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Times New Roman" panose="02020603050405020304" pitchFamily="18" charset="0"/>
              </a:rPr>
              <a:t>查询结果：</a:t>
            </a:r>
          </a:p>
        </p:txBody>
      </p:sp>
      <p:sp>
        <p:nvSpPr>
          <p:cNvPr id="10293" name="Line 424"/>
          <p:cNvSpPr>
            <a:spLocks noChangeShapeType="1"/>
          </p:cNvSpPr>
          <p:nvPr/>
        </p:nvSpPr>
        <p:spPr bwMode="auto">
          <a:xfrm>
            <a:off x="684213" y="2420938"/>
            <a:ext cx="7920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40085329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zh-CN" altLang="en-US" sz="3600" dirty="0"/>
              <a:t>等值与非等值连接查询（续）</a:t>
            </a:r>
            <a:endParaRPr lang="en-US" altLang="zh-CN" sz="3600" dirty="0" smtClean="0"/>
          </a:p>
        </p:txBody>
      </p:sp>
      <p:sp>
        <p:nvSpPr>
          <p:cNvPr id="97283" name="Rectangle 3"/>
          <p:cNvSpPr>
            <a:spLocks noGrp="1" noChangeArrowheads="1"/>
          </p:cNvSpPr>
          <p:nvPr>
            <p:ph type="body" idx="1"/>
          </p:nvPr>
        </p:nvSpPr>
        <p:spPr>
          <a:xfrm>
            <a:off x="755650" y="1341438"/>
            <a:ext cx="7772400" cy="4841875"/>
          </a:xfrm>
        </p:spPr>
        <p:txBody>
          <a:bodyPr>
            <a:normAutofit/>
          </a:bodyPr>
          <a:lstStyle/>
          <a:p>
            <a:pPr marL="228600" lvl="1" algn="just">
              <a:spcBef>
                <a:spcPts val="1000"/>
              </a:spcBef>
              <a:buFont typeface="Wingdings" panose="05000000000000000000" pitchFamily="2" charset="2"/>
              <a:buChar char="p"/>
            </a:pPr>
            <a:r>
              <a:rPr lang="zh-CN" altLang="en-US" sz="2800" dirty="0"/>
              <a:t>自然连接（</a:t>
            </a:r>
            <a:r>
              <a:rPr lang="en-US" altLang="zh-CN" sz="2800" dirty="0"/>
              <a:t>Natural join</a:t>
            </a:r>
            <a:r>
              <a:rPr lang="zh-CN" altLang="en-US" sz="2800" dirty="0"/>
              <a:t>）  </a:t>
            </a:r>
          </a:p>
        </p:txBody>
      </p:sp>
      <p:sp>
        <p:nvSpPr>
          <p:cNvPr id="2" name="矩形 1"/>
          <p:cNvSpPr/>
          <p:nvPr/>
        </p:nvSpPr>
        <p:spPr>
          <a:xfrm>
            <a:off x="1124465" y="1907550"/>
            <a:ext cx="6792098" cy="369332"/>
          </a:xfrm>
          <a:prstGeom prst="rect">
            <a:avLst/>
          </a:prstGeom>
        </p:spPr>
        <p:txBody>
          <a:bodyPr wrap="square">
            <a:spAutoFit/>
          </a:bodyPr>
          <a:lstStyle/>
          <a:p>
            <a:r>
              <a:rPr lang="en-US" altLang="zh-CN" dirty="0">
                <a:solidFill>
                  <a:srgbClr val="235A81"/>
                </a:solidFill>
                <a:latin typeface="Courier New" panose="02070309020205020404" pitchFamily="49" charset="0"/>
                <a:hlinkClick r:id="rId3"/>
              </a:rPr>
              <a:t>SELECT</a:t>
            </a:r>
            <a:r>
              <a:rPr lang="en-US" altLang="zh-CN" dirty="0">
                <a:solidFill>
                  <a:srgbClr val="444444"/>
                </a:solidFill>
                <a:latin typeface="Courier New" panose="02070309020205020404" pitchFamily="49" charset="0"/>
              </a:rPr>
              <a:t> * </a:t>
            </a:r>
            <a:r>
              <a:rPr lang="en-US" altLang="zh-CN" dirty="0">
                <a:solidFill>
                  <a:srgbClr val="770088"/>
                </a:solidFill>
                <a:latin typeface="Courier New" panose="02070309020205020404" pitchFamily="49" charset="0"/>
              </a:rPr>
              <a:t>FROM</a:t>
            </a:r>
            <a:r>
              <a:rPr lang="en-US" altLang="zh-CN" dirty="0">
                <a:solidFill>
                  <a:srgbClr val="444444"/>
                </a:solidFill>
                <a:latin typeface="Courier New" panose="02070309020205020404" pitchFamily="49" charset="0"/>
              </a:rPr>
              <a:t> </a:t>
            </a:r>
            <a:r>
              <a:rPr lang="en-US" altLang="zh-CN" dirty="0">
                <a:solidFill>
                  <a:srgbClr val="0055AA"/>
                </a:solidFill>
                <a:latin typeface="Courier New" panose="02070309020205020404" pitchFamily="49" charset="0"/>
              </a:rPr>
              <a:t>`</a:t>
            </a:r>
            <a:r>
              <a:rPr lang="en-US" altLang="zh-CN" dirty="0" err="1">
                <a:solidFill>
                  <a:srgbClr val="0055AA"/>
                </a:solidFill>
                <a:latin typeface="Courier New" panose="02070309020205020404" pitchFamily="49" charset="0"/>
              </a:rPr>
              <a:t>emp</a:t>
            </a:r>
            <a:r>
              <a:rPr lang="en-US" altLang="zh-CN" dirty="0" smtClean="0">
                <a:solidFill>
                  <a:srgbClr val="0055AA"/>
                </a:solidFill>
                <a:latin typeface="Courier New" panose="02070309020205020404" pitchFamily="49" charset="0"/>
              </a:rPr>
              <a:t>` </a:t>
            </a:r>
            <a:r>
              <a:rPr lang="en-US" altLang="zh-CN" dirty="0" smtClean="0">
                <a:solidFill>
                  <a:srgbClr val="770088"/>
                </a:solidFill>
                <a:latin typeface="Courier New" panose="02070309020205020404" pitchFamily="49" charset="0"/>
              </a:rPr>
              <a:t>natural</a:t>
            </a:r>
            <a:r>
              <a:rPr lang="en-US" altLang="zh-CN" dirty="0">
                <a:solidFill>
                  <a:srgbClr val="444444"/>
                </a:solidFill>
                <a:latin typeface="Courier New" panose="02070309020205020404" pitchFamily="49" charset="0"/>
              </a:rPr>
              <a:t> </a:t>
            </a:r>
            <a:r>
              <a:rPr lang="en-US" altLang="zh-CN" dirty="0" smtClean="0">
                <a:solidFill>
                  <a:srgbClr val="770088"/>
                </a:solidFill>
                <a:latin typeface="Courier New" panose="02070309020205020404" pitchFamily="49" charset="0"/>
              </a:rPr>
              <a:t>join </a:t>
            </a:r>
            <a:r>
              <a:rPr lang="en-US" altLang="zh-CN" dirty="0">
                <a:solidFill>
                  <a:srgbClr val="0055AA"/>
                </a:solidFill>
                <a:latin typeface="Courier New" panose="02070309020205020404" pitchFamily="49" charset="0"/>
              </a:rPr>
              <a:t>`</a:t>
            </a:r>
            <a:r>
              <a:rPr lang="en-US" altLang="zh-CN" dirty="0" err="1">
                <a:solidFill>
                  <a:srgbClr val="0055AA"/>
                </a:solidFill>
                <a:latin typeface="Courier New" panose="02070309020205020404" pitchFamily="49" charset="0"/>
              </a:rPr>
              <a:t>dept</a:t>
            </a:r>
            <a:r>
              <a:rPr lang="en-US" altLang="zh-CN" dirty="0">
                <a:solidFill>
                  <a:srgbClr val="0055AA"/>
                </a:solidFill>
                <a:latin typeface="Courier New" panose="02070309020205020404" pitchFamily="49" charset="0"/>
              </a:rPr>
              <a:t>` </a:t>
            </a:r>
            <a:r>
              <a:rPr lang="en-US" altLang="zh-CN" dirty="0">
                <a:solidFill>
                  <a:srgbClr val="444444"/>
                </a:solidFill>
                <a:latin typeface="Courier New" panose="02070309020205020404" pitchFamily="49" charset="0"/>
              </a:rPr>
              <a:t> </a:t>
            </a:r>
            <a:endParaRPr lang="zh-CN" altLang="en-US" dirty="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900" y="2276882"/>
            <a:ext cx="7554379" cy="4096322"/>
          </a:xfrm>
          <a:prstGeom prst="rect">
            <a:avLst/>
          </a:prstGeom>
        </p:spPr>
      </p:pic>
    </p:spTree>
    <p:extLst>
      <p:ext uri="{BB962C8B-B14F-4D97-AF65-F5344CB8AC3E}">
        <p14:creationId xmlns:p14="http://schemas.microsoft.com/office/powerpoint/2010/main" val="30765637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pPr eaLnBrk="1" hangingPunct="1"/>
            <a:r>
              <a:rPr lang="zh-CN" altLang="en-US" sz="3600" dirty="0" smtClean="0"/>
              <a:t>等值与非等值连接查询（续）</a:t>
            </a:r>
          </a:p>
        </p:txBody>
      </p:sp>
      <p:sp>
        <p:nvSpPr>
          <p:cNvPr id="15363" name="Rectangle 3"/>
          <p:cNvSpPr>
            <a:spLocks noGrp="1" noChangeArrowheads="1"/>
          </p:cNvSpPr>
          <p:nvPr>
            <p:ph type="body" idx="4294967295"/>
          </p:nvPr>
        </p:nvSpPr>
        <p:spPr>
          <a:xfrm>
            <a:off x="250825" y="1196975"/>
            <a:ext cx="8893175" cy="4495800"/>
          </a:xfrm>
        </p:spPr>
        <p:txBody>
          <a:bodyPr/>
          <a:lstStyle/>
          <a:p>
            <a:pPr algn="just" eaLnBrk="1" hangingPunct="1"/>
            <a:r>
              <a:rPr lang="zh-CN" altLang="en-US" dirty="0" smtClean="0"/>
              <a:t>自然连接</a:t>
            </a:r>
          </a:p>
          <a:p>
            <a:pPr eaLnBrk="1" hangingPunct="1">
              <a:lnSpc>
                <a:spcPct val="140000"/>
              </a:lnSpc>
              <a:buFont typeface="Wingdings" panose="05000000000000000000" pitchFamily="2" charset="2"/>
              <a:buNone/>
            </a:pPr>
            <a:endParaRPr lang="en-US" altLang="zh-CN" sz="2400" dirty="0" smtClean="0"/>
          </a:p>
          <a:p>
            <a:pPr eaLnBrk="1" hangingPunct="1">
              <a:lnSpc>
                <a:spcPct val="140000"/>
              </a:lnSpc>
              <a:buFont typeface="Wingdings" panose="05000000000000000000" pitchFamily="2" charset="2"/>
              <a:buNone/>
            </a:pPr>
            <a:r>
              <a:rPr lang="en-US" altLang="zh-CN" sz="2400" dirty="0" smtClean="0"/>
              <a:t>[</a:t>
            </a:r>
            <a:r>
              <a:rPr lang="zh-CN" altLang="en-US" sz="2400" dirty="0" smtClean="0"/>
              <a:t>例 </a:t>
            </a:r>
            <a:r>
              <a:rPr lang="en-US" altLang="zh-CN" sz="2400" dirty="0" smtClean="0"/>
              <a:t>3.50]  </a:t>
            </a:r>
            <a:r>
              <a:rPr lang="zh-CN" altLang="en-US" sz="2400" dirty="0" smtClean="0"/>
              <a:t>对</a:t>
            </a:r>
            <a:r>
              <a:rPr lang="en-US" altLang="zh-CN" sz="2400" dirty="0" smtClean="0"/>
              <a:t>[</a:t>
            </a:r>
            <a:r>
              <a:rPr lang="zh-CN" altLang="en-US" sz="2400" dirty="0" smtClean="0"/>
              <a:t>例 </a:t>
            </a:r>
            <a:r>
              <a:rPr lang="en-US" altLang="zh-CN" sz="2400" dirty="0" smtClean="0"/>
              <a:t>3.49]</a:t>
            </a:r>
            <a:r>
              <a:rPr lang="zh-CN" altLang="en-US" sz="2400" dirty="0" smtClean="0"/>
              <a:t>用自然连接完成。</a:t>
            </a:r>
          </a:p>
          <a:p>
            <a:pPr eaLnBrk="1" hangingPunct="1">
              <a:lnSpc>
                <a:spcPct val="140000"/>
              </a:lnSpc>
              <a:buFont typeface="Wingdings" panose="05000000000000000000" pitchFamily="2" charset="2"/>
              <a:buNone/>
            </a:pPr>
            <a:r>
              <a:rPr lang="zh-CN" altLang="en-US" sz="2400" dirty="0" smtClean="0"/>
              <a:t> </a:t>
            </a:r>
            <a:r>
              <a:rPr lang="en-US" altLang="zh-CN" sz="2400" dirty="0" smtClean="0"/>
              <a:t>SELECT  </a:t>
            </a:r>
            <a:r>
              <a:rPr lang="en-US" altLang="zh-CN" sz="2400" dirty="0" err="1" smtClean="0">
                <a:solidFill>
                  <a:srgbClr val="D75B5B"/>
                </a:solidFill>
              </a:rPr>
              <a:t>Student.Sno</a:t>
            </a:r>
            <a:r>
              <a:rPr lang="zh-CN" altLang="en-US" sz="2400" dirty="0" smtClean="0"/>
              <a:t>,</a:t>
            </a:r>
            <a:r>
              <a:rPr lang="en-US" altLang="zh-CN" sz="2400" dirty="0" err="1" smtClean="0"/>
              <a:t>Sname</a:t>
            </a:r>
            <a:r>
              <a:rPr lang="zh-CN" altLang="en-US" sz="2400" dirty="0" smtClean="0"/>
              <a:t>,</a:t>
            </a:r>
            <a:r>
              <a:rPr lang="en-US" altLang="zh-CN" sz="2400" dirty="0" err="1" smtClean="0"/>
              <a:t>Ssex</a:t>
            </a:r>
            <a:r>
              <a:rPr lang="zh-CN" altLang="en-US" sz="2400" dirty="0" smtClean="0"/>
              <a:t>,</a:t>
            </a:r>
            <a:r>
              <a:rPr lang="en-US" altLang="zh-CN" sz="2400" dirty="0" smtClean="0"/>
              <a:t>Sage</a:t>
            </a:r>
            <a:r>
              <a:rPr lang="zh-CN" altLang="en-US" sz="2400" dirty="0" smtClean="0"/>
              <a:t>,</a:t>
            </a:r>
            <a:r>
              <a:rPr lang="en-US" altLang="zh-CN" sz="2400" dirty="0" err="1" smtClean="0"/>
              <a:t>Sdept</a:t>
            </a:r>
            <a:r>
              <a:rPr lang="zh-CN" altLang="en-US" sz="2400" dirty="0" smtClean="0"/>
              <a:t>,</a:t>
            </a:r>
            <a:r>
              <a:rPr lang="en-US" altLang="zh-CN" sz="2400" dirty="0" err="1" smtClean="0"/>
              <a:t>Cno</a:t>
            </a:r>
            <a:r>
              <a:rPr lang="zh-CN" altLang="en-US" sz="2400" dirty="0" smtClean="0"/>
              <a:t>,</a:t>
            </a:r>
            <a:r>
              <a:rPr lang="en-US" altLang="zh-CN" sz="2400" dirty="0" smtClean="0"/>
              <a:t>Grade</a:t>
            </a:r>
          </a:p>
          <a:p>
            <a:pPr eaLnBrk="1" hangingPunct="1">
              <a:lnSpc>
                <a:spcPct val="140000"/>
              </a:lnSpc>
              <a:buFont typeface="Wingdings" panose="05000000000000000000" pitchFamily="2" charset="2"/>
              <a:buNone/>
            </a:pPr>
            <a:r>
              <a:rPr lang="en-US" altLang="zh-CN" sz="2400" dirty="0" smtClean="0"/>
              <a:t> FROM     Student</a:t>
            </a:r>
            <a:r>
              <a:rPr lang="zh-CN" altLang="en-US" sz="2400" dirty="0" smtClean="0"/>
              <a:t>,</a:t>
            </a:r>
            <a:r>
              <a:rPr lang="en-US" altLang="zh-CN" sz="2400" dirty="0" smtClean="0"/>
              <a:t>SC</a:t>
            </a:r>
          </a:p>
          <a:p>
            <a:pPr eaLnBrk="1" hangingPunct="1">
              <a:lnSpc>
                <a:spcPct val="140000"/>
              </a:lnSpc>
              <a:buFont typeface="Wingdings" panose="05000000000000000000" pitchFamily="2" charset="2"/>
              <a:buNone/>
            </a:pPr>
            <a:r>
              <a:rPr lang="en-US" altLang="zh-CN" sz="2400" dirty="0" smtClean="0"/>
              <a:t> WHERE  </a:t>
            </a:r>
            <a:r>
              <a:rPr lang="en-US" altLang="zh-CN" sz="2400" dirty="0" err="1" smtClean="0"/>
              <a:t>Student.Sno</a:t>
            </a:r>
            <a:r>
              <a:rPr lang="en-US" altLang="zh-CN" sz="2400" dirty="0" smtClean="0"/>
              <a:t> = </a:t>
            </a:r>
            <a:r>
              <a:rPr lang="en-US" altLang="zh-CN" sz="2400" dirty="0" err="1" smtClean="0"/>
              <a:t>SC.Sno</a:t>
            </a:r>
            <a:r>
              <a:rPr lang="zh-CN" altLang="en-US" sz="2400" dirty="0" smtClean="0"/>
              <a:t>;</a:t>
            </a:r>
            <a:endParaRPr lang="en-US" altLang="zh-CN" sz="2400" dirty="0" smtClean="0"/>
          </a:p>
          <a:p>
            <a:pPr eaLnBrk="1" hangingPunct="1">
              <a:lnSpc>
                <a:spcPct val="140000"/>
              </a:lnSpc>
              <a:buFont typeface="Wingdings" panose="05000000000000000000" pitchFamily="2" charset="2"/>
              <a:buNone/>
            </a:pPr>
            <a:endParaRPr lang="en-US" altLang="zh-CN" sz="2400" dirty="0" smtClean="0"/>
          </a:p>
        </p:txBody>
      </p:sp>
    </p:spTree>
    <p:extLst>
      <p:ext uri="{BB962C8B-B14F-4D97-AF65-F5344CB8AC3E}">
        <p14:creationId xmlns:p14="http://schemas.microsoft.com/office/powerpoint/2010/main" val="1290218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idx="4294967295"/>
          </p:nvPr>
        </p:nvSpPr>
        <p:spPr/>
        <p:txBody>
          <a:bodyPr/>
          <a:lstStyle/>
          <a:p>
            <a:pPr eaLnBrk="1" hangingPunct="1"/>
            <a:r>
              <a:rPr lang="zh-CN" altLang="en-US" sz="3600" smtClean="0"/>
              <a:t>等值与非等值连接查询（续）</a:t>
            </a:r>
          </a:p>
        </p:txBody>
      </p:sp>
      <p:sp>
        <p:nvSpPr>
          <p:cNvPr id="16387" name="内容占位符 2"/>
          <p:cNvSpPr>
            <a:spLocks noGrp="1"/>
          </p:cNvSpPr>
          <p:nvPr>
            <p:ph idx="4294967295"/>
          </p:nvPr>
        </p:nvSpPr>
        <p:spPr>
          <a:xfrm>
            <a:off x="151245" y="1193511"/>
            <a:ext cx="8823325" cy="5499100"/>
          </a:xfrm>
        </p:spPr>
        <p:txBody>
          <a:bodyPr/>
          <a:lstStyle/>
          <a:p>
            <a:pPr marL="87313" indent="-87313" eaLnBrk="1" hangingPunct="1">
              <a:lnSpc>
                <a:spcPct val="120000"/>
              </a:lnSpc>
              <a:spcBef>
                <a:spcPct val="0"/>
              </a:spcBef>
            </a:pPr>
            <a:r>
              <a:rPr lang="zh-CN" altLang="en-US" dirty="0" smtClean="0">
                <a:latin typeface="宋体" panose="02010600030101010101" pitchFamily="2" charset="-122"/>
              </a:rPr>
              <a:t>一条</a:t>
            </a:r>
            <a:r>
              <a:rPr lang="en-US" altLang="zh-CN" dirty="0" smtClean="0"/>
              <a:t>SQL</a:t>
            </a:r>
            <a:r>
              <a:rPr lang="zh-CN" altLang="en-US" dirty="0" smtClean="0">
                <a:latin typeface="宋体" panose="02010600030101010101" pitchFamily="2" charset="-122"/>
              </a:rPr>
              <a:t>语句可以同时完成选择和连接查询，这时</a:t>
            </a:r>
            <a:r>
              <a:rPr lang="en-US" altLang="zh-CN" dirty="0" smtClean="0"/>
              <a:t>WHERE</a:t>
            </a:r>
            <a:r>
              <a:rPr lang="zh-CN" altLang="en-US" dirty="0" smtClean="0">
                <a:latin typeface="宋体" panose="02010600030101010101" pitchFamily="2" charset="-122"/>
              </a:rPr>
              <a:t>子句是由连接谓词和选择谓词组成的复合条件。</a:t>
            </a:r>
          </a:p>
          <a:p>
            <a:pPr marL="87313" indent="-87313" eaLnBrk="1" hangingPunct="1">
              <a:lnSpc>
                <a:spcPct val="150000"/>
              </a:lnSpc>
              <a:spcBef>
                <a:spcPct val="0"/>
              </a:spcBef>
              <a:buFont typeface="Wingdings" panose="05000000000000000000" pitchFamily="2" charset="2"/>
              <a:buNone/>
            </a:pPr>
            <a:r>
              <a:rPr lang="en-US" altLang="zh-CN" sz="2400" dirty="0" smtClean="0"/>
              <a:t>[</a:t>
            </a:r>
            <a:r>
              <a:rPr lang="zh-CN" altLang="en-US" sz="2400" dirty="0" smtClean="0"/>
              <a:t>例 </a:t>
            </a:r>
            <a:r>
              <a:rPr lang="en-US" altLang="zh-CN" sz="2400" dirty="0" smtClean="0"/>
              <a:t>3.51 ]</a:t>
            </a:r>
            <a:r>
              <a:rPr lang="zh-CN" altLang="en-US" sz="2000" dirty="0" smtClean="0"/>
              <a:t>查询选修</a:t>
            </a:r>
            <a:r>
              <a:rPr lang="en-US" altLang="zh-CN" sz="2000" dirty="0" smtClean="0"/>
              <a:t>2</a:t>
            </a:r>
            <a:r>
              <a:rPr lang="zh-CN" altLang="en-US" sz="2000" dirty="0" smtClean="0"/>
              <a:t>号课程且成绩在</a:t>
            </a:r>
            <a:r>
              <a:rPr lang="en-US" altLang="zh-CN" sz="2000" dirty="0" smtClean="0"/>
              <a:t>90</a:t>
            </a:r>
            <a:r>
              <a:rPr lang="zh-CN" altLang="en-US" sz="2000" dirty="0" smtClean="0"/>
              <a:t>分以上的所有学生的学号和姓名。</a:t>
            </a:r>
            <a:endParaRPr lang="zh-CN" altLang="en-US" sz="2400" dirty="0" smtClean="0"/>
          </a:p>
          <a:p>
            <a:pPr marL="87313" indent="-87313" eaLnBrk="1" hangingPunct="1">
              <a:lnSpc>
                <a:spcPct val="120000"/>
              </a:lnSpc>
              <a:spcBef>
                <a:spcPct val="0"/>
              </a:spcBef>
              <a:buFont typeface="Wingdings" panose="05000000000000000000" pitchFamily="2" charset="2"/>
              <a:buNone/>
            </a:pPr>
            <a:r>
              <a:rPr lang="en-US" altLang="zh-CN" sz="2200" dirty="0" smtClean="0"/>
              <a:t>    SELECT </a:t>
            </a:r>
            <a:r>
              <a:rPr lang="en-US" altLang="zh-CN" sz="2200" dirty="0" err="1" smtClean="0"/>
              <a:t>Student.Sno</a:t>
            </a:r>
            <a:r>
              <a:rPr lang="zh-CN" altLang="en-US" sz="2200" dirty="0" smtClean="0"/>
              <a:t>, </a:t>
            </a:r>
            <a:r>
              <a:rPr lang="en-US" altLang="zh-CN" sz="2200" dirty="0" err="1" smtClean="0"/>
              <a:t>Sname</a:t>
            </a:r>
            <a:endParaRPr lang="zh-CN" altLang="en-US" sz="2200" dirty="0" smtClean="0"/>
          </a:p>
          <a:p>
            <a:pPr marL="87313" indent="-87313" eaLnBrk="1" hangingPunct="1">
              <a:lnSpc>
                <a:spcPct val="120000"/>
              </a:lnSpc>
              <a:spcBef>
                <a:spcPct val="0"/>
              </a:spcBef>
              <a:buFont typeface="Wingdings" panose="05000000000000000000" pitchFamily="2" charset="2"/>
              <a:buNone/>
            </a:pPr>
            <a:r>
              <a:rPr lang="en-US" altLang="zh-CN" sz="2200" dirty="0" smtClean="0"/>
              <a:t>    FROM     Student</a:t>
            </a:r>
            <a:r>
              <a:rPr lang="zh-CN" altLang="en-US" sz="2200" dirty="0" smtClean="0"/>
              <a:t>, </a:t>
            </a:r>
            <a:r>
              <a:rPr lang="en-US" altLang="zh-CN" sz="2200" dirty="0" smtClean="0"/>
              <a:t>SC</a:t>
            </a:r>
            <a:endParaRPr lang="zh-CN" altLang="en-US" sz="2200" dirty="0" smtClean="0"/>
          </a:p>
          <a:p>
            <a:pPr marL="87313" indent="-87313" eaLnBrk="1" hangingPunct="1">
              <a:lnSpc>
                <a:spcPct val="120000"/>
              </a:lnSpc>
              <a:spcBef>
                <a:spcPct val="0"/>
              </a:spcBef>
              <a:buFont typeface="Wingdings" panose="05000000000000000000" pitchFamily="2" charset="2"/>
              <a:buNone/>
            </a:pPr>
            <a:r>
              <a:rPr lang="en-US" altLang="zh-CN" sz="2200" dirty="0" smtClean="0"/>
              <a:t>    WHERE  </a:t>
            </a:r>
            <a:r>
              <a:rPr lang="en-US" altLang="zh-CN" sz="2200" dirty="0" err="1" smtClean="0"/>
              <a:t>Student.Sno</a:t>
            </a:r>
            <a:r>
              <a:rPr lang="en-US" altLang="zh-CN" sz="2200" dirty="0" smtClean="0"/>
              <a:t>=</a:t>
            </a:r>
            <a:r>
              <a:rPr lang="en-US" altLang="zh-CN" sz="2200" dirty="0" err="1" smtClean="0"/>
              <a:t>SC.Sno</a:t>
            </a:r>
            <a:r>
              <a:rPr lang="en-US" altLang="zh-CN" sz="2200" dirty="0" smtClean="0"/>
              <a:t>  AND    		               </a:t>
            </a:r>
          </a:p>
          <a:p>
            <a:pPr marL="87313" indent="-87313" eaLnBrk="1" hangingPunct="1">
              <a:lnSpc>
                <a:spcPct val="120000"/>
              </a:lnSpc>
              <a:spcBef>
                <a:spcPct val="0"/>
              </a:spcBef>
              <a:buFont typeface="Wingdings" panose="05000000000000000000" pitchFamily="2" charset="2"/>
              <a:buNone/>
            </a:pPr>
            <a:r>
              <a:rPr lang="en-US" altLang="zh-CN" sz="2200" dirty="0" smtClean="0"/>
              <a:t>                   </a:t>
            </a:r>
            <a:r>
              <a:rPr lang="en-US" altLang="zh-CN" sz="2200" dirty="0" err="1" smtClean="0"/>
              <a:t>SC.Cno</a:t>
            </a:r>
            <a:r>
              <a:rPr lang="en-US" altLang="zh-CN" sz="2200" dirty="0" smtClean="0"/>
              <a:t>=' 2 ' AND </a:t>
            </a:r>
            <a:r>
              <a:rPr lang="en-US" altLang="zh-CN" sz="2200" dirty="0" err="1" smtClean="0"/>
              <a:t>SC.Grade</a:t>
            </a:r>
            <a:r>
              <a:rPr lang="en-US" altLang="zh-CN" sz="2200" dirty="0" smtClean="0"/>
              <a:t>&gt;90</a:t>
            </a:r>
            <a:r>
              <a:rPr lang="zh-CN" altLang="en-US" sz="2200" dirty="0" smtClean="0"/>
              <a:t>;</a:t>
            </a:r>
            <a:endParaRPr lang="en-US" altLang="zh-CN" sz="2200" dirty="0" smtClean="0"/>
          </a:p>
          <a:p>
            <a:pPr marL="400050" lvl="1" indent="0" eaLnBrk="1" hangingPunct="1">
              <a:lnSpc>
                <a:spcPct val="150000"/>
              </a:lnSpc>
              <a:spcBef>
                <a:spcPct val="0"/>
              </a:spcBef>
            </a:pPr>
            <a:r>
              <a:rPr lang="zh-CN" altLang="en-US" dirty="0" smtClean="0"/>
              <a:t>执行过程</a:t>
            </a:r>
            <a:r>
              <a:rPr lang="en-US" altLang="zh-CN" dirty="0" smtClean="0"/>
              <a:t>:</a:t>
            </a:r>
          </a:p>
          <a:p>
            <a:pPr marL="800100" lvl="2" indent="0" eaLnBrk="1" hangingPunct="1">
              <a:lnSpc>
                <a:spcPct val="120000"/>
              </a:lnSpc>
              <a:spcBef>
                <a:spcPct val="0"/>
              </a:spcBef>
              <a:buSzPct val="87000"/>
              <a:buFont typeface="Wingdings" panose="05000000000000000000" pitchFamily="2" charset="2"/>
              <a:buChar char="l"/>
            </a:pPr>
            <a:r>
              <a:rPr lang="zh-CN" altLang="en-US" sz="2200" dirty="0" smtClean="0"/>
              <a:t>先从</a:t>
            </a:r>
            <a:r>
              <a:rPr lang="en-US" altLang="zh-CN" sz="2200" dirty="0" smtClean="0"/>
              <a:t>SC</a:t>
            </a:r>
            <a:r>
              <a:rPr lang="zh-CN" altLang="en-US" sz="2200" dirty="0" smtClean="0"/>
              <a:t>中挑选出</a:t>
            </a:r>
            <a:r>
              <a:rPr lang="en-US" altLang="zh-CN" sz="2200" dirty="0" err="1" smtClean="0"/>
              <a:t>Cno</a:t>
            </a:r>
            <a:r>
              <a:rPr lang="en-US" altLang="zh-CN" sz="2200" dirty="0" smtClean="0"/>
              <a:t>=</a:t>
            </a:r>
            <a:r>
              <a:rPr lang="zh-CN" altLang="en-US" sz="2200" dirty="0" smtClean="0"/>
              <a:t>'</a:t>
            </a:r>
            <a:r>
              <a:rPr lang="en-US" altLang="zh-CN" sz="2200" dirty="0" smtClean="0"/>
              <a:t>2</a:t>
            </a:r>
            <a:r>
              <a:rPr lang="zh-CN" altLang="en-US" sz="2200" dirty="0" smtClean="0"/>
              <a:t>'并且</a:t>
            </a:r>
            <a:r>
              <a:rPr lang="en-US" altLang="zh-CN" sz="2200" dirty="0" smtClean="0"/>
              <a:t>Grade&gt;90</a:t>
            </a:r>
            <a:r>
              <a:rPr lang="zh-CN" altLang="en-US" sz="2200" dirty="0" smtClean="0"/>
              <a:t>的元组形成一个中间关系</a:t>
            </a:r>
          </a:p>
          <a:p>
            <a:pPr marL="800100" lvl="2" indent="0" eaLnBrk="1" hangingPunct="1">
              <a:lnSpc>
                <a:spcPct val="120000"/>
              </a:lnSpc>
              <a:spcBef>
                <a:spcPct val="0"/>
              </a:spcBef>
              <a:buSzPct val="87000"/>
              <a:buFont typeface="Wingdings" panose="05000000000000000000" pitchFamily="2" charset="2"/>
              <a:buChar char="l"/>
            </a:pPr>
            <a:r>
              <a:rPr lang="zh-CN" altLang="en-US" sz="2200" dirty="0" smtClean="0"/>
              <a:t>再和</a:t>
            </a:r>
            <a:r>
              <a:rPr lang="en-US" altLang="zh-CN" sz="2200" dirty="0" smtClean="0"/>
              <a:t>Student</a:t>
            </a:r>
            <a:r>
              <a:rPr lang="zh-CN" altLang="en-US" sz="2200" dirty="0" smtClean="0"/>
              <a:t>中满足连接条件的元组进行连接得到最终的结果关系</a:t>
            </a:r>
          </a:p>
        </p:txBody>
      </p:sp>
    </p:spTree>
    <p:extLst>
      <p:ext uri="{BB962C8B-B14F-4D97-AF65-F5344CB8AC3E}">
        <p14:creationId xmlns:p14="http://schemas.microsoft.com/office/powerpoint/2010/main" val="4879666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1527</TotalTime>
  <Words>3498</Words>
  <Application>Microsoft Office PowerPoint</Application>
  <PresentationFormat>全屏显示(4:3)</PresentationFormat>
  <Paragraphs>784</Paragraphs>
  <Slides>55</Slides>
  <Notes>10</Notes>
  <HiddenSlides>1</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55</vt:i4>
      </vt:variant>
    </vt:vector>
  </HeadingPairs>
  <TitlesOfParts>
    <vt:vector size="69" baseType="lpstr">
      <vt:lpstr>Arial Unicode MS</vt:lpstr>
      <vt:lpstr>Monaco</vt:lpstr>
      <vt:lpstr>Monotype Sorts</vt:lpstr>
      <vt:lpstr>黑体</vt:lpstr>
      <vt:lpstr>宋体</vt:lpstr>
      <vt:lpstr>Arial</vt:lpstr>
      <vt:lpstr>Calibri</vt:lpstr>
      <vt:lpstr>Calibri Light</vt:lpstr>
      <vt:lpstr>Courier New</vt:lpstr>
      <vt:lpstr>Symbol</vt:lpstr>
      <vt:lpstr>Times New Roman</vt:lpstr>
      <vt:lpstr>Wingdings</vt:lpstr>
      <vt:lpstr>Office 主题</vt:lpstr>
      <vt:lpstr>文档</vt:lpstr>
      <vt:lpstr>关系数据库标准语言SQL </vt:lpstr>
      <vt:lpstr>第三章  关系数据库标准语言SQL</vt:lpstr>
      <vt:lpstr>1. 连接查询 </vt:lpstr>
      <vt:lpstr>连接查询（续）</vt:lpstr>
      <vt:lpstr>（1） 等值与非等值连接查询 </vt:lpstr>
      <vt:lpstr>等值与非等值连接查询（续）</vt:lpstr>
      <vt:lpstr>等值与非等值连接查询（续）</vt:lpstr>
      <vt:lpstr>等值与非等值连接查询（续）</vt:lpstr>
      <vt:lpstr>等值与非等值连接查询（续）</vt:lpstr>
      <vt:lpstr>(2) 自身连接 </vt:lpstr>
      <vt:lpstr>自身连接（续）</vt:lpstr>
      <vt:lpstr>(3) 外连接</vt:lpstr>
      <vt:lpstr>(4) 多表连接</vt:lpstr>
      <vt:lpstr>多表连接</vt:lpstr>
      <vt:lpstr>2.嵌套查询</vt:lpstr>
      <vt:lpstr>2.  嵌套查询</vt:lpstr>
      <vt:lpstr>数据表示例</vt:lpstr>
      <vt:lpstr>(1). 带有IN谓词的子查询</vt:lpstr>
      <vt:lpstr>带有IN谓词的子查询（续）</vt:lpstr>
      <vt:lpstr>带有IN谓词的子查询（续）</vt:lpstr>
      <vt:lpstr>(2). 带有比较运算符的子查询</vt:lpstr>
      <vt:lpstr>带有比较运算符的子查询（续）</vt:lpstr>
      <vt:lpstr>带有比较运算符的子查询（续）</vt:lpstr>
      <vt:lpstr>(3)带有ANY（SOME）或ALL谓词的子查询 （续）</vt:lpstr>
      <vt:lpstr>带有ANY（SOME）或ALL谓词的子查询 （续）</vt:lpstr>
      <vt:lpstr>带有ANY（SOME）或ALL谓词的子查询 （续）</vt:lpstr>
      <vt:lpstr>带有ANY（SOME）或ALL谓词的子查询 （续）</vt:lpstr>
      <vt:lpstr>带有ANY（SOME）或ALL谓词的子查询 （续）</vt:lpstr>
      <vt:lpstr>带有ANY（SOME）或ALL谓词的子查询 （续）</vt:lpstr>
      <vt:lpstr>带有ANY（SOME）或ALL谓词的子查询 （续）</vt:lpstr>
      <vt:lpstr>带有ANY（SOME）或ALL谓词的子查询 （续）</vt:lpstr>
      <vt:lpstr>(4)带有EXISTS谓词的子查询</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 </vt:lpstr>
      <vt:lpstr>3. 集合查询</vt:lpstr>
      <vt:lpstr>集合查询（续）</vt:lpstr>
      <vt:lpstr>集合查询（续）</vt:lpstr>
      <vt:lpstr>集合查询（续）</vt:lpstr>
      <vt:lpstr>集合查询（续）</vt:lpstr>
      <vt:lpstr>4. 插入元组</vt:lpstr>
      <vt:lpstr>插入元组（续）</vt:lpstr>
      <vt:lpstr>插入子查询结果</vt:lpstr>
      <vt:lpstr>5  修改数据</vt:lpstr>
      <vt:lpstr>CON…</vt:lpstr>
      <vt:lpstr>6.  删除数据</vt:lpstr>
      <vt:lpstr>带子查询的删除语句</vt:lpstr>
      <vt:lpstr>CON…</vt:lpstr>
      <vt:lpstr>Trunc function</vt:lpstr>
      <vt:lpstr>last_day and next_day</vt:lpstr>
      <vt:lpstr>实验解释</vt:lpstr>
      <vt:lpstr>实验解释</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DELL</cp:lastModifiedBy>
  <cp:revision>429</cp:revision>
  <dcterms:created xsi:type="dcterms:W3CDTF">2020-09-13T01:44:02Z</dcterms:created>
  <dcterms:modified xsi:type="dcterms:W3CDTF">2020-10-27T03:06:30Z</dcterms:modified>
</cp:coreProperties>
</file>