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4"/>
  </p:notesMasterIdLst>
  <p:sldIdLst>
    <p:sldId id="256" r:id="rId2"/>
    <p:sldId id="575" r:id="rId3"/>
    <p:sldId id="576" r:id="rId4"/>
    <p:sldId id="638" r:id="rId5"/>
    <p:sldId id="645" r:id="rId6"/>
    <p:sldId id="624" r:id="rId7"/>
    <p:sldId id="578" r:id="rId8"/>
    <p:sldId id="625" r:id="rId9"/>
    <p:sldId id="580" r:id="rId10"/>
    <p:sldId id="626" r:id="rId11"/>
    <p:sldId id="627" r:id="rId12"/>
    <p:sldId id="639" r:id="rId13"/>
    <p:sldId id="640" r:id="rId14"/>
    <p:sldId id="584" r:id="rId15"/>
    <p:sldId id="641" r:id="rId16"/>
    <p:sldId id="628" r:id="rId17"/>
    <p:sldId id="630" r:id="rId18"/>
    <p:sldId id="631" r:id="rId19"/>
    <p:sldId id="632" r:id="rId20"/>
    <p:sldId id="633" r:id="rId21"/>
    <p:sldId id="642" r:id="rId22"/>
    <p:sldId id="643" r:id="rId23"/>
    <p:sldId id="644" r:id="rId24"/>
    <p:sldId id="586" r:id="rId25"/>
    <p:sldId id="587" r:id="rId26"/>
    <p:sldId id="646" r:id="rId27"/>
    <p:sldId id="591" r:id="rId28"/>
    <p:sldId id="592" r:id="rId29"/>
    <p:sldId id="593" r:id="rId30"/>
    <p:sldId id="634" r:id="rId31"/>
    <p:sldId id="635" r:id="rId32"/>
    <p:sldId id="636" r:id="rId33"/>
    <p:sldId id="637" r:id="rId34"/>
    <p:sldId id="622" r:id="rId35"/>
    <p:sldId id="623" r:id="rId36"/>
    <p:sldId id="647" r:id="rId37"/>
    <p:sldId id="648" r:id="rId38"/>
    <p:sldId id="652" r:id="rId39"/>
    <p:sldId id="653" r:id="rId40"/>
    <p:sldId id="655" r:id="rId41"/>
    <p:sldId id="656" r:id="rId42"/>
    <p:sldId id="654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514" autoAdjust="0"/>
  </p:normalViewPr>
  <p:slideViewPr>
    <p:cSldViewPr snapToGrid="0">
      <p:cViewPr varScale="1">
        <p:scale>
          <a:sx n="99" d="100"/>
          <a:sy n="99" d="100"/>
        </p:scale>
        <p:origin x="11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5T16:23:53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  <inkml:brush xml:id="br1">
      <inkml:brushProperty name="width" value="0.09701" units="cm"/>
      <inkml:brushProperty name="height" value="0.09701" units="cm"/>
      <inkml:brushProperty name="color" value="#FFFFFF"/>
      <inkml:brushProperty name="fitToCurve" value="1"/>
    </inkml:brush>
  </inkml:definitions>
  <inkml:trace contextRef="#ctx0" brushRef="#br0">15553 10145,'0'0,"0"25,0 0,0-25,0 25,0-1,0-24,0 25,0 0,0 0,0-25,0 25,0-1,0-24,0 25,0 0,0 0,0-25,0 25,0-1,0-24,0 25,0 0,0-1,0-24,0 25,0-1,0-24,0 25,0 0,0 0,0-25,0 25,0-1,0-24,0 25,0-25,0 0,0 25,0 0,0-25,0 25,0-1,0-24,0 25,0 0,0 0,0-25,0 0</inkml:trace>
  <inkml:trace contextRef="#ctx0" brushRef="#br0">15503 10814</inkml:trace>
  <inkml:trace contextRef="#ctx0" brushRef="#br0">15503 10814,'-25'0,"0"0,25 0,-24 0,24 0,0 25,0-1,0-24,0 25,0 0,0-25,0 25,0-25,0 0,0 0,24 0,1 25,-25-25,25 0,-50 0,0 0,1 0,24-25,-25 25,25-25,-25 25,0-25,25 0,0 1,0 24,0-25,0 25,25 0,0 0,0 0,24 0,-49 0,25 0</inkml:trace>
  <inkml:trace contextRef="#ctx0" brushRef="#br1">15180 10640,'25'0,"0"0,25 0,-26 0,1 0,0 0,-25-25,-25 25,25-24,-25 24,25-25,-24 25,24-24,-25 24,0 0,0 0,25 0,-25 0,1 0,24 0,49 0,-49 0,25 0,-25 0,0 24,0-24,0 0,0 0,0 0,0 0,25 0,-50 0,0 0,0 0,25 0,-24 0,-1 0,25 0,-25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965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833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36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7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4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6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44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4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37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896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5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953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0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关系</a:t>
            </a:r>
            <a:r>
              <a:rPr lang="zh-CN" altLang="en-US" dirty="0" smtClean="0"/>
              <a:t>数据理论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范式</a:t>
            </a:r>
            <a:r>
              <a:rPr lang="en-US" altLang="zh-CN" dirty="0" smtClean="0"/>
              <a:t> 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授课教师：张小燕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邮箱：</a:t>
            </a:r>
            <a:r>
              <a:rPr lang="en-US" altLang="zh-CN" dirty="0" smtClean="0"/>
              <a:t>xyzhang15@szu.edu.cn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深圳大学 计算机与软件学院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27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2"/>
          <p:cNvSpPr/>
          <p:nvPr/>
        </p:nvSpPr>
        <p:spPr>
          <a:xfrm>
            <a:off x="457200" y="1179990"/>
            <a:ext cx="4267200" cy="3667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/>
            <a:r>
              <a:rPr lang="en-US" altLang="zh-CN" b="1" dirty="0">
                <a:latin typeface="Arial" panose="020B0604020202020204" pitchFamily="34" charset="0"/>
              </a:rPr>
              <a:t>Student (</a:t>
            </a:r>
            <a:r>
              <a:rPr lang="en-US" altLang="zh-CN" dirty="0">
                <a:latin typeface="Arial" panose="020B0604020202020204" pitchFamily="34" charset="0"/>
              </a:rPr>
              <a:t>Sid</a:t>
            </a:r>
            <a:r>
              <a:rPr lang="en-US" altLang="zh-CN" b="1" dirty="0">
                <a:latin typeface="Arial" panose="020B0604020202020204" pitchFamily="34" charset="0"/>
              </a:rPr>
              <a:t>:pk</a:t>
            </a:r>
            <a:r>
              <a:rPr lang="en-US" altLang="zh-CN" dirty="0">
                <a:latin typeface="Arial" panose="020B0604020202020204" pitchFamily="34" charset="0"/>
              </a:rPr>
              <a:t>, Sname, Phone)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graphicFrame>
        <p:nvGraphicFramePr>
          <p:cNvPr id="53468" name="Group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983891"/>
              </p:ext>
            </p:extLst>
          </p:nvPr>
        </p:nvGraphicFramePr>
        <p:xfrm>
          <a:off x="504825" y="1637983"/>
          <a:ext cx="4572000" cy="1546543"/>
        </p:xfrm>
        <a:graphic>
          <a:graphicData uri="http://schemas.openxmlformats.org/drawingml/2006/table">
            <a:tbl>
              <a:tblPr/>
              <a:tblGrid>
                <a:gridCol w="1141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Sname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Phone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John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487 2454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671 8120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Russell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871 2356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4603" name="Rectangle 138"/>
          <p:cNvSpPr/>
          <p:nvPr/>
        </p:nvSpPr>
        <p:spPr>
          <a:xfrm>
            <a:off x="609600" y="3259108"/>
            <a:ext cx="71628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algn="just"/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Courses</a:t>
            </a:r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Course-id</a:t>
            </a:r>
            <a:r>
              <a:rPr lang="en-US" altLang="zh-CN" b="1" dirty="0">
                <a:latin typeface="Arial" panose="020B0604020202020204" pitchFamily="34" charset="0"/>
              </a:rPr>
              <a:t>:</a:t>
            </a:r>
            <a:r>
              <a:rPr lang="en-US" altLang="zh-CN" dirty="0">
                <a:latin typeface="Arial" panose="020B0604020202020204" pitchFamily="34" charset="0"/>
              </a:rPr>
              <a:t>: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000" b="1" dirty="0">
                <a:latin typeface="Arial" panose="020B0604020202020204" pitchFamily="34" charset="0"/>
              </a:rPr>
              <a:t>k</a:t>
            </a:r>
            <a:r>
              <a:rPr lang="en-US" altLang="zh-CN" b="1" dirty="0">
                <a:latin typeface="Arial" panose="020B0604020202020204" pitchFamily="34" charset="0"/>
              </a:rPr>
              <a:t>,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</a:rPr>
              <a:t>Course-Description</a:t>
            </a:r>
            <a:r>
              <a:rPr lang="en-US" altLang="zh-CN" dirty="0" smtClean="0">
                <a:sym typeface="Calibri" panose="020F0502020204030204" pitchFamily="34" charset="0"/>
              </a:rPr>
              <a:t>, </a:t>
            </a:r>
            <a:r>
              <a:rPr lang="en-US" altLang="zh-CN" dirty="0">
                <a:sym typeface="Calibri" panose="020F0502020204030204" pitchFamily="34" charset="0"/>
              </a:rPr>
              <a:t>Credit-hours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graphicFrame>
        <p:nvGraphicFramePr>
          <p:cNvPr id="24604" name="表格 24603"/>
          <p:cNvGraphicFramePr/>
          <p:nvPr/>
        </p:nvGraphicFramePr>
        <p:xfrm>
          <a:off x="457200" y="3733800"/>
          <a:ext cx="7924800" cy="2514600"/>
        </p:xfrm>
        <a:graphic>
          <a:graphicData uri="http://schemas.openxmlformats.org/drawingml/2006/table">
            <a:tbl>
              <a:tblPr/>
              <a:tblGrid>
                <a:gridCol w="17605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69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16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Course-id</a:t>
                      </a:r>
                      <a:endParaRPr lang="en-US" altLang="zh-CN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Course-description</a:t>
                      </a:r>
                      <a:endParaRPr lang="en-US" altLang="zh-CN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Credit-hours</a:t>
                      </a:r>
                      <a:endParaRPr lang="en-US" altLang="zh-CN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2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IS380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Database Concepts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32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IS416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Unix Operating System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32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IS420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Data Net Work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32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IS417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System Analysis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1125"/>
            <a:ext cx="8229600" cy="869950"/>
          </a:xfrm>
        </p:spPr>
        <p:txBody>
          <a:bodyPr/>
          <a:lstStyle/>
          <a:p>
            <a:r>
              <a:rPr lang="en-US" altLang="zh-CN" sz="3600" dirty="0" smtClean="0">
                <a:sym typeface="微软雅黑" panose="020B0503020204020204" pitchFamily="34" charset="-122"/>
              </a:rPr>
              <a:t>2NF</a:t>
            </a:r>
            <a:r>
              <a:rPr lang="zh-CN" altLang="en-US" sz="3600" dirty="0" smtClean="0">
                <a:sym typeface="微软雅黑" panose="020B0503020204020204" pitchFamily="34" charset="-122"/>
              </a:rPr>
              <a:t>（续）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7618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/>
          <p:nvPr/>
        </p:nvSpPr>
        <p:spPr>
          <a:xfrm>
            <a:off x="457200" y="1981200"/>
            <a:ext cx="7715250" cy="7318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Student-grade</a:t>
            </a:r>
            <a:r>
              <a:rPr lang="en-US" altLang="zh-CN" dirty="0">
                <a:latin typeface="Arial" panose="020B0604020202020204" pitchFamily="34" charset="0"/>
              </a:rPr>
              <a:t> (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Sid: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pk1</a:t>
            </a:r>
            <a:r>
              <a:rPr lang="en-US" altLang="zh-CN" b="1" dirty="0">
                <a:latin typeface="Arial" panose="020B0604020202020204" pitchFamily="34" charset="0"/>
              </a:rPr>
              <a:t>:</a:t>
            </a:r>
            <a:r>
              <a:rPr lang="en-US" altLang="zh-CN" b="1" dirty="0">
                <a:solidFill>
                  <a:srgbClr val="FF00FF"/>
                </a:solidFill>
                <a:latin typeface="Arial" panose="020B0604020202020204" pitchFamily="34" charset="0"/>
              </a:rPr>
              <a:t>fk</a:t>
            </a:r>
            <a:r>
              <a:rPr lang="en-US" altLang="zh-CN" b="1" dirty="0">
                <a:latin typeface="Arial" panose="020B0604020202020204" pitchFamily="34" charset="0"/>
              </a:rPr>
              <a:t>:Student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Course-id</a:t>
            </a:r>
            <a:r>
              <a:rPr lang="en-US" altLang="zh-CN" dirty="0">
                <a:latin typeface="Arial" panose="020B0604020202020204" pitchFamily="34" charset="0"/>
              </a:rPr>
              <a:t>::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pk2</a:t>
            </a:r>
            <a:r>
              <a:rPr lang="en-US" altLang="zh-CN" b="1" dirty="0">
                <a:latin typeface="Arial" panose="020B0604020202020204" pitchFamily="34" charset="0"/>
              </a:rPr>
              <a:t>:</a:t>
            </a:r>
            <a:r>
              <a:rPr lang="en-US" altLang="zh-CN" b="1" dirty="0">
                <a:solidFill>
                  <a:srgbClr val="FF00FF"/>
                </a:solidFill>
                <a:latin typeface="Arial" panose="020B0604020202020204" pitchFamily="34" charset="0"/>
              </a:rPr>
              <a:t>fk</a:t>
            </a:r>
            <a:r>
              <a:rPr lang="en-US" altLang="zh-CN" b="1" dirty="0">
                <a:latin typeface="Arial" panose="020B0604020202020204" pitchFamily="34" charset="0"/>
              </a:rPr>
              <a:t>:Courses</a:t>
            </a:r>
            <a:r>
              <a:rPr lang="en-US" altLang="zh-CN" dirty="0">
                <a:latin typeface="Arial" panose="020B0604020202020204" pitchFamily="34" charset="0"/>
              </a:rPr>
              <a:t>, Grade</a:t>
            </a:r>
            <a:r>
              <a:rPr lang="en-US" altLang="zh-CN" sz="1500" dirty="0">
                <a:latin typeface="Arial" panose="020B0604020202020204" pitchFamily="34" charset="0"/>
              </a:rPr>
              <a:t>)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eaLnBrk="0" hangingPunct="0"/>
            <a:endParaRPr lang="en-US" altLang="zh-CN" sz="2400" dirty="0">
              <a:latin typeface="Arial" panose="020B0604020202020204" pitchFamily="34" charset="0"/>
            </a:endParaRPr>
          </a:p>
        </p:txBody>
      </p:sp>
      <p:graphicFrame>
        <p:nvGraphicFramePr>
          <p:cNvPr id="25603" name="表格 25602"/>
          <p:cNvGraphicFramePr/>
          <p:nvPr/>
        </p:nvGraphicFramePr>
        <p:xfrm>
          <a:off x="457200" y="3048000"/>
          <a:ext cx="8077200" cy="2566988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290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701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Sid</a:t>
                      </a:r>
                      <a:endParaRPr lang="en-US" altLang="zh-CN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Course-id</a:t>
                      </a:r>
                      <a:endParaRPr lang="en-US" altLang="zh-CN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Grade</a:t>
                      </a:r>
                      <a:endParaRPr lang="en-US" altLang="zh-CN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7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IS380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7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IS416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7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IS380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67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IS416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67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IS420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67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IS417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3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685800"/>
          </a:xfrm>
        </p:spPr>
        <p:txBody>
          <a:bodyPr/>
          <a:lstStyle/>
          <a:p>
            <a:r>
              <a:rPr lang="en-US" altLang="zh-CN" sz="3600" smtClean="0"/>
              <a:t>Functional Dependencies in EMPLOYEE2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304800" y="1295400"/>
            <a:ext cx="8839200" cy="2971800"/>
            <a:chOff x="52" y="1584"/>
            <a:chExt cx="5568" cy="1872"/>
          </a:xfrm>
        </p:grpSpPr>
        <p:sp>
          <p:nvSpPr>
            <p:cNvPr id="27666" name="Rectangle 4"/>
            <p:cNvSpPr>
              <a:spLocks noChangeArrowheads="1"/>
            </p:cNvSpPr>
            <p:nvPr/>
          </p:nvSpPr>
          <p:spPr bwMode="auto">
            <a:xfrm>
              <a:off x="52" y="1584"/>
              <a:ext cx="5568" cy="187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grpSp>
          <p:nvGrpSpPr>
            <p:cNvPr id="27667" name="Group 5"/>
            <p:cNvGrpSpPr>
              <a:grpSpLocks/>
            </p:cNvGrpSpPr>
            <p:nvPr/>
          </p:nvGrpSpPr>
          <p:grpSpPr bwMode="auto">
            <a:xfrm>
              <a:off x="288" y="2400"/>
              <a:ext cx="5040" cy="275"/>
              <a:chOff x="0" y="2064"/>
              <a:chExt cx="5040" cy="275"/>
            </a:xfrm>
          </p:grpSpPr>
          <p:sp>
            <p:nvSpPr>
              <p:cNvPr id="27668" name="Text Box 6"/>
              <p:cNvSpPr txBox="1">
                <a:spLocks noChangeArrowheads="1"/>
              </p:cNvSpPr>
              <p:nvPr/>
            </p:nvSpPr>
            <p:spPr bwMode="auto">
              <a:xfrm>
                <a:off x="0" y="2064"/>
                <a:ext cx="720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200" u="sng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EmpID</a:t>
                </a:r>
              </a:p>
            </p:txBody>
          </p:sp>
          <p:sp>
            <p:nvSpPr>
              <p:cNvPr id="27669" name="Text Box 7"/>
              <p:cNvSpPr txBox="1">
                <a:spLocks noChangeArrowheads="1"/>
              </p:cNvSpPr>
              <p:nvPr/>
            </p:nvSpPr>
            <p:spPr bwMode="auto">
              <a:xfrm>
                <a:off x="720" y="2064"/>
                <a:ext cx="1008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200" u="sng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CourseTitle</a:t>
                </a:r>
              </a:p>
            </p:txBody>
          </p:sp>
          <p:sp>
            <p:nvSpPr>
              <p:cNvPr id="27670" name="Text Box 8"/>
              <p:cNvSpPr txBox="1">
                <a:spLocks noChangeArrowheads="1"/>
              </p:cNvSpPr>
              <p:nvPr/>
            </p:nvSpPr>
            <p:spPr bwMode="auto">
              <a:xfrm>
                <a:off x="3792" y="2064"/>
                <a:ext cx="1248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2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DateCompleted</a:t>
                </a:r>
              </a:p>
            </p:txBody>
          </p:sp>
          <p:sp>
            <p:nvSpPr>
              <p:cNvPr id="27671" name="Text Box 9"/>
              <p:cNvSpPr txBox="1">
                <a:spLocks noChangeArrowheads="1"/>
              </p:cNvSpPr>
              <p:nvPr/>
            </p:nvSpPr>
            <p:spPr bwMode="auto">
              <a:xfrm>
                <a:off x="3216" y="2064"/>
                <a:ext cx="576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2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Salary</a:t>
                </a:r>
              </a:p>
            </p:txBody>
          </p:sp>
          <p:sp>
            <p:nvSpPr>
              <p:cNvPr id="27672" name="Text Box 10"/>
              <p:cNvSpPr txBox="1">
                <a:spLocks noChangeArrowheads="1"/>
              </p:cNvSpPr>
              <p:nvPr/>
            </p:nvSpPr>
            <p:spPr bwMode="auto">
              <a:xfrm>
                <a:off x="2304" y="2064"/>
                <a:ext cx="912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2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DeptName</a:t>
                </a:r>
              </a:p>
            </p:txBody>
          </p:sp>
          <p:sp>
            <p:nvSpPr>
              <p:cNvPr id="27673" name="Text Box 11"/>
              <p:cNvSpPr txBox="1">
                <a:spLocks noChangeArrowheads="1"/>
              </p:cNvSpPr>
              <p:nvPr/>
            </p:nvSpPr>
            <p:spPr bwMode="auto">
              <a:xfrm>
                <a:off x="1728" y="2064"/>
                <a:ext cx="576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2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Name</a:t>
                </a:r>
              </a:p>
            </p:txBody>
          </p:sp>
        </p:grpSp>
      </p:grp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809875" y="1657350"/>
            <a:ext cx="47640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latin typeface="Times New Roman" panose="02020603050405020304" pitchFamily="18" charset="0"/>
              </a:rPr>
              <a:t>Dependency on entire primary key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685800" y="3810000"/>
            <a:ext cx="78438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latin typeface="Times New Roman" panose="02020603050405020304" pitchFamily="18" charset="0"/>
              </a:rPr>
              <a:t>Dependency on only </a:t>
            </a:r>
            <a:r>
              <a:rPr lang="en-US" altLang="zh-CN" sz="2600" i="1">
                <a:latin typeface="Times New Roman" panose="02020603050405020304" pitchFamily="18" charset="0"/>
              </a:rPr>
              <a:t>part</a:t>
            </a:r>
            <a:r>
              <a:rPr lang="en-US" altLang="zh-CN" sz="2600">
                <a:latin typeface="Times New Roman" panose="02020603050405020304" pitchFamily="18" charset="0"/>
              </a:rPr>
              <a:t> of the key (Partial Dependency)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04800" y="2590800"/>
            <a:ext cx="7245350" cy="2428875"/>
            <a:chOff x="192" y="1610"/>
            <a:chExt cx="4564" cy="1530"/>
          </a:xfrm>
        </p:grpSpPr>
        <p:grpSp>
          <p:nvGrpSpPr>
            <p:cNvPr id="27662" name="Group 15"/>
            <p:cNvGrpSpPr>
              <a:grpSpLocks/>
            </p:cNvGrpSpPr>
            <p:nvPr/>
          </p:nvGrpSpPr>
          <p:grpSpPr bwMode="auto">
            <a:xfrm>
              <a:off x="700" y="1610"/>
              <a:ext cx="4056" cy="1"/>
              <a:chOff x="648" y="2400"/>
              <a:chExt cx="4056" cy="1"/>
            </a:xfrm>
          </p:grpSpPr>
          <p:cxnSp>
            <p:nvCxnSpPr>
              <p:cNvPr id="27664" name="AutoShape 16"/>
              <p:cNvCxnSpPr>
                <a:cxnSpLocks noChangeShapeType="1"/>
                <a:stCxn id="27668" idx="0"/>
                <a:endCxn id="27670" idx="0"/>
              </p:cNvCxnSpPr>
              <p:nvPr/>
            </p:nvCxnSpPr>
            <p:spPr bwMode="auto">
              <a:xfrm rot="5400000" flipV="1">
                <a:off x="2675" y="373"/>
                <a:ext cx="1" cy="4056"/>
              </a:xfrm>
              <a:prstGeom prst="bentConnector3">
                <a:avLst>
                  <a:gd name="adj1" fmla="val -62900014"/>
                </a:avLst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65" name="AutoShape 17"/>
              <p:cNvCxnSpPr>
                <a:cxnSpLocks noChangeShapeType="1"/>
                <a:stCxn id="27669" idx="0"/>
                <a:endCxn id="27670" idx="0"/>
              </p:cNvCxnSpPr>
              <p:nvPr/>
            </p:nvCxnSpPr>
            <p:spPr bwMode="auto">
              <a:xfrm rot="5400000" flipV="1">
                <a:off x="3107" y="805"/>
                <a:ext cx="1" cy="3192"/>
              </a:xfrm>
              <a:prstGeom prst="bentConnector3">
                <a:avLst>
                  <a:gd name="adj1" fmla="val -61500014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7663" name="Text Box 18"/>
            <p:cNvSpPr txBox="1">
              <a:spLocks noChangeArrowheads="1"/>
            </p:cNvSpPr>
            <p:nvPr/>
          </p:nvSpPr>
          <p:spPr bwMode="auto">
            <a:xfrm>
              <a:off x="192" y="2832"/>
              <a:ext cx="364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600" b="1">
                  <a:latin typeface="Times New Roman" panose="02020603050405020304" pitchFamily="18" charset="0"/>
                </a:rPr>
                <a:t>EmpID, CourseTitle </a:t>
              </a:r>
              <a:r>
                <a:rPr lang="en-US" altLang="zh-CN" sz="2600" b="1">
                  <a:latin typeface="Times New Roman" panose="02020603050405020304" pitchFamily="18" charset="0"/>
                  <a:sym typeface="Wingdings" panose="05000000000000000000" pitchFamily="2" charset="2"/>
                </a:rPr>
                <a:t> DateCompleted</a:t>
              </a:r>
              <a:endParaRPr lang="en-US" altLang="zh-CN" sz="26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57200" y="2992438"/>
            <a:ext cx="5645150" cy="2525712"/>
            <a:chOff x="288" y="1885"/>
            <a:chExt cx="3556" cy="1591"/>
          </a:xfrm>
        </p:grpSpPr>
        <p:grpSp>
          <p:nvGrpSpPr>
            <p:cNvPr id="27657" name="Group 20"/>
            <p:cNvGrpSpPr>
              <a:grpSpLocks/>
            </p:cNvGrpSpPr>
            <p:nvPr/>
          </p:nvGrpSpPr>
          <p:grpSpPr bwMode="auto">
            <a:xfrm>
              <a:off x="700" y="1885"/>
              <a:ext cx="3144" cy="1"/>
              <a:chOff x="648" y="2675"/>
              <a:chExt cx="3144" cy="1"/>
            </a:xfrm>
          </p:grpSpPr>
          <p:cxnSp>
            <p:nvCxnSpPr>
              <p:cNvPr id="27659" name="AutoShape 21"/>
              <p:cNvCxnSpPr>
                <a:cxnSpLocks noChangeShapeType="1"/>
                <a:stCxn id="27668" idx="2"/>
                <a:endCxn id="27673" idx="2"/>
              </p:cNvCxnSpPr>
              <p:nvPr/>
            </p:nvCxnSpPr>
            <p:spPr bwMode="auto">
              <a:xfrm rot="16200000" flipH="1">
                <a:off x="1475" y="1848"/>
                <a:ext cx="1" cy="1656"/>
              </a:xfrm>
              <a:prstGeom prst="bentConnector3">
                <a:avLst>
                  <a:gd name="adj1" fmla="val 53499986"/>
                </a:avLst>
              </a:prstGeom>
              <a:noFill/>
              <a:ln w="25400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60" name="AutoShape 22"/>
              <p:cNvCxnSpPr>
                <a:cxnSpLocks noChangeShapeType="1"/>
                <a:stCxn id="27668" idx="2"/>
                <a:endCxn id="27672" idx="2"/>
              </p:cNvCxnSpPr>
              <p:nvPr/>
            </p:nvCxnSpPr>
            <p:spPr bwMode="auto">
              <a:xfrm rot="16200000" flipH="1">
                <a:off x="1847" y="1476"/>
                <a:ext cx="1" cy="2400"/>
              </a:xfrm>
              <a:prstGeom prst="bentConnector3">
                <a:avLst>
                  <a:gd name="adj1" fmla="val 54799986"/>
                </a:avLst>
              </a:prstGeom>
              <a:noFill/>
              <a:ln w="25400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61" name="AutoShape 23"/>
              <p:cNvCxnSpPr>
                <a:cxnSpLocks noChangeShapeType="1"/>
                <a:stCxn id="27668" idx="2"/>
                <a:endCxn id="27671" idx="2"/>
              </p:cNvCxnSpPr>
              <p:nvPr/>
            </p:nvCxnSpPr>
            <p:spPr bwMode="auto">
              <a:xfrm rot="16200000" flipH="1">
                <a:off x="2219" y="1104"/>
                <a:ext cx="1" cy="3144"/>
              </a:xfrm>
              <a:prstGeom prst="bentConnector3">
                <a:avLst>
                  <a:gd name="adj1" fmla="val 56199986"/>
                </a:avLst>
              </a:prstGeom>
              <a:noFill/>
              <a:ln w="25400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7658" name="Text Box 24"/>
            <p:cNvSpPr txBox="1">
              <a:spLocks noChangeArrowheads="1"/>
            </p:cNvSpPr>
            <p:nvPr/>
          </p:nvSpPr>
          <p:spPr bwMode="auto">
            <a:xfrm>
              <a:off x="288" y="3168"/>
              <a:ext cx="335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600" b="1">
                  <a:latin typeface="Times New Roman" panose="02020603050405020304" pitchFamily="18" charset="0"/>
                </a:rPr>
                <a:t>EmpID </a:t>
              </a:r>
              <a:r>
                <a:rPr lang="en-US" altLang="zh-CN" sz="2600" b="1">
                  <a:latin typeface="Times New Roman" panose="02020603050405020304" pitchFamily="18" charset="0"/>
                  <a:sym typeface="Wingdings" panose="05000000000000000000" pitchFamily="2" charset="2"/>
                </a:rPr>
                <a:t> Name, DeptName, Salary</a:t>
              </a:r>
              <a:endParaRPr lang="en-US" altLang="zh-CN" sz="26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1000125" y="5781675"/>
            <a:ext cx="6418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b="1" dirty="0">
                <a:latin typeface="Times New Roman" panose="02020603050405020304" pitchFamily="18" charset="0"/>
              </a:rPr>
              <a:t>Therefore, NOT in 2</a:t>
            </a:r>
            <a:r>
              <a:rPr lang="en-US" altLang="zh-CN" sz="3000" b="1" baseline="30000" dirty="0">
                <a:latin typeface="Times New Roman" panose="02020603050405020304" pitchFamily="18" charset="0"/>
              </a:rPr>
              <a:t>nd</a:t>
            </a:r>
            <a:r>
              <a:rPr lang="en-US" altLang="zh-CN" sz="3000" b="1" dirty="0">
                <a:latin typeface="Times New Roman" panose="02020603050405020304" pitchFamily="18" charset="0"/>
              </a:rPr>
              <a:t> Normal Form!!</a:t>
            </a:r>
          </a:p>
        </p:txBody>
      </p:sp>
    </p:spTree>
    <p:extLst>
      <p:ext uri="{BB962C8B-B14F-4D97-AF65-F5344CB8AC3E}">
        <p14:creationId xmlns:p14="http://schemas.microsoft.com/office/powerpoint/2010/main" val="129601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6" grpId="0" autoUpdateAnimBg="0"/>
      <p:bldP spid="11277" grpId="0" autoUpdateAnimBg="0"/>
      <p:bldP spid="1128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altLang="zh-CN" sz="4000" smtClean="0"/>
              <a:t>Getting it into 2</a:t>
            </a:r>
            <a:r>
              <a:rPr lang="en-US" altLang="zh-CN" sz="4000" baseline="30000" smtClean="0"/>
              <a:t>nd</a:t>
            </a:r>
            <a:r>
              <a:rPr lang="en-US" altLang="zh-CN" sz="4000" smtClean="0"/>
              <a:t> Normal Form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Decompose  into two separate relations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81000" y="2362200"/>
            <a:ext cx="8458200" cy="3733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2600">
              <a:latin typeface="Times New Roman" panose="02020603050405020304" pitchFamily="18" charset="0"/>
            </a:endParaRP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1752600" y="3886200"/>
            <a:ext cx="4419600" cy="436563"/>
            <a:chOff x="576" y="2448"/>
            <a:chExt cx="2784" cy="275"/>
          </a:xfrm>
        </p:grpSpPr>
        <p:sp>
          <p:nvSpPr>
            <p:cNvPr id="28691" name="Text Box 6"/>
            <p:cNvSpPr txBox="1">
              <a:spLocks noChangeArrowheads="1"/>
            </p:cNvSpPr>
            <p:nvPr/>
          </p:nvSpPr>
          <p:spPr bwMode="auto">
            <a:xfrm>
              <a:off x="576" y="2448"/>
              <a:ext cx="720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200" u="sng">
                  <a:solidFill>
                    <a:schemeClr val="bg1"/>
                  </a:solidFill>
                  <a:latin typeface="Times New Roman" panose="02020603050405020304" pitchFamily="18" charset="0"/>
                </a:rPr>
                <a:t>EmpID</a:t>
              </a:r>
            </a:p>
          </p:txBody>
        </p:sp>
        <p:sp>
          <p:nvSpPr>
            <p:cNvPr id="28692" name="Text Box 7"/>
            <p:cNvSpPr txBox="1">
              <a:spLocks noChangeArrowheads="1"/>
            </p:cNvSpPr>
            <p:nvPr/>
          </p:nvSpPr>
          <p:spPr bwMode="auto">
            <a:xfrm>
              <a:off x="2784" y="2448"/>
              <a:ext cx="576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200">
                  <a:solidFill>
                    <a:schemeClr val="bg1"/>
                  </a:solidFill>
                  <a:latin typeface="Times New Roman" panose="02020603050405020304" pitchFamily="18" charset="0"/>
                </a:rPr>
                <a:t>Salary</a:t>
              </a:r>
            </a:p>
          </p:txBody>
        </p:sp>
        <p:sp>
          <p:nvSpPr>
            <p:cNvPr id="28693" name="Text Box 8"/>
            <p:cNvSpPr txBox="1">
              <a:spLocks noChangeArrowheads="1"/>
            </p:cNvSpPr>
            <p:nvPr/>
          </p:nvSpPr>
          <p:spPr bwMode="auto">
            <a:xfrm>
              <a:off x="1872" y="2448"/>
              <a:ext cx="912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200">
                  <a:solidFill>
                    <a:schemeClr val="bg1"/>
                  </a:solidFill>
                  <a:latin typeface="Times New Roman" panose="02020603050405020304" pitchFamily="18" charset="0"/>
                </a:rPr>
                <a:t>DeptName</a:t>
              </a:r>
            </a:p>
          </p:txBody>
        </p:sp>
        <p:sp>
          <p:nvSpPr>
            <p:cNvPr id="28694" name="Text Box 9"/>
            <p:cNvSpPr txBox="1">
              <a:spLocks noChangeArrowheads="1"/>
            </p:cNvSpPr>
            <p:nvPr/>
          </p:nvSpPr>
          <p:spPr bwMode="auto">
            <a:xfrm>
              <a:off x="1296" y="2448"/>
              <a:ext cx="576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200">
                  <a:solidFill>
                    <a:schemeClr val="bg1"/>
                  </a:solidFill>
                  <a:latin typeface="Times New Roman" panose="02020603050405020304" pitchFamily="18" charset="0"/>
                </a:rPr>
                <a:t>Name</a:t>
              </a:r>
            </a:p>
          </p:txBody>
        </p:sp>
      </p:grpSp>
      <p:grpSp>
        <p:nvGrpSpPr>
          <p:cNvPr id="28678" name="Group 10"/>
          <p:cNvGrpSpPr>
            <a:grpSpLocks/>
          </p:cNvGrpSpPr>
          <p:nvPr/>
        </p:nvGrpSpPr>
        <p:grpSpPr bwMode="auto">
          <a:xfrm>
            <a:off x="2819400" y="5105400"/>
            <a:ext cx="4724400" cy="436563"/>
            <a:chOff x="528" y="3360"/>
            <a:chExt cx="2976" cy="275"/>
          </a:xfrm>
        </p:grpSpPr>
        <p:sp>
          <p:nvSpPr>
            <p:cNvPr id="28688" name="Text Box 11"/>
            <p:cNvSpPr txBox="1">
              <a:spLocks noChangeArrowheads="1"/>
            </p:cNvSpPr>
            <p:nvPr/>
          </p:nvSpPr>
          <p:spPr bwMode="auto">
            <a:xfrm>
              <a:off x="1248" y="3360"/>
              <a:ext cx="1008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200" u="sng">
                  <a:solidFill>
                    <a:schemeClr val="bg1"/>
                  </a:solidFill>
                  <a:latin typeface="Times New Roman" panose="02020603050405020304" pitchFamily="18" charset="0"/>
                </a:rPr>
                <a:t>CourseTitle</a:t>
              </a:r>
            </a:p>
          </p:txBody>
        </p:sp>
        <p:sp>
          <p:nvSpPr>
            <p:cNvPr id="28689" name="Text Box 12"/>
            <p:cNvSpPr txBox="1">
              <a:spLocks noChangeArrowheads="1"/>
            </p:cNvSpPr>
            <p:nvPr/>
          </p:nvSpPr>
          <p:spPr bwMode="auto">
            <a:xfrm>
              <a:off x="2256" y="3360"/>
              <a:ext cx="1248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200">
                  <a:solidFill>
                    <a:schemeClr val="bg1"/>
                  </a:solidFill>
                  <a:latin typeface="Times New Roman" panose="02020603050405020304" pitchFamily="18" charset="0"/>
                </a:rPr>
                <a:t>DateCompleted</a:t>
              </a:r>
            </a:p>
          </p:txBody>
        </p:sp>
        <p:sp>
          <p:nvSpPr>
            <p:cNvPr id="28690" name="Text Box 13"/>
            <p:cNvSpPr txBox="1">
              <a:spLocks noChangeArrowheads="1"/>
            </p:cNvSpPr>
            <p:nvPr/>
          </p:nvSpPr>
          <p:spPr bwMode="auto">
            <a:xfrm>
              <a:off x="528" y="3360"/>
              <a:ext cx="720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200" u="sng">
                  <a:solidFill>
                    <a:schemeClr val="bg1"/>
                  </a:solidFill>
                  <a:latin typeface="Times New Roman" panose="02020603050405020304" pitchFamily="18" charset="0"/>
                </a:rPr>
                <a:t>EmpID</a:t>
              </a:r>
            </a:p>
          </p:txBody>
        </p:sp>
      </p:grpSp>
      <p:cxnSp>
        <p:nvCxnSpPr>
          <p:cNvPr id="28679" name="AutoShape 14"/>
          <p:cNvCxnSpPr>
            <a:cxnSpLocks noChangeShapeType="1"/>
            <a:stCxn id="28690" idx="0"/>
            <a:endCxn id="28691" idx="2"/>
          </p:cNvCxnSpPr>
          <p:nvPr/>
        </p:nvCxnSpPr>
        <p:spPr bwMode="auto">
          <a:xfrm rot="5400000" flipH="1">
            <a:off x="2466181" y="4180682"/>
            <a:ext cx="782637" cy="1066800"/>
          </a:xfrm>
          <a:prstGeom prst="curvedConnector3">
            <a:avLst>
              <a:gd name="adj1" fmla="val 49898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286000" y="3886200"/>
            <a:ext cx="3429000" cy="1588"/>
            <a:chOff x="912" y="2448"/>
            <a:chExt cx="2160" cy="1"/>
          </a:xfrm>
        </p:grpSpPr>
        <p:cxnSp>
          <p:nvCxnSpPr>
            <p:cNvPr id="28685" name="AutoShape 16"/>
            <p:cNvCxnSpPr>
              <a:cxnSpLocks noChangeShapeType="1"/>
            </p:cNvCxnSpPr>
            <p:nvPr/>
          </p:nvCxnSpPr>
          <p:spPr bwMode="auto">
            <a:xfrm rot="5400000" flipV="1">
              <a:off x="1235" y="2125"/>
              <a:ext cx="1" cy="648"/>
            </a:xfrm>
            <a:prstGeom prst="bentConnector3">
              <a:avLst>
                <a:gd name="adj1" fmla="val -48400014"/>
              </a:avLst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6" name="AutoShape 17"/>
            <p:cNvCxnSpPr>
              <a:cxnSpLocks noChangeShapeType="1"/>
              <a:stCxn id="28691" idx="0"/>
              <a:endCxn id="28693" idx="0"/>
            </p:cNvCxnSpPr>
            <p:nvPr/>
          </p:nvCxnSpPr>
          <p:spPr bwMode="auto">
            <a:xfrm rot="5400000" flipV="1">
              <a:off x="1631" y="1753"/>
              <a:ext cx="1" cy="1392"/>
            </a:xfrm>
            <a:prstGeom prst="bentConnector3">
              <a:avLst>
                <a:gd name="adj1" fmla="val -47300014"/>
              </a:avLst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7" name="AutoShape 18"/>
            <p:cNvCxnSpPr>
              <a:cxnSpLocks noChangeShapeType="1"/>
              <a:stCxn id="28691" idx="0"/>
              <a:endCxn id="28692" idx="0"/>
            </p:cNvCxnSpPr>
            <p:nvPr/>
          </p:nvCxnSpPr>
          <p:spPr bwMode="auto">
            <a:xfrm rot="5400000" flipV="1">
              <a:off x="2003" y="1381"/>
              <a:ext cx="1" cy="2136"/>
            </a:xfrm>
            <a:prstGeom prst="bentConnector3">
              <a:avLst>
                <a:gd name="adj1" fmla="val -47100014"/>
              </a:avLst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314700" y="5541963"/>
            <a:ext cx="3162300" cy="1587"/>
            <a:chOff x="1560" y="3491"/>
            <a:chExt cx="1992" cy="1"/>
          </a:xfrm>
        </p:grpSpPr>
        <p:cxnSp>
          <p:nvCxnSpPr>
            <p:cNvPr id="28683" name="AutoShape 20"/>
            <p:cNvCxnSpPr>
              <a:cxnSpLocks noChangeShapeType="1"/>
              <a:stCxn id="28690" idx="2"/>
              <a:endCxn id="28689" idx="2"/>
            </p:cNvCxnSpPr>
            <p:nvPr/>
          </p:nvCxnSpPr>
          <p:spPr bwMode="auto">
            <a:xfrm rot="16200000" flipH="1">
              <a:off x="2555" y="2496"/>
              <a:ext cx="1" cy="1992"/>
            </a:xfrm>
            <a:prstGeom prst="bentConnector3">
              <a:avLst>
                <a:gd name="adj1" fmla="val 32699991"/>
              </a:avLst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4" name="AutoShape 21"/>
            <p:cNvCxnSpPr>
              <a:cxnSpLocks noChangeShapeType="1"/>
              <a:stCxn id="28688" idx="2"/>
              <a:endCxn id="28689" idx="2"/>
            </p:cNvCxnSpPr>
            <p:nvPr/>
          </p:nvCxnSpPr>
          <p:spPr bwMode="auto">
            <a:xfrm rot="16200000" flipH="1">
              <a:off x="2987" y="2928"/>
              <a:ext cx="1" cy="1128"/>
            </a:xfrm>
            <a:prstGeom prst="bentConnector3">
              <a:avLst>
                <a:gd name="adj1" fmla="val 32599991"/>
              </a:avLst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799306" y="2251076"/>
            <a:ext cx="77724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Both the table are now full functionally dependent on primary key</a:t>
            </a:r>
          </a:p>
        </p:txBody>
      </p:sp>
    </p:spTree>
    <p:extLst>
      <p:ext uri="{BB962C8B-B14F-4D97-AF65-F5344CB8AC3E}">
        <p14:creationId xmlns:p14="http://schemas.microsoft.com/office/powerpoint/2010/main" val="351936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017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"/>
            <a:ext cx="8229600" cy="941388"/>
          </a:xfrm>
        </p:spPr>
        <p:txBody>
          <a:bodyPr/>
          <a:lstStyle/>
          <a:p>
            <a:r>
              <a:rPr lang="en-US" altLang="zh-CN" sz="3600" dirty="0" smtClean="0">
                <a:sym typeface="微软雅黑" panose="020B0503020204020204" pitchFamily="34" charset="-122"/>
              </a:rPr>
              <a:t>3NF</a:t>
            </a:r>
            <a:endParaRPr lang="zh-CN" altLang="en-US" sz="3600" dirty="0" smtClean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3650"/>
            <a:ext cx="8229600" cy="5449888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宋体" panose="02010600030101010101" pitchFamily="2" charset="-122"/>
              </a:rPr>
              <a:t>定义</a:t>
            </a:r>
            <a:r>
              <a:rPr lang="en-US" altLang="zh-CN" dirty="0" smtClean="0">
                <a:sym typeface="宋体" panose="02010600030101010101" pitchFamily="2" charset="-122"/>
              </a:rPr>
              <a:t>6.7  </a:t>
            </a:r>
            <a:r>
              <a:rPr lang="zh-CN" altLang="en-US" dirty="0" smtClean="0">
                <a:sym typeface="宋体" panose="02010600030101010101" pitchFamily="2" charset="-122"/>
              </a:rPr>
              <a:t>设关系模式</a:t>
            </a:r>
            <a:r>
              <a:rPr lang="en-US" altLang="zh-CN" i="1" dirty="0" smtClean="0">
                <a:sym typeface="宋体" panose="02010600030101010101" pitchFamily="2" charset="-122"/>
              </a:rPr>
              <a:t>R</a:t>
            </a:r>
            <a:r>
              <a:rPr lang="en-US" altLang="zh-CN" dirty="0" smtClean="0">
                <a:sym typeface="宋体" panose="02010600030101010101" pitchFamily="2" charset="-122"/>
              </a:rPr>
              <a:t>&lt;</a:t>
            </a:r>
            <a:r>
              <a:rPr lang="en-US" altLang="zh-CN" i="1" dirty="0" smtClean="0">
                <a:sym typeface="宋体" panose="02010600030101010101" pitchFamily="2" charset="-122"/>
              </a:rPr>
              <a:t>U</a:t>
            </a:r>
            <a:r>
              <a:rPr lang="en-US" altLang="zh-CN" dirty="0" smtClean="0">
                <a:sym typeface="宋体" panose="02010600030101010101" pitchFamily="2" charset="-122"/>
              </a:rPr>
              <a:t>,</a:t>
            </a:r>
            <a:r>
              <a:rPr lang="en-US" altLang="zh-CN" i="1" dirty="0" smtClean="0">
                <a:sym typeface="宋体" panose="02010600030101010101" pitchFamily="2" charset="-122"/>
              </a:rPr>
              <a:t>F</a:t>
            </a:r>
            <a:r>
              <a:rPr lang="en-US" altLang="zh-CN" dirty="0" smtClean="0">
                <a:sym typeface="宋体" panose="02010600030101010101" pitchFamily="2" charset="-122"/>
              </a:rPr>
              <a:t>&gt;∈1NF,</a:t>
            </a:r>
            <a:r>
              <a:rPr lang="zh-CN" altLang="en-US" dirty="0" smtClean="0">
                <a:sym typeface="宋体" panose="02010600030101010101" pitchFamily="2" charset="-122"/>
              </a:rPr>
              <a:t>若</a:t>
            </a:r>
            <a:r>
              <a:rPr lang="en-US" altLang="zh-CN" i="1" dirty="0" smtClean="0">
                <a:sym typeface="宋体" panose="02010600030101010101" pitchFamily="2" charset="-122"/>
              </a:rPr>
              <a:t>R</a:t>
            </a:r>
            <a:r>
              <a:rPr lang="zh-CN" altLang="en-US" dirty="0" smtClean="0">
                <a:sym typeface="宋体" panose="02010600030101010101" pitchFamily="2" charset="-122"/>
              </a:rPr>
              <a:t>中不存在这样的码</a:t>
            </a:r>
            <a:r>
              <a:rPr lang="en-US" altLang="zh-CN" i="1" dirty="0" smtClean="0">
                <a:sym typeface="宋体" panose="02010600030101010101" pitchFamily="2" charset="-122"/>
              </a:rPr>
              <a:t>X</a:t>
            </a:r>
            <a:r>
              <a:rPr lang="zh-CN" altLang="en-US" dirty="0" smtClean="0">
                <a:sym typeface="宋体" panose="02010600030101010101" pitchFamily="2" charset="-122"/>
              </a:rPr>
              <a:t>、属性组</a:t>
            </a:r>
            <a:r>
              <a:rPr lang="en-US" altLang="zh-CN" i="1" dirty="0" smtClean="0">
                <a:sym typeface="宋体" panose="02010600030101010101" pitchFamily="2" charset="-122"/>
              </a:rPr>
              <a:t>Y</a:t>
            </a:r>
            <a:r>
              <a:rPr lang="zh-CN" altLang="en-US" dirty="0" smtClean="0">
                <a:sym typeface="宋体" panose="02010600030101010101" pitchFamily="2" charset="-122"/>
              </a:rPr>
              <a:t>及</a:t>
            </a:r>
            <a:r>
              <a:rPr lang="zh-CN" altLang="en-US" dirty="0" smtClean="0">
                <a:solidFill>
                  <a:srgbClr val="FF0000"/>
                </a:solidFill>
                <a:sym typeface="宋体" panose="02010600030101010101" pitchFamily="2" charset="-122"/>
              </a:rPr>
              <a:t>非主属性</a:t>
            </a:r>
            <a:r>
              <a:rPr lang="en-US" altLang="zh-CN" i="1" dirty="0" smtClean="0">
                <a:solidFill>
                  <a:srgbClr val="FF0000"/>
                </a:solidFill>
                <a:sym typeface="宋体" panose="02010600030101010101" pitchFamily="2" charset="-122"/>
              </a:rPr>
              <a:t>Z</a:t>
            </a:r>
            <a:r>
              <a:rPr lang="zh-CN" altLang="en-US" dirty="0" smtClean="0">
                <a:sym typeface="宋体" panose="02010600030101010101" pitchFamily="2" charset="-122"/>
              </a:rPr>
              <a:t>（</a:t>
            </a:r>
            <a:r>
              <a:rPr lang="en-US" altLang="zh-CN" i="1" dirty="0" smtClean="0">
                <a:sym typeface="宋体" panose="02010600030101010101" pitchFamily="2" charset="-122"/>
              </a:rPr>
              <a:t>Z</a:t>
            </a:r>
            <a:r>
              <a:rPr lang="en-US" altLang="zh-CN" dirty="0" smtClean="0">
                <a:sym typeface="宋体" panose="02010600030101010101" pitchFamily="2" charset="-122"/>
              </a:rPr>
              <a:t> ⊇ </a:t>
            </a:r>
            <a:r>
              <a:rPr lang="en-US" altLang="zh-CN" i="1" dirty="0" smtClean="0">
                <a:sym typeface="宋体" panose="02010600030101010101" pitchFamily="2" charset="-122"/>
              </a:rPr>
              <a:t>Y</a:t>
            </a:r>
            <a:r>
              <a:rPr lang="zh-CN" altLang="en-US" dirty="0" smtClean="0">
                <a:sym typeface="宋体" panose="02010600030101010101" pitchFamily="2" charset="-122"/>
              </a:rPr>
              <a:t>）</a:t>
            </a:r>
            <a:r>
              <a:rPr lang="en-US" altLang="zh-CN" dirty="0" smtClean="0">
                <a:sym typeface="宋体" panose="02010600030101010101" pitchFamily="2" charset="-122"/>
              </a:rPr>
              <a:t>, </a:t>
            </a:r>
            <a:r>
              <a:rPr lang="zh-CN" altLang="en-US" dirty="0" smtClean="0">
                <a:sym typeface="宋体" panose="02010600030101010101" pitchFamily="2" charset="-122"/>
              </a:rPr>
              <a:t>使得</a:t>
            </a:r>
            <a:r>
              <a:rPr lang="en-US" altLang="zh-CN" i="1" dirty="0" smtClean="0">
                <a:sym typeface="宋体" panose="02010600030101010101" pitchFamily="2" charset="-122"/>
              </a:rPr>
              <a:t>X</a:t>
            </a:r>
            <a:r>
              <a:rPr lang="en-US" altLang="zh-CN" dirty="0" smtClean="0">
                <a:sym typeface="宋体" panose="02010600030101010101" pitchFamily="2" charset="-122"/>
              </a:rPr>
              <a:t>→</a:t>
            </a:r>
            <a:r>
              <a:rPr lang="en-US" altLang="zh-CN" i="1" dirty="0" smtClean="0">
                <a:sym typeface="宋体" panose="02010600030101010101" pitchFamily="2" charset="-122"/>
              </a:rPr>
              <a:t>Y</a:t>
            </a:r>
            <a:r>
              <a:rPr lang="zh-CN" altLang="en-US" dirty="0" smtClean="0">
                <a:sym typeface="宋体" panose="02010600030101010101" pitchFamily="2" charset="-122"/>
              </a:rPr>
              <a:t>，</a:t>
            </a:r>
            <a:r>
              <a:rPr lang="en-US" altLang="zh-CN" i="1" dirty="0" smtClean="0">
                <a:sym typeface="宋体" panose="02010600030101010101" pitchFamily="2" charset="-122"/>
              </a:rPr>
              <a:t>Y</a:t>
            </a:r>
            <a:r>
              <a:rPr lang="en-US" altLang="zh-CN" dirty="0" smtClean="0">
                <a:sym typeface="宋体" panose="02010600030101010101" pitchFamily="2" charset="-122"/>
              </a:rPr>
              <a:t>→</a:t>
            </a:r>
            <a:r>
              <a:rPr lang="en-US" altLang="zh-CN" i="1" dirty="0" smtClean="0">
                <a:sym typeface="宋体" panose="02010600030101010101" pitchFamily="2" charset="-122"/>
              </a:rPr>
              <a:t>Z</a:t>
            </a:r>
            <a:r>
              <a:rPr lang="zh-CN" altLang="en-US" dirty="0" smtClean="0">
                <a:sym typeface="宋体" panose="02010600030101010101" pitchFamily="2" charset="-122"/>
              </a:rPr>
              <a:t>成立，</a:t>
            </a:r>
            <a:r>
              <a:rPr lang="en-US" altLang="zh-CN" i="1" dirty="0" smtClean="0">
                <a:sym typeface="宋体" panose="02010600030101010101" pitchFamily="2" charset="-122"/>
              </a:rPr>
              <a:t>Y</a:t>
            </a:r>
            <a:r>
              <a:rPr lang="en-US" altLang="zh-CN" dirty="0" smtClean="0">
                <a:sym typeface="宋体" panose="02010600030101010101" pitchFamily="2" charset="-122"/>
              </a:rPr>
              <a:t> ↛ </a:t>
            </a:r>
            <a:r>
              <a:rPr lang="en-US" altLang="zh-CN" i="1" dirty="0" smtClean="0">
                <a:sym typeface="宋体" panose="02010600030101010101" pitchFamily="2" charset="-122"/>
              </a:rPr>
              <a:t>X</a:t>
            </a:r>
            <a:r>
              <a:rPr lang="zh-CN" altLang="en-US" dirty="0" smtClean="0">
                <a:sym typeface="宋体" panose="02010600030101010101" pitchFamily="2" charset="-122"/>
              </a:rPr>
              <a:t>不成立，则称</a:t>
            </a:r>
            <a:r>
              <a:rPr lang="en-US" altLang="zh-CN" i="1" dirty="0" smtClean="0">
                <a:sym typeface="宋体" panose="02010600030101010101" pitchFamily="2" charset="-122"/>
              </a:rPr>
              <a:t>R</a:t>
            </a:r>
            <a:r>
              <a:rPr lang="en-US" altLang="zh-CN" dirty="0" smtClean="0">
                <a:sym typeface="宋体" panose="02010600030101010101" pitchFamily="2" charset="-122"/>
              </a:rPr>
              <a:t>&lt;</a:t>
            </a:r>
            <a:r>
              <a:rPr lang="en-US" altLang="zh-CN" i="1" dirty="0" smtClean="0">
                <a:sym typeface="宋体" panose="02010600030101010101" pitchFamily="2" charset="-122"/>
              </a:rPr>
              <a:t>U</a:t>
            </a:r>
            <a:r>
              <a:rPr lang="en-US" altLang="zh-CN" dirty="0" smtClean="0">
                <a:sym typeface="宋体" panose="02010600030101010101" pitchFamily="2" charset="-122"/>
              </a:rPr>
              <a:t>,</a:t>
            </a:r>
            <a:r>
              <a:rPr lang="en-US" altLang="zh-CN" i="1" dirty="0" smtClean="0">
                <a:sym typeface="宋体" panose="02010600030101010101" pitchFamily="2" charset="-122"/>
              </a:rPr>
              <a:t>F</a:t>
            </a:r>
            <a:r>
              <a:rPr lang="en-US" altLang="zh-CN" dirty="0" smtClean="0">
                <a:sym typeface="宋体" panose="02010600030101010101" pitchFamily="2" charset="-122"/>
              </a:rPr>
              <a:t>&gt; ∈ 3NF</a:t>
            </a:r>
            <a:r>
              <a:rPr lang="zh-CN" altLang="en-US" dirty="0" smtClean="0">
                <a:sym typeface="宋体" panose="02010600030101010101" pitchFamily="2" charset="-122"/>
              </a:rPr>
              <a:t>。</a:t>
            </a:r>
            <a:endParaRPr lang="en-US" altLang="zh-CN" dirty="0" smtClean="0">
              <a:sym typeface="宋体" panose="02010600030101010101" pitchFamily="2" charset="-122"/>
            </a:endParaRPr>
          </a:p>
          <a:p>
            <a:pPr marL="342900" indent="-342900" algn="l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宋体" panose="02010600030101010101" pitchFamily="2" charset="-122"/>
              </a:rPr>
              <a:t>上述定义分为两种情况： </a:t>
            </a:r>
            <a:endParaRPr lang="en-US" altLang="zh-CN" dirty="0" smtClean="0">
              <a:sym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dirty="0" smtClean="0">
                <a:sym typeface="宋体" panose="02010600030101010101" pitchFamily="2" charset="-122"/>
              </a:rPr>
              <a:t>              </a:t>
            </a:r>
            <a:r>
              <a:rPr lang="zh-CN" altLang="en-US" dirty="0" smtClean="0">
                <a:sym typeface="宋体" panose="02010600030101010101" pitchFamily="2" charset="-122"/>
              </a:rPr>
              <a:t>   </a:t>
            </a:r>
            <a:r>
              <a:rPr lang="en-US" altLang="zh-CN" i="1" dirty="0" smtClean="0">
                <a:sym typeface="宋体" panose="02010600030101010101" pitchFamily="2" charset="-122"/>
              </a:rPr>
              <a:t>X</a:t>
            </a:r>
            <a:r>
              <a:rPr lang="en-US" altLang="zh-CN" dirty="0" smtClean="0">
                <a:sym typeface="宋体" panose="02010600030101010101" pitchFamily="2" charset="-122"/>
              </a:rPr>
              <a:t> </a:t>
            </a:r>
            <a:r>
              <a:rPr lang="en-US" altLang="zh-CN" dirty="0">
                <a:sym typeface="宋体" panose="02010600030101010101" pitchFamily="2" charset="-122"/>
              </a:rPr>
              <a:t>⊇ </a:t>
            </a:r>
            <a:r>
              <a:rPr lang="en-US" altLang="zh-CN" i="1" dirty="0" smtClean="0">
                <a:sym typeface="宋体" panose="02010600030101010101" pitchFamily="2" charset="-122"/>
              </a:rPr>
              <a:t>Y</a:t>
            </a:r>
            <a:r>
              <a:rPr lang="zh-CN" altLang="en-US" i="1" dirty="0" smtClean="0">
                <a:sym typeface="宋体" panose="02010600030101010101" pitchFamily="2" charset="-122"/>
              </a:rPr>
              <a:t>，</a:t>
            </a:r>
            <a:r>
              <a:rPr lang="zh-CN" altLang="en-US" dirty="0" smtClean="0">
                <a:sym typeface="宋体" panose="02010600030101010101" pitchFamily="2" charset="-122"/>
              </a:rPr>
              <a:t>（如</a:t>
            </a:r>
            <a:r>
              <a:rPr lang="en-US" altLang="zh-CN" dirty="0" smtClean="0">
                <a:sym typeface="宋体" panose="02010600030101010101" pitchFamily="2" charset="-122"/>
              </a:rPr>
              <a:t> </a:t>
            </a:r>
            <a:r>
              <a:rPr lang="en-US" altLang="zh-CN" dirty="0">
                <a:sym typeface="宋体" panose="02010600030101010101" pitchFamily="2" charset="-122"/>
              </a:rPr>
              <a:t>X→Y</a:t>
            </a:r>
            <a:r>
              <a:rPr lang="zh-CN" altLang="en-US" dirty="0">
                <a:sym typeface="宋体" panose="02010600030101010101" pitchFamily="2" charset="-122"/>
              </a:rPr>
              <a:t>，</a:t>
            </a:r>
            <a:r>
              <a:rPr lang="en-US" altLang="zh-CN" dirty="0">
                <a:sym typeface="宋体" panose="02010600030101010101" pitchFamily="2" charset="-122"/>
              </a:rPr>
              <a:t>Y→</a:t>
            </a:r>
            <a:r>
              <a:rPr lang="en-US" altLang="zh-CN" dirty="0" smtClean="0">
                <a:sym typeface="宋体" panose="02010600030101010101" pitchFamily="2" charset="-122"/>
              </a:rPr>
              <a:t>Z</a:t>
            </a:r>
            <a:r>
              <a:rPr lang="zh-CN" altLang="en-US" dirty="0" smtClean="0">
                <a:sym typeface="宋体" panose="02010600030101010101" pitchFamily="2" charset="-122"/>
              </a:rPr>
              <a:t>成立，部分函数依赖）</a:t>
            </a:r>
            <a:endParaRPr lang="en-US" altLang="zh-CN" dirty="0" smtClean="0">
              <a:sym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dirty="0" smtClean="0">
                <a:sym typeface="宋体" panose="02010600030101010101" pitchFamily="2" charset="-122"/>
              </a:rPr>
              <a:t>                 </a:t>
            </a:r>
            <a:r>
              <a:rPr lang="en-US" altLang="zh-CN" i="1" dirty="0">
                <a:sym typeface="宋体" panose="02010600030101010101" pitchFamily="2" charset="-122"/>
              </a:rPr>
              <a:t>X</a:t>
            </a:r>
            <a:r>
              <a:rPr lang="en-US" altLang="zh-CN" dirty="0">
                <a:sym typeface="宋体" panose="02010600030101010101" pitchFamily="2" charset="-122"/>
              </a:rPr>
              <a:t> ⊇ 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zh-CN" altLang="en-US" i="1" dirty="0">
                <a:sym typeface="宋体" panose="02010600030101010101" pitchFamily="2" charset="-122"/>
              </a:rPr>
              <a:t>，</a:t>
            </a:r>
            <a:r>
              <a:rPr lang="zh-CN" altLang="en-US" dirty="0">
                <a:sym typeface="宋体" panose="02010600030101010101" pitchFamily="2" charset="-122"/>
              </a:rPr>
              <a:t>（如</a:t>
            </a:r>
            <a:r>
              <a:rPr lang="en-US" altLang="zh-CN" dirty="0">
                <a:sym typeface="宋体" panose="02010600030101010101" pitchFamily="2" charset="-122"/>
              </a:rPr>
              <a:t> X→Y</a:t>
            </a:r>
            <a:r>
              <a:rPr lang="zh-CN" altLang="en-US" dirty="0">
                <a:sym typeface="宋体" panose="02010600030101010101" pitchFamily="2" charset="-122"/>
              </a:rPr>
              <a:t>，</a:t>
            </a:r>
            <a:r>
              <a:rPr lang="en-US" altLang="zh-CN" dirty="0">
                <a:sym typeface="宋体" panose="02010600030101010101" pitchFamily="2" charset="-122"/>
              </a:rPr>
              <a:t>Y→Z</a:t>
            </a:r>
            <a:r>
              <a:rPr lang="zh-CN" altLang="en-US" dirty="0">
                <a:sym typeface="宋体" panose="02010600030101010101" pitchFamily="2" charset="-122"/>
              </a:rPr>
              <a:t>成立</a:t>
            </a:r>
            <a:r>
              <a:rPr lang="zh-CN" altLang="en-US" dirty="0" smtClean="0">
                <a:sym typeface="宋体" panose="02010600030101010101" pitchFamily="2" charset="-122"/>
              </a:rPr>
              <a:t>，传递函数依赖</a:t>
            </a:r>
            <a:r>
              <a:rPr lang="zh-CN" altLang="en-US" dirty="0">
                <a:sym typeface="宋体" panose="02010600030101010101" pitchFamily="2" charset="-122"/>
              </a:rPr>
              <a:t>）</a:t>
            </a:r>
            <a:endParaRPr lang="en-US" altLang="zh-CN" dirty="0">
              <a:sym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dirty="0">
              <a:sym typeface="宋体" panose="02010600030101010101" pitchFamily="2" charset="-122"/>
            </a:endParaRPr>
          </a:p>
          <a:p>
            <a:pPr marL="342900" indent="-342900" algn="l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altLang="zh-CN" dirty="0" smtClean="0"/>
              <a:t>3NF </a:t>
            </a:r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algn="l">
              <a:lnSpc>
                <a:spcPct val="125000"/>
              </a:lnSpc>
            </a:pP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FF0000"/>
                </a:solidFill>
              </a:rPr>
              <a:t>2NF + </a:t>
            </a:r>
            <a:r>
              <a:rPr lang="zh-CN" altLang="en-US" dirty="0" smtClean="0">
                <a:solidFill>
                  <a:srgbClr val="FF0000"/>
                </a:solidFill>
              </a:rPr>
              <a:t>非主属性对码无传递函数依赖（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no </a:t>
            </a:r>
            <a:r>
              <a:rPr lang="en-US" altLang="zh-CN" sz="2800" b="1" i="1" dirty="0">
                <a:solidFill>
                  <a:srgbClr val="FF0000"/>
                </a:solidFill>
              </a:rPr>
              <a:t>transitive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dependencies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zh-CN" altLang="en-US" sz="2800" dirty="0" smtClean="0">
              <a:solidFill>
                <a:srgbClr val="FF0000"/>
              </a:solidFill>
              <a:sym typeface="宋体" panose="02010600030101010101" pitchFamily="2" charset="-122"/>
            </a:endParaRPr>
          </a:p>
        </p:txBody>
      </p:sp>
      <p:sp>
        <p:nvSpPr>
          <p:cNvPr id="50182" name="直接连接符 2"/>
          <p:cNvSpPr>
            <a:spLocks noChangeShapeType="1"/>
          </p:cNvSpPr>
          <p:nvPr/>
        </p:nvSpPr>
        <p:spPr bwMode="auto">
          <a:xfrm flipH="1">
            <a:off x="4200525" y="1851025"/>
            <a:ext cx="71438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左大括号 1"/>
          <p:cNvSpPr/>
          <p:nvPr/>
        </p:nvSpPr>
        <p:spPr>
          <a:xfrm>
            <a:off x="1420749" y="3180557"/>
            <a:ext cx="66675" cy="9525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接连接符 2"/>
          <p:cNvSpPr>
            <a:spLocks noChangeShapeType="1"/>
          </p:cNvSpPr>
          <p:nvPr/>
        </p:nvSpPr>
        <p:spPr bwMode="auto">
          <a:xfrm flipH="1">
            <a:off x="2000250" y="3844131"/>
            <a:ext cx="71438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34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017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"/>
            <a:ext cx="8229600" cy="941388"/>
          </a:xfrm>
        </p:spPr>
        <p:txBody>
          <a:bodyPr/>
          <a:lstStyle/>
          <a:p>
            <a:r>
              <a:rPr lang="en-US" altLang="zh-CN" sz="3600" dirty="0" smtClean="0">
                <a:sym typeface="微软雅黑" panose="020B0503020204020204" pitchFamily="34" charset="-122"/>
              </a:rPr>
              <a:t>3NF</a:t>
            </a:r>
            <a:endParaRPr lang="zh-CN" altLang="en-US" sz="3600" dirty="0" smtClean="0"/>
          </a:p>
        </p:txBody>
      </p:sp>
      <p:graphicFrame>
        <p:nvGraphicFramePr>
          <p:cNvPr id="9" name="Group 84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00361180"/>
              </p:ext>
            </p:extLst>
          </p:nvPr>
        </p:nvGraphicFramePr>
        <p:xfrm>
          <a:off x="800100" y="1624013"/>
          <a:ext cx="7086600" cy="1619250"/>
        </p:xfrm>
        <a:graphic>
          <a:graphicData uri="http://schemas.openxmlformats.org/drawingml/2006/table">
            <a:tbl>
              <a:tblPr/>
              <a:tblGrid>
                <a:gridCol w="16970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67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Activity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Swimming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Tennis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Golf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Swimming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Rectangle 86"/>
          <p:cNvSpPr/>
          <p:nvPr/>
        </p:nvSpPr>
        <p:spPr>
          <a:xfrm>
            <a:off x="660400" y="3567113"/>
            <a:ext cx="73660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</a:rPr>
              <a:t>Student ID (SID)----------</a:t>
            </a:r>
            <a:r>
              <a:rPr lang="en-US" altLang="zh-CN" b="1" dirty="0">
                <a:latin typeface="Arial" panose="020B0604020202020204" pitchFamily="34" charset="0"/>
                <a:sym typeface="Wingdings" panose="05000000000000000000" pitchFamily="2" charset="2"/>
              </a:rPr>
              <a:t>Activity</a:t>
            </a:r>
            <a:r>
              <a:rPr lang="en-US" altLang="zh-CN" b="1" dirty="0">
                <a:latin typeface="Arial" panose="020B0604020202020204" pitchFamily="34" charset="0"/>
              </a:rPr>
              <a:t> I,e SID determine Activity</a:t>
            </a:r>
          </a:p>
          <a:p>
            <a:r>
              <a:rPr lang="en-US" altLang="zh-CN" b="1" dirty="0">
                <a:latin typeface="Arial" panose="020B0604020202020204" pitchFamily="34" charset="0"/>
              </a:rPr>
              <a:t>Further Activity ------------&gt; fee that is the Activity determine the fee</a:t>
            </a:r>
          </a:p>
        </p:txBody>
      </p:sp>
      <p:sp>
        <p:nvSpPr>
          <p:cNvPr id="4" name="矩形 3"/>
          <p:cNvSpPr/>
          <p:nvPr/>
        </p:nvSpPr>
        <p:spPr>
          <a:xfrm>
            <a:off x="800100" y="4584095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ym typeface="宋体" panose="02010600030101010101" pitchFamily="2" charset="-122"/>
              </a:rPr>
              <a:t>上述关系属于</a:t>
            </a:r>
            <a:r>
              <a:rPr lang="en-US" altLang="zh-CN" dirty="0"/>
              <a:t>2NF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rgbClr val="FF0000"/>
                </a:solidFill>
                <a:sym typeface="宋体" panose="02010600030101010101" pitchFamily="2" charset="-122"/>
              </a:rPr>
              <a:t>但是有传递函数依赖，不属于</a:t>
            </a:r>
            <a:r>
              <a:rPr lang="en-US" altLang="zh-CN" dirty="0">
                <a:solidFill>
                  <a:srgbClr val="FF0000"/>
                </a:solidFill>
                <a:sym typeface="宋体" panose="02010600030101010101" pitchFamily="2" charset="-122"/>
              </a:rPr>
              <a:t>3NF</a:t>
            </a:r>
          </a:p>
        </p:txBody>
      </p:sp>
      <p:sp>
        <p:nvSpPr>
          <p:cNvPr id="2" name="矩形 1"/>
          <p:cNvSpPr/>
          <p:nvPr/>
        </p:nvSpPr>
        <p:spPr>
          <a:xfrm>
            <a:off x="800100" y="5720364"/>
            <a:ext cx="4674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sym typeface="宋体" panose="02010600030101010101" pitchFamily="2" charset="-122"/>
              </a:rPr>
              <a:t>分解：从有传递的属性处断开成</a:t>
            </a:r>
            <a:r>
              <a:rPr lang="en-US" altLang="zh-CN" sz="2000" dirty="0" smtClean="0">
                <a:solidFill>
                  <a:srgbClr val="FF0000"/>
                </a:solidFill>
                <a:sym typeface="宋体" panose="02010600030101010101" pitchFamily="2" charset="-122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sym typeface="宋体" panose="02010600030101010101" pitchFamily="2" charset="-122"/>
              </a:rPr>
              <a:t>个关系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6003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3"/>
          <p:cNvSpPr>
            <a:spLocks noChangeArrowheads="1"/>
          </p:cNvSpPr>
          <p:nvPr/>
        </p:nvSpPr>
        <p:spPr bwMode="auto">
          <a:xfrm>
            <a:off x="6767513" y="5414963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017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"/>
            <a:ext cx="8229600" cy="941388"/>
          </a:xfrm>
        </p:spPr>
        <p:txBody>
          <a:bodyPr/>
          <a:lstStyle/>
          <a:p>
            <a:r>
              <a:rPr lang="en-US" altLang="zh-CN" sz="3600" dirty="0" smtClean="0">
                <a:sym typeface="微软雅黑" panose="020B0503020204020204" pitchFamily="34" charset="-122"/>
              </a:rPr>
              <a:t>3NF</a:t>
            </a:r>
            <a:endParaRPr lang="zh-CN" altLang="en-US" sz="3600" dirty="0" smtClean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3650"/>
            <a:ext cx="8229600" cy="5449888"/>
          </a:xfrm>
        </p:spPr>
        <p:txBody>
          <a:bodyPr/>
          <a:lstStyle/>
          <a:p>
            <a:pPr marL="342900" indent="-342900" algn="l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zh-CN" altLang="en-US" sz="2800" dirty="0" smtClean="0">
                <a:sym typeface="宋体" panose="02010600030101010101" pitchFamily="2" charset="-122"/>
              </a:rPr>
              <a:t>分解</a:t>
            </a:r>
          </a:p>
        </p:txBody>
      </p:sp>
      <p:graphicFrame>
        <p:nvGraphicFramePr>
          <p:cNvPr id="1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313204"/>
              </p:ext>
            </p:extLst>
          </p:nvPr>
        </p:nvGraphicFramePr>
        <p:xfrm>
          <a:off x="1857375" y="2041525"/>
          <a:ext cx="4962525" cy="1524000"/>
        </p:xfrm>
        <a:graphic>
          <a:graphicData uri="http://schemas.openxmlformats.org/drawingml/2006/table">
            <a:tbl>
              <a:tblPr/>
              <a:tblGrid>
                <a:gridCol w="154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13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Sid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Activity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Swimming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Tennis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Golf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Swimming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2" name="Rectangle 58"/>
          <p:cNvSpPr/>
          <p:nvPr/>
        </p:nvSpPr>
        <p:spPr>
          <a:xfrm>
            <a:off x="1666875" y="3760787"/>
            <a:ext cx="5778500" cy="57943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</a:rPr>
              <a:t>AVT-Fee (Activity:pk, Fee)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endParaRPr lang="en-US" altLang="zh-CN" sz="1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</a:rPr>
              <a:t>AVT-Fee</a:t>
            </a:r>
          </a:p>
        </p:txBody>
      </p:sp>
      <p:graphicFrame>
        <p:nvGraphicFramePr>
          <p:cNvPr id="13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31519"/>
              </p:ext>
            </p:extLst>
          </p:nvPr>
        </p:nvGraphicFramePr>
        <p:xfrm>
          <a:off x="1666875" y="4391025"/>
          <a:ext cx="7010400" cy="1524000"/>
        </p:xfrm>
        <a:graphic>
          <a:graphicData uri="http://schemas.openxmlformats.org/drawingml/2006/table">
            <a:tbl>
              <a:tblPr/>
              <a:tblGrid>
                <a:gridCol w="482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Activity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Swimming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Tennis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Golf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Swimming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" name="Rectangle 4"/>
          <p:cNvSpPr/>
          <p:nvPr/>
        </p:nvSpPr>
        <p:spPr>
          <a:xfrm>
            <a:off x="1787525" y="1518305"/>
            <a:ext cx="7010400" cy="52322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</a:rPr>
              <a:t>STUD-AVT (Sid:pk, Activity) with the following data :</a:t>
            </a:r>
            <a:endParaRPr lang="en-US" altLang="zh-CN" sz="1100" b="1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b="1" dirty="0">
                <a:latin typeface="Arial" panose="020B0604020202020204" pitchFamily="34" charset="0"/>
              </a:rPr>
              <a:t>STUD_ACT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00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06_24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8077200" cy="3783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19" name="Text Box 3"/>
          <p:cNvSpPr txBox="1"/>
          <p:nvPr/>
        </p:nvSpPr>
        <p:spPr>
          <a:xfrm>
            <a:off x="1143000" y="609600"/>
            <a:ext cx="640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Relation with transitive dependency</a:t>
            </a:r>
          </a:p>
        </p:txBody>
      </p:sp>
      <p:sp>
        <p:nvSpPr>
          <p:cNvPr id="34820" name="Text Box 4"/>
          <p:cNvSpPr txBox="1"/>
          <p:nvPr/>
        </p:nvSpPr>
        <p:spPr>
          <a:xfrm>
            <a:off x="1905000" y="1828800"/>
            <a:ext cx="49815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(a) SALES relation with simple data</a:t>
            </a:r>
          </a:p>
        </p:txBody>
      </p:sp>
    </p:spTree>
    <p:extLst>
      <p:ext uri="{BB962C8B-B14F-4D97-AF65-F5344CB8AC3E}">
        <p14:creationId xmlns:p14="http://schemas.microsoft.com/office/powerpoint/2010/main" val="11102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/>
          <p:nvPr/>
        </p:nvSpPr>
        <p:spPr>
          <a:xfrm>
            <a:off x="762000" y="533400"/>
            <a:ext cx="77993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Below Figure shows Relation with transitive dependency</a:t>
            </a:r>
          </a:p>
        </p:txBody>
      </p:sp>
      <p:pic>
        <p:nvPicPr>
          <p:cNvPr id="35843" name="Picture 3" descr="06_24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8229600" cy="2668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4" name="Text Box 4"/>
          <p:cNvSpPr txBox="1"/>
          <p:nvPr/>
        </p:nvSpPr>
        <p:spPr>
          <a:xfrm>
            <a:off x="457200" y="4165600"/>
            <a:ext cx="2876550" cy="2101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200" b="1" dirty="0">
                <a:latin typeface="Times New Roman" panose="02020603050405020304" pitchFamily="18" charset="0"/>
              </a:rPr>
              <a:t>CustID </a:t>
            </a:r>
            <a:r>
              <a:rPr lang="en-US" altLang="zh-CN" sz="2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 Name</a:t>
            </a:r>
          </a:p>
          <a:p>
            <a:pPr eaLnBrk="0" hangingPunct="0"/>
            <a:r>
              <a:rPr lang="en-US" altLang="zh-CN" sz="2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CustID  Salesperson</a:t>
            </a:r>
          </a:p>
          <a:p>
            <a:pPr eaLnBrk="0" hangingPunct="0"/>
            <a:r>
              <a:rPr lang="en-US" altLang="zh-CN" sz="2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CustID  Region</a:t>
            </a:r>
          </a:p>
          <a:p>
            <a:pPr eaLnBrk="0" hangingPunct="0"/>
            <a:endParaRPr lang="en-US" altLang="zh-CN" sz="22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0" hangingPunct="0"/>
            <a:r>
              <a:rPr lang="en-US" altLang="zh-CN" sz="2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All this is OK</a:t>
            </a:r>
          </a:p>
          <a:p>
            <a:pPr eaLnBrk="0" hangingPunct="0"/>
            <a:r>
              <a:rPr lang="en-US" altLang="zh-CN" sz="2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(2</a:t>
            </a:r>
            <a:r>
              <a:rPr lang="en-US" altLang="zh-CN" sz="2200" b="1" baseline="30000" dirty="0">
                <a:latin typeface="Times New Roman" panose="02020603050405020304" pitchFamily="18" charset="0"/>
                <a:sym typeface="Wingdings" panose="05000000000000000000" pitchFamily="2" charset="2"/>
              </a:rPr>
              <a:t>nd</a:t>
            </a:r>
            <a:r>
              <a:rPr lang="en-US" altLang="zh-CN" sz="2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NF)</a:t>
            </a:r>
            <a:endParaRPr lang="en-US" altLang="zh-CN" sz="22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4294188" y="4495800"/>
            <a:ext cx="4849812" cy="1892300"/>
            <a:chOff x="2640" y="2976"/>
            <a:chExt cx="3055" cy="1192"/>
          </a:xfrm>
        </p:grpSpPr>
        <p:sp>
          <p:nvSpPr>
            <p:cNvPr id="35846" name="Text Box 6"/>
            <p:cNvSpPr txBox="1"/>
            <p:nvPr/>
          </p:nvSpPr>
          <p:spPr>
            <a:xfrm>
              <a:off x="3792" y="2976"/>
              <a:ext cx="544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600" b="1" dirty="0">
                  <a:latin typeface="Times New Roman" panose="02020603050405020304" pitchFamily="18" charset="0"/>
                </a:rPr>
                <a:t>BUT</a:t>
              </a:r>
            </a:p>
          </p:txBody>
        </p:sp>
        <p:sp>
          <p:nvSpPr>
            <p:cNvPr id="35847" name="Text Box 7"/>
            <p:cNvSpPr txBox="1"/>
            <p:nvPr/>
          </p:nvSpPr>
          <p:spPr>
            <a:xfrm>
              <a:off x="2640" y="3312"/>
              <a:ext cx="3055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600" b="1" dirty="0">
                  <a:latin typeface="Times New Roman" panose="02020603050405020304" pitchFamily="18" charset="0"/>
                </a:rPr>
                <a:t>CustID </a:t>
              </a:r>
              <a:r>
                <a:rPr lang="en-US" altLang="zh-CN" sz="2600" b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 Salesperson  Region</a:t>
              </a:r>
              <a:endParaRPr lang="en-US" altLang="zh-CN" sz="2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848" name="Text Box 8"/>
            <p:cNvSpPr txBox="1"/>
            <p:nvPr/>
          </p:nvSpPr>
          <p:spPr>
            <a:xfrm>
              <a:off x="3350" y="3610"/>
              <a:ext cx="2122" cy="5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600" i="1" dirty="0">
                  <a:latin typeface="Times New Roman" panose="02020603050405020304" pitchFamily="18" charset="0"/>
                </a:rPr>
                <a:t>Transitive dependency</a:t>
              </a:r>
            </a:p>
            <a:p>
              <a:pPr eaLnBrk="0" hangingPunct="0"/>
              <a:r>
                <a:rPr lang="en-US" altLang="zh-CN" sz="2600" i="1" dirty="0">
                  <a:latin typeface="Times New Roman" panose="02020603050405020304" pitchFamily="18" charset="0"/>
                </a:rPr>
                <a:t>(not 3</a:t>
              </a:r>
              <a:r>
                <a:rPr lang="en-US" altLang="zh-CN" sz="2600" i="1" baseline="30000" dirty="0">
                  <a:latin typeface="Times New Roman" panose="02020603050405020304" pitchFamily="18" charset="0"/>
                </a:rPr>
                <a:t>rd</a:t>
              </a:r>
              <a:r>
                <a:rPr lang="en-US" altLang="zh-CN" sz="2600" i="1" dirty="0">
                  <a:latin typeface="Times New Roman" panose="02020603050405020304" pitchFamily="18" charset="0"/>
                </a:rPr>
                <a:t> NF)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76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/>
          <p:nvPr/>
        </p:nvSpPr>
        <p:spPr>
          <a:xfrm>
            <a:off x="1066800" y="336550"/>
            <a:ext cx="662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Removing a transitive dependency</a:t>
            </a:r>
          </a:p>
        </p:txBody>
      </p:sp>
      <p:sp>
        <p:nvSpPr>
          <p:cNvPr id="36867" name="Text Box 3"/>
          <p:cNvSpPr txBox="1"/>
          <p:nvPr/>
        </p:nvSpPr>
        <p:spPr>
          <a:xfrm>
            <a:off x="1917700" y="615950"/>
            <a:ext cx="51689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(a) Decomposing the SALES relation</a:t>
            </a:r>
          </a:p>
        </p:txBody>
      </p:sp>
      <p:pic>
        <p:nvPicPr>
          <p:cNvPr id="36868" name="Picture 4" descr="06_25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8305800" cy="429736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913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096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096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sym typeface="微软雅黑" panose="020B0503020204020204" pitchFamily="34" charset="-122"/>
              </a:rPr>
              <a:t>范式</a:t>
            </a:r>
            <a:endParaRPr lang="zh-CN" altLang="en-US" sz="3600" dirty="0" smtClean="0"/>
          </a:p>
        </p:txBody>
      </p:sp>
      <p:sp>
        <p:nvSpPr>
          <p:cNvPr id="40965" name="Rectangle 1027"/>
          <p:cNvSpPr>
            <a:spLocks noGrp="1" noChangeArrowheads="1"/>
          </p:cNvSpPr>
          <p:nvPr>
            <p:ph idx="1"/>
          </p:nvPr>
        </p:nvSpPr>
        <p:spPr>
          <a:xfrm>
            <a:off x="387686" y="1138238"/>
            <a:ext cx="8229600" cy="3240087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Calibri" panose="020F0502020204030204" pitchFamily="34" charset="0"/>
              </a:rPr>
              <a:t>范式是符合某一种级别的关系模式的集合。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Calibri" panose="020F0502020204030204" pitchFamily="34" charset="0"/>
              </a:rPr>
              <a:t>关系数据库中的关系必须满足一定的要求。满足不同程度要求的为不同范式。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Calibri" panose="020F0502020204030204" pitchFamily="34" charset="0"/>
              </a:rPr>
              <a:t>范式的种类：</a:t>
            </a:r>
            <a:r>
              <a:rPr lang="zh-CN" altLang="en-US" sz="2000" dirty="0" smtClean="0">
                <a:sym typeface="Calibri" panose="020F0502020204030204" pitchFamily="34" charset="0"/>
              </a:rPr>
              <a:t>			</a:t>
            </a:r>
            <a:endParaRPr lang="en-US" sz="1800" dirty="0" smtClean="0">
              <a:sym typeface="Calibri" panose="020F0502020204030204" pitchFamily="34" charset="0"/>
            </a:endParaRPr>
          </a:p>
        </p:txBody>
      </p:sp>
      <p:grpSp>
        <p:nvGrpSpPr>
          <p:cNvPr id="40966" name="Group 6"/>
          <p:cNvGrpSpPr/>
          <p:nvPr/>
        </p:nvGrpSpPr>
        <p:grpSpPr bwMode="auto">
          <a:xfrm>
            <a:off x="1751013" y="3573463"/>
            <a:ext cx="5198110" cy="1665287"/>
            <a:chOff x="0" y="0"/>
            <a:chExt cx="8185" cy="4166"/>
          </a:xfrm>
        </p:grpSpPr>
        <p:sp>
          <p:nvSpPr>
            <p:cNvPr id="40967" name="AutoShape 1028"/>
            <p:cNvSpPr/>
            <p:nvPr/>
          </p:nvSpPr>
          <p:spPr bwMode="auto">
            <a:xfrm>
              <a:off x="0" y="415"/>
              <a:ext cx="480" cy="3751"/>
            </a:xfrm>
            <a:prstGeom prst="leftBrace">
              <a:avLst>
                <a:gd name="adj1" fmla="val 651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/>
            <a:lstStyle/>
            <a:p>
              <a:pPr>
                <a:buSzPct val="100000"/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40968" name="Text Box 8"/>
            <p:cNvSpPr>
              <a:spLocks noChangeArrowheads="1"/>
            </p:cNvSpPr>
            <p:nvPr/>
          </p:nvSpPr>
          <p:spPr bwMode="auto">
            <a:xfrm>
              <a:off x="480" y="0"/>
              <a:ext cx="7705" cy="30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第一范式</a:t>
              </a:r>
              <a:r>
                <a:rPr lang="en-US" altLang="zh-CN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(1NF)</a:t>
              </a:r>
              <a:endParaRPr lang="en-US" altLang="zh-CN" b="1" dirty="0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第二范式</a:t>
              </a:r>
              <a:r>
                <a:rPr lang="en-US" altLang="zh-CN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(2NF)</a:t>
              </a:r>
              <a:endParaRPr lang="en-US" altLang="zh-CN" b="1" dirty="0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第三范式</a:t>
              </a:r>
              <a:r>
                <a:rPr lang="en-US" altLang="zh-CN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(3NF)</a:t>
              </a:r>
              <a:endParaRPr lang="en-US" altLang="zh-CN" b="1" dirty="0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BC</a:t>
              </a:r>
              <a:r>
                <a:rPr lang="zh-CN" altLang="en-US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范式</a:t>
              </a:r>
              <a:r>
                <a:rPr lang="en-US" altLang="zh-CN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(BCNF</a:t>
              </a:r>
              <a:r>
                <a:rPr lang="en-US" altLang="zh-CN" sz="2400" b="1" dirty="0" smtClean="0">
                  <a:solidFill>
                    <a:srgbClr val="000000"/>
                  </a:solidFill>
                  <a:sym typeface="Calibri" panose="020F0502020204030204" pitchFamily="34" charset="0"/>
                </a:rPr>
                <a:t>)</a:t>
              </a:r>
              <a:endParaRPr lang="en-US" altLang="zh-CN" b="1" dirty="0">
                <a:solidFill>
                  <a:srgbClr val="000000"/>
                </a:solidFill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081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06_25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8763000" cy="2209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1" name="Text Box 3"/>
          <p:cNvSpPr txBox="1"/>
          <p:nvPr/>
        </p:nvSpPr>
        <p:spPr>
          <a:xfrm>
            <a:off x="2508250" y="473075"/>
            <a:ext cx="3657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</a:rPr>
              <a:t>Relations in 3NF</a:t>
            </a:r>
          </a:p>
        </p:txBody>
      </p:sp>
      <p:sp>
        <p:nvSpPr>
          <p:cNvPr id="17412" name="Text Box 4"/>
          <p:cNvSpPr txBox="1"/>
          <p:nvPr/>
        </p:nvSpPr>
        <p:spPr>
          <a:xfrm>
            <a:off x="990600" y="5257800"/>
            <a:ext cx="6399213" cy="8858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600" b="1" dirty="0">
                <a:latin typeface="Times New Roman" panose="02020603050405020304" pitchFamily="18" charset="0"/>
              </a:rPr>
              <a:t>Now, there are no transitive dependencies…</a:t>
            </a:r>
          </a:p>
          <a:p>
            <a:pPr eaLnBrk="0" hangingPunct="0"/>
            <a:r>
              <a:rPr lang="en-US" altLang="zh-CN" sz="2600" b="1" dirty="0">
                <a:latin typeface="Times New Roman" panose="02020603050405020304" pitchFamily="18" charset="0"/>
              </a:rPr>
              <a:t>Both relations are in 3</a:t>
            </a:r>
            <a:r>
              <a:rPr lang="en-US" altLang="zh-CN" sz="2600" b="1" baseline="30000" dirty="0">
                <a:latin typeface="Times New Roman" panose="02020603050405020304" pitchFamily="18" charset="0"/>
              </a:rPr>
              <a:t>rd</a:t>
            </a:r>
            <a:r>
              <a:rPr lang="en-US" altLang="zh-CN" sz="2600" b="1" dirty="0">
                <a:latin typeface="Times New Roman" panose="02020603050405020304" pitchFamily="18" charset="0"/>
              </a:rPr>
              <a:t> NF</a:t>
            </a:r>
          </a:p>
        </p:txBody>
      </p:sp>
      <p:sp>
        <p:nvSpPr>
          <p:cNvPr id="17413" name="Rectangle 5"/>
          <p:cNvSpPr/>
          <p:nvPr/>
        </p:nvSpPr>
        <p:spPr>
          <a:xfrm>
            <a:off x="4724400" y="3810000"/>
            <a:ext cx="3505200" cy="1084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pitchFamily="18" charset="0"/>
              </a:rPr>
              <a:t>CustID </a:t>
            </a:r>
            <a:r>
              <a:rPr lang="en-US" altLang="zh-CN" sz="2600" dirty="0">
                <a:latin typeface="Times New Roman" panose="02020603050405020304" pitchFamily="18" charset="0"/>
                <a:sym typeface="Wingdings" panose="05000000000000000000" pitchFamily="2" charset="2"/>
              </a:rPr>
              <a:t> Name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pitchFamily="18" charset="0"/>
                <a:sym typeface="Wingdings" panose="05000000000000000000" pitchFamily="2" charset="2"/>
              </a:rPr>
              <a:t>CustID  Salesperson</a:t>
            </a:r>
          </a:p>
        </p:txBody>
      </p:sp>
      <p:sp>
        <p:nvSpPr>
          <p:cNvPr id="17414" name="Rectangle 6"/>
          <p:cNvSpPr/>
          <p:nvPr/>
        </p:nvSpPr>
        <p:spPr>
          <a:xfrm>
            <a:off x="5638800" y="1524000"/>
            <a:ext cx="25050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Salesperson  Region</a:t>
            </a:r>
          </a:p>
        </p:txBody>
      </p:sp>
    </p:spTree>
    <p:extLst>
      <p:ext uri="{BB962C8B-B14F-4D97-AF65-F5344CB8AC3E}">
        <p14:creationId xmlns:p14="http://schemas.microsoft.com/office/powerpoint/2010/main" val="81462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3" grpId="0"/>
      <p:bldP spid="174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Summary: 1NF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A relation is in 1NF if it contains no repeating groups </a:t>
            </a:r>
          </a:p>
          <a:p>
            <a:pPr>
              <a:lnSpc>
                <a:spcPct val="8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To convert an unnormalised relation to 1NF either: </a:t>
            </a:r>
          </a:p>
          <a:p>
            <a:pPr>
              <a:lnSpc>
                <a:spcPct val="8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Flatten the table and change the primary key, or </a:t>
            </a:r>
          </a:p>
          <a:p>
            <a:pPr>
              <a:lnSpc>
                <a:spcPct val="8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Decompose the relation into smaller relations, one for the repeating groups and one for the non-repeating groups. </a:t>
            </a:r>
          </a:p>
          <a:p>
            <a:pPr>
              <a:lnSpc>
                <a:spcPct val="8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Remember to put the primary key from the original relation into both new relations. </a:t>
            </a:r>
          </a:p>
          <a:p>
            <a:pPr>
              <a:lnSpc>
                <a:spcPct val="8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This option is liable to give the best results. </a:t>
            </a:r>
          </a:p>
        </p:txBody>
      </p:sp>
    </p:spTree>
    <p:extLst>
      <p:ext uri="{BB962C8B-B14F-4D97-AF65-F5344CB8AC3E}">
        <p14:creationId xmlns:p14="http://schemas.microsoft.com/office/powerpoint/2010/main" val="428393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Summary: 2NF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A relation is in 2NF if it contains no repeating groups and no partial key functional dependencies exists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Rule: A relation  which is in 1NF having a single key field is said to be in 2NF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To convert a relation with partial functional dependencies to 2NF. create a set of new relations: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One relation for the attributes that are fully dependent upon the key.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One relation for each part of the key that has partially dependent attributes </a:t>
            </a:r>
          </a:p>
        </p:txBody>
      </p:sp>
    </p:spTree>
    <p:extLst>
      <p:ext uri="{BB962C8B-B14F-4D97-AF65-F5344CB8AC3E}">
        <p14:creationId xmlns:p14="http://schemas.microsoft.com/office/powerpoint/2010/main" val="13332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Summary: 3NF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A relation is in 3NF if it contains no repeating groups, no partial functional dependencies, and no transitive functional dependencies 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To convert a relation with transitive functional dependencies to 3NF, remove the attributes involved in the transitive dependency and put them in a new relation 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Rule: A relation in 2NF with only one non-key attribute must be in 3NF 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In a normalized relation a non-key field must provide a fact about the key, the whole key and nothing but the key. 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Relations in 3NF are sufficient for most practical database design problems. 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However, 3NF does not guarantee that all anomalies have been removed. </a:t>
            </a:r>
          </a:p>
        </p:txBody>
      </p:sp>
    </p:spTree>
    <p:extLst>
      <p:ext uri="{BB962C8B-B14F-4D97-AF65-F5344CB8AC3E}">
        <p14:creationId xmlns:p14="http://schemas.microsoft.com/office/powerpoint/2010/main" val="8164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222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112713"/>
            <a:ext cx="8229600" cy="798512"/>
          </a:xfrm>
        </p:spPr>
        <p:txBody>
          <a:bodyPr/>
          <a:lstStyle/>
          <a:p>
            <a:r>
              <a:rPr lang="en-US" altLang="zh-CN" sz="3600" dirty="0" smtClean="0">
                <a:sym typeface="微软雅黑" panose="020B0503020204020204" pitchFamily="34" charset="-122"/>
              </a:rPr>
              <a:t> </a:t>
            </a:r>
            <a:r>
              <a:rPr lang="zh-CN" altLang="en-US" sz="3600" dirty="0" smtClean="0">
                <a:sym typeface="微软雅黑" panose="020B0503020204020204" pitchFamily="34" charset="-122"/>
              </a:rPr>
              <a:t> </a:t>
            </a:r>
            <a:r>
              <a:rPr lang="en-US" altLang="zh-CN" sz="3600" dirty="0" smtClean="0">
                <a:sym typeface="微软雅黑" panose="020B0503020204020204" pitchFamily="34" charset="-122"/>
              </a:rPr>
              <a:t> BCNF</a:t>
            </a:r>
            <a:endParaRPr lang="zh-CN" altLang="en-US" sz="3600" dirty="0" smtClean="0"/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431925"/>
            <a:ext cx="8229600" cy="542607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zh-CN" dirty="0" smtClean="0">
                <a:sym typeface="Calibri" panose="020F0502020204030204" pitchFamily="34" charset="0"/>
              </a:rPr>
              <a:t>BCNF</a:t>
            </a:r>
            <a:r>
              <a:rPr lang="zh-CN" altLang="en-US" dirty="0" smtClean="0">
                <a:sym typeface="Calibri" panose="020F0502020204030204" pitchFamily="34" charset="0"/>
              </a:rPr>
              <a:t>（</a:t>
            </a:r>
            <a:r>
              <a:rPr lang="en-US" altLang="zh-CN" dirty="0" smtClean="0">
                <a:sym typeface="Calibri" panose="020F0502020204030204" pitchFamily="34" charset="0"/>
              </a:rPr>
              <a:t>Boyce </a:t>
            </a:r>
            <a:r>
              <a:rPr lang="en-US" altLang="zh-CN" dirty="0" err="1" smtClean="0">
                <a:sym typeface="Calibri" panose="020F0502020204030204" pitchFamily="34" charset="0"/>
              </a:rPr>
              <a:t>Codd</a:t>
            </a:r>
            <a:r>
              <a:rPr lang="en-US" altLang="zh-CN" dirty="0" smtClean="0">
                <a:sym typeface="Calibri" panose="020F0502020204030204" pitchFamily="34" charset="0"/>
              </a:rPr>
              <a:t> Normal Form</a:t>
            </a:r>
            <a:r>
              <a:rPr lang="zh-CN" altLang="en-US" dirty="0" smtClean="0">
                <a:sym typeface="Calibri" panose="020F0502020204030204" pitchFamily="34" charset="0"/>
              </a:rPr>
              <a:t>）由</a:t>
            </a:r>
            <a:r>
              <a:rPr lang="en-US" altLang="zh-CN" dirty="0" smtClean="0">
                <a:sym typeface="Calibri" panose="020F0502020204030204" pitchFamily="34" charset="0"/>
              </a:rPr>
              <a:t>Boyce</a:t>
            </a:r>
            <a:r>
              <a:rPr lang="zh-CN" altLang="en-US" dirty="0" smtClean="0">
                <a:sym typeface="Calibri" panose="020F0502020204030204" pitchFamily="34" charset="0"/>
              </a:rPr>
              <a:t>和</a:t>
            </a:r>
            <a:r>
              <a:rPr lang="en-US" altLang="zh-CN" dirty="0" err="1" smtClean="0">
                <a:sym typeface="Calibri" panose="020F0502020204030204" pitchFamily="34" charset="0"/>
              </a:rPr>
              <a:t>Codd</a:t>
            </a:r>
            <a:r>
              <a:rPr lang="zh-CN" altLang="en-US" dirty="0" smtClean="0">
                <a:sym typeface="Calibri" panose="020F0502020204030204" pitchFamily="34" charset="0"/>
              </a:rPr>
              <a:t>提出，比</a:t>
            </a:r>
            <a:r>
              <a:rPr lang="en-US" altLang="zh-CN" dirty="0" smtClean="0">
                <a:sym typeface="Calibri" panose="020F0502020204030204" pitchFamily="34" charset="0"/>
              </a:rPr>
              <a:t>3NF</a:t>
            </a:r>
            <a:r>
              <a:rPr lang="zh-CN" altLang="en-US" dirty="0" smtClean="0">
                <a:sym typeface="Calibri" panose="020F0502020204030204" pitchFamily="34" charset="0"/>
              </a:rPr>
              <a:t>更进了一步。通常认为</a:t>
            </a:r>
            <a:r>
              <a:rPr lang="en-US" altLang="zh-CN" dirty="0" smtClean="0">
                <a:sym typeface="Calibri" panose="020F0502020204030204" pitchFamily="34" charset="0"/>
              </a:rPr>
              <a:t>BCNF</a:t>
            </a:r>
            <a:r>
              <a:rPr lang="zh-CN" altLang="en-US" dirty="0" smtClean="0">
                <a:sym typeface="Calibri" panose="020F0502020204030204" pitchFamily="34" charset="0"/>
              </a:rPr>
              <a:t>是修正的第三范式，有时也称为扩充的第三范式。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Calibri" panose="020F0502020204030204" pitchFamily="34" charset="0"/>
              </a:rPr>
              <a:t>定义</a:t>
            </a:r>
            <a:r>
              <a:rPr lang="en-US" altLang="zh-CN" dirty="0" smtClean="0">
                <a:sym typeface="Calibri" panose="020F0502020204030204" pitchFamily="34" charset="0"/>
              </a:rPr>
              <a:t>6.8  </a:t>
            </a:r>
            <a:r>
              <a:rPr lang="zh-CN" altLang="en-US" dirty="0" smtClean="0">
                <a:sym typeface="Calibri" panose="020F0502020204030204" pitchFamily="34" charset="0"/>
              </a:rPr>
              <a:t>设关系模式</a:t>
            </a:r>
            <a:r>
              <a:rPr lang="en-US" altLang="zh-CN" i="1" dirty="0" smtClean="0">
                <a:sym typeface="Calibri" panose="020F0502020204030204" pitchFamily="34" charset="0"/>
              </a:rPr>
              <a:t>R</a:t>
            </a:r>
            <a:r>
              <a:rPr lang="en-US" altLang="zh-CN" dirty="0" smtClean="0">
                <a:sym typeface="Calibri" panose="020F0502020204030204" pitchFamily="34" charset="0"/>
              </a:rPr>
              <a:t>&lt;</a:t>
            </a:r>
            <a:r>
              <a:rPr lang="en-US" altLang="zh-CN" i="1" dirty="0" smtClean="0">
                <a:sym typeface="Calibri" panose="020F0502020204030204" pitchFamily="34" charset="0"/>
              </a:rPr>
              <a:t>U</a:t>
            </a:r>
            <a:r>
              <a:rPr lang="en-US" altLang="zh-CN" dirty="0" smtClean="0">
                <a:sym typeface="Calibri" panose="020F0502020204030204" pitchFamily="34" charset="0"/>
              </a:rPr>
              <a:t>,</a:t>
            </a:r>
            <a:r>
              <a:rPr lang="en-US" altLang="zh-CN" i="1" dirty="0" smtClean="0">
                <a:sym typeface="Calibri" panose="020F0502020204030204" pitchFamily="34" charset="0"/>
              </a:rPr>
              <a:t>F</a:t>
            </a:r>
            <a:r>
              <a:rPr lang="en-US" altLang="zh-CN" dirty="0" smtClean="0">
                <a:sym typeface="Calibri" panose="020F0502020204030204" pitchFamily="34" charset="0"/>
              </a:rPr>
              <a:t>&gt;∈1NF</a:t>
            </a:r>
            <a:r>
              <a:rPr lang="zh-CN" altLang="en-US" dirty="0" smtClean="0">
                <a:sym typeface="Calibri" panose="020F0502020204030204" pitchFamily="34" charset="0"/>
              </a:rPr>
              <a:t>，若</a:t>
            </a:r>
            <a:r>
              <a:rPr lang="en-US" altLang="zh-CN" i="1" dirty="0" smtClean="0">
                <a:sym typeface="Calibri" panose="020F0502020204030204" pitchFamily="34" charset="0"/>
              </a:rPr>
              <a:t>X</a:t>
            </a:r>
            <a:r>
              <a:rPr lang="en-US" altLang="zh-CN" dirty="0" smtClean="0">
                <a:sym typeface="Calibri" panose="020F0502020204030204" pitchFamily="34" charset="0"/>
              </a:rPr>
              <a:t> →</a:t>
            </a:r>
            <a:r>
              <a:rPr lang="en-US" altLang="zh-CN" i="1" dirty="0" smtClean="0">
                <a:sym typeface="Calibri" panose="020F0502020204030204" pitchFamily="34" charset="0"/>
              </a:rPr>
              <a:t>Y</a:t>
            </a:r>
            <a:r>
              <a:rPr lang="zh-CN" altLang="en-US" dirty="0" smtClean="0">
                <a:sym typeface="Calibri" panose="020F0502020204030204" pitchFamily="34" charset="0"/>
              </a:rPr>
              <a:t>且</a:t>
            </a:r>
            <a:r>
              <a:rPr lang="en-US" altLang="zh-CN" i="1" dirty="0" smtClean="0">
                <a:sym typeface="Calibri" panose="020F0502020204030204" pitchFamily="34" charset="0"/>
              </a:rPr>
              <a:t>Y</a:t>
            </a:r>
            <a:r>
              <a:rPr lang="zh-CN" altLang="en-US" dirty="0" smtClean="0"/>
              <a:t> ⊆ 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时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必含有码，则</a:t>
            </a:r>
            <a:r>
              <a:rPr lang="en-US" altLang="zh-CN" i="1" dirty="0" smtClean="0">
                <a:sym typeface="Calibri" panose="020F0502020204030204" pitchFamily="34" charset="0"/>
              </a:rPr>
              <a:t>R</a:t>
            </a:r>
            <a:r>
              <a:rPr lang="en-US" altLang="zh-CN" dirty="0" smtClean="0">
                <a:sym typeface="Calibri" panose="020F0502020204030204" pitchFamily="34" charset="0"/>
              </a:rPr>
              <a:t>&lt;</a:t>
            </a:r>
            <a:r>
              <a:rPr lang="en-US" altLang="zh-CN" i="1" dirty="0" smtClean="0">
                <a:sym typeface="Calibri" panose="020F0502020204030204" pitchFamily="34" charset="0"/>
              </a:rPr>
              <a:t>U</a:t>
            </a:r>
            <a:r>
              <a:rPr lang="en-US" altLang="zh-CN" dirty="0" smtClean="0">
                <a:sym typeface="Calibri" panose="020F0502020204030204" pitchFamily="34" charset="0"/>
              </a:rPr>
              <a:t>,</a:t>
            </a:r>
            <a:r>
              <a:rPr lang="en-US" altLang="zh-CN" i="1" dirty="0" smtClean="0">
                <a:sym typeface="Calibri" panose="020F0502020204030204" pitchFamily="34" charset="0"/>
              </a:rPr>
              <a:t>F</a:t>
            </a:r>
            <a:r>
              <a:rPr lang="en-US" altLang="zh-CN" dirty="0" smtClean="0">
                <a:sym typeface="Calibri" panose="020F0502020204030204" pitchFamily="34" charset="0"/>
              </a:rPr>
              <a:t>&gt;∈BCNF</a:t>
            </a:r>
            <a:r>
              <a:rPr lang="zh-CN" altLang="en-US" dirty="0" smtClean="0">
                <a:sym typeface="Calibri" panose="020F0502020204030204" pitchFamily="34" charset="0"/>
              </a:rPr>
              <a:t>。</a:t>
            </a:r>
            <a:endParaRPr lang="en-US" dirty="0" smtClean="0">
              <a:sym typeface="Calibri" panose="020F0502020204030204" pitchFamily="34" charset="0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Calibri" panose="020F0502020204030204" pitchFamily="34" charset="0"/>
              </a:rPr>
              <a:t>换言之，在关系模式</a:t>
            </a:r>
            <a:r>
              <a:rPr lang="en-US" altLang="zh-CN" dirty="0" smtClean="0">
                <a:sym typeface="Calibri" panose="020F0502020204030204" pitchFamily="34" charset="0"/>
              </a:rPr>
              <a:t>R&lt;U,F&gt;</a:t>
            </a:r>
            <a:r>
              <a:rPr lang="zh-CN" altLang="en-US" dirty="0" smtClean="0">
                <a:sym typeface="Calibri" panose="020F0502020204030204" pitchFamily="34" charset="0"/>
              </a:rPr>
              <a:t>中，如果每一个决定属性集都包含候选码，则</a:t>
            </a:r>
            <a:r>
              <a:rPr lang="en-US" altLang="zh-CN" dirty="0" smtClean="0">
                <a:sym typeface="Calibri" panose="020F0502020204030204" pitchFamily="34" charset="0"/>
              </a:rPr>
              <a:t>R∈BCNF</a:t>
            </a:r>
            <a:r>
              <a:rPr lang="zh-CN" altLang="en-US" dirty="0" smtClean="0">
                <a:sym typeface="Calibri" panose="020F0502020204030204" pitchFamily="34" charset="0"/>
              </a:rPr>
              <a:t>。</a:t>
            </a:r>
            <a:endParaRPr lang="zh-CN" altLang="en-US" dirty="0" smtClean="0"/>
          </a:p>
        </p:txBody>
      </p:sp>
      <p:sp>
        <p:nvSpPr>
          <p:cNvPr id="52230" name="直接连接符 5"/>
          <p:cNvSpPr>
            <a:spLocks noChangeShapeType="1"/>
          </p:cNvSpPr>
          <p:nvPr/>
        </p:nvSpPr>
        <p:spPr bwMode="auto">
          <a:xfrm flipH="1">
            <a:off x="7136110" y="2993132"/>
            <a:ext cx="71438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23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325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anose="020B0503020204020204" pitchFamily="34" charset="-122"/>
              </a:rPr>
              <a:t>BCNF</a:t>
            </a:r>
            <a:r>
              <a:rPr lang="zh-CN" altLang="en-US" sz="3600" dirty="0" smtClean="0">
                <a:sym typeface="微软雅黑" panose="020B0503020204020204" pitchFamily="34" charset="-122"/>
              </a:rPr>
              <a:t>（续）</a:t>
            </a:r>
            <a:endParaRPr lang="zh-CN" altLang="en-US" sz="3600" dirty="0" smtClean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>
          <a:xfrm>
            <a:off x="414337" y="1325563"/>
            <a:ext cx="8505825" cy="4173029"/>
          </a:xfrm>
        </p:spPr>
        <p:txBody>
          <a:bodyPr/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zh-CN" dirty="0" smtClean="0">
                <a:sym typeface="Calibri" panose="020F0502020204030204" pitchFamily="34" charset="0"/>
              </a:rPr>
              <a:t>BCNF</a:t>
            </a:r>
            <a:r>
              <a:rPr lang="zh-CN" altLang="en-US" dirty="0" smtClean="0">
                <a:sym typeface="Calibri" panose="020F0502020204030204" pitchFamily="34" charset="0"/>
              </a:rPr>
              <a:t>的关系模式所具有的性质</a:t>
            </a: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ym typeface="Calibri" panose="020F0502020204030204" pitchFamily="34" charset="0"/>
              </a:rPr>
              <a:t>所有非主属性都完全函数依赖于每个候选码</a:t>
            </a: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ym typeface="Calibri" panose="020F0502020204030204" pitchFamily="34" charset="0"/>
              </a:rPr>
              <a:t>所有主属性都完全函数依赖于每个不包含它的候选码</a:t>
            </a: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ym typeface="Calibri" panose="020F0502020204030204" pitchFamily="34" charset="0"/>
              </a:rPr>
              <a:t>没有任何属性完全函数依赖于非码的任何一组属性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Calibri" panose="020F0502020204030204" pitchFamily="34" charset="0"/>
              </a:rPr>
              <a:t>如果一个关系数据库中的所有关系模式都属于</a:t>
            </a:r>
            <a:r>
              <a:rPr lang="en-US" altLang="zh-CN" dirty="0" smtClean="0">
                <a:sym typeface="Calibri" panose="020F0502020204030204" pitchFamily="34" charset="0"/>
              </a:rPr>
              <a:t>BCNF</a:t>
            </a:r>
            <a:r>
              <a:rPr lang="zh-CN" altLang="en-US" dirty="0" smtClean="0">
                <a:sym typeface="Calibri" panose="020F0502020204030204" pitchFamily="34" charset="0"/>
              </a:rPr>
              <a:t>，那么在函数依赖范畴内，它已实现了模式的彻底分解，达到了最高的规范化程度，消除了插入异常和删除异常。</a:t>
            </a:r>
            <a:endParaRPr lang="en-US" altLang="zh-CN" dirty="0" smtClean="0">
              <a:sym typeface="Calibri" panose="020F0502020204030204" pitchFamily="34" charset="0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altLang="zh-CN" dirty="0"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43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idx="1"/>
          </p:nvPr>
        </p:nvSpPr>
        <p:spPr>
          <a:xfrm>
            <a:off x="609600" y="1524000"/>
            <a:ext cx="8351520" cy="4648200"/>
          </a:xfrm>
          <a:ln/>
        </p:spPr>
        <p:txBody>
          <a:bodyPr vert="horz" wrap="square" lIns="91440" tIns="45720" rIns="91440" bIns="45720" anchor="t">
            <a:normAutofit/>
          </a:bodyPr>
          <a:lstStyle/>
          <a:p>
            <a:endParaRPr lang="en-US" altLang="zh-CN" sz="4400" dirty="0" smtClean="0">
              <a:ea typeface="宋体" panose="02010600030101010101" pitchFamily="2" charset="-122"/>
            </a:endParaRPr>
          </a:p>
          <a:p>
            <a:r>
              <a:rPr lang="zh-CN" altLang="en-US" sz="4400" dirty="0" smtClean="0">
                <a:ea typeface="宋体" panose="02010600030101010101" pitchFamily="2" charset="-122"/>
              </a:rPr>
              <a:t>主       非     </a:t>
            </a:r>
            <a:r>
              <a:rPr lang="en-US" altLang="zh-CN" sz="4400" dirty="0" smtClean="0">
                <a:ea typeface="宋体" panose="02010600030101010101" pitchFamily="2" charset="-122"/>
              </a:rPr>
              <a:t>2NF     </a:t>
            </a:r>
            <a:r>
              <a:rPr lang="zh-CN" altLang="en-US" sz="4400" dirty="0" smtClean="0">
                <a:ea typeface="宋体" panose="02010600030101010101" pitchFamily="2" charset="-122"/>
              </a:rPr>
              <a:t>码</a:t>
            </a:r>
            <a:r>
              <a:rPr lang="zh-CN" altLang="en-US" sz="4400" dirty="0" smtClean="0"/>
              <a:t>   </a:t>
            </a:r>
            <a:r>
              <a:rPr lang="zh-CN" altLang="en-US" sz="5400" dirty="0" smtClean="0"/>
              <a:t> </a:t>
            </a:r>
            <a:r>
              <a:rPr lang="zh-CN" altLang="en-US" sz="4400" dirty="0" smtClean="0"/>
              <a:t>   </a:t>
            </a:r>
            <a:r>
              <a:rPr lang="zh-CN" altLang="en-US" sz="4400" dirty="0"/>
              <a:t>非</a:t>
            </a:r>
            <a:endParaRPr lang="en-US" altLang="zh-CN" sz="4400" dirty="0" smtClean="0">
              <a:ea typeface="宋体" panose="02010600030101010101" pitchFamily="2" charset="-122"/>
            </a:endParaRPr>
          </a:p>
          <a:p>
            <a:r>
              <a:rPr lang="zh-CN" altLang="en-US" sz="4400" dirty="0" smtClean="0">
                <a:ea typeface="宋体" panose="02010600030101010101" pitchFamily="2" charset="-122"/>
              </a:rPr>
              <a:t>非       非     </a:t>
            </a:r>
            <a:r>
              <a:rPr lang="en-US" altLang="zh-CN" sz="4400" dirty="0" smtClean="0">
                <a:ea typeface="宋体" panose="02010600030101010101" pitchFamily="2" charset="-122"/>
              </a:rPr>
              <a:t>3NF    </a:t>
            </a:r>
            <a:r>
              <a:rPr lang="zh-CN" altLang="en-US" sz="4400" dirty="0" smtClean="0">
                <a:ea typeface="宋体" panose="02010600030101010101" pitchFamily="2" charset="-122"/>
              </a:rPr>
              <a:t>消除 传递依赖</a:t>
            </a:r>
            <a:endParaRPr lang="en-US" altLang="zh-CN" sz="4400" dirty="0" smtClean="0">
              <a:ea typeface="宋体" panose="02010600030101010101" pitchFamily="2" charset="-122"/>
            </a:endParaRPr>
          </a:p>
          <a:p>
            <a:r>
              <a:rPr lang="zh-CN" altLang="en-US" sz="4400" dirty="0" smtClean="0">
                <a:ea typeface="宋体" panose="02010600030101010101" pitchFamily="2" charset="-122"/>
              </a:rPr>
              <a:t>主       主     </a:t>
            </a:r>
            <a:r>
              <a:rPr lang="en-US" altLang="zh-CN" sz="4400" dirty="0" smtClean="0">
                <a:ea typeface="宋体" panose="02010600030101010101" pitchFamily="2" charset="-122"/>
              </a:rPr>
              <a:t>BCNF </a:t>
            </a:r>
            <a:r>
              <a:rPr lang="zh-CN" altLang="en-US" sz="4400" dirty="0" smtClean="0">
                <a:ea typeface="宋体" panose="02010600030101010101" pitchFamily="2" charset="-122"/>
              </a:rPr>
              <a:t>允许 码        主</a:t>
            </a:r>
            <a:endParaRPr lang="en-US" altLang="zh-CN" sz="44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400" dirty="0" smtClean="0">
                <a:ea typeface="宋体" panose="02010600030101010101" pitchFamily="2" charset="-122"/>
              </a:rPr>
              <a:t>                         消除非码       主 </a:t>
            </a:r>
            <a:endParaRPr lang="en-US" altLang="zh-CN" sz="44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400" dirty="0" smtClean="0">
                <a:ea typeface="宋体" panose="02010600030101010101" pitchFamily="2" charset="-122"/>
              </a:rPr>
              <a:t>   非       主      </a:t>
            </a:r>
            <a:r>
              <a:rPr lang="en-US" altLang="zh-CN" sz="4400" dirty="0"/>
              <a:t>BCNF </a:t>
            </a:r>
            <a:r>
              <a:rPr lang="zh-CN" altLang="en-US" sz="4400" dirty="0"/>
              <a:t>消除</a:t>
            </a:r>
            <a:endParaRPr lang="en-US" altLang="zh-CN" sz="4400" dirty="0"/>
          </a:p>
          <a:p>
            <a:endParaRPr lang="en-US" altLang="zh-CN" sz="4400" dirty="0">
              <a:ea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901952" y="2755392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901952" y="3505200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901952" y="4224528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799844" y="5632704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065520" y="2542032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255568" y="2087356"/>
            <a:ext cx="480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990344" y="3084576"/>
            <a:ext cx="765048" cy="682752"/>
            <a:chOff x="8610600" y="4669536"/>
            <a:chExt cx="765048" cy="682752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8610600" y="4742688"/>
              <a:ext cx="765048" cy="6096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8610600" y="4669536"/>
              <a:ext cx="691896" cy="6339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1819656" y="5273040"/>
            <a:ext cx="765048" cy="682752"/>
            <a:chOff x="8610600" y="4669536"/>
            <a:chExt cx="765048" cy="682752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8610600" y="4742688"/>
              <a:ext cx="765048" cy="6096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8610600" y="4669536"/>
              <a:ext cx="691896" cy="6339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6" name="直接箭头连接符 25"/>
          <p:cNvCxnSpPr/>
          <p:nvPr/>
        </p:nvCxnSpPr>
        <p:spPr>
          <a:xfrm>
            <a:off x="7193280" y="4206240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258080" y="4943856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09600" y="-5486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ym typeface="微软雅黑" panose="020B0503020204020204" pitchFamily="34" charset="-122"/>
              </a:rPr>
              <a:t>BCNF</a:t>
            </a:r>
            <a:r>
              <a:rPr lang="zh-CN" altLang="en-US" sz="3600" dirty="0" smtClean="0">
                <a:sym typeface="微软雅黑" panose="020B0503020204020204" pitchFamily="34" charset="-122"/>
              </a:rPr>
              <a:t>（续）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311152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anose="020B0503020204020204" pitchFamily="34" charset="-122"/>
              </a:rPr>
              <a:t>BCNF</a:t>
            </a:r>
            <a:r>
              <a:rPr lang="zh-CN" altLang="en-US" sz="3600" dirty="0" smtClean="0">
                <a:sym typeface="微软雅黑" panose="020B0503020204020204" pitchFamily="34" charset="-122"/>
              </a:rPr>
              <a:t>（续）</a:t>
            </a:r>
            <a:endParaRPr lang="zh-CN" altLang="en-US" sz="3600" dirty="0" smtClean="0"/>
          </a:p>
        </p:txBody>
      </p:sp>
      <p:sp>
        <p:nvSpPr>
          <p:cNvPr id="57347" name="内容占位符 2"/>
          <p:cNvSpPr>
            <a:spLocks noGrp="1" noChangeArrowheads="1"/>
          </p:cNvSpPr>
          <p:nvPr>
            <p:ph idx="1"/>
          </p:nvPr>
        </p:nvSpPr>
        <p:spPr>
          <a:xfrm>
            <a:off x="493204" y="1398215"/>
            <a:ext cx="8434896" cy="5213697"/>
          </a:xfrm>
        </p:spPr>
        <p:txBody>
          <a:bodyPr/>
          <a:lstStyle/>
          <a:p>
            <a:pPr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dirty="0" smtClean="0"/>
              <a:t>[例6.</a:t>
            </a:r>
            <a:r>
              <a:rPr lang="en-US" altLang="zh-CN" dirty="0" smtClean="0"/>
              <a:t>8</a:t>
            </a:r>
            <a:r>
              <a:rPr lang="zh-CN" altLang="en-US" dirty="0" smtClean="0"/>
              <a:t>] 关系模式</a:t>
            </a:r>
            <a:r>
              <a:rPr lang="en-US" altLang="zh-CN" dirty="0" smtClean="0"/>
              <a:t>STJ(S,T,J)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表示学生，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algn="l">
              <a:spcBef>
                <a:spcPts val="0"/>
              </a:spcBef>
            </a:pPr>
            <a:r>
              <a:rPr lang="zh-CN" altLang="en-US" dirty="0" smtClean="0"/>
              <a:t>    示教师，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表示课程。每一教师只教一门课。每</a:t>
            </a:r>
            <a:endParaRPr lang="en-US" altLang="zh-CN" dirty="0" smtClean="0"/>
          </a:p>
          <a:p>
            <a:pPr algn="l">
              <a:spcBef>
                <a:spcPts val="0"/>
              </a:spcBef>
            </a:pPr>
            <a:r>
              <a:rPr lang="en-US" altLang="zh-CN" dirty="0" smtClean="0"/>
              <a:t>    </a:t>
            </a:r>
            <a:r>
              <a:rPr lang="zh-CN" altLang="en-US" dirty="0" smtClean="0"/>
              <a:t>门课有若干教师，某一学生选定某门课，就对应</a:t>
            </a:r>
            <a:endParaRPr lang="en-US" altLang="zh-CN" dirty="0" smtClean="0"/>
          </a:p>
          <a:p>
            <a:pPr algn="l">
              <a:spcBef>
                <a:spcPts val="0"/>
              </a:spcBef>
            </a:pPr>
            <a:r>
              <a:rPr lang="en-US" altLang="zh-CN" dirty="0" smtClean="0"/>
              <a:t>     </a:t>
            </a:r>
            <a:r>
              <a:rPr lang="zh-CN" altLang="en-US" dirty="0" smtClean="0"/>
              <a:t>一个固定的教师。</a:t>
            </a:r>
            <a:endParaRPr lang="en-US" altLang="zh-CN" dirty="0" smtClean="0"/>
          </a:p>
          <a:p>
            <a:pPr lvl="1" algn="l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/>
              <a:t>  由语义可得到函数依赖：</a:t>
            </a:r>
            <a:r>
              <a:rPr lang="en-US" altLang="zh-CN" dirty="0" smtClean="0"/>
              <a:t>(S,J)→T</a:t>
            </a:r>
            <a:r>
              <a:rPr lang="zh-CN" altLang="en-US" dirty="0" smtClean="0"/>
              <a:t>；</a:t>
            </a:r>
            <a:r>
              <a:rPr lang="en-US" altLang="zh-CN" dirty="0" smtClean="0"/>
              <a:t>(S,T)→J</a:t>
            </a:r>
            <a:r>
              <a:rPr lang="zh-CN" altLang="en-US" dirty="0" smtClean="0"/>
              <a:t>；</a:t>
            </a:r>
            <a:r>
              <a:rPr lang="en-US" altLang="zh-CN" dirty="0" smtClean="0"/>
              <a:t>T→J</a:t>
            </a:r>
          </a:p>
          <a:p>
            <a:pPr lvl="1" algn="l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/>
              <a:t>  因为没有任何非主属性对码传递依赖或部分依赖，</a:t>
            </a:r>
            <a:endParaRPr lang="en-US" altLang="zh-CN" dirty="0" smtClean="0"/>
          </a:p>
          <a:p>
            <a:pPr lvl="1" algn="l">
              <a:spcBef>
                <a:spcPts val="0"/>
              </a:spcBef>
            </a:pPr>
            <a:r>
              <a:rPr lang="en-US" altLang="zh-CN" dirty="0" smtClean="0"/>
              <a:t>     STJ ∈ 3NF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l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/>
              <a:t>  因为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是决定因素，而</a:t>
            </a:r>
            <a:r>
              <a:rPr lang="en-US" altLang="zh-CN" dirty="0" smtClean="0"/>
              <a:t>T</a:t>
            </a:r>
            <a:r>
              <a:rPr lang="zh-CN" altLang="en-US" dirty="0" smtClean="0"/>
              <a:t>不包含码，所以</a:t>
            </a:r>
            <a:r>
              <a:rPr lang="en-US" altLang="zh-CN" dirty="0" smtClean="0"/>
              <a:t>STJ ∈ BCNF</a:t>
            </a:r>
          </a:p>
          <a:p>
            <a:pPr lvl="1" algn="l">
              <a:spcBef>
                <a:spcPts val="0"/>
              </a:spcBef>
            </a:pPr>
            <a:r>
              <a:rPr lang="en-US" altLang="zh-CN" dirty="0" smtClean="0"/>
              <a:t>     </a:t>
            </a:r>
            <a:r>
              <a:rPr lang="zh-CN" altLang="en-US" dirty="0" smtClean="0"/>
              <a:t>关系。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zh-CN" altLang="en-US" dirty="0" smtClean="0"/>
          </a:p>
        </p:txBody>
      </p:sp>
      <p:pic>
        <p:nvPicPr>
          <p:cNvPr id="57348" name="图片 3" descr="6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437112"/>
            <a:ext cx="3672408" cy="154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347864" y="602128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图</a:t>
            </a:r>
            <a:r>
              <a:rPr lang="en-US" altLang="zh-CN" b="1" dirty="0" smtClean="0"/>
              <a:t>6.6 STJ</a:t>
            </a:r>
            <a:r>
              <a:rPr lang="zh-CN" altLang="en-US" b="1" dirty="0" smtClean="0"/>
              <a:t>中的函数依赖</a:t>
            </a:r>
            <a:endParaRPr lang="zh-CN" altLang="en-US" b="1" dirty="0"/>
          </a:p>
        </p:txBody>
      </p:sp>
      <p:cxnSp>
        <p:nvCxnSpPr>
          <p:cNvPr id="6" name="直接连接符 5"/>
          <p:cNvCxnSpPr/>
          <p:nvPr/>
        </p:nvCxnSpPr>
        <p:spPr bwMode="auto">
          <a:xfrm flipH="1">
            <a:off x="6112470" y="3581647"/>
            <a:ext cx="72008" cy="28803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060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anose="020B0503020204020204" pitchFamily="34" charset="-122"/>
              </a:rPr>
              <a:t>BCNF</a:t>
            </a:r>
            <a:r>
              <a:rPr lang="zh-CN" altLang="en-US" sz="3600" dirty="0" smtClean="0">
                <a:sym typeface="微软雅黑" panose="020B0503020204020204" pitchFamily="34" charset="-122"/>
              </a:rPr>
              <a:t>（续）</a:t>
            </a:r>
            <a:endParaRPr lang="zh-CN" altLang="en-US" sz="3600" dirty="0" smtClean="0"/>
          </a:p>
        </p:txBody>
      </p:sp>
      <p:sp>
        <p:nvSpPr>
          <p:cNvPr id="5837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/>
              <a:t>对于不是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的关系模式，仍然存在不合适的地方。</a:t>
            </a:r>
            <a:endParaRPr lang="en-US" altLang="zh-CN" dirty="0" smtClean="0"/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/>
              <a:t>非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的关系模式也可以通过分解成为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。例如</a:t>
            </a:r>
            <a:r>
              <a:rPr lang="en-US" altLang="zh-CN" dirty="0" smtClean="0"/>
              <a:t>STJ</a:t>
            </a:r>
            <a:r>
              <a:rPr lang="zh-CN" altLang="en-US" dirty="0" smtClean="0"/>
              <a:t>可分解为</a:t>
            </a:r>
            <a:r>
              <a:rPr lang="en-US" altLang="zh-CN" dirty="0" smtClean="0"/>
              <a:t>ST(S,T)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TJ(T,J)</a:t>
            </a:r>
            <a:r>
              <a:rPr lang="zh-CN" altLang="en-US" dirty="0" smtClean="0"/>
              <a:t>，它们都是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。</a:t>
            </a:r>
            <a:endParaRPr lang="en-US" dirty="0" smtClean="0"/>
          </a:p>
        </p:txBody>
      </p:sp>
      <p:pic>
        <p:nvPicPr>
          <p:cNvPr id="4" name="table"/>
          <p:cNvPicPr>
            <a:picLocks noGrp="1"/>
          </p:cNvPicPr>
          <p:nvPr/>
        </p:nvPicPr>
        <p:blipFill rotWithShape="1">
          <a:blip r:embed="rId2"/>
          <a:srcRect t="15552"/>
          <a:stretch/>
        </p:blipFill>
        <p:spPr>
          <a:xfrm>
            <a:off x="457200" y="4136898"/>
            <a:ext cx="3810000" cy="2525712"/>
          </a:xfrm>
          <a:prstGeom prst="rect">
            <a:avLst/>
          </a:prstGeom>
        </p:spPr>
      </p:pic>
      <p:pic>
        <p:nvPicPr>
          <p:cNvPr id="5" name="table"/>
          <p:cNvPicPr>
            <a:picLocks noGrp="1"/>
          </p:cNvPicPr>
          <p:nvPr/>
        </p:nvPicPr>
        <p:blipFill rotWithShape="1">
          <a:blip r:embed="rId3"/>
          <a:srcRect t="14467"/>
          <a:stretch/>
        </p:blipFill>
        <p:spPr>
          <a:xfrm>
            <a:off x="4667250" y="4124198"/>
            <a:ext cx="3276600" cy="26749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087217" y="3686604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                                  J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59767" y="3919966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                                    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00506" y="2538404"/>
            <a:ext cx="6943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T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ym typeface="Wingdings" panose="05000000000000000000" pitchFamily="2" charset="2"/>
              </a:rPr>
              <a:t>J  (FIRST </a:t>
            </a:r>
            <a:r>
              <a:rPr lang="en-US" altLang="zh-CN" dirty="0">
                <a:sym typeface="Wingdings" panose="05000000000000000000" pitchFamily="2" charset="2"/>
              </a:rPr>
              <a:t>TABLE)</a:t>
            </a:r>
          </a:p>
          <a:p>
            <a:r>
              <a:rPr lang="zh-CN" altLang="en-US" dirty="0" smtClean="0"/>
              <a:t>去掉</a:t>
            </a:r>
            <a:r>
              <a:rPr lang="en-US" altLang="zh-CN" dirty="0" smtClean="0"/>
              <a:t> J</a:t>
            </a:r>
          </a:p>
          <a:p>
            <a:r>
              <a:rPr lang="en-US" altLang="zh-CN" u="sng" dirty="0" smtClean="0"/>
              <a:t>S  </a:t>
            </a:r>
            <a:r>
              <a:rPr lang="en-US" altLang="zh-CN" dirty="0" smtClean="0"/>
              <a:t>, </a:t>
            </a:r>
            <a:r>
              <a:rPr lang="en-US" altLang="zh-CN" u="sng" dirty="0" smtClean="0"/>
              <a:t>T</a:t>
            </a:r>
            <a:r>
              <a:rPr lang="en-US" altLang="zh-CN" dirty="0" smtClean="0"/>
              <a:t> </a:t>
            </a:r>
            <a:r>
              <a:rPr lang="en-US" altLang="zh-CN" dirty="0"/>
              <a:t>(SECOND TABLE)</a:t>
            </a:r>
          </a:p>
        </p:txBody>
      </p:sp>
    </p:spTree>
    <p:extLst>
      <p:ext uri="{BB962C8B-B14F-4D97-AF65-F5344CB8AC3E}">
        <p14:creationId xmlns:p14="http://schemas.microsoft.com/office/powerpoint/2010/main" val="4328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anose="020B0503020204020204" pitchFamily="34" charset="-122"/>
              </a:rPr>
              <a:t>BCNF</a:t>
            </a:r>
            <a:r>
              <a:rPr lang="zh-CN" altLang="en-US" sz="3600" dirty="0" smtClean="0">
                <a:sym typeface="微软雅黑" panose="020B0503020204020204" pitchFamily="34" charset="-122"/>
              </a:rPr>
              <a:t>（续）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3NF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是在函数依赖的条件下对模式分解所能达到的分离程度的测度。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一个模式中的关系模式如果都属于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，那么在函数依赖范畴内，它已实现了彻底的分离，已消除了插入和删除的异常。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3NF</a:t>
            </a:r>
            <a:r>
              <a:rPr lang="zh-CN" altLang="en-US" dirty="0" smtClean="0"/>
              <a:t>的“不彻底”性表现在可能存在主属性对码的部分依赖和传递依赖。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411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19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anose="020B0503020204020204" pitchFamily="34" charset="-122"/>
              </a:rPr>
              <a:t>范式（续）</a:t>
            </a:r>
            <a:endParaRPr lang="zh-CN" sz="3600" dirty="0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>
          <a:xfrm>
            <a:off x="314325" y="838200"/>
            <a:ext cx="8229600" cy="1852613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Calibri" panose="020F0502020204030204" pitchFamily="34" charset="0"/>
              </a:rPr>
              <a:t>各种范式之间存在联系：</a:t>
            </a:r>
            <a:endParaRPr lang="zh-CN" altLang="en-US" sz="3600" dirty="0" smtClean="0"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2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ym typeface="Calibri" panose="020F0502020204030204" pitchFamily="34" charset="0"/>
              </a:rPr>
              <a:t>某一关系模式</a:t>
            </a:r>
            <a:r>
              <a:rPr lang="en-US" altLang="zh-CN" dirty="0" smtClean="0">
                <a:sym typeface="Calibri" panose="020F0502020204030204" pitchFamily="34" charset="0"/>
              </a:rPr>
              <a:t>R</a:t>
            </a:r>
            <a:r>
              <a:rPr lang="zh-CN" altLang="en-US" dirty="0" smtClean="0">
                <a:sym typeface="Calibri" panose="020F0502020204030204" pitchFamily="34" charset="0"/>
              </a:rPr>
              <a:t>为第</a:t>
            </a:r>
            <a:r>
              <a:rPr lang="en-US" altLang="zh-CN" dirty="0" smtClean="0">
                <a:sym typeface="Calibri" panose="020F0502020204030204" pitchFamily="34" charset="0"/>
              </a:rPr>
              <a:t>n</a:t>
            </a:r>
            <a:r>
              <a:rPr lang="zh-CN" altLang="en-US" dirty="0" smtClean="0">
                <a:sym typeface="Calibri" panose="020F0502020204030204" pitchFamily="34" charset="0"/>
              </a:rPr>
              <a:t>范式，可简记为</a:t>
            </a:r>
            <a:r>
              <a:rPr lang="en-US" altLang="zh-CN" dirty="0" err="1" smtClean="0">
                <a:solidFill>
                  <a:srgbClr val="FF00FF"/>
                </a:solidFill>
                <a:sym typeface="Calibri" panose="020F0502020204030204" pitchFamily="34" charset="0"/>
              </a:rPr>
              <a:t>R∈nNF</a:t>
            </a:r>
            <a:r>
              <a:rPr lang="zh-CN" altLang="en-US" dirty="0" smtClean="0">
                <a:sym typeface="Calibri" panose="020F0502020204030204" pitchFamily="34" charset="0"/>
              </a:rPr>
              <a:t>。</a:t>
            </a:r>
            <a:endParaRPr lang="en-US" dirty="0" smtClean="0">
              <a:sym typeface="Calibri" panose="020F0502020204030204" pitchFamily="34" charset="0"/>
            </a:endParaRPr>
          </a:p>
        </p:txBody>
      </p:sp>
      <p:pic>
        <p:nvPicPr>
          <p:cNvPr id="41990" name="Object 10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4575" y="1628775"/>
            <a:ext cx="70231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12" descr="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2350" y="2852738"/>
            <a:ext cx="2800350" cy="266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2" name="Rectangle 3"/>
          <p:cNvSpPr>
            <a:spLocks noChangeArrowheads="1"/>
          </p:cNvSpPr>
          <p:nvPr/>
        </p:nvSpPr>
        <p:spPr bwMode="auto">
          <a:xfrm>
            <a:off x="314325" y="2738438"/>
            <a:ext cx="5788025" cy="3714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一个低一级范式的关系模式，通过模式分解（</a:t>
            </a:r>
            <a:r>
              <a:rPr lang="en-US" altLang="zh-CN" sz="2800" b="1" dirty="0">
                <a:solidFill>
                  <a:srgbClr val="000000"/>
                </a:solidFill>
                <a:sym typeface="Arial" panose="020B0604020202020204" pitchFamily="34" charset="0"/>
              </a:rPr>
              <a:t>schema decomposition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）可以转换为若干个高一级范式的关系模式的集合，这种过程就叫</a:t>
            </a:r>
            <a:r>
              <a:rPr lang="zh-CN" altLang="en-US" sz="2800" b="1" dirty="0">
                <a:solidFill>
                  <a:srgbClr val="FF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规范化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sym typeface="Arial" panose="020B0604020202020204" pitchFamily="34" charset="0"/>
              </a:rPr>
              <a:t>normalization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847508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/>
          <p:nvPr/>
        </p:nvSpPr>
        <p:spPr>
          <a:xfrm>
            <a:off x="533400" y="1524000"/>
            <a:ext cx="8610600" cy="4965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GB" altLang="zh-CN" sz="3200" dirty="0">
                <a:latin typeface="Arial" panose="020B0604020202020204" pitchFamily="34" charset="0"/>
              </a:rPr>
              <a:t>Supplier(</a:t>
            </a:r>
            <a:r>
              <a:rPr lang="en-GB" altLang="zh-CN" sz="3200" u="sng" dirty="0">
                <a:latin typeface="Arial" panose="020B0604020202020204" pitchFamily="34" charset="0"/>
              </a:rPr>
              <a:t>supplierNo</a:t>
            </a:r>
            <a:r>
              <a:rPr lang="en-GB" altLang="zh-CN" sz="3200" dirty="0">
                <a:latin typeface="Arial" panose="020B0604020202020204" pitchFamily="34" charset="0"/>
              </a:rPr>
              <a:t>, </a:t>
            </a:r>
            <a:r>
              <a:rPr lang="en-GB" altLang="zh-CN" sz="3200" u="sng" dirty="0">
                <a:latin typeface="Arial" panose="020B0604020202020204" pitchFamily="34" charset="0"/>
              </a:rPr>
              <a:t>productCode</a:t>
            </a:r>
            <a:r>
              <a:rPr lang="en-GB" altLang="zh-CN" sz="3200" dirty="0">
                <a:latin typeface="Arial" panose="020B0604020202020204" pitchFamily="34" charset="0"/>
              </a:rPr>
              <a:t>, supplierName, quantity)</a:t>
            </a:r>
          </a:p>
          <a:p>
            <a:r>
              <a:rPr lang="en-GB" altLang="zh-CN" sz="3200" dirty="0">
                <a:latin typeface="Arial" panose="020B0604020202020204" pitchFamily="34" charset="0"/>
              </a:rPr>
              <a:t>Where supplierNo </a:t>
            </a:r>
            <a:r>
              <a:rPr lang="en-GB" altLang="zh-CN" sz="3200" dirty="0">
                <a:latin typeface="Arial" panose="020B0604020202020204" pitchFamily="34" charset="0"/>
                <a:sym typeface="Wingdings" panose="05000000000000000000" pitchFamily="2" charset="2"/>
              </a:rPr>
              <a:t>SupplierName</a:t>
            </a:r>
            <a:endParaRPr lang="en-GB" altLang="zh-CN" sz="3200" dirty="0">
              <a:latin typeface="Arial" panose="020B0604020202020204" pitchFamily="34" charset="0"/>
            </a:endParaRPr>
          </a:p>
          <a:p>
            <a:r>
              <a:rPr lang="en-GB" altLang="zh-CN" sz="3200" dirty="0">
                <a:latin typeface="Arial" panose="020B0604020202020204" pitchFamily="34" charset="0"/>
              </a:rPr>
              <a:t>Is it in 1NF?</a:t>
            </a:r>
          </a:p>
          <a:p>
            <a:endParaRPr lang="en-GB" altLang="zh-CN" sz="3200" dirty="0">
              <a:latin typeface="Arial" panose="020B0604020202020204" pitchFamily="34" charset="0"/>
            </a:endParaRPr>
          </a:p>
          <a:p>
            <a:r>
              <a:rPr lang="en-GB" altLang="zh-CN" sz="3200" dirty="0">
                <a:latin typeface="Arial" panose="020B0604020202020204" pitchFamily="34" charset="0"/>
              </a:rPr>
              <a:t>Is it in 2NF?</a:t>
            </a:r>
          </a:p>
          <a:p>
            <a:endParaRPr lang="en-GB" altLang="zh-CN" sz="3200" dirty="0">
              <a:latin typeface="Arial" panose="020B0604020202020204" pitchFamily="34" charset="0"/>
            </a:endParaRPr>
          </a:p>
          <a:p>
            <a:r>
              <a:rPr lang="en-GB" altLang="zh-CN" sz="3200" dirty="0">
                <a:latin typeface="Arial" panose="020B0604020202020204" pitchFamily="34" charset="0"/>
              </a:rPr>
              <a:t>Is it in 3NF?</a:t>
            </a:r>
          </a:p>
          <a:p>
            <a:endParaRPr lang="en-GB" altLang="zh-CN" sz="3200" dirty="0">
              <a:latin typeface="Arial" panose="020B0604020202020204" pitchFamily="34" charset="0"/>
            </a:endParaRPr>
          </a:p>
          <a:p>
            <a:r>
              <a:rPr lang="en-GB" altLang="zh-CN" sz="3200" dirty="0">
                <a:latin typeface="Arial" panose="020B0604020202020204" pitchFamily="34" charset="0"/>
              </a:rPr>
              <a:t>Is it in BCNF? 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dirty="0"/>
              <a:t>Another Example:</a:t>
            </a:r>
          </a:p>
        </p:txBody>
      </p:sp>
    </p:spTree>
    <p:extLst>
      <p:ext uri="{BB962C8B-B14F-4D97-AF65-F5344CB8AC3E}">
        <p14:creationId xmlns:p14="http://schemas.microsoft.com/office/powerpoint/2010/main" val="1713856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 noChangeAspect="1"/>
          </p:cNvGrpSpPr>
          <p:nvPr/>
        </p:nvGrpSpPr>
        <p:grpSpPr>
          <a:xfrm>
            <a:off x="63500" y="482600"/>
            <a:ext cx="9659938" cy="3151188"/>
            <a:chOff x="2355" y="1785"/>
            <a:chExt cx="7200" cy="2400"/>
          </a:xfrm>
        </p:grpSpPr>
        <p:sp>
          <p:nvSpPr>
            <p:cNvPr id="52233" name="AutoShape 3"/>
            <p:cNvSpPr>
              <a:spLocks noChangeAspect="1"/>
            </p:cNvSpPr>
            <p:nvPr/>
          </p:nvSpPr>
          <p:spPr>
            <a:xfrm>
              <a:off x="2355" y="1785"/>
              <a:ext cx="7200" cy="240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52234" name="Text Box 4"/>
            <p:cNvSpPr txBox="1"/>
            <p:nvPr/>
          </p:nvSpPr>
          <p:spPr>
            <a:xfrm>
              <a:off x="2512" y="2425"/>
              <a:ext cx="2034" cy="1280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just"/>
              <a:r>
                <a:rPr lang="en-US" altLang="zh-CN" sz="3200" i="1" u="sng" dirty="0">
                  <a:latin typeface="Times New Roman" panose="02020603050405020304" pitchFamily="18" charset="0"/>
                </a:rPr>
                <a:t>supplierNo</a:t>
              </a:r>
            </a:p>
            <a:p>
              <a:pPr algn="just"/>
              <a:r>
                <a:rPr lang="en-US" altLang="zh-CN" sz="3200" u="sng" dirty="0">
                  <a:latin typeface="Times New Roman" panose="02020603050405020304" pitchFamily="18" charset="0"/>
                </a:rPr>
                <a:t>productCode</a:t>
              </a:r>
            </a:p>
            <a:p>
              <a:pPr algn="just"/>
              <a:r>
                <a:rPr lang="en-US" altLang="zh-CN" sz="3200" dirty="0">
                  <a:latin typeface="Times New Roman" panose="02020603050405020304" pitchFamily="18" charset="0"/>
                </a:rPr>
                <a:t>quantity</a:t>
              </a:r>
              <a:endParaRPr lang="en-US" altLang="zh-CN" sz="3200" dirty="0">
                <a:latin typeface="Arial" panose="020B0604020202020204" pitchFamily="34" charset="0"/>
              </a:endParaRPr>
            </a:p>
          </p:txBody>
        </p:sp>
        <p:sp>
          <p:nvSpPr>
            <p:cNvPr id="52235" name="Text Box 5"/>
            <p:cNvSpPr txBox="1"/>
            <p:nvPr/>
          </p:nvSpPr>
          <p:spPr>
            <a:xfrm>
              <a:off x="6581" y="2425"/>
              <a:ext cx="1877" cy="1120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just"/>
              <a:r>
                <a:rPr lang="en-US" altLang="zh-CN" sz="3200" u="sng" dirty="0">
                  <a:latin typeface="Times New Roman" panose="02020603050405020304" pitchFamily="18" charset="0"/>
                </a:rPr>
                <a:t>supplierNo</a:t>
              </a:r>
            </a:p>
            <a:p>
              <a:pPr algn="just"/>
              <a:r>
                <a:rPr lang="en-US" altLang="zh-CN" sz="3200" dirty="0">
                  <a:latin typeface="Times New Roman" panose="02020603050405020304" pitchFamily="18" charset="0"/>
                </a:rPr>
                <a:t>supplierName</a:t>
              </a:r>
              <a:endParaRPr lang="en-US" altLang="zh-CN" sz="3200" dirty="0">
                <a:latin typeface="Arial" panose="020B0604020202020204" pitchFamily="34" charset="0"/>
              </a:endParaRPr>
            </a:p>
          </p:txBody>
        </p:sp>
        <p:sp>
          <p:nvSpPr>
            <p:cNvPr id="52236" name="Line 6"/>
            <p:cNvSpPr/>
            <p:nvPr/>
          </p:nvSpPr>
          <p:spPr>
            <a:xfrm flipH="1">
              <a:off x="4546" y="3065"/>
              <a:ext cx="2035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52227" name="Text Box 7"/>
          <p:cNvSpPr txBox="1"/>
          <p:nvPr/>
        </p:nvSpPr>
        <p:spPr>
          <a:xfrm>
            <a:off x="900113" y="3040593"/>
            <a:ext cx="33845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latin typeface="Arial" panose="020B0604020202020204" pitchFamily="34" charset="0"/>
              </a:rPr>
              <a:t>OR</a:t>
            </a:r>
          </a:p>
        </p:txBody>
      </p:sp>
      <p:grpSp>
        <p:nvGrpSpPr>
          <p:cNvPr id="52228" name="Group 8"/>
          <p:cNvGrpSpPr>
            <a:grpSpLocks noChangeAspect="1"/>
          </p:cNvGrpSpPr>
          <p:nvPr/>
        </p:nvGrpSpPr>
        <p:grpSpPr>
          <a:xfrm>
            <a:off x="0" y="3040593"/>
            <a:ext cx="10621963" cy="3897313"/>
            <a:chOff x="2355" y="1785"/>
            <a:chExt cx="7200" cy="2400"/>
          </a:xfrm>
        </p:grpSpPr>
        <p:sp>
          <p:nvSpPr>
            <p:cNvPr id="52229" name="AutoShape 9"/>
            <p:cNvSpPr>
              <a:spLocks noChangeAspect="1"/>
            </p:cNvSpPr>
            <p:nvPr/>
          </p:nvSpPr>
          <p:spPr>
            <a:xfrm>
              <a:off x="2355" y="1785"/>
              <a:ext cx="7200" cy="240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52230" name="Text Box 10"/>
            <p:cNvSpPr txBox="1"/>
            <p:nvPr/>
          </p:nvSpPr>
          <p:spPr>
            <a:xfrm>
              <a:off x="2512" y="2425"/>
              <a:ext cx="2034" cy="1280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en-GB" altLang="zh-CN" sz="3200" i="1" u="sng" dirty="0">
                  <a:latin typeface="Arial" panose="020B0604020202020204" pitchFamily="34" charset="0"/>
                </a:rPr>
                <a:t>supplierName</a:t>
              </a:r>
              <a:endParaRPr lang="en-GB" altLang="zh-CN" sz="3200" u="sng" dirty="0">
                <a:latin typeface="Arial" panose="020B0604020202020204" pitchFamily="34" charset="0"/>
              </a:endParaRPr>
            </a:p>
            <a:p>
              <a:r>
                <a:rPr lang="en-GB" altLang="zh-CN" sz="3200" u="sng" dirty="0">
                  <a:latin typeface="Arial" panose="020B0604020202020204" pitchFamily="34" charset="0"/>
                </a:rPr>
                <a:t>productCode</a:t>
              </a:r>
              <a:endParaRPr lang="en-GB" altLang="zh-CN" sz="3200" dirty="0">
                <a:latin typeface="Arial" panose="020B0604020202020204" pitchFamily="34" charset="0"/>
              </a:endParaRPr>
            </a:p>
            <a:p>
              <a:r>
                <a:rPr lang="en-GB" altLang="zh-CN" sz="3200" dirty="0">
                  <a:latin typeface="Arial" panose="020B0604020202020204" pitchFamily="34" charset="0"/>
                </a:rPr>
                <a:t>quantity</a:t>
              </a:r>
              <a:endParaRPr lang="en-US" altLang="zh-CN" sz="3200" dirty="0">
                <a:latin typeface="Arial" panose="020B0604020202020204" pitchFamily="34" charset="0"/>
              </a:endParaRPr>
            </a:p>
          </p:txBody>
        </p:sp>
        <p:sp>
          <p:nvSpPr>
            <p:cNvPr id="52231" name="Text Box 11"/>
            <p:cNvSpPr txBox="1"/>
            <p:nvPr/>
          </p:nvSpPr>
          <p:spPr>
            <a:xfrm>
              <a:off x="6581" y="2425"/>
              <a:ext cx="1877" cy="1120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en-GB" altLang="zh-CN" sz="3200" u="sng" dirty="0">
                  <a:latin typeface="Arial" panose="020B0604020202020204" pitchFamily="34" charset="0"/>
                </a:rPr>
                <a:t>supplierName</a:t>
              </a:r>
              <a:endParaRPr lang="en-GB" altLang="zh-CN" sz="3200" dirty="0">
                <a:latin typeface="Arial" panose="020B0604020202020204" pitchFamily="34" charset="0"/>
              </a:endParaRPr>
            </a:p>
            <a:p>
              <a:r>
                <a:rPr lang="en-GB" altLang="zh-CN" sz="3200" dirty="0">
                  <a:latin typeface="Arial" panose="020B0604020202020204" pitchFamily="34" charset="0"/>
                </a:rPr>
                <a:t>supplierNo</a:t>
              </a:r>
              <a:endParaRPr lang="en-US" altLang="zh-CN" sz="3200" dirty="0">
                <a:latin typeface="Arial" panose="020B0604020202020204" pitchFamily="34" charset="0"/>
              </a:endParaRPr>
            </a:p>
          </p:txBody>
        </p:sp>
        <p:sp>
          <p:nvSpPr>
            <p:cNvPr id="52232" name="Line 12"/>
            <p:cNvSpPr/>
            <p:nvPr/>
          </p:nvSpPr>
          <p:spPr>
            <a:xfrm flipH="1">
              <a:off x="4546" y="3065"/>
              <a:ext cx="2035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1070391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4"/>
          <p:cNvSpPr txBox="1">
            <a:spLocks noGrp="1"/>
          </p:cNvSpPr>
          <p:nvPr/>
        </p:nvSpPr>
        <p:spPr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en-US" altLang="zh-CN" sz="1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An Introduction to Database System</a:t>
            </a:r>
          </a:p>
        </p:txBody>
      </p:sp>
      <p:sp>
        <p:nvSpPr>
          <p:cNvPr id="53251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4000" dirty="0">
                <a:ea typeface="宋体" panose="02010600030101010101" pitchFamily="2" charset="-122"/>
              </a:rPr>
              <a:t>EXAMPLES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54784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828800"/>
            <a:ext cx="8507413" cy="44958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[EX1] C</a:t>
            </a:r>
            <a:r>
              <a:rPr lang="zh-CN" altLang="en-US" sz="2600" dirty="0">
                <a:ea typeface="宋体" panose="02010600030101010101" pitchFamily="2" charset="-122"/>
              </a:rPr>
              <a:t>（</a:t>
            </a:r>
            <a:r>
              <a:rPr lang="en-US" altLang="zh-CN" sz="2600" dirty="0">
                <a:ea typeface="宋体" panose="02010600030101010101" pitchFamily="2" charset="-122"/>
              </a:rPr>
              <a:t>Cno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Cname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Pcno</a:t>
            </a:r>
            <a:r>
              <a:rPr lang="zh-CN" altLang="en-US" sz="2600" dirty="0">
                <a:ea typeface="宋体" panose="02010600030101010101" pitchFamily="2" charset="-122"/>
              </a:rPr>
              <a:t>）</a:t>
            </a:r>
          </a:p>
          <a:p>
            <a:pPr lvl="1" eaLnBrk="1" hangingPunct="1">
              <a:lnSpc>
                <a:spcPct val="140000"/>
              </a:lnSpc>
              <a:buChar char="¨"/>
            </a:pPr>
            <a:r>
              <a:rPr lang="en-US" altLang="zh-CN" sz="2400" dirty="0">
                <a:ea typeface="宋体" panose="02010600030101010101" pitchFamily="2" charset="-122"/>
              </a:rPr>
              <a:t>C∈3NF</a:t>
            </a:r>
          </a:p>
          <a:p>
            <a:pPr lvl="1" eaLnBrk="1" hangingPunct="1">
              <a:lnSpc>
                <a:spcPct val="140000"/>
              </a:lnSpc>
              <a:buChar char="¨"/>
            </a:pPr>
            <a:r>
              <a:rPr lang="en-US" altLang="zh-CN" sz="2400" dirty="0">
                <a:ea typeface="宋体" panose="02010600030101010101" pitchFamily="2" charset="-122"/>
              </a:rPr>
              <a:t>C∈BCNF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[EX2] S</a:t>
            </a:r>
            <a:r>
              <a:rPr lang="zh-CN" altLang="en-US" sz="2600" dirty="0">
                <a:ea typeface="宋体" panose="02010600030101010101" pitchFamily="2" charset="-122"/>
              </a:rPr>
              <a:t>（</a:t>
            </a:r>
            <a:r>
              <a:rPr lang="en-US" altLang="zh-CN" sz="2600" dirty="0">
                <a:ea typeface="宋体" panose="02010600030101010101" pitchFamily="2" charset="-122"/>
              </a:rPr>
              <a:t>Sno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Sname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Sdept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Sage</a:t>
            </a:r>
            <a:r>
              <a:rPr lang="zh-CN" altLang="en-US" sz="2600" dirty="0">
                <a:ea typeface="宋体" panose="02010600030101010101" pitchFamily="2" charset="-122"/>
              </a:rPr>
              <a:t>）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Suppose the relation s has two keys:Sno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</a:rPr>
              <a:t>Sname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S∈3NF</a:t>
            </a:r>
            <a:r>
              <a:rPr lang="zh-CN" altLang="en-US" sz="1800" dirty="0">
                <a:ea typeface="宋体" panose="02010600030101010101" pitchFamily="2" charset="-122"/>
              </a:rPr>
              <a:t>。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S ∈ BCNF</a:t>
            </a:r>
          </a:p>
        </p:txBody>
      </p:sp>
    </p:spTree>
    <p:extLst>
      <p:ext uri="{BB962C8B-B14F-4D97-AF65-F5344CB8AC3E}">
        <p14:creationId xmlns:p14="http://schemas.microsoft.com/office/powerpoint/2010/main" val="382200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页脚占位符 4"/>
          <p:cNvSpPr txBox="1">
            <a:spLocks noGrp="1"/>
          </p:cNvSpPr>
          <p:nvPr/>
        </p:nvSpPr>
        <p:spPr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en-US" altLang="zh-CN" sz="1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An Introduction to Database System</a:t>
            </a:r>
          </a:p>
        </p:txBody>
      </p:sp>
      <p:sp>
        <p:nvSpPr>
          <p:cNvPr id="548867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600" dirty="0">
                <a:ea typeface="宋体" panose="02010600030101010101" pitchFamily="2" charset="-122"/>
              </a:rPr>
              <a:t>［</a:t>
            </a:r>
            <a:r>
              <a:rPr lang="en-US" altLang="zh-CN" sz="2600" dirty="0">
                <a:ea typeface="宋体" panose="02010600030101010101" pitchFamily="2" charset="-122"/>
              </a:rPr>
              <a:t>EX3</a:t>
            </a:r>
            <a:r>
              <a:rPr lang="zh-CN" altLang="en-US" sz="2600" dirty="0">
                <a:ea typeface="宋体" panose="02010600030101010101" pitchFamily="2" charset="-122"/>
              </a:rPr>
              <a:t>］</a:t>
            </a:r>
            <a:r>
              <a:rPr lang="en-US" altLang="zh-CN" sz="2600" dirty="0">
                <a:ea typeface="宋体" panose="02010600030101010101" pitchFamily="2" charset="-122"/>
              </a:rPr>
              <a:t>SJP</a:t>
            </a:r>
            <a:r>
              <a:rPr lang="zh-CN" altLang="en-US" sz="2600" dirty="0">
                <a:ea typeface="宋体" panose="02010600030101010101" pitchFamily="2" charset="-122"/>
              </a:rPr>
              <a:t>（</a:t>
            </a:r>
            <a:r>
              <a:rPr lang="en-US" altLang="zh-CN" sz="2600" dirty="0">
                <a:ea typeface="宋体" panose="02010600030101010101" pitchFamily="2" charset="-122"/>
              </a:rPr>
              <a:t>S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J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P</a:t>
            </a:r>
            <a:r>
              <a:rPr lang="zh-CN" altLang="en-US" sz="2600" dirty="0">
                <a:ea typeface="宋体" panose="02010600030101010101" pitchFamily="2" charset="-122"/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600" dirty="0">
              <a:ea typeface="宋体" panose="02010600030101010101" pitchFamily="2" charset="-122"/>
            </a:endParaRPr>
          </a:p>
          <a:p>
            <a:pPr marL="1085850" lvl="2" eaLnBrk="1" hangingPunct="1">
              <a:lnSpc>
                <a:spcPct val="140000"/>
              </a:lnSpc>
              <a:buClr>
                <a:schemeClr val="accent1"/>
              </a:buClr>
            </a:pPr>
            <a:r>
              <a:rPr lang="en-US" altLang="zh-CN" sz="2200" dirty="0">
                <a:ea typeface="宋体" panose="02010600030101010101" pitchFamily="2" charset="-122"/>
              </a:rPr>
              <a:t>FD</a:t>
            </a:r>
            <a:r>
              <a:rPr lang="zh-CN" altLang="en-US" sz="2200" dirty="0">
                <a:ea typeface="宋体" panose="02010600030101010101" pitchFamily="2" charset="-122"/>
              </a:rPr>
              <a:t>：（</a:t>
            </a:r>
            <a:r>
              <a:rPr lang="en-US" altLang="zh-CN" sz="2200" dirty="0">
                <a:ea typeface="宋体" panose="02010600030101010101" pitchFamily="2" charset="-122"/>
              </a:rPr>
              <a:t>S</a:t>
            </a:r>
            <a:r>
              <a:rPr lang="zh-CN" altLang="en-US" sz="2200" dirty="0">
                <a:ea typeface="宋体" panose="02010600030101010101" pitchFamily="2" charset="-122"/>
              </a:rPr>
              <a:t>，</a:t>
            </a:r>
            <a:r>
              <a:rPr lang="en-US" altLang="zh-CN" sz="2200" dirty="0">
                <a:ea typeface="宋体" panose="02010600030101010101" pitchFamily="2" charset="-122"/>
              </a:rPr>
              <a:t>J</a:t>
            </a:r>
            <a:r>
              <a:rPr lang="zh-CN" altLang="en-US" sz="2200" dirty="0">
                <a:ea typeface="宋体" panose="02010600030101010101" pitchFamily="2" charset="-122"/>
              </a:rPr>
              <a:t>）→</a:t>
            </a:r>
            <a:r>
              <a:rPr lang="en-US" altLang="zh-CN" sz="2200" dirty="0">
                <a:ea typeface="宋体" panose="02010600030101010101" pitchFamily="2" charset="-122"/>
              </a:rPr>
              <a:t>P</a:t>
            </a:r>
            <a:r>
              <a:rPr lang="zh-CN" altLang="en-US" sz="2200" dirty="0">
                <a:ea typeface="宋体" panose="02010600030101010101" pitchFamily="2" charset="-122"/>
              </a:rPr>
              <a:t>；</a:t>
            </a:r>
            <a:r>
              <a:rPr lang="en-US" altLang="zh-CN" sz="2200" dirty="0">
                <a:ea typeface="宋体" panose="02010600030101010101" pitchFamily="2" charset="-122"/>
              </a:rPr>
              <a:t>(J</a:t>
            </a:r>
            <a:r>
              <a:rPr lang="zh-CN" altLang="en-US" sz="2200" dirty="0">
                <a:ea typeface="宋体" panose="02010600030101010101" pitchFamily="2" charset="-122"/>
              </a:rPr>
              <a:t>，</a:t>
            </a:r>
            <a:r>
              <a:rPr lang="en-US" altLang="zh-CN" sz="2200" dirty="0">
                <a:ea typeface="宋体" panose="02010600030101010101" pitchFamily="2" charset="-122"/>
              </a:rPr>
              <a:t>P</a:t>
            </a:r>
            <a:r>
              <a:rPr lang="zh-CN" altLang="en-US" sz="2200" dirty="0">
                <a:ea typeface="宋体" panose="02010600030101010101" pitchFamily="2" charset="-122"/>
              </a:rPr>
              <a:t>）→</a:t>
            </a:r>
            <a:r>
              <a:rPr lang="en-US" altLang="zh-CN" sz="2200" dirty="0">
                <a:ea typeface="宋体" panose="02010600030101010101" pitchFamily="2" charset="-122"/>
              </a:rPr>
              <a:t>S</a:t>
            </a:r>
          </a:p>
          <a:p>
            <a:pPr marL="1085850" lvl="2" eaLnBrk="1" hangingPunct="1">
              <a:lnSpc>
                <a:spcPct val="140000"/>
              </a:lnSpc>
              <a:buClr>
                <a:schemeClr val="accent1"/>
              </a:buClr>
            </a:pPr>
            <a:r>
              <a:rPr lang="zh-CN" altLang="en-US" sz="2200" dirty="0">
                <a:ea typeface="宋体" panose="02010600030101010101" pitchFamily="2" charset="-122"/>
              </a:rPr>
              <a:t>（</a:t>
            </a:r>
            <a:r>
              <a:rPr lang="en-US" altLang="zh-CN" sz="2200" dirty="0">
                <a:ea typeface="宋体" panose="02010600030101010101" pitchFamily="2" charset="-122"/>
              </a:rPr>
              <a:t>S</a:t>
            </a:r>
            <a:r>
              <a:rPr lang="zh-CN" altLang="en-US" sz="2200" dirty="0">
                <a:ea typeface="宋体" panose="02010600030101010101" pitchFamily="2" charset="-122"/>
              </a:rPr>
              <a:t>，</a:t>
            </a:r>
            <a:r>
              <a:rPr lang="en-US" altLang="zh-CN" sz="2200" dirty="0">
                <a:ea typeface="宋体" panose="02010600030101010101" pitchFamily="2" charset="-122"/>
              </a:rPr>
              <a:t>J</a:t>
            </a:r>
            <a:r>
              <a:rPr lang="zh-CN" altLang="en-US" sz="2200" dirty="0">
                <a:ea typeface="宋体" panose="02010600030101010101" pitchFamily="2" charset="-122"/>
              </a:rPr>
              <a:t>）</a:t>
            </a:r>
            <a:r>
              <a:rPr lang="en-US" altLang="zh-CN" sz="2200" dirty="0">
                <a:ea typeface="宋体" panose="02010600030101010101" pitchFamily="2" charset="-122"/>
              </a:rPr>
              <a:t>AND</a:t>
            </a:r>
            <a:r>
              <a:rPr lang="zh-CN" altLang="en-US" sz="2200" dirty="0">
                <a:ea typeface="宋体" panose="02010600030101010101" pitchFamily="2" charset="-122"/>
              </a:rPr>
              <a:t>（</a:t>
            </a:r>
            <a:r>
              <a:rPr lang="en-US" altLang="zh-CN" sz="2200" dirty="0">
                <a:ea typeface="宋体" panose="02010600030101010101" pitchFamily="2" charset="-122"/>
              </a:rPr>
              <a:t>J</a:t>
            </a:r>
            <a:r>
              <a:rPr lang="zh-CN" altLang="en-US" sz="2200" dirty="0">
                <a:ea typeface="宋体" panose="02010600030101010101" pitchFamily="2" charset="-122"/>
              </a:rPr>
              <a:t>，</a:t>
            </a:r>
            <a:r>
              <a:rPr lang="en-US" altLang="zh-CN" sz="2200" dirty="0">
                <a:ea typeface="宋体" panose="02010600030101010101" pitchFamily="2" charset="-122"/>
              </a:rPr>
              <a:t>P</a:t>
            </a:r>
            <a:r>
              <a:rPr lang="zh-CN" altLang="en-US" sz="2200" dirty="0">
                <a:ea typeface="宋体" panose="02010600030101010101" pitchFamily="2" charset="-122"/>
              </a:rPr>
              <a:t>）</a:t>
            </a:r>
            <a:r>
              <a:rPr lang="en-US" altLang="zh-CN" sz="2200" dirty="0">
                <a:ea typeface="宋体" panose="02010600030101010101" pitchFamily="2" charset="-122"/>
              </a:rPr>
              <a:t>are candidate keys</a:t>
            </a:r>
            <a:endParaRPr lang="zh-CN" altLang="en-US" sz="2200" dirty="0">
              <a:ea typeface="宋体" panose="02010600030101010101" pitchFamily="2" charset="-122"/>
            </a:endParaRPr>
          </a:p>
          <a:p>
            <a:pPr marL="1085850" lvl="2" eaLnBrk="1" hangingPunct="1">
              <a:lnSpc>
                <a:spcPct val="140000"/>
              </a:lnSpc>
              <a:buClr>
                <a:schemeClr val="accent1"/>
              </a:buClr>
            </a:pPr>
            <a:r>
              <a:rPr lang="en-US" altLang="zh-CN" sz="2200" dirty="0">
                <a:ea typeface="宋体" panose="02010600030101010101" pitchFamily="2" charset="-122"/>
              </a:rPr>
              <a:t>SJP∈3NF</a:t>
            </a:r>
            <a:r>
              <a:rPr lang="zh-CN" altLang="en-US" sz="2200" dirty="0">
                <a:ea typeface="宋体" panose="02010600030101010101" pitchFamily="2" charset="-122"/>
              </a:rPr>
              <a:t>，</a:t>
            </a:r>
          </a:p>
          <a:p>
            <a:pPr marL="1085850" lvl="2" eaLnBrk="1" hangingPunct="1">
              <a:lnSpc>
                <a:spcPct val="140000"/>
              </a:lnSpc>
              <a:buClr>
                <a:schemeClr val="accent1"/>
              </a:buClr>
            </a:pPr>
            <a:r>
              <a:rPr lang="en-US" altLang="zh-CN" sz="2200" dirty="0">
                <a:ea typeface="宋体" panose="02010600030101010101" pitchFamily="2" charset="-122"/>
              </a:rPr>
              <a:t>SJP∈BCNF</a:t>
            </a:r>
          </a:p>
        </p:txBody>
      </p:sp>
    </p:spTree>
    <p:extLst>
      <p:ext uri="{BB962C8B-B14F-4D97-AF65-F5344CB8AC3E}">
        <p14:creationId xmlns:p14="http://schemas.microsoft.com/office/powerpoint/2010/main" val="167703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601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6020" name="Rectangle 5"/>
          <p:cNvSpPr>
            <a:spLocks noChangeArrowheads="1"/>
          </p:cNvSpPr>
          <p:nvPr/>
        </p:nvSpPr>
        <p:spPr bwMode="auto">
          <a:xfrm>
            <a:off x="457200" y="1237813"/>
            <a:ext cx="8579296" cy="4683125"/>
          </a:xfrm>
          <a:prstGeom prst="rect">
            <a:avLst/>
          </a:prstGeom>
          <a:gradFill rotWithShape="1">
            <a:gsLst>
              <a:gs pos="0">
                <a:srgbClr val="D9FDA5"/>
              </a:gs>
              <a:gs pos="34998">
                <a:srgbClr val="E3FEBF"/>
              </a:gs>
              <a:gs pos="100000">
                <a:srgbClr val="F4FEE6"/>
              </a:gs>
            </a:gsLst>
            <a:lin ang="5400000" scaled="1"/>
          </a:gradFill>
          <a:ln w="9525">
            <a:solidFill>
              <a:srgbClr val="9BBB59"/>
            </a:solidFill>
            <a:miter lim="800000"/>
          </a:ln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anose="020B0503020204020204" pitchFamily="34" charset="-122"/>
              </a:rPr>
              <a:t>规范化小结（续）</a:t>
            </a:r>
          </a:p>
        </p:txBody>
      </p:sp>
      <p:sp>
        <p:nvSpPr>
          <p:cNvPr id="860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9850"/>
            <a:ext cx="8686800" cy="4854575"/>
          </a:xfrm>
        </p:spPr>
        <p:txBody>
          <a:bodyPr/>
          <a:lstStyle/>
          <a:p>
            <a:pPr marL="342900" indent="-342900" algn="l"/>
            <a:r>
              <a:rPr lang="zh-CN" altLang="en-US" sz="2400" dirty="0" smtClean="0">
                <a:sym typeface="Calibri" panose="020F0502020204030204" pitchFamily="34" charset="0"/>
              </a:rPr>
              <a:t>关系模式规范化的基本步骤</a:t>
            </a:r>
            <a:endParaRPr 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sz="2400" dirty="0" smtClean="0">
                <a:sym typeface="Calibri" panose="020F0502020204030204" pitchFamily="34" charset="0"/>
              </a:rPr>
              <a:t>                             </a:t>
            </a:r>
            <a:r>
              <a:rPr lang="zh-CN" altLang="en-US" sz="2400" dirty="0" smtClean="0">
                <a:sym typeface="Calibri" panose="020F0502020204030204" pitchFamily="34" charset="0"/>
              </a:rPr>
              <a:t>     </a:t>
            </a:r>
            <a:r>
              <a:rPr lang="en-US" altLang="zh-CN" sz="2400" dirty="0" smtClean="0">
                <a:sym typeface="Calibri" panose="020F0502020204030204" pitchFamily="34" charset="0"/>
              </a:rPr>
              <a:t>1NF</a:t>
            </a:r>
            <a:endParaRPr lang="zh-CN" alt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 smtClean="0">
                <a:sym typeface="Calibri" panose="020F0502020204030204" pitchFamily="34" charset="0"/>
              </a:rPr>
              <a:t>                	          ↓      </a:t>
            </a:r>
            <a:r>
              <a:rPr lang="zh-CN" altLang="en-US" sz="2400" dirty="0" smtClean="0">
                <a:sym typeface="Calibri" panose="020F0502020204030204" pitchFamily="34" charset="0"/>
              </a:rPr>
              <a:t>消除非主属性对码的部分函数依赖</a:t>
            </a:r>
          </a:p>
          <a:p>
            <a:pPr marL="342900" indent="-342900" algn="l"/>
            <a:r>
              <a:rPr lang="zh-CN" altLang="en-US" sz="2400" dirty="0" smtClean="0">
                <a:sym typeface="Calibri" panose="020F0502020204030204" pitchFamily="34" charset="0"/>
              </a:rPr>
              <a:t>消除决定因素        </a:t>
            </a:r>
            <a:r>
              <a:rPr lang="en-US" altLang="zh-CN" sz="2400" dirty="0" smtClean="0">
                <a:sym typeface="Calibri" panose="020F0502020204030204" pitchFamily="34" charset="0"/>
              </a:rPr>
              <a:t>2NF</a:t>
            </a:r>
            <a:endParaRPr lang="zh-CN" alt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zh-CN" altLang="en-US" sz="2400" dirty="0" smtClean="0">
                <a:sym typeface="Calibri" panose="020F0502020204030204" pitchFamily="34" charset="0"/>
              </a:rPr>
              <a:t>非码的非平凡         ↓      消除非主属性对码的传递函数依赖</a:t>
            </a:r>
          </a:p>
          <a:p>
            <a:pPr marL="342900" indent="-342900" algn="l"/>
            <a:r>
              <a:rPr lang="zh-CN" altLang="en-US" sz="2400" dirty="0" smtClean="0">
                <a:sym typeface="Calibri" panose="020F0502020204030204" pitchFamily="34" charset="0"/>
              </a:rPr>
              <a:t>函数依赖                 </a:t>
            </a:r>
            <a:r>
              <a:rPr lang="en-US" altLang="zh-CN" sz="2400" dirty="0" smtClean="0">
                <a:sym typeface="Calibri" panose="020F0502020204030204" pitchFamily="34" charset="0"/>
              </a:rPr>
              <a:t>3NF</a:t>
            </a:r>
            <a:endParaRPr lang="zh-CN" alt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 smtClean="0">
                <a:sym typeface="Calibri" panose="020F0502020204030204" pitchFamily="34" charset="0"/>
              </a:rPr>
              <a:t>                	         ↓      </a:t>
            </a:r>
            <a:r>
              <a:rPr lang="zh-CN" altLang="en-US" sz="2400" dirty="0" smtClean="0">
                <a:sym typeface="Calibri" panose="020F0502020204030204" pitchFamily="34" charset="0"/>
              </a:rPr>
              <a:t>消除主属性对码的部分和传递函数依赖</a:t>
            </a:r>
          </a:p>
          <a:p>
            <a:pPr marL="342900" indent="-342900" algn="l"/>
            <a:r>
              <a:rPr lang="zh-CN" altLang="en-US" sz="2400" dirty="0" smtClean="0">
                <a:sym typeface="Calibri" panose="020F0502020204030204" pitchFamily="34" charset="0"/>
              </a:rPr>
              <a:t>                                  </a:t>
            </a:r>
            <a:r>
              <a:rPr lang="en-US" altLang="zh-CN" sz="2400" dirty="0" smtClean="0">
                <a:sym typeface="Calibri" panose="020F0502020204030204" pitchFamily="34" charset="0"/>
              </a:rPr>
              <a:t>BCNF </a:t>
            </a:r>
            <a:endParaRPr lang="zh-CN" alt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 smtClean="0">
                <a:sym typeface="Calibri" panose="020F0502020204030204" pitchFamily="34" charset="0"/>
              </a:rPr>
              <a:t>                	</a:t>
            </a:r>
            <a:endParaRPr lang="zh-CN" altLang="en-US" sz="2400" dirty="0" smtClean="0">
              <a:sym typeface="Calibri" panose="020F0502020204030204" pitchFamily="34" charset="0"/>
            </a:endParaRPr>
          </a:p>
        </p:txBody>
      </p:sp>
      <p:sp>
        <p:nvSpPr>
          <p:cNvPr id="86023" name="Line 4"/>
          <p:cNvSpPr>
            <a:spLocks noChangeShapeType="1"/>
          </p:cNvSpPr>
          <p:nvPr/>
        </p:nvSpPr>
        <p:spPr bwMode="auto">
          <a:xfrm flipH="1">
            <a:off x="2554189" y="1795463"/>
            <a:ext cx="1587" cy="278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2122066" y="4665663"/>
            <a:ext cx="793750" cy="158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5" name="TextBox 1"/>
          <p:cNvSpPr>
            <a:spLocks noChangeArrowheads="1"/>
          </p:cNvSpPr>
          <p:nvPr/>
        </p:nvSpPr>
        <p:spPr bwMode="auto">
          <a:xfrm>
            <a:off x="3131840" y="5939988"/>
            <a:ext cx="302577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sym typeface="Arial" panose="020B0604020202020204" pitchFamily="34" charset="0"/>
              </a:rPr>
              <a:t>图</a:t>
            </a:r>
            <a:r>
              <a:rPr lang="en-US" altLang="zh-CN" b="1" dirty="0">
                <a:solidFill>
                  <a:srgbClr val="000000"/>
                </a:solidFill>
                <a:sym typeface="Arial" panose="020B0604020202020204" pitchFamily="34" charset="0"/>
              </a:rPr>
              <a:t>6.8 </a:t>
            </a:r>
            <a:r>
              <a:rPr lang="zh-CN" altLang="en-US" b="1" dirty="0">
                <a:solidFill>
                  <a:srgbClr val="000000"/>
                </a:solidFill>
                <a:sym typeface="Arial" panose="020B0604020202020204" pitchFamily="34" charset="0"/>
              </a:rPr>
              <a:t>规范化过程</a:t>
            </a:r>
          </a:p>
        </p:txBody>
      </p:sp>
    </p:spTree>
    <p:extLst>
      <p:ext uri="{BB962C8B-B14F-4D97-AF65-F5344CB8AC3E}">
        <p14:creationId xmlns:p14="http://schemas.microsoft.com/office/powerpoint/2010/main" val="1253274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704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anose="020B0503020204020204" pitchFamily="34" charset="-122"/>
              </a:rPr>
              <a:t>规范化小结（续）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dirty="0" smtClean="0">
                <a:sym typeface="Calibri" panose="020F0502020204030204" pitchFamily="34" charset="0"/>
              </a:rPr>
              <a:t>不能说规范化程度越高的关系模式就越好。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dirty="0" smtClean="0">
                <a:sym typeface="Calibri" panose="020F0502020204030204" pitchFamily="34" charset="0"/>
              </a:rPr>
              <a:t>必须对现实世界的实际情况和用户应用需求作进一步分析，确定一个合适的、能够反映现实世界的模式。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dirty="0" smtClean="0">
                <a:sym typeface="Calibri" panose="020F0502020204030204" pitchFamily="34" charset="0"/>
              </a:rPr>
              <a:t>上面的规范化步骤可以在其中任何一步终止。</a:t>
            </a:r>
            <a:endParaRPr lang="zh-CN" dirty="0" smtClean="0"/>
          </a:p>
        </p:txBody>
      </p:sp>
    </p:spTree>
    <p:extLst>
      <p:ext uri="{BB962C8B-B14F-4D97-AF65-F5344CB8AC3E}">
        <p14:creationId xmlns:p14="http://schemas.microsoft.com/office/powerpoint/2010/main" val="3471283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366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81075"/>
            <a:ext cx="8229600" cy="4854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6.15  </a:t>
            </a:r>
            <a:r>
              <a:rPr lang="zh-CN" altLang="en-US" dirty="0" smtClean="0">
                <a:sym typeface="Calibri" pitchFamily="34" charset="0"/>
              </a:rPr>
              <a:t>如果函数依赖集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满足下列条件，则称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为一个极小函数依赖集，亦称为最小依赖集或最小覆盖。</a:t>
            </a:r>
          </a:p>
          <a:p>
            <a:pPr marL="45720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1</a:t>
            </a:r>
            <a:r>
              <a:rPr lang="zh-CN" altLang="en-US" dirty="0" smtClean="0">
                <a:sym typeface="Calibri" pitchFamily="34" charset="0"/>
              </a:rPr>
              <a:t>）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中任一函数依赖的右部仅含有一个属性。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2</a:t>
            </a:r>
            <a:r>
              <a:rPr lang="zh-CN" altLang="en-US" dirty="0" smtClean="0">
                <a:sym typeface="Calibri" pitchFamily="34" charset="0"/>
              </a:rPr>
              <a:t>）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中不存在这样的函数依赖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使得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与</a:t>
            </a:r>
          </a:p>
          <a:p>
            <a:pPr marL="45720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>
                <a:sym typeface="Calibri" pitchFamily="34" charset="0"/>
              </a:rPr>
              <a:t>    	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-{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}</a:t>
            </a:r>
            <a:r>
              <a:rPr lang="zh-CN" altLang="en-US" dirty="0" smtClean="0">
                <a:sym typeface="Calibri" pitchFamily="34" charset="0"/>
              </a:rPr>
              <a:t>等价。</a:t>
            </a:r>
          </a:p>
          <a:p>
            <a:pPr marL="45720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>
                <a:sym typeface="Calibri" pitchFamily="34" charset="0"/>
              </a:rPr>
              <a:t> （</a:t>
            </a:r>
            <a:r>
              <a:rPr lang="en-US" altLang="zh-CN" dirty="0" smtClean="0">
                <a:sym typeface="Calibri" pitchFamily="34" charset="0"/>
              </a:rPr>
              <a:t>3</a:t>
            </a:r>
            <a:r>
              <a:rPr lang="zh-CN" altLang="en-US" dirty="0" smtClean="0">
                <a:sym typeface="Calibri" pitchFamily="34" charset="0"/>
              </a:rPr>
              <a:t>）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中不存在这样的函数依赖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→A</a:t>
            </a:r>
            <a:r>
              <a:rPr lang="zh-CN" altLang="en-US" dirty="0" smtClean="0">
                <a:sym typeface="Calibri" pitchFamily="34" charset="0"/>
              </a:rPr>
              <a:t>，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有真</a:t>
            </a:r>
          </a:p>
          <a:p>
            <a:pPr marL="45720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>
                <a:sym typeface="Calibri" pitchFamily="34" charset="0"/>
              </a:rPr>
              <a:t>         子集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使得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-{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}∪{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}</a:t>
            </a:r>
            <a:r>
              <a:rPr lang="zh-CN" altLang="en-US" dirty="0" smtClean="0">
                <a:sym typeface="Calibri" pitchFamily="34" charset="0"/>
              </a:rPr>
              <a:t>与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等价。 </a:t>
            </a:r>
            <a:endParaRPr lang="zh-CN" altLang="en-US" dirty="0" smtClean="0"/>
          </a:p>
        </p:txBody>
      </p:sp>
      <p:sp>
        <p:nvSpPr>
          <p:cNvPr id="113669" name="AutoShape 6"/>
          <p:cNvSpPr>
            <a:spLocks noChangeArrowheads="1"/>
          </p:cNvSpPr>
          <p:nvPr/>
        </p:nvSpPr>
        <p:spPr bwMode="auto">
          <a:xfrm>
            <a:off x="5149107" y="1321692"/>
            <a:ext cx="3168650" cy="1296988"/>
          </a:xfrm>
          <a:prstGeom prst="wedgeRoundRectCallout">
            <a:avLst>
              <a:gd name="adj1" fmla="val -45087"/>
              <a:gd name="adj2" fmla="val 93477"/>
              <a:gd name="adj3" fmla="val 16667"/>
            </a:avLst>
          </a:prstGeom>
          <a:gradFill rotWithShape="1">
            <a:gsLst>
              <a:gs pos="0">
                <a:srgbClr val="A3C2FF"/>
              </a:gs>
              <a:gs pos="34998">
                <a:srgbClr val="BDD5FF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42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即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中的函数依赖均不能由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中其他函数依赖导出</a:t>
            </a:r>
          </a:p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en-US" sz="2400" b="1" dirty="0">
              <a:solidFill>
                <a:srgbClr val="000000"/>
              </a:solidFill>
              <a:latin typeface="+mn-lt"/>
              <a:sym typeface="Times New Roman" pitchFamily="18" charset="0"/>
            </a:endParaRPr>
          </a:p>
        </p:txBody>
      </p:sp>
      <p:sp>
        <p:nvSpPr>
          <p:cNvPr id="113670" name="AutoShape 7"/>
          <p:cNvSpPr>
            <a:spLocks noChangeArrowheads="1"/>
          </p:cNvSpPr>
          <p:nvPr/>
        </p:nvSpPr>
        <p:spPr bwMode="auto">
          <a:xfrm>
            <a:off x="5834062" y="5037137"/>
            <a:ext cx="3311525" cy="1296988"/>
          </a:xfrm>
          <a:prstGeom prst="wedgeRoundRectCallout">
            <a:avLst>
              <a:gd name="adj1" fmla="val -42946"/>
              <a:gd name="adj2" fmla="val -70777"/>
              <a:gd name="adj3" fmla="val 16667"/>
            </a:avLst>
          </a:prstGeom>
          <a:gradFill rotWithShape="1">
            <a:gsLst>
              <a:gs pos="0">
                <a:srgbClr val="A3C2FF"/>
              </a:gs>
              <a:gs pos="34998">
                <a:srgbClr val="BDD5FF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42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中各函数依赖左部均为最小属性</a:t>
            </a: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sym typeface="Times New Roman" pitchFamily="18" charset="0"/>
              </a:rPr>
              <a:t>集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（</a:t>
            </a: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sym typeface="Times New Roman" pitchFamily="18" charset="0"/>
              </a:rPr>
              <a:t>不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存在冗余</a:t>
            </a: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sym typeface="Times New Roman" pitchFamily="18" charset="0"/>
              </a:rPr>
              <a:t>属性）</a:t>
            </a:r>
            <a:endParaRPr lang="zh-CN" altLang="en-US" sz="2400" b="1" dirty="0">
              <a:solidFill>
                <a:srgbClr val="000000"/>
              </a:solidFill>
              <a:latin typeface="+mn-lt"/>
              <a:sym typeface="Times New Roman" pitchFamily="18" charset="0"/>
            </a:endParaRPr>
          </a:p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en-US" sz="2400" b="1" dirty="0">
              <a:solidFill>
                <a:srgbClr val="000000"/>
              </a:solidFill>
              <a:latin typeface="+mn-lt"/>
              <a:sym typeface="Times New Roman" pitchFamily="18" charset="0"/>
            </a:endParaRPr>
          </a:p>
        </p:txBody>
      </p:sp>
      <p:sp>
        <p:nvSpPr>
          <p:cNvPr id="113671" name="Rectangle 2"/>
          <p:cNvSpPr>
            <a:spLocks noGrp="1" noChangeArrowheads="1"/>
          </p:cNvSpPr>
          <p:nvPr/>
        </p:nvSpPr>
        <p:spPr bwMode="auto">
          <a:xfrm>
            <a:off x="85344" y="94704"/>
            <a:ext cx="4139184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sym typeface="微软雅黑" pitchFamily="34" charset="-122"/>
              </a:rPr>
              <a:t>最小函数依赖</a:t>
            </a:r>
            <a:endParaRPr lang="zh-CN" altLang="en-US" sz="3600" b="1" dirty="0">
              <a:solidFill>
                <a:schemeClr val="bg1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858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bldLvl="0" animBg="1" autoUpdateAnimBg="0"/>
      <p:bldP spid="113670" grpId="0" bldLvl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469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469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2296" y="1319276"/>
            <a:ext cx="8609013" cy="58801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6.12] </a:t>
            </a:r>
            <a:r>
              <a:rPr lang="zh-CN" altLang="en-US" dirty="0" smtClean="0">
                <a:sym typeface="Calibri" pitchFamily="34" charset="0"/>
              </a:rPr>
              <a:t>考察</a:t>
            </a:r>
            <a:r>
              <a:rPr lang="en-US" altLang="zh-CN" dirty="0" smtClean="0">
                <a:sym typeface="Calibri" pitchFamily="34" charset="0"/>
              </a:rPr>
              <a:t>6.1</a:t>
            </a:r>
            <a:r>
              <a:rPr lang="zh-CN" altLang="en-US" dirty="0" smtClean="0">
                <a:sym typeface="Calibri" pitchFamily="34" charset="0"/>
              </a:rPr>
              <a:t>节中的关系模式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</a:t>
            </a:r>
            <a:r>
              <a:rPr lang="zh-CN" altLang="en-US" dirty="0" smtClean="0">
                <a:sym typeface="Calibri" pitchFamily="34" charset="0"/>
              </a:rPr>
              <a:t>，其中：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 smtClean="0">
                <a:sym typeface="Calibri" pitchFamily="34" charset="0"/>
              </a:rPr>
              <a:t>         </a:t>
            </a:r>
            <a:r>
              <a:rPr lang="en-US" altLang="zh-CN" sz="2400" i="1" dirty="0" smtClean="0">
                <a:sym typeface="Calibri" pitchFamily="34" charset="0"/>
              </a:rPr>
              <a:t>U</a:t>
            </a:r>
            <a:r>
              <a:rPr lang="en-US" altLang="zh-CN" sz="2400" dirty="0" smtClean="0">
                <a:sym typeface="Calibri" pitchFamily="34" charset="0"/>
              </a:rPr>
              <a:t>={S</a:t>
            </a:r>
            <a:r>
              <a:rPr lang="zh-CN" altLang="en-US" sz="2400" dirty="0" smtClean="0">
                <a:sym typeface="Calibri" pitchFamily="34" charset="0"/>
              </a:rPr>
              <a:t>no, </a:t>
            </a:r>
            <a:r>
              <a:rPr lang="en-US" altLang="zh-CN" sz="2400" dirty="0" smtClean="0">
                <a:sym typeface="Calibri" pitchFamily="34" charset="0"/>
              </a:rPr>
              <a:t>S</a:t>
            </a:r>
            <a:r>
              <a:rPr lang="zh-CN" altLang="en-US" sz="2400" dirty="0" smtClean="0">
                <a:sym typeface="Calibri" pitchFamily="34" charset="0"/>
              </a:rPr>
              <a:t>dept, </a:t>
            </a:r>
            <a:r>
              <a:rPr lang="en-US" altLang="zh-CN" sz="2400" dirty="0" smtClean="0">
                <a:sym typeface="Calibri" pitchFamily="34" charset="0"/>
              </a:rPr>
              <a:t>M</a:t>
            </a:r>
            <a:r>
              <a:rPr lang="zh-CN" altLang="en-US" sz="2400" dirty="0" smtClean="0">
                <a:sym typeface="Calibri" pitchFamily="34" charset="0"/>
              </a:rPr>
              <a:t>name, </a:t>
            </a:r>
            <a:r>
              <a:rPr lang="en-US" altLang="zh-CN" sz="2400" dirty="0" smtClean="0">
                <a:sym typeface="Calibri" pitchFamily="34" charset="0"/>
              </a:rPr>
              <a:t>C</a:t>
            </a:r>
            <a:r>
              <a:rPr lang="zh-CN" altLang="en-US" sz="2400" dirty="0" smtClean="0">
                <a:sym typeface="Calibri" pitchFamily="34" charset="0"/>
              </a:rPr>
              <a:t>no, </a:t>
            </a:r>
            <a:r>
              <a:rPr lang="en-US" altLang="zh-CN" sz="2400" dirty="0" smtClean="0">
                <a:sym typeface="Calibri" pitchFamily="34" charset="0"/>
              </a:rPr>
              <a:t>G</a:t>
            </a:r>
            <a:r>
              <a:rPr lang="zh-CN" altLang="en-US" sz="2400" dirty="0" smtClean="0">
                <a:sym typeface="Calibri" pitchFamily="34" charset="0"/>
              </a:rPr>
              <a:t>rade</a:t>
            </a:r>
            <a:r>
              <a:rPr lang="en-US" altLang="zh-CN" sz="2400" dirty="0" smtClean="0">
                <a:sym typeface="Calibri" pitchFamily="34" charset="0"/>
              </a:rPr>
              <a:t>}</a:t>
            </a:r>
            <a:r>
              <a:rPr lang="zh-CN" altLang="en-US" sz="2400" dirty="0" smtClean="0">
                <a:sym typeface="Calibri" pitchFamily="34" charset="0"/>
              </a:rPr>
              <a:t>，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ym typeface="Calibri" pitchFamily="34" charset="0"/>
              </a:rPr>
              <a:t>         </a:t>
            </a:r>
            <a:r>
              <a:rPr lang="en-US" altLang="zh-CN" sz="2400" i="1" dirty="0" smtClean="0">
                <a:sym typeface="Calibri" pitchFamily="34" charset="0"/>
              </a:rPr>
              <a:t>F</a:t>
            </a:r>
            <a:r>
              <a:rPr lang="en-US" altLang="zh-CN" sz="2400" dirty="0" smtClean="0">
                <a:sym typeface="Calibri" pitchFamily="34" charset="0"/>
              </a:rPr>
              <a:t>={S</a:t>
            </a:r>
            <a:r>
              <a:rPr lang="zh-CN" altLang="en-US" sz="2400" dirty="0" smtClean="0">
                <a:sym typeface="Calibri" pitchFamily="34" charset="0"/>
              </a:rPr>
              <a:t>no</a:t>
            </a:r>
            <a:r>
              <a:rPr lang="en-US" altLang="zh-CN" sz="2400" dirty="0" smtClean="0">
                <a:sym typeface="Calibri" pitchFamily="34" charset="0"/>
              </a:rPr>
              <a:t>→S</a:t>
            </a:r>
            <a:r>
              <a:rPr lang="zh-CN" altLang="en-US" sz="2400" dirty="0" smtClean="0">
                <a:sym typeface="Calibri" pitchFamily="34" charset="0"/>
              </a:rPr>
              <a:t>dept, </a:t>
            </a:r>
            <a:r>
              <a:rPr lang="en-US" altLang="zh-CN" sz="2400" dirty="0" smtClean="0">
                <a:sym typeface="Calibri" pitchFamily="34" charset="0"/>
              </a:rPr>
              <a:t>S</a:t>
            </a:r>
            <a:r>
              <a:rPr lang="zh-CN" altLang="en-US" sz="2400" dirty="0" smtClean="0">
                <a:sym typeface="Calibri" pitchFamily="34" charset="0"/>
              </a:rPr>
              <a:t>dept</a:t>
            </a:r>
            <a:r>
              <a:rPr lang="en-US" altLang="zh-CN" sz="2400" dirty="0" smtClean="0">
                <a:sym typeface="Calibri" pitchFamily="34" charset="0"/>
              </a:rPr>
              <a:t>→M</a:t>
            </a:r>
            <a:r>
              <a:rPr lang="zh-CN" altLang="en-US" sz="2400" dirty="0" smtClean="0">
                <a:sym typeface="Calibri" pitchFamily="34" charset="0"/>
              </a:rPr>
              <a:t>name, </a:t>
            </a:r>
            <a:r>
              <a:rPr lang="en-US" altLang="zh-CN" sz="2400" dirty="0" smtClean="0">
                <a:sym typeface="Calibri" pitchFamily="34" charset="0"/>
              </a:rPr>
              <a:t>(S</a:t>
            </a:r>
            <a:r>
              <a:rPr lang="zh-CN" altLang="en-US" sz="2400" dirty="0" smtClean="0">
                <a:sym typeface="Calibri" pitchFamily="34" charset="0"/>
              </a:rPr>
              <a:t>no,</a:t>
            </a:r>
            <a:r>
              <a:rPr lang="en-US" altLang="zh-CN" sz="2400" dirty="0" smtClean="0">
                <a:sym typeface="Calibri" pitchFamily="34" charset="0"/>
              </a:rPr>
              <a:t>C</a:t>
            </a:r>
            <a:r>
              <a:rPr lang="zh-CN" altLang="en-US" sz="2400" dirty="0" smtClean="0">
                <a:sym typeface="Calibri" pitchFamily="34" charset="0"/>
              </a:rPr>
              <a:t>no</a:t>
            </a:r>
            <a:r>
              <a:rPr lang="en-US" altLang="zh-CN" sz="2400" dirty="0" smtClean="0">
                <a:sym typeface="Calibri" pitchFamily="34" charset="0"/>
              </a:rPr>
              <a:t>)</a:t>
            </a:r>
            <a:r>
              <a:rPr lang="zh-CN" altLang="en-US" sz="2400" dirty="0" smtClean="0">
                <a:sym typeface="Calibri" pitchFamily="34" charset="0"/>
              </a:rPr>
              <a:t>→</a:t>
            </a:r>
            <a:r>
              <a:rPr lang="en-US" altLang="zh-CN" sz="2400" dirty="0" smtClean="0">
                <a:sym typeface="Calibri" pitchFamily="34" charset="0"/>
              </a:rPr>
              <a:t>Gr</a:t>
            </a:r>
            <a:r>
              <a:rPr lang="zh-CN" altLang="en-US" sz="2400" dirty="0" smtClean="0">
                <a:sym typeface="Calibri" pitchFamily="34" charset="0"/>
              </a:rPr>
              <a:t>ade</a:t>
            </a:r>
            <a:r>
              <a:rPr lang="en-US" altLang="zh-CN" sz="2400" dirty="0" smtClean="0">
                <a:sym typeface="Calibri" pitchFamily="34" charset="0"/>
              </a:rPr>
              <a:t>} </a:t>
            </a:r>
            <a:r>
              <a:rPr lang="zh-CN" altLang="en-US" sz="2400" dirty="0" smtClean="0">
                <a:sym typeface="Calibri" pitchFamily="34" charset="0"/>
              </a:rPr>
              <a:t>        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 smtClean="0">
                <a:sym typeface="Calibri" pitchFamily="34" charset="0"/>
              </a:rPr>
              <a:t>             </a:t>
            </a:r>
            <a:r>
              <a:rPr lang="en-US" altLang="zh-CN" sz="2400" i="1" dirty="0" smtClean="0">
                <a:sym typeface="Calibri" pitchFamily="34" charset="0"/>
              </a:rPr>
              <a:t>F</a:t>
            </a:r>
            <a:r>
              <a:rPr lang="zh-CN" altLang="en-US" sz="2400" dirty="0" smtClean="0">
                <a:sym typeface="Calibri" pitchFamily="34" charset="0"/>
              </a:rPr>
              <a:t>是最小覆盖</a:t>
            </a:r>
            <a:endParaRPr lang="en-US" dirty="0" smtClean="0">
              <a:sym typeface="Calibri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ym typeface="Calibri" pitchFamily="34" charset="0"/>
              </a:rPr>
              <a:t>         </a:t>
            </a:r>
            <a:r>
              <a:rPr lang="en-US" altLang="zh-CN" sz="2400" i="1" dirty="0" smtClean="0">
                <a:sym typeface="Calibri" pitchFamily="34" charset="0"/>
              </a:rPr>
              <a:t>F </a:t>
            </a:r>
            <a:r>
              <a:rPr lang="zh-CN" altLang="en-US" sz="2400" dirty="0" smtClean="0">
                <a:sym typeface="Calibri" pitchFamily="34" charset="0"/>
              </a:rPr>
              <a:t>' </a:t>
            </a:r>
            <a:r>
              <a:rPr lang="en-US" altLang="zh-CN" sz="2400" dirty="0" smtClean="0">
                <a:sym typeface="Calibri" pitchFamily="34" charset="0"/>
              </a:rPr>
              <a:t>={S</a:t>
            </a:r>
            <a:r>
              <a:rPr lang="zh-CN" altLang="en-US" sz="2400" dirty="0" smtClean="0">
                <a:sym typeface="Calibri" pitchFamily="34" charset="0"/>
              </a:rPr>
              <a:t>no</a:t>
            </a:r>
            <a:r>
              <a:rPr lang="en-US" altLang="zh-CN" sz="2400" dirty="0" smtClean="0">
                <a:sym typeface="Calibri" pitchFamily="34" charset="0"/>
              </a:rPr>
              <a:t>→S</a:t>
            </a:r>
            <a:r>
              <a:rPr lang="zh-CN" altLang="en-US" sz="2400" dirty="0" smtClean="0">
                <a:sym typeface="Calibri" pitchFamily="34" charset="0"/>
              </a:rPr>
              <a:t>dept, </a:t>
            </a:r>
            <a:r>
              <a:rPr lang="en-US" altLang="zh-CN" sz="2400" dirty="0" smtClean="0">
                <a:sym typeface="Calibri" pitchFamily="34" charset="0"/>
              </a:rPr>
              <a:t>S</a:t>
            </a:r>
            <a:r>
              <a:rPr lang="zh-CN" altLang="en-US" sz="2400" dirty="0" smtClean="0">
                <a:sym typeface="Calibri" pitchFamily="34" charset="0"/>
              </a:rPr>
              <a:t>no</a:t>
            </a:r>
            <a:r>
              <a:rPr lang="en-US" altLang="zh-CN" sz="2400" dirty="0" smtClean="0">
                <a:sym typeface="Calibri" pitchFamily="34" charset="0"/>
              </a:rPr>
              <a:t>→M</a:t>
            </a:r>
            <a:r>
              <a:rPr lang="zh-CN" altLang="en-US" sz="2400" dirty="0" smtClean="0">
                <a:sym typeface="Calibri" pitchFamily="34" charset="0"/>
              </a:rPr>
              <a:t>name, </a:t>
            </a:r>
            <a:r>
              <a:rPr lang="en-US" altLang="zh-CN" sz="2400" dirty="0" smtClean="0">
                <a:sym typeface="Calibri" pitchFamily="34" charset="0"/>
              </a:rPr>
              <a:t>S</a:t>
            </a:r>
            <a:r>
              <a:rPr lang="zh-CN" altLang="en-US" sz="2400" dirty="0" smtClean="0">
                <a:sym typeface="Calibri" pitchFamily="34" charset="0"/>
              </a:rPr>
              <a:t>dept</a:t>
            </a:r>
            <a:r>
              <a:rPr lang="en-US" altLang="zh-CN" sz="2400" dirty="0" smtClean="0">
                <a:sym typeface="Calibri" pitchFamily="34" charset="0"/>
              </a:rPr>
              <a:t>→M</a:t>
            </a:r>
            <a:r>
              <a:rPr lang="zh-CN" altLang="en-US" sz="2400" dirty="0" smtClean="0">
                <a:sym typeface="Calibri" pitchFamily="34" charset="0"/>
              </a:rPr>
              <a:t>name,</a:t>
            </a:r>
            <a:endParaRPr lang="en-US" altLang="zh-CN" sz="2400" dirty="0" smtClean="0">
              <a:sym typeface="Calibri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ym typeface="Calibri" pitchFamily="34" charset="0"/>
              </a:rPr>
              <a:t>              (S</a:t>
            </a:r>
            <a:r>
              <a:rPr lang="zh-CN" altLang="en-US" sz="2400" dirty="0" smtClean="0">
                <a:sym typeface="Calibri" pitchFamily="34" charset="0"/>
              </a:rPr>
              <a:t>no,</a:t>
            </a:r>
            <a:r>
              <a:rPr lang="en-US" altLang="zh-CN" sz="2400" dirty="0" smtClean="0">
                <a:sym typeface="Calibri" pitchFamily="34" charset="0"/>
              </a:rPr>
              <a:t>C</a:t>
            </a:r>
            <a:r>
              <a:rPr lang="zh-CN" altLang="en-US" sz="2400" dirty="0" smtClean="0">
                <a:sym typeface="Calibri" pitchFamily="34" charset="0"/>
              </a:rPr>
              <a:t>no</a:t>
            </a:r>
            <a:r>
              <a:rPr lang="en-US" altLang="zh-CN" sz="2400" dirty="0" smtClean="0">
                <a:sym typeface="Calibri" pitchFamily="34" charset="0"/>
              </a:rPr>
              <a:t>)→G</a:t>
            </a:r>
            <a:r>
              <a:rPr lang="zh-CN" altLang="en-US" sz="2400" dirty="0" smtClean="0">
                <a:sym typeface="Calibri" pitchFamily="34" charset="0"/>
              </a:rPr>
              <a:t>rade, </a:t>
            </a:r>
            <a:r>
              <a:rPr lang="en-US" altLang="zh-CN" sz="2400" dirty="0" smtClean="0">
                <a:sym typeface="Calibri" pitchFamily="34" charset="0"/>
              </a:rPr>
              <a:t>(</a:t>
            </a:r>
            <a:r>
              <a:rPr lang="en-US" altLang="zh-CN" sz="2400" dirty="0" err="1" smtClean="0">
                <a:sym typeface="Calibri" pitchFamily="34" charset="0"/>
              </a:rPr>
              <a:t>Sn</a:t>
            </a:r>
            <a:r>
              <a:rPr lang="zh-CN" altLang="en-US" sz="2400" dirty="0" smtClean="0">
                <a:sym typeface="Calibri" pitchFamily="34" charset="0"/>
              </a:rPr>
              <a:t>o,</a:t>
            </a:r>
            <a:r>
              <a:rPr lang="en-US" altLang="zh-CN" sz="2400" dirty="0" smtClean="0">
                <a:sym typeface="Calibri" pitchFamily="34" charset="0"/>
              </a:rPr>
              <a:t>S</a:t>
            </a:r>
            <a:r>
              <a:rPr lang="zh-CN" altLang="en-US" sz="2400" dirty="0" smtClean="0">
                <a:sym typeface="Calibri" pitchFamily="34" charset="0"/>
              </a:rPr>
              <a:t>dept</a:t>
            </a:r>
            <a:r>
              <a:rPr lang="en-US" altLang="zh-CN" sz="2400" dirty="0" smtClean="0">
                <a:sym typeface="Calibri" pitchFamily="34" charset="0"/>
              </a:rPr>
              <a:t>)→S</a:t>
            </a:r>
            <a:r>
              <a:rPr lang="zh-CN" altLang="en-US" sz="2400" dirty="0" smtClean="0">
                <a:sym typeface="Calibri" pitchFamily="34" charset="0"/>
              </a:rPr>
              <a:t>dept</a:t>
            </a:r>
            <a:r>
              <a:rPr lang="en-US" altLang="zh-CN" sz="2400" dirty="0" smtClean="0">
                <a:sym typeface="Calibri" pitchFamily="34" charset="0"/>
              </a:rPr>
              <a:t>}</a:t>
            </a:r>
            <a:endParaRPr lang="en-US" altLang="zh-CN" dirty="0" smtClean="0">
              <a:sym typeface="Calibri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>
                <a:sym typeface="Calibri" pitchFamily="34" charset="0"/>
              </a:rPr>
              <a:t>            </a:t>
            </a:r>
            <a:r>
              <a:rPr lang="en-US" altLang="zh-CN" sz="2400" i="1" dirty="0" smtClean="0">
                <a:sym typeface="Calibri" pitchFamily="34" charset="0"/>
              </a:rPr>
              <a:t>F </a:t>
            </a:r>
            <a:r>
              <a:rPr lang="zh-CN" altLang="en-US" sz="2400" dirty="0" smtClean="0">
                <a:sym typeface="Calibri" pitchFamily="34" charset="0"/>
              </a:rPr>
              <a:t>'不是最小覆盖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400" dirty="0" smtClean="0">
                <a:sym typeface="Calibri" pitchFamily="34" charset="0"/>
              </a:rPr>
              <a:t>因为：</a:t>
            </a:r>
            <a:r>
              <a:rPr lang="en-US" altLang="zh-CN" sz="2400" i="1" dirty="0" smtClean="0">
                <a:sym typeface="Calibri" pitchFamily="34" charset="0"/>
              </a:rPr>
              <a:t>F </a:t>
            </a:r>
            <a:r>
              <a:rPr lang="zh-CN" altLang="en-US" sz="2400" dirty="0" smtClean="0">
                <a:sym typeface="Calibri" pitchFamily="34" charset="0"/>
              </a:rPr>
              <a:t>'</a:t>
            </a:r>
            <a:r>
              <a:rPr lang="en-US" altLang="zh-CN" sz="2400" dirty="0" smtClean="0">
                <a:sym typeface="Calibri" pitchFamily="34" charset="0"/>
              </a:rPr>
              <a:t>- {S</a:t>
            </a:r>
            <a:r>
              <a:rPr lang="zh-CN" altLang="en-US" sz="2400" dirty="0" smtClean="0">
                <a:sym typeface="Calibri" pitchFamily="34" charset="0"/>
              </a:rPr>
              <a:t>no</a:t>
            </a:r>
            <a:r>
              <a:rPr lang="en-US" altLang="zh-CN" sz="2400" dirty="0" smtClean="0">
                <a:sym typeface="Calibri" pitchFamily="34" charset="0"/>
              </a:rPr>
              <a:t>→M</a:t>
            </a:r>
            <a:r>
              <a:rPr lang="zh-CN" altLang="en-US" sz="2400" dirty="0" smtClean="0">
                <a:sym typeface="Calibri" pitchFamily="34" charset="0"/>
              </a:rPr>
              <a:t>name</a:t>
            </a:r>
            <a:r>
              <a:rPr lang="en-US" altLang="zh-CN" sz="2400" dirty="0" smtClean="0">
                <a:sym typeface="Calibri" pitchFamily="34" charset="0"/>
              </a:rPr>
              <a:t>}  </a:t>
            </a:r>
            <a:r>
              <a:rPr lang="zh-CN" altLang="en-US" sz="2400" dirty="0" smtClean="0">
                <a:sym typeface="Calibri" pitchFamily="34" charset="0"/>
              </a:rPr>
              <a:t>与 </a:t>
            </a:r>
            <a:r>
              <a:rPr lang="en-US" altLang="zh-CN" sz="2400" i="1" dirty="0" smtClean="0">
                <a:sym typeface="Calibri" pitchFamily="34" charset="0"/>
              </a:rPr>
              <a:t>F </a:t>
            </a:r>
            <a:r>
              <a:rPr lang="zh-CN" altLang="en-US" sz="2400" dirty="0" smtClean="0">
                <a:sym typeface="Calibri" pitchFamily="34" charset="0"/>
              </a:rPr>
              <a:t>'等价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en-US" altLang="zh-CN" sz="2400" i="1" dirty="0" smtClean="0">
                <a:sym typeface="Calibri" pitchFamily="34" charset="0"/>
              </a:rPr>
              <a:t>F </a:t>
            </a:r>
            <a:r>
              <a:rPr lang="zh-CN" altLang="en-US" sz="2400" dirty="0" smtClean="0">
                <a:sym typeface="Calibri" pitchFamily="34" charset="0"/>
              </a:rPr>
              <a:t>'</a:t>
            </a:r>
            <a:r>
              <a:rPr lang="en-US" altLang="zh-CN" sz="2400" dirty="0" smtClean="0">
                <a:sym typeface="Calibri" pitchFamily="34" charset="0"/>
              </a:rPr>
              <a:t>- {(S</a:t>
            </a:r>
            <a:r>
              <a:rPr lang="zh-CN" altLang="en-US" sz="2400" dirty="0" smtClean="0">
                <a:sym typeface="Calibri" pitchFamily="34" charset="0"/>
              </a:rPr>
              <a:t>no,</a:t>
            </a:r>
            <a:r>
              <a:rPr lang="en-US" altLang="zh-CN" sz="2400" dirty="0" smtClean="0">
                <a:sym typeface="Calibri" pitchFamily="34" charset="0"/>
              </a:rPr>
              <a:t>S</a:t>
            </a:r>
            <a:r>
              <a:rPr lang="zh-CN" altLang="en-US" sz="2400" dirty="0" smtClean="0">
                <a:sym typeface="Calibri" pitchFamily="34" charset="0"/>
              </a:rPr>
              <a:t>dept</a:t>
            </a:r>
            <a:r>
              <a:rPr lang="en-US" altLang="zh-CN" sz="2400" dirty="0" smtClean="0">
                <a:sym typeface="Calibri" pitchFamily="34" charset="0"/>
              </a:rPr>
              <a:t>)→S</a:t>
            </a:r>
            <a:r>
              <a:rPr lang="zh-CN" altLang="en-US" sz="2400" dirty="0" smtClean="0">
                <a:sym typeface="Calibri" pitchFamily="34" charset="0"/>
              </a:rPr>
              <a:t>dept</a:t>
            </a:r>
            <a:r>
              <a:rPr lang="en-US" altLang="zh-CN" sz="2400" dirty="0" smtClean="0">
                <a:sym typeface="Calibri" pitchFamily="34" charset="0"/>
              </a:rPr>
              <a:t>} </a:t>
            </a:r>
            <a:r>
              <a:rPr lang="zh-CN" altLang="en-US" sz="2400" dirty="0" smtClean="0">
                <a:sym typeface="Calibri" pitchFamily="34" charset="0"/>
              </a:rPr>
              <a:t>也与</a:t>
            </a:r>
            <a:r>
              <a:rPr lang="en-US" altLang="zh-CN" sz="2400" i="1" dirty="0" smtClean="0">
                <a:sym typeface="Calibri" pitchFamily="34" charset="0"/>
              </a:rPr>
              <a:t>F </a:t>
            </a:r>
            <a:r>
              <a:rPr lang="zh-CN" altLang="en-US" sz="2400" dirty="0" smtClean="0">
                <a:sym typeface="Calibri" pitchFamily="34" charset="0"/>
              </a:rPr>
              <a:t>'等价</a:t>
            </a:r>
            <a:endParaRPr lang="en-US" sz="2400" dirty="0" smtClean="0">
              <a:sym typeface="Calibri" pitchFamily="34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endParaRPr lang="zh-CN" altLang="en-US" dirty="0" smtClean="0">
              <a:latin typeface="宋体" pitchFamily="2" charset="-122"/>
              <a:sym typeface="宋体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zh-CN" altLang="en-US" sz="2400" dirty="0" smtClean="0">
              <a:sym typeface="Calibri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85344" y="94704"/>
            <a:ext cx="4139184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sym typeface="微软雅黑" pitchFamily="34" charset="-122"/>
              </a:rPr>
              <a:t>最小函数依赖</a:t>
            </a:r>
            <a:endParaRPr lang="zh-CN" altLang="en-US" sz="3600" b="1" dirty="0">
              <a:solidFill>
                <a:schemeClr val="bg1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3229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87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b="1" dirty="0">
                <a:sym typeface="微软雅黑" pitchFamily="34" charset="-122"/>
              </a:rPr>
              <a:t>最小函数依赖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求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极小依赖集的过程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① 用分解的法则，使</a:t>
            </a:r>
            <a:r>
              <a:rPr lang="en-US" altLang="zh-CN" dirty="0"/>
              <a:t>F</a:t>
            </a:r>
            <a:r>
              <a:rPr lang="zh-CN" altLang="zh-CN" dirty="0"/>
              <a:t>中的任何一个函数依赖的右部仅含有一个属性；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</a:t>
            </a:r>
            <a:r>
              <a:rPr lang="zh-CN" altLang="zh-CN" dirty="0"/>
              <a:t>　② 去掉多余的函数依赖：从第一个函数依赖</a:t>
            </a:r>
            <a:r>
              <a:rPr lang="en-US" altLang="zh-CN" dirty="0"/>
              <a:t>X</a:t>
            </a:r>
            <a:r>
              <a:rPr lang="zh-CN" altLang="zh-CN" dirty="0"/>
              <a:t>→</a:t>
            </a:r>
            <a:r>
              <a:rPr lang="en-US" altLang="zh-CN" dirty="0"/>
              <a:t>Y</a:t>
            </a:r>
            <a:r>
              <a:rPr lang="zh-CN" altLang="zh-CN" dirty="0"/>
              <a:t>开始将其从</a:t>
            </a:r>
            <a:r>
              <a:rPr lang="en-US" altLang="zh-CN" dirty="0"/>
              <a:t>F</a:t>
            </a:r>
            <a:r>
              <a:rPr lang="zh-CN" altLang="zh-CN" dirty="0"/>
              <a:t>中去掉，然后在剩下的函数依赖中求</a:t>
            </a:r>
            <a:r>
              <a:rPr lang="en-US" altLang="zh-CN" dirty="0"/>
              <a:t>X</a:t>
            </a:r>
            <a:r>
              <a:rPr lang="zh-CN" altLang="zh-CN" dirty="0"/>
              <a:t>的闭包</a:t>
            </a:r>
            <a:r>
              <a:rPr lang="en-US" altLang="zh-CN" dirty="0"/>
              <a:t>X+</a:t>
            </a:r>
            <a:r>
              <a:rPr lang="zh-CN" altLang="zh-CN" dirty="0"/>
              <a:t>，看</a:t>
            </a:r>
            <a:r>
              <a:rPr lang="en-US" altLang="zh-CN" dirty="0"/>
              <a:t>X+</a:t>
            </a:r>
            <a:r>
              <a:rPr lang="zh-CN" altLang="zh-CN" dirty="0"/>
              <a:t>是否包含</a:t>
            </a:r>
            <a:r>
              <a:rPr lang="en-US" altLang="zh-CN" dirty="0"/>
              <a:t>Y</a:t>
            </a:r>
            <a:r>
              <a:rPr lang="zh-CN" altLang="zh-CN" dirty="0"/>
              <a:t>，若是，则去掉</a:t>
            </a:r>
            <a:r>
              <a:rPr lang="en-US" altLang="zh-CN" dirty="0"/>
              <a:t>X</a:t>
            </a:r>
            <a:r>
              <a:rPr lang="zh-CN" altLang="zh-CN" dirty="0"/>
              <a:t>→</a:t>
            </a:r>
            <a:r>
              <a:rPr lang="en-US" altLang="zh-CN" dirty="0"/>
              <a:t>Y</a:t>
            </a:r>
            <a:r>
              <a:rPr lang="zh-CN" altLang="zh-CN" dirty="0"/>
              <a:t>；否则不能去掉，依次做下去。直到找不到冗余的函数依赖；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　　③去掉各依赖左部多余的属性。一个一个地检查函数依赖左部非单个属性的依赖。例如</a:t>
            </a:r>
            <a:r>
              <a:rPr lang="en-US" altLang="zh-CN" dirty="0"/>
              <a:t>XY</a:t>
            </a:r>
            <a:r>
              <a:rPr lang="zh-CN" altLang="zh-CN" dirty="0"/>
              <a:t>→</a:t>
            </a:r>
            <a:r>
              <a:rPr lang="en-US" altLang="zh-CN" dirty="0"/>
              <a:t>A</a:t>
            </a:r>
            <a:r>
              <a:rPr lang="zh-CN" altLang="zh-CN" dirty="0"/>
              <a:t>，若要判</a:t>
            </a:r>
            <a:r>
              <a:rPr lang="en-US" altLang="zh-CN" dirty="0"/>
              <a:t>Y</a:t>
            </a:r>
            <a:r>
              <a:rPr lang="zh-CN" altLang="zh-CN" dirty="0"/>
              <a:t>为多余的，则以</a:t>
            </a:r>
            <a:r>
              <a:rPr lang="en-US" altLang="zh-CN" dirty="0"/>
              <a:t>X</a:t>
            </a:r>
            <a:r>
              <a:rPr lang="zh-CN" altLang="zh-CN" dirty="0"/>
              <a:t>→</a:t>
            </a:r>
            <a:r>
              <a:rPr lang="en-US" altLang="zh-CN" dirty="0"/>
              <a:t>A</a:t>
            </a:r>
            <a:r>
              <a:rPr lang="zh-CN" altLang="zh-CN" dirty="0"/>
              <a:t>代替</a:t>
            </a:r>
            <a:r>
              <a:rPr lang="en-US" altLang="zh-CN" dirty="0"/>
              <a:t>XY</a:t>
            </a:r>
            <a:r>
              <a:rPr lang="zh-CN" altLang="zh-CN" dirty="0"/>
              <a:t>→</a:t>
            </a:r>
            <a:r>
              <a:rPr lang="en-US" altLang="zh-CN" dirty="0"/>
              <a:t>A</a:t>
            </a:r>
            <a:r>
              <a:rPr lang="zh-CN" altLang="zh-CN" dirty="0"/>
              <a:t>是否等价？若</a:t>
            </a:r>
            <a:r>
              <a:rPr lang="en-US" altLang="zh-CN" dirty="0"/>
              <a:t>A (X)+</a:t>
            </a:r>
            <a:r>
              <a:rPr lang="zh-CN" altLang="zh-CN" dirty="0"/>
              <a:t>，则</a:t>
            </a:r>
            <a:r>
              <a:rPr lang="en-US" altLang="zh-CN" dirty="0"/>
              <a:t>Y</a:t>
            </a:r>
            <a:r>
              <a:rPr lang="zh-CN" altLang="zh-CN" dirty="0"/>
              <a:t>是多余属性，可以去掉。</a:t>
            </a:r>
            <a:endParaRPr lang="zh-CN" altLang="en-US" dirty="0" smtClean="0"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31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981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b="1" dirty="0">
                <a:sym typeface="微软雅黑" pitchFamily="34" charset="-122"/>
              </a:rPr>
              <a:t>最小函数依赖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6.13]  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={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zh-CN" altLang="en-US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}</a:t>
            </a:r>
            <a:endParaRPr lang="zh-CN" altLang="en-US" dirty="0" smtClean="0">
              <a:sym typeface="Calibri" pitchFamily="34" charset="0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>
                <a:sym typeface="Calibri" pitchFamily="34" charset="0"/>
              </a:rPr>
              <a:t>       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的最小依赖集：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>
                <a:sym typeface="Calibri" pitchFamily="34" charset="0"/>
              </a:rPr>
              <a:t>          	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i="1" baseline="-25000" dirty="0" smtClean="0">
                <a:sym typeface="Calibri" pitchFamily="34" charset="0"/>
              </a:rPr>
              <a:t>m1</a:t>
            </a:r>
            <a:r>
              <a:rPr lang="en-US" altLang="zh-CN" dirty="0" smtClean="0">
                <a:sym typeface="Calibri" pitchFamily="34" charset="0"/>
              </a:rPr>
              <a:t>= {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}  </a:t>
            </a:r>
            <a:endParaRPr lang="zh-CN" altLang="en-US" dirty="0" smtClean="0"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95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096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096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sym typeface="微软雅黑" panose="020B0503020204020204" pitchFamily="34" charset="-122"/>
              </a:rPr>
              <a:t>范式</a:t>
            </a:r>
            <a:endParaRPr lang="zh-CN" altLang="en-US" sz="3600" dirty="0" smtClean="0"/>
          </a:p>
        </p:txBody>
      </p:sp>
      <p:sp>
        <p:nvSpPr>
          <p:cNvPr id="40965" name="Rectangle 1027"/>
          <p:cNvSpPr>
            <a:spLocks noGrp="1" noChangeArrowheads="1"/>
          </p:cNvSpPr>
          <p:nvPr>
            <p:ph idx="1"/>
          </p:nvPr>
        </p:nvSpPr>
        <p:spPr>
          <a:xfrm>
            <a:off x="387686" y="1138238"/>
            <a:ext cx="8229600" cy="3240087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800" dirty="0">
                <a:sym typeface="Calibri" panose="020F0502020204030204" pitchFamily="34" charset="0"/>
              </a:rPr>
              <a:t>规范化的目的：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ym typeface="Calibri" panose="020F0502020204030204" pitchFamily="34" charset="0"/>
              </a:rPr>
              <a:t>减少数据冗余 （ </a:t>
            </a:r>
            <a:r>
              <a:rPr lang="en-US" altLang="zh-CN" dirty="0">
                <a:sym typeface="Calibri" panose="020F0502020204030204" pitchFamily="34" charset="0"/>
              </a:rPr>
              <a:t>minimal data redundancy 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ym typeface="Calibri" panose="020F0502020204030204" pitchFamily="34" charset="0"/>
              </a:rPr>
              <a:t>消除异常：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ym typeface="Calibri" panose="020F0502020204030204" pitchFamily="34" charset="0"/>
              </a:rPr>
              <a:t>更新异常（</a:t>
            </a:r>
            <a:r>
              <a:rPr lang="en-US" altLang="zh-CN" dirty="0">
                <a:sym typeface="Calibri" panose="020F0502020204030204" pitchFamily="34" charset="0"/>
              </a:rPr>
              <a:t>Update Anomalies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ym typeface="Calibri" panose="020F0502020204030204" pitchFamily="34" charset="0"/>
              </a:rPr>
              <a:t>插入异常（</a:t>
            </a:r>
            <a:r>
              <a:rPr lang="en-US" altLang="zh-CN" dirty="0">
                <a:sym typeface="Calibri" panose="020F0502020204030204" pitchFamily="34" charset="0"/>
              </a:rPr>
              <a:t>Insertion Anomalies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ym typeface="Calibri" panose="020F0502020204030204" pitchFamily="34" charset="0"/>
              </a:rPr>
              <a:t>删除异常（</a:t>
            </a:r>
            <a:r>
              <a:rPr lang="en-US" altLang="zh-CN" dirty="0">
                <a:sym typeface="Calibri" panose="020F0502020204030204" pitchFamily="34" charset="0"/>
              </a:rPr>
              <a:t>Deletion Anomalies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87685" y="4223901"/>
            <a:ext cx="8327689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600" b="1" dirty="0">
                <a:latin typeface="Times New Roman" panose="02020603050405020304" pitchFamily="18" charset="0"/>
              </a:rPr>
              <a:t>General rule of thumb: a table should not pertain to more than one entity </a:t>
            </a:r>
            <a:r>
              <a:rPr lang="en-US" altLang="zh-CN" sz="2600" b="1" dirty="0" smtClean="0">
                <a:latin typeface="Times New Roman" panose="02020603050405020304" pitchFamily="18" charset="0"/>
              </a:rPr>
              <a:t>type</a:t>
            </a:r>
          </a:p>
          <a:p>
            <a:pPr algn="ctr"/>
            <a:r>
              <a:rPr lang="zh-CN" altLang="en-US" sz="2600" b="1" dirty="0" smtClean="0">
                <a:latin typeface="Times New Roman" panose="02020603050405020304" pitchFamily="18" charset="0"/>
              </a:rPr>
              <a:t>一个</a:t>
            </a:r>
            <a:r>
              <a:rPr lang="zh-CN" altLang="en-US" sz="2600" b="1" dirty="0">
                <a:latin typeface="Times New Roman" panose="02020603050405020304" pitchFamily="18" charset="0"/>
              </a:rPr>
              <a:t>表不应属于多个实体</a:t>
            </a:r>
            <a:r>
              <a:rPr lang="zh-CN" altLang="en-US" sz="2600" b="1" dirty="0" smtClean="0">
                <a:latin typeface="Times New Roman" panose="02020603050405020304" pitchFamily="18" charset="0"/>
              </a:rPr>
              <a:t>类型</a:t>
            </a:r>
            <a:endParaRPr lang="en-US" altLang="zh-CN" sz="2600" b="1" dirty="0" smtClean="0">
              <a:latin typeface="Times New Roman" panose="02020603050405020304" pitchFamily="18" charset="0"/>
            </a:endParaRPr>
          </a:p>
          <a:p>
            <a:pPr algn="ctr"/>
            <a:endParaRPr lang="en-US" altLang="zh-CN" sz="2600" b="1" dirty="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确定关系属于第几范式，首先要确定函数依赖和候选码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414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87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b="1" dirty="0">
                <a:sym typeface="微软雅黑" pitchFamily="34" charset="-122"/>
              </a:rPr>
              <a:t>最小</a:t>
            </a:r>
            <a:r>
              <a:rPr lang="zh-CN" altLang="en-US" sz="3600" b="1" dirty="0" smtClean="0">
                <a:sym typeface="微软雅黑" pitchFamily="34" charset="-122"/>
              </a:rPr>
              <a:t>函数依赖应用</a:t>
            </a:r>
            <a:endParaRPr lang="zh-CN" altLang="en-US" sz="3600" b="1" dirty="0">
              <a:sym typeface="微软雅黑" pitchFamily="34" charset="-122"/>
            </a:endParaRPr>
          </a:p>
        </p:txBody>
      </p:sp>
      <p:sp>
        <p:nvSpPr>
          <p:cNvPr id="11878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3900" y="1663701"/>
            <a:ext cx="7886700" cy="49323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基于最小函数依赖集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分解成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3NF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，并保持函数依赖 （课本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198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）</a:t>
            </a:r>
            <a:r>
              <a:rPr lang="zh-CN" altLang="en-US" dirty="0" smtClean="0">
                <a:sym typeface="Calibri" pitchFamily="34" charset="0"/>
              </a:rPr>
              <a:t>：</a:t>
            </a:r>
            <a:endParaRPr lang="en-US" altLang="zh-CN" dirty="0" smtClean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1. </a:t>
            </a:r>
            <a:r>
              <a:rPr lang="zh-CN" altLang="en-US" dirty="0" smtClean="0">
                <a:sym typeface="Calibri" pitchFamily="34" charset="0"/>
              </a:rPr>
              <a:t>求最小函数依赖集</a:t>
            </a:r>
            <a:endParaRPr lang="en-US" altLang="zh-CN" dirty="0" smtClean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2. F</a:t>
            </a:r>
            <a:r>
              <a:rPr lang="zh-CN" altLang="en-US" dirty="0" smtClean="0">
                <a:sym typeface="Calibri" pitchFamily="34" charset="0"/>
              </a:rPr>
              <a:t>中未出现的属性单独一个表</a:t>
            </a:r>
            <a:r>
              <a:rPr lang="en-US" altLang="zh-CN" dirty="0" smtClean="0">
                <a:sym typeface="Calibri" pitchFamily="34" charset="0"/>
              </a:rPr>
              <a:t>{U0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dirty="0" smtClean="0">
                <a:sym typeface="Calibri" pitchFamily="34" charset="0"/>
              </a:rPr>
              <a:t>F0}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3. </a:t>
            </a:r>
            <a:r>
              <a:rPr lang="zh-CN" altLang="en-US" dirty="0" smtClean="0">
                <a:sym typeface="Calibri" pitchFamily="34" charset="0"/>
              </a:rPr>
              <a:t>根据最小函数依赖集中的关系分解，每个关系分解为一个表</a:t>
            </a:r>
            <a:endParaRPr lang="en-US" altLang="zh-CN" dirty="0" smtClean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4. </a:t>
            </a:r>
            <a:r>
              <a:rPr lang="zh-CN" altLang="en-US" dirty="0" smtClean="0">
                <a:sym typeface="Calibri" pitchFamily="34" charset="0"/>
              </a:rPr>
              <a:t>若</a:t>
            </a:r>
            <a:r>
              <a:rPr lang="en-US" altLang="zh-CN" dirty="0" err="1" smtClean="0">
                <a:sym typeface="Calibri" pitchFamily="34" charset="0"/>
              </a:rPr>
              <a:t>Ui</a:t>
            </a:r>
            <a:r>
              <a:rPr lang="zh-CN" altLang="en-US" dirty="0" smtClean="0">
                <a:sym typeface="Calibri" pitchFamily="34" charset="0"/>
              </a:rPr>
              <a:t>包含在</a:t>
            </a:r>
            <a:r>
              <a:rPr lang="en-US" altLang="zh-CN" dirty="0" err="1" smtClean="0">
                <a:sym typeface="Calibri" pitchFamily="34" charset="0"/>
              </a:rPr>
              <a:t>Uj</a:t>
            </a:r>
            <a:r>
              <a:rPr lang="zh-CN" altLang="en-US" dirty="0" smtClean="0">
                <a:sym typeface="Calibri" pitchFamily="34" charset="0"/>
              </a:rPr>
              <a:t>中，去掉</a:t>
            </a:r>
            <a:r>
              <a:rPr lang="en-US" altLang="zh-CN" dirty="0" err="1" smtClean="0">
                <a:sym typeface="Calibri" pitchFamily="34" charset="0"/>
              </a:rPr>
              <a:t>Ui</a:t>
            </a:r>
            <a:endParaRPr lang="en-US" altLang="zh-CN" dirty="0" smtClean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如：</a:t>
            </a:r>
            <a:r>
              <a:rPr lang="en-US" altLang="zh-CN" dirty="0"/>
              <a:t> U={A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C</a:t>
            </a:r>
            <a:r>
              <a:rPr lang="zh-CN" altLang="zh-CN" dirty="0"/>
              <a:t>，</a:t>
            </a:r>
            <a:r>
              <a:rPr lang="en-US" altLang="zh-CN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E }</a:t>
            </a:r>
            <a:r>
              <a:rPr lang="zh-CN" altLang="zh-CN" dirty="0"/>
              <a:t>，</a:t>
            </a:r>
            <a:r>
              <a:rPr lang="en-US" altLang="zh-CN" dirty="0"/>
              <a:t>F = {AB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C</a:t>
            </a:r>
            <a:r>
              <a:rPr lang="zh-CN" altLang="zh-CN" dirty="0"/>
              <a:t>，</a:t>
            </a:r>
            <a:r>
              <a:rPr lang="en-US" altLang="zh-CN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D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E</a:t>
            </a:r>
            <a:r>
              <a:rPr lang="zh-CN" altLang="zh-CN" dirty="0"/>
              <a:t>，</a:t>
            </a:r>
            <a:r>
              <a:rPr lang="en-US" altLang="zh-CN" dirty="0"/>
              <a:t>C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B 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 分解为</a:t>
            </a:r>
            <a:r>
              <a:rPr lang="en-US" altLang="zh-CN" dirty="0" smtClean="0"/>
              <a:t>3NF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R1</a:t>
            </a:r>
            <a:r>
              <a:rPr lang="zh-CN" altLang="zh-CN" dirty="0"/>
              <a:t>（</a:t>
            </a:r>
            <a:r>
              <a:rPr lang="en-US" altLang="zh-CN" u="sng" dirty="0"/>
              <a:t>A</a:t>
            </a:r>
            <a:r>
              <a:rPr lang="zh-CN" altLang="zh-CN" u="sng" dirty="0"/>
              <a:t>，</a:t>
            </a:r>
            <a:r>
              <a:rPr lang="en-US" altLang="zh-CN" u="sng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C</a:t>
            </a:r>
            <a:r>
              <a:rPr lang="zh-CN" altLang="zh-CN" dirty="0"/>
              <a:t>）  </a:t>
            </a:r>
            <a:r>
              <a:rPr lang="en-US" altLang="zh-CN" dirty="0"/>
              <a:t>R2</a:t>
            </a:r>
            <a:r>
              <a:rPr lang="zh-CN" altLang="zh-CN" dirty="0"/>
              <a:t>（</a:t>
            </a:r>
            <a:r>
              <a:rPr lang="en-US" altLang="zh-CN" u="sng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D</a:t>
            </a:r>
            <a:r>
              <a:rPr lang="zh-CN" altLang="zh-CN" dirty="0"/>
              <a:t>） </a:t>
            </a:r>
            <a:r>
              <a:rPr lang="en-US" altLang="zh-CN" dirty="0"/>
              <a:t>R3</a:t>
            </a:r>
            <a:r>
              <a:rPr lang="zh-CN" altLang="zh-CN" dirty="0"/>
              <a:t>（</a:t>
            </a:r>
            <a:r>
              <a:rPr lang="en-US" altLang="zh-CN" u="sng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E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若要</a:t>
            </a:r>
            <a:r>
              <a:rPr lang="zh-CN" altLang="en-US" dirty="0" smtClean="0">
                <a:sym typeface="Calibri" pitchFamily="34" charset="0"/>
              </a:rPr>
              <a:t>求同时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保持函数依赖 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和无损连接，确定码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是否存在一个表里面 （参考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P199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），如果未存在，添加一个码的表</a:t>
            </a:r>
            <a:endParaRPr lang="zh-CN" altLang="en-US" dirty="0" smtClean="0"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634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87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b="1" dirty="0">
                <a:sym typeface="微软雅黑" pitchFamily="34" charset="-122"/>
              </a:rPr>
              <a:t>最小函数依赖应用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基于最小函数依赖集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分解成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BCNF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，并保持无损链接分解</a:t>
            </a:r>
            <a:r>
              <a:rPr lang="zh-CN" altLang="en-US" dirty="0" smtClean="0">
                <a:sym typeface="Calibri" pitchFamily="34" charset="0"/>
              </a:rPr>
              <a:t>（参考课本</a:t>
            </a:r>
            <a:r>
              <a:rPr lang="en-US" altLang="zh-CN" dirty="0" smtClean="0">
                <a:sym typeface="Calibri" pitchFamily="34" charset="0"/>
              </a:rPr>
              <a:t>199</a:t>
            </a:r>
            <a:r>
              <a:rPr lang="zh-CN" altLang="en-US" dirty="0" smtClean="0">
                <a:sym typeface="Calibri" pitchFamily="34" charset="0"/>
              </a:rPr>
              <a:t>）：</a:t>
            </a:r>
            <a:endParaRPr lang="en-US" altLang="zh-CN" dirty="0" smtClean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1. </a:t>
            </a:r>
            <a:r>
              <a:rPr lang="zh-CN" altLang="en-US" dirty="0" smtClean="0">
                <a:sym typeface="Calibri" pitchFamily="34" charset="0"/>
              </a:rPr>
              <a:t>先按照上页步骤分解为</a:t>
            </a:r>
            <a:r>
              <a:rPr lang="en-US" altLang="zh-CN" dirty="0" smtClean="0">
                <a:sym typeface="Calibri" pitchFamily="34" charset="0"/>
              </a:rPr>
              <a:t>3NF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2. </a:t>
            </a:r>
            <a:r>
              <a:rPr lang="zh-CN" altLang="en-US" dirty="0" smtClean="0">
                <a:sym typeface="Calibri" pitchFamily="34" charset="0"/>
              </a:rPr>
              <a:t>若某个表</a:t>
            </a:r>
            <a:r>
              <a:rPr lang="en-US" altLang="zh-CN" dirty="0" err="1" smtClean="0">
                <a:sym typeface="Calibri" pitchFamily="34" charset="0"/>
              </a:rPr>
              <a:t>Ui</a:t>
            </a:r>
            <a:r>
              <a:rPr lang="zh-CN" altLang="en-US" dirty="0" smtClean="0">
                <a:sym typeface="Calibri" pitchFamily="34" charset="0"/>
              </a:rPr>
              <a:t>不属于</a:t>
            </a:r>
            <a:r>
              <a:rPr lang="en-US" altLang="zh-CN" dirty="0" smtClean="0">
                <a:sym typeface="Calibri" pitchFamily="34" charset="0"/>
              </a:rPr>
              <a:t>BCNF</a:t>
            </a:r>
            <a:r>
              <a:rPr lang="zh-CN" altLang="en-US" dirty="0" smtClean="0">
                <a:sym typeface="Calibri" pitchFamily="34" charset="0"/>
              </a:rPr>
              <a:t>，原因是存在关系 </a:t>
            </a:r>
            <a:r>
              <a:rPr lang="en-US" altLang="zh-CN" dirty="0" smtClean="0">
                <a:sym typeface="Calibri" pitchFamily="34" charset="0"/>
              </a:rPr>
              <a:t>X-&gt;A</a:t>
            </a:r>
            <a:r>
              <a:rPr lang="zh-CN" altLang="en-US" dirty="0" smtClean="0">
                <a:sym typeface="Calibri" pitchFamily="34" charset="0"/>
              </a:rPr>
              <a:t>，则， </a:t>
            </a:r>
            <a:r>
              <a:rPr lang="en-US" altLang="zh-CN" dirty="0" smtClean="0">
                <a:sym typeface="Calibri" pitchFamily="34" charset="0"/>
              </a:rPr>
              <a:t>XA</a:t>
            </a:r>
            <a:r>
              <a:rPr lang="zh-CN" altLang="en-US" dirty="0" smtClean="0">
                <a:sym typeface="Calibri" pitchFamily="34" charset="0"/>
              </a:rPr>
              <a:t>分解为一个表，</a:t>
            </a:r>
            <a:r>
              <a:rPr lang="en-US" altLang="zh-CN" dirty="0" err="1" smtClean="0">
                <a:sym typeface="Calibri" pitchFamily="34" charset="0"/>
              </a:rPr>
              <a:t>Ui</a:t>
            </a:r>
            <a:r>
              <a:rPr lang="en-US" altLang="zh-CN" dirty="0" smtClean="0">
                <a:sym typeface="Calibri" pitchFamily="34" charset="0"/>
              </a:rPr>
              <a:t>-A </a:t>
            </a:r>
            <a:r>
              <a:rPr lang="zh-CN" altLang="en-US" dirty="0" smtClean="0">
                <a:sym typeface="Calibri" pitchFamily="34" charset="0"/>
              </a:rPr>
              <a:t>剩余属性一个表。</a:t>
            </a:r>
            <a:endParaRPr lang="en-US" altLang="zh-CN" dirty="0" smtClean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如：</a:t>
            </a:r>
            <a:r>
              <a:rPr lang="en-US" altLang="zh-CN" dirty="0"/>
              <a:t> U={A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C</a:t>
            </a:r>
            <a:r>
              <a:rPr lang="zh-CN" altLang="zh-CN" dirty="0"/>
              <a:t>，</a:t>
            </a:r>
            <a:r>
              <a:rPr lang="en-US" altLang="zh-CN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E }</a:t>
            </a:r>
            <a:r>
              <a:rPr lang="zh-CN" altLang="zh-CN" dirty="0"/>
              <a:t>，</a:t>
            </a:r>
            <a:r>
              <a:rPr lang="en-US" altLang="zh-CN" dirty="0"/>
              <a:t>F = {AB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C</a:t>
            </a:r>
            <a:r>
              <a:rPr lang="zh-CN" altLang="zh-CN" dirty="0"/>
              <a:t>，</a:t>
            </a:r>
            <a:r>
              <a:rPr lang="en-US" altLang="zh-CN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D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E</a:t>
            </a:r>
            <a:r>
              <a:rPr lang="zh-CN" altLang="zh-CN" dirty="0"/>
              <a:t>，</a:t>
            </a:r>
            <a:r>
              <a:rPr lang="en-US" altLang="zh-CN" dirty="0"/>
              <a:t>C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B }</a:t>
            </a:r>
            <a:r>
              <a:rPr lang="zh-CN" altLang="en-US" dirty="0"/>
              <a:t>， 分解为</a:t>
            </a:r>
            <a:r>
              <a:rPr lang="en-US" altLang="zh-CN" dirty="0"/>
              <a:t>3NF </a:t>
            </a:r>
            <a:r>
              <a:rPr lang="zh-CN" altLang="en-US" dirty="0"/>
              <a:t>为 </a:t>
            </a:r>
            <a:r>
              <a:rPr lang="en-US" altLang="zh-CN" dirty="0"/>
              <a:t>R1</a:t>
            </a:r>
            <a:r>
              <a:rPr lang="zh-CN" altLang="zh-CN" dirty="0"/>
              <a:t>（</a:t>
            </a:r>
            <a:r>
              <a:rPr lang="en-US" altLang="zh-CN" u="sng" dirty="0"/>
              <a:t>A</a:t>
            </a:r>
            <a:r>
              <a:rPr lang="zh-CN" altLang="zh-CN" u="sng" dirty="0"/>
              <a:t>，</a:t>
            </a:r>
            <a:r>
              <a:rPr lang="en-US" altLang="zh-CN" u="sng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C</a:t>
            </a:r>
            <a:r>
              <a:rPr lang="zh-CN" altLang="zh-CN" dirty="0"/>
              <a:t>）  </a:t>
            </a:r>
            <a:r>
              <a:rPr lang="en-US" altLang="zh-CN" dirty="0"/>
              <a:t>R2</a:t>
            </a:r>
            <a:r>
              <a:rPr lang="zh-CN" altLang="zh-CN" dirty="0"/>
              <a:t>（</a:t>
            </a:r>
            <a:r>
              <a:rPr lang="en-US" altLang="zh-CN" u="sng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D</a:t>
            </a:r>
            <a:r>
              <a:rPr lang="zh-CN" altLang="zh-CN" dirty="0"/>
              <a:t>） </a:t>
            </a:r>
            <a:r>
              <a:rPr lang="en-US" altLang="zh-CN" dirty="0"/>
              <a:t>R3</a:t>
            </a:r>
            <a:r>
              <a:rPr lang="zh-CN" altLang="zh-CN" dirty="0"/>
              <a:t>（</a:t>
            </a:r>
            <a:r>
              <a:rPr lang="en-US" altLang="zh-CN" u="sng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E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ym typeface="Calibri" pitchFamily="34" charset="0"/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R1 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不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属于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BCNF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， 分解为 （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），（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）</a:t>
            </a:r>
            <a:endParaRPr lang="zh-CN" altLang="en-US" dirty="0">
              <a:solidFill>
                <a:srgbClr val="FF0000"/>
              </a:solidFill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dirty="0" smtClean="0"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057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微软雅黑" pitchFamily="34" charset="-122"/>
              </a:rPr>
              <a:t>最小</a:t>
            </a:r>
            <a:r>
              <a:rPr lang="zh-CN" altLang="en-US" b="1" dirty="0" smtClean="0">
                <a:sym typeface="微软雅黑" pitchFamily="34" charset="-122"/>
              </a:rPr>
              <a:t>函数依赖应用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z="2200" dirty="0"/>
              <a:t>假设有一个名为参加的关系，该关系有属性：职工（职工名）、工程（工程名）、时数（花费在工程上的小时数）和工资（职工的工资）；一个参加记录描述一个职工花费在一个工程上的总时数和他的工资；另外，一个职工可以参加多个工程，多个职工可以参加同一个工程</a:t>
            </a:r>
            <a:r>
              <a:rPr lang="en-US" altLang="zh-CN" sz="2200" dirty="0"/>
              <a:t>(</a:t>
            </a:r>
            <a:r>
              <a:rPr lang="zh-CN" altLang="zh-CN" sz="2200" dirty="0"/>
              <a:t>用</a:t>
            </a:r>
            <a:r>
              <a:rPr lang="en-US" altLang="zh-CN" sz="2200" dirty="0"/>
              <a:t>A</a:t>
            </a:r>
            <a:r>
              <a:rPr lang="zh-CN" altLang="zh-CN" sz="2200" dirty="0"/>
              <a:t>、</a:t>
            </a:r>
            <a:r>
              <a:rPr lang="en-US" altLang="zh-CN" sz="2200" dirty="0"/>
              <a:t>B</a:t>
            </a:r>
            <a:r>
              <a:rPr lang="zh-CN" altLang="zh-CN" sz="2200" dirty="0"/>
              <a:t>、</a:t>
            </a:r>
            <a:r>
              <a:rPr lang="en-US" altLang="zh-CN" sz="2200" dirty="0"/>
              <a:t>C</a:t>
            </a:r>
            <a:r>
              <a:rPr lang="zh-CN" altLang="zh-CN" sz="2200" dirty="0"/>
              <a:t>、</a:t>
            </a:r>
            <a:r>
              <a:rPr lang="en-US" altLang="zh-CN" sz="2200" dirty="0"/>
              <a:t>D</a:t>
            </a:r>
            <a:r>
              <a:rPr lang="zh-CN" altLang="zh-CN" sz="2200" dirty="0"/>
              <a:t>分别代表属性职工、工程、时数和工资</a:t>
            </a:r>
            <a:r>
              <a:rPr lang="en-US" altLang="zh-CN" sz="2200" dirty="0"/>
              <a:t>)</a:t>
            </a:r>
            <a:r>
              <a:rPr lang="zh-CN" altLang="zh-CN" sz="2200" dirty="0"/>
              <a:t>。请回答如下各问题</a:t>
            </a:r>
            <a:r>
              <a:rPr lang="zh-CN" altLang="zh-CN" sz="2200" dirty="0" smtClean="0"/>
              <a:t>：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 smtClean="0"/>
              <a:t>   关系：</a:t>
            </a:r>
            <a:r>
              <a:rPr lang="en-US" altLang="zh-CN" sz="2200" dirty="0" smtClean="0"/>
              <a:t>R(A</a:t>
            </a:r>
            <a:r>
              <a:rPr lang="en-US" altLang="zh-CN" sz="2200" dirty="0"/>
              <a:t>, B , C, D  ), F { A B--</a:t>
            </a:r>
            <a:r>
              <a:rPr lang="en-US" altLang="zh-CN" sz="2200" dirty="0">
                <a:sym typeface="Wingdings" panose="05000000000000000000" pitchFamily="2" charset="2"/>
              </a:rPr>
              <a:t></a:t>
            </a:r>
            <a:r>
              <a:rPr lang="en-US" altLang="zh-CN" sz="2200" dirty="0"/>
              <a:t>C,  A B--</a:t>
            </a:r>
            <a:r>
              <a:rPr lang="en-US" altLang="zh-CN" sz="2200" dirty="0">
                <a:sym typeface="Wingdings" panose="05000000000000000000" pitchFamily="2" charset="2"/>
              </a:rPr>
              <a:t></a:t>
            </a:r>
            <a:r>
              <a:rPr lang="en-US" altLang="zh-CN" sz="2200" dirty="0"/>
              <a:t>D, BC--</a:t>
            </a:r>
            <a:r>
              <a:rPr lang="en-US" altLang="zh-CN" sz="2200" dirty="0">
                <a:sym typeface="Wingdings" panose="05000000000000000000" pitchFamily="2" charset="2"/>
              </a:rPr>
              <a:t></a:t>
            </a:r>
            <a:r>
              <a:rPr lang="en-US" altLang="zh-CN" sz="2200" dirty="0"/>
              <a:t>D}</a:t>
            </a:r>
            <a:endParaRPr lang="zh-CN" altLang="zh-CN" sz="2200" dirty="0"/>
          </a:p>
          <a:p>
            <a:endParaRPr lang="zh-CN" altLang="zh-CN" sz="2200" dirty="0"/>
          </a:p>
          <a:p>
            <a:r>
              <a:rPr lang="en-US" altLang="zh-CN" sz="2200" dirty="0"/>
              <a:t>1)    </a:t>
            </a:r>
            <a:r>
              <a:rPr lang="zh-CN" altLang="zh-CN" sz="2200" dirty="0"/>
              <a:t>确定这个关系的关键字；</a:t>
            </a:r>
            <a:r>
              <a:rPr lang="en-US" altLang="zh-CN" sz="2200" dirty="0" smtClean="0"/>
              <a:t>AB</a:t>
            </a:r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） </a:t>
            </a:r>
            <a:r>
              <a:rPr lang="zh-CN" altLang="zh-CN" sz="2200" dirty="0" smtClean="0"/>
              <a:t>计算</a:t>
            </a:r>
            <a:r>
              <a:rPr lang="zh-CN" altLang="zh-CN" sz="2200" dirty="0"/>
              <a:t>该关系上函数依赖集的最小覆盖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            F </a:t>
            </a:r>
            <a:r>
              <a:rPr lang="en-US" altLang="zh-CN" sz="2200" dirty="0"/>
              <a:t>{ A </a:t>
            </a:r>
            <a:r>
              <a:rPr lang="en-US" altLang="zh-CN" sz="2200" dirty="0" smtClean="0"/>
              <a:t>B</a:t>
            </a:r>
            <a:r>
              <a:rPr lang="en-US" altLang="zh-CN" sz="2200" dirty="0" smtClean="0">
                <a:sym typeface="Wingdings" panose="05000000000000000000" pitchFamily="2" charset="2"/>
              </a:rPr>
              <a:t></a:t>
            </a:r>
            <a:r>
              <a:rPr lang="en-US" altLang="zh-CN" sz="2200" dirty="0" smtClean="0"/>
              <a:t>C</a:t>
            </a:r>
            <a:r>
              <a:rPr lang="en-US" altLang="zh-CN" sz="2200" dirty="0"/>
              <a:t>, </a:t>
            </a:r>
            <a:r>
              <a:rPr lang="en-US" altLang="zh-CN" sz="2200" dirty="0" smtClean="0"/>
              <a:t>BC</a:t>
            </a:r>
            <a:r>
              <a:rPr lang="en-US" altLang="zh-CN" sz="2200" dirty="0" smtClean="0">
                <a:sym typeface="Wingdings" panose="05000000000000000000" pitchFamily="2" charset="2"/>
              </a:rPr>
              <a:t></a:t>
            </a:r>
            <a:r>
              <a:rPr lang="en-US" altLang="zh-CN" sz="2200" dirty="0" smtClean="0"/>
              <a:t>D</a:t>
            </a:r>
            <a:r>
              <a:rPr lang="en-US" altLang="zh-CN" sz="2200" dirty="0"/>
              <a:t>}</a:t>
            </a:r>
            <a:endParaRPr lang="zh-CN" altLang="zh-CN" sz="2200" dirty="0" smtClean="0"/>
          </a:p>
          <a:p>
            <a:r>
              <a:rPr lang="en-US" altLang="zh-CN" sz="2200" dirty="0" smtClean="0"/>
              <a:t>3)</a:t>
            </a:r>
            <a:r>
              <a:rPr lang="en-US" altLang="zh-CN" sz="2200" dirty="0"/>
              <a:t>    </a:t>
            </a:r>
            <a:r>
              <a:rPr lang="zh-CN" altLang="zh-CN" sz="2200" dirty="0"/>
              <a:t>将该关系分解成尽可能高的范式，并指明是第几范式</a:t>
            </a:r>
            <a:r>
              <a:rPr lang="zh-CN" altLang="zh-CN" sz="2200" dirty="0" smtClean="0"/>
              <a:t>？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400" dirty="0" smtClean="0"/>
              <a:t>          </a:t>
            </a:r>
            <a:r>
              <a:rPr lang="zh-CN" altLang="zh-CN" sz="2400" dirty="0" smtClean="0"/>
              <a:t>分解</a:t>
            </a:r>
            <a:r>
              <a:rPr lang="zh-CN" altLang="zh-CN" sz="2400" dirty="0"/>
              <a:t>为</a:t>
            </a:r>
            <a:r>
              <a:rPr lang="en-US" altLang="zh-CN" sz="2400" dirty="0"/>
              <a:t> BCNF</a:t>
            </a:r>
            <a:r>
              <a:rPr lang="zh-CN" altLang="zh-CN" sz="2400" dirty="0"/>
              <a:t>，  </a:t>
            </a:r>
            <a:r>
              <a:rPr lang="en-US" altLang="zh-CN" sz="2400" dirty="0"/>
              <a:t>R1{ A</a:t>
            </a:r>
            <a:r>
              <a:rPr lang="zh-CN" altLang="zh-CN" sz="2400" dirty="0"/>
              <a:t>，</a:t>
            </a:r>
            <a:r>
              <a:rPr lang="en-US" altLang="zh-CN" sz="2400" dirty="0"/>
              <a:t>B</a:t>
            </a:r>
            <a:r>
              <a:rPr lang="zh-CN" altLang="zh-CN" sz="2400" dirty="0"/>
              <a:t>，</a:t>
            </a:r>
            <a:r>
              <a:rPr lang="en-US" altLang="zh-CN" sz="2400" dirty="0"/>
              <a:t>C</a:t>
            </a:r>
            <a:r>
              <a:rPr lang="en-US" altLang="zh-CN" sz="2400" dirty="0" smtClean="0"/>
              <a:t>}     </a:t>
            </a:r>
            <a:r>
              <a:rPr lang="en-US" altLang="zh-CN" sz="2400" dirty="0"/>
              <a:t>R2{B C D}</a:t>
            </a:r>
            <a:endParaRPr lang="zh-CN" altLang="zh-CN" sz="2200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64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 smtClean="0"/>
              <a:t>范式</a:t>
            </a:r>
            <a:endParaRPr lang="en-US" altLang="zh-CN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609600" y="1524000"/>
            <a:ext cx="8351520" cy="4648200"/>
          </a:xfrm>
          <a:ln/>
        </p:spPr>
        <p:txBody>
          <a:bodyPr vert="horz" wrap="square" lIns="91440" tIns="45720" rIns="91440" bIns="45720" anchor="t">
            <a:normAutofit/>
          </a:bodyPr>
          <a:lstStyle/>
          <a:p>
            <a:endParaRPr lang="en-US" altLang="zh-CN" sz="4400" dirty="0" smtClean="0">
              <a:ea typeface="宋体" panose="02010600030101010101" pitchFamily="2" charset="-122"/>
            </a:endParaRPr>
          </a:p>
          <a:p>
            <a:r>
              <a:rPr lang="zh-CN" altLang="en-US" sz="4400" dirty="0" smtClean="0">
                <a:ea typeface="宋体" panose="02010600030101010101" pitchFamily="2" charset="-122"/>
              </a:rPr>
              <a:t>主       非     </a:t>
            </a:r>
            <a:r>
              <a:rPr lang="en-US" altLang="zh-CN" sz="4400" dirty="0" smtClean="0">
                <a:ea typeface="宋体" panose="02010600030101010101" pitchFamily="2" charset="-122"/>
              </a:rPr>
              <a:t>2NF     </a:t>
            </a:r>
            <a:r>
              <a:rPr lang="zh-CN" altLang="en-US" sz="4400" dirty="0" smtClean="0">
                <a:ea typeface="宋体" panose="02010600030101010101" pitchFamily="2" charset="-122"/>
              </a:rPr>
              <a:t>码</a:t>
            </a:r>
            <a:r>
              <a:rPr lang="zh-CN" altLang="en-US" sz="4400" dirty="0" smtClean="0"/>
              <a:t>   </a:t>
            </a:r>
            <a:r>
              <a:rPr lang="zh-CN" altLang="en-US" sz="5400" dirty="0" smtClean="0"/>
              <a:t> </a:t>
            </a:r>
            <a:r>
              <a:rPr lang="zh-CN" altLang="en-US" sz="4400" dirty="0" smtClean="0"/>
              <a:t>   </a:t>
            </a:r>
            <a:r>
              <a:rPr lang="zh-CN" altLang="en-US" sz="4400" dirty="0"/>
              <a:t>非</a:t>
            </a:r>
            <a:endParaRPr lang="en-US" altLang="zh-CN" sz="4400" dirty="0" smtClean="0">
              <a:ea typeface="宋体" panose="02010600030101010101" pitchFamily="2" charset="-122"/>
            </a:endParaRPr>
          </a:p>
          <a:p>
            <a:r>
              <a:rPr lang="zh-CN" altLang="en-US" sz="4400" dirty="0" smtClean="0">
                <a:ea typeface="宋体" panose="02010600030101010101" pitchFamily="2" charset="-122"/>
              </a:rPr>
              <a:t>非       非     </a:t>
            </a:r>
            <a:r>
              <a:rPr lang="en-US" altLang="zh-CN" sz="4400" dirty="0" smtClean="0">
                <a:ea typeface="宋体" panose="02010600030101010101" pitchFamily="2" charset="-122"/>
              </a:rPr>
              <a:t>3NF    </a:t>
            </a:r>
            <a:r>
              <a:rPr lang="zh-CN" altLang="en-US" sz="4400" dirty="0" smtClean="0">
                <a:ea typeface="宋体" panose="02010600030101010101" pitchFamily="2" charset="-122"/>
              </a:rPr>
              <a:t>消除 传递依赖</a:t>
            </a:r>
            <a:endParaRPr lang="en-US" altLang="zh-CN" sz="4400" dirty="0" smtClean="0">
              <a:ea typeface="宋体" panose="02010600030101010101" pitchFamily="2" charset="-122"/>
            </a:endParaRPr>
          </a:p>
          <a:p>
            <a:r>
              <a:rPr lang="zh-CN" altLang="en-US" sz="4400" dirty="0" smtClean="0">
                <a:ea typeface="宋体" panose="02010600030101010101" pitchFamily="2" charset="-122"/>
              </a:rPr>
              <a:t>主       主     </a:t>
            </a:r>
            <a:r>
              <a:rPr lang="en-US" altLang="zh-CN" sz="4400" dirty="0" smtClean="0">
                <a:ea typeface="宋体" panose="02010600030101010101" pitchFamily="2" charset="-122"/>
              </a:rPr>
              <a:t>BCNF </a:t>
            </a:r>
            <a:r>
              <a:rPr lang="zh-CN" altLang="en-US" sz="4400" dirty="0" smtClean="0">
                <a:ea typeface="宋体" panose="02010600030101010101" pitchFamily="2" charset="-122"/>
              </a:rPr>
              <a:t>消除</a:t>
            </a:r>
            <a:endParaRPr lang="en-US" altLang="zh-CN" sz="4400" dirty="0" smtClean="0">
              <a:ea typeface="宋体" panose="02010600030101010101" pitchFamily="2" charset="-122"/>
            </a:endParaRPr>
          </a:p>
          <a:p>
            <a:r>
              <a:rPr lang="zh-CN" altLang="en-US" sz="4400" dirty="0" smtClean="0">
                <a:ea typeface="宋体" panose="02010600030101010101" pitchFamily="2" charset="-122"/>
              </a:rPr>
              <a:t>非       主      </a:t>
            </a:r>
            <a:r>
              <a:rPr lang="en-US" altLang="zh-CN" sz="4400" dirty="0"/>
              <a:t>BCNF </a:t>
            </a:r>
            <a:r>
              <a:rPr lang="zh-CN" altLang="en-US" sz="4400" dirty="0"/>
              <a:t>消除</a:t>
            </a:r>
            <a:endParaRPr lang="en-US" altLang="zh-CN" sz="4400" dirty="0"/>
          </a:p>
          <a:p>
            <a:endParaRPr lang="en-US" altLang="zh-CN" sz="4400" dirty="0"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901952" y="2755392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901952" y="3505200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901952" y="4224528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853184" y="4895088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065520" y="2542032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255568" y="2087356"/>
            <a:ext cx="480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5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ln/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1NF</a:t>
            </a:r>
            <a:endParaRPr lang="en-US" altLang="zh-CN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648200"/>
          </a:xfrm>
          <a:ln/>
        </p:spPr>
        <p:txBody>
          <a:bodyPr vert="horz" wrap="square" lIns="91440" tIns="45720" rIns="91440" bIns="45720" anchor="t"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表的每一列都是不可分割的基本</a:t>
            </a:r>
            <a:r>
              <a:rPr lang="zh-CN" altLang="en-US" dirty="0" smtClean="0"/>
              <a:t>数据项，即</a:t>
            </a:r>
            <a:r>
              <a:rPr lang="zh-CN" altLang="en-US" dirty="0"/>
              <a:t>实体中的某个属性不能有多个值或者不能有重复的属性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任何一个关系数据库中，第一范式（</a:t>
            </a:r>
            <a:r>
              <a:rPr lang="en-US" altLang="zh-CN" dirty="0"/>
              <a:t>1NF</a:t>
            </a:r>
            <a:r>
              <a:rPr lang="zh-CN" altLang="en-US" dirty="0"/>
              <a:t>）是对关系模式的基本要求，不满足第一范式（</a:t>
            </a:r>
            <a:r>
              <a:rPr lang="en-US" altLang="zh-CN" dirty="0"/>
              <a:t>1NF</a:t>
            </a:r>
            <a:r>
              <a:rPr lang="zh-CN" altLang="en-US" dirty="0"/>
              <a:t>）的数据库就不是</a:t>
            </a:r>
            <a:r>
              <a:rPr lang="zh-CN" altLang="en-US" dirty="0" smtClean="0"/>
              <a:t>关系数据库</a:t>
            </a:r>
            <a:endParaRPr lang="en-US" altLang="zh-CN" sz="4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403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anose="020B0503020204020204" pitchFamily="34" charset="-122"/>
              </a:rPr>
              <a:t>2NF</a:t>
            </a:r>
            <a:endParaRPr lang="zh-CN" altLang="en-US" sz="3600" dirty="0" smtClean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211088"/>
            <a:ext cx="8639175" cy="5830888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Calibri" panose="020F0502020204030204" pitchFamily="34" charset="0"/>
              </a:rPr>
              <a:t>定义</a:t>
            </a:r>
            <a:r>
              <a:rPr lang="en-US" altLang="zh-CN" dirty="0" smtClean="0">
                <a:sym typeface="Calibri" panose="020F0502020204030204" pitchFamily="34" charset="0"/>
              </a:rPr>
              <a:t>6.6  </a:t>
            </a:r>
            <a:r>
              <a:rPr lang="zh-CN" altLang="en-US" dirty="0" smtClean="0">
                <a:sym typeface="Calibri" panose="020F0502020204030204" pitchFamily="34" charset="0"/>
              </a:rPr>
              <a:t>若关系模式</a:t>
            </a:r>
            <a:r>
              <a:rPr lang="en-US" altLang="zh-CN" i="1" dirty="0" smtClean="0">
                <a:sym typeface="Calibri" panose="020F0502020204030204" pitchFamily="34" charset="0"/>
              </a:rPr>
              <a:t>R</a:t>
            </a:r>
            <a:r>
              <a:rPr lang="en-US" altLang="zh-CN" dirty="0" smtClean="0">
                <a:sym typeface="Calibri" panose="020F0502020204030204" pitchFamily="34" charset="0"/>
              </a:rPr>
              <a:t>∈1NF</a:t>
            </a:r>
            <a:r>
              <a:rPr lang="zh-CN" altLang="en-US" dirty="0" smtClean="0">
                <a:sym typeface="Calibri" panose="020F0502020204030204" pitchFamily="34" charset="0"/>
              </a:rPr>
              <a:t>，并且每一个</a:t>
            </a:r>
            <a:r>
              <a:rPr lang="zh-CN" altLang="en-US" dirty="0" smtClean="0">
                <a:solidFill>
                  <a:srgbClr val="FF0000"/>
                </a:solidFill>
                <a:sym typeface="Calibri" panose="020F0502020204030204" pitchFamily="34" charset="0"/>
              </a:rPr>
              <a:t>非主属性都完全函数依赖</a:t>
            </a:r>
            <a:r>
              <a:rPr lang="zh-CN" altLang="en-US" dirty="0" smtClean="0">
                <a:sym typeface="Calibri" panose="020F0502020204030204" pitchFamily="34" charset="0"/>
              </a:rPr>
              <a:t>于任何一个候选码，则</a:t>
            </a:r>
            <a:r>
              <a:rPr lang="en-US" altLang="zh-CN" i="1" dirty="0" smtClean="0">
                <a:sym typeface="Calibri" panose="020F0502020204030204" pitchFamily="34" charset="0"/>
              </a:rPr>
              <a:t>R</a:t>
            </a:r>
            <a:r>
              <a:rPr lang="en-US" altLang="zh-CN" dirty="0" smtClean="0">
                <a:sym typeface="Calibri" panose="020F0502020204030204" pitchFamily="34" charset="0"/>
              </a:rPr>
              <a:t>∈2NF</a:t>
            </a:r>
            <a:endParaRPr lang="en-US" altLang="zh-CN" sz="3200" dirty="0" smtClean="0">
              <a:sym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zh-CN" dirty="0" smtClean="0">
              <a:sym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zh-CN" altLang="en-US" sz="2000" dirty="0" smtClean="0">
              <a:sym typeface="Calibri" panose="020F0502020204030204" pitchFamily="34" charset="0"/>
            </a:endParaRPr>
          </a:p>
        </p:txBody>
      </p:sp>
      <p:graphicFrame>
        <p:nvGraphicFramePr>
          <p:cNvPr id="11" name="表格占位符 19458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3884181"/>
              </p:ext>
            </p:extLst>
          </p:nvPr>
        </p:nvGraphicFramePr>
        <p:xfrm>
          <a:off x="471487" y="2536651"/>
          <a:ext cx="8434388" cy="3240405"/>
        </p:xfrm>
        <a:graphic>
          <a:graphicData uri="http://schemas.openxmlformats.org/drawingml/2006/table">
            <a:tbl>
              <a:tblPr/>
              <a:tblGrid>
                <a:gridCol w="5694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8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7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372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689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203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525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86868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Sid</a:t>
                      </a:r>
                      <a:endParaRPr lang="en-US" altLang="zh-CN" sz="16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Sname</a:t>
                      </a:r>
                      <a:endParaRPr lang="en-US" altLang="zh-CN" sz="1600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Phone</a:t>
                      </a:r>
                      <a:endParaRPr lang="en-US" altLang="zh-CN" sz="1600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Course-id</a:t>
                      </a:r>
                      <a:endParaRPr lang="en-US" altLang="zh-CN" sz="1600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Course-description</a:t>
                      </a:r>
                      <a:endParaRPr lang="en-US" altLang="zh-CN" sz="1600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Credit-hours</a:t>
                      </a:r>
                      <a:endParaRPr lang="en-US" altLang="zh-CN" sz="1600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Grade</a:t>
                      </a:r>
                      <a:endParaRPr lang="en-US" altLang="zh-CN" sz="1600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2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John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487 2454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IS380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Database Concepts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2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John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487 2454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IS416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Unix Operating System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2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671 8120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IS380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Database Concepts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2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671 8120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IS416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Unix Operating System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2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671 8120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IS420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Data Net Work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2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Russell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871 2356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IS417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System Analysis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71487" y="5988606"/>
            <a:ext cx="7180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(Sid, Course-id)</a:t>
            </a:r>
            <a:r>
              <a:rPr lang="en-US" altLang="zh-CN" dirty="0"/>
              <a:t> </a:t>
            </a:r>
            <a:r>
              <a:rPr lang="zh-CN" altLang="en-US" dirty="0" smtClean="0"/>
              <a:t>是候选码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529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5"/>
          <p:cNvPicPr>
            <a:picLocks noChangeAspect="1"/>
          </p:cNvPicPr>
          <p:nvPr/>
        </p:nvPicPr>
        <p:blipFill rotWithShape="1">
          <a:blip r:embed="rId3"/>
          <a:srcRect t="3208" r="36629" b="37170"/>
          <a:stretch/>
        </p:blipFill>
        <p:spPr>
          <a:xfrm>
            <a:off x="152400" y="1181100"/>
            <a:ext cx="8458200" cy="455549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6" name="Ink 8"/>
              <p14:cNvContentPartPr/>
              <p14:nvPr/>
            </p14:nvContentPartPr>
            <p14:xfrm>
              <a:off x="5391785" y="3044190"/>
              <a:ext cx="179388" cy="295275"/>
            </p14:xfrm>
          </p:contentPart>
        </mc:Choice>
        <mc:Fallback xmlns="">
          <p:pic>
            <p:nvPicPr>
              <p:cNvPr id="1026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74134" y="3026546"/>
                <a:ext cx="214689" cy="330564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0"/>
            <a:ext cx="7886700" cy="1325563"/>
          </a:xfrm>
        </p:spPr>
        <p:txBody>
          <a:bodyPr/>
          <a:lstStyle/>
          <a:p>
            <a:r>
              <a:rPr lang="en-US" altLang="zh-CN" sz="3600" dirty="0" smtClean="0">
                <a:sym typeface="微软雅黑" panose="020B0503020204020204" pitchFamily="34" charset="-122"/>
              </a:rPr>
              <a:t>2NF</a:t>
            </a:r>
            <a:endParaRPr lang="zh-CN" altLang="en-US" sz="3600" dirty="0" smtClean="0"/>
          </a:p>
        </p:txBody>
      </p:sp>
      <p:sp>
        <p:nvSpPr>
          <p:cNvPr id="3" name="矩形 2"/>
          <p:cNvSpPr/>
          <p:nvPr/>
        </p:nvSpPr>
        <p:spPr>
          <a:xfrm>
            <a:off x="171450" y="5293042"/>
            <a:ext cx="897255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3200" dirty="0" smtClean="0">
                <a:sym typeface="Calibri" panose="020F0502020204030204" pitchFamily="34" charset="0"/>
              </a:rPr>
              <a:t>2NF</a:t>
            </a:r>
            <a:r>
              <a:rPr lang="zh-CN" altLang="en-US" sz="3200" dirty="0" smtClean="0">
                <a:sym typeface="Calibri" panose="020F0502020204030204" pitchFamily="34" charset="0"/>
              </a:rPr>
              <a:t>：每</a:t>
            </a:r>
            <a:r>
              <a:rPr lang="zh-CN" altLang="en-US" sz="3200" dirty="0">
                <a:sym typeface="Calibri" panose="020F0502020204030204" pitchFamily="34" charset="0"/>
              </a:rPr>
              <a:t>一个非主属性都</a:t>
            </a:r>
            <a:r>
              <a:rPr lang="zh-CN" altLang="en-US" sz="3200" dirty="0">
                <a:solidFill>
                  <a:srgbClr val="FF0000"/>
                </a:solidFill>
                <a:sym typeface="Calibri" panose="020F0502020204030204" pitchFamily="34" charset="0"/>
              </a:rPr>
              <a:t>完全函数依赖</a:t>
            </a:r>
            <a:r>
              <a:rPr lang="zh-CN" altLang="en-US" sz="3200" dirty="0">
                <a:sym typeface="Calibri" panose="020F0502020204030204" pitchFamily="34" charset="0"/>
              </a:rPr>
              <a:t>于任何一个候选</a:t>
            </a:r>
            <a:r>
              <a:rPr lang="zh-CN" altLang="en-US" sz="3200" dirty="0" smtClean="0">
                <a:sym typeface="Calibri" panose="020F0502020204030204" pitchFamily="34" charset="0"/>
              </a:rPr>
              <a:t>码，无部分函数依赖</a:t>
            </a:r>
            <a:endParaRPr lang="en-US" altLang="zh-CN" sz="3200" dirty="0" smtClean="0">
              <a:sym typeface="Calibri" panose="020F0502020204030204" pitchFamily="34" charset="0"/>
            </a:endParaRPr>
          </a:p>
          <a:p>
            <a:pPr lvl="1"/>
            <a:r>
              <a:rPr lang="en-US" altLang="zh-CN" sz="3000" dirty="0" smtClean="0">
                <a:solidFill>
                  <a:srgbClr val="FF0000"/>
                </a:solidFill>
              </a:rPr>
              <a:t>student-course </a:t>
            </a:r>
            <a:r>
              <a:rPr lang="zh-CN" altLang="en-US" sz="3000" dirty="0" smtClean="0">
                <a:solidFill>
                  <a:srgbClr val="FF0000"/>
                </a:solidFill>
              </a:rPr>
              <a:t>表格不满足</a:t>
            </a:r>
            <a:r>
              <a:rPr lang="en-US" altLang="zh-CN" sz="3000" dirty="0" smtClean="0">
                <a:solidFill>
                  <a:srgbClr val="FF0000"/>
                </a:solidFill>
              </a:rPr>
              <a:t>2NF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66700" y="1211088"/>
            <a:ext cx="8639175" cy="58308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Calibri" panose="020F0502020204030204" pitchFamily="34" charset="0"/>
              </a:rPr>
              <a:t>函数依赖关系</a:t>
            </a:r>
            <a:endParaRPr lang="en-US" altLang="zh-CN" dirty="0" smtClean="0">
              <a:sym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zh-CN" altLang="en-US" sz="2000" dirty="0" smtClean="0"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00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608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1125"/>
            <a:ext cx="8229600" cy="869950"/>
          </a:xfrm>
        </p:spPr>
        <p:txBody>
          <a:bodyPr/>
          <a:lstStyle/>
          <a:p>
            <a:r>
              <a:rPr lang="en-US" altLang="zh-CN" sz="3600" dirty="0" smtClean="0">
                <a:sym typeface="微软雅黑" panose="020B0503020204020204" pitchFamily="34" charset="-122"/>
              </a:rPr>
              <a:t>2NF</a:t>
            </a:r>
            <a:r>
              <a:rPr lang="zh-CN" altLang="en-US" sz="3600" dirty="0" smtClean="0">
                <a:sym typeface="微软雅黑" panose="020B0503020204020204" pitchFamily="34" charset="-122"/>
              </a:rPr>
              <a:t>（续）</a:t>
            </a:r>
            <a:endParaRPr lang="zh-CN" altLang="en-US" sz="3600" dirty="0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363538" y="1280616"/>
            <a:ext cx="8229600" cy="5184478"/>
          </a:xfrm>
        </p:spPr>
        <p:txBody>
          <a:bodyPr>
            <a:normAutofit fontScale="92500"/>
          </a:bodyPr>
          <a:lstStyle/>
          <a:p>
            <a:pPr marL="342900" indent="-34290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Calibri" panose="020F0502020204030204" pitchFamily="34" charset="0"/>
              </a:rPr>
              <a:t>一个关系模式不属于</a:t>
            </a:r>
            <a:r>
              <a:rPr lang="en-US" altLang="zh-CN" dirty="0" smtClean="0">
                <a:sym typeface="Calibri" panose="020F0502020204030204" pitchFamily="34" charset="0"/>
              </a:rPr>
              <a:t>2NF</a:t>
            </a:r>
            <a:r>
              <a:rPr lang="zh-CN" altLang="en-US" dirty="0" smtClean="0">
                <a:sym typeface="Calibri" panose="020F0502020204030204" pitchFamily="34" charset="0"/>
              </a:rPr>
              <a:t>，会产生以下问题：</a:t>
            </a:r>
            <a:endParaRPr lang="en-US" sz="3200" dirty="0" smtClean="0"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ym typeface="Calibri" panose="020F0502020204030204" pitchFamily="34" charset="0"/>
              </a:rPr>
              <a:t>插入异常</a:t>
            </a:r>
            <a:endParaRPr lang="en-US" sz="2800" dirty="0" smtClean="0"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ym typeface="Calibri" panose="020F0502020204030204" pitchFamily="34" charset="0"/>
              </a:rPr>
              <a:t>删除异常</a:t>
            </a:r>
            <a:endParaRPr lang="en-US" sz="2800" dirty="0" smtClean="0"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ym typeface="Calibri" panose="020F0502020204030204" pitchFamily="34" charset="0"/>
              </a:rPr>
              <a:t>修改复杂</a:t>
            </a:r>
            <a:endParaRPr lang="en-US" altLang="zh-CN" dirty="0" smtClean="0"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sz="2800" dirty="0">
              <a:sym typeface="Calibri" panose="020F0502020204030204" pitchFamily="34" charset="0"/>
            </a:endParaRPr>
          </a:p>
          <a:p>
            <a:pPr marL="342900" indent="-342900" algn="l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ym typeface="Calibri" panose="020F0502020204030204" pitchFamily="34" charset="0"/>
              </a:rPr>
              <a:t>解决方法</a:t>
            </a:r>
            <a:r>
              <a:rPr lang="zh-CN" altLang="en-US" dirty="0" smtClean="0">
                <a:sym typeface="Calibri" panose="020F0502020204030204" pitchFamily="34" charset="0"/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  <a:sym typeface="Calibri" panose="020F0502020204030204" pitchFamily="34" charset="0"/>
              </a:rPr>
              <a:t>按照非主属性对主属性的依赖关系分解（如上页图）</a:t>
            </a:r>
            <a:endParaRPr lang="en-US" altLang="zh-CN" dirty="0">
              <a:solidFill>
                <a:srgbClr val="FF0000"/>
              </a:solidFill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ym typeface="Calibri" panose="020F0502020204030204" pitchFamily="34" charset="0"/>
              </a:rPr>
              <a:t>用投影分解把关系</a:t>
            </a:r>
            <a:r>
              <a:rPr lang="zh-CN" altLang="en-US" dirty="0" smtClean="0">
                <a:sym typeface="Calibri" panose="020F0502020204030204" pitchFamily="34" charset="0"/>
              </a:rPr>
              <a:t>模式分解成三个关系模式</a:t>
            </a:r>
            <a:endParaRPr lang="en-US" altLang="zh-CN" dirty="0" smtClean="0"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ym typeface="Calibri" panose="020F0502020204030204" pitchFamily="34" charset="0"/>
              </a:rPr>
              <a:t>根据属性函数依赖关系进行分解</a:t>
            </a:r>
            <a:endParaRPr lang="en-US" altLang="zh-CN" dirty="0">
              <a:sym typeface="Calibri" panose="020F0502020204030204" pitchFamily="34" charset="0"/>
            </a:endParaRP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dirty="0">
                <a:sym typeface="Calibri" panose="020F0502020204030204" pitchFamily="34" charset="0"/>
              </a:rPr>
              <a:t>Student (</a:t>
            </a:r>
            <a:r>
              <a:rPr lang="en-US" altLang="zh-CN" dirty="0" err="1">
                <a:solidFill>
                  <a:srgbClr val="FF0000"/>
                </a:solidFill>
                <a:sym typeface="Calibri" panose="020F0502020204030204" pitchFamily="34" charset="0"/>
              </a:rPr>
              <a:t>Sid:pk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sym typeface="Calibri" panose="020F0502020204030204" pitchFamily="34" charset="0"/>
              </a:rPr>
              <a:t>Sname</a:t>
            </a:r>
            <a:r>
              <a:rPr lang="en-US" altLang="zh-CN" dirty="0">
                <a:sym typeface="Calibri" panose="020F0502020204030204" pitchFamily="34" charset="0"/>
              </a:rPr>
              <a:t>, Phone)</a:t>
            </a: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ym typeface="Calibri" panose="020F0502020204030204" pitchFamily="34" charset="0"/>
              </a:rPr>
              <a:t>Courses (</a:t>
            </a:r>
            <a:r>
              <a:rPr lang="en-US" altLang="zh-CN" dirty="0" err="1" smtClean="0">
                <a:solidFill>
                  <a:srgbClr val="FF0000"/>
                </a:solidFill>
                <a:sym typeface="Calibri" panose="020F0502020204030204" pitchFamily="34" charset="0"/>
              </a:rPr>
              <a:t>Course-id:pk</a:t>
            </a:r>
            <a:r>
              <a:rPr lang="en-US" altLang="zh-CN" dirty="0" smtClean="0">
                <a:sym typeface="Calibri" panose="020F0502020204030204" pitchFamily="34" charset="0"/>
              </a:rPr>
              <a:t>, Course-Description, Credit-hours)</a:t>
            </a: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Student-grade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Sid: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pk1</a:t>
            </a:r>
            <a:r>
              <a:rPr lang="en-US" altLang="zh-CN" b="1" dirty="0">
                <a:latin typeface="Arial" panose="020B0604020202020204" pitchFamily="34" charset="0"/>
              </a:rPr>
              <a:t>:</a:t>
            </a:r>
            <a:r>
              <a:rPr lang="en-US" altLang="zh-CN" b="1" dirty="0">
                <a:solidFill>
                  <a:srgbClr val="FF00FF"/>
                </a:solidFill>
                <a:latin typeface="Arial" panose="020B0604020202020204" pitchFamily="34" charset="0"/>
              </a:rPr>
              <a:t>fk</a:t>
            </a:r>
            <a:r>
              <a:rPr lang="en-US" altLang="zh-CN" b="1" dirty="0">
                <a:latin typeface="Arial" panose="020B0604020202020204" pitchFamily="34" charset="0"/>
              </a:rPr>
              <a:t>:Student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Course-id</a:t>
            </a:r>
            <a:r>
              <a:rPr lang="en-US" altLang="zh-CN" dirty="0">
                <a:latin typeface="Arial" panose="020B0604020202020204" pitchFamily="34" charset="0"/>
              </a:rPr>
              <a:t>::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pk2</a:t>
            </a:r>
            <a:r>
              <a:rPr lang="en-US" altLang="zh-CN" b="1" dirty="0">
                <a:latin typeface="Arial" panose="020B0604020202020204" pitchFamily="34" charset="0"/>
              </a:rPr>
              <a:t>:</a:t>
            </a:r>
            <a:r>
              <a:rPr lang="en-US" altLang="zh-CN" b="1" dirty="0">
                <a:solidFill>
                  <a:srgbClr val="FF00FF"/>
                </a:solidFill>
                <a:latin typeface="Arial" panose="020B0604020202020204" pitchFamily="34" charset="0"/>
              </a:rPr>
              <a:t>fk</a:t>
            </a:r>
            <a:r>
              <a:rPr lang="en-US" altLang="zh-CN" b="1" dirty="0">
                <a:latin typeface="Arial" panose="020B0604020202020204" pitchFamily="34" charset="0"/>
              </a:rPr>
              <a:t>:Courses</a:t>
            </a:r>
            <a:r>
              <a:rPr lang="en-US" altLang="zh-CN" dirty="0">
                <a:latin typeface="Arial" panose="020B0604020202020204" pitchFamily="34" charset="0"/>
              </a:rPr>
              <a:t>, Grade</a:t>
            </a:r>
            <a:r>
              <a:rPr lang="en-US" altLang="zh-CN" sz="1500" dirty="0">
                <a:latin typeface="Arial" panose="020B0604020202020204" pitchFamily="34" charset="0"/>
              </a:rPr>
              <a:t>)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zh-CN" dirty="0"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sz="2800" dirty="0" smtClean="0"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515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9edfc65-4fc0-43e8-9251-104e270fc268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2d6147f-1fd5-43a9-813a-f312542c7ebe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1669</TotalTime>
  <Words>2775</Words>
  <Application>Microsoft Office PowerPoint</Application>
  <PresentationFormat>全屏显示(4:3)</PresentationFormat>
  <Paragraphs>451</Paragraphs>
  <Slides>42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Monotype Sorts</vt:lpstr>
      <vt:lpstr>黑体</vt:lpstr>
      <vt:lpstr>宋体</vt:lpstr>
      <vt:lpstr>微软雅黑</vt:lpstr>
      <vt:lpstr>Arial</vt:lpstr>
      <vt:lpstr>Calibri</vt:lpstr>
      <vt:lpstr>Calibri Light</vt:lpstr>
      <vt:lpstr>Symbol</vt:lpstr>
      <vt:lpstr>Times New Roman</vt:lpstr>
      <vt:lpstr>Wingdings</vt:lpstr>
      <vt:lpstr>Office 主题</vt:lpstr>
      <vt:lpstr>关系数据理论 范式 </vt:lpstr>
      <vt:lpstr>范式</vt:lpstr>
      <vt:lpstr>范式（续）</vt:lpstr>
      <vt:lpstr>范式</vt:lpstr>
      <vt:lpstr>范式</vt:lpstr>
      <vt:lpstr>1NF</vt:lpstr>
      <vt:lpstr>2NF</vt:lpstr>
      <vt:lpstr>2NF</vt:lpstr>
      <vt:lpstr>2NF（续）</vt:lpstr>
      <vt:lpstr>2NF（续）</vt:lpstr>
      <vt:lpstr>PowerPoint 演示文稿</vt:lpstr>
      <vt:lpstr>Functional Dependencies in EMPLOYEE2</vt:lpstr>
      <vt:lpstr>Getting it into 2nd Normal Form</vt:lpstr>
      <vt:lpstr>3NF</vt:lpstr>
      <vt:lpstr>3NF</vt:lpstr>
      <vt:lpstr>3NF</vt:lpstr>
      <vt:lpstr>PowerPoint 演示文稿</vt:lpstr>
      <vt:lpstr>PowerPoint 演示文稿</vt:lpstr>
      <vt:lpstr>PowerPoint 演示文稿</vt:lpstr>
      <vt:lpstr>PowerPoint 演示文稿</vt:lpstr>
      <vt:lpstr>Summary: 1NF </vt:lpstr>
      <vt:lpstr>Summary: 2NF</vt:lpstr>
      <vt:lpstr>Summary: 3NF </vt:lpstr>
      <vt:lpstr>   BCNF</vt:lpstr>
      <vt:lpstr>BCNF（续）</vt:lpstr>
      <vt:lpstr>PowerPoint 演示文稿</vt:lpstr>
      <vt:lpstr>BCNF（续）</vt:lpstr>
      <vt:lpstr>BCNF（续）</vt:lpstr>
      <vt:lpstr>BCNF（续）</vt:lpstr>
      <vt:lpstr>Another Example:</vt:lpstr>
      <vt:lpstr>PowerPoint 演示文稿</vt:lpstr>
      <vt:lpstr>EXAMPLES</vt:lpstr>
      <vt:lpstr>PowerPoint 演示文稿</vt:lpstr>
      <vt:lpstr>规范化小结（续）</vt:lpstr>
      <vt:lpstr>规范化小结（续）</vt:lpstr>
      <vt:lpstr>PowerPoint 演示文稿</vt:lpstr>
      <vt:lpstr>PowerPoint 演示文稿</vt:lpstr>
      <vt:lpstr>最小函数依赖</vt:lpstr>
      <vt:lpstr>最小函数依赖</vt:lpstr>
      <vt:lpstr>最小函数依赖应用</vt:lpstr>
      <vt:lpstr>最小函数依赖应用</vt:lpstr>
      <vt:lpstr>最小函数依赖应用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494</cp:revision>
  <dcterms:created xsi:type="dcterms:W3CDTF">2020-09-13T01:44:02Z</dcterms:created>
  <dcterms:modified xsi:type="dcterms:W3CDTF">2020-12-01T01:17:44Z</dcterms:modified>
</cp:coreProperties>
</file>