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9"/>
  </p:notesMasterIdLst>
  <p:handoutMasterIdLst>
    <p:handoutMasterId r:id="rId70"/>
  </p:handoutMasterIdLst>
  <p:sldIdLst>
    <p:sldId id="256" r:id="rId2"/>
    <p:sldId id="698" r:id="rId3"/>
    <p:sldId id="575" r:id="rId4"/>
    <p:sldId id="581" r:id="rId5"/>
    <p:sldId id="584" r:id="rId6"/>
    <p:sldId id="588" r:id="rId7"/>
    <p:sldId id="578" r:id="rId8"/>
    <p:sldId id="592" r:id="rId9"/>
    <p:sldId id="593" r:id="rId10"/>
    <p:sldId id="608" r:id="rId11"/>
    <p:sldId id="609" r:id="rId12"/>
    <p:sldId id="598" r:id="rId13"/>
    <p:sldId id="600" r:id="rId14"/>
    <p:sldId id="602" r:id="rId15"/>
    <p:sldId id="650" r:id="rId16"/>
    <p:sldId id="621" r:id="rId17"/>
    <p:sldId id="623" r:id="rId18"/>
    <p:sldId id="624" r:id="rId19"/>
    <p:sldId id="626" r:id="rId20"/>
    <p:sldId id="628" r:id="rId21"/>
    <p:sldId id="651" r:id="rId22"/>
    <p:sldId id="652" r:id="rId23"/>
    <p:sldId id="634" r:id="rId24"/>
    <p:sldId id="635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653" r:id="rId34"/>
    <p:sldId id="654" r:id="rId35"/>
    <p:sldId id="655" r:id="rId36"/>
    <p:sldId id="656" r:id="rId37"/>
    <p:sldId id="657" r:id="rId38"/>
    <p:sldId id="658" r:id="rId39"/>
    <p:sldId id="659" r:id="rId40"/>
    <p:sldId id="660" r:id="rId41"/>
    <p:sldId id="662" r:id="rId42"/>
    <p:sldId id="663" r:id="rId43"/>
    <p:sldId id="699" r:id="rId44"/>
    <p:sldId id="665" r:id="rId45"/>
    <p:sldId id="666" r:id="rId46"/>
    <p:sldId id="667" r:id="rId47"/>
    <p:sldId id="668" r:id="rId48"/>
    <p:sldId id="669" r:id="rId49"/>
    <p:sldId id="673" r:id="rId50"/>
    <p:sldId id="674" r:id="rId51"/>
    <p:sldId id="677" r:id="rId52"/>
    <p:sldId id="678" r:id="rId53"/>
    <p:sldId id="679" r:id="rId54"/>
    <p:sldId id="680" r:id="rId55"/>
    <p:sldId id="681" r:id="rId56"/>
    <p:sldId id="682" r:id="rId57"/>
    <p:sldId id="683" r:id="rId58"/>
    <p:sldId id="685" r:id="rId59"/>
    <p:sldId id="687" r:id="rId60"/>
    <p:sldId id="689" r:id="rId61"/>
    <p:sldId id="690" r:id="rId62"/>
    <p:sldId id="691" r:id="rId63"/>
    <p:sldId id="692" r:id="rId64"/>
    <p:sldId id="693" r:id="rId65"/>
    <p:sldId id="695" r:id="rId66"/>
    <p:sldId id="696" r:id="rId67"/>
    <p:sldId id="697" r:id="rId6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33" autoAdjust="0"/>
  </p:normalViewPr>
  <p:slideViewPr>
    <p:cSldViewPr snapToGrid="0">
      <p:cViewPr varScale="1">
        <p:scale>
          <a:sx n="101" d="100"/>
          <a:sy n="101" d="100"/>
        </p:scale>
        <p:origin x="2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3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0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1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8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6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47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9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83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4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87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9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5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01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64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2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8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8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2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+mn-ea"/>
              </a:rPr>
              <a:t>Theorem</a:t>
            </a:r>
            <a:r>
              <a:rPr lang="en-US" altLang="zh-CN" dirty="0">
                <a:ea typeface="+mn-ea"/>
              </a:rPr>
              <a:t>: Armstrong's Axioms are </a:t>
            </a:r>
            <a:r>
              <a:rPr lang="en-US" altLang="zh-CN" dirty="0">
                <a:solidFill>
                  <a:schemeClr val="accent1"/>
                </a:solidFill>
                <a:ea typeface="+mn-ea"/>
              </a:rPr>
              <a:t>sound</a:t>
            </a:r>
            <a:r>
              <a:rPr lang="en-US" altLang="zh-CN" dirty="0">
                <a:ea typeface="+mn-ea"/>
              </a:rPr>
              <a:t> and </a:t>
            </a:r>
            <a:r>
              <a:rPr lang="en-US" altLang="zh-CN" dirty="0">
                <a:solidFill>
                  <a:schemeClr val="accent1"/>
                </a:solidFill>
                <a:ea typeface="+mn-ea"/>
              </a:rPr>
              <a:t>complete</a:t>
            </a:r>
            <a:r>
              <a:rPr lang="en-US" altLang="zh-CN" dirty="0">
                <a:ea typeface="+mn-ea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+mn-ea"/>
              </a:rPr>
              <a:t>Sound</a:t>
            </a:r>
            <a:r>
              <a:rPr lang="en-US" altLang="zh-CN" dirty="0">
                <a:ea typeface="+mn-ea"/>
              </a:rPr>
              <a:t> --- no incorrect FD can be generated from F using Armstrong's Axioms.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+mn-ea"/>
              </a:rPr>
              <a:t>Complete</a:t>
            </a:r>
            <a:r>
              <a:rPr lang="en-US" altLang="zh-CN" dirty="0">
                <a:ea typeface="+mn-ea"/>
              </a:rPr>
              <a:t> --- Given a set of FDs F, all FDs in F</a:t>
            </a:r>
            <a:r>
              <a:rPr lang="en-US" altLang="zh-CN" baseline="30000" dirty="0">
                <a:ea typeface="+mn-ea"/>
              </a:rPr>
              <a:t>+</a:t>
            </a:r>
            <a:r>
              <a:rPr lang="en-US" altLang="zh-CN" dirty="0">
                <a:ea typeface="+mn-ea"/>
              </a:rPr>
              <a:t> can be generated using Armstrong's Axioms.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27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3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5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3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155F3-2BE1-443D-A0E7-E8943C1CF8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580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483B6-DE45-46AE-BE8C-8A03A534F6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8592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33A2C-7C06-40B9-9429-D6D969A013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239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304CD-C4E9-4E55-95E1-462B523FCB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3064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68941-AEB0-410D-ACF5-85E085122B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1934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5B209-EADF-4AFA-BAF3-A7E64F9F72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4778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478A5-F597-4FD4-9395-F8159E79F4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23950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6EF07-9856-45AF-B66D-855503DA29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282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ABBE2-B91A-4772-A4DF-1C358F25F0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42283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220D2-8959-48FE-BB27-DE3969B63E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41960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146D2-9265-46BF-A4AD-36E5F18D84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6747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2D832-ED1B-4C16-9AF7-7B464536D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267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FD378-B11B-4F13-8A70-71E62CE313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50532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AABAB-3043-4BFF-B9B7-FB335E578E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15256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38645-2989-4EEF-B1C7-59764E8575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76744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40917-9884-4E33-97CF-3CA46DA962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52414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9BDB-2F1A-4169-9FEC-77D91C572B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56942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060D9-F5F1-4FEC-A6AE-0066F7C44F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2171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42D80-57CD-4763-81F9-9D7B7DD509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5507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EB93B-028C-4330-AFEA-EAA3D8B3D2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65269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0E433-9162-4CFD-9083-A6C326F3F5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24226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399C6-A9CB-4FDD-A023-FCFD353FA7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29987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C6FF9-3C2B-48B7-BDCC-6FCD2249B2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18476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3C4773-691E-47CD-8BE9-86C8FBAC86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76421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57A92-78D8-4D5E-B598-23E4E5B73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2752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A4694-AE90-44CA-AA8F-89C10D05B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69704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25A3D-E971-465D-AA19-4934264613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42095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A8305-01F4-400A-A138-1B11A9D516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4842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AB01C-4E32-4B5A-8B83-75C0089F93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27445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C042-469C-4594-94A4-912623A449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76902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9CF73-56BF-40E6-B565-E53FD9FADE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26322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39D30-A044-4BFC-9BCF-79E793682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423257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6CD13-85A3-490A-821D-1FCBD46598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4720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365A-04FF-4B65-8C98-BFDA0EFF66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11198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706DE-43CF-45B1-B649-14BE407FCC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915104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D57A5-7AC7-4904-9DFF-8A2365684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33009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585B-86DC-4402-BF9D-8C9C090978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837501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0B137-C981-4B36-99E8-5441B01643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8992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043B4-67BF-47CA-B1EB-EC2E9594A1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256535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1B6CF-73FB-42DD-81A9-1811B3475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98867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1B535-F44E-40D1-94E8-F0AD4487A3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93599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DA1A-F38D-4E9D-83CC-72C5B2C25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868057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C22AF-FF8E-4917-BE81-C99B9D6E94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86116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C659-A281-45E4-98FE-B5426447CD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532095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第二级</a:t>
            </a:r>
          </a:p>
          <a:p>
            <a:pPr lvl="4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02E1-20DD-41A1-ADF4-8435633160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274254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33" y="137706"/>
            <a:ext cx="7344946" cy="846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331" y="1652461"/>
            <a:ext cx="4324594" cy="4406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214" y="1652461"/>
            <a:ext cx="4324594" cy="2134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9214" y="3924594"/>
            <a:ext cx="4324594" cy="2134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783E2F-C430-4571-ADB7-89C90A9719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037283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jp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4" r:id="rId13"/>
    <p:sldLayoutId id="2147483745" r:id="rId14"/>
    <p:sldLayoutId id="2147483747" r:id="rId15"/>
    <p:sldLayoutId id="2147483748" r:id="rId16"/>
    <p:sldLayoutId id="2147483750" r:id="rId17"/>
    <p:sldLayoutId id="2147483752" r:id="rId18"/>
    <p:sldLayoutId id="2147483758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0" r:id="rId30"/>
    <p:sldLayoutId id="2147483771" r:id="rId31"/>
    <p:sldLayoutId id="2147483772" r:id="rId32"/>
    <p:sldLayoutId id="2147483773" r:id="rId33"/>
    <p:sldLayoutId id="2147483774" r:id="rId34"/>
    <p:sldLayoutId id="2147483776" r:id="rId35"/>
    <p:sldLayoutId id="2147483777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9" r:id="rId42"/>
    <p:sldLayoutId id="2147483790" r:id="rId43"/>
    <p:sldLayoutId id="2147483791" r:id="rId44"/>
    <p:sldLayoutId id="2147483792" r:id="rId45"/>
    <p:sldLayoutId id="2147483793" r:id="rId46"/>
    <p:sldLayoutId id="2147483794" r:id="rId47"/>
    <p:sldLayoutId id="2147483795" r:id="rId48"/>
    <p:sldLayoutId id="2147483797" r:id="rId49"/>
    <p:sldLayoutId id="2147483799" r:id="rId50"/>
    <p:sldLayoutId id="2147483801" r:id="rId51"/>
    <p:sldLayoutId id="2147483802" r:id="rId52"/>
    <p:sldLayoutId id="2147483803" r:id="rId53"/>
    <p:sldLayoutId id="2147483804" r:id="rId54"/>
    <p:sldLayoutId id="2147483805" r:id="rId55"/>
    <p:sldLayoutId id="2147483807" r:id="rId56"/>
    <p:sldLayoutId id="2147483808" r:id="rId5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关系数据理论</a:t>
            </a:r>
            <a:br>
              <a:rPr lang="en-US" altLang="zh-CN" dirty="0"/>
            </a:br>
            <a:r>
              <a:rPr lang="en-US" altLang="zh-CN" dirty="0"/>
              <a:t>1- </a:t>
            </a:r>
            <a:r>
              <a:rPr lang="zh-CN" altLang="en-US" dirty="0"/>
              <a:t>数据依赖</a:t>
            </a:r>
            <a:r>
              <a:rPr lang="en-US" altLang="zh-CN" dirty="0"/>
              <a:t>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授课教师：秦建斌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邮箱：</a:t>
            </a:r>
            <a:r>
              <a:rPr lang="en-US" altLang="zh-CN" dirty="0" err="1"/>
              <a:t>qinjianbin@szu.edu.cn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/>
              <a:t>深圳大学 计算机与软件学院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>
                <a:sym typeface="微软雅黑" pitchFamily="34" charset="-122"/>
              </a:rPr>
              <a:t>（</a:t>
            </a:r>
            <a:r>
              <a:rPr lang="en-US" altLang="zh-CN" dirty="0">
                <a:sym typeface="微软雅黑" pitchFamily="34" charset="-122"/>
              </a:rPr>
              <a:t>1</a:t>
            </a:r>
            <a:r>
              <a:rPr lang="zh-CN" altLang="en-US" dirty="0">
                <a:sym typeface="微软雅黑" pitchFamily="34" charset="-122"/>
              </a:rPr>
              <a:t>）函数依赖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267" name="Group 24"/>
          <p:cNvGrpSpPr>
            <a:grpSpLocks/>
          </p:cNvGrpSpPr>
          <p:nvPr/>
        </p:nvGrpSpPr>
        <p:grpSpPr bwMode="auto">
          <a:xfrm>
            <a:off x="4479924" y="2108200"/>
            <a:ext cx="536575" cy="25400"/>
            <a:chOff x="3742" y="1616"/>
            <a:chExt cx="338" cy="16"/>
          </a:xfrm>
        </p:grpSpPr>
        <p:sp>
          <p:nvSpPr>
            <p:cNvPr id="11294" name="Line 13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20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68" name="Group 25"/>
          <p:cNvGrpSpPr>
            <a:grpSpLocks/>
          </p:cNvGrpSpPr>
          <p:nvPr/>
        </p:nvGrpSpPr>
        <p:grpSpPr bwMode="auto">
          <a:xfrm>
            <a:off x="4462991" y="2608263"/>
            <a:ext cx="536575" cy="25400"/>
            <a:chOff x="3742" y="1616"/>
            <a:chExt cx="338" cy="16"/>
          </a:xfrm>
        </p:grpSpPr>
        <p:sp>
          <p:nvSpPr>
            <p:cNvPr id="11292" name="Line 26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7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69" name="Group 28"/>
          <p:cNvGrpSpPr>
            <a:grpSpLocks/>
          </p:cNvGrpSpPr>
          <p:nvPr/>
        </p:nvGrpSpPr>
        <p:grpSpPr bwMode="auto">
          <a:xfrm>
            <a:off x="4430182" y="3133726"/>
            <a:ext cx="536575" cy="25400"/>
            <a:chOff x="3742" y="1616"/>
            <a:chExt cx="338" cy="16"/>
          </a:xfrm>
        </p:grpSpPr>
        <p:sp>
          <p:nvSpPr>
            <p:cNvPr id="11290" name="Line 29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30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0" name="Group 31"/>
          <p:cNvGrpSpPr>
            <a:grpSpLocks/>
          </p:cNvGrpSpPr>
          <p:nvPr/>
        </p:nvGrpSpPr>
        <p:grpSpPr bwMode="auto">
          <a:xfrm>
            <a:off x="4459816" y="3669771"/>
            <a:ext cx="536575" cy="25400"/>
            <a:chOff x="3742" y="1616"/>
            <a:chExt cx="338" cy="16"/>
          </a:xfrm>
        </p:grpSpPr>
        <p:sp>
          <p:nvSpPr>
            <p:cNvPr id="11288" name="Line 32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33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" name="Group 34"/>
          <p:cNvGrpSpPr>
            <a:grpSpLocks/>
          </p:cNvGrpSpPr>
          <p:nvPr/>
        </p:nvGrpSpPr>
        <p:grpSpPr bwMode="auto">
          <a:xfrm>
            <a:off x="4427007" y="4182534"/>
            <a:ext cx="536575" cy="25400"/>
            <a:chOff x="3742" y="1616"/>
            <a:chExt cx="338" cy="16"/>
          </a:xfrm>
        </p:grpSpPr>
        <p:sp>
          <p:nvSpPr>
            <p:cNvPr id="11286" name="Line 35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36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2" name="Group 37"/>
          <p:cNvGrpSpPr>
            <a:grpSpLocks/>
          </p:cNvGrpSpPr>
          <p:nvPr/>
        </p:nvGrpSpPr>
        <p:grpSpPr bwMode="auto">
          <a:xfrm>
            <a:off x="4479924" y="4657197"/>
            <a:ext cx="536575" cy="25400"/>
            <a:chOff x="3742" y="1616"/>
            <a:chExt cx="338" cy="16"/>
          </a:xfrm>
        </p:grpSpPr>
        <p:sp>
          <p:nvSpPr>
            <p:cNvPr id="11284" name="Line 38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39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4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298449" y="1405467"/>
            <a:ext cx="8229600" cy="48768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Example:                       which is true?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A    B       C       D              A        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a1   b1    c1    d1             A         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a1   b2    c1    d2             C         A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a2   b2    c2    d2             A         D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a2   b3    c2    d3             B         D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a3   b3    c2    d4            AB       D</a:t>
            </a:r>
          </a:p>
        </p:txBody>
      </p:sp>
      <p:grpSp>
        <p:nvGrpSpPr>
          <p:cNvPr id="11273" name="Group 45"/>
          <p:cNvGrpSpPr>
            <a:grpSpLocks/>
          </p:cNvGrpSpPr>
          <p:nvPr/>
        </p:nvGrpSpPr>
        <p:grpSpPr bwMode="auto">
          <a:xfrm>
            <a:off x="533400" y="1844676"/>
            <a:ext cx="2937933" cy="3053292"/>
            <a:chOff x="528" y="1488"/>
            <a:chExt cx="1968" cy="2400"/>
          </a:xfrm>
        </p:grpSpPr>
        <p:sp>
          <p:nvSpPr>
            <p:cNvPr id="11275" name="Rectangle 4"/>
            <p:cNvSpPr>
              <a:spLocks noChangeArrowheads="1"/>
            </p:cNvSpPr>
            <p:nvPr/>
          </p:nvSpPr>
          <p:spPr bwMode="auto">
            <a:xfrm>
              <a:off x="528" y="1488"/>
              <a:ext cx="1968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1276" name="Line 5"/>
            <p:cNvSpPr>
              <a:spLocks noChangeShapeType="1"/>
            </p:cNvSpPr>
            <p:nvPr/>
          </p:nvSpPr>
          <p:spPr bwMode="auto">
            <a:xfrm>
              <a:off x="528" y="1824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528" y="2256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>
              <a:off x="528" y="2688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>
              <a:off x="528" y="3072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528" y="3504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>
              <a:off x="960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2016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031439" y="2455321"/>
            <a:ext cx="4855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85672" y="4580455"/>
            <a:ext cx="4855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0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CON…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7772400" cy="4548188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zh-CN" altLang="en-US" i="1" dirty="0"/>
              <a:t>若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是决定因素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i="1" dirty="0"/>
              <a:t>若</a:t>
            </a:r>
            <a:r>
              <a:rPr lang="en-US" altLang="zh-CN" i="1" dirty="0"/>
              <a:t>X→Y</a:t>
            </a:r>
            <a:r>
              <a:rPr lang="zh-CN" altLang="en-US" i="1" dirty="0"/>
              <a:t>，并且</a:t>
            </a:r>
            <a:r>
              <a:rPr lang="en-US" altLang="zh-CN" i="1" dirty="0"/>
              <a:t>Y→X, </a:t>
            </a:r>
            <a:r>
              <a:rPr lang="zh-CN" altLang="en-US" i="1" dirty="0"/>
              <a:t>则记为</a:t>
            </a:r>
            <a:r>
              <a:rPr lang="en-US" altLang="zh-CN" i="1" dirty="0"/>
              <a:t>X←→Y</a:t>
            </a:r>
            <a:r>
              <a:rPr lang="zh-CN" altLang="en-US" i="1" dirty="0"/>
              <a:t>。</a:t>
            </a:r>
          </a:p>
          <a:p>
            <a:pPr lvl="1">
              <a:lnSpc>
                <a:spcPct val="160000"/>
              </a:lnSpc>
            </a:pPr>
            <a:r>
              <a:rPr lang="zh-CN" altLang="en-US" i="1" dirty="0"/>
              <a:t>若</a:t>
            </a:r>
            <a:r>
              <a:rPr lang="en-US" altLang="zh-CN" i="1" dirty="0"/>
              <a:t>Y</a:t>
            </a:r>
            <a:r>
              <a:rPr lang="zh-CN" altLang="en-US" i="1" dirty="0"/>
              <a:t>不函数依赖于</a:t>
            </a:r>
            <a:r>
              <a:rPr lang="en-US" altLang="zh-CN" i="1" dirty="0"/>
              <a:t>X, </a:t>
            </a:r>
            <a:r>
              <a:rPr lang="zh-CN" altLang="en-US" i="1" dirty="0"/>
              <a:t>则记为</a:t>
            </a:r>
            <a:r>
              <a:rPr lang="en-US" altLang="zh-CN" i="1" dirty="0"/>
              <a:t>X→Y</a:t>
            </a:r>
            <a:r>
              <a:rPr lang="zh-CN" altLang="en-US" i="1" dirty="0"/>
              <a:t>。</a:t>
            </a:r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5032904" y="3441964"/>
            <a:ext cx="144462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81"/>
          <p:cNvSpPr>
            <a:spLocks/>
          </p:cNvSpPr>
          <p:nvPr/>
        </p:nvSpPr>
        <p:spPr bwMode="auto">
          <a:xfrm>
            <a:off x="790046" y="4682332"/>
            <a:ext cx="7920037" cy="936625"/>
          </a:xfrm>
          <a:prstGeom prst="borderCallout1">
            <a:avLst>
              <a:gd name="adj1" fmla="val 87500"/>
              <a:gd name="adj2" fmla="val -991"/>
              <a:gd name="adj3" fmla="val -345657"/>
              <a:gd name="adj4" fmla="val -991"/>
            </a:avLst>
          </a:prstGeom>
          <a:gradFill rotWithShape="1">
            <a:gsLst>
              <a:gs pos="0">
                <a:srgbClr val="A8A8E2"/>
              </a:gs>
              <a:gs pos="34999">
                <a:srgbClr val="C3C3EA"/>
              </a:gs>
              <a:gs pos="100000">
                <a:srgbClr val="E6E6F8"/>
              </a:gs>
            </a:gsLst>
            <a:lin ang="5400000" scaled="1"/>
          </a:gradFill>
          <a:ln w="9525">
            <a:solidFill>
              <a:srgbClr val="2D2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函数依赖不是指关系模式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的某个或某些关系实例满足的约束条件，而是指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的所有关系实例均要满足的约束条件。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6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zh-CN" altLang="en-US" sz="3600" dirty="0">
                <a:sym typeface="微软雅黑" pitchFamily="34" charset="-122"/>
              </a:rPr>
              <a:t>（</a:t>
            </a:r>
            <a:r>
              <a:rPr lang="en-US" altLang="zh-CN" sz="3600" dirty="0">
                <a:sym typeface="微软雅黑" pitchFamily="34" charset="-122"/>
              </a:rPr>
              <a:t>2</a:t>
            </a:r>
            <a:r>
              <a:rPr lang="zh-CN" altLang="en-US" sz="3600" dirty="0">
                <a:sym typeface="微软雅黑" pitchFamily="34" charset="-122"/>
              </a:rPr>
              <a:t>）平凡函数依赖与非平凡函数依赖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39850"/>
            <a:ext cx="8949268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，但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⊈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则称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非平凡的函数依赖（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 NON-Trivial  FD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） </a:t>
            </a:r>
            <a:r>
              <a:rPr lang="zh-CN" altLang="en-US" dirty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，但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⊆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则称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平凡的函数依赖（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 Trivial FD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） </a:t>
            </a:r>
            <a:r>
              <a:rPr lang="zh-CN" altLang="en-US" dirty="0">
                <a:sym typeface="Calibri" pitchFamily="34" charset="0"/>
              </a:rPr>
              <a:t>。</a:t>
            </a:r>
          </a:p>
          <a:p>
            <a:pPr marL="742950" lvl="1" indent="-285750" algn="l">
              <a:buFont typeface="Wingdings" pitchFamily="2" charset="2"/>
              <a:buChar char="n"/>
            </a:pPr>
            <a:endParaRPr lang="zh-CN" altLang="en-US" dirty="0">
              <a:sym typeface="Calibri" pitchFamily="34" charset="0"/>
            </a:endParaRPr>
          </a:p>
        </p:txBody>
      </p:sp>
      <p:sp>
        <p:nvSpPr>
          <p:cNvPr id="29702" name="文本框 3"/>
          <p:cNvSpPr>
            <a:spLocks noChangeArrowheads="1"/>
          </p:cNvSpPr>
          <p:nvPr/>
        </p:nvSpPr>
        <p:spPr bwMode="auto">
          <a:xfrm>
            <a:off x="311150" y="5310188"/>
            <a:ext cx="7777163" cy="120015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对于任一关系模式，平凡函数依赖都是必然成立的，它不反映新的语义。</a:t>
            </a:r>
            <a:endParaRPr lang="en-US" sz="24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若不特别声明， 我们总是讨论非平凡函数依赖。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0" y="2801136"/>
            <a:ext cx="4572000" cy="12557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indent="-361950">
              <a:lnSpc>
                <a:spcPct val="140000"/>
              </a:lnSpc>
              <a:tabLst>
                <a:tab pos="361950" algn="l"/>
              </a:tabLst>
            </a:pPr>
            <a:r>
              <a:rPr lang="en-US" altLang="zh-CN" dirty="0">
                <a:solidFill>
                  <a:srgbClr val="FF00FF"/>
                </a:solidFill>
              </a:rPr>
              <a:t>NON-Trivial FD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</a:t>
            </a:r>
            <a:r>
              <a:rPr lang="en-US" altLang="zh-CN" baseline="46000" dirty="0"/>
              <a:t> </a:t>
            </a:r>
            <a:r>
              <a:rPr lang="en-US" altLang="zh-CN" dirty="0"/>
              <a:t>Grade</a:t>
            </a:r>
          </a:p>
          <a:p>
            <a:pPr marL="361950" indent="-361950">
              <a:lnSpc>
                <a:spcPct val="140000"/>
              </a:lnSpc>
              <a:tabLst>
                <a:tab pos="361950" algn="l"/>
              </a:tabLst>
            </a:pPr>
            <a:r>
              <a:rPr lang="en-US" altLang="zh-CN" dirty="0">
                <a:solidFill>
                  <a:srgbClr val="FF00FF"/>
                </a:solidFill>
              </a:rPr>
              <a:t>         Trivial FD 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</a:t>
            </a:r>
            <a:r>
              <a:rPr lang="en-US" altLang="zh-CN" baseline="46000" dirty="0"/>
              <a:t> </a:t>
            </a:r>
            <a:r>
              <a:rPr lang="en-US" altLang="zh-CN" dirty="0" err="1"/>
              <a:t>Sno</a:t>
            </a:r>
            <a:r>
              <a:rPr lang="en-US" altLang="zh-CN" dirty="0"/>
              <a:t> </a:t>
            </a:r>
          </a:p>
          <a:p>
            <a:pPr marL="361950" indent="-361950">
              <a:lnSpc>
                <a:spcPct val="140000"/>
              </a:lnSpc>
              <a:tabLst>
                <a:tab pos="361950" algn="l"/>
              </a:tabLst>
            </a:pPr>
            <a:r>
              <a:rPr lang="en-US" altLang="zh-CN" dirty="0"/>
              <a:t>                                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 </a:t>
            </a:r>
            <a:r>
              <a:rPr lang="en-US" altLang="zh-CN" dirty="0" err="1"/>
              <a:t>Cno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3893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174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>
                <a:sym typeface="微软雅黑" pitchFamily="34" charset="-122"/>
              </a:rPr>
              <a:t>（</a:t>
            </a:r>
            <a:r>
              <a:rPr lang="en-US" altLang="zh-CN" sz="3600" dirty="0">
                <a:sym typeface="微软雅黑" pitchFamily="34" charset="-122"/>
              </a:rPr>
              <a:t>3</a:t>
            </a:r>
            <a:r>
              <a:rPr lang="zh-CN" altLang="en-US" sz="3600" dirty="0">
                <a:sym typeface="微软雅黑" pitchFamily="34" charset="-122"/>
              </a:rPr>
              <a:t>）完全函数依赖与部分函数依赖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定义</a:t>
            </a:r>
            <a:r>
              <a:rPr lang="en-US" altLang="zh-CN" dirty="0">
                <a:sym typeface="Calibri" pitchFamily="34" charset="0"/>
              </a:rPr>
              <a:t>2  </a:t>
            </a:r>
            <a:r>
              <a:rPr lang="zh-CN" altLang="en-US" dirty="0">
                <a:sym typeface="Calibri" pitchFamily="34" charset="0"/>
              </a:rPr>
              <a:t>在</a:t>
            </a:r>
            <a:r>
              <a:rPr lang="en-US" altLang="zh-CN" i="1" dirty="0">
                <a:sym typeface="Calibri" pitchFamily="34" charset="0"/>
              </a:rPr>
              <a:t>R(U)</a:t>
            </a:r>
            <a:r>
              <a:rPr lang="zh-CN" altLang="en-US" dirty="0">
                <a:sym typeface="Calibri" pitchFamily="34" charset="0"/>
              </a:rPr>
              <a:t>中，如果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，并且对于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的任何一个真子集</a:t>
            </a:r>
            <a:r>
              <a:rPr lang="en-US" altLang="zh-CN" i="1" dirty="0">
                <a:sym typeface="Calibri" pitchFamily="34" charset="0"/>
              </a:rPr>
              <a:t>X’</a:t>
            </a:r>
            <a:r>
              <a:rPr lang="zh-CN" altLang="en-US" dirty="0">
                <a:sym typeface="Calibri" pitchFamily="34" charset="0"/>
              </a:rPr>
              <a:t>, 都有 </a:t>
            </a:r>
            <a:r>
              <a:rPr lang="en-US" altLang="zh-CN" i="1" dirty="0">
                <a:sym typeface="Calibri" pitchFamily="34" charset="0"/>
              </a:rPr>
              <a:t>X’ </a:t>
            </a:r>
            <a:r>
              <a:rPr lang="en-US" altLang="zh-CN" dirty="0">
                <a:sym typeface="Calibri" pitchFamily="34" charset="0"/>
              </a:rPr>
              <a:t>↛</a:t>
            </a:r>
            <a:r>
              <a:rPr lang="en-US" altLang="zh-CN" i="1" dirty="0">
                <a:sym typeface="Calibri" pitchFamily="34" charset="0"/>
              </a:rPr>
              <a:t> Y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zh-CN" altLang="en-US" dirty="0">
                <a:sym typeface="Calibri" pitchFamily="34" charset="0"/>
              </a:rPr>
              <a:t>则称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对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完全函数依赖</a:t>
            </a:r>
            <a:r>
              <a:rPr lang="zh-CN" altLang="en-US" dirty="0">
                <a:sym typeface="Calibri" pitchFamily="34" charset="0"/>
              </a:rPr>
              <a:t>，记作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→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en-US" dirty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，但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不完全函数依赖于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，则称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对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部分函数依赖</a:t>
            </a:r>
            <a:r>
              <a:rPr lang="zh-CN" altLang="en-US" dirty="0">
                <a:sym typeface="Calibri" pitchFamily="34" charset="0"/>
              </a:rPr>
              <a:t>，记作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→ </a:t>
            </a:r>
            <a:r>
              <a:rPr lang="en-US" altLang="zh-CN" i="1" dirty="0">
                <a:sym typeface="Calibri" pitchFamily="34" charset="0"/>
              </a:rPr>
              <a:t>Y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{CNO, CNAME}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cs typeface="Times New Roman" panose="02020603050405020304" pitchFamily="18" charset="0"/>
              </a:rPr>
              <a:t> CLOCATION </a:t>
            </a: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CNO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cs typeface="Times New Roman" panose="02020603050405020304" pitchFamily="18" charset="0"/>
              </a:rPr>
              <a:t> CLOCATION</a:t>
            </a: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en-US" altLang="zh-CN" i="1" dirty="0">
              <a:sym typeface="Calibri" pitchFamily="34" charset="0"/>
            </a:endParaRPr>
          </a:p>
        </p:txBody>
      </p:sp>
      <p:sp>
        <p:nvSpPr>
          <p:cNvPr id="31750" name="文本框 4"/>
          <p:cNvSpPr>
            <a:spLocks noChangeArrowheads="1"/>
          </p:cNvSpPr>
          <p:nvPr/>
        </p:nvSpPr>
        <p:spPr bwMode="auto">
          <a:xfrm>
            <a:off x="7011459" y="1894947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1751" name="文本框 10"/>
          <p:cNvSpPr>
            <a:spLocks noChangeArrowheads="1"/>
          </p:cNvSpPr>
          <p:nvPr/>
        </p:nvSpPr>
        <p:spPr bwMode="auto">
          <a:xfrm>
            <a:off x="1692804" y="3114146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4233446" y="437568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9" name="文本框 10"/>
          <p:cNvSpPr>
            <a:spLocks noChangeArrowheads="1"/>
          </p:cNvSpPr>
          <p:nvPr/>
        </p:nvSpPr>
        <p:spPr bwMode="auto">
          <a:xfrm>
            <a:off x="4840816" y="3567112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0335873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79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>
                <a:sym typeface="微软雅黑" pitchFamily="34" charset="-122"/>
              </a:rPr>
              <a:t>(4)</a:t>
            </a:r>
            <a:r>
              <a:rPr lang="zh-CN" altLang="en-US" sz="3600" dirty="0">
                <a:sym typeface="微软雅黑" pitchFamily="34" charset="-122"/>
              </a:rPr>
              <a:t> 传递函数依赖</a:t>
            </a:r>
            <a:endParaRPr lang="zh-CN" altLang="en-US" sz="3600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定义</a:t>
            </a:r>
            <a:r>
              <a:rPr lang="en-US" altLang="zh-CN" dirty="0">
                <a:sym typeface="Calibri" pitchFamily="34" charset="0"/>
              </a:rPr>
              <a:t>3  </a:t>
            </a:r>
            <a:r>
              <a:rPr lang="zh-CN" altLang="en-US" dirty="0">
                <a:sym typeface="Calibri" pitchFamily="34" charset="0"/>
              </a:rPr>
              <a:t>在</a:t>
            </a:r>
            <a:r>
              <a:rPr lang="en-US" altLang="zh-CN" i="1" dirty="0">
                <a:sym typeface="Calibri" pitchFamily="34" charset="0"/>
              </a:rPr>
              <a:t>R(U)</a:t>
            </a:r>
            <a:r>
              <a:rPr lang="zh-CN" altLang="en-US" dirty="0">
                <a:sym typeface="Calibri" pitchFamily="34" charset="0"/>
              </a:rPr>
              <a:t>中，如果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(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⊈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↛</a:t>
            </a:r>
            <a:r>
              <a:rPr lang="en-US" altLang="zh-CN" i="1" dirty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Calibri" pitchFamily="34" charset="0"/>
              </a:rPr>
              <a:t>⊈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zh-CN" altLang="en-US" dirty="0">
                <a:sym typeface="Calibri" pitchFamily="34" charset="0"/>
              </a:rPr>
              <a:t>则称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对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传递函数依赖</a:t>
            </a:r>
            <a:r>
              <a:rPr lang="en-US" altLang="zh-CN" dirty="0">
                <a:sym typeface="Calibri" pitchFamily="34" charset="0"/>
              </a:rPr>
              <a:t>(transitive functional dependency)</a:t>
            </a:r>
            <a:r>
              <a:rPr lang="zh-CN" altLang="en-US" dirty="0">
                <a:sym typeface="Calibri" pitchFamily="34" charset="0"/>
              </a:rPr>
              <a:t>。记为：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→ 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sz="3200" dirty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sym typeface="Times New Roman" pitchFamily="18" charset="0"/>
              </a:rPr>
              <a:t>注</a:t>
            </a:r>
            <a:r>
              <a:rPr lang="en-US" altLang="zh-CN" dirty="0">
                <a:sym typeface="Times New Roman" pitchFamily="18" charset="0"/>
              </a:rPr>
              <a:t>: </a:t>
            </a:r>
            <a:r>
              <a:rPr lang="zh-CN" altLang="en-US" dirty="0">
                <a:sym typeface="Times New Roman" pitchFamily="18" charset="0"/>
              </a:rPr>
              <a:t>如果</a:t>
            </a:r>
            <a:r>
              <a:rPr lang="en-US" altLang="zh-CN" i="1" dirty="0">
                <a:sym typeface="Times New Roman" pitchFamily="18" charset="0"/>
              </a:rPr>
              <a:t>Y</a:t>
            </a:r>
            <a:r>
              <a:rPr lang="en-US" altLang="zh-CN" dirty="0">
                <a:sym typeface="Times New Roman" pitchFamily="18" charset="0"/>
              </a:rPr>
              <a:t>→</a:t>
            </a:r>
            <a:r>
              <a:rPr lang="en-US" altLang="zh-CN" i="1" dirty="0">
                <a:sym typeface="Times New Roman" pitchFamily="18" charset="0"/>
              </a:rPr>
              <a:t>X</a:t>
            </a:r>
            <a:r>
              <a:rPr lang="en-US" altLang="zh-CN" dirty="0">
                <a:sym typeface="Times New Roman" pitchFamily="18" charset="0"/>
              </a:rPr>
              <a:t>, </a:t>
            </a:r>
            <a:r>
              <a:rPr lang="zh-CN" altLang="en-US" dirty="0">
                <a:sym typeface="Times New Roman" pitchFamily="18" charset="0"/>
              </a:rPr>
              <a:t>即</a:t>
            </a:r>
            <a:r>
              <a:rPr lang="en-US" altLang="zh-CN" i="1" dirty="0">
                <a:sym typeface="Times New Roman" pitchFamily="18" charset="0"/>
              </a:rPr>
              <a:t>X</a:t>
            </a:r>
            <a:r>
              <a:rPr lang="en-US" altLang="zh-CN" dirty="0">
                <a:sym typeface="Times New Roman" pitchFamily="18" charset="0"/>
              </a:rPr>
              <a:t>←→</a:t>
            </a:r>
            <a:r>
              <a:rPr lang="en-US" altLang="zh-CN" i="1" dirty="0">
                <a:sym typeface="Times New Roman" pitchFamily="18" charset="0"/>
              </a:rPr>
              <a:t>Y</a:t>
            </a:r>
            <a:r>
              <a:rPr lang="zh-CN" altLang="en-US" dirty="0">
                <a:sym typeface="Times New Roman" pitchFamily="18" charset="0"/>
              </a:rPr>
              <a:t>，则</a:t>
            </a:r>
            <a:r>
              <a:rPr lang="en-US" altLang="zh-CN" i="1" dirty="0">
                <a:sym typeface="Times New Roman" pitchFamily="18" charset="0"/>
              </a:rPr>
              <a:t>Z</a:t>
            </a:r>
            <a:r>
              <a:rPr lang="zh-CN" altLang="en-US" dirty="0">
                <a:sym typeface="Times New Roman" pitchFamily="18" charset="0"/>
              </a:rPr>
              <a:t>直接依赖于</a:t>
            </a:r>
            <a:r>
              <a:rPr lang="en-US" altLang="zh-CN" i="1" dirty="0">
                <a:sym typeface="Times New Roman" pitchFamily="18" charset="0"/>
              </a:rPr>
              <a:t>X</a:t>
            </a:r>
            <a:r>
              <a:rPr lang="zh-CN" altLang="en-US" dirty="0">
                <a:sym typeface="Times New Roman" pitchFamily="18" charset="0"/>
              </a:rPr>
              <a:t>，而不是传递函数依赖。</a:t>
            </a:r>
            <a:endParaRPr lang="zh-CN" altLang="en-US" sz="2800" dirty="0">
              <a:sym typeface="Times New Roman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dirty="0">
                <a:sym typeface="Times New Roman" pitchFamily="18" charset="0"/>
              </a:rPr>
              <a:t>[</a:t>
            </a:r>
            <a:r>
              <a:rPr lang="zh-CN" altLang="en-US" dirty="0">
                <a:sym typeface="Times New Roman" pitchFamily="18" charset="0"/>
              </a:rPr>
              <a:t>例</a:t>
            </a:r>
            <a:r>
              <a:rPr lang="en-US" altLang="zh-CN" dirty="0">
                <a:sym typeface="Times New Roman" pitchFamily="18" charset="0"/>
              </a:rPr>
              <a:t>] </a:t>
            </a:r>
            <a:r>
              <a:rPr lang="zh-CN" altLang="en-US" dirty="0">
                <a:sym typeface="Times New Roman" pitchFamily="18" charset="0"/>
              </a:rPr>
              <a:t>在关系</a:t>
            </a:r>
            <a:r>
              <a:rPr lang="en-US" altLang="zh-CN" dirty="0">
                <a:sym typeface="Times New Roman" pitchFamily="18" charset="0"/>
              </a:rPr>
              <a:t>Std(</a:t>
            </a:r>
            <a:r>
              <a:rPr lang="en-US" altLang="zh-CN" dirty="0" err="1">
                <a:sym typeface="Times New Roman" pitchFamily="18" charset="0"/>
              </a:rPr>
              <a:t>Sno</a:t>
            </a:r>
            <a:r>
              <a:rPr lang="en-US" altLang="zh-CN" dirty="0">
                <a:sym typeface="Times New Roman" pitchFamily="18" charset="0"/>
              </a:rPr>
              <a:t>, </a:t>
            </a:r>
            <a:r>
              <a:rPr lang="en-US" altLang="zh-CN" dirty="0" err="1">
                <a:sym typeface="Times New Roman" pitchFamily="18" charset="0"/>
              </a:rPr>
              <a:t>Sdept</a:t>
            </a:r>
            <a:r>
              <a:rPr lang="en-US" altLang="zh-CN" dirty="0">
                <a:sym typeface="Times New Roman" pitchFamily="18" charset="0"/>
              </a:rPr>
              <a:t>, </a:t>
            </a:r>
            <a:r>
              <a:rPr lang="en-US" altLang="zh-CN" dirty="0" err="1">
                <a:sym typeface="Times New Roman" pitchFamily="18" charset="0"/>
              </a:rPr>
              <a:t>Mname</a:t>
            </a:r>
            <a:r>
              <a:rPr lang="en-US" altLang="zh-CN" dirty="0">
                <a:sym typeface="Times New Roman" pitchFamily="18" charset="0"/>
              </a:rPr>
              <a:t>)</a:t>
            </a:r>
            <a:r>
              <a:rPr lang="zh-CN" altLang="en-US" dirty="0">
                <a:sym typeface="Times New Roman" pitchFamily="18" charset="0"/>
              </a:rPr>
              <a:t>中，有：</a:t>
            </a:r>
            <a:endParaRPr lang="zh-CN" altLang="en-US" sz="2800" dirty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>
                <a:sym typeface="Times New Roman" pitchFamily="18" charset="0"/>
              </a:rPr>
              <a:t>Sno</a:t>
            </a:r>
            <a:r>
              <a:rPr lang="en-US" altLang="zh-CN" dirty="0">
                <a:sym typeface="Times New Roman" pitchFamily="18" charset="0"/>
              </a:rPr>
              <a:t> → </a:t>
            </a:r>
            <a:r>
              <a:rPr lang="en-US" altLang="zh-CN" dirty="0" err="1">
                <a:sym typeface="Times New Roman" pitchFamily="18" charset="0"/>
              </a:rPr>
              <a:t>Sdept</a:t>
            </a:r>
            <a:r>
              <a:rPr lang="zh-CN" altLang="en-US" dirty="0">
                <a:sym typeface="Times New Roman" pitchFamily="18" charset="0"/>
              </a:rPr>
              <a:t>，</a:t>
            </a:r>
            <a:r>
              <a:rPr lang="en-US" altLang="zh-CN" dirty="0" err="1">
                <a:sym typeface="Times New Roman" pitchFamily="18" charset="0"/>
              </a:rPr>
              <a:t>Sdept</a:t>
            </a:r>
            <a:r>
              <a:rPr lang="en-US" altLang="zh-CN" dirty="0">
                <a:sym typeface="Times New Roman" pitchFamily="18" charset="0"/>
              </a:rPr>
              <a:t> → </a:t>
            </a:r>
            <a:r>
              <a:rPr lang="en-US" altLang="zh-CN" dirty="0" err="1">
                <a:sym typeface="Times New Roman" pitchFamily="18" charset="0"/>
              </a:rPr>
              <a:t>Mname</a:t>
            </a:r>
            <a:r>
              <a:rPr lang="zh-CN" altLang="en-US" dirty="0">
                <a:sym typeface="Times New Roman" pitchFamily="18" charset="0"/>
              </a:rPr>
              <a:t>，</a:t>
            </a:r>
            <a:endParaRPr lang="en-US" altLang="zh-CN" dirty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>
                <a:sym typeface="Times New Roman" pitchFamily="18" charset="0"/>
              </a:rPr>
              <a:t>Mname</a:t>
            </a:r>
            <a:r>
              <a:rPr lang="zh-CN" altLang="en-US" dirty="0">
                <a:sym typeface="Times New Roman" pitchFamily="18" charset="0"/>
              </a:rPr>
              <a:t>传递函数依赖于</a:t>
            </a:r>
            <a:r>
              <a:rPr lang="en-US" altLang="zh-CN" dirty="0" err="1">
                <a:sym typeface="Times New Roman" pitchFamily="18" charset="0"/>
              </a:rPr>
              <a:t>Sno</a:t>
            </a:r>
            <a:endParaRPr lang="zh-CN" altLang="en-US" dirty="0"/>
          </a:p>
        </p:txBody>
      </p:sp>
      <p:sp>
        <p:nvSpPr>
          <p:cNvPr id="33798" name="文本框 3"/>
          <p:cNvSpPr>
            <a:spLocks noChangeArrowheads="1"/>
          </p:cNvSpPr>
          <p:nvPr/>
        </p:nvSpPr>
        <p:spPr bwMode="auto">
          <a:xfrm>
            <a:off x="992452" y="2064808"/>
            <a:ext cx="5889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传递</a:t>
            </a:r>
          </a:p>
        </p:txBody>
      </p:sp>
    </p:spTree>
    <p:extLst>
      <p:ext uri="{BB962C8B-B14F-4D97-AF65-F5344CB8AC3E}">
        <p14:creationId xmlns:p14="http://schemas.microsoft.com/office/powerpoint/2010/main" val="29531733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关系数据库理论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427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如何设计一个高质量的数据库？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去除冗余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分解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如何分解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</a:rPr>
              <a:t>首先：确定数据依赖 （</a:t>
            </a:r>
            <a:r>
              <a:rPr lang="en-US" altLang="zh-CN" dirty="0">
                <a:solidFill>
                  <a:srgbClr val="FF0000"/>
                </a:solidFill>
              </a:rPr>
              <a:t>Identify Functional Dependency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</a:rPr>
              <a:t>如何确定主键（主码）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lvl="1">
              <a:buNone/>
            </a:pP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2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540875" cy="1008063"/>
          </a:xfrm>
        </p:spPr>
        <p:txBody>
          <a:bodyPr/>
          <a:lstStyle/>
          <a:p>
            <a:r>
              <a:rPr lang="zh-CN" altLang="en-US" dirty="0"/>
              <a:t>确定函数依赖</a:t>
            </a:r>
            <a:r>
              <a:rPr lang="en-US" altLang="zh-CN" dirty="0"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667" y="1382183"/>
            <a:ext cx="8156575" cy="40513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平凡的函数依赖</a:t>
            </a:r>
            <a:r>
              <a:rPr lang="en-US" altLang="zh-CN" dirty="0">
                <a:ea typeface="宋体" panose="02010600030101010101" pitchFamily="2" charset="-122"/>
              </a:rPr>
              <a:t>: if Y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R, then X        Y. </a:t>
            </a:r>
          </a:p>
          <a:p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X is a </a:t>
            </a:r>
            <a:r>
              <a:rPr lang="en-US" altLang="zh-CN" dirty="0" err="1">
                <a:ea typeface="宋体" panose="02010600030101010101" pitchFamily="2" charset="-122"/>
              </a:rPr>
              <a:t>superkey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（超码）</a:t>
            </a:r>
            <a:r>
              <a:rPr lang="en-US" altLang="zh-CN" dirty="0">
                <a:ea typeface="宋体" panose="02010600030101010101" pitchFamily="2" charset="-122"/>
              </a:rPr>
              <a:t>of R and Y is any subset of R,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then X           Y is in R.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基于约束规定的依赖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en-US" altLang="zh-CN" dirty="0"/>
              <a:t>   Employees(SSN, Name, </a:t>
            </a:r>
            <a:r>
              <a:rPr lang="en-US" altLang="zh-CN" dirty="0" err="1"/>
              <a:t>Years_of_emp</a:t>
            </a:r>
            <a:r>
              <a:rPr lang="en-US" altLang="zh-CN" dirty="0"/>
              <a:t>, Salary, Bonus)</a:t>
            </a:r>
          </a:p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</a:rPr>
              <a:t>规定</a:t>
            </a:r>
            <a:r>
              <a:rPr lang="en-US" altLang="zh-CN" dirty="0"/>
              <a:t>: Employees hired the same year have the same salary. </a:t>
            </a:r>
          </a:p>
          <a:p>
            <a:pPr>
              <a:buNone/>
            </a:pPr>
            <a:r>
              <a:rPr lang="zh-CN" altLang="en-US" dirty="0"/>
              <a:t>依赖关系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Years_of_emp</a:t>
            </a:r>
            <a:r>
              <a:rPr lang="en-US" altLang="zh-CN" dirty="0"/>
              <a:t>          Salary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720292" y="152823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600708" y="498843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593242" y="2689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1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zh-CN" altLang="en-US" sz="4000" dirty="0"/>
              <a:t>确定函数依赖</a:t>
            </a:r>
            <a:r>
              <a:rPr lang="en-US" altLang="zh-CN" sz="4000" dirty="0">
                <a:ea typeface="宋体" panose="02010600030101010101" pitchFamily="2" charset="-122"/>
              </a:rPr>
              <a:t>(2)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686800" cy="5182714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分析属性间的语义关系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Addresses(City, Street, </a:t>
            </a:r>
            <a:r>
              <a:rPr lang="en-US" altLang="zh-CN" dirty="0" err="1">
                <a:ea typeface="宋体" panose="02010600030101010101" pitchFamily="2" charset="-122"/>
              </a:rPr>
              <a:t>Zipcode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</a:t>
            </a:r>
            <a:r>
              <a:rPr lang="en-US" altLang="zh-CN" dirty="0" err="1">
                <a:ea typeface="宋体" panose="02010600030101010101" pitchFamily="2" charset="-122"/>
              </a:rPr>
              <a:t>Zipcode</a:t>
            </a:r>
            <a:r>
              <a:rPr lang="en-US" altLang="zh-CN" dirty="0">
                <a:ea typeface="宋体" panose="02010600030101010101" pitchFamily="2" charset="-122"/>
              </a:rPr>
              <a:t>          City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从已知的数据依赖推导出新的依赖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Let R(A, B, C),   F = {A        B, B        C}.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A         C can be derived from F. </a:t>
            </a:r>
          </a:p>
          <a:p>
            <a:pPr>
              <a:buNone/>
            </a:pPr>
            <a:r>
              <a:rPr lang="en-US" altLang="zh-CN" i="1" dirty="0">
                <a:sym typeface="Calibri" pitchFamily="34" charset="0"/>
              </a:rPr>
              <a:t>    A</a:t>
            </a:r>
            <a:r>
              <a:rPr lang="en-US" altLang="zh-CN" dirty="0">
                <a:sym typeface="Calibri" pitchFamily="34" charset="0"/>
              </a:rPr>
              <a:t>→C</a:t>
            </a:r>
            <a:r>
              <a:rPr lang="en-US" altLang="zh-CN" i="1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</a:t>
            </a:r>
            <a:endParaRPr lang="en-US" altLang="zh-CN" dirty="0">
              <a:sym typeface="Calibri" pitchFamily="34" charset="0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  <a:sym typeface="Calibri" pitchFamily="34" charset="0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sym typeface="Calibri" pitchFamily="34" charset="0"/>
              </a:rPr>
              <a:t>基于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Calibri" pitchFamily="34" charset="0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sym typeface="Calibri" pitchFamily="34" charset="0"/>
              </a:rPr>
              <a:t>所蕴含的关系，可以确定所有的函数依赖，可以确定码。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535879" y="262015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571132" y="402699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188419" y="445288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756836" y="402699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5684"/>
            <a:ext cx="9144000" cy="1143000"/>
          </a:xfrm>
        </p:spPr>
        <p:txBody>
          <a:bodyPr/>
          <a:lstStyle/>
          <a:p>
            <a:r>
              <a:rPr lang="zh-CN" altLang="en-US" sz="4000" dirty="0"/>
              <a:t>确定函数依赖</a:t>
            </a:r>
            <a:r>
              <a:rPr lang="en-US" altLang="zh-CN" sz="4000" dirty="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612371"/>
            <a:ext cx="8229600" cy="4576762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在关系模式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R&lt;U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,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F&gt;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中为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F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所逻辑蕴涵的函数依赖的全体叫作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F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的闭包（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closure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），记为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baseline="30000" dirty="0">
                <a:sym typeface="Calibri" pitchFamily="34" charset="0"/>
              </a:rPr>
              <a:t> + 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。</a:t>
            </a:r>
            <a:endParaRPr lang="en-US" altLang="zh-CN" dirty="0">
              <a:ea typeface="宋体" panose="02010600030101010101" pitchFamily="2" charset="-122"/>
              <a:sym typeface="Calibri" pitchFamily="34" charset="0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4650" y="2565400"/>
            <a:ext cx="8686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A BIG 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may be derived from a small F.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Example: For R(A, B, C)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F = {A        B,  B         C}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= { A         B,  B          C,  A         C,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A        </a:t>
            </a:r>
            <a:r>
              <a:rPr lang="en-US" altLang="zh-CN" dirty="0" err="1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 B         </a:t>
            </a:r>
            <a:r>
              <a:rPr lang="en-US" altLang="zh-CN" dirty="0" err="1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 C        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AB       </a:t>
            </a:r>
            <a:r>
              <a:rPr lang="en-US" altLang="zh-CN" dirty="0" err="1">
                <a:ea typeface="宋体" panose="02010600030101010101" pitchFamily="2" charset="-122"/>
              </a:rPr>
              <a:t>AB</a:t>
            </a:r>
            <a:r>
              <a:rPr lang="en-US" altLang="zh-CN" dirty="0">
                <a:ea typeface="宋体" panose="02010600030101010101" pitchFamily="2" charset="-122"/>
              </a:rPr>
              <a:t>,  AB        A, AB        B, ... } </a:t>
            </a:r>
          </a:p>
          <a:p>
            <a:pPr>
              <a:buNone/>
            </a:pPr>
            <a:endParaRPr lang="en-US" altLang="zh-CN" i="1" dirty="0">
              <a:solidFill>
                <a:srgbClr val="FF0000"/>
              </a:solidFill>
              <a:sym typeface="Calibri" pitchFamily="34" charset="0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FF0000"/>
                </a:solidFill>
                <a:sym typeface="Calibri" pitchFamily="34" charset="0"/>
              </a:rPr>
              <a:t>  F</a:t>
            </a:r>
            <a:r>
              <a:rPr lang="en-US" altLang="zh-CN" baseline="30000" dirty="0">
                <a:solidFill>
                  <a:srgbClr val="FF0000"/>
                </a:solidFill>
                <a:sym typeface="Calibri" pitchFamily="34" charset="0"/>
              </a:rPr>
              <a:t> +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是个很大的集合，如何推理？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Armstrong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公理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003675" y="38264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736850" y="38264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581679" y="430635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41650" y="432685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346450" y="53429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51013" y="53429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001433" y="486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379383" y="486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48355" y="486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379383" y="431323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34996" y="53429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dirty="0">
                <a:ea typeface="宋体" panose="02010600030101010101" pitchFamily="2" charset="-122"/>
              </a:rPr>
              <a:t>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(1)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公理系统</a:t>
            </a:r>
            <a:r>
              <a:rPr lang="en-US" altLang="zh-CN" dirty="0">
                <a:ea typeface="宋体" panose="02010600030101010101" pitchFamily="2" charset="-122"/>
              </a:rPr>
              <a:t>(1974):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</a:t>
            </a:r>
            <a:r>
              <a:rPr lang="zh-CN" altLang="en-US" dirty="0">
                <a:sym typeface="Calibri" pitchFamily="34" charset="0"/>
              </a:rPr>
              <a:t>1 自反律（</a:t>
            </a:r>
            <a:r>
              <a:rPr lang="en-US" altLang="zh-CN" dirty="0">
                <a:sym typeface="Calibri" pitchFamily="34" charset="0"/>
              </a:rPr>
              <a:t>reflexivity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→</a:t>
            </a:r>
            <a:r>
              <a:rPr lang="en-US" altLang="zh-CN" i="1" dirty="0">
                <a:sym typeface="Calibri" pitchFamily="34" charset="0"/>
              </a:rPr>
              <a:t>Y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所蕴涵。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A2</a:t>
            </a:r>
            <a:r>
              <a:rPr lang="zh-CN" altLang="en-US" dirty="0">
                <a:sym typeface="Calibri" pitchFamily="34" charset="0"/>
              </a:rPr>
              <a:t> 增广律（</a:t>
            </a:r>
            <a:r>
              <a:rPr lang="en-US" altLang="zh-CN" dirty="0">
                <a:sym typeface="Calibri" pitchFamily="34" charset="0"/>
              </a:rPr>
              <a:t>augmentation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所蕴涵，且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XZ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YZ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所蕴涵。</a:t>
            </a:r>
            <a:endParaRPr lang="en-US" altLang="zh-CN" dirty="0">
              <a:sym typeface="Calibri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endParaRPr lang="zh-CN" altLang="en-US" dirty="0">
              <a:sym typeface="Calibri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A3</a:t>
            </a:r>
            <a:r>
              <a:rPr lang="zh-CN" altLang="en-US" dirty="0">
                <a:sym typeface="Calibri" pitchFamily="34" charset="0"/>
              </a:rPr>
              <a:t> 传递律（</a:t>
            </a:r>
            <a:r>
              <a:rPr lang="en-US" altLang="zh-CN" dirty="0">
                <a:sym typeface="Calibri" pitchFamily="34" charset="0"/>
              </a:rPr>
              <a:t>transitivity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及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所蕴涵。</a:t>
            </a:r>
          </a:p>
        </p:txBody>
      </p:sp>
    </p:spTree>
    <p:extLst>
      <p:ext uri="{BB962C8B-B14F-4D97-AF65-F5344CB8AC3E}">
        <p14:creationId xmlns:p14="http://schemas.microsoft.com/office/powerpoint/2010/main" val="92838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目录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77987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问题的提出        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6.1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数据依赖             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6.2.1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确定函数依赖    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6.3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/>
              <a:t>计算</a:t>
            </a:r>
            <a:r>
              <a:rPr lang="en-US" altLang="zh-CN" sz="2200" dirty="0"/>
              <a:t>F</a:t>
            </a:r>
            <a:r>
              <a:rPr lang="en-US" altLang="zh-CN" sz="2200" baseline="30000" dirty="0"/>
              <a:t>+</a:t>
            </a:r>
            <a:r>
              <a:rPr lang="zh-CN" altLang="en-US" sz="2200" dirty="0">
                <a:ea typeface="宋体" charset="-122"/>
              </a:rPr>
              <a:t>和</a:t>
            </a:r>
            <a:r>
              <a:rPr lang="en-US" altLang="zh-CN" sz="2200" dirty="0"/>
              <a:t>X</a:t>
            </a:r>
            <a:r>
              <a:rPr lang="en-US" altLang="zh-CN" sz="2200" baseline="30000" dirty="0"/>
              <a:t>+                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6.3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节定义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6.12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， 算法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6.1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确定候选码         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6.2.2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+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？）</a:t>
            </a:r>
            <a:endParaRPr lang="en-US" altLang="zh-CN" sz="2200" dirty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模式分解             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6.4.1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6.4.2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  <a:buNone/>
            </a:pPr>
            <a:endParaRPr lang="en-US" altLang="zh-CN" sz="2800" dirty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99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00113"/>
          </a:xfrm>
        </p:spPr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>
                <a:ea typeface="宋体" panose="02010600030101010101" pitchFamily="2" charset="-122"/>
              </a:rPr>
              <a:t>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(2)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799"/>
            <a:ext cx="8382000" cy="527401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根据</a:t>
            </a: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公理系统三条推理规则可以得到下面三条推理规则：</a:t>
            </a:r>
            <a:endParaRPr lang="zh-CN" altLang="en-US" sz="32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合并规则（</a:t>
            </a:r>
            <a:r>
              <a:rPr lang="en-US" altLang="zh-CN" dirty="0">
                <a:sym typeface="Calibri" pitchFamily="34" charset="0"/>
              </a:rPr>
              <a:t>union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914400" lvl="2" indent="0">
              <a:lnSpc>
                <a:spcPct val="125000"/>
              </a:lnSpc>
              <a:buNone/>
            </a:pPr>
            <a:r>
              <a:rPr lang="zh-CN" altLang="en-US" dirty="0">
                <a:sym typeface="Calibri" pitchFamily="34" charset="0"/>
              </a:rPr>
              <a:t>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sz="26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伪传递规则（</a:t>
            </a:r>
            <a:r>
              <a:rPr lang="en-US" altLang="zh-CN" dirty="0">
                <a:sym typeface="Calibri" pitchFamily="34" charset="0"/>
              </a:rPr>
              <a:t>pseudo transitivity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 dirty="0">
                <a:sym typeface="Calibri" pitchFamily="34" charset="0"/>
              </a:rPr>
              <a:t>      </a:t>
            </a:r>
            <a:r>
              <a:rPr lang="zh-CN" altLang="en-US" dirty="0">
                <a:sym typeface="Calibri" pitchFamily="34" charset="0"/>
              </a:rPr>
              <a:t>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WY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XW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sz="28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分解规则（</a:t>
            </a:r>
            <a:r>
              <a:rPr lang="en-US" altLang="zh-CN" dirty="0">
                <a:sym typeface="Calibri" pitchFamily="34" charset="0"/>
              </a:rPr>
              <a:t>decomposition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dirty="0">
                <a:sym typeface="Calibri" pitchFamily="34" charset="0"/>
              </a:rPr>
              <a:t>      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及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sym typeface="Calibri" pitchFamily="34" charset="0"/>
              </a:rPr>
              <a:t>Armstrong</a:t>
            </a:r>
            <a:r>
              <a:rPr lang="zh-CN" altLang="en-US" sz="2800" dirty="0">
                <a:solidFill>
                  <a:srgbClr val="FF0000"/>
                </a:solidFill>
                <a:sym typeface="Calibri" pitchFamily="34" charset="0"/>
              </a:rPr>
              <a:t>公理系统是有效的、完备的</a:t>
            </a:r>
          </a:p>
        </p:txBody>
      </p:sp>
    </p:spTree>
    <p:extLst>
      <p:ext uri="{BB962C8B-B14F-4D97-AF65-F5344CB8AC3E}">
        <p14:creationId xmlns:p14="http://schemas.microsoft.com/office/powerpoint/2010/main" val="32370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72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/>
              <a:t>属性的闭包</a:t>
            </a:r>
            <a:endParaRPr lang="zh-CN" altLang="en-US" sz="3600" dirty="0">
              <a:sym typeface="微软雅黑" pitchFamily="34" charset="-122"/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9850"/>
            <a:ext cx="843528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在关系模式</a:t>
            </a:r>
            <a:r>
              <a:rPr lang="en-US" altLang="zh-CN" i="1" dirty="0">
                <a:sym typeface="Calibri" pitchFamily="34" charset="0"/>
              </a:rPr>
              <a:t>R</a:t>
            </a:r>
            <a:r>
              <a:rPr lang="en-US" altLang="zh-CN" dirty="0">
                <a:sym typeface="Calibri" pitchFamily="34" charset="0"/>
              </a:rPr>
              <a:t>&lt;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,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&gt;</a:t>
            </a:r>
            <a:r>
              <a:rPr lang="zh-CN" altLang="en-US" dirty="0">
                <a:sym typeface="Calibri" pitchFamily="34" charset="0"/>
              </a:rPr>
              <a:t>中为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所逻辑蕴涵的函数依赖的全体叫作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的闭包，记为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baseline="30000" dirty="0">
                <a:sym typeface="Calibri" pitchFamily="34" charset="0"/>
              </a:rPr>
              <a:t> +</a:t>
            </a:r>
            <a:r>
              <a:rPr lang="zh-CN" altLang="en-US" dirty="0">
                <a:sym typeface="Calibri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设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为属性集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上的一组函数依赖，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i="1" dirty="0">
                <a:sym typeface="Calibri" pitchFamily="34" charset="0"/>
              </a:rPr>
              <a:t>、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baseline="38000" dirty="0">
                <a:sym typeface="Calibri" pitchFamily="34" charset="0"/>
              </a:rPr>
              <a:t>+</a:t>
            </a:r>
            <a:r>
              <a:rPr lang="en-US" altLang="zh-CN" dirty="0">
                <a:sym typeface="Calibri" pitchFamily="34" charset="0"/>
              </a:rPr>
              <a:t>={ 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|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zh-CN" altLang="en-US" dirty="0">
                <a:sym typeface="Calibri" pitchFamily="34" charset="0"/>
              </a:rPr>
              <a:t>能由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根据</a:t>
            </a: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公理导出</a:t>
            </a:r>
            <a:r>
              <a:rPr lang="en-US" altLang="zh-CN" dirty="0">
                <a:sym typeface="Calibri" pitchFamily="34" charset="0"/>
              </a:rPr>
              <a:t>}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baseline="38000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称为</a:t>
            </a:r>
            <a:r>
              <a:rPr lang="zh-CN" altLang="en-US" b="1" dirty="0">
                <a:sym typeface="Calibri" pitchFamily="34" charset="0"/>
              </a:rPr>
              <a:t>属性集</a:t>
            </a:r>
            <a:r>
              <a:rPr lang="en-US" altLang="zh-CN" b="1" i="1" dirty="0">
                <a:sym typeface="Calibri" pitchFamily="34" charset="0"/>
              </a:rPr>
              <a:t>X</a:t>
            </a:r>
            <a:r>
              <a:rPr lang="zh-CN" altLang="en-US" b="1" dirty="0">
                <a:sym typeface="Calibri" pitchFamily="34" charset="0"/>
              </a:rPr>
              <a:t>关于函数依赖集</a:t>
            </a:r>
            <a:r>
              <a:rPr lang="en-US" altLang="zh-CN" b="1" i="1" dirty="0">
                <a:sym typeface="Calibri" pitchFamily="34" charset="0"/>
              </a:rPr>
              <a:t>F</a:t>
            </a:r>
            <a:r>
              <a:rPr lang="zh-CN" altLang="en-US" b="1" dirty="0">
                <a:sym typeface="Calibri" pitchFamily="34" charset="0"/>
              </a:rPr>
              <a:t>的闭包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79426" y="5640401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X</a:t>
            </a:r>
            <a:r>
              <a:rPr lang="en-US" altLang="zh-CN" baseline="30000" dirty="0"/>
              <a:t>+</a:t>
            </a:r>
            <a:r>
              <a:rPr lang="en-US" altLang="zh-CN" dirty="0"/>
              <a:t> = { A | X            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</a:t>
            </a:r>
            <a:r>
              <a:rPr lang="en-US" altLang="zh-CN" baseline="30000" dirty="0"/>
              <a:t>+</a:t>
            </a:r>
            <a:r>
              <a:rPr lang="en-US" altLang="zh-CN" dirty="0"/>
              <a:t> } </a:t>
            </a:r>
            <a:endParaRPr lang="zh-CN" alt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931180" y="5848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8512" y="6141006"/>
            <a:ext cx="453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Theorem</a:t>
            </a:r>
            <a:r>
              <a:rPr lang="en-US" altLang="zh-CN" dirty="0"/>
              <a:t>: X              Y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</a:t>
            </a:r>
            <a:r>
              <a:rPr lang="en-US" altLang="zh-CN" baseline="30000" dirty="0"/>
              <a:t>+</a:t>
            </a:r>
            <a:r>
              <a:rPr lang="en-US" altLang="zh-CN" dirty="0"/>
              <a:t> if and only if Y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X</a:t>
            </a:r>
            <a:r>
              <a:rPr lang="en-US" altLang="zh-CN" baseline="30000" dirty="0"/>
              <a:t>+</a:t>
            </a:r>
            <a:r>
              <a:rPr lang="en-US" altLang="zh-CN" dirty="0"/>
              <a:t>. 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090738" y="63489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02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933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/>
              <a:t>计算</a:t>
            </a:r>
            <a:r>
              <a:rPr lang="en-US" altLang="zh-CN" sz="3600" dirty="0"/>
              <a:t>X</a:t>
            </a:r>
            <a:r>
              <a:rPr lang="en-US" altLang="zh-CN" sz="3600" baseline="30000" dirty="0"/>
              <a:t>+  </a:t>
            </a:r>
            <a:r>
              <a:rPr lang="en-US" altLang="zh-CN" sz="3600" dirty="0"/>
              <a:t>(1)</a:t>
            </a:r>
            <a:r>
              <a:rPr lang="en-US" altLang="zh-CN" sz="2800" b="1" baseline="30000" dirty="0"/>
              <a:t> </a:t>
            </a:r>
            <a:endParaRPr lang="zh-CN" altLang="en-US" sz="3600" dirty="0">
              <a:sym typeface="微软雅黑" pitchFamily="34" charset="-122"/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求闭包的算法 （算法</a:t>
            </a:r>
            <a:r>
              <a:rPr lang="en-US" altLang="zh-CN" dirty="0">
                <a:sym typeface="Calibri" pitchFamily="34" charset="0"/>
              </a:rPr>
              <a:t>6.1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求属性集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）关于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上的函数依赖集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的闭包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sz="3200" baseline="30000" dirty="0">
                <a:sym typeface="Calibri" pitchFamily="34" charset="0"/>
              </a:rPr>
              <a:t>+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         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初始化</a:t>
            </a:r>
            <a:r>
              <a:rPr lang="zh-CN" altLang="en-US" dirty="0">
                <a:sym typeface="Calibri" pitchFamily="34" charset="0"/>
              </a:rPr>
              <a:t>：令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baseline="30000" dirty="0">
                <a:sym typeface="Calibri" pitchFamily="34" charset="0"/>
              </a:rPr>
              <a:t>0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=0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求</a:t>
            </a:r>
            <a:r>
              <a:rPr lang="en-US" altLang="zh-CN" i="1" dirty="0">
                <a:solidFill>
                  <a:srgbClr val="FF0000"/>
                </a:solidFill>
                <a:sym typeface="Calibri" pitchFamily="34" charset="0"/>
              </a:rPr>
              <a:t>B</a:t>
            </a:r>
            <a:r>
              <a:rPr lang="zh-CN" altLang="en-US" dirty="0">
                <a:sym typeface="Calibri" pitchFamily="34" charset="0"/>
              </a:rPr>
              <a:t>：</a:t>
            </a:r>
            <a:r>
              <a:rPr lang="zh-CN" altLang="en-US" b="1" dirty="0">
                <a:sym typeface="Times New Roman" pitchFamily="18" charset="0"/>
              </a:rPr>
              <a:t>对</a:t>
            </a:r>
            <a:r>
              <a:rPr lang="en-US" altLang="zh-CN" b="1" i="1" dirty="0">
                <a:sym typeface="Times New Roman" pitchFamily="18" charset="0"/>
              </a:rPr>
              <a:t>X</a:t>
            </a:r>
            <a:r>
              <a:rPr lang="en-US" altLang="zh-CN" b="1" i="1" baseline="60000" dirty="0">
                <a:sym typeface="Times New Roman" pitchFamily="18" charset="0"/>
              </a:rPr>
              <a:t>(</a:t>
            </a:r>
            <a:r>
              <a:rPr lang="en-US" altLang="zh-CN" b="1" i="1" baseline="60000" dirty="0" err="1">
                <a:sym typeface="Times New Roman" pitchFamily="18" charset="0"/>
              </a:rPr>
              <a:t>i</a:t>
            </a:r>
            <a:r>
              <a:rPr lang="en-US" altLang="zh-CN" b="1" baseline="60000" dirty="0">
                <a:sym typeface="Times New Roman" pitchFamily="18" charset="0"/>
              </a:rPr>
              <a:t>)</a:t>
            </a:r>
            <a:r>
              <a:rPr lang="zh-CN" altLang="en-US" b="1" dirty="0">
                <a:sym typeface="Times New Roman" pitchFamily="18" charset="0"/>
              </a:rPr>
              <a:t>中的每个元素，依次检查相应的函数依赖</a:t>
            </a:r>
            <a:r>
              <a:rPr lang="en-US" altLang="zh-CN" b="1" dirty="0">
                <a:sym typeface="Times New Roman" pitchFamily="18" charset="0"/>
              </a:rPr>
              <a:t>,</a:t>
            </a:r>
            <a:r>
              <a:rPr lang="zh-CN" altLang="en-US" b="1" dirty="0">
                <a:sym typeface="Times New Roman" pitchFamily="18" charset="0"/>
              </a:rPr>
              <a:t>将依赖它的属性加入</a:t>
            </a:r>
            <a:r>
              <a:rPr lang="en-US" altLang="zh-CN" b="1" i="1" dirty="0">
                <a:sym typeface="Times New Roman" pitchFamily="18" charset="0"/>
              </a:rPr>
              <a:t>B</a:t>
            </a:r>
            <a:r>
              <a:rPr lang="en-US" altLang="zh-CN" b="1" dirty="0">
                <a:sym typeface="Times New Roman" pitchFamily="18" charset="0"/>
              </a:rPr>
              <a:t> </a:t>
            </a:r>
            <a:r>
              <a:rPr lang="zh-CN" altLang="en-US" dirty="0">
                <a:sym typeface="Calibri" pitchFamily="34" charset="0"/>
              </a:rPr>
              <a:t>。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并</a:t>
            </a:r>
            <a:r>
              <a:rPr lang="zh-CN" altLang="en-US" dirty="0">
                <a:sym typeface="Calibri" pitchFamily="34" charset="0"/>
              </a:rPr>
              <a:t>：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∪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 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baseline="30000" dirty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判断</a:t>
            </a:r>
            <a:r>
              <a:rPr lang="zh-CN" altLang="en-US" dirty="0">
                <a:sym typeface="Calibri" pitchFamily="34" charset="0"/>
              </a:rPr>
              <a:t>：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 。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>
                <a:sym typeface="Calibri" pitchFamily="34" charset="0"/>
              </a:rPr>
              <a:t>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与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相等或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就是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baseline="30000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，</a:t>
            </a:r>
          </a:p>
          <a:p>
            <a:pPr marL="514350" indent="-514350">
              <a:buNone/>
            </a:pPr>
            <a:r>
              <a:rPr lang="en-US" altLang="zh-CN" dirty="0">
                <a:sym typeface="Calibri" pitchFamily="34" charset="0"/>
              </a:rPr>
              <a:t>	</a:t>
            </a:r>
            <a:r>
              <a:rPr lang="zh-CN" altLang="en-US" dirty="0">
                <a:sym typeface="Calibri" pitchFamily="34" charset="0"/>
              </a:rPr>
              <a:t>算法终止。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zh-CN" altLang="en-US" dirty="0">
                <a:sym typeface="Calibri" pitchFamily="34" charset="0"/>
              </a:rPr>
              <a:t>若否，则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1，返回第</a:t>
            </a:r>
            <a:r>
              <a:rPr lang="zh-CN" altLang="en-US" dirty="0"/>
              <a:t>②</a:t>
            </a:r>
            <a:r>
              <a:rPr lang="zh-CN" altLang="en-US" dirty="0">
                <a:sym typeface="Calibri" pitchFamily="34" charset="0"/>
              </a:rPr>
              <a:t>步。</a:t>
            </a:r>
            <a:endParaRPr lang="zh-CN" altLang="en-US" dirty="0"/>
          </a:p>
          <a:p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33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X</a:t>
            </a:r>
            <a:r>
              <a:rPr lang="en-US" altLang="zh-CN" baseline="30000" dirty="0"/>
              <a:t>+  </a:t>
            </a:r>
            <a:r>
              <a:rPr lang="en-US" altLang="zh-CN" dirty="0"/>
              <a:t>(2)</a:t>
            </a:r>
            <a:r>
              <a:rPr lang="en-US" altLang="zh-CN" sz="3600" b="1" baseline="30000" dirty="0"/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469231"/>
            <a:ext cx="7772400" cy="47640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[Example]  Relation :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&gt;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AB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EC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AC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Question: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ea typeface="宋体" panose="02010600030101010101" pitchFamily="2" charset="-122"/>
              </a:rPr>
              <a:t>AB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i="1" baseline="-25000" dirty="0">
                <a:ea typeface="宋体" panose="02010600030101010101" pitchFamily="2" charset="-122"/>
              </a:rPr>
              <a:t>F</a:t>
            </a:r>
            <a:r>
              <a:rPr lang="en-US" altLang="zh-CN" i="1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?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Solution:</a:t>
            </a:r>
            <a:r>
              <a:rPr lang="zh-CN" altLang="en-US" sz="1600" dirty="0"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ea typeface="宋体" panose="02010600030101010101" pitchFamily="2" charset="-122"/>
              </a:rPr>
              <a:t>Let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</a:t>
            </a:r>
            <a:r>
              <a:rPr lang="zh-CN" altLang="en-US" sz="1600" dirty="0">
                <a:ea typeface="宋体" panose="02010600030101010101" pitchFamily="2" charset="-122"/>
              </a:rPr>
              <a:t>；</a:t>
            </a: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(1)</a:t>
            </a:r>
            <a:r>
              <a:rPr lang="en-US" altLang="zh-CN" sz="1600" i="1" dirty="0">
                <a:ea typeface="宋体" panose="02010600030101010101" pitchFamily="2" charset="-122"/>
              </a:rPr>
              <a:t> 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</a:t>
            </a:r>
            <a:r>
              <a:rPr lang="en-US" altLang="zh-CN" sz="1600" dirty="0">
                <a:ea typeface="宋体" panose="02010600030101010101" pitchFamily="2" charset="-122"/>
              </a:rPr>
              <a:t>∪</a:t>
            </a:r>
            <a:r>
              <a:rPr lang="en-US" altLang="zh-CN" sz="1600" i="1" dirty="0">
                <a:ea typeface="宋体" panose="02010600030101010101" pitchFamily="2" charset="-122"/>
              </a:rPr>
              <a:t>CD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ABCD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(2) 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zh-CN" altLang="en-US" sz="1600" dirty="0">
                <a:ea typeface="宋体" panose="02010600030101010101" pitchFamily="2" charset="-122"/>
              </a:rPr>
              <a:t>≠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i="1" dirty="0">
                <a:ea typeface="宋体" panose="02010600030101010101" pitchFamily="2" charset="-122"/>
              </a:rPr>
              <a:t>    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zh-CN" altLang="en-US" sz="1600" dirty="0">
                <a:ea typeface="宋体" panose="02010600030101010101" pitchFamily="2" charset="-122"/>
              </a:rPr>
              <a:t>∪</a:t>
            </a:r>
            <a:r>
              <a:rPr lang="en-US" altLang="zh-CN" sz="1600" i="1" dirty="0">
                <a:ea typeface="宋体" panose="02010600030101010101" pitchFamily="2" charset="-122"/>
              </a:rPr>
              <a:t>E</a:t>
            </a:r>
            <a:r>
              <a:rPr lang="en-US" altLang="zh-CN" sz="1600" dirty="0">
                <a:ea typeface="宋体" panose="02010600030101010101" pitchFamily="2" charset="-122"/>
              </a:rPr>
              <a:t>=</a:t>
            </a:r>
            <a:r>
              <a:rPr lang="en-US" altLang="zh-CN" sz="1600" i="1" dirty="0">
                <a:ea typeface="宋体" panose="02010600030101010101" pitchFamily="2" charset="-122"/>
              </a:rPr>
              <a:t>ABCDE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ea typeface="宋体" panose="02010600030101010101" pitchFamily="2" charset="-122"/>
              </a:rPr>
              <a:t>(3) </a:t>
            </a:r>
            <a:r>
              <a:rPr lang="en-US" altLang="zh-CN" sz="1600" i="1" dirty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ea typeface="宋体" panose="02010600030101010101" pitchFamily="2" charset="-122"/>
              </a:rPr>
              <a:t>=U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</a:rPr>
              <a:t>End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90000"/>
              </a:spcBef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	</a:t>
            </a: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i="1" dirty="0">
                <a:ea typeface="宋体" panose="02010600030101010101" pitchFamily="2" charset="-122"/>
              </a:rPr>
              <a:t>AB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r>
              <a:rPr lang="en-US" altLang="zh-CN" sz="1600" i="1" baseline="-25000" dirty="0">
                <a:ea typeface="宋体" panose="02010600030101010101" pitchFamily="2" charset="-122"/>
              </a:rPr>
              <a:t>F</a:t>
            </a:r>
            <a:r>
              <a:rPr lang="en-US" altLang="zh-CN" sz="1600" i="1" baseline="30000" dirty="0">
                <a:ea typeface="宋体" panose="02010600030101010101" pitchFamily="2" charset="-122"/>
              </a:rPr>
              <a:t>+</a:t>
            </a:r>
            <a:r>
              <a:rPr lang="en-US" altLang="zh-CN" sz="1600" dirty="0">
                <a:ea typeface="宋体" panose="02010600030101010101" pitchFamily="2" charset="-122"/>
              </a:rPr>
              <a:t> =</a:t>
            </a:r>
            <a:r>
              <a:rPr lang="en-US" altLang="zh-CN" sz="1600" i="1" dirty="0">
                <a:ea typeface="宋体" panose="02010600030101010101" pitchFamily="2" charset="-122"/>
              </a:rPr>
              <a:t>ABCDE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90000"/>
              </a:spcBef>
              <a:buFontTx/>
              <a:buNone/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9888"/>
            <a:ext cx="8229600" cy="793750"/>
          </a:xfrm>
        </p:spPr>
        <p:txBody>
          <a:bodyPr/>
          <a:lstStyle/>
          <a:p>
            <a:r>
              <a:rPr lang="zh-CN" altLang="en-US" sz="4000" dirty="0"/>
              <a:t>计算</a:t>
            </a:r>
            <a:r>
              <a:rPr lang="en-US" altLang="zh-CN" sz="4000" dirty="0"/>
              <a:t>X</a:t>
            </a:r>
            <a:r>
              <a:rPr lang="en-US" altLang="zh-CN" sz="4000" baseline="30000" dirty="0"/>
              <a:t>+  </a:t>
            </a:r>
            <a:r>
              <a:rPr lang="en-US" altLang="zh-CN" sz="4000" dirty="0"/>
              <a:t>(3)</a:t>
            </a:r>
            <a:r>
              <a:rPr lang="en-US" altLang="zh-CN" sz="3200" b="1" baseline="30000" dirty="0"/>
              <a:t> 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918" y="1434099"/>
            <a:ext cx="7715250" cy="47069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求（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i="1" baseline="-25000" dirty="0">
                <a:solidFill>
                  <a:srgbClr val="FF0000"/>
                </a:solidFill>
              </a:rPr>
              <a:t>F</a:t>
            </a:r>
            <a:r>
              <a:rPr lang="en-US" altLang="zh-CN" i="1" baseline="30000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的作用？  确定码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定理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如果有</a:t>
            </a:r>
            <a:r>
              <a:rPr lang="en-US" altLang="zh-CN" dirty="0">
                <a:ea typeface="宋体" panose="02010600030101010101" pitchFamily="2" charset="-122"/>
              </a:rPr>
              <a:t>R(A</a:t>
            </a:r>
            <a:r>
              <a:rPr lang="en-US" altLang="zh-CN" baseline="-1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和函数依赖</a:t>
            </a:r>
            <a:r>
              <a:rPr lang="en-US" altLang="zh-CN" dirty="0">
                <a:ea typeface="宋体" panose="02010600030101010101" pitchFamily="2" charset="-122"/>
              </a:rPr>
              <a:t>F in R, K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 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超码（</a:t>
            </a:r>
            <a:r>
              <a:rPr lang="en-US" altLang="zh-CN" dirty="0"/>
              <a:t> </a:t>
            </a:r>
            <a:r>
              <a:rPr lang="en-US" altLang="zh-CN" dirty="0" err="1"/>
              <a:t>superkey</a:t>
            </a:r>
            <a:r>
              <a:rPr lang="en-US" altLang="zh-CN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）如果满足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= {A</a:t>
            </a:r>
            <a:r>
              <a:rPr lang="en-US" altLang="zh-CN" baseline="-1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};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候选码 （</a:t>
            </a:r>
            <a:r>
              <a:rPr lang="en-US" altLang="zh-CN" dirty="0" err="1">
                <a:ea typeface="宋体" panose="02010600030101010101" pitchFamily="2" charset="-122"/>
              </a:rPr>
              <a:t>candidatekey</a:t>
            </a:r>
            <a:r>
              <a:rPr lang="zh-CN" altLang="en-US" dirty="0">
                <a:ea typeface="宋体" panose="02010600030101010101" pitchFamily="2" charset="-122"/>
              </a:rPr>
              <a:t>）如果</a:t>
            </a:r>
            <a:r>
              <a:rPr lang="en-US" altLang="zh-CN" dirty="0">
                <a:ea typeface="宋体" panose="02010600030101010101" pitchFamily="2" charset="-122"/>
              </a:rPr>
              <a:t> K</a:t>
            </a:r>
            <a:r>
              <a:rPr lang="zh-CN" altLang="en-US" dirty="0">
                <a:ea typeface="宋体" panose="02010600030101010101" pitchFamily="2" charset="-122"/>
              </a:rPr>
              <a:t>是超码，并且对于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的任意子集</a:t>
            </a:r>
            <a:r>
              <a:rPr lang="en-US" altLang="zh-CN" dirty="0">
                <a:ea typeface="宋体" panose="02010600030101010101" pitchFamily="2" charset="-122"/>
              </a:rPr>
              <a:t> X, X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{A</a:t>
            </a:r>
            <a:r>
              <a:rPr lang="en-US" altLang="zh-CN" baseline="-1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}.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在上面例子中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AB </a:t>
            </a:r>
            <a:r>
              <a:rPr lang="zh-CN" altLang="en-US" dirty="0"/>
              <a:t>是超码，因为</a:t>
            </a:r>
            <a:r>
              <a:rPr lang="en-US" altLang="zh-CN" dirty="0"/>
              <a:t> (AB)</a:t>
            </a:r>
            <a:r>
              <a:rPr lang="en-US" altLang="zh-CN" baseline="30000" dirty="0"/>
              <a:t>+</a:t>
            </a:r>
            <a:r>
              <a:rPr lang="en-US" altLang="zh-CN" dirty="0"/>
              <a:t> = ABCDE. 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 A</a:t>
            </a:r>
            <a:r>
              <a:rPr lang="en-US" altLang="zh-CN" baseline="30000" dirty="0"/>
              <a:t>+</a:t>
            </a:r>
            <a:r>
              <a:rPr lang="en-US" altLang="zh-CN" dirty="0"/>
              <a:t> = A, B</a:t>
            </a:r>
            <a:r>
              <a:rPr lang="en-US" altLang="zh-CN" baseline="30000" dirty="0"/>
              <a:t>+</a:t>
            </a:r>
            <a:r>
              <a:rPr lang="en-US" altLang="zh-CN" dirty="0"/>
              <a:t> = BD, A </a:t>
            </a:r>
            <a:r>
              <a:rPr lang="zh-CN" altLang="en-US" dirty="0"/>
              <a:t>或</a:t>
            </a:r>
            <a:r>
              <a:rPr lang="en-US" altLang="zh-CN" dirty="0"/>
              <a:t> B</a:t>
            </a:r>
            <a:r>
              <a:rPr lang="zh-CN" altLang="en-US" dirty="0"/>
              <a:t>不是超码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所以</a:t>
            </a:r>
            <a:r>
              <a:rPr lang="en-US" altLang="zh-CN" dirty="0"/>
              <a:t>AB</a:t>
            </a:r>
            <a:r>
              <a:rPr lang="zh-CN" altLang="en-US" dirty="0"/>
              <a:t>是候选码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698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Relation schema: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A-&gt;D, B-&gt;D, E-&gt;A}</a:t>
            </a:r>
          </a:p>
          <a:p>
            <a:pPr marL="549275" indent="-549275" defTabSz="823913">
              <a:buFont typeface="Wingdings" panose="05000000000000000000" pitchFamily="2" charset="2"/>
              <a:buAutoNum type="arabicParenR"/>
            </a:pP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Find A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, B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, BC</a:t>
            </a:r>
            <a:r>
              <a:rPr lang="en-US" altLang="zh-CN" i="1" baseline="300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</a:p>
          <a:p>
            <a:pPr marL="549275" indent="-549275" defTabSz="823913">
              <a:buFont typeface="Wingdings" panose="05000000000000000000" pitchFamily="2" charset="2"/>
              <a:buAutoNum type="arabicParenR"/>
            </a:pPr>
            <a:r>
              <a:rPr lang="en-US" altLang="zh-CN">
                <a:latin typeface="Book Antiqua" panose="02040602050305030304" pitchFamily="18" charset="0"/>
                <a:ea typeface="宋体" panose="02010600030101010101" pitchFamily="2" charset="-122"/>
              </a:rPr>
              <a:t>Find Candidate keys of </a:t>
            </a:r>
            <a:r>
              <a:rPr lang="en-US" altLang="zh-CN" i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956174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endParaRPr lang="en-US" altLang="zh-CN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052888" y="2244725"/>
            <a:ext cx="2101394" cy="46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A-&gt;BC  A-&gt;D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052888" y="2787562"/>
            <a:ext cx="11382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</p:spTree>
    <p:extLst>
      <p:ext uri="{BB962C8B-B14F-4D97-AF65-F5344CB8AC3E}">
        <p14:creationId xmlns:p14="http://schemas.microsoft.com/office/powerpoint/2010/main" val="3638154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=BD</a:t>
            </a:r>
            <a:endParaRPr lang="en-US" altLang="zh-CN" i="1" dirty="0">
              <a:solidFill>
                <a:srgbClr val="FF0000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buFontTx/>
              <a:buAutoNum type="arabicPeriod"/>
            </a:pPr>
            <a:endParaRPr lang="en-US" altLang="zh-CN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4051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343775" cy="846138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</p:spTree>
    <p:extLst>
      <p:ext uri="{BB962C8B-B14F-4D97-AF65-F5344CB8AC3E}">
        <p14:creationId xmlns:p14="http://schemas.microsoft.com/office/powerpoint/2010/main" val="43277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		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Therefore BC</a:t>
            </a:r>
            <a:r>
              <a:rPr lang="en-US" altLang="zh-CN" i="1" baseline="30000" dirty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=ABCDE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Hence candidate keys are??</a:t>
            </a:r>
            <a:endParaRPr lang="en-US" altLang="zh-CN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0528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052888" y="2714625"/>
            <a:ext cx="11382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016375" y="3284538"/>
            <a:ext cx="9128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E-&gt;A</a:t>
            </a:r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759" y="193146"/>
            <a:ext cx="7343775" cy="846137"/>
          </a:xfrm>
        </p:spPr>
        <p:txBody>
          <a:bodyPr/>
          <a:lstStyle/>
          <a:p>
            <a:r>
              <a:rPr lang="en-US" altLang="zh-CN" sz="4000" dirty="0">
                <a:latin typeface="Victorian LET"/>
                <a:ea typeface="宋体" panose="02010600030101010101" pitchFamily="2" charset="-122"/>
              </a:rPr>
              <a:t>Worked Example 1  (</a:t>
            </a:r>
            <a:r>
              <a:rPr lang="en-US" altLang="zh-CN" sz="4000" dirty="0" err="1">
                <a:latin typeface="Victorian LET"/>
                <a:ea typeface="宋体" panose="02010600030101010101" pitchFamily="2" charset="-122"/>
              </a:rPr>
              <a:t>cont</a:t>
            </a:r>
            <a:r>
              <a:rPr lang="en-US" altLang="zh-CN" sz="4000" dirty="0">
                <a:latin typeface="Victorian LET"/>
                <a:ea typeface="宋体" panose="02010600030101010101" pitchFamily="2" charset="-122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582756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2 (cont’)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List Candidate keys of 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B-&gt;D, E-&gt;A}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</a:pPr>
            <a:r>
              <a:rPr lang="en-US" altLang="zh-TW" sz="2500" dirty="0">
                <a:ea typeface="PMingLiU" pitchFamily="18" charset="-120"/>
                <a:sym typeface="Symbol" panose="05050102010706020507" pitchFamily="18" charset="2"/>
              </a:rPr>
              <a:t>Let  be a </a:t>
            </a:r>
            <a:r>
              <a:rPr lang="en-US" altLang="zh-TW" sz="2500" i="1" dirty="0">
                <a:ea typeface="PMingLiU" pitchFamily="18" charset="-120"/>
                <a:sym typeface="Symbol" panose="05050102010706020507" pitchFamily="18" charset="2"/>
              </a:rPr>
              <a:t>candidate key</a:t>
            </a:r>
            <a:r>
              <a:rPr lang="en-US" altLang="zh-TW" sz="2500" dirty="0">
                <a:ea typeface="PMingLiU" pitchFamily="18" charset="-120"/>
                <a:sym typeface="Symbol" panose="05050102010706020507" pitchFamily="18" charset="2"/>
              </a:rPr>
              <a:t> for R</a:t>
            </a:r>
          </a:p>
          <a:p>
            <a:pPr marL="549275" indent="-549275" defTabSz="823913">
              <a:lnSpc>
                <a:spcPct val="90000"/>
              </a:lnSpc>
              <a:buFont typeface="Symbol" panose="05050102010706020507" pitchFamily="18" charset="2"/>
              <a:buChar char="Û"/>
            </a:pPr>
            <a:r>
              <a:rPr lang="en-US" altLang="zh-TW" sz="2500" dirty="0">
                <a:ea typeface="PMingLiU" pitchFamily="18" charset="-120"/>
                <a:sym typeface="Symbol" panose="05050102010706020507" pitchFamily="18" charset="2"/>
              </a:rPr>
              <a:t>  R, there is no  </a:t>
            </a:r>
            <a:r>
              <a:rPr lang="en-US" altLang="zh-TW" sz="2500" dirty="0" err="1">
                <a:ea typeface="PMingLiU" pitchFamily="18" charset="-120"/>
                <a:sym typeface="Symbol" panose="05050102010706020507" pitchFamily="18" charset="2"/>
              </a:rPr>
              <a:t>s.t.</a:t>
            </a:r>
            <a:r>
              <a:rPr lang="en-US" altLang="zh-TW" sz="2500" dirty="0">
                <a:ea typeface="PMingLiU" pitchFamily="18" charset="-120"/>
                <a:sym typeface="Symbol" panose="05050102010706020507" pitchFamily="18" charset="2"/>
              </a:rPr>
              <a:t>   ,   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A?		B?	C?	D?	E?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BC?	BD?	CD?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Candidate keys : 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A    E   BC   CD</a:t>
            </a:r>
          </a:p>
        </p:txBody>
      </p:sp>
    </p:spTree>
    <p:extLst>
      <p:ext uri="{BB962C8B-B14F-4D97-AF65-F5344CB8AC3E}">
        <p14:creationId xmlns:p14="http://schemas.microsoft.com/office/powerpoint/2010/main" val="280127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1 </a:t>
            </a:r>
            <a:r>
              <a:rPr lang="zh-CN" altLang="en-US" dirty="0">
                <a:ea typeface="宋体" charset="-122"/>
              </a:rPr>
              <a:t>问题的提出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367" y="2764368"/>
            <a:ext cx="7886700" cy="4351338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关系数据库逻辑设计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针对具体问题，如何构造一个适合于它的数据模式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数据库逻辑设计的工具──关系数据库的规范化理论</a:t>
            </a:r>
            <a:endParaRPr lang="zh-CN" altLang="en-US" sz="2800" dirty="0">
              <a:ea typeface="宋体" charset="-122"/>
            </a:endParaRPr>
          </a:p>
        </p:txBody>
      </p:sp>
      <p:pic>
        <p:nvPicPr>
          <p:cNvPr id="2050" name="Picture 2" descr="https://timgsa.baidu.com/timg?image&amp;quality=80&amp;size=b9999_10000&amp;sec=1604311715547&amp;di=8136afa12b2c7118065636dd24c5c8d6&amp;imgtype=0&amp;src=http%3A%2F%2Fimg1.zhuzhai.com%2Fcommon%2F2018%2F08%2F02%2F5b62608f2cb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5" y="1408271"/>
            <a:ext cx="2817854" cy="211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s0.bdstatic.com/70cFuHSh_Q1YnxGkpoWK1HF6hhy/it/u=3365695775,42916673&amp;fm=26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5"/>
          <a:stretch/>
        </p:blipFill>
        <p:spPr bwMode="auto">
          <a:xfrm>
            <a:off x="5405215" y="1339029"/>
            <a:ext cx="2482099" cy="218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147"/>
            <a:ext cx="9144000" cy="863600"/>
          </a:xfrm>
        </p:spPr>
        <p:txBody>
          <a:bodyPr/>
          <a:lstStyle/>
          <a:p>
            <a:r>
              <a:rPr lang="zh-CN" altLang="en-US" sz="4000" dirty="0"/>
              <a:t>确定候选码</a:t>
            </a:r>
            <a:r>
              <a:rPr lang="en-US" altLang="zh-CN" sz="4000" dirty="0">
                <a:ea typeface="宋体" panose="02010600030101010101" pitchFamily="2" charset="-122"/>
              </a:rPr>
              <a:t>(1)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4783"/>
            <a:ext cx="8229600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Let F be a set of FDs in relation schema R(A</a:t>
            </a:r>
            <a:r>
              <a:rPr lang="en-US" altLang="zh-CN" baseline="-1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Method 1 (can be automated)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(1) for each A</a:t>
            </a:r>
            <a:r>
              <a:rPr lang="en-US" altLang="zh-CN" baseline="-10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compute A</a:t>
            </a:r>
            <a:r>
              <a:rPr lang="en-US" altLang="zh-CN" baseline="-10000" dirty="0">
                <a:ea typeface="宋体" panose="02010600030101010101" pitchFamily="2" charset="-122"/>
              </a:rPr>
              <a:t>i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if A</a:t>
            </a:r>
            <a:r>
              <a:rPr lang="en-US" altLang="zh-CN" baseline="-10000" dirty="0">
                <a:ea typeface="宋体" panose="02010600030101010101" pitchFamily="2" charset="-122"/>
              </a:rPr>
              <a:t>i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= A</a:t>
            </a:r>
            <a:r>
              <a:rPr lang="en-US" altLang="zh-CN" baseline="-1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A</a:t>
            </a:r>
            <a:r>
              <a:rPr lang="en-US" altLang="zh-CN" baseline="-1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... A</a:t>
            </a:r>
            <a:r>
              <a:rPr lang="en-US" altLang="zh-CN" baseline="-10000" dirty="0">
                <a:ea typeface="宋体" panose="02010600030101010101" pitchFamily="2" charset="-122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-10000" dirty="0">
                <a:ea typeface="宋体" panose="02010600030101010101" pitchFamily="2" charset="-122"/>
              </a:rPr>
              <a:t>               </a:t>
            </a:r>
            <a:r>
              <a:rPr lang="en-US" altLang="zh-CN" dirty="0">
                <a:ea typeface="宋体" panose="02010600030101010101" pitchFamily="2" charset="-122"/>
              </a:rPr>
              <a:t>then A</a:t>
            </a:r>
            <a:r>
              <a:rPr lang="en-US" altLang="zh-CN" baseline="-10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is a candidate key;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91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6916"/>
            <a:ext cx="9144000" cy="720725"/>
          </a:xfrm>
        </p:spPr>
        <p:txBody>
          <a:bodyPr/>
          <a:lstStyle/>
          <a:p>
            <a:r>
              <a:rPr lang="zh-CN" altLang="en-US" sz="4000" dirty="0"/>
              <a:t>确定候选码</a:t>
            </a:r>
            <a:r>
              <a:rPr lang="en-US" altLang="zh-CN" sz="4000" dirty="0"/>
              <a:t>(2)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2051050"/>
            <a:ext cx="8081962" cy="40513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(2) for each pair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i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>
                <a:ea typeface="宋体" panose="02010600030101010101" pitchFamily="2" charset="-122"/>
              </a:rPr>
              <a:t> j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if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or 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a candidate key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then 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not a candidate key;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else compute (A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if (A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= A</a:t>
            </a:r>
            <a:r>
              <a:rPr lang="en-US" altLang="zh-CN" baseline="-10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... A</a:t>
            </a:r>
            <a:r>
              <a:rPr lang="en-US" altLang="zh-CN" baseline="-10000"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then (A</a:t>
            </a:r>
            <a:r>
              <a:rPr lang="en-US" altLang="zh-CN" baseline="-10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en-US" altLang="zh-CN" baseline="-10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 is a candidate key; </a:t>
            </a:r>
          </a:p>
        </p:txBody>
      </p:sp>
    </p:spTree>
    <p:extLst>
      <p:ext uri="{BB962C8B-B14F-4D97-AF65-F5344CB8AC3E}">
        <p14:creationId xmlns:p14="http://schemas.microsoft.com/office/powerpoint/2010/main" val="3556498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5600"/>
            <a:ext cx="9144000" cy="58737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确定候选码</a:t>
            </a:r>
            <a:r>
              <a:rPr lang="en-US" altLang="zh-CN" sz="4000" dirty="0"/>
              <a:t>(3)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(3) for each triple 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, i </a:t>
            </a:r>
            <a:r>
              <a:rPr lang="en-US" altLang="zh-CN" sz="310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>
                <a:ea typeface="宋体" panose="02010600030101010101" pitchFamily="2" charset="-122"/>
              </a:rPr>
              <a:t> j, i </a:t>
            </a:r>
            <a:r>
              <a:rPr lang="en-US" altLang="zh-CN" sz="310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>
                <a:ea typeface="宋体" panose="02010600030101010101" pitchFamily="2" charset="-122"/>
              </a:rPr>
              <a:t> k, j </a:t>
            </a:r>
            <a:r>
              <a:rPr lang="en-US" altLang="zh-CN" sz="310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>
                <a:ea typeface="宋体" panose="02010600030101010101" pitchFamily="2" charset="-122"/>
              </a:rPr>
              <a:t> 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if any subset of 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 is a candidate key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   then 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 is not a candidate key;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else compute (A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)</a:t>
            </a:r>
            <a:r>
              <a:rPr lang="en-US" altLang="zh-CN" sz="3100" baseline="30000">
                <a:ea typeface="宋体" panose="02010600030101010101" pitchFamily="2" charset="-122"/>
              </a:rPr>
              <a:t>+</a:t>
            </a:r>
            <a:r>
              <a:rPr lang="en-US" altLang="zh-CN" sz="3100"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      if (A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)</a:t>
            </a:r>
            <a:r>
              <a:rPr lang="en-US" altLang="zh-CN" sz="3100" baseline="30000">
                <a:ea typeface="宋体" panose="02010600030101010101" pitchFamily="2" charset="-122"/>
              </a:rPr>
              <a:t>+</a:t>
            </a:r>
            <a:r>
              <a:rPr lang="en-US" altLang="zh-CN" sz="3100">
                <a:ea typeface="宋体" panose="02010600030101010101" pitchFamily="2" charset="-122"/>
              </a:rPr>
              <a:t> = A</a:t>
            </a:r>
            <a:r>
              <a:rPr lang="en-US" altLang="zh-CN" sz="3100" baseline="-10000">
                <a:ea typeface="宋体" panose="02010600030101010101" pitchFamily="2" charset="-122"/>
              </a:rPr>
              <a:t>1</a:t>
            </a:r>
            <a:r>
              <a:rPr lang="en-US" altLang="zh-CN" sz="3100">
                <a:ea typeface="宋体" panose="02010600030101010101" pitchFamily="2" charset="-122"/>
              </a:rPr>
              <a:t> A</a:t>
            </a:r>
            <a:r>
              <a:rPr lang="en-US" altLang="zh-CN" sz="3100" baseline="-10000">
                <a:ea typeface="宋体" panose="02010600030101010101" pitchFamily="2" charset="-122"/>
              </a:rPr>
              <a:t>2</a:t>
            </a:r>
            <a:r>
              <a:rPr lang="en-US" altLang="zh-CN" sz="3100">
                <a:ea typeface="宋体" panose="02010600030101010101" pitchFamily="2" charset="-122"/>
              </a:rPr>
              <a:t> ... A</a:t>
            </a:r>
            <a:r>
              <a:rPr lang="en-US" altLang="zh-CN" sz="3100" baseline="-10000">
                <a:ea typeface="宋体" panose="02010600030101010101" pitchFamily="2" charset="-122"/>
              </a:rPr>
              <a:t>n</a:t>
            </a:r>
            <a:r>
              <a:rPr lang="en-US" altLang="zh-CN" sz="310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               then (A</a:t>
            </a:r>
            <a:r>
              <a:rPr lang="en-US" altLang="zh-CN" sz="3100" baseline="-10000">
                <a:ea typeface="宋体" panose="02010600030101010101" pitchFamily="2" charset="-122"/>
              </a:rPr>
              <a:t>i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j</a:t>
            </a:r>
            <a:r>
              <a:rPr lang="en-US" altLang="zh-CN" sz="3100">
                <a:ea typeface="宋体" panose="02010600030101010101" pitchFamily="2" charset="-122"/>
              </a:rPr>
              <a:t>A</a:t>
            </a:r>
            <a:r>
              <a:rPr lang="en-US" altLang="zh-CN" sz="3100" baseline="-10000">
                <a:ea typeface="宋体" panose="02010600030101010101" pitchFamily="2" charset="-122"/>
              </a:rPr>
              <a:t>k</a:t>
            </a:r>
            <a:r>
              <a:rPr lang="en-US" altLang="zh-CN" sz="3100">
                <a:ea typeface="宋体" panose="02010600030101010101" pitchFamily="2" charset="-122"/>
              </a:rPr>
              <a:t>)</a:t>
            </a:r>
            <a:r>
              <a:rPr lang="en-US" altLang="zh-CN" sz="3100" baseline="30000">
                <a:ea typeface="宋体" panose="02010600030101010101" pitchFamily="2" charset="-122"/>
              </a:rPr>
              <a:t> </a:t>
            </a:r>
            <a:r>
              <a:rPr lang="en-US" altLang="zh-CN" sz="3100">
                <a:ea typeface="宋体" panose="02010600030101010101" pitchFamily="2" charset="-122"/>
              </a:rPr>
              <a:t>is a candidate key;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>
                <a:ea typeface="宋体" panose="02010600030101010101" pitchFamily="2" charset="-122"/>
              </a:rPr>
              <a:t>(4) . . . . . .</a:t>
            </a:r>
          </a:p>
        </p:txBody>
      </p:sp>
    </p:spTree>
    <p:extLst>
      <p:ext uri="{BB962C8B-B14F-4D97-AF65-F5344CB8AC3E}">
        <p14:creationId xmlns:p14="http://schemas.microsoft.com/office/powerpoint/2010/main" val="1279399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模式分解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427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如何设计一个高质量的数据库？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去除冗余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分解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如何分解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5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990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Consider :</a:t>
            </a:r>
            <a:r>
              <a:rPr lang="zh-CN" altLang="en-US" dirty="0">
                <a:ea typeface="宋体" panose="02010600030101010101" pitchFamily="2" charset="-122"/>
              </a:rPr>
              <a:t>（动物名称，动物属性， 动物居住地）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ea typeface="宋体" panose="02010600030101010101" pitchFamily="2" charset="-122"/>
              </a:rPr>
              <a:t>F={</a:t>
            </a:r>
            <a:r>
              <a:rPr lang="zh-CN" altLang="en-US" dirty="0">
                <a:ea typeface="宋体" panose="02010600030101010101" pitchFamily="2" charset="-122"/>
              </a:rPr>
              <a:t>动物名称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zh-CN" altLang="en-US" dirty="0">
                <a:ea typeface="宋体" panose="02010600030101010101" pitchFamily="2" charset="-122"/>
              </a:rPr>
              <a:t>动物属性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ea typeface="宋体" panose="02010600030101010101" pitchFamily="2" charset="-122"/>
              </a:rPr>
              <a:t>动物属性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zh-CN" altLang="en-US" dirty="0">
                <a:ea typeface="宋体" panose="02010600030101010101" pitchFamily="2" charset="-122"/>
              </a:rPr>
              <a:t>动物居住地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ea typeface="宋体" panose="02010600030101010101" pitchFamily="2" charset="-122"/>
              </a:rPr>
              <a:t>动物名称</a:t>
            </a:r>
            <a:r>
              <a:rPr lang="en-US" altLang="zh-CN" dirty="0">
                <a:ea typeface="宋体" panose="02010600030101010101" pitchFamily="2" charset="-122"/>
              </a:rPr>
              <a:t>→</a:t>
            </a:r>
            <a:r>
              <a:rPr lang="zh-CN" altLang="en-US" dirty="0">
                <a:ea typeface="宋体" panose="02010600030101010101" pitchFamily="2" charset="-122"/>
              </a:rPr>
              <a:t>动物居住地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如何分解这个表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047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5467"/>
            <a:ext cx="8229600" cy="990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SL    ──────────────────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ea typeface="宋体" panose="02010600030101010101" pitchFamily="2" charset="-122"/>
              </a:rPr>
              <a:t>动物名称   动物属性 动物居住地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──────────────────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ea typeface="宋体" panose="02010600030101010101" pitchFamily="2" charset="-122"/>
              </a:rPr>
              <a:t>灰太狼 </a:t>
            </a: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   羊食      青青山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ea typeface="宋体" panose="02010600030101010101" pitchFamily="2" charset="-122"/>
              </a:rPr>
              <a:t>喜羊羊 </a:t>
            </a: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zh-CN" altLang="en-US" dirty="0">
                <a:ea typeface="宋体" panose="02010600030101010101" pitchFamily="2" charset="-122"/>
              </a:rPr>
              <a:t>草食</a:t>
            </a: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zh-CN" altLang="en-US" dirty="0">
                <a:ea typeface="宋体" panose="02010600030101010101" pitchFamily="2" charset="-122"/>
              </a:rPr>
              <a:t>青青草原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ea typeface="宋体" panose="02010600030101010101" pitchFamily="2" charset="-122"/>
              </a:rPr>
              <a:t>食人鱼</a:t>
            </a: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zh-CN" altLang="en-US" dirty="0">
                <a:ea typeface="宋体" panose="02010600030101010101" pitchFamily="2" charset="-122"/>
              </a:rPr>
              <a:t>全食</a:t>
            </a: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zh-CN" altLang="en-US" dirty="0">
                <a:ea typeface="宋体" panose="02010600030101010101" pitchFamily="2" charset="-122"/>
              </a:rPr>
              <a:t>青青河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zh-CN" altLang="en-US" dirty="0">
                <a:ea typeface="宋体" panose="02010600030101010101" pitchFamily="2" charset="-122"/>
              </a:rPr>
              <a:t>美羊羊       草食      青青草原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蛤蟆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       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小食      青青草原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──────────────────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784475" y="1989138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305829" y="1989138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24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1. Decompose it into:</a:t>
            </a:r>
            <a:endParaRPr lang="zh-CN" altLang="en-US">
              <a:ea typeface="宋体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            </a:t>
            </a:r>
            <a:r>
              <a:rPr lang="en-US" altLang="zh-CN">
                <a:ea typeface="宋体" panose="02010600030101010101" pitchFamily="2" charset="-122"/>
              </a:rPr>
              <a:t>SN(</a:t>
            </a:r>
            <a:r>
              <a:rPr lang="zh-CN" altLang="en-US" b="1">
                <a:ea typeface="宋体" panose="02010600030101010101" pitchFamily="2" charset="-122"/>
              </a:rPr>
              <a:t>动物名称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SD(</a:t>
            </a:r>
            <a:r>
              <a:rPr lang="zh-CN" altLang="en-US" b="1">
                <a:ea typeface="宋体" panose="02010600030101010101" pitchFamily="2" charset="-122"/>
              </a:rPr>
              <a:t>动物属性 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SO(</a:t>
            </a:r>
            <a:r>
              <a:rPr lang="zh-CN" altLang="en-US" b="1">
                <a:ea typeface="宋体" panose="02010600030101010101" pitchFamily="2" charset="-122"/>
              </a:rPr>
              <a:t>动物居住地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4908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Example</a:t>
            </a:r>
            <a:endParaRPr lang="zh-CN" altLang="en-US" sz="4000">
              <a:ea typeface="仿宋_GB2312" pitchFamily="49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3167"/>
            <a:ext cx="8305800" cy="4876800"/>
          </a:xfrm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ea typeface="宋体" panose="02010600030101010101" pitchFamily="2" charset="-122"/>
              </a:rPr>
              <a:t>SN──────     SD ──────    SO 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      </a:t>
            </a:r>
            <a:r>
              <a:rPr lang="zh-CN" altLang="en-US" sz="2400" b="1" dirty="0">
                <a:ea typeface="宋体" panose="02010600030101010101" pitchFamily="2" charset="-122"/>
              </a:rPr>
              <a:t>动物名称      动物属性       动物居住地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ea typeface="宋体" panose="02010600030101010101" pitchFamily="2" charset="-122"/>
              </a:rPr>
              <a:t>──────        ──────       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灰太狼       羊食          青青山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喜羊羊       草食          青青草原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   食人鱼       全食          青青河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   美羊羊       小食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    蛤蟆</a:t>
            </a:r>
            <a:r>
              <a:rPr lang="en-US" altLang="zh-CN" sz="2400" dirty="0">
                <a:ea typeface="宋体" panose="02010600030101010101" pitchFamily="2" charset="-122"/>
              </a:rPr>
              <a:t>  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3689350"/>
            <a:ext cx="9271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740352" y="368990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5400" b="1" dirty="0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457950" y="5084763"/>
            <a:ext cx="1890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Where I am?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Information lost !</a:t>
            </a:r>
          </a:p>
        </p:txBody>
      </p:sp>
    </p:spTree>
    <p:extLst>
      <p:ext uri="{BB962C8B-B14F-4D97-AF65-F5344CB8AC3E}">
        <p14:creationId xmlns:p14="http://schemas.microsoft.com/office/powerpoint/2010/main" val="315497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207"/>
            <a:ext cx="8229600" cy="990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3440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2.  SL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          </a:t>
            </a:r>
            <a:r>
              <a:rPr lang="en-US" altLang="zh-CN" sz="2000" dirty="0">
                <a:ea typeface="宋体" panose="02010600030101010101" pitchFamily="2" charset="-122"/>
              </a:rPr>
              <a:t>NL(</a:t>
            </a:r>
            <a:r>
              <a:rPr lang="zh-CN" altLang="en-US" sz="2000" b="1" dirty="0">
                <a:ea typeface="宋体" panose="02010600030101010101" pitchFamily="2" charset="-122"/>
              </a:rPr>
              <a:t>动物名称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ea typeface="宋体" panose="02010600030101010101" pitchFamily="2" charset="-122"/>
              </a:rPr>
              <a:t>动物居住地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DL(</a:t>
            </a:r>
            <a:r>
              <a:rPr lang="zh-CN" altLang="en-US" sz="2000" b="1" dirty="0">
                <a:ea typeface="宋体" panose="02010600030101010101" pitchFamily="2" charset="-122"/>
              </a:rPr>
              <a:t>动物属性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ea typeface="宋体" panose="02010600030101010101" pitchFamily="2" charset="-122"/>
              </a:rPr>
              <a:t>动物居住地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then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ea typeface="宋体" panose="02010600030101010101" pitchFamily="2" charset="-122"/>
              </a:rPr>
              <a:t>NL                                                         DL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Sn                So                           SD            So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   </a:t>
            </a:r>
            <a:r>
              <a:rPr lang="zh-CN" altLang="en-US" sz="2000" dirty="0">
                <a:ea typeface="宋体" panose="02010600030101010101" pitchFamily="2" charset="-122"/>
              </a:rPr>
              <a:t>灰太狼         青青山</a:t>
            </a:r>
            <a:r>
              <a:rPr lang="en-US" altLang="zh-CN" sz="2000" dirty="0">
                <a:ea typeface="宋体" panose="02010600030101010101" pitchFamily="2" charset="-122"/>
              </a:rPr>
              <a:t>	         </a:t>
            </a:r>
            <a:r>
              <a:rPr lang="zh-CN" altLang="en-US" sz="2000" dirty="0">
                <a:ea typeface="宋体" panose="02010600030101010101" pitchFamily="2" charset="-122"/>
              </a:rPr>
              <a:t>羊食         青青山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		   </a:t>
            </a:r>
            <a:r>
              <a:rPr lang="zh-CN" altLang="en-US" sz="2000" dirty="0">
                <a:ea typeface="宋体" panose="02010600030101010101" pitchFamily="2" charset="-122"/>
              </a:rPr>
              <a:t>喜羊羊</a:t>
            </a:r>
            <a:r>
              <a:rPr lang="en-US" altLang="zh-CN" sz="2000" dirty="0"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r>
              <a:rPr lang="en-US" altLang="zh-CN" sz="2000" dirty="0">
                <a:ea typeface="宋体" panose="02010600030101010101" pitchFamily="2" charset="-122"/>
              </a:rPr>
              <a:t>	         </a:t>
            </a:r>
            <a:r>
              <a:rPr lang="zh-CN" altLang="en-US" sz="2000" dirty="0">
                <a:ea typeface="宋体" panose="02010600030101010101" pitchFamily="2" charset="-122"/>
              </a:rPr>
              <a:t>草食         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		   </a:t>
            </a:r>
            <a:r>
              <a:rPr lang="zh-CN" altLang="en-US" sz="2000" dirty="0">
                <a:ea typeface="宋体" panose="02010600030101010101" pitchFamily="2" charset="-122"/>
              </a:rPr>
              <a:t>食人鱼</a:t>
            </a:r>
            <a:r>
              <a:rPr lang="en-US" altLang="zh-CN" sz="2000" dirty="0"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ea typeface="宋体" panose="02010600030101010101" pitchFamily="2" charset="-122"/>
              </a:rPr>
              <a:t>青青河                   全食        青青河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   </a:t>
            </a:r>
            <a:r>
              <a:rPr lang="zh-CN" altLang="en-US" sz="2000" dirty="0">
                <a:ea typeface="宋体" panose="02010600030101010101" pitchFamily="2" charset="-122"/>
              </a:rPr>
              <a:t>美羊羊</a:t>
            </a:r>
            <a:r>
              <a:rPr lang="en-US" altLang="zh-CN" sz="2000" dirty="0"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ea typeface="宋体" panose="02010600030101010101" pitchFamily="2" charset="-122"/>
              </a:rPr>
              <a:t>青青草原 </a:t>
            </a:r>
            <a:r>
              <a:rPr lang="en-US" altLang="zh-CN" sz="2000" dirty="0">
                <a:ea typeface="宋体" panose="02010600030101010101" pitchFamily="2" charset="-122"/>
              </a:rPr>
              <a:t>	         </a:t>
            </a:r>
            <a:r>
              <a:rPr lang="zh-CN" altLang="en-US" sz="2000" dirty="0">
                <a:ea typeface="宋体" panose="02010600030101010101" pitchFamily="2" charset="-122"/>
              </a:rPr>
              <a:t>小食         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       蛤蟆</a:t>
            </a:r>
            <a:r>
              <a:rPr lang="en-US" altLang="zh-CN" sz="2000" dirty="0">
                <a:ea typeface="宋体" panose="02010600030101010101" pitchFamily="2" charset="-122"/>
              </a:rPr>
              <a:t>            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546879" y="2789238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6658" y="3001434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2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96975"/>
            <a:ext cx="7772400" cy="4114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NL      DL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	                ─────────────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               </a:t>
            </a:r>
            <a:r>
              <a:rPr lang="zh-CN" altLang="en-US" sz="2400" b="1" dirty="0">
                <a:ea typeface="宋体" panose="02010600030101010101" pitchFamily="2" charset="-122"/>
              </a:rPr>
              <a:t>动物名称 动物居住地  动物属性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	                 ─────────────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灰太狼   青青山          羊食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    	    </a:t>
            </a:r>
            <a:r>
              <a:rPr lang="zh-CN" altLang="en-US" sz="2400" dirty="0">
                <a:ea typeface="宋体" panose="02010600030101010101" pitchFamily="2" charset="-122"/>
              </a:rPr>
              <a:t>喜羊羊   青青草原      草食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喜羊羊   青青草原      小食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食人鱼   青青河          全食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美羊羊   青青草原      草食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美羊羊   青青草原      小食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		    </a:t>
            </a:r>
            <a:r>
              <a:rPr lang="zh-CN" altLang="en-US" sz="2400" dirty="0">
                <a:ea typeface="宋体" panose="02010600030101010101" pitchFamily="2" charset="-122"/>
              </a:rPr>
              <a:t>蛤蟆       青青草原      草食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    </a:t>
            </a:r>
            <a:r>
              <a:rPr lang="zh-CN" altLang="en-US" sz="2400" dirty="0">
                <a:ea typeface="宋体" panose="02010600030101010101" pitchFamily="2" charset="-122"/>
              </a:rPr>
              <a:t>蛤蟆       青青草原</a:t>
            </a:r>
            <a:r>
              <a:rPr lang="en-US" altLang="zh-CN" sz="2400" dirty="0"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ea typeface="宋体" panose="02010600030101010101" pitchFamily="2" charset="-122"/>
              </a:rPr>
              <a:t> 小食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118908" y="159438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212166" y="1675341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 rot="5400000">
            <a:off x="1517650" y="1227402"/>
            <a:ext cx="114300" cy="2286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429250" y="4357688"/>
            <a:ext cx="865188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00688" y="3286125"/>
            <a:ext cx="865187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00688" y="5286375"/>
            <a:ext cx="863600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84621" y="3284984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5400" b="1" dirty="0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900363"/>
            <a:ext cx="181451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72225" y="4941888"/>
            <a:ext cx="30384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We cannot find “</a:t>
            </a:r>
            <a:r>
              <a:rPr lang="zh-CN" altLang="en-US" sz="1800" b="1" dirty="0">
                <a:ea typeface="宋体" panose="02010600030101010101" pitchFamily="2" charset="-122"/>
              </a:rPr>
              <a:t>动物属性</a:t>
            </a:r>
            <a:r>
              <a:rPr lang="en-US" altLang="zh-CN" sz="1800" b="1" dirty="0">
                <a:ea typeface="宋体" panose="02010600030101010101" pitchFamily="2" charset="-122"/>
              </a:rPr>
              <a:t>”</a:t>
            </a: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information for</a:t>
            </a:r>
            <a:r>
              <a:rPr lang="zh-CN" altLang="en-US" sz="1800" dirty="0">
                <a:ea typeface="宋体" panose="02010600030101010101" pitchFamily="2" charset="-122"/>
              </a:rPr>
              <a:t>喜羊羊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美羊羊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蛤蟆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information lost and wrong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information is generated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29589" y="62039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连接有损失</a:t>
            </a:r>
          </a:p>
        </p:txBody>
      </p:sp>
    </p:spTree>
    <p:extLst>
      <p:ext uri="{BB962C8B-B14F-4D97-AF65-F5344CB8AC3E}">
        <p14:creationId xmlns:p14="http://schemas.microsoft.com/office/powerpoint/2010/main" val="36919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2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>
                <a:sym typeface="微软雅黑" pitchFamily="34" charset="-122"/>
              </a:rPr>
              <a:t> </a:t>
            </a:r>
            <a:r>
              <a:rPr lang="zh-CN" altLang="en-US" sz="360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>
                <a:sym typeface="Calibri" pitchFamily="34" charset="0"/>
              </a:rPr>
              <a:t>[</a:t>
            </a:r>
            <a:r>
              <a:rPr lang="zh-CN" altLang="en-US" dirty="0">
                <a:sym typeface="Calibri" pitchFamily="34" charset="0"/>
              </a:rPr>
              <a:t>例</a:t>
            </a:r>
            <a:r>
              <a:rPr lang="en-US" altLang="zh-CN" dirty="0">
                <a:sym typeface="Calibri" pitchFamily="34" charset="0"/>
              </a:rPr>
              <a:t>6.1] </a:t>
            </a:r>
            <a:r>
              <a:rPr lang="zh-CN" altLang="en-US" dirty="0">
                <a:sym typeface="Calibri" pitchFamily="34" charset="0"/>
              </a:rPr>
              <a:t>建立一个描述学校教务的数据库。</a:t>
            </a:r>
            <a:br>
              <a:rPr lang="zh-CN" altLang="en-US" dirty="0">
                <a:sym typeface="Calibri" pitchFamily="34" charset="0"/>
              </a:rPr>
            </a:br>
            <a:r>
              <a:rPr lang="zh-CN" altLang="en-US" dirty="0">
                <a:sym typeface="Calibri" pitchFamily="34" charset="0"/>
              </a:rPr>
              <a:t>涉及的对象包括：	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学生的学号（</a:t>
            </a:r>
            <a:r>
              <a:rPr lang="en-US" altLang="zh-CN" dirty="0" err="1">
                <a:sym typeface="Calibri" pitchFamily="34" charset="0"/>
              </a:rPr>
              <a:t>Sno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所在系（</a:t>
            </a:r>
            <a:r>
              <a:rPr lang="en-US" altLang="zh-CN" dirty="0" err="1">
                <a:sym typeface="Calibri" pitchFamily="34" charset="0"/>
              </a:rPr>
              <a:t>Sdept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系主任姓名（</a:t>
            </a:r>
            <a:r>
              <a:rPr lang="en-US" altLang="zh-CN" dirty="0" err="1">
                <a:sym typeface="Calibri" pitchFamily="34" charset="0"/>
              </a:rPr>
              <a:t>Mname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课程号（</a:t>
            </a:r>
            <a:r>
              <a:rPr lang="en-US" altLang="zh-CN" dirty="0" err="1">
                <a:sym typeface="Calibri" pitchFamily="34" charset="0"/>
              </a:rPr>
              <a:t>Cno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成绩（</a:t>
            </a:r>
            <a:r>
              <a:rPr lang="en-US" altLang="zh-CN" dirty="0">
                <a:sym typeface="Calibri" pitchFamily="34" charset="0"/>
              </a:rPr>
              <a:t>Grade</a:t>
            </a:r>
            <a:r>
              <a:rPr lang="zh-CN" altLang="en-US" dirty="0">
                <a:sym typeface="Calibri" pitchFamily="34" charset="0"/>
              </a:rPr>
              <a:t>）</a:t>
            </a:r>
            <a:endParaRPr lang="en-US" altLang="zh-CN" dirty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itchFamily="34" charset="0"/>
              </a:rPr>
              <a:t>假设学校教务的数据库模式用一个单一的关系模式</a:t>
            </a:r>
            <a:r>
              <a:rPr lang="en-US" altLang="zh-CN" dirty="0">
                <a:sym typeface="Calibri" pitchFamily="34" charset="0"/>
              </a:rPr>
              <a:t>Student</a:t>
            </a:r>
            <a:r>
              <a:rPr lang="zh-CN" altLang="en-US" dirty="0">
                <a:sym typeface="Calibri" pitchFamily="34" charset="0"/>
              </a:rPr>
              <a:t>来表示，则该关系模式的属性集合为：</a:t>
            </a:r>
            <a:endParaRPr lang="en-US" altLang="zh-CN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   </a:t>
            </a:r>
            <a:r>
              <a:rPr lang="en-US" altLang="zh-CN" dirty="0">
                <a:sym typeface="Calibri" pitchFamily="34" charset="0"/>
              </a:rPr>
              <a:t> U </a:t>
            </a:r>
            <a:r>
              <a:rPr lang="zh-CN" altLang="en-US" dirty="0">
                <a:sym typeface="Calibri" pitchFamily="34" charset="0"/>
              </a:rPr>
              <a:t>＝{</a:t>
            </a:r>
            <a:r>
              <a:rPr lang="en-US" altLang="zh-CN" dirty="0" err="1">
                <a:sym typeface="Calibri" pitchFamily="34" charset="0"/>
              </a:rPr>
              <a:t>Sno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dirty="0" err="1">
                <a:sym typeface="Calibri" pitchFamily="34" charset="0"/>
              </a:rPr>
              <a:t>Sdept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dirty="0" err="1">
                <a:sym typeface="Calibri" pitchFamily="34" charset="0"/>
              </a:rPr>
              <a:t>Mname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dirty="0" err="1">
                <a:sym typeface="Calibri" pitchFamily="34" charset="0"/>
              </a:rPr>
              <a:t>Cno</a:t>
            </a:r>
            <a:r>
              <a:rPr lang="en-US" altLang="zh-CN" dirty="0">
                <a:sym typeface="Calibri" pitchFamily="34" charset="0"/>
              </a:rPr>
              <a:t>, Grade</a:t>
            </a:r>
            <a:r>
              <a:rPr lang="zh-CN" altLang="en-US" dirty="0">
                <a:sym typeface="Calibri" pitchFamily="34" charset="0"/>
              </a:rPr>
              <a:t>}  </a:t>
            </a:r>
            <a:endParaRPr lang="en-US" altLang="zh-CN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67779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1923"/>
            <a:ext cx="8229600" cy="46101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3. </a:t>
            </a:r>
            <a:r>
              <a:rPr lang="en-US" altLang="zh-CN" sz="2400" dirty="0">
                <a:ea typeface="宋体" panose="02010600030101010101" pitchFamily="2" charset="-122"/>
              </a:rPr>
              <a:t>SL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   </a:t>
            </a:r>
            <a:r>
              <a:rPr lang="en-US" altLang="zh-CN" dirty="0">
                <a:ea typeface="宋体" panose="02010600030101010101" pitchFamily="2" charset="-122"/>
              </a:rPr>
              <a:t>ND(</a:t>
            </a:r>
            <a:r>
              <a:rPr lang="zh-CN" altLang="en-US" b="1" dirty="0">
                <a:ea typeface="宋体" panose="02010600030101010101" pitchFamily="2" charset="-122"/>
              </a:rPr>
              <a:t>动物名称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动物属性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NL(</a:t>
            </a:r>
            <a:r>
              <a:rPr lang="zh-CN" altLang="en-US" b="1" dirty="0">
                <a:ea typeface="宋体" panose="02010600030101010101" pitchFamily="2" charset="-122"/>
              </a:rPr>
              <a:t>动物名称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动物居住地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Then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07087" y="3241034"/>
            <a:ext cx="7494588" cy="405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ND                                                         NL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		</a:t>
            </a:r>
            <a:r>
              <a:rPr lang="zh-CN" altLang="en-US" sz="2000" b="1" dirty="0">
                <a:ea typeface="宋体" panose="02010600030101010101" pitchFamily="2" charset="-122"/>
              </a:rPr>
              <a:t>动物名称   动物属性                       动物名称 动物居住地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灰太狼      羊食                         灰太狼  青青山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喜羊羊      草食 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喜羊羊 青青草原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食人鱼      全食  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食人鱼  青青河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美羊羊     草食</a:t>
            </a: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美羊羊 青青草原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</a:rPr>
              <a:t>蛤蟆        小食</a:t>
            </a:r>
            <a:r>
              <a:rPr lang="en-US" altLang="zh-CN" sz="2400" dirty="0">
                <a:ea typeface="宋体" panose="02010600030101010101" pitchFamily="2" charset="-122"/>
              </a:rPr>
              <a:t>		               </a:t>
            </a:r>
            <a:r>
              <a:rPr lang="zh-CN" altLang="en-US" sz="2400" dirty="0">
                <a:ea typeface="宋体" panose="02010600030101010101" pitchFamily="2" charset="-122"/>
              </a:rPr>
              <a:t>蛤蟆    青青草原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7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ND     NL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</a:t>
            </a:r>
            <a:r>
              <a:rPr lang="zh-CN" altLang="en-US" sz="2000" b="1" dirty="0">
                <a:ea typeface="宋体" panose="02010600030101010101" pitchFamily="2" charset="-122"/>
              </a:rPr>
              <a:t>动物名称  动物属性 动物居住地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灰太狼</a:t>
            </a:r>
            <a:r>
              <a:rPr lang="en-US" altLang="zh-CN" sz="2000" dirty="0">
                <a:ea typeface="宋体" panose="02010600030101010101" pitchFamily="2" charset="-122"/>
              </a:rPr>
              <a:t>	     </a:t>
            </a:r>
            <a:r>
              <a:rPr lang="zh-CN" altLang="en-US" sz="2000" dirty="0">
                <a:ea typeface="宋体" panose="02010600030101010101" pitchFamily="2" charset="-122"/>
              </a:rPr>
              <a:t>羊食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青青山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喜羊羊       草食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食人鱼</a:t>
            </a:r>
            <a:r>
              <a:rPr lang="en-US" altLang="zh-CN" sz="2000" dirty="0">
                <a:ea typeface="宋体" panose="02010600030101010101" pitchFamily="2" charset="-122"/>
              </a:rPr>
              <a:t>       </a:t>
            </a:r>
            <a:r>
              <a:rPr lang="zh-CN" altLang="en-US" sz="2000" dirty="0">
                <a:ea typeface="宋体" panose="02010600030101010101" pitchFamily="2" charset="-122"/>
              </a:rPr>
              <a:t>全食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青青河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美羊羊       草食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蛤蟆          小食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No information lost.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5400000">
            <a:off x="1052513" y="1704446"/>
            <a:ext cx="228600" cy="3048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4883" y="561056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连接无损失</a:t>
            </a:r>
          </a:p>
        </p:txBody>
      </p:sp>
    </p:spTree>
    <p:extLst>
      <p:ext uri="{BB962C8B-B14F-4D97-AF65-F5344CB8AC3E}">
        <p14:creationId xmlns:p14="http://schemas.microsoft.com/office/powerpoint/2010/main" val="23533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457200" y="207524"/>
            <a:ext cx="8229600" cy="990600"/>
          </a:xfrm>
        </p:spPr>
        <p:txBody>
          <a:bodyPr/>
          <a:lstStyle/>
          <a:p>
            <a:r>
              <a:rPr lang="zh-CN" altLang="en-US" dirty="0"/>
              <a:t>模式分解</a:t>
            </a:r>
            <a:endParaRPr lang="zh-CN" altLang="zh-CN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无损连接分解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Lossless Join Decomposition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保持函数依赖分解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Dependency-Preserving Decomposition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388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457200" y="207524"/>
            <a:ext cx="8229600" cy="990600"/>
          </a:xfrm>
        </p:spPr>
        <p:txBody>
          <a:bodyPr/>
          <a:lstStyle/>
          <a:p>
            <a:r>
              <a:rPr lang="zh-CN" altLang="en-US" dirty="0"/>
              <a:t>模式分解</a:t>
            </a:r>
            <a:endParaRPr lang="zh-CN" altLang="zh-CN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无损连接分解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Lossless Join Decomposition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655676"/>
            <a:ext cx="7754361" cy="1652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ND                                                         NL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		</a:t>
            </a:r>
            <a:r>
              <a:rPr lang="zh-CN" altLang="en-US" sz="2000" b="1" dirty="0">
                <a:ea typeface="宋体" panose="02010600030101010101" pitchFamily="2" charset="-122"/>
              </a:rPr>
              <a:t>动物名称   动物属性                       动物名称 动物居住地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366" y="3814098"/>
            <a:ext cx="114646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ND       NL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768401" y="3806854"/>
            <a:ext cx="228600" cy="3048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6566" y="37848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连接无损失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75045" y="3470563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──────────────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</a:t>
            </a:r>
            <a:r>
              <a:rPr lang="zh-CN" altLang="en-US" sz="2000" b="1" dirty="0">
                <a:ea typeface="宋体" panose="02010600030101010101" pitchFamily="2" charset="-122"/>
              </a:rPr>
              <a:t>动物名称  动物属性 动物居住地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灰太狼</a:t>
            </a:r>
            <a:r>
              <a:rPr lang="en-US" altLang="zh-CN" sz="2000" dirty="0">
                <a:ea typeface="宋体" panose="02010600030101010101" pitchFamily="2" charset="-122"/>
              </a:rPr>
              <a:t>	     </a:t>
            </a:r>
            <a:r>
              <a:rPr lang="zh-CN" altLang="en-US" sz="2000" dirty="0">
                <a:ea typeface="宋体" panose="02010600030101010101" pitchFamily="2" charset="-122"/>
              </a:rPr>
              <a:t>羊食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青青山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喜羊羊       草食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食人鱼</a:t>
            </a:r>
            <a:r>
              <a:rPr lang="en-US" altLang="zh-CN" sz="2000" dirty="0">
                <a:ea typeface="宋体" panose="02010600030101010101" pitchFamily="2" charset="-122"/>
              </a:rPr>
              <a:t>       </a:t>
            </a:r>
            <a:r>
              <a:rPr lang="zh-CN" altLang="en-US" sz="2000" dirty="0">
                <a:ea typeface="宋体" panose="02010600030101010101" pitchFamily="2" charset="-122"/>
              </a:rPr>
              <a:t>全食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青青河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美羊羊       草食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蛤蟆          小食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青青草原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No information lost.</a:t>
            </a:r>
          </a:p>
        </p:txBody>
      </p:sp>
    </p:spTree>
    <p:extLst>
      <p:ext uri="{BB962C8B-B14F-4D97-AF65-F5344CB8AC3E}">
        <p14:creationId xmlns:p14="http://schemas.microsoft.com/office/powerpoint/2010/main" val="4793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937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无损连接分解 </a:t>
            </a:r>
            <a:r>
              <a:rPr lang="en-US" altLang="zh-CN" sz="4000" dirty="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Definition: Let R be a relation schema. A set of relation schemas {R</a:t>
            </a:r>
            <a:r>
              <a:rPr lang="en-US" altLang="zh-CN" baseline="-10000" dirty="0"/>
              <a:t>1</a:t>
            </a:r>
            <a:r>
              <a:rPr lang="en-US" altLang="zh-CN" dirty="0"/>
              <a:t>, R</a:t>
            </a:r>
            <a:r>
              <a:rPr lang="en-US" altLang="zh-CN" baseline="-10000" dirty="0"/>
              <a:t>2</a:t>
            </a:r>
            <a:r>
              <a:rPr lang="en-US" altLang="zh-CN" dirty="0"/>
              <a:t>, ..., R</a:t>
            </a:r>
            <a:r>
              <a:rPr lang="en-US" altLang="zh-CN" baseline="-10000" dirty="0"/>
              <a:t>n</a:t>
            </a:r>
            <a:r>
              <a:rPr lang="en-US" altLang="zh-CN" dirty="0"/>
              <a:t>} is a decomposition of R if R = R</a:t>
            </a:r>
            <a:r>
              <a:rPr lang="en-US" altLang="zh-CN" baseline="-1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dirty="0"/>
              <a:t>...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R</a:t>
            </a:r>
            <a:r>
              <a:rPr lang="en-US" altLang="zh-CN" baseline="-10000" dirty="0"/>
              <a:t>n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en-US" altLang="zh-CN" dirty="0"/>
              <a:t>Claim: If {R</a:t>
            </a:r>
            <a:r>
              <a:rPr lang="en-US" altLang="zh-CN" baseline="-10000" dirty="0"/>
              <a:t>1</a:t>
            </a:r>
            <a:r>
              <a:rPr lang="en-US" altLang="zh-CN" dirty="0"/>
              <a:t>, R</a:t>
            </a:r>
            <a:r>
              <a:rPr lang="en-US" altLang="zh-CN" baseline="-10000" dirty="0"/>
              <a:t>2</a:t>
            </a:r>
            <a:r>
              <a:rPr lang="en-US" altLang="zh-CN" dirty="0"/>
              <a:t>, ..., R</a:t>
            </a:r>
            <a:r>
              <a:rPr lang="en-US" altLang="zh-CN" baseline="-10000" dirty="0"/>
              <a:t>n</a:t>
            </a:r>
            <a:r>
              <a:rPr lang="en-US" altLang="zh-CN" dirty="0"/>
              <a:t>} is a decomposition of R and r is an instance of R, then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{R</a:t>
            </a:r>
            <a:r>
              <a:rPr lang="en-US" altLang="zh-CN" baseline="-1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R</a:t>
            </a:r>
            <a:r>
              <a:rPr lang="en-US" altLang="zh-CN" baseline="-1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..., R</a:t>
            </a:r>
            <a:r>
              <a:rPr lang="en-US" altLang="zh-CN" baseline="-1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} is a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lossless (non-additive) join decomposition</a:t>
            </a:r>
            <a:r>
              <a:rPr lang="en-US" altLang="zh-CN" dirty="0">
                <a:ea typeface="宋体" panose="02010600030101010101" pitchFamily="2" charset="-122"/>
              </a:rPr>
              <a:t> of R if for every legal instance r of R, we have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r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= </a:t>
            </a:r>
            <a:r>
              <a:rPr lang="en-US" altLang="zh-CN" baseline="-10000" dirty="0">
                <a:ea typeface="宋体" panose="02010600030101010101" pitchFamily="2" charset="-122"/>
              </a:rPr>
              <a:t>R1</a:t>
            </a:r>
            <a:r>
              <a:rPr lang="en-US" altLang="zh-CN" dirty="0">
                <a:ea typeface="宋体" panose="02010600030101010101" pitchFamily="2" charset="-122"/>
              </a:rPr>
              <a:t>(r)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>
                <a:ea typeface="宋体" panose="02010600030101010101" pitchFamily="2" charset="-122"/>
              </a:rPr>
              <a:t>R2</a:t>
            </a:r>
            <a:r>
              <a:rPr lang="en-US" altLang="zh-CN" dirty="0">
                <a:ea typeface="宋体" panose="02010600030101010101" pitchFamily="2" charset="-122"/>
              </a:rPr>
              <a:t>(r)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>
                <a:ea typeface="宋体" panose="02010600030101010101" pitchFamily="2" charset="-122"/>
              </a:rPr>
              <a:t> . . .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>
                <a:ea typeface="宋体" panose="02010600030101010101" pitchFamily="2" charset="-122"/>
              </a:rPr>
              <a:t>Rn</a:t>
            </a:r>
            <a:r>
              <a:rPr lang="en-US" altLang="zh-CN" dirty="0">
                <a:ea typeface="宋体" panose="02010600030101010101" pitchFamily="2" charset="-122"/>
              </a:rPr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3908481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161131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20" y="1375064"/>
            <a:ext cx="798830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判定一个分解是否无损连接性 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适用于分解为两个关系模式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定理（同定理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6.5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en-US" altLang="zh-CN" dirty="0">
                <a:ea typeface="宋体" panose="02010600030101010101" pitchFamily="2" charset="-122"/>
              </a:rPr>
              <a:t>: Let R be a relation schema and F be a set of FDs in R. Then a decomposition of R, {R1, R2}, is a lossless-join decomposition if and only if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>
                <a:ea typeface="宋体" panose="02010600030101010101" pitchFamily="2" charset="-122"/>
              </a:rPr>
              <a:t>R2          R1 - R2; or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R2          </a:t>
            </a:r>
            <a:r>
              <a:rPr lang="en-US" altLang="zh-CN" dirty="0" err="1">
                <a:ea typeface="宋体" panose="02010600030101010101" pitchFamily="2" charset="-122"/>
              </a:rPr>
              <a:t>R2</a:t>
            </a:r>
            <a:r>
              <a:rPr lang="en-US" altLang="zh-CN" dirty="0">
                <a:ea typeface="宋体" panose="02010600030101010101" pitchFamily="2" charset="-122"/>
              </a:rPr>
              <a:t> - R1.    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计算 </a:t>
            </a:r>
            <a:r>
              <a:rPr lang="en-US" altLang="zh-CN" dirty="0">
                <a:solidFill>
                  <a:srgbClr val="FF0000"/>
                </a:solidFill>
              </a:rPr>
              <a:t>R1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FF0000"/>
                </a:solidFill>
              </a:rPr>
              <a:t> R2 </a:t>
            </a:r>
            <a:r>
              <a:rPr lang="zh-CN" altLang="en-US" dirty="0">
                <a:solidFill>
                  <a:srgbClr val="FF0000"/>
                </a:solidFill>
              </a:rPr>
              <a:t>指属性的交集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计算 </a:t>
            </a:r>
            <a:r>
              <a:rPr lang="en-US" altLang="zh-CN" dirty="0">
                <a:solidFill>
                  <a:srgbClr val="FF0000"/>
                </a:solidFill>
              </a:rPr>
              <a:t>R1 - R2 </a:t>
            </a:r>
            <a:r>
              <a:rPr lang="zh-CN" altLang="en-US" dirty="0">
                <a:solidFill>
                  <a:srgbClr val="FF0000"/>
                </a:solidFill>
              </a:rPr>
              <a:t>属性的差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判定</a:t>
            </a:r>
            <a:r>
              <a:rPr lang="zh-CN" altLang="en-US" dirty="0">
                <a:solidFill>
                  <a:srgbClr val="FF0000"/>
                </a:solidFill>
              </a:rPr>
              <a:t>函数依赖关系是否成立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961284" y="415275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961284" y="36795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F={</a:t>
            </a:r>
            <a:r>
              <a:rPr lang="zh-CN" altLang="en-US" sz="2400" dirty="0">
                <a:ea typeface="宋体" panose="02010600030101010101" pitchFamily="2" charset="-122"/>
              </a:rPr>
              <a:t>动物名称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动物属性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动物属性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动物居住地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动物名称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动物居住地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T1 (</a:t>
            </a:r>
            <a:r>
              <a:rPr lang="zh-CN" altLang="en-US" sz="2400" b="1" dirty="0">
                <a:ea typeface="宋体" panose="02010600030101010101" pitchFamily="2" charset="-122"/>
              </a:rPr>
              <a:t>动物名称，动物属性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T2 (</a:t>
            </a:r>
            <a:r>
              <a:rPr lang="zh-CN" altLang="en-US" sz="2400" b="1" dirty="0">
                <a:ea typeface="宋体" panose="02010600030101010101" pitchFamily="2" charset="-122"/>
              </a:rPr>
              <a:t>动物名称，动物居住地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>
                <a:ea typeface="宋体" panose="02010600030101010101" pitchFamily="2" charset="-122"/>
              </a:rPr>
              <a:t>动物名称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>
                <a:ea typeface="宋体" panose="02010600030101010101" pitchFamily="2" charset="-122"/>
              </a:rPr>
              <a:t>动物属性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T2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>
                <a:ea typeface="宋体" panose="02010600030101010101" pitchFamily="2" charset="-122"/>
              </a:rPr>
              <a:t>动物居住地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ea typeface="宋体" panose="02010600030101010101" pitchFamily="2" charset="-122"/>
              </a:rPr>
              <a:t>动物名称            动物属性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ea typeface="宋体" panose="02010600030101010101" pitchFamily="2" charset="-122"/>
              </a:rPr>
              <a:t>动物名称            动物居住地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852738" y="505027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852738" y="540933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19753" y="579033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无损连接分解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411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>
                <a:ea typeface="宋体" panose="02010600030101010101" pitchFamily="2" charset="-122"/>
              </a:rPr>
              <a:t>(4)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F={</a:t>
            </a:r>
            <a:r>
              <a:rPr lang="zh-CN" altLang="en-US" sz="2400" dirty="0">
                <a:ea typeface="宋体" panose="02010600030101010101" pitchFamily="2" charset="-122"/>
              </a:rPr>
              <a:t>动物名称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动物属性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动物属性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动物居住地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动物名称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动物居住地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T1 (</a:t>
            </a:r>
            <a:r>
              <a:rPr lang="zh-CN" altLang="en-US" sz="2400" b="1" dirty="0">
                <a:ea typeface="宋体" panose="02010600030101010101" pitchFamily="2" charset="-122"/>
              </a:rPr>
              <a:t>动物名称，动物居住地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T2 (</a:t>
            </a:r>
            <a:r>
              <a:rPr lang="zh-CN" altLang="en-US" sz="2400" b="1" dirty="0">
                <a:ea typeface="宋体" panose="02010600030101010101" pitchFamily="2" charset="-122"/>
              </a:rPr>
              <a:t>动物属性，动物居住地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>
                <a:ea typeface="宋体" panose="02010600030101010101" pitchFamily="2" charset="-122"/>
              </a:rPr>
              <a:t>动物居住地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>
                <a:ea typeface="宋体" panose="02010600030101010101" pitchFamily="2" charset="-122"/>
              </a:rPr>
              <a:t>动物名称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T2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>
                <a:ea typeface="宋体" panose="02010600030101010101" pitchFamily="2" charset="-122"/>
              </a:rPr>
              <a:t>动物属性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ea typeface="宋体" panose="02010600030101010101" pitchFamily="2" charset="-122"/>
              </a:rPr>
              <a:t>动物居住地              动物名称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ea typeface="宋体" panose="02010600030101010101" pitchFamily="2" charset="-122"/>
              </a:rPr>
              <a:t>动物居住地             动物属性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216275" y="508086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152775" y="538855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71707" y="5728996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有损连接分解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</a:p>
        </p:txBody>
      </p:sp>
      <p:grpSp>
        <p:nvGrpSpPr>
          <p:cNvPr id="68615" name="组合 6"/>
          <p:cNvGrpSpPr>
            <a:grpSpLocks/>
          </p:cNvGrpSpPr>
          <p:nvPr/>
        </p:nvGrpSpPr>
        <p:grpSpPr bwMode="auto">
          <a:xfrm>
            <a:off x="3306474" y="4973062"/>
            <a:ext cx="287337" cy="215900"/>
            <a:chOff x="827584" y="5805264"/>
            <a:chExt cx="288032" cy="21602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16" name="组合 12"/>
          <p:cNvGrpSpPr>
            <a:grpSpLocks/>
          </p:cNvGrpSpPr>
          <p:nvPr/>
        </p:nvGrpSpPr>
        <p:grpSpPr bwMode="auto">
          <a:xfrm>
            <a:off x="3281940" y="5294313"/>
            <a:ext cx="288925" cy="215900"/>
            <a:chOff x="827584" y="5805264"/>
            <a:chExt cx="288032" cy="21602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>
                <a:ea typeface="宋体" panose="02010600030101010101" pitchFamily="2" charset="-122"/>
              </a:rPr>
              <a:t>(5)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F={</a:t>
            </a:r>
            <a:r>
              <a:rPr lang="zh-CN" altLang="en-US" sz="2400" dirty="0">
                <a:ea typeface="宋体" panose="02010600030101010101" pitchFamily="2" charset="-122"/>
              </a:rPr>
              <a:t>动物名称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动物属性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动物属性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动物居住地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动物名称</a:t>
            </a:r>
            <a:r>
              <a:rPr lang="en-US" altLang="zh-CN" sz="2400" dirty="0"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ea typeface="宋体" panose="02010600030101010101" pitchFamily="2" charset="-122"/>
              </a:rPr>
              <a:t>动物居住地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T1 (</a:t>
            </a:r>
            <a:r>
              <a:rPr lang="zh-CN" altLang="en-US" sz="2400" b="1" dirty="0">
                <a:ea typeface="宋体" panose="02010600030101010101" pitchFamily="2" charset="-122"/>
              </a:rPr>
              <a:t>动物名称，动物属性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T2 (</a:t>
            </a:r>
            <a:r>
              <a:rPr lang="zh-CN" altLang="en-US" sz="2400" b="1" dirty="0">
                <a:ea typeface="宋体" panose="02010600030101010101" pitchFamily="2" charset="-122"/>
              </a:rPr>
              <a:t>动物属性，动物居住地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>
                <a:ea typeface="宋体" panose="02010600030101010101" pitchFamily="2" charset="-122"/>
              </a:rPr>
              <a:t>动物属性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T1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>
                <a:ea typeface="宋体" panose="02010600030101010101" pitchFamily="2" charset="-122"/>
              </a:rPr>
              <a:t>动物名称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T2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>
                <a:ea typeface="宋体" panose="02010600030101010101" pitchFamily="2" charset="-122"/>
              </a:rPr>
              <a:t>动物居住地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ea typeface="宋体" panose="02010600030101010101" pitchFamily="2" charset="-122"/>
              </a:rPr>
              <a:t>动物属性              动物名称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>
                <a:ea typeface="宋体" panose="02010600030101010101" pitchFamily="2" charset="-122"/>
              </a:rPr>
              <a:t>动物属性             动物居住地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  <a:p>
            <a:pPr lvl="2"/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2943226" y="50638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2928144" y="53912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50925" y="578809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无损连接分解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</a:p>
        </p:txBody>
      </p:sp>
      <p:grpSp>
        <p:nvGrpSpPr>
          <p:cNvPr id="69639" name="组合 6"/>
          <p:cNvGrpSpPr>
            <a:grpSpLocks/>
          </p:cNvGrpSpPr>
          <p:nvPr/>
        </p:nvGrpSpPr>
        <p:grpSpPr bwMode="auto">
          <a:xfrm>
            <a:off x="3127376" y="4955887"/>
            <a:ext cx="287337" cy="215900"/>
            <a:chOff x="827584" y="5805264"/>
            <a:chExt cx="288032" cy="21602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8135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73974" y="1286597"/>
            <a:ext cx="849788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判定一个分解是否无损连接性 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适用于分解为多个关系模式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6.2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算法   判定无损连接性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输入：关系模式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R(A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…,A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),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它的函数依赖集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以及分解   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={R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…,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方法：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构造表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：构造一个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列的表，第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行对应于关系模式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，第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列对应于属性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en-US" altLang="zh-CN" sz="3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填表（根据属性的分配）：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如果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∈R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baseline="-250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则在第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行第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列上放符号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否则放符号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37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86022"/>
              </p:ext>
            </p:extLst>
          </p:nvPr>
        </p:nvGraphicFramePr>
        <p:xfrm>
          <a:off x="2917969" y="3283801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969" y="3283801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</a:rPr>
              <a:t>无损连接分解</a:t>
            </a:r>
            <a:r>
              <a:rPr lang="en-US" altLang="zh-CN" sz="4400" dirty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(6) </a:t>
            </a:r>
          </a:p>
        </p:txBody>
      </p:sp>
    </p:spTree>
    <p:extLst>
      <p:ext uri="{BB962C8B-B14F-4D97-AF65-F5344CB8AC3E}">
        <p14:creationId xmlns:p14="http://schemas.microsoft.com/office/powerpoint/2010/main" val="361690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53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69790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关系模式</a:t>
            </a:r>
            <a:r>
              <a:rPr lang="en-US" altLang="zh-CN" dirty="0">
                <a:sym typeface="Calibri" pitchFamily="34" charset="0"/>
              </a:rPr>
              <a:t>Student&lt;U, F&gt;</a:t>
            </a:r>
            <a:r>
              <a:rPr lang="zh-CN" altLang="en-US" dirty="0">
                <a:sym typeface="Calibri" pitchFamily="34" charset="0"/>
              </a:rPr>
              <a:t>中存在的问题：</a:t>
            </a:r>
            <a:endParaRPr lang="en-US" altLang="zh-CN" dirty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1</a:t>
            </a:r>
            <a:r>
              <a:rPr lang="zh-CN" altLang="en-US" dirty="0">
                <a:sym typeface="Calibri" pitchFamily="34" charset="0"/>
              </a:rPr>
              <a:t>）数据冗余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浪费大量的存储空间</a:t>
            </a:r>
            <a:endParaRPr lang="en-US" dirty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>
                <a:sym typeface="Calibri" pitchFamily="34" charset="0"/>
              </a:rPr>
              <a:t>每一个系主任的姓名重复出现</a:t>
            </a:r>
            <a:endParaRPr lang="en-US" altLang="zh-CN" dirty="0">
              <a:sym typeface="Calibri" pitchFamily="34" charset="0"/>
            </a:endParaRPr>
          </a:p>
          <a:p>
            <a:pPr algn="l">
              <a:lnSpc>
                <a:spcPct val="150000"/>
              </a:lnSpc>
              <a:buSzPct val="87000"/>
            </a:pP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2</a:t>
            </a:r>
            <a:r>
              <a:rPr lang="zh-CN" altLang="en-US" dirty="0">
                <a:sym typeface="Calibri" pitchFamily="34" charset="0"/>
              </a:rPr>
              <a:t>）更新异常（</a:t>
            </a:r>
            <a:r>
              <a:rPr lang="en-US" altLang="zh-CN" dirty="0">
                <a:sym typeface="Calibri" pitchFamily="34" charset="0"/>
              </a:rPr>
              <a:t>Update Anomalies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数据冗余 </a:t>
            </a:r>
            <a:r>
              <a:rPr lang="zh-CN" altLang="en-US" dirty="0">
                <a:sym typeface="Monotype Sorts" pitchFamily="2" charset="2"/>
              </a:rPr>
              <a:t>，</a:t>
            </a:r>
            <a:r>
              <a:rPr lang="zh-CN" altLang="en-US" dirty="0">
                <a:sym typeface="Calibri" pitchFamily="34" charset="0"/>
              </a:rPr>
              <a:t>更新数据时，维护数据完整性代价大。</a:t>
            </a:r>
            <a:endParaRPr lang="en-US" altLang="zh-CN" dirty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>
                <a:sym typeface="Calibri" pitchFamily="34" charset="0"/>
              </a:rPr>
              <a:t>某系更换系主任后，必须修改与该系学生有关的每一个元组。</a:t>
            </a:r>
            <a:endParaRPr lang="en-US" altLang="zh-CN" dirty="0">
              <a:sym typeface="Calibri" pitchFamily="34" charset="0"/>
            </a:endParaRPr>
          </a:p>
          <a:p>
            <a:pPr marL="342900" indent="-342900" algn="l"/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3</a:t>
            </a:r>
            <a:r>
              <a:rPr lang="zh-CN" altLang="en-US" dirty="0">
                <a:sym typeface="Calibri" pitchFamily="34" charset="0"/>
              </a:rPr>
              <a:t>）插入异常（</a:t>
            </a:r>
            <a:r>
              <a:rPr lang="en-US" altLang="zh-CN" dirty="0">
                <a:sym typeface="Calibri" pitchFamily="34" charset="0"/>
              </a:rPr>
              <a:t>Insertion Anomalies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如果一个系刚成立，尚无学生，则无法把这个系及其系主任的信息存入数据库。</a:t>
            </a:r>
            <a:endParaRPr lang="en-US" altLang="zh-CN" dirty="0">
              <a:sym typeface="Calibri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4</a:t>
            </a:r>
            <a:r>
              <a:rPr lang="zh-CN" altLang="en-US" dirty="0">
                <a:sym typeface="Calibri" pitchFamily="34" charset="0"/>
              </a:rPr>
              <a:t>）删除异常（</a:t>
            </a:r>
            <a:r>
              <a:rPr lang="en-US" altLang="zh-CN" dirty="0">
                <a:sym typeface="Calibri" pitchFamily="34" charset="0"/>
              </a:rPr>
              <a:t>Deletion Anomalies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100" dirty="0">
                <a:sym typeface="Calibri" pitchFamily="34" charset="0"/>
              </a:rPr>
              <a:t>如果某个系的学生全部毕业了， 则在删除该系学生信息的同时，把这个系及其系主任的信息也丢掉了。</a:t>
            </a:r>
            <a:endParaRPr lang="zh-CN" altLang="en-US" dirty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endParaRPr lang="zh-CN" altLang="en-US" dirty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endParaRPr lang="en-US" altLang="zh-CN" dirty="0">
              <a:sym typeface="Calibri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dirty="0"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6" r="4297" b="10513"/>
          <a:stretch/>
        </p:blipFill>
        <p:spPr>
          <a:xfrm>
            <a:off x="4685568" y="0"/>
            <a:ext cx="4487740" cy="31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135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黑体" panose="02010609060101010101" pitchFamily="49" charset="-122"/>
              </a:rPr>
              <a:t>无损连接分解</a:t>
            </a:r>
            <a:r>
              <a:rPr lang="en-US" altLang="zh-CN" sz="3200">
                <a:solidFill>
                  <a:schemeClr val="bg1"/>
                </a:solidFill>
                <a:latin typeface="黑体" panose="02010609060101010101" pitchFamily="49" charset="-122"/>
              </a:rPr>
              <a:t>(6)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13752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更新表（根据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更新）：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逐一检查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中的每一个函数依赖，并修改表中的元素。方法：取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中一个函数依赖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en-US" b="1" dirty="0">
                <a:latin typeface="Arial" panose="020B0604020202020204" pitchFamily="34" charset="0"/>
                <a:ea typeface="楷体_GB2312" pitchFamily="49" charset="-122"/>
              </a:rPr>
              <a:t>→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，在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的列中寻找相同的行，然后将这些行中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的分量改为相同的符号，如果其中有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则将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改为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若其中无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，则改为某一个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循环更新：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反复检查第（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）步，至无改变为止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判断：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若存在某一行为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</a:rPr>
              <a:t>则分解  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2"/>
              </a:rPr>
              <a:t>具有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无损连接性；如果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中所有函数依赖都不能再修改表中的内容，且没有发现这样的行，则分解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不具有无损连接性。</a:t>
            </a:r>
          </a:p>
        </p:txBody>
      </p:sp>
      <p:graphicFrame>
        <p:nvGraphicFramePr>
          <p:cNvPr id="747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79660"/>
              </p:ext>
            </p:extLst>
          </p:nvPr>
        </p:nvGraphicFramePr>
        <p:xfrm>
          <a:off x="8132763" y="5752320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763" y="5752320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99275"/>
              </p:ext>
            </p:extLst>
          </p:nvPr>
        </p:nvGraphicFramePr>
        <p:xfrm>
          <a:off x="7947937" y="4838667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937" y="4838667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885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举例：已知</a:t>
            </a:r>
            <a:r>
              <a:rPr lang="en-US" altLang="zh-CN" dirty="0">
                <a:ea typeface="宋体" panose="02010600030101010101" pitchFamily="2" charset="-122"/>
              </a:rPr>
              <a:t>R&lt;U,F&gt;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U={A,B,C,D,E}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F={A→C,B→C,C→D,DE→C,CE→A}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的一个分解为</a:t>
            </a:r>
            <a:r>
              <a:rPr lang="en-US" altLang="zh-CN" dirty="0">
                <a:ea typeface="宋体" panose="02010600030101010101" pitchFamily="2" charset="-122"/>
              </a:rPr>
              <a:t>R1(AD)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R2(AB)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R3(BE)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R4(CDE)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R5(AE)</a:t>
            </a:r>
            <a:r>
              <a:rPr lang="zh-CN" altLang="en-US" dirty="0">
                <a:ea typeface="宋体" panose="02010600030101010101" pitchFamily="2" charset="-122"/>
              </a:rPr>
              <a:t>，判断这个分解是否具有无损连接性。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643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399"/>
            <a:ext cx="8229600" cy="49841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① </a:t>
            </a:r>
            <a:r>
              <a:rPr lang="zh-CN" altLang="en-US" dirty="0">
                <a:ea typeface="宋体" panose="02010600030101010101" pitchFamily="2" charset="-122"/>
              </a:rPr>
              <a:t>构造一个初始的二维表，若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属性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属于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模式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中的属性，则填</a:t>
            </a:r>
            <a:r>
              <a:rPr lang="en-US" altLang="zh-CN" dirty="0" err="1">
                <a:ea typeface="宋体" panose="02010600030101010101" pitchFamily="2" charset="-122"/>
              </a:rPr>
              <a:t>aj</a:t>
            </a:r>
            <a:r>
              <a:rPr lang="zh-CN" altLang="en-US" dirty="0">
                <a:ea typeface="宋体" panose="02010600030101010101" pitchFamily="2" charset="-122"/>
              </a:rPr>
              <a:t>，否则填</a:t>
            </a:r>
            <a:r>
              <a:rPr lang="en-US" altLang="zh-CN" dirty="0" err="1">
                <a:ea typeface="宋体" panose="02010600030101010101" pitchFamily="2" charset="-122"/>
              </a:rPr>
              <a:t>bij</a:t>
            </a:r>
            <a:r>
              <a:rPr lang="zh-CN" altLang="en-US" dirty="0">
                <a:ea typeface="宋体" panose="02010600030101010101" pitchFamily="2" charset="-122"/>
              </a:rPr>
              <a:t>。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/>
              <a:t>分解为</a:t>
            </a:r>
            <a:r>
              <a:rPr lang="en-US" altLang="zh-CN" dirty="0"/>
              <a:t>R1(AD)</a:t>
            </a:r>
            <a:r>
              <a:rPr lang="zh-CN" altLang="en-US" dirty="0"/>
              <a:t>，</a:t>
            </a:r>
            <a:r>
              <a:rPr lang="en-US" altLang="zh-CN" dirty="0"/>
              <a:t>R2(AB)</a:t>
            </a:r>
            <a:r>
              <a:rPr lang="zh-CN" altLang="en-US" dirty="0"/>
              <a:t>，</a:t>
            </a:r>
            <a:r>
              <a:rPr lang="en-US" altLang="zh-CN" dirty="0"/>
              <a:t>R3(BE)</a:t>
            </a:r>
            <a:r>
              <a:rPr lang="zh-CN" altLang="en-US" dirty="0"/>
              <a:t>，</a:t>
            </a:r>
            <a:r>
              <a:rPr lang="en-US" altLang="zh-CN" dirty="0"/>
              <a:t>R4(CDE)</a:t>
            </a:r>
            <a:r>
              <a:rPr lang="zh-CN" altLang="en-US" dirty="0"/>
              <a:t>，</a:t>
            </a:r>
            <a:r>
              <a:rPr lang="en-US" altLang="zh-CN" dirty="0"/>
              <a:t>R5(AE)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② </a:t>
            </a:r>
            <a:r>
              <a:rPr lang="zh-CN" altLang="en-US" dirty="0"/>
              <a:t>根据</a:t>
            </a:r>
            <a:r>
              <a:rPr lang="en-US" altLang="zh-CN" dirty="0"/>
              <a:t>A→C</a:t>
            </a:r>
            <a:r>
              <a:rPr lang="zh-CN" altLang="en-US" dirty="0"/>
              <a:t>，对上表进行处理，由于属性列</a:t>
            </a:r>
            <a:r>
              <a:rPr lang="en-US" altLang="zh-CN" dirty="0"/>
              <a:t>A</a:t>
            </a:r>
            <a:r>
              <a:rPr lang="zh-CN" altLang="en-US" dirty="0"/>
              <a:t>上第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行相同均为</a:t>
            </a:r>
            <a:r>
              <a:rPr lang="en-US" altLang="zh-CN" dirty="0"/>
              <a:t>a1</a:t>
            </a:r>
            <a:r>
              <a:rPr lang="zh-CN" altLang="en-US" dirty="0"/>
              <a:t>，所以将属性列</a:t>
            </a:r>
            <a:r>
              <a:rPr lang="en-US" altLang="zh-CN" dirty="0"/>
              <a:t>C</a:t>
            </a:r>
            <a:r>
              <a:rPr lang="zh-CN" altLang="en-US" dirty="0"/>
              <a:t>上的</a:t>
            </a:r>
            <a:r>
              <a:rPr lang="en-US" altLang="zh-CN" dirty="0"/>
              <a:t>b13</a:t>
            </a:r>
            <a:r>
              <a:rPr lang="zh-CN" altLang="en-US" dirty="0"/>
              <a:t>、</a:t>
            </a:r>
            <a:r>
              <a:rPr lang="en-US" altLang="zh-CN" dirty="0"/>
              <a:t>b23</a:t>
            </a:r>
            <a:r>
              <a:rPr lang="zh-CN" altLang="en-US" dirty="0"/>
              <a:t>、</a:t>
            </a:r>
            <a:r>
              <a:rPr lang="en-US" altLang="zh-CN" dirty="0"/>
              <a:t>b53</a:t>
            </a:r>
            <a:r>
              <a:rPr lang="zh-CN" altLang="en-US" dirty="0"/>
              <a:t>改为同一个符号</a:t>
            </a:r>
            <a:r>
              <a:rPr lang="en-US" altLang="zh-CN" dirty="0"/>
              <a:t>b13</a:t>
            </a:r>
            <a:r>
              <a:rPr lang="zh-CN" altLang="en-US" dirty="0"/>
              <a:t>（取行号最小值）。 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38" y="2792916"/>
            <a:ext cx="52578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1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95" y="1676400"/>
            <a:ext cx="468153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487863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③ </a:t>
            </a:r>
            <a:r>
              <a:rPr lang="zh-CN" altLang="en-US" dirty="0">
                <a:ea typeface="宋体" panose="02010600030101010101" pitchFamily="2" charset="-122"/>
              </a:rPr>
              <a:t>根据</a:t>
            </a:r>
            <a:r>
              <a:rPr lang="en-US" altLang="zh-CN" dirty="0">
                <a:ea typeface="宋体" panose="02010600030101010101" pitchFamily="2" charset="-122"/>
              </a:rPr>
              <a:t>B→C</a:t>
            </a:r>
            <a:r>
              <a:rPr lang="zh-CN" altLang="en-US" dirty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上第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行相同均为</a:t>
            </a:r>
            <a:r>
              <a:rPr lang="en-US" altLang="zh-CN" dirty="0">
                <a:ea typeface="宋体" panose="02010600030101010101" pitchFamily="2" charset="-122"/>
              </a:rPr>
              <a:t>a2</a:t>
            </a:r>
            <a:r>
              <a:rPr lang="zh-CN" altLang="en-US" dirty="0">
                <a:ea typeface="宋体" panose="02010600030101010101" pitchFamily="2" charset="-122"/>
              </a:rPr>
              <a:t>，所以将属性列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上的</a:t>
            </a:r>
            <a:r>
              <a:rPr lang="en-US" altLang="zh-CN" dirty="0">
                <a:ea typeface="宋体" panose="02010600030101010101" pitchFamily="2" charset="-122"/>
              </a:rPr>
              <a:t>b13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b33</a:t>
            </a:r>
            <a:r>
              <a:rPr lang="zh-CN" altLang="en-US" dirty="0">
                <a:ea typeface="宋体" panose="02010600030101010101" pitchFamily="2" charset="-122"/>
              </a:rPr>
              <a:t>改为同一个符号</a:t>
            </a:r>
            <a:r>
              <a:rPr lang="en-US" altLang="zh-CN" dirty="0">
                <a:ea typeface="宋体" panose="02010600030101010101" pitchFamily="2" charset="-122"/>
              </a:rPr>
              <a:t>b13</a:t>
            </a:r>
            <a:r>
              <a:rPr lang="zh-CN" altLang="en-US" dirty="0">
                <a:ea typeface="宋体" panose="02010600030101010101" pitchFamily="2" charset="-122"/>
              </a:rPr>
              <a:t>（取行号最小值）。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98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76" y="1607272"/>
            <a:ext cx="475297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3291" y="4406756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④ </a:t>
            </a:r>
            <a:r>
              <a:rPr lang="zh-CN" altLang="en-US" dirty="0">
                <a:ea typeface="宋体" panose="02010600030101010101" pitchFamily="2" charset="-122"/>
              </a:rPr>
              <a:t>根据</a:t>
            </a:r>
            <a:r>
              <a:rPr lang="en-US" altLang="zh-CN" dirty="0">
                <a:ea typeface="宋体" panose="02010600030101010101" pitchFamily="2" charset="-122"/>
              </a:rPr>
              <a:t>C→D</a:t>
            </a:r>
            <a:r>
              <a:rPr lang="zh-CN" altLang="en-US" dirty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上第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行相同均为</a:t>
            </a:r>
            <a:r>
              <a:rPr lang="en-US" altLang="zh-CN" dirty="0">
                <a:ea typeface="宋体" panose="02010600030101010101" pitchFamily="2" charset="-122"/>
              </a:rPr>
              <a:t>b13</a:t>
            </a:r>
            <a:r>
              <a:rPr lang="zh-CN" altLang="en-US" dirty="0">
                <a:ea typeface="宋体" panose="02010600030101010101" pitchFamily="2" charset="-122"/>
              </a:rPr>
              <a:t>，所以将属性列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上的值均改为同一个符号</a:t>
            </a:r>
            <a:r>
              <a:rPr lang="en-US" altLang="zh-CN" dirty="0">
                <a:ea typeface="宋体" panose="02010600030101010101" pitchFamily="2" charset="-122"/>
              </a:rPr>
              <a:t>a4</a:t>
            </a:r>
            <a:r>
              <a:rPr lang="zh-CN" altLang="en-US" dirty="0">
                <a:ea typeface="宋体" panose="02010600030101010101" pitchFamily="2" charset="-122"/>
              </a:rPr>
              <a:t>。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27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21" y="1555318"/>
            <a:ext cx="467995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552950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⑤ 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DE→C</a:t>
            </a:r>
            <a:r>
              <a:rPr lang="zh-CN" altLang="en-US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>
                <a:ea typeface="宋体" panose="02010600030101010101" pitchFamily="2" charset="-122"/>
              </a:rPr>
              <a:t>DE</a:t>
            </a:r>
            <a:r>
              <a:rPr lang="zh-CN" altLang="en-US">
                <a:ea typeface="宋体" panose="02010600030101010101" pitchFamily="2" charset="-122"/>
              </a:rPr>
              <a:t>上第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行相同均为</a:t>
            </a:r>
            <a:r>
              <a:rPr lang="en-US" altLang="zh-CN">
                <a:ea typeface="宋体" panose="02010600030101010101" pitchFamily="2" charset="-122"/>
              </a:rPr>
              <a:t>a4a5</a:t>
            </a:r>
            <a:r>
              <a:rPr lang="zh-CN" altLang="en-US">
                <a:ea typeface="宋体" panose="02010600030101010101" pitchFamily="2" charset="-122"/>
              </a:rPr>
              <a:t>，所以将属性列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ea typeface="宋体" panose="02010600030101010101" pitchFamily="2" charset="-122"/>
              </a:rPr>
              <a:t>上的值均改为同一个符号</a:t>
            </a:r>
            <a:r>
              <a:rPr lang="en-US" altLang="zh-CN">
                <a:ea typeface="宋体" panose="02010600030101010101" pitchFamily="2" charset="-122"/>
              </a:rPr>
              <a:t>a3</a:t>
            </a:r>
            <a:r>
              <a:rPr lang="zh-CN" altLang="en-US">
                <a:ea typeface="宋体" panose="02010600030101010101" pitchFamily="2" charset="-122"/>
              </a:rPr>
              <a:t>。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433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67" y="1678709"/>
            <a:ext cx="4176712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247429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⑥ </a:t>
            </a:r>
            <a:r>
              <a:rPr lang="zh-CN" altLang="en-US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CE→A</a:t>
            </a:r>
            <a:r>
              <a:rPr lang="zh-CN" altLang="en-US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>
                <a:ea typeface="宋体" panose="02010600030101010101" pitchFamily="2" charset="-122"/>
              </a:rPr>
              <a:t>CE</a:t>
            </a:r>
            <a:r>
              <a:rPr lang="zh-CN" altLang="en-US">
                <a:ea typeface="宋体" panose="02010600030101010101" pitchFamily="2" charset="-122"/>
              </a:rPr>
              <a:t>上第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行相同均为</a:t>
            </a:r>
            <a:r>
              <a:rPr lang="en-US" altLang="zh-CN">
                <a:ea typeface="宋体" panose="02010600030101010101" pitchFamily="2" charset="-122"/>
              </a:rPr>
              <a:t>a3a5</a:t>
            </a:r>
            <a:r>
              <a:rPr lang="zh-CN" altLang="en-US">
                <a:ea typeface="宋体" panose="02010600030101010101" pitchFamily="2" charset="-122"/>
              </a:rPr>
              <a:t>，所以将属性列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上的值均改为同一个符号</a:t>
            </a:r>
            <a:r>
              <a:rPr lang="en-US" altLang="zh-CN">
                <a:ea typeface="宋体" panose="02010600030101010101" pitchFamily="2" charset="-122"/>
              </a:rPr>
              <a:t>a1</a:t>
            </a:r>
            <a:r>
              <a:rPr lang="zh-CN" altLang="en-US">
                <a:ea typeface="宋体" panose="02010600030101010101" pitchFamily="2" charset="-122"/>
              </a:rPr>
              <a:t>。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51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78036"/>
            <a:ext cx="8229600" cy="4610100"/>
          </a:xfrm>
        </p:spPr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存在某一行为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</a:rPr>
              <a:t>则分解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2"/>
              </a:rPr>
              <a:t>具有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无损连接性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65" y="1409845"/>
            <a:ext cx="467995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426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01037"/>
            <a:ext cx="7772400" cy="887413"/>
          </a:xfrm>
        </p:spPr>
        <p:txBody>
          <a:bodyPr/>
          <a:lstStyle/>
          <a:p>
            <a:r>
              <a:rPr lang="zh-CN" altLang="en-US" sz="2800" dirty="0"/>
              <a:t>保持函数依赖分解</a:t>
            </a:r>
            <a:r>
              <a:rPr lang="en-US" altLang="zh-CN" sz="2800" dirty="0"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997" y="1468293"/>
            <a:ext cx="8686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Example: Suppose R(City, Street, </a:t>
            </a:r>
            <a:r>
              <a:rPr lang="en-US" altLang="zh-CN" dirty="0" err="1">
                <a:ea typeface="宋体" panose="02010600030101010101" pitchFamily="2" charset="-122"/>
              </a:rPr>
              <a:t>Zipcode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F = {CS        Z, Z        C}, R1(S, Z), R2(C, Z).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>
                <a:ea typeface="宋体" panose="02010600030101010101" pitchFamily="2" charset="-122"/>
              </a:rPr>
              <a:t>R1</a:t>
            </a:r>
            <a:r>
              <a:rPr lang="en-US" altLang="zh-CN" dirty="0">
                <a:ea typeface="宋体" panose="02010600030101010101" pitchFamily="2" charset="-122"/>
              </a:rPr>
              <a:t>(F) = {S        </a:t>
            </a:r>
            <a:r>
              <a:rPr lang="en-US" altLang="zh-CN" dirty="0" err="1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  Z        </a:t>
            </a:r>
            <a:r>
              <a:rPr lang="en-US" altLang="zh-CN" dirty="0" err="1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, S Z        S,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SZ        Z, SZ       SZ}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>
                <a:ea typeface="宋体" panose="02010600030101010101" pitchFamily="2" charset="-122"/>
              </a:rPr>
              <a:t>R2</a:t>
            </a:r>
            <a:r>
              <a:rPr lang="en-US" altLang="zh-CN" dirty="0">
                <a:ea typeface="宋体" panose="02010600030101010101" pitchFamily="2" charset="-122"/>
              </a:rPr>
              <a:t>(F) = {Z        C, C       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, Z         </a:t>
            </a:r>
            <a:r>
              <a:rPr lang="en-US" altLang="zh-CN" dirty="0" err="1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CZ        C, CZ        Z, CZ        CZ}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1253259" y="2219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312122" y="2219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4312372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1702522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926196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3209492" y="32347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1862859" y="321757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4669560" y="425911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3237346" y="42321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1919000" y="42321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4120717" y="373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932546" y="37339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1702522" y="379383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0921" y="5086394"/>
            <a:ext cx="83247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/>
              <a:t>:</a:t>
            </a:r>
            <a:r>
              <a:rPr lang="zh-CN" altLang="en-US" sz="2400" dirty="0"/>
              <a:t>对关系</a:t>
            </a:r>
            <a:r>
              <a:rPr lang="en-US" altLang="zh-CN" sz="2400" dirty="0"/>
              <a:t> R </a:t>
            </a:r>
            <a:r>
              <a:rPr lang="zh-CN" altLang="en-US" sz="2400" dirty="0"/>
              <a:t>和函数依赖</a:t>
            </a:r>
            <a:r>
              <a:rPr lang="en-US" altLang="zh-CN" sz="2400" dirty="0"/>
              <a:t>F, </a:t>
            </a:r>
            <a:r>
              <a:rPr lang="zh-CN" altLang="en-US" sz="2400" dirty="0"/>
              <a:t>分解</a:t>
            </a:r>
            <a:r>
              <a:rPr lang="en-US" altLang="zh-CN" sz="2400" dirty="0"/>
              <a:t> {R</a:t>
            </a:r>
            <a:r>
              <a:rPr lang="en-US" altLang="zh-CN" sz="2400" baseline="-10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10000" dirty="0"/>
              <a:t>2</a:t>
            </a:r>
            <a:r>
              <a:rPr lang="en-US" altLang="zh-CN" sz="2400" dirty="0"/>
              <a:t>, ..., R</a:t>
            </a:r>
            <a:r>
              <a:rPr lang="en-US" altLang="zh-CN" sz="2400" baseline="-10000" dirty="0"/>
              <a:t>n</a:t>
            </a:r>
            <a:r>
              <a:rPr lang="en-US" altLang="zh-CN" sz="2400" dirty="0"/>
              <a:t>} </a:t>
            </a:r>
            <a:r>
              <a:rPr lang="zh-CN" altLang="en-US" sz="2400" dirty="0"/>
              <a:t>保持函数依赖</a:t>
            </a:r>
            <a:r>
              <a:rPr lang="en-US" altLang="zh-CN" sz="2400" dirty="0"/>
              <a:t>,</a:t>
            </a:r>
            <a:r>
              <a:rPr lang="zh-CN" altLang="en-US" sz="2400" dirty="0"/>
              <a:t>如果满足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      F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= (F</a:t>
            </a:r>
            <a:r>
              <a:rPr lang="en-US" altLang="zh-CN" sz="2400" baseline="-10000" dirty="0"/>
              <a:t>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 </a:t>
            </a:r>
            <a:r>
              <a:rPr lang="en-US" altLang="zh-CN" sz="2400" dirty="0"/>
              <a:t>F</a:t>
            </a:r>
            <a:r>
              <a:rPr lang="en-US" altLang="zh-CN" sz="2400" baseline="-10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. . .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</a:t>
            </a:r>
            <a:r>
              <a:rPr lang="en-US" altLang="zh-CN" sz="2400" baseline="-10000" dirty="0" err="1"/>
              <a:t>n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where F</a:t>
            </a:r>
            <a:r>
              <a:rPr lang="en-US" altLang="zh-CN" sz="2400" baseline="-10000" dirty="0"/>
              <a:t>i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10000" dirty="0" err="1"/>
              <a:t>Ri</a:t>
            </a:r>
            <a:r>
              <a:rPr lang="en-US" altLang="zh-CN" sz="2400" dirty="0"/>
              <a:t>(F),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..., n.</a:t>
            </a:r>
            <a:r>
              <a:rPr lang="en-US" altLang="zh-CN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920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035"/>
            <a:ext cx="9144000" cy="735013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/>
              <a:t>(2) 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16859"/>
            <a:ext cx="8229600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在上面例子中</a:t>
            </a:r>
            <a:r>
              <a:rPr lang="en-US" altLang="zh-CN" dirty="0">
                <a:ea typeface="宋体" panose="02010600030101010101" pitchFamily="2" charset="-122"/>
              </a:rPr>
              <a:t>, {R1, R2} 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的一个分解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因为</a:t>
            </a:r>
            <a:r>
              <a:rPr lang="en-US" altLang="zh-CN" dirty="0">
                <a:ea typeface="宋体" panose="02010600030101010101" pitchFamily="2" charset="-122"/>
              </a:rPr>
              <a:t> CS         Z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ea typeface="宋体" panose="02010600030101010101" pitchFamily="2" charset="-122"/>
              </a:rPr>
              <a:t> 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但是 </a:t>
            </a:r>
            <a:r>
              <a:rPr lang="en-US" altLang="zh-CN" dirty="0">
                <a:ea typeface="宋体" panose="02010600030101010101" pitchFamily="2" charset="-122"/>
              </a:rPr>
              <a:t>CS         Z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>
                <a:ea typeface="宋体" panose="02010600030101010101" pitchFamily="2" charset="-122"/>
              </a:rPr>
              <a:t>R1</a:t>
            </a:r>
            <a:r>
              <a:rPr lang="en-US" altLang="zh-CN" dirty="0">
                <a:ea typeface="宋体" panose="02010600030101010101" pitchFamily="2" charset="-122"/>
              </a:rPr>
              <a:t>(F)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</a:t>
            </a:r>
            <a:r>
              <a:rPr lang="en-US" altLang="zh-CN" baseline="-10000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1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(F))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所以这个分解不能保持函数依赖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1763713" y="28460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684049" y="337372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4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9461" name="Rectangle 1027"/>
          <p:cNvSpPr>
            <a:spLocks noGrp="1" noChangeArrowheads="1"/>
          </p:cNvSpPr>
          <p:nvPr>
            <p:ph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结论</a:t>
            </a:r>
            <a:endParaRPr lang="en-US" sz="3200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>
                <a:sym typeface="Calibri" pitchFamily="34" charset="0"/>
              </a:rPr>
              <a:t>Student</a:t>
            </a:r>
            <a:r>
              <a:rPr lang="zh-CN" altLang="en-US" dirty="0">
                <a:sym typeface="Calibri" pitchFamily="34" charset="0"/>
              </a:rPr>
              <a:t>关系模式不是一个好的模式。</a:t>
            </a:r>
            <a:endParaRPr lang="zh-CN" altLang="en-US" sz="2800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一个</a:t>
            </a:r>
            <a:r>
              <a:rPr lang="zh-CN" altLang="en-US" dirty="0">
                <a:sym typeface="宋体" pitchFamily="2" charset="-122"/>
              </a:rPr>
              <a:t>“</a:t>
            </a:r>
            <a:r>
              <a:rPr lang="zh-CN" altLang="en-US" dirty="0">
                <a:sym typeface="Calibri" pitchFamily="34" charset="0"/>
              </a:rPr>
              <a:t>好</a:t>
            </a:r>
            <a:r>
              <a:rPr lang="zh-CN" altLang="en-US" dirty="0">
                <a:sym typeface="宋体" pitchFamily="2" charset="-122"/>
              </a:rPr>
              <a:t>”</a:t>
            </a:r>
            <a:r>
              <a:rPr lang="zh-CN" altLang="en-US" dirty="0">
                <a:sym typeface="Calibri" pitchFamily="34" charset="0"/>
              </a:rPr>
              <a:t>的模式应当不会发生插入异常、删除异常和更新异常，数据冗余应尽可能少。</a:t>
            </a:r>
            <a:endParaRPr lang="en-US" sz="2800" dirty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原因</a:t>
            </a:r>
            <a:endParaRPr lang="en-US" sz="3200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由存在于模式中的某些数据依赖引起的。</a:t>
            </a:r>
            <a:endParaRPr lang="en-US" altLang="zh-CN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endParaRPr lang="en-US" altLang="zh-CN" sz="2800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endParaRPr lang="zh-CN" altLang="en-US" sz="2800" dirty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解决方法</a:t>
            </a:r>
            <a:endParaRPr lang="en-US" sz="3200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用规范化理论改造关系模式来消除其中不合适的数据依赖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034137" y="4158761"/>
            <a:ext cx="5788269" cy="1615506"/>
            <a:chOff x="0" y="0"/>
            <a:chExt cx="5580" cy="202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8" name="Text Box 6"/>
            <p:cNvSpPr>
              <a:spLocks noChangeArrowheads="1"/>
            </p:cNvSpPr>
            <p:nvPr/>
          </p:nvSpPr>
          <p:spPr bwMode="auto">
            <a:xfrm>
              <a:off x="360" y="31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Sno</a:t>
              </a:r>
              <a:endParaRPr lang="zh-CN" altLang="en-US"/>
            </a:p>
          </p:txBody>
        </p:sp>
        <p:sp>
          <p:nvSpPr>
            <p:cNvPr id="9" name="Text Box 7"/>
            <p:cNvSpPr>
              <a:spLocks noChangeArrowheads="1"/>
            </p:cNvSpPr>
            <p:nvPr/>
          </p:nvSpPr>
          <p:spPr bwMode="auto">
            <a:xfrm>
              <a:off x="198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Cno</a:t>
              </a:r>
              <a:endParaRPr lang="en-US" altLang="zh-CN" sz="20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0" name="Text Box 8"/>
            <p:cNvSpPr>
              <a:spLocks noChangeArrowheads="1"/>
            </p:cNvSpPr>
            <p:nvPr/>
          </p:nvSpPr>
          <p:spPr bwMode="auto">
            <a:xfrm>
              <a:off x="360" y="1560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Sdept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1" name="Text Box 9"/>
            <p:cNvSpPr>
              <a:spLocks noChangeArrowheads="1"/>
            </p:cNvSpPr>
            <p:nvPr/>
          </p:nvSpPr>
          <p:spPr bwMode="auto">
            <a:xfrm>
              <a:off x="1980" y="1560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nam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900" y="780"/>
              <a:ext cx="1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437" y="1716"/>
              <a:ext cx="5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>
              <a:spLocks noChangeArrowheads="1"/>
            </p:cNvSpPr>
            <p:nvPr/>
          </p:nvSpPr>
          <p:spPr bwMode="auto">
            <a:xfrm>
              <a:off x="432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Grade</a:t>
              </a:r>
              <a:endParaRPr lang="en-US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00" y="468"/>
              <a:ext cx="7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268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2071"/>
            <a:ext cx="8496300" cy="649288"/>
          </a:xfrm>
        </p:spPr>
        <p:txBody>
          <a:bodyPr/>
          <a:lstStyle/>
          <a:p>
            <a:r>
              <a:rPr lang="zh-CN" altLang="en-US" sz="3200" dirty="0"/>
              <a:t>保持函数依赖分解</a:t>
            </a:r>
            <a:r>
              <a:rPr lang="en-US" altLang="zh-CN" sz="3200" dirty="0"/>
              <a:t>(3) 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5064"/>
            <a:ext cx="86868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判定是否保持函数依赖分解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3200" dirty="0"/>
              <a:t>Algorithm DP</a:t>
            </a:r>
          </a:p>
          <a:p>
            <a:pPr>
              <a:buNone/>
            </a:pPr>
            <a:r>
              <a:rPr lang="en-US" altLang="zh-CN" sz="3200" dirty="0"/>
              <a:t>Input: A relation schema R, A set of FDs F in R, a decomposition {R</a:t>
            </a:r>
            <a:r>
              <a:rPr lang="en-US" altLang="zh-CN" sz="3200" baseline="-10000" dirty="0"/>
              <a:t>1</a:t>
            </a:r>
            <a:r>
              <a:rPr lang="en-US" altLang="zh-CN" sz="3200" dirty="0"/>
              <a:t>, R</a:t>
            </a:r>
            <a:r>
              <a:rPr lang="en-US" altLang="zh-CN" sz="3200" baseline="-10000" dirty="0"/>
              <a:t>2</a:t>
            </a:r>
            <a:r>
              <a:rPr lang="en-US" altLang="zh-CN" sz="3200" dirty="0"/>
              <a:t>, ..., R</a:t>
            </a:r>
            <a:r>
              <a:rPr lang="en-US" altLang="zh-CN" sz="3200" baseline="-10000" dirty="0"/>
              <a:t>n</a:t>
            </a:r>
            <a:r>
              <a:rPr lang="en-US" altLang="zh-CN" sz="3200" dirty="0"/>
              <a:t>} of R.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for every X          Y </a:t>
            </a:r>
            <a:r>
              <a:rPr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dirty="0">
                <a:ea typeface="宋体" panose="02010600030101010101" pitchFamily="2" charset="-122"/>
              </a:rPr>
              <a:t> F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000" dirty="0">
                <a:ea typeface="宋体" panose="02010600030101010101" pitchFamily="2" charset="-122"/>
              </a:rPr>
              <a:t>   if </a:t>
            </a:r>
            <a:r>
              <a:rPr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lang="en-US" altLang="zh-CN" sz="3000" dirty="0" err="1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 err="1">
                <a:ea typeface="宋体" panose="02010600030101010101" pitchFamily="2" charset="-122"/>
              </a:rPr>
              <a:t>i</a:t>
            </a:r>
            <a:r>
              <a:rPr lang="en-US" altLang="zh-CN" sz="3000" dirty="0">
                <a:ea typeface="宋体" panose="02010600030101010101" pitchFamily="2" charset="-122"/>
              </a:rPr>
              <a:t> such that XY </a:t>
            </a:r>
            <a:r>
              <a:rPr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sz="3000" dirty="0" err="1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 err="1">
                <a:ea typeface="宋体" panose="02010600030101010101" pitchFamily="2" charset="-122"/>
              </a:rPr>
              <a:t>i</a:t>
            </a:r>
            <a:endParaRPr lang="en-US" altLang="zh-CN" sz="3000" baseline="-100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aseline="-10000" dirty="0">
                <a:ea typeface="宋体" panose="02010600030101010101" pitchFamily="2" charset="-122"/>
              </a:rPr>
              <a:t>             </a:t>
            </a:r>
            <a:r>
              <a:rPr lang="en-US" altLang="zh-CN" sz="3000" dirty="0">
                <a:ea typeface="宋体" panose="02010600030101010101" pitchFamily="2" charset="-122"/>
              </a:rPr>
              <a:t>then X       Y is preserved; </a:t>
            </a:r>
          </a:p>
          <a:p>
            <a:pPr marL="514350" indent="-514350">
              <a:buFont typeface="+mj-ea"/>
              <a:buAutoNum type="circleNumDbPlain" startAt="2"/>
            </a:pPr>
            <a:r>
              <a:rPr lang="en-US" altLang="zh-CN" sz="3000" dirty="0">
                <a:ea typeface="宋体" panose="02010600030101010101" pitchFamily="2" charset="-122"/>
              </a:rPr>
              <a:t>    else use </a:t>
            </a:r>
            <a:r>
              <a:rPr lang="en-US" altLang="zh-CN" sz="3000" dirty="0">
                <a:solidFill>
                  <a:schemeClr val="accent1"/>
                </a:solidFill>
                <a:ea typeface="宋体" panose="02010600030101010101" pitchFamily="2" charset="-122"/>
              </a:rPr>
              <a:t>Algorithm XYGP</a:t>
            </a:r>
            <a:r>
              <a:rPr lang="en-US" altLang="zh-CN" sz="3000" dirty="0">
                <a:ea typeface="宋体" panose="02010600030101010101" pitchFamily="2" charset="-122"/>
              </a:rPr>
              <a:t> to find 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3000" dirty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           if Y </a:t>
            </a:r>
            <a:r>
              <a:rPr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dirty="0">
                <a:ea typeface="宋体" panose="02010600030101010101" pitchFamily="2" charset="-122"/>
              </a:rPr>
              <a:t> W then X       Y is preserved;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if every X        Y is preserved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    then {R</a:t>
            </a:r>
            <a:r>
              <a:rPr lang="en-US" altLang="zh-CN" sz="3000" baseline="-10000" dirty="0">
                <a:ea typeface="宋体" panose="02010600030101010101" pitchFamily="2" charset="-122"/>
              </a:rPr>
              <a:t>1</a:t>
            </a:r>
            <a:r>
              <a:rPr lang="en-US" altLang="zh-CN" sz="3000" dirty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>
                <a:ea typeface="宋体" panose="02010600030101010101" pitchFamily="2" charset="-122"/>
              </a:rPr>
              <a:t>n</a:t>
            </a:r>
            <a:r>
              <a:rPr lang="en-US" altLang="zh-CN" sz="3000" dirty="0">
                <a:ea typeface="宋体" panose="02010600030101010101" pitchFamily="2" charset="-122"/>
              </a:rPr>
              <a:t>} is dependency-preserving;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>
                <a:ea typeface="宋体" panose="02010600030101010101" pitchFamily="2" charset="-122"/>
              </a:rPr>
              <a:t>else {R</a:t>
            </a:r>
            <a:r>
              <a:rPr lang="en-US" altLang="zh-CN" sz="3000" baseline="-10000" dirty="0">
                <a:ea typeface="宋体" panose="02010600030101010101" pitchFamily="2" charset="-122"/>
              </a:rPr>
              <a:t>1</a:t>
            </a:r>
            <a:r>
              <a:rPr lang="en-US" altLang="zh-CN" sz="3000" dirty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>
                <a:ea typeface="宋体" panose="02010600030101010101" pitchFamily="2" charset="-122"/>
              </a:rPr>
              <a:t>n</a:t>
            </a:r>
            <a:r>
              <a:rPr lang="en-US" altLang="zh-CN" sz="3000" dirty="0">
                <a:ea typeface="宋体" panose="02010600030101010101" pitchFamily="2" charset="-122"/>
              </a:rPr>
              <a:t>} is not dependency-preserving;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1766600" y="301697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780454" y="388980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3134448" y="471083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1548390" y="509847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2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82" y="249382"/>
            <a:ext cx="9144000" cy="739775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/>
              <a:t>(4) 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18" y="1789979"/>
            <a:ext cx="8229600" cy="4202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Algorithm XYGP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W := 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repeat for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from 1 to n do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W := W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((W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baseline="-10000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baseline="-10000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);   </a:t>
            </a: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在每个分解后的关系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baseline="-10000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中寻找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可以确定的属性集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until there is no change to W;</a:t>
            </a:r>
          </a:p>
        </p:txBody>
      </p:sp>
    </p:spTree>
    <p:extLst>
      <p:ext uri="{BB962C8B-B14F-4D97-AF65-F5344CB8AC3E}">
        <p14:creationId xmlns:p14="http://schemas.microsoft.com/office/powerpoint/2010/main" val="2179038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39775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/>
              <a:t>(5) 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示例</a:t>
            </a:r>
            <a:r>
              <a:rPr lang="en-US" altLang="zh-CN" dirty="0">
                <a:ea typeface="宋体" panose="02010600030101010101" pitchFamily="2" charset="-122"/>
              </a:rPr>
              <a:t>: Suppose R(A, B, C, D),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F = {A          B, B          C, C         D, D        A 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R1(A,B), R2(B,C), R3(C,D).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Is {R1, R2, R3} dependency-preserving?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AB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R1, A         B is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BC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R2, B         C is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ea typeface="宋体" panose="02010600030101010101" pitchFamily="2" charset="-122"/>
              </a:rPr>
              <a:t> R3, C         D is preserved.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1431203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2764847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4098781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5390862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2939184" y="424064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939184" y="47545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3015384" y="5290561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522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保持函数依赖分解</a:t>
            </a:r>
            <a:r>
              <a:rPr lang="en-US" altLang="zh-CN" dirty="0"/>
              <a:t>(6)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For D           A, use Algorithm XYGP to compute W.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Initialization</a:t>
            </a:r>
            <a:r>
              <a:rPr lang="en-US" altLang="zh-CN" dirty="0">
                <a:ea typeface="宋体" panose="02010600030101010101" pitchFamily="2" charset="-122"/>
              </a:rPr>
              <a:t>: W = D;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first iteration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 =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 =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(D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(ABCD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 = CD;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1717964" y="16798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06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336"/>
            <a:ext cx="9144000" cy="811213"/>
          </a:xfrm>
        </p:spPr>
        <p:txBody>
          <a:bodyPr/>
          <a:lstStyle/>
          <a:p>
            <a:r>
              <a:rPr lang="zh-CN" altLang="en-US" sz="3200" dirty="0"/>
              <a:t>保持函数依赖分解</a:t>
            </a:r>
            <a:r>
              <a:rPr lang="en-US" altLang="zh-CN" sz="3200" dirty="0"/>
              <a:t>(7) 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765" y="1112549"/>
            <a:ext cx="7715250" cy="3900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second iteration: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panose="02010600030101010101" pitchFamily="2" charset="-122"/>
              </a:rPr>
              <a:t>((CD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 = CD;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((CD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(C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BC) = BCD;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((BCD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CD)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BCD;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350111"/>
            <a:ext cx="9297699" cy="390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third iteration: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W = 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ea typeface="宋体" panose="02010600030101010101" pitchFamily="2" charset="-122"/>
              </a:rPr>
              <a:t> ((BCD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AB)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= ABCD;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Since 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ea typeface="宋体" panose="02010600030101010101" pitchFamily="2" charset="-122"/>
              </a:rPr>
              <a:t>W, D         A is also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Hence, {R1, R2, R3} is a dependency-preserving decomposition.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05338" y="613410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Let Relation Schema 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Let F = {A-&gt;BC, CD-&gt;E, B-&gt;D, E-&gt;A}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Let R be decomposed into R</a:t>
            </a:r>
            <a:r>
              <a:rPr lang="en-US" altLang="zh-CN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B, C) and   R</a:t>
            </a:r>
            <a:r>
              <a:rPr lang="en-US" altLang="zh-CN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 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If R</a:t>
            </a:r>
            <a:r>
              <a:rPr lang="en-US" altLang="zh-CN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B, C) </a:t>
            </a:r>
            <a:r>
              <a:rPr lang="en-US" altLang="zh-CN" i="1" dirty="0" err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dirty="0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</a:t>
            </a:r>
          </a:p>
        </p:txBody>
      </p:sp>
    </p:spTree>
    <p:extLst>
      <p:ext uri="{BB962C8B-B14F-4D97-AF65-F5344CB8AC3E}">
        <p14:creationId xmlns:p14="http://schemas.microsoft.com/office/powerpoint/2010/main" val="100182404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7"/>
            <a:ext cx="8415338" cy="4800167"/>
          </a:xfrm>
        </p:spPr>
        <p:txBody>
          <a:bodyPr>
            <a:normAutofit/>
          </a:bodyPr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Book Antiqua" panose="02040602050305030304" pitchFamily="18" charset="0"/>
                <a:ea typeface="宋体" panose="02010600030101010101" pitchFamily="2" charset="-122"/>
              </a:rPr>
              <a:t>Let R = (A, B, C, D, E)  and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Let R be decomposed </a:t>
            </a:r>
            <a:r>
              <a:rPr lang="en-US" altLang="zh-CN" sz="2500" i="1" dirty="0" err="1">
                <a:latin typeface="Book Antiqua" panose="02040602050305030304" pitchFamily="18" charset="0"/>
                <a:ea typeface="宋体" panose="02010600030101010101" pitchFamily="2" charset="-122"/>
              </a:rPr>
              <a:t>inot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B, C) and 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i="1" dirty="0">
                <a:latin typeface="Book Antiqua" panose="02040602050305030304" pitchFamily="18" charset="0"/>
              </a:rPr>
              <a:t>   R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1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R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2 </a:t>
            </a:r>
            <a:r>
              <a:rPr lang="en-US" altLang="zh-CN" sz="2500" dirty="0">
                <a:latin typeface="Book Antiqua" panose="02040602050305030304" pitchFamily="18" charset="0"/>
              </a:rPr>
              <a:t>= {</a:t>
            </a:r>
            <a:r>
              <a:rPr lang="en-US" altLang="zh-CN" sz="2500" i="1" dirty="0">
                <a:latin typeface="Book Antiqua" panose="02040602050305030304" pitchFamily="18" charset="0"/>
              </a:rPr>
              <a:t>B</a:t>
            </a:r>
            <a:r>
              <a:rPr lang="zh-CN" altLang="en-US" sz="2500" i="1" dirty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>
                <a:latin typeface="Book Antiqua" panose="02040602050305030304" pitchFamily="18" charset="0"/>
              </a:rPr>
              <a:t>C</a:t>
            </a:r>
            <a:r>
              <a:rPr lang="en-US" altLang="zh-CN" sz="2500" dirty="0">
                <a:latin typeface="Book Antiqua" panose="02040602050305030304" pitchFamily="18" charset="0"/>
              </a:rPr>
              <a:t>} 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} is </a:t>
            </a:r>
            <a:r>
              <a:rPr lang="en-US" altLang="zh-CN" sz="2500" dirty="0" err="1">
                <a:latin typeface="Book Antiqua" panose="02040602050305030304" pitchFamily="18" charset="0"/>
                <a:ea typeface="宋体" panose="02010600030101010101" pitchFamily="2" charset="-122"/>
              </a:rPr>
              <a:t>superkey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 of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Book Antiqua" panose="02040602050305030304" pitchFamily="18" charset="0"/>
              </a:rPr>
              <a:t>A-&gt;BC 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so lossless-join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NO  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144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3068638"/>
          <a:ext cx="1881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3" imgW="850531" imgH="203112" progId="Equation.3">
                  <p:embed/>
                </p:oleObj>
              </mc:Choice>
              <mc:Fallback>
                <p:oleObj name="Equation" r:id="rId3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18811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03876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8"/>
            <a:ext cx="8415338" cy="424815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  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(A, B, C) </a:t>
            </a:r>
            <a:r>
              <a:rPr lang="en-US" altLang="zh-CN" sz="2500" i="1" dirty="0" err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err="1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500" i="1" dirty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a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</a:t>
            </a:r>
            <a:r>
              <a:rPr lang="en-US" altLang="zh-CN" sz="2500" i="1" dirty="0" err="1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err="1">
                <a:latin typeface="Book Antiqua" panose="02040602050305030304" pitchFamily="18" charset="0"/>
              </a:rPr>
              <a:t>b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 </a:t>
            </a:r>
            <a:r>
              <a:rPr lang="en-US" altLang="zh-CN" sz="2500" dirty="0">
                <a:latin typeface="Book Antiqua" panose="02040602050305030304" pitchFamily="18" charset="0"/>
              </a:rPr>
              <a:t>= {</a:t>
            </a:r>
            <a:r>
              <a:rPr lang="en-US" altLang="zh-CN" sz="2500" i="1" dirty="0">
                <a:latin typeface="Book Antiqua" panose="02040602050305030304" pitchFamily="18" charset="0"/>
              </a:rPr>
              <a:t>A</a:t>
            </a:r>
            <a:r>
              <a:rPr lang="zh-CN" altLang="en-US" sz="2500" i="1" dirty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>
                <a:latin typeface="Book Antiqua" panose="02040602050305030304" pitchFamily="18" charset="0"/>
              </a:rPr>
              <a:t>B</a:t>
            </a:r>
            <a:r>
              <a:rPr lang="en-US" altLang="zh-CN" sz="2500" dirty="0">
                <a:latin typeface="Book Antiqua" panose="02040602050305030304" pitchFamily="18" charset="0"/>
              </a:rPr>
              <a:t>} </a:t>
            </a:r>
          </a:p>
          <a:p>
            <a:pPr marL="549275" indent="-549275" defTabSz="823913">
              <a:spcBef>
                <a:spcPct val="0"/>
              </a:spcBef>
              <a:buNone/>
            </a:pPr>
            <a:r>
              <a:rPr lang="en-US" altLang="zh-CN" sz="2500" i="1" dirty="0">
                <a:latin typeface="Book Antiqua" panose="02040602050305030304" pitchFamily="18" charset="0"/>
              </a:rPr>
              <a:t>       </a:t>
            </a:r>
            <a:r>
              <a:rPr lang="en-US" altLang="zh-CN" sz="2500" i="1" dirty="0" err="1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err="1">
                <a:latin typeface="Book Antiqua" panose="02040602050305030304" pitchFamily="18" charset="0"/>
              </a:rPr>
              <a:t>b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R</a:t>
            </a:r>
            <a:r>
              <a:rPr lang="en-US" altLang="zh-CN" sz="2500" i="1" baseline="-25000" dirty="0">
                <a:latin typeface="Book Antiqua" panose="02040602050305030304" pitchFamily="18" charset="0"/>
              </a:rPr>
              <a:t>a </a:t>
            </a:r>
            <a:r>
              <a:rPr lang="en-US" altLang="zh-CN" sz="2500" dirty="0">
                <a:latin typeface="Book Antiqua" panose="02040602050305030304" pitchFamily="18" charset="0"/>
              </a:rPr>
              <a:t>= {</a:t>
            </a:r>
            <a:r>
              <a:rPr lang="en-US" altLang="zh-CN" sz="2500" i="1" dirty="0">
                <a:latin typeface="Book Antiqua" panose="02040602050305030304" pitchFamily="18" charset="0"/>
              </a:rPr>
              <a:t>D</a:t>
            </a:r>
            <a:r>
              <a:rPr lang="zh-CN" altLang="en-US" sz="2500" i="1" dirty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>
                <a:latin typeface="Book Antiqua" panose="02040602050305030304" pitchFamily="18" charset="0"/>
              </a:rPr>
              <a:t>E</a:t>
            </a:r>
            <a:r>
              <a:rPr lang="en-US" altLang="zh-CN" sz="2500" dirty="0">
                <a:latin typeface="Book Antiqua" panose="02040602050305030304" pitchFamily="18" charset="0"/>
              </a:rPr>
              <a:t>} </a:t>
            </a: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} is not </a:t>
            </a:r>
            <a:r>
              <a:rPr lang="en-US" altLang="zh-CN" sz="2500" dirty="0" err="1">
                <a:latin typeface="Book Antiqua" panose="02040602050305030304" pitchFamily="18" charset="0"/>
                <a:ea typeface="宋体" panose="02010600030101010101" pitchFamily="2" charset="-122"/>
              </a:rPr>
              <a:t>superkey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>
                <a:latin typeface="Book Antiqua" panose="0204060205030503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500" i="1" dirty="0">
                <a:latin typeface="Book Antiqua" panose="0204060205030503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500" i="1" dirty="0" err="1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err="1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, so </a:t>
            </a:r>
            <a:r>
              <a:rPr lang="en-US" altLang="zh-CN" sz="2500" dirty="0" err="1">
                <a:latin typeface="Book Antiqua" panose="02040602050305030304" pitchFamily="18" charset="0"/>
                <a:ea typeface="宋体" panose="02010600030101010101" pitchFamily="2" charset="-122"/>
              </a:rPr>
              <a:t>lossy</a:t>
            </a: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Yes 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861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10225" y="2520950"/>
          <a:ext cx="1881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公式" r:id="rId3" imgW="863225" imgH="203112" progId="Equation.3">
                  <p:embed/>
                </p:oleObj>
              </mc:Choice>
              <mc:Fallback>
                <p:oleObj name="公式" r:id="rId3" imgW="8632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520950"/>
                        <a:ext cx="18811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34253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2663"/>
            <a:ext cx="8372475" cy="525621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数据依赖</a:t>
            </a:r>
            <a:endParaRPr lang="en-US" dirty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是一个关系内部属性与属性之间的一种约束关系</a:t>
            </a:r>
            <a:endParaRPr lang="en-US" dirty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>
                <a:sym typeface="Calibri" pitchFamily="34" charset="0"/>
              </a:rPr>
              <a:t>通过属性间值的相等与否体现出来的数据间相互联系</a:t>
            </a:r>
            <a:endParaRPr lang="en-US" sz="2600" dirty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是现实世界属性间相互联系的抽象</a:t>
            </a:r>
            <a:endParaRPr lang="en-US" sz="2800" dirty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数据依赖的主要类型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函数依赖（</a:t>
            </a:r>
            <a:r>
              <a:rPr lang="en-US" altLang="zh-CN" dirty="0">
                <a:sym typeface="Calibri" pitchFamily="34" charset="0"/>
              </a:rPr>
              <a:t>Functional Dependency</a:t>
            </a:r>
            <a:r>
              <a:rPr lang="zh-CN" altLang="en-US" dirty="0">
                <a:sym typeface="Calibri" pitchFamily="34" charset="0"/>
              </a:rPr>
              <a:t>，简记为</a:t>
            </a:r>
            <a:r>
              <a:rPr lang="en-US" altLang="zh-CN" dirty="0">
                <a:sym typeface="Calibri" pitchFamily="34" charset="0"/>
              </a:rPr>
              <a:t>FD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多值依赖（</a:t>
            </a:r>
            <a:r>
              <a:rPr lang="en-US" altLang="zh-CN" dirty="0">
                <a:sym typeface="Calibri" pitchFamily="34" charset="0"/>
              </a:rPr>
              <a:t>Multi-Valued Dependency</a:t>
            </a:r>
            <a:r>
              <a:rPr lang="zh-CN" altLang="en-US" dirty="0">
                <a:sym typeface="Calibri" pitchFamily="34" charset="0"/>
              </a:rPr>
              <a:t>，简记为</a:t>
            </a:r>
            <a:r>
              <a:rPr lang="en-US" altLang="zh-CN" dirty="0">
                <a:sym typeface="Calibri" pitchFamily="34" charset="0"/>
              </a:rPr>
              <a:t>MVD</a:t>
            </a:r>
            <a:r>
              <a:rPr lang="zh-CN" altLang="en-US" dirty="0">
                <a:sym typeface="Calibri" pitchFamily="34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7520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sym typeface="Calibri" pitchFamily="34" charset="0"/>
              </a:rPr>
              <a:t>2 </a:t>
            </a:r>
            <a:r>
              <a:rPr lang="zh-CN" altLang="en-US" sz="3600" dirty="0">
                <a:sym typeface="Calibri" pitchFamily="34" charset="0"/>
              </a:rPr>
              <a:t>数据依赖</a:t>
            </a:r>
          </a:p>
        </p:txBody>
      </p:sp>
      <p:sp>
        <p:nvSpPr>
          <p:cNvPr id="23555" name="文本占位符 4"/>
          <p:cNvSpPr>
            <a:spLocks noGrp="1" noChangeArrowheads="1"/>
          </p:cNvSpPr>
          <p:nvPr>
            <p:ph idx="1"/>
          </p:nvPr>
        </p:nvSpPr>
        <p:spPr>
          <a:xfrm>
            <a:off x="723900" y="1154642"/>
            <a:ext cx="7859713" cy="52133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1</a:t>
            </a:r>
            <a:r>
              <a:rPr lang="zh-CN" altLang="en-US" dirty="0">
                <a:sym typeface="Calibri" pitchFamily="34" charset="0"/>
              </a:rPr>
              <a:t>）函数依赖</a:t>
            </a:r>
            <a:endParaRPr lang="en-US" dirty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>
                <a:sym typeface="微软雅黑" pitchFamily="34" charset="-122"/>
              </a:rPr>
              <a:t>（</a:t>
            </a:r>
            <a:r>
              <a:rPr lang="en-US" altLang="zh-CN" dirty="0">
                <a:sym typeface="微软雅黑" pitchFamily="34" charset="-122"/>
              </a:rPr>
              <a:t>2</a:t>
            </a:r>
            <a:r>
              <a:rPr lang="zh-CN" altLang="en-US" dirty="0">
                <a:sym typeface="微软雅黑" pitchFamily="34" charset="-122"/>
              </a:rPr>
              <a:t>）平凡函数依赖与非平凡函数依赖</a:t>
            </a:r>
            <a:endParaRPr lang="en-US" dirty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>
                <a:sym typeface="微软雅黑" pitchFamily="34" charset="-122"/>
              </a:rPr>
              <a:t>（</a:t>
            </a:r>
            <a:r>
              <a:rPr lang="en-US" altLang="zh-CN" dirty="0">
                <a:sym typeface="微软雅黑" pitchFamily="34" charset="-122"/>
              </a:rPr>
              <a:t>3</a:t>
            </a:r>
            <a:r>
              <a:rPr lang="zh-CN" altLang="en-US" dirty="0">
                <a:sym typeface="微软雅黑" pitchFamily="34" charset="-122"/>
              </a:rPr>
              <a:t>）完全函数依赖与部分函数依赖</a:t>
            </a:r>
            <a:endParaRPr lang="en-US" dirty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>
                <a:sym typeface="微软雅黑" pitchFamily="34" charset="-122"/>
              </a:rPr>
              <a:t>（</a:t>
            </a:r>
            <a:r>
              <a:rPr lang="en-US" altLang="zh-CN" dirty="0">
                <a:sym typeface="微软雅黑" pitchFamily="34" charset="-122"/>
              </a:rPr>
              <a:t>4</a:t>
            </a:r>
            <a:r>
              <a:rPr lang="zh-CN" altLang="en-US" dirty="0">
                <a:sym typeface="微软雅黑" pitchFamily="34" charset="-122"/>
              </a:rPr>
              <a:t>）传递函数依赖</a:t>
            </a:r>
            <a:endParaRPr lang="en-US" dirty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3366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>
                <a:sym typeface="微软雅黑" pitchFamily="34" charset="-122"/>
              </a:rPr>
              <a:t>（</a:t>
            </a:r>
            <a:r>
              <a:rPr lang="en-US" altLang="zh-CN" sz="3600" dirty="0">
                <a:sym typeface="微软雅黑" pitchFamily="34" charset="-122"/>
              </a:rPr>
              <a:t>1</a:t>
            </a:r>
            <a:r>
              <a:rPr lang="zh-CN" altLang="en-US" sz="3600" dirty="0">
                <a:sym typeface="微软雅黑" pitchFamily="34" charset="-122"/>
              </a:rPr>
              <a:t>）函数依赖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定义</a:t>
            </a:r>
            <a:r>
              <a:rPr lang="en-US" altLang="zh-CN" dirty="0">
                <a:sym typeface="Calibri" pitchFamily="34" charset="0"/>
              </a:rPr>
              <a:t>1  </a:t>
            </a:r>
            <a:r>
              <a:rPr lang="zh-CN" altLang="en-US" dirty="0">
                <a:sym typeface="Calibri" pitchFamily="34" charset="0"/>
              </a:rPr>
              <a:t>设</a:t>
            </a:r>
            <a:r>
              <a:rPr lang="en-US" altLang="zh-CN" i="1" dirty="0">
                <a:sym typeface="Calibri" pitchFamily="34" charset="0"/>
              </a:rPr>
              <a:t>R(U)</a:t>
            </a:r>
            <a:r>
              <a:rPr lang="zh-CN" altLang="en-US" dirty="0">
                <a:sym typeface="Calibri" pitchFamily="34" charset="0"/>
              </a:rPr>
              <a:t>是一个属性集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上的关系模式，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和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是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的子集。若对于</a:t>
            </a:r>
            <a:r>
              <a:rPr lang="en-US" altLang="zh-CN" i="1" dirty="0">
                <a:sym typeface="Calibri" pitchFamily="34" charset="0"/>
              </a:rPr>
              <a:t>R(U)</a:t>
            </a:r>
            <a:r>
              <a:rPr lang="zh-CN" altLang="en-US" dirty="0">
                <a:sym typeface="Calibri" pitchFamily="34" charset="0"/>
              </a:rPr>
              <a:t>的任意一个可能的关系</a:t>
            </a:r>
            <a:r>
              <a:rPr lang="en-US" altLang="zh-CN" i="1" dirty="0">
                <a:sym typeface="Calibri" pitchFamily="34" charset="0"/>
              </a:rPr>
              <a:t>r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r</a:t>
            </a:r>
            <a:r>
              <a:rPr lang="zh-CN" altLang="en-US" dirty="0">
                <a:sym typeface="Calibri" pitchFamily="34" charset="0"/>
              </a:rPr>
              <a:t> 中不可能存在两个元组在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上的属性值相等， 而在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上的属性值不等， 则称“</a:t>
            </a:r>
            <a:r>
              <a:rPr lang="en-US" altLang="zh-CN" i="1" dirty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i="1" dirty="0">
                <a:solidFill>
                  <a:srgbClr val="FF00FF"/>
                </a:solidFill>
                <a:sym typeface="Calibri" pitchFamily="34" charset="0"/>
              </a:rPr>
              <a:t>Y </a:t>
            </a:r>
            <a:r>
              <a:rPr lang="en-US" altLang="zh-CN" dirty="0">
                <a:sym typeface="Calibri" pitchFamily="34" charset="0"/>
              </a:rPr>
              <a:t>”</a:t>
            </a:r>
            <a:r>
              <a:rPr lang="zh-CN" altLang="en-US" dirty="0">
                <a:sym typeface="Calibri" pitchFamily="34" charset="0"/>
              </a:rPr>
              <a:t>或“</a:t>
            </a:r>
            <a:r>
              <a:rPr lang="en-US" altLang="zh-CN" i="1" dirty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函数依赖于</a:t>
            </a:r>
            <a:r>
              <a:rPr lang="en-US" altLang="zh-CN" i="1" dirty="0">
                <a:solidFill>
                  <a:srgbClr val="FF00FF"/>
                </a:solidFill>
                <a:sym typeface="Calibri" pitchFamily="34" charset="0"/>
              </a:rPr>
              <a:t>X </a:t>
            </a:r>
            <a:r>
              <a:rPr lang="en-US" altLang="zh-CN" dirty="0">
                <a:sym typeface="Calibri" pitchFamily="34" charset="0"/>
              </a:rPr>
              <a:t>”</a:t>
            </a:r>
            <a:r>
              <a:rPr lang="zh-CN" altLang="en-US" dirty="0">
                <a:sym typeface="Calibri" pitchFamily="34" charset="0"/>
              </a:rPr>
              <a:t>，记作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en-US" altLang="zh-CN" dirty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zh-CN" dirty="0"/>
              <a:t>         t1[X] = t2[X]              t1[Y] = t2[Y].</a:t>
            </a:r>
            <a:r>
              <a:rPr lang="en-US" altLang="zh-CN" b="1" dirty="0"/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/>
              <a:t> </a:t>
            </a: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/>
              <a:t>符号</a:t>
            </a:r>
            <a:r>
              <a:rPr lang="en-US" altLang="zh-CN" dirty="0"/>
              <a:t>:</a:t>
            </a:r>
          </a:p>
          <a:p>
            <a:pPr algn="l"/>
            <a:r>
              <a:rPr lang="en-US" altLang="zh-CN" dirty="0"/>
              <a:t>            X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 R             </a:t>
            </a:r>
            <a:r>
              <a:rPr lang="zh-CN" altLang="en-US" dirty="0"/>
              <a:t>表示</a:t>
            </a:r>
            <a:r>
              <a:rPr lang="en-US" altLang="zh-CN" dirty="0"/>
              <a:t>X </a:t>
            </a:r>
            <a:r>
              <a:rPr lang="zh-CN" altLang="en-US" dirty="0"/>
              <a:t>是模式</a:t>
            </a:r>
            <a:r>
              <a:rPr lang="en-US" altLang="zh-CN" dirty="0"/>
              <a:t>R</a:t>
            </a:r>
            <a:r>
              <a:rPr lang="zh-CN" altLang="en-US" dirty="0"/>
              <a:t>属性的子集</a:t>
            </a:r>
            <a:r>
              <a:rPr lang="en-US" altLang="zh-CN" dirty="0"/>
              <a:t>.</a:t>
            </a:r>
          </a:p>
          <a:p>
            <a:pPr algn="l"/>
            <a:r>
              <a:rPr lang="en-US" altLang="zh-CN" dirty="0"/>
              <a:t>            X              Y     </a:t>
            </a:r>
            <a:r>
              <a:rPr lang="zh-CN" altLang="en-US" dirty="0"/>
              <a:t>表示</a:t>
            </a:r>
            <a:r>
              <a:rPr lang="en-US" altLang="zh-CN" i="1" dirty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i="1" dirty="0">
                <a:solidFill>
                  <a:srgbClr val="FF00FF"/>
                </a:solidFill>
                <a:sym typeface="Calibri" pitchFamily="34" charset="0"/>
              </a:rPr>
              <a:t>Y </a:t>
            </a:r>
            <a:r>
              <a:rPr lang="en-US" altLang="zh-CN" dirty="0"/>
              <a:t>.</a:t>
            </a:r>
            <a:r>
              <a:rPr lang="en-US" altLang="zh-CN" sz="3200" b="1" dirty="0"/>
              <a:t> </a:t>
            </a:r>
            <a:endParaRPr lang="en-US" altLang="zh-CN" b="1" dirty="0"/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en-US" dirty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126316" y="3214159"/>
            <a:ext cx="762000" cy="87841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87512" y="54149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214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5644</Words>
  <Application>Microsoft Macintosh PowerPoint</Application>
  <PresentationFormat>全屏显示(4:3)</PresentationFormat>
  <Paragraphs>618</Paragraphs>
  <Slides>67</Slides>
  <Notes>22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4" baseType="lpstr">
      <vt:lpstr>黑体</vt:lpstr>
      <vt:lpstr>楷体_GB2312</vt:lpstr>
      <vt:lpstr>宋体</vt:lpstr>
      <vt:lpstr>微软雅黑</vt:lpstr>
      <vt:lpstr>Victorian LET</vt:lpstr>
      <vt:lpstr>Arial</vt:lpstr>
      <vt:lpstr>Book Antiqua</vt:lpstr>
      <vt:lpstr>Calibri</vt:lpstr>
      <vt:lpstr>Calibri Light</vt:lpstr>
      <vt:lpstr>Monotype Sorts</vt:lpstr>
      <vt:lpstr>Symbol</vt:lpstr>
      <vt:lpstr>Times New Roman</vt:lpstr>
      <vt:lpstr>Verdana</vt:lpstr>
      <vt:lpstr>Wingdings</vt:lpstr>
      <vt:lpstr>Office 主题</vt:lpstr>
      <vt:lpstr>公式</vt:lpstr>
      <vt:lpstr>Equation</vt:lpstr>
      <vt:lpstr>关系数据理论 1- 数据依赖 </vt:lpstr>
      <vt:lpstr>目录</vt:lpstr>
      <vt:lpstr>1 问题的提出</vt:lpstr>
      <vt:lpstr> 问题的提出（续）</vt:lpstr>
      <vt:lpstr>问题的提出（续）</vt:lpstr>
      <vt:lpstr>问题的提出（续）</vt:lpstr>
      <vt:lpstr>问题的提出（续）</vt:lpstr>
      <vt:lpstr>2 数据依赖</vt:lpstr>
      <vt:lpstr>（1）函数依赖</vt:lpstr>
      <vt:lpstr>（1）函数依赖</vt:lpstr>
      <vt:lpstr>CON…</vt:lpstr>
      <vt:lpstr>（2）平凡函数依赖与非平凡函数依赖</vt:lpstr>
      <vt:lpstr>（3）完全函数依赖与部分函数依赖</vt:lpstr>
      <vt:lpstr>(4) 传递函数依赖</vt:lpstr>
      <vt:lpstr>关系数据库理论</vt:lpstr>
      <vt:lpstr>确定函数依赖(1) </vt:lpstr>
      <vt:lpstr>确定函数依赖(2) </vt:lpstr>
      <vt:lpstr>确定函数依赖(3)</vt:lpstr>
      <vt:lpstr>计算F+ (1)</vt:lpstr>
      <vt:lpstr>计算F+ (2) </vt:lpstr>
      <vt:lpstr>属性的闭包</vt:lpstr>
      <vt:lpstr>计算X+  (1) </vt:lpstr>
      <vt:lpstr>计算X+  (2) </vt:lpstr>
      <vt:lpstr>计算X+  (3) </vt:lpstr>
      <vt:lpstr>Worked Example 1:</vt:lpstr>
      <vt:lpstr>Worked Example 1  (cont’)</vt:lpstr>
      <vt:lpstr>Worked Example 1  (cont’)</vt:lpstr>
      <vt:lpstr>Worked Example 1  (cont’)</vt:lpstr>
      <vt:lpstr>Example 2 (cont’)</vt:lpstr>
      <vt:lpstr>确定候选码(1)</vt:lpstr>
      <vt:lpstr>确定候选码(2)</vt:lpstr>
      <vt:lpstr>确定候选码(3)</vt:lpstr>
      <vt:lpstr>模式分解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模式分解</vt:lpstr>
      <vt:lpstr>模式分解</vt:lpstr>
      <vt:lpstr>无损连接分解 (1)</vt:lpstr>
      <vt:lpstr>无损连接分解(2) </vt:lpstr>
      <vt:lpstr>无损连接分解(3) </vt:lpstr>
      <vt:lpstr>无损连接分解(4) </vt:lpstr>
      <vt:lpstr>无损连接分解(5) </vt:lpstr>
      <vt:lpstr>PowerPoint 演示文稿</vt:lpstr>
      <vt:lpstr>PowerPoint 演示文稿</vt:lpstr>
      <vt:lpstr>举例</vt:lpstr>
      <vt:lpstr>举例</vt:lpstr>
      <vt:lpstr>举例</vt:lpstr>
      <vt:lpstr>举例</vt:lpstr>
      <vt:lpstr>举例</vt:lpstr>
      <vt:lpstr>举例</vt:lpstr>
      <vt:lpstr>举例</vt:lpstr>
      <vt:lpstr>保持函数依赖分解(1) </vt:lpstr>
      <vt:lpstr>保持函数依赖分解(2) </vt:lpstr>
      <vt:lpstr>保持函数依赖分解(3) </vt:lpstr>
      <vt:lpstr>保持函数依赖分解(4) </vt:lpstr>
      <vt:lpstr>保持函数依赖分解(5) </vt:lpstr>
      <vt:lpstr>保持函数依赖分解(6) </vt:lpstr>
      <vt:lpstr>保持函数依赖分解(7) </vt:lpstr>
      <vt:lpstr>Example 1:</vt:lpstr>
      <vt:lpstr>Example 1:</vt:lpstr>
      <vt:lpstr>Example 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Office User</cp:lastModifiedBy>
  <cp:revision>620</cp:revision>
  <cp:lastPrinted>2020-11-03T04:09:11Z</cp:lastPrinted>
  <dcterms:created xsi:type="dcterms:W3CDTF">2020-09-13T01:44:02Z</dcterms:created>
  <dcterms:modified xsi:type="dcterms:W3CDTF">2021-11-24T16:07:14Z</dcterms:modified>
</cp:coreProperties>
</file>