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6"/>
  </p:notesMasterIdLst>
  <p:sldIdLst>
    <p:sldId id="983" r:id="rId2"/>
    <p:sldId id="984" r:id="rId3"/>
    <p:sldId id="985" r:id="rId4"/>
    <p:sldId id="986" r:id="rId5"/>
    <p:sldId id="987" r:id="rId6"/>
    <p:sldId id="988" r:id="rId7"/>
    <p:sldId id="989" r:id="rId8"/>
    <p:sldId id="990" r:id="rId9"/>
    <p:sldId id="991" r:id="rId10"/>
    <p:sldId id="992" r:id="rId11"/>
    <p:sldId id="993" r:id="rId12"/>
    <p:sldId id="994" r:id="rId13"/>
    <p:sldId id="995" r:id="rId14"/>
    <p:sldId id="996" r:id="rId15"/>
    <p:sldId id="997" r:id="rId16"/>
    <p:sldId id="998" r:id="rId17"/>
    <p:sldId id="999" r:id="rId18"/>
    <p:sldId id="1000" r:id="rId19"/>
    <p:sldId id="1001" r:id="rId20"/>
    <p:sldId id="1002" r:id="rId21"/>
    <p:sldId id="1003" r:id="rId22"/>
    <p:sldId id="1004" r:id="rId23"/>
    <p:sldId id="1005" r:id="rId24"/>
    <p:sldId id="1006" r:id="rId25"/>
    <p:sldId id="1007" r:id="rId26"/>
    <p:sldId id="1008" r:id="rId27"/>
    <p:sldId id="1009" r:id="rId28"/>
    <p:sldId id="1010" r:id="rId29"/>
    <p:sldId id="1012" r:id="rId30"/>
    <p:sldId id="1013" r:id="rId31"/>
    <p:sldId id="1014" r:id="rId32"/>
    <p:sldId id="1015" r:id="rId33"/>
    <p:sldId id="1016" r:id="rId34"/>
    <p:sldId id="1073" r:id="rId35"/>
    <p:sldId id="1021" r:id="rId36"/>
    <p:sldId id="1022" r:id="rId37"/>
    <p:sldId id="1025" r:id="rId38"/>
    <p:sldId id="1026" r:id="rId39"/>
    <p:sldId id="1027" r:id="rId40"/>
    <p:sldId id="1028" r:id="rId41"/>
    <p:sldId id="1029" r:id="rId42"/>
    <p:sldId id="1030" r:id="rId43"/>
    <p:sldId id="1031" r:id="rId44"/>
    <p:sldId id="1032" r:id="rId45"/>
    <p:sldId id="1033" r:id="rId46"/>
    <p:sldId id="1034" r:id="rId47"/>
    <p:sldId id="1035" r:id="rId48"/>
    <p:sldId id="1036" r:id="rId49"/>
    <p:sldId id="1037" r:id="rId50"/>
    <p:sldId id="1038" r:id="rId51"/>
    <p:sldId id="1039" r:id="rId52"/>
    <p:sldId id="1040" r:id="rId53"/>
    <p:sldId id="1041" r:id="rId54"/>
    <p:sldId id="1042" r:id="rId55"/>
    <p:sldId id="1043" r:id="rId56"/>
    <p:sldId id="1044" r:id="rId57"/>
    <p:sldId id="1045" r:id="rId58"/>
    <p:sldId id="1046" r:id="rId59"/>
    <p:sldId id="1047" r:id="rId60"/>
    <p:sldId id="1048" r:id="rId61"/>
    <p:sldId id="1049" r:id="rId62"/>
    <p:sldId id="1050" r:id="rId63"/>
    <p:sldId id="1051" r:id="rId64"/>
    <p:sldId id="1052" r:id="rId65"/>
    <p:sldId id="1053" r:id="rId66"/>
    <p:sldId id="1054" r:id="rId67"/>
    <p:sldId id="1055" r:id="rId68"/>
    <p:sldId id="1056" r:id="rId69"/>
    <p:sldId id="1057" r:id="rId70"/>
    <p:sldId id="1058" r:id="rId71"/>
    <p:sldId id="1059" r:id="rId72"/>
    <p:sldId id="1060" r:id="rId73"/>
    <p:sldId id="1061" r:id="rId74"/>
    <p:sldId id="1062" r:id="rId75"/>
    <p:sldId id="1063" r:id="rId76"/>
    <p:sldId id="1064" r:id="rId77"/>
    <p:sldId id="1065" r:id="rId78"/>
    <p:sldId id="1066" r:id="rId79"/>
    <p:sldId id="1067" r:id="rId80"/>
    <p:sldId id="1068" r:id="rId81"/>
    <p:sldId id="1069" r:id="rId82"/>
    <p:sldId id="1070" r:id="rId83"/>
    <p:sldId id="1071" r:id="rId84"/>
    <p:sldId id="1072" r:id="rId8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5" autoAdjust="0"/>
    <p:restoredTop sz="94637"/>
  </p:normalViewPr>
  <p:slideViewPr>
    <p:cSldViewPr>
      <p:cViewPr varScale="1">
        <p:scale>
          <a:sx n="214" d="100"/>
          <a:sy n="214" d="100"/>
        </p:scale>
        <p:origin x="6576" y="184"/>
      </p:cViewPr>
      <p:guideLst>
        <p:guide orient="horz" pos="2160"/>
        <p:guide pos="28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7576F7A-CCB2-A14C-8710-7AF4CF07C17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1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C453E46-910D-DC41-ADED-4E7ABE9CCBF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6" name="Rectangle 4">
            <a:extLst>
              <a:ext uri="{FF2B5EF4-FFF2-40B4-BE49-F238E27FC236}">
                <a16:creationId xmlns:a16="http://schemas.microsoft.com/office/drawing/2014/main" id="{D976195F-866F-7F4B-A2D1-2D3EECB9F866}"/>
              </a:ext>
            </a:extLst>
          </p:cNvPr>
          <p:cNvSpPr>
            <a:spLocks noGrp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0888C232-EEA7-EF4A-B924-AA19AC2AB56D}"/>
              </a:ext>
            </a:extLst>
          </p:cNvPr>
          <p:cNvSpPr>
            <a:spLocks noGrp="1" noChangeArrowheads="1" noTextEdit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                                </a:t>
            </a:r>
          </a:p>
          <a:p>
            <a:pPr lvl="1"/>
            <a:r>
              <a:rPr lang="en-US" noProof="0"/>
              <a:t>            </a:t>
            </a:r>
          </a:p>
          <a:p>
            <a:pPr lvl="2"/>
            <a:r>
              <a:rPr lang="en-US" noProof="0"/>
              <a:t>           </a:t>
            </a:r>
          </a:p>
          <a:p>
            <a:pPr lvl="3"/>
            <a:r>
              <a:rPr lang="en-US" noProof="0"/>
              <a:t>            </a:t>
            </a:r>
          </a:p>
          <a:p>
            <a:pPr lvl="4"/>
            <a:r>
              <a:rPr lang="en-US" noProof="0"/>
              <a:t>           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8E27EE50-5074-9841-AA36-88E04D16791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1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AF86CF43-CB3C-C24E-BB03-422930B354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latin typeface="Times New Roman" panose="02020603050405020304" pitchFamily="18" charset="0"/>
              </a:defRPr>
            </a:lvl1pPr>
          </a:lstStyle>
          <a:p>
            <a:fld id="{B81AEBB6-C9FC-DD41-950A-6E435F7E3FF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B42441FC-1CD3-DA40-A055-A06CAEADD22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6C9CF0C5-E60A-BB41-97C5-42953EDF16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AEBB6-C9FC-DD41-950A-6E435F7E3FF1}" type="slidenum">
              <a:rPr lang="zh-CN" altLang="en-US" smtClean="0"/>
              <a:pPr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077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DC581814-42D8-1C4D-87A2-265FEFE88B9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D705FE55-C158-2946-8195-574AB5496C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7AFB78FA-6936-894F-84BD-DE61170B2B5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DC597753-486E-5446-AEDE-D2360B0844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5F062BB0-0BC6-8440-AC29-CEACA0B78C2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FBC1FE7C-B8F9-7C4A-81B2-3D5657F337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AF023A26-081F-9A48-9A4A-098E16CEF5A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5A490AA7-6F6B-E644-90A8-12851C2A6F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B108E0A0-A472-7B45-8529-87A519B869E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B9DB7AC7-D826-964F-8958-110098375F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2B69B073-0A9B-5B45-83C6-E8E572D1CAA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3117F9A4-1E4D-B341-9739-023EE46EA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EA5352D1-28F2-7444-B2C1-B1D0BF767E3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59957B69-21B4-E44D-B41F-64C9EF47BF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FFF00D1D-F97B-CC48-A769-4548CB3D574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B2778070-F123-8044-84F8-DAFA63869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id="{4B6B6687-55FC-5E43-87E7-386A4211C1C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43A3B7-06D1-284F-87F1-552D31FE62D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167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id="{2794DAE6-6165-9043-926E-2BD674D8C1D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985946-3FBE-AD48-921D-235D724D3D9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707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67488" y="476250"/>
            <a:ext cx="2057400" cy="55451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476250"/>
            <a:ext cx="6019800" cy="55451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id="{10494282-ADBE-E74D-9F2F-8A93EB4748D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74BF5D-C5EB-2D4B-B6B6-49FE2E70138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7686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95288" y="476250"/>
            <a:ext cx="8229600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AFAA033-6CEA-A54B-B881-B43758AA15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18381E-0D09-FB4A-970E-5C1D8C7A5AD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709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4A2E445A-2E43-7A49-9EC1-29572CFD14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46C7EB-1B0C-6147-9977-0304FD16F36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246324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58001A1C-E716-454D-97EE-97748D8732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134B85-F1B0-6D40-82C8-113DF6CE8DC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489387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5CE1C6E6-ECBF-8148-B372-DE34877FD8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52E05E-F925-AF40-854E-5D108216384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865887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2107A395-4BF1-E64C-A8A4-C9C1A68E2B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4D4C83-C028-9B40-85D3-57AA0304BDC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022087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B6D8660D-79D4-1447-8B29-1AC5BC8BDA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265119-AAAC-7243-90CB-90693A3FF4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506871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4606F813-DB8B-BC43-8AE8-E07573F930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C21FB-2870-ED46-AA17-DCF6487A65D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8353019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DDB83EDC-5342-F249-8466-F6D4DA8E3E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80ABF-F65F-BA42-98C8-C0C1BF54958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901337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id="{0F5298ED-6A99-0A47-9D0F-879996EBEE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9466B3-5CCC-6F4A-ACF7-49ED66C3F3D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525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3AAF3185-7676-9344-B261-DD0DE43C38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86C91F-7CF2-9749-A3A7-D29EAAF9DE4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5088059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3B7CE300-C30B-874E-ACEF-3940D24E06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CED184-0BD9-D24C-A0E7-BD0EE549D92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0155938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E3003E61-2550-6A4B-A423-D2EE99EFD8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F91336-FE3E-734D-82D6-4BEDAEB78E7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8418519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84140024-6276-E942-96EF-4D0AC16D51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6ABDE2-C60D-2A41-9138-EBE1663F0EA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0269355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C9B0E533-C765-0F44-A716-352876E6C8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C983C6-DE3F-D041-8569-73848C98261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9655955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A40A05B2-031D-0349-92D3-BA5B4CED43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BD630D-48FA-F849-BB20-C9A54D8569E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5437725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DF847583-F665-E241-99D3-A2D44F3C2A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43741A-3DE4-244B-A9A4-C5011C7FBC3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3191144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9DD4B3CE-12D9-3C4F-BB35-6C667F65C8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CE93D7-02C4-A044-B58C-83845888B61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0684157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7E63E2F3-813F-E144-8401-D8495CFD2F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6F5A5D-10A5-AE46-A022-4D9B5C902B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8263040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252B7ACD-5B85-6C44-8802-852346A555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3735A6-5D19-2243-A507-EC0C113826B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484134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id="{4CE2A796-CB6B-2A48-B47D-421A5A079AD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B46BE8-501C-2C4E-874A-38F20893F71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18054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E54EC8AF-2989-4446-9D7B-F61BFFF5A7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CD6581-14E0-4B44-BD78-5A0DAD9455D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6499625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3D14C769-B75C-2242-A886-BE039F4A26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E1C86A-FDC5-984B-BBB0-E3AEB542A1E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4994880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2DE8106C-92D6-2746-8666-1A6847AA6F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CE9685-D8CB-384E-B748-24F5783D268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6946594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C0F640A2-F5D2-6C45-B40B-4283FAD88A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15DD20-15B2-B445-8D3C-78C18E5008D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5921837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DB761722-46FD-6642-BB03-FF6A76609F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FF4F71-CEAC-3B4C-A070-B92FDB613A6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1152468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5FE8EECE-8497-5A47-ABC8-547FD3919B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B283F5-6528-974E-91AF-A20C1204E38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9085988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60502B81-6EA7-184F-B3BA-D8D5DE3612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DB31BE-3BD0-124C-BB06-948295FD0DF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2035951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8D65B8AE-6605-824B-B7CD-ABB60EFA48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7B46E3-7746-6B4B-B82C-1E738265F00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4285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912D40BF-3A1B-E44C-80CD-513A178542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B15BA3-C1F9-0048-9FCD-1BF55248112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2439014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2828BC22-180E-A842-83B6-BC81221323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8737E6-3635-6E4E-970D-81678973505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239840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676400"/>
            <a:ext cx="3848100" cy="4344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1676400"/>
            <a:ext cx="3848100" cy="4344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17C35747-C8A9-E74B-A715-A5D1422172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4AF47D-D1E6-074B-9DCF-621D710769D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4995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84CE16C1-116E-5F44-9A50-ACCFC42BFE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1DEA56-8109-CD40-A189-A710F8AD1BF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7733425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4268E06C-7434-A348-A7E3-005B4775A2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BCC3D-077C-F142-B992-AA57F6BEA74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620076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79219B24-A65E-4D41-BC83-84DFC836CA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E9BCC9-F1EC-5C4F-958B-B4163C3B36E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4165994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B300B456-705C-C047-9492-B24A876375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311B03-8CB0-E949-AA2E-70325B0DACD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9230248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19799B1C-499E-D94D-9233-225D29616F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6693FB-BDEA-224E-96D1-B1995E6E315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2452777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2695E18B-278E-AE49-9D95-D889FABA7A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C53394-A7EA-004E-997F-4617C89E0F0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9307854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45B6DFF3-77BC-F74A-A96F-1878FCF0F8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14B0C-A893-EF44-8A61-0350B0567A1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6672239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B1644DE8-E103-5947-BE80-FA9CBA6950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A58BDF-1799-B44B-AC21-9D76C7B188C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5814135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8BAE066A-21CC-0B4C-A4A7-013F846339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211C53-64FC-A843-85FC-9A9FD7DAAAE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8232254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E85849B0-2F58-6942-B7D1-6C401BF98A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3EB683-F213-A244-8A2D-90C96795805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623273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641BF979-49C8-1D41-95F5-A2C81BBF41A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A68815-A221-C54C-BDF0-1D312C400B2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0913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14D2192C-3177-694C-93E1-BD23A9FCE3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924D09-CA33-8A4B-A68B-AED66B52E22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2584084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E838BF7E-72E1-284A-9908-4B243AB76B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663E91-CA3D-EA49-83C9-455E5659A6C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1090782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BB5D3DFA-3256-4644-8CFD-C729FFB54E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CFD71C-73A7-9849-B789-C70878C4D06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7129269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742382B0-9889-CD47-B3F6-8C1E770108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AAC94-07D9-7C4D-A4C5-63C5FE03497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0896213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E4AB721C-A095-5F43-A8D6-3DD8E4CDF8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10BB0B-6317-4946-A77A-9D01E687FF9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108462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BDF86CE8-67BC-FF41-A696-7AF7AAF26C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047612-56C0-9B4E-8930-3338B901464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004709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0AF96CAA-15DC-6B4D-B3B4-7516F81606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0D6367-EE6F-ED45-B9E3-90BDA6F8F68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4682021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0CB08019-BB5E-6144-A896-CF0E035209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C2CAD1-3D8F-1D40-91AE-32098581835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2539936"/>
      </p:ext>
    </p:extLst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C71939C1-BCA1-7B4D-87C4-D2305B0C71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BA527D-67C0-224C-BD00-FEA4842004F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651472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BEABB110-EEA3-864D-BBC9-4ADC917223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D6EDDF-B539-D948-871F-2FB78C77771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38473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BE02450-EB85-A349-9345-7335F91052A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060FCB-3A7F-9542-B913-DA5160F876F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120267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8F048089-7743-524E-B787-4426EEEF42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B46A49-8DD8-AB44-821C-7BF810F17A0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5382486"/>
      </p:ext>
    </p:extLst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36111B24-D091-2944-8E3A-38FAE168CE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992108-2CAF-EB45-9CA2-486C39A3D2B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837050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EBCA0B15-6287-204C-8F3B-2E67059501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71CA94-975D-8F4B-BECA-D5C95BDDF28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9560012"/>
      </p:ext>
    </p:extLst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2A2323DF-5144-774E-9E67-033B98533D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1B81CC-8DFA-E442-811C-44923A512D9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3765286"/>
      </p:ext>
    </p:extLst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68BA5D4C-592D-7D48-BFFC-8A55D7DB90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4029E0-1B9E-FA48-921F-8D6B3BD21BB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1013524"/>
      </p:ext>
    </p:extLst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1752DFA3-69BB-1546-A657-AB21FF94EE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E22458-761D-3D44-9A9C-9729A504AC3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7484205"/>
      </p:ext>
    </p:extLst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2DC6F3E2-AE10-864D-A33F-473B59D12A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DE77B2-8AF9-9E42-B306-D9074C776C9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785464"/>
      </p:ext>
    </p:extLst>
  </p:cSld>
  <p:clrMapOvr>
    <a:masterClrMapping/>
  </p:clrMapOvr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6A641B6D-ADF5-DD40-8DC3-AA975E72D1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8BC16B-AEB1-4148-B2C1-F1C5332916F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7344936"/>
      </p:ext>
    </p:extLst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2794986B-87B9-EA4C-8450-555B78DB8F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04F8A-8F3C-5B4A-8F95-2203694582C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9813356"/>
      </p:ext>
    </p:extLst>
  </p:cSld>
  <p:clrMapOvr>
    <a:masterClrMapping/>
  </p:clrMapOvr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92B630D7-1F56-0441-8331-0A4DDF8A7F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1DB590-FE1B-0D4D-A537-5F3767AD653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302585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2">
            <a:extLst>
              <a:ext uri="{FF2B5EF4-FFF2-40B4-BE49-F238E27FC236}">
                <a16:creationId xmlns:a16="http://schemas.microsoft.com/office/drawing/2014/main" id="{8EA1351B-4C3C-F444-B058-AF509ABA7D6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7FE22C-B6EA-C04E-971F-245A826BF28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308133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21B32C1B-4DC1-9C43-B7E0-53E74DA7E0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44F992-7D39-D74C-B541-41C82367D7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4843377"/>
      </p:ext>
    </p:extLst>
  </p:cSld>
  <p:clrMapOvr>
    <a:masterClrMapping/>
  </p:clrMapOvr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2F47493B-F28E-8142-8968-F2BC89BAA9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4BD17D-53F9-3444-838C-BCFD01FF4B4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0571383"/>
      </p:ext>
    </p:extLst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DA9B5E5B-4D30-1848-BFB7-98A1AA9E74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DB84C5-1E64-A74F-ABDA-DEBD9AD5572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2613840"/>
      </p:ext>
    </p:extLst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9E93B19B-5B34-8E45-992F-A4056785ED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23B791-2E13-8F45-8D01-FDC0F0265F6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2832154"/>
      </p:ext>
    </p:extLst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FCF19744-9623-8148-9074-E8F3B6939C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3E2749-7FD6-184D-B34C-BA958D2133F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5550067"/>
      </p:ext>
    </p:extLst>
  </p:cSld>
  <p:clrMapOvr>
    <a:masterClrMapping/>
  </p:clrMapOvr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A8DA2B7D-8265-BE49-9E57-D60075DCF5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FF659E-1F5F-3847-BCF8-47AB7BECA1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2361021"/>
      </p:ext>
    </p:extLst>
  </p:cSld>
  <p:clrMapOvr>
    <a:masterClrMapping/>
  </p:clrMapOvr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75965E82-4DA3-2446-8FE8-3AC69DDA47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EDBB8C-5C86-8F4A-819B-29CD37793C0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9839492"/>
      </p:ext>
    </p:extLst>
  </p:cSld>
  <p:clrMapOvr>
    <a:masterClrMapping/>
  </p:clrMapOvr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78B6D7D0-BDE6-B645-8F35-02BF25310E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28AF35-F91C-4441-9B62-A20FED5E176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5754263"/>
      </p:ext>
    </p:extLst>
  </p:cSld>
  <p:clrMapOvr>
    <a:masterClrMapping/>
  </p:clrMapOvr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B829A5C9-DDED-4E45-9269-A0BEDE92DC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13FCC6-2F18-564B-A2D5-048BD0943AB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3395645"/>
      </p:ext>
    </p:extLst>
  </p:cSld>
  <p:clrMapOvr>
    <a:masterClrMapping/>
  </p:clrMapOvr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50749745-BE36-FC40-9AF2-9610EE6AC3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5C74C8-2E24-B546-8D40-50564D200EE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820427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2217877C-418A-8046-A8F1-6976688A98F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7DABAC-4530-C94F-A40F-CF4AA8919E0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337615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020C0917-DE63-C64B-9E14-190E15CAC7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0D7BE0-C6DE-9445-8814-31C361D36EC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658853"/>
      </p:ext>
    </p:extLst>
  </p:cSld>
  <p:clrMapOvr>
    <a:masterClrMapping/>
  </p:clrMapOvr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B6DF742A-08DA-0145-9F14-07381D535D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1AD68B-6B51-204C-846A-4408FDEFBE3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6092433"/>
      </p:ext>
    </p:extLst>
  </p:cSld>
  <p:clrMapOvr>
    <a:masterClrMapping/>
  </p:clrMapOvr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02568478-BDD4-A84F-A35D-D8E7673539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E529C1-75B1-F941-B79C-D2C94CB7DD9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6130907"/>
      </p:ext>
    </p:extLst>
  </p:cSld>
  <p:clrMapOvr>
    <a:masterClrMapping/>
  </p:clrMapOvr>
  <p:hf sldNum="0"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F9CC7324-1741-D74D-B4A7-6DD2D1556D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1B29D1-DF20-C048-B41F-D79B5F16AF2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6374110"/>
      </p:ext>
    </p:extLst>
  </p:cSld>
  <p:clrMapOvr>
    <a:masterClrMapping/>
  </p:clrMapOvr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CC1FD475-CC76-9C42-91BE-3A39295920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C01BEF-8D50-6D45-8C40-962C8FAF90E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077001"/>
      </p:ext>
    </p:extLst>
  </p:cSld>
  <p:clrMapOvr>
    <a:masterClrMapping/>
  </p:clrMapOvr>
  <p:hf sldNum="0"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FE2A5031-AB88-204A-9B5C-5CC90B3E6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16A0D9-BA4C-704F-92E1-A3DE0CC1CA5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5135282"/>
      </p:ext>
    </p:extLst>
  </p:cSld>
  <p:clrMapOvr>
    <a:masterClrMapping/>
  </p:clrMapOvr>
  <p:hf sldNum="0" hdr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7FF550B4-1776-2B41-96CD-C9F9D3F45B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53A88D-BFF1-C949-95D5-0DD9EB70DB9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965235"/>
      </p:ext>
    </p:extLst>
  </p:cSld>
  <p:clrMapOvr>
    <a:masterClrMapping/>
  </p:clrMapOvr>
  <p:hf sldNum="0" hdr="0" ft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816F72CB-6E0D-8B44-B604-37058D86C9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8FA33E-607D-D84C-89D7-1DFF574B0CA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3364555"/>
      </p:ext>
    </p:extLst>
  </p:cSld>
  <p:clrMapOvr>
    <a:masterClrMapping/>
  </p:clrMapOvr>
  <p:hf sldNum="0" hdr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11AC4D52-1399-4847-941D-DEEBEEC544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7DF624-18AC-1F43-9AE3-3F3976FDB6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3305147"/>
      </p:ext>
    </p:extLst>
  </p:cSld>
  <p:clrMapOvr>
    <a:masterClrMapping/>
  </p:clrMapOvr>
  <p:hf sldNum="0" hdr="0" ft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D3C43D17-9FDC-D249-AD52-6A8191615C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FD2279-1AAA-9143-AD39-CFEBF7F5CD5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386738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CB26024C-FFAD-1242-B9C8-3EEB489AA5A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17C42D-0325-F444-AB87-39C607B7806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76306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CDA1F78C-BF17-C247-A2B4-00717B50A3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4B54E8-2A08-D841-99F1-0706DB09402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834186"/>
      </p:ext>
    </p:extLst>
  </p:cSld>
  <p:clrMapOvr>
    <a:masterClrMapping/>
  </p:clrMapOvr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BC4A1A1E-FE0B-CD43-B7F0-32209641A9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90D2E5-C787-494F-9512-F5BAE1E070F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1175172"/>
      </p:ext>
    </p:extLst>
  </p:cSld>
  <p:clrMapOvr>
    <a:masterClrMapping/>
  </p:clrMapOvr>
  <p:hf sldNum="0" hdr="0" ft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D521F94B-B0D6-C64F-A7ED-FF683402D7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9EEB8A-1652-7547-A151-7903D4FE80A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073166"/>
      </p:ext>
    </p:extLst>
  </p:cSld>
  <p:clrMapOvr>
    <a:masterClrMapping/>
  </p:clrMapOvr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7F6090C6-8E56-CE44-B0B5-2467A7C5FC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F9E6C-C23E-4445-8886-F17549E7F63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3627357"/>
      </p:ext>
    </p:extLst>
  </p:cSld>
  <p:clrMapOvr>
    <a:masterClrMapping/>
  </p:clrMapOvr>
  <p:hf sldNum="0" hdr="0" ftr="0" dt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FD9BB9BE-CE9D-E546-AD4A-8478794602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A3A525-97CA-DD46-9E04-FB31D273DDA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7689815"/>
      </p:ext>
    </p:extLst>
  </p:cSld>
  <p:clrMapOvr>
    <a:masterClrMapping/>
  </p:clrMapOvr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933" y="137706"/>
            <a:ext cx="7344946" cy="8463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7331" y="1652461"/>
            <a:ext cx="4324594" cy="4406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9214" y="1652461"/>
            <a:ext cx="4324594" cy="21344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39214" y="3924594"/>
            <a:ext cx="4324594" cy="21344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A42DDD-AD65-A442-A9AC-4681976801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3988" y="6248400"/>
            <a:ext cx="1905000" cy="457200"/>
          </a:xfrm>
          <a:prstGeom prst="rect">
            <a:avLst/>
          </a:prstGeom>
        </p:spPr>
        <p:txBody>
          <a:bodyPr vert="horz" wrap="square" lIns="82479" tIns="41239" rIns="82479" bIns="41239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BF938AF-530D-6C4D-AA4F-426DA465B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7538" y="6248400"/>
            <a:ext cx="2894012" cy="457200"/>
          </a:xfrm>
          <a:prstGeom prst="rect">
            <a:avLst/>
          </a:prstGeom>
        </p:spPr>
        <p:txBody>
          <a:bodyPr vert="horz" wrap="square" lIns="82479" tIns="41239" rIns="82479" bIns="41239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D708411-DF99-5B4F-BB69-7C94E436C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725" y="62214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1CE777F-8BF7-A740-97B6-AD6033350D7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9028888"/>
      </p:ext>
    </p:extLst>
  </p:cSld>
  <p:clrMapOvr>
    <a:masterClrMapping/>
  </p:clrMapOvr>
  <p:transition spd="med"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9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Box 18">
            <a:extLst>
              <a:ext uri="{FF2B5EF4-FFF2-40B4-BE49-F238E27FC236}">
                <a16:creationId xmlns:a16="http://schemas.microsoft.com/office/drawing/2014/main" id="{01150C92-0695-9E4C-9CF2-729159EDF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53188"/>
            <a:ext cx="1752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fld id="{FBA4CFCE-B069-4AAA-8DC5-FA40A167255F}" type="datetime5">
              <a:rPr lang="zh-CN" altLang="en-US" sz="1000">
                <a:latin typeface="Verdana" pitchFamily="34" charset="0"/>
                <a:ea typeface="宋体" pitchFamily="2" charset="-122"/>
              </a:rPr>
              <a:pPr>
                <a:defRPr/>
              </a:pPr>
              <a:t>2020/11/2</a:t>
            </a:fld>
            <a:endParaRPr lang="en-US" sz="100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28" name="灯片编号占位符 4">
            <a:extLst>
              <a:ext uri="{FF2B5EF4-FFF2-40B4-BE49-F238E27FC236}">
                <a16:creationId xmlns:a16="http://schemas.microsoft.com/office/drawing/2014/main" id="{D18D996A-FDF4-2B48-BC54-42E94240C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endParaRPr lang="en-US" sz="1200"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5124" name="Rectangle 14">
            <a:extLst>
              <a:ext uri="{FF2B5EF4-FFF2-40B4-BE49-F238E27FC236}">
                <a16:creationId xmlns:a16="http://schemas.microsoft.com/office/drawing/2014/main" id="{5FE1B330-00DB-EC47-B0E5-B5B58A07F0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476250"/>
            <a:ext cx="82296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标题</a:t>
            </a:r>
          </a:p>
        </p:txBody>
      </p:sp>
      <p:sp>
        <p:nvSpPr>
          <p:cNvPr id="5125" name="Rectangle 15">
            <a:extLst>
              <a:ext uri="{FF2B5EF4-FFF2-40B4-BE49-F238E27FC236}">
                <a16:creationId xmlns:a16="http://schemas.microsoft.com/office/drawing/2014/main" id="{FA5ECA87-1F01-C744-93F7-D2C3539E86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676400"/>
            <a:ext cx="7848600" cy="434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31" name="灯片编号占位符 2">
            <a:extLst>
              <a:ext uri="{FF2B5EF4-FFF2-40B4-BE49-F238E27FC236}">
                <a16:creationId xmlns:a16="http://schemas.microsoft.com/office/drawing/2014/main" id="{6DCE4913-6E62-C249-A151-04C6E0B5092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453188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12756BF8-D2E7-F346-A388-AF86DD14AA2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  <p:sldLayoutId id="2147483765" r:id="rId20"/>
    <p:sldLayoutId id="2147483766" r:id="rId21"/>
    <p:sldLayoutId id="2147483767" r:id="rId22"/>
    <p:sldLayoutId id="2147483768" r:id="rId23"/>
    <p:sldLayoutId id="2147483769" r:id="rId24"/>
    <p:sldLayoutId id="2147483770" r:id="rId25"/>
    <p:sldLayoutId id="2147483771" r:id="rId26"/>
    <p:sldLayoutId id="2147483772" r:id="rId27"/>
    <p:sldLayoutId id="2147483773" r:id="rId28"/>
    <p:sldLayoutId id="2147483774" r:id="rId29"/>
    <p:sldLayoutId id="2147483775" r:id="rId30"/>
    <p:sldLayoutId id="2147483776" r:id="rId31"/>
    <p:sldLayoutId id="2147483777" r:id="rId32"/>
    <p:sldLayoutId id="2147483778" r:id="rId33"/>
    <p:sldLayoutId id="2147483779" r:id="rId34"/>
    <p:sldLayoutId id="2147483780" r:id="rId35"/>
    <p:sldLayoutId id="2147483781" r:id="rId36"/>
    <p:sldLayoutId id="2147483782" r:id="rId37"/>
    <p:sldLayoutId id="2147483783" r:id="rId38"/>
    <p:sldLayoutId id="2147483784" r:id="rId39"/>
    <p:sldLayoutId id="2147483785" r:id="rId40"/>
    <p:sldLayoutId id="2147483786" r:id="rId41"/>
    <p:sldLayoutId id="2147483787" r:id="rId42"/>
    <p:sldLayoutId id="2147483788" r:id="rId43"/>
    <p:sldLayoutId id="2147483789" r:id="rId44"/>
    <p:sldLayoutId id="2147483790" r:id="rId45"/>
    <p:sldLayoutId id="2147483791" r:id="rId46"/>
    <p:sldLayoutId id="2147483792" r:id="rId47"/>
    <p:sldLayoutId id="2147483793" r:id="rId48"/>
    <p:sldLayoutId id="2147483794" r:id="rId49"/>
    <p:sldLayoutId id="2147483795" r:id="rId50"/>
    <p:sldLayoutId id="2147483796" r:id="rId51"/>
    <p:sldLayoutId id="2147483797" r:id="rId52"/>
    <p:sldLayoutId id="2147483798" r:id="rId53"/>
    <p:sldLayoutId id="2147483799" r:id="rId54"/>
    <p:sldLayoutId id="2147483800" r:id="rId55"/>
    <p:sldLayoutId id="2147483801" r:id="rId56"/>
    <p:sldLayoutId id="2147483802" r:id="rId57"/>
    <p:sldLayoutId id="2147483803" r:id="rId58"/>
    <p:sldLayoutId id="2147483804" r:id="rId59"/>
    <p:sldLayoutId id="2147483805" r:id="rId60"/>
    <p:sldLayoutId id="2147483806" r:id="rId61"/>
    <p:sldLayoutId id="2147483807" r:id="rId62"/>
    <p:sldLayoutId id="2147483808" r:id="rId63"/>
    <p:sldLayoutId id="2147483809" r:id="rId64"/>
    <p:sldLayoutId id="2147483810" r:id="rId65"/>
    <p:sldLayoutId id="2147483811" r:id="rId66"/>
    <p:sldLayoutId id="2147483812" r:id="rId67"/>
    <p:sldLayoutId id="2147483813" r:id="rId68"/>
    <p:sldLayoutId id="2147483814" r:id="rId69"/>
    <p:sldLayoutId id="2147483815" r:id="rId70"/>
    <p:sldLayoutId id="2147483816" r:id="rId71"/>
    <p:sldLayoutId id="2147483817" r:id="rId72"/>
    <p:sldLayoutId id="2147483818" r:id="rId73"/>
    <p:sldLayoutId id="2147483819" r:id="rId74"/>
    <p:sldLayoutId id="2147483820" r:id="rId75"/>
    <p:sldLayoutId id="2147483821" r:id="rId76"/>
    <p:sldLayoutId id="2147483822" r:id="rId77"/>
    <p:sldLayoutId id="2147483823" r:id="rId78"/>
    <p:sldLayoutId id="2147483824" r:id="rId79"/>
    <p:sldLayoutId id="2147483825" r:id="rId80"/>
    <p:sldLayoutId id="2147483826" r:id="rId81"/>
    <p:sldLayoutId id="2147483827" r:id="rId82"/>
    <p:sldLayoutId id="2147483828" r:id="rId83"/>
    <p:sldLayoutId id="2147483829" r:id="rId84"/>
    <p:sldLayoutId id="2147483830" r:id="rId85"/>
    <p:sldLayoutId id="2147483831" r:id="rId86"/>
    <p:sldLayoutId id="2147483832" r:id="rId87"/>
    <p:sldLayoutId id="2147483833" r:id="rId88"/>
    <p:sldLayoutId id="2147483834" r:id="rId89"/>
    <p:sldLayoutId id="2147483835" r:id="rId90"/>
    <p:sldLayoutId id="2147483836" r:id="rId91"/>
    <p:sldLayoutId id="2147483837" r:id="rId92"/>
    <p:sldLayoutId id="2147483838" r:id="rId93"/>
    <p:sldLayoutId id="2147483839" r:id="rId94"/>
    <p:sldLayoutId id="2147483840" r:id="rId9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e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e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66D62CE-DCE3-FF4E-9A84-218F0AB3DA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066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Functional Dependency (1)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CF72412-7370-0541-A169-515EE25E6E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0225" y="1751013"/>
            <a:ext cx="8156575" cy="48021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Definition: Let R(A1, ..., An) be a relation schema. Let X and Y be two subsets of {A1, ..., An}. X is said to </a:t>
            </a: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functionally determine</a:t>
            </a:r>
            <a:r>
              <a:rPr lang="en-US" altLang="zh-CN">
                <a:ea typeface="宋体" panose="02010600030101010101" pitchFamily="2" charset="-122"/>
              </a:rPr>
              <a:t> Y (or Y is </a:t>
            </a: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functionally dependent</a:t>
            </a:r>
            <a:r>
              <a:rPr lang="en-US" altLang="zh-CN">
                <a:ea typeface="宋体" panose="02010600030101010101" pitchFamily="2" charset="-122"/>
              </a:rPr>
              <a:t> on X) if for every legal relation instance r(R), for any two tuples t1 and t2 in r(R), we have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t1[X] = t2[X]           t1[Y] = t2[Y].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172" name="AutoShape 4">
            <a:extLst>
              <a:ext uri="{FF2B5EF4-FFF2-40B4-BE49-F238E27FC236}">
                <a16:creationId xmlns:a16="http://schemas.microsoft.com/office/drawing/2014/main" id="{2F67F0C6-6E7D-634D-A594-FFEF3512A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5000625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DD7D9A6-AEBA-E14A-9913-04D85287C4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404813"/>
            <a:ext cx="86868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Relational Database Theory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320D486-0FC3-BC4F-995C-A006D1FC66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276475"/>
            <a:ext cx="8229600" cy="4276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Designing high quality tables.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Remove redundancy!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Decomposition!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How can decomposition be no error ?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How to determine the primary key?</a:t>
            </a:r>
          </a:p>
          <a:p>
            <a:pPr>
              <a:buFont typeface="Wingdings" pitchFamily="2" charset="2"/>
              <a:buNone/>
            </a:pPr>
            <a:endParaRPr lang="en-US" altLang="zh-CN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22F46C4-E032-7642-AB5A-DEDFE27E13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C79C9E9-09F3-EC4B-86D1-7F13846CD7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101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Consider :</a:t>
            </a:r>
            <a:r>
              <a:rPr lang="zh-CN" altLang="en-US">
                <a:ea typeface="宋体" panose="02010600030101010101" pitchFamily="2" charset="-122"/>
              </a:rPr>
              <a:t>（动物名称，动物属性， 动物居住地）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ea typeface="宋体" panose="02010600030101010101" pitchFamily="2" charset="-122"/>
              </a:rPr>
              <a:t>       </a:t>
            </a:r>
            <a:r>
              <a:rPr lang="en-US" altLang="zh-CN">
                <a:ea typeface="宋体" panose="02010600030101010101" pitchFamily="2" charset="-122"/>
              </a:rPr>
              <a:t>F={</a:t>
            </a:r>
            <a:r>
              <a:rPr lang="zh-CN" altLang="en-US">
                <a:ea typeface="宋体" panose="02010600030101010101" pitchFamily="2" charset="-122"/>
              </a:rPr>
              <a:t>动物名称</a:t>
            </a:r>
            <a:r>
              <a:rPr lang="en-US" altLang="zh-CN">
                <a:ea typeface="宋体" panose="02010600030101010101" pitchFamily="2" charset="-122"/>
              </a:rPr>
              <a:t>→</a:t>
            </a:r>
            <a:r>
              <a:rPr lang="zh-CN" altLang="en-US">
                <a:ea typeface="宋体" panose="02010600030101010101" pitchFamily="2" charset="-122"/>
              </a:rPr>
              <a:t>动物属性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zh-CN" altLang="en-US">
                <a:ea typeface="宋体" panose="02010600030101010101" pitchFamily="2" charset="-122"/>
              </a:rPr>
              <a:t>动物属性</a:t>
            </a:r>
            <a:r>
              <a:rPr lang="en-US" altLang="zh-CN">
                <a:ea typeface="宋体" panose="02010600030101010101" pitchFamily="2" charset="-122"/>
              </a:rPr>
              <a:t>→</a:t>
            </a:r>
            <a:r>
              <a:rPr lang="zh-CN" altLang="en-US">
                <a:ea typeface="宋体" panose="02010600030101010101" pitchFamily="2" charset="-122"/>
              </a:rPr>
              <a:t>动物居住地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zh-CN" altLang="en-US">
                <a:ea typeface="宋体" panose="02010600030101010101" pitchFamily="2" charset="-122"/>
              </a:rPr>
              <a:t>动物名称</a:t>
            </a:r>
            <a:r>
              <a:rPr lang="en-US" altLang="zh-CN">
                <a:ea typeface="宋体" panose="02010600030101010101" pitchFamily="2" charset="-122"/>
              </a:rPr>
              <a:t>→</a:t>
            </a:r>
            <a:r>
              <a:rPr lang="zh-CN" altLang="en-US">
                <a:ea typeface="宋体" panose="02010600030101010101" pitchFamily="2" charset="-122"/>
              </a:rPr>
              <a:t>动物居住地</a:t>
            </a:r>
            <a:r>
              <a:rPr lang="en-US" altLang="zh-CN">
                <a:ea typeface="宋体" panose="02010600030101010101" pitchFamily="2" charset="-122"/>
              </a:rPr>
              <a:t>}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How to decomposed the table?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C07BE9C-6027-084C-AFEC-FF49412721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C102AB2-216A-6848-899B-814CE8B137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10100"/>
          </a:xfrm>
        </p:spPr>
        <p:txBody>
          <a:bodyPr/>
          <a:lstStyle/>
          <a:p>
            <a:pPr algn="just"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SL    ─────────────────────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>
                <a:ea typeface="宋体" panose="02010600030101010101" pitchFamily="2" charset="-122"/>
              </a:rPr>
              <a:t>        </a:t>
            </a:r>
            <a:r>
              <a:rPr lang="zh-CN" altLang="en-US" b="1" dirty="0">
                <a:ea typeface="宋体" panose="02010600030101010101" pitchFamily="2" charset="-122"/>
              </a:rPr>
              <a:t>动物名称   动物属性 动物居住地</a:t>
            </a:r>
            <a:endParaRPr lang="en-US" altLang="zh-CN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────────────────────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</a:t>
            </a:r>
            <a:r>
              <a:rPr lang="zh-CN" altLang="en-US" dirty="0">
                <a:ea typeface="宋体" panose="02010600030101010101" pitchFamily="2" charset="-122"/>
              </a:rPr>
              <a:t>灰太狼 </a:t>
            </a:r>
            <a:r>
              <a:rPr lang="en-US" altLang="zh-CN" dirty="0">
                <a:ea typeface="宋体" panose="02010600030101010101" pitchFamily="2" charset="-122"/>
              </a:rPr>
              <a:t>    </a:t>
            </a:r>
            <a:r>
              <a:rPr lang="zh-CN" altLang="en-US" dirty="0">
                <a:ea typeface="宋体" panose="02010600030101010101" pitchFamily="2" charset="-122"/>
              </a:rPr>
              <a:t>   羊食      青青山 </a:t>
            </a:r>
            <a:endParaRPr lang="en-US" altLang="zh-CN" dirty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</a:t>
            </a:r>
            <a:r>
              <a:rPr lang="zh-CN" altLang="en-US" dirty="0">
                <a:ea typeface="宋体" panose="02010600030101010101" pitchFamily="2" charset="-122"/>
              </a:rPr>
              <a:t>喜羊羊 </a:t>
            </a:r>
            <a:r>
              <a:rPr lang="en-US" altLang="zh-CN" dirty="0">
                <a:ea typeface="宋体" panose="02010600030101010101" pitchFamily="2" charset="-122"/>
              </a:rPr>
              <a:t>       </a:t>
            </a:r>
            <a:r>
              <a:rPr lang="zh-CN" altLang="en-US" dirty="0">
                <a:ea typeface="宋体" panose="02010600030101010101" pitchFamily="2" charset="-122"/>
              </a:rPr>
              <a:t>草食</a:t>
            </a:r>
            <a:r>
              <a:rPr lang="en-US" altLang="zh-CN" dirty="0">
                <a:ea typeface="宋体" panose="02010600030101010101" pitchFamily="2" charset="-122"/>
              </a:rPr>
              <a:t>      </a:t>
            </a:r>
            <a:r>
              <a:rPr lang="zh-CN" altLang="en-US" dirty="0">
                <a:ea typeface="宋体" panose="02010600030101010101" pitchFamily="2" charset="-122"/>
              </a:rPr>
              <a:t>青青草原</a:t>
            </a:r>
            <a:endParaRPr lang="en-US" altLang="zh-CN" dirty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</a:t>
            </a:r>
            <a:r>
              <a:rPr lang="zh-CN" altLang="en-US" dirty="0">
                <a:ea typeface="宋体" panose="02010600030101010101" pitchFamily="2" charset="-122"/>
              </a:rPr>
              <a:t>食人鱼</a:t>
            </a:r>
            <a:r>
              <a:rPr lang="en-US" altLang="zh-CN" dirty="0">
                <a:ea typeface="宋体" panose="02010600030101010101" pitchFamily="2" charset="-122"/>
              </a:rPr>
              <a:t>        </a:t>
            </a:r>
            <a:r>
              <a:rPr lang="zh-CN" altLang="en-US" dirty="0">
                <a:ea typeface="宋体" panose="02010600030101010101" pitchFamily="2" charset="-122"/>
              </a:rPr>
              <a:t>全食</a:t>
            </a:r>
            <a:r>
              <a:rPr lang="en-US" altLang="zh-CN" dirty="0">
                <a:ea typeface="宋体" panose="02010600030101010101" pitchFamily="2" charset="-122"/>
              </a:rPr>
              <a:t>      </a:t>
            </a:r>
            <a:r>
              <a:rPr lang="zh-CN" altLang="en-US" dirty="0">
                <a:ea typeface="宋体" panose="02010600030101010101" pitchFamily="2" charset="-122"/>
              </a:rPr>
              <a:t>青青河</a:t>
            </a:r>
            <a:endParaRPr lang="en-US" altLang="zh-CN" dirty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		  </a:t>
            </a:r>
            <a:r>
              <a:rPr lang="zh-CN" altLang="en-US" dirty="0">
                <a:ea typeface="宋体" panose="02010600030101010101" pitchFamily="2" charset="-122"/>
              </a:rPr>
              <a:t>美羊羊         草食      青青草原</a:t>
            </a:r>
            <a:endParaRPr lang="en-US" altLang="zh-CN" dirty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蛤蟆</a:t>
            </a: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zh-CN" altLang="en-US" dirty="0">
                <a:ea typeface="宋体" panose="02010600030101010101" pitchFamily="2" charset="-122"/>
              </a:rPr>
              <a:t>   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小食      青青草原</a:t>
            </a:r>
            <a:endParaRPr lang="en-US" altLang="zh-CN" dirty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─────────────────────</a:t>
            </a:r>
          </a:p>
        </p:txBody>
      </p:sp>
      <p:sp>
        <p:nvSpPr>
          <p:cNvPr id="18436" name="Line 4">
            <a:extLst>
              <a:ext uri="{FF2B5EF4-FFF2-40B4-BE49-F238E27FC236}">
                <a16:creationId xmlns:a16="http://schemas.microsoft.com/office/drawing/2014/main" id="{4B63D9BD-BF02-0F45-9CDA-C04DD353EE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7675" y="1989138"/>
            <a:ext cx="0" cy="3581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CN"/>
          </a:p>
        </p:txBody>
      </p:sp>
      <p:sp>
        <p:nvSpPr>
          <p:cNvPr id="18437" name="Line 5">
            <a:extLst>
              <a:ext uri="{FF2B5EF4-FFF2-40B4-BE49-F238E27FC236}">
                <a16:creationId xmlns:a16="http://schemas.microsoft.com/office/drawing/2014/main" id="{59FAF482-08D2-8446-AF25-749D73B00E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0032" y="1989138"/>
            <a:ext cx="0" cy="3581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C7EE7DC4-5B69-3142-81C0-301734628F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ED5137E-5469-7E4B-9EBB-34BB7FCCE9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10100"/>
          </a:xfrm>
        </p:spPr>
        <p:txBody>
          <a:bodyPr/>
          <a:lstStyle/>
          <a:p>
            <a:pPr lvl="1" algn="just"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1. Decompose it into:</a:t>
            </a:r>
            <a:endParaRPr lang="zh-CN" altLang="en-US">
              <a:ea typeface="宋体" panose="02010600030101010101" pitchFamily="2" charset="-122"/>
            </a:endParaRPr>
          </a:p>
          <a:p>
            <a:pPr lvl="1" algn="just">
              <a:buFont typeface="Wingdings" pitchFamily="2" charset="2"/>
              <a:buNone/>
            </a:pPr>
            <a:r>
              <a:rPr lang="zh-CN" altLang="en-US">
                <a:ea typeface="宋体" panose="02010600030101010101" pitchFamily="2" charset="-122"/>
              </a:rPr>
              <a:t>               </a:t>
            </a:r>
            <a:r>
              <a:rPr lang="en-US" altLang="zh-CN">
                <a:ea typeface="宋体" panose="02010600030101010101" pitchFamily="2" charset="-122"/>
              </a:rPr>
              <a:t>SN(</a:t>
            </a:r>
            <a:r>
              <a:rPr lang="zh-CN" altLang="en-US" b="1">
                <a:ea typeface="宋体" panose="02010600030101010101" pitchFamily="2" charset="-122"/>
              </a:rPr>
              <a:t>动物名称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pPr lvl="1" algn="just"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        SD(</a:t>
            </a:r>
            <a:r>
              <a:rPr lang="zh-CN" altLang="en-US" b="1">
                <a:ea typeface="宋体" panose="02010600030101010101" pitchFamily="2" charset="-122"/>
              </a:rPr>
              <a:t>动物属性 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pPr lvl="1" algn="just"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        SO(</a:t>
            </a:r>
            <a:r>
              <a:rPr lang="zh-CN" altLang="en-US" b="1">
                <a:ea typeface="宋体" panose="02010600030101010101" pitchFamily="2" charset="-122"/>
              </a:rPr>
              <a:t>动物居住地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B2E86F7-F888-BB4D-A729-6851185B52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altLang="zh-CN" sz="4000">
                <a:ea typeface="宋体" panose="02010600030101010101" pitchFamily="2" charset="-122"/>
              </a:rPr>
              <a:t>Example</a:t>
            </a:r>
            <a:endParaRPr lang="zh-CN" altLang="en-US" sz="4000">
              <a:ea typeface="仿宋_GB2312" pitchFamily="49" charset="-122"/>
            </a:endParaRP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1A184F6-6927-F540-BFE1-9F0E2C560F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700213"/>
            <a:ext cx="8305800" cy="4876800"/>
          </a:xfrm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>
                <a:ea typeface="宋体" panose="02010600030101010101" pitchFamily="2" charset="-122"/>
              </a:rPr>
              <a:t>     </a:t>
            </a:r>
            <a:r>
              <a:rPr lang="en-US" altLang="zh-CN" sz="2000" dirty="0">
                <a:ea typeface="宋体" panose="02010600030101010101" pitchFamily="2" charset="-122"/>
              </a:rPr>
              <a:t>SN──────     SD ──────    SO ──────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	</a:t>
            </a:r>
            <a:r>
              <a:rPr lang="zh-CN" altLang="en-US" sz="2400" b="1" dirty="0"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ea typeface="宋体" panose="02010600030101010101" pitchFamily="2" charset="-122"/>
              </a:rPr>
              <a:t>  动物名称         动物属性     动物居住地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   </a:t>
            </a:r>
            <a:r>
              <a:rPr lang="en-US" altLang="zh-CN" sz="2000" dirty="0">
                <a:ea typeface="宋体" panose="02010600030101010101" pitchFamily="2" charset="-122"/>
              </a:rPr>
              <a:t>────────        ──────       ──────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	     </a:t>
            </a:r>
            <a:r>
              <a:rPr lang="zh-CN" altLang="en-US" sz="2400" dirty="0">
                <a:ea typeface="宋体" panose="02010600030101010101" pitchFamily="2" charset="-122"/>
              </a:rPr>
              <a:t>灰太狼       羊食          青青山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	     </a:t>
            </a:r>
            <a:r>
              <a:rPr lang="zh-CN" altLang="en-US" sz="2400" dirty="0">
                <a:ea typeface="宋体" panose="02010600030101010101" pitchFamily="2" charset="-122"/>
              </a:rPr>
              <a:t>喜羊羊       草食          青青草原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            食人鱼       全食          青青河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            美羊羊       小食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             蛤蟆</a:t>
            </a:r>
            <a:r>
              <a:rPr lang="en-US" altLang="zh-CN" sz="2400" dirty="0">
                <a:ea typeface="宋体" panose="02010600030101010101" pitchFamily="2" charset="-122"/>
              </a:rPr>
              <a:t>           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ED2A2F5-2E86-914E-89A6-F31EA5658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225" y="3689350"/>
            <a:ext cx="927100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0E7934D-567A-024A-9A35-2F909F35B94A}"/>
              </a:ext>
            </a:extLst>
          </p:cNvPr>
          <p:cNvSpPr/>
          <p:nvPr/>
        </p:nvSpPr>
        <p:spPr>
          <a:xfrm>
            <a:off x="7740352" y="3689902"/>
            <a:ext cx="60785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ln w="18000">
                  <a:solidFill>
                    <a:srgbClr val="C0000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charset="0"/>
              </a:rPr>
              <a:t>?</a:t>
            </a:r>
            <a:endParaRPr lang="zh-CN" altLang="en-US" sz="5400" b="1" dirty="0">
              <a:ln w="18000">
                <a:solidFill>
                  <a:srgbClr val="C0000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867931-7BB5-D84D-90D9-3B2B11CEE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5084763"/>
            <a:ext cx="18907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Where I am? 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Information lost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0C59EB8-63F6-CA42-AB56-08D114FB39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45F1460-37DB-0948-91ED-48724A1B03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552" y="1554162"/>
            <a:ext cx="8534400" cy="4114800"/>
          </a:xfrm>
        </p:spPr>
        <p:txBody>
          <a:bodyPr/>
          <a:lstStyle/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2.  SL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               </a:t>
            </a:r>
            <a:r>
              <a:rPr lang="en-US" altLang="zh-CN" sz="2000" dirty="0">
                <a:ea typeface="宋体" panose="02010600030101010101" pitchFamily="2" charset="-122"/>
              </a:rPr>
              <a:t>NL(</a:t>
            </a:r>
            <a:r>
              <a:rPr lang="zh-CN" altLang="en-US" sz="2000" b="1" dirty="0">
                <a:ea typeface="宋体" panose="02010600030101010101" pitchFamily="2" charset="-122"/>
              </a:rPr>
              <a:t>动物名称</a:t>
            </a:r>
            <a:r>
              <a:rPr lang="en-US" altLang="zh-CN" sz="2000" dirty="0">
                <a:ea typeface="宋体" panose="02010600030101010101" pitchFamily="2" charset="-122"/>
              </a:rPr>
              <a:t>,</a:t>
            </a:r>
            <a:r>
              <a:rPr lang="zh-CN" altLang="en-US" sz="2000" b="1" dirty="0">
                <a:ea typeface="宋体" panose="02010600030101010101" pitchFamily="2" charset="-122"/>
              </a:rPr>
              <a:t>动物居住地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             DL(</a:t>
            </a:r>
            <a:r>
              <a:rPr lang="zh-CN" altLang="en-US" sz="2000" b="1" dirty="0">
                <a:ea typeface="宋体" panose="02010600030101010101" pitchFamily="2" charset="-122"/>
              </a:rPr>
              <a:t>动物属性</a:t>
            </a:r>
            <a:r>
              <a:rPr lang="en-US" altLang="zh-CN" sz="2000" dirty="0">
                <a:ea typeface="宋体" panose="02010600030101010101" pitchFamily="2" charset="-122"/>
              </a:rPr>
              <a:t>,</a:t>
            </a:r>
            <a:r>
              <a:rPr lang="zh-CN" altLang="en-US" sz="2000" b="1" dirty="0">
                <a:ea typeface="宋体" panose="02010600030101010101" pitchFamily="2" charset="-122"/>
              </a:rPr>
              <a:t>动物居住地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then</a:t>
            </a:r>
            <a:r>
              <a:rPr lang="zh-CN" altLang="en-US" sz="2000" dirty="0">
                <a:ea typeface="宋体" panose="02010600030101010101" pitchFamily="2" charset="-122"/>
              </a:rPr>
              <a:t>：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ea typeface="宋体" panose="02010600030101010101" pitchFamily="2" charset="-122"/>
              </a:rPr>
              <a:t>NL                                                         DL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             Sn           So                   SD            So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	   </a:t>
            </a:r>
            <a:r>
              <a:rPr lang="zh-CN" altLang="en-US" sz="2000" dirty="0">
                <a:ea typeface="宋体" panose="02010600030101010101" pitchFamily="2" charset="-122"/>
              </a:rPr>
              <a:t>灰太狼         青青山</a:t>
            </a:r>
            <a:r>
              <a:rPr lang="en-US" altLang="zh-CN" sz="2000" dirty="0">
                <a:ea typeface="宋体" panose="02010600030101010101" pitchFamily="2" charset="-122"/>
              </a:rPr>
              <a:t>	         </a:t>
            </a:r>
            <a:r>
              <a:rPr lang="zh-CN" altLang="en-US" sz="2000" dirty="0">
                <a:ea typeface="宋体" panose="02010600030101010101" pitchFamily="2" charset="-122"/>
              </a:rPr>
              <a:t>羊食         青青山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		   </a:t>
            </a:r>
            <a:r>
              <a:rPr lang="zh-CN" altLang="en-US" sz="2000" dirty="0">
                <a:ea typeface="宋体" panose="02010600030101010101" pitchFamily="2" charset="-122"/>
              </a:rPr>
              <a:t>喜羊羊</a:t>
            </a:r>
            <a:r>
              <a:rPr lang="en-US" altLang="zh-CN" sz="2000" dirty="0">
                <a:ea typeface="宋体" panose="02010600030101010101" pitchFamily="2" charset="-122"/>
              </a:rPr>
              <a:t>         </a:t>
            </a:r>
            <a:r>
              <a:rPr lang="zh-CN" altLang="en-US" sz="2000" dirty="0">
                <a:ea typeface="宋体" panose="02010600030101010101" pitchFamily="2" charset="-122"/>
              </a:rPr>
              <a:t>青青草原</a:t>
            </a:r>
            <a:r>
              <a:rPr lang="en-US" altLang="zh-CN" sz="2000" dirty="0">
                <a:ea typeface="宋体" panose="02010600030101010101" pitchFamily="2" charset="-122"/>
              </a:rPr>
              <a:t>	         </a:t>
            </a:r>
            <a:r>
              <a:rPr lang="zh-CN" altLang="en-US" sz="2000" dirty="0">
                <a:ea typeface="宋体" panose="02010600030101010101" pitchFamily="2" charset="-122"/>
              </a:rPr>
              <a:t>草食         青青草原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		   </a:t>
            </a:r>
            <a:r>
              <a:rPr lang="zh-CN" altLang="en-US" sz="2000" dirty="0">
                <a:ea typeface="宋体" panose="02010600030101010101" pitchFamily="2" charset="-122"/>
              </a:rPr>
              <a:t>食人鱼</a:t>
            </a:r>
            <a:r>
              <a:rPr lang="en-US" altLang="zh-CN" sz="2000" dirty="0">
                <a:ea typeface="宋体" panose="02010600030101010101" pitchFamily="2" charset="-122"/>
              </a:rPr>
              <a:t>         </a:t>
            </a:r>
            <a:r>
              <a:rPr lang="zh-CN" altLang="en-US" sz="2000" dirty="0">
                <a:ea typeface="宋体" panose="02010600030101010101" pitchFamily="2" charset="-122"/>
              </a:rPr>
              <a:t>青青河               全食        青青河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	   </a:t>
            </a:r>
            <a:r>
              <a:rPr lang="zh-CN" altLang="en-US" sz="2000" dirty="0">
                <a:ea typeface="宋体" panose="02010600030101010101" pitchFamily="2" charset="-122"/>
              </a:rPr>
              <a:t>美羊羊</a:t>
            </a:r>
            <a:r>
              <a:rPr lang="en-US" altLang="zh-CN" sz="2000" dirty="0">
                <a:ea typeface="宋体" panose="02010600030101010101" pitchFamily="2" charset="-122"/>
              </a:rPr>
              <a:t>         </a:t>
            </a:r>
            <a:r>
              <a:rPr lang="zh-CN" altLang="en-US" sz="2000" dirty="0">
                <a:ea typeface="宋体" panose="02010600030101010101" pitchFamily="2" charset="-122"/>
              </a:rPr>
              <a:t>青青草原 </a:t>
            </a:r>
            <a:r>
              <a:rPr lang="en-US" altLang="zh-CN" sz="2000" dirty="0">
                <a:ea typeface="宋体" panose="02010600030101010101" pitchFamily="2" charset="-122"/>
              </a:rPr>
              <a:t>	         </a:t>
            </a:r>
            <a:r>
              <a:rPr lang="zh-CN" altLang="en-US" sz="2000" dirty="0">
                <a:ea typeface="宋体" panose="02010600030101010101" pitchFamily="2" charset="-122"/>
              </a:rPr>
              <a:t>小食         青青草原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          蛤蟆</a:t>
            </a:r>
            <a:r>
              <a:rPr lang="en-US" altLang="zh-CN" sz="2000" dirty="0">
                <a:ea typeface="宋体" panose="02010600030101010101" pitchFamily="2" charset="-122"/>
              </a:rPr>
              <a:t>            </a:t>
            </a:r>
            <a:r>
              <a:rPr lang="zh-CN" altLang="en-US" sz="2000" dirty="0">
                <a:ea typeface="宋体" panose="02010600030101010101" pitchFamily="2" charset="-122"/>
              </a:rPr>
              <a:t>青青草原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21508" name="Line 4">
            <a:extLst>
              <a:ext uri="{FF2B5EF4-FFF2-40B4-BE49-F238E27FC236}">
                <a16:creationId xmlns:a16="http://schemas.microsoft.com/office/drawing/2014/main" id="{E2557A2E-8BE5-5C48-96F4-5C16EA9E81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213" y="2636838"/>
            <a:ext cx="0" cy="2667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CN"/>
          </a:p>
        </p:txBody>
      </p:sp>
      <p:sp>
        <p:nvSpPr>
          <p:cNvPr id="21509" name="Line 5">
            <a:extLst>
              <a:ext uri="{FF2B5EF4-FFF2-40B4-BE49-F238E27FC236}">
                <a16:creationId xmlns:a16="http://schemas.microsoft.com/office/drawing/2014/main" id="{C70C82D2-0D49-5545-B637-D6F40DA40C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4525" y="2781300"/>
            <a:ext cx="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7FD84BC-BDF0-3E45-B10B-9FEC661621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B0369AA-F421-034A-B4B7-B9C5870D9A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576" y="1484784"/>
            <a:ext cx="7772400" cy="41148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NL      DL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          	─────────────  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		   </a:t>
            </a:r>
            <a:r>
              <a:rPr lang="zh-CN" altLang="en-US" sz="2400" b="1" dirty="0">
                <a:ea typeface="宋体" panose="02010600030101010101" pitchFamily="2" charset="-122"/>
              </a:rPr>
              <a:t>动物名称 动物居住地动物属性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          	─────────────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	    </a:t>
            </a:r>
            <a:r>
              <a:rPr lang="zh-CN" altLang="en-US" sz="2400" dirty="0">
                <a:ea typeface="宋体" panose="02010600030101010101" pitchFamily="2" charset="-122"/>
              </a:rPr>
              <a:t>灰太狼   青青山         羊食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    	    </a:t>
            </a:r>
            <a:r>
              <a:rPr lang="zh-CN" altLang="en-US" sz="2400" dirty="0">
                <a:ea typeface="宋体" panose="02010600030101010101" pitchFamily="2" charset="-122"/>
              </a:rPr>
              <a:t>喜羊羊   青青草原      草食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	    </a:t>
            </a:r>
            <a:r>
              <a:rPr lang="zh-CN" altLang="en-US" sz="2400" dirty="0">
                <a:ea typeface="宋体" panose="02010600030101010101" pitchFamily="2" charset="-122"/>
              </a:rPr>
              <a:t>喜羊羊   青青草原      小食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	    </a:t>
            </a:r>
            <a:r>
              <a:rPr lang="zh-CN" altLang="en-US" sz="2400" dirty="0">
                <a:ea typeface="宋体" panose="02010600030101010101" pitchFamily="2" charset="-122"/>
              </a:rPr>
              <a:t>食人鱼   青青河         全食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	    </a:t>
            </a:r>
            <a:r>
              <a:rPr lang="zh-CN" altLang="en-US" sz="2400" dirty="0">
                <a:ea typeface="宋体" panose="02010600030101010101" pitchFamily="2" charset="-122"/>
              </a:rPr>
              <a:t>美羊羊   青青草原      草食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	    </a:t>
            </a:r>
            <a:r>
              <a:rPr lang="zh-CN" altLang="en-US" sz="2400" dirty="0">
                <a:ea typeface="宋体" panose="02010600030101010101" pitchFamily="2" charset="-122"/>
              </a:rPr>
              <a:t>美羊羊   青青草原      小食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		    </a:t>
            </a:r>
            <a:r>
              <a:rPr lang="zh-CN" altLang="en-US" sz="2400" dirty="0">
                <a:ea typeface="宋体" panose="02010600030101010101" pitchFamily="2" charset="-122"/>
              </a:rPr>
              <a:t>蛤蟆       青青草原      草食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	    </a:t>
            </a:r>
            <a:r>
              <a:rPr lang="zh-CN" altLang="en-US" sz="2400" dirty="0">
                <a:ea typeface="宋体" panose="02010600030101010101" pitchFamily="2" charset="-122"/>
              </a:rPr>
              <a:t>蛤蟆       青青草原</a:t>
            </a:r>
            <a:r>
              <a:rPr lang="en-US" altLang="zh-CN" sz="2400" dirty="0">
                <a:ea typeface="宋体" panose="02010600030101010101" pitchFamily="2" charset="-122"/>
              </a:rPr>
              <a:t>     </a:t>
            </a:r>
            <a:r>
              <a:rPr lang="zh-CN" altLang="en-US" sz="2400" dirty="0">
                <a:ea typeface="宋体" panose="02010600030101010101" pitchFamily="2" charset="-122"/>
              </a:rPr>
              <a:t> 小食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2532" name="Line 4">
            <a:extLst>
              <a:ext uri="{FF2B5EF4-FFF2-40B4-BE49-F238E27FC236}">
                <a16:creationId xmlns:a16="http://schemas.microsoft.com/office/drawing/2014/main" id="{17573297-0A75-C843-9F89-721C0C1969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4938" y="2203922"/>
            <a:ext cx="0" cy="403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CN" dirty="0"/>
          </a:p>
        </p:txBody>
      </p:sp>
      <p:sp>
        <p:nvSpPr>
          <p:cNvPr id="22533" name="Line 5">
            <a:extLst>
              <a:ext uri="{FF2B5EF4-FFF2-40B4-BE49-F238E27FC236}">
                <a16:creationId xmlns:a16="http://schemas.microsoft.com/office/drawing/2014/main" id="{CAB4FB4E-B819-E34A-94DC-9B73696C9B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263" y="2132484"/>
            <a:ext cx="0" cy="403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CN"/>
          </a:p>
        </p:txBody>
      </p:sp>
      <p:sp>
        <p:nvSpPr>
          <p:cNvPr id="22534" name="AutoShape 6">
            <a:extLst>
              <a:ext uri="{FF2B5EF4-FFF2-40B4-BE49-F238E27FC236}">
                <a16:creationId xmlns:a16="http://schemas.microsoft.com/office/drawing/2014/main" id="{6C4F7304-8298-2E46-B5B8-82736F74506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411213" y="1587972"/>
            <a:ext cx="114300" cy="228600"/>
          </a:xfrm>
          <a:prstGeom prst="flowChartCollate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4C2648FE-3267-8C47-AA38-25C97ADC07B6}"/>
              </a:ext>
            </a:extLst>
          </p:cNvPr>
          <p:cNvSpPr/>
          <p:nvPr/>
        </p:nvSpPr>
        <p:spPr>
          <a:xfrm>
            <a:off x="5068813" y="4645497"/>
            <a:ext cx="865188" cy="80327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75EE3B4A-E994-4849-B866-9B026C060D62}"/>
              </a:ext>
            </a:extLst>
          </p:cNvPr>
          <p:cNvSpPr/>
          <p:nvPr/>
        </p:nvSpPr>
        <p:spPr>
          <a:xfrm>
            <a:off x="5140251" y="3573934"/>
            <a:ext cx="865187" cy="80327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BB8CA9D0-424E-1840-94DC-E301B22EB0BF}"/>
              </a:ext>
            </a:extLst>
          </p:cNvPr>
          <p:cNvSpPr/>
          <p:nvPr/>
        </p:nvSpPr>
        <p:spPr>
          <a:xfrm>
            <a:off x="5140251" y="5574184"/>
            <a:ext cx="863600" cy="80327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AAE287C-0F8A-6B4F-8D60-AD82C70496F4}"/>
              </a:ext>
            </a:extLst>
          </p:cNvPr>
          <p:cNvSpPr/>
          <p:nvPr/>
        </p:nvSpPr>
        <p:spPr>
          <a:xfrm>
            <a:off x="7924184" y="3572793"/>
            <a:ext cx="60785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ln w="18000">
                  <a:solidFill>
                    <a:srgbClr val="C0000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charset="0"/>
              </a:rPr>
              <a:t>?</a:t>
            </a:r>
            <a:endParaRPr lang="zh-CN" altLang="en-US" sz="5400" b="1" dirty="0">
              <a:ln w="18000">
                <a:solidFill>
                  <a:srgbClr val="C0000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5E617D-D3E9-DE44-A733-9F618D862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888" y="3188172"/>
            <a:ext cx="1814513" cy="139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95B1A96-9655-814B-854B-7DC710912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788" y="5229697"/>
            <a:ext cx="303847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We cannot find “</a:t>
            </a:r>
            <a:r>
              <a:rPr lang="zh-CN" altLang="en-US" sz="1800" b="1" dirty="0">
                <a:ea typeface="宋体" panose="02010600030101010101" pitchFamily="2" charset="-122"/>
              </a:rPr>
              <a:t>动物属性</a:t>
            </a:r>
            <a:r>
              <a:rPr lang="en-US" altLang="zh-CN" sz="1800" b="1" dirty="0">
                <a:ea typeface="宋体" panose="02010600030101010101" pitchFamily="2" charset="-122"/>
              </a:rPr>
              <a:t>”</a:t>
            </a:r>
            <a:r>
              <a:rPr lang="zh-CN" altLang="en-US" sz="1800" b="1" dirty="0">
                <a:ea typeface="宋体" panose="02010600030101010101" pitchFamily="2" charset="-122"/>
              </a:rPr>
              <a:t> 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information for</a:t>
            </a:r>
            <a:r>
              <a:rPr lang="zh-CN" altLang="en-US" sz="1800" dirty="0">
                <a:ea typeface="宋体" panose="02010600030101010101" pitchFamily="2" charset="-122"/>
              </a:rPr>
              <a:t>喜羊羊</a:t>
            </a:r>
            <a:r>
              <a:rPr lang="en-US" altLang="zh-CN" sz="1800" dirty="0">
                <a:ea typeface="宋体" panose="02010600030101010101" pitchFamily="2" charset="-122"/>
              </a:rPr>
              <a:t>,</a:t>
            </a:r>
            <a:r>
              <a:rPr lang="zh-CN" altLang="en-US" sz="1800" dirty="0">
                <a:ea typeface="宋体" panose="02010600030101010101" pitchFamily="2" charset="-122"/>
              </a:rPr>
              <a:t>美羊羊</a:t>
            </a:r>
            <a:r>
              <a:rPr lang="en-US" altLang="zh-CN" sz="1800" dirty="0">
                <a:ea typeface="宋体" panose="02010600030101010101" pitchFamily="2" charset="-122"/>
              </a:rPr>
              <a:t>,</a:t>
            </a:r>
            <a:r>
              <a:rPr lang="zh-CN" altLang="en-US" sz="1800" dirty="0">
                <a:ea typeface="宋体" panose="02010600030101010101" pitchFamily="2" charset="-122"/>
              </a:rPr>
              <a:t>蛤蟆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 information lost and wrong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 information is generated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57E36FD-2816-8E48-8734-0CA5BD500B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2665A2F-5E8D-8746-B175-5C5B4C66B9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10100"/>
          </a:xfrm>
        </p:spPr>
        <p:txBody>
          <a:bodyPr/>
          <a:lstStyle/>
          <a:p>
            <a:pPr lvl="1">
              <a:buFont typeface="Wingdings" pitchFamily="2" charset="2"/>
              <a:buNone/>
            </a:pPr>
            <a:r>
              <a:rPr lang="en-US" altLang="zh-CN" sz="3200">
                <a:ea typeface="宋体" panose="02010600030101010101" pitchFamily="2" charset="-122"/>
              </a:rPr>
              <a:t>3. </a:t>
            </a:r>
            <a:r>
              <a:rPr lang="en-US" altLang="zh-CN" sz="2400">
                <a:ea typeface="宋体" panose="02010600030101010101" pitchFamily="2" charset="-122"/>
              </a:rPr>
              <a:t>SL</a:t>
            </a:r>
            <a:r>
              <a:rPr lang="zh-CN" altLang="en-US" sz="2400">
                <a:ea typeface="宋体" panose="02010600030101010101" pitchFamily="2" charset="-122"/>
              </a:rPr>
              <a:t>：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ea typeface="宋体" panose="02010600030101010101" pitchFamily="2" charset="-122"/>
              </a:rPr>
              <a:t>               </a:t>
            </a:r>
            <a:r>
              <a:rPr lang="en-US" altLang="zh-CN">
                <a:ea typeface="宋体" panose="02010600030101010101" pitchFamily="2" charset="-122"/>
              </a:rPr>
              <a:t>ND(</a:t>
            </a:r>
            <a:r>
              <a:rPr lang="zh-CN" altLang="en-US" b="1">
                <a:ea typeface="宋体" panose="02010600030101010101" pitchFamily="2" charset="-122"/>
              </a:rPr>
              <a:t>动物名称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zh-CN" altLang="en-US" b="1">
                <a:ea typeface="宋体" panose="02010600030101010101" pitchFamily="2" charset="-122"/>
              </a:rPr>
              <a:t>动物属性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        NL(</a:t>
            </a:r>
            <a:r>
              <a:rPr lang="zh-CN" altLang="en-US" b="1">
                <a:ea typeface="宋体" panose="02010600030101010101" pitchFamily="2" charset="-122"/>
              </a:rPr>
              <a:t>动物名称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zh-CN" altLang="en-US" b="1">
                <a:ea typeface="宋体" panose="02010600030101010101" pitchFamily="2" charset="-122"/>
              </a:rPr>
              <a:t>动物居住地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Then 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ea typeface="宋体" panose="02010600030101010101" pitchFamily="2" charset="-122"/>
              </a:rPr>
              <a:t>       </a:t>
            </a:r>
            <a:endParaRPr lang="zh-CN" altLang="en-US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D2A12D5-7DCB-F342-9000-3D2654D385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  <a:endParaRPr lang="zh-CN" altLang="en-US">
              <a:ea typeface="仿宋_GB2312" pitchFamily="49" charset="-122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82FF9D0-39B8-2849-929D-D51A914AB6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8525" y="1976438"/>
            <a:ext cx="7494588" cy="40513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ND                                                         NL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ea typeface="宋体" panose="02010600030101010101" pitchFamily="2" charset="-122"/>
              </a:rPr>
              <a:t>		</a:t>
            </a:r>
            <a:r>
              <a:rPr lang="zh-CN" altLang="en-US" sz="2000" b="1">
                <a:ea typeface="宋体" panose="02010600030101010101" pitchFamily="2" charset="-122"/>
              </a:rPr>
              <a:t>动物名称   动物属性               动物名称 动物居住地</a:t>
            </a:r>
            <a:endParaRPr lang="en-US" altLang="zh-CN" sz="2000" b="1">
              <a:ea typeface="宋体" panose="0201060003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       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	</a:t>
            </a:r>
            <a:r>
              <a:rPr lang="zh-CN" altLang="en-US" sz="2400">
                <a:ea typeface="宋体" panose="02010600030101010101" pitchFamily="2" charset="-122"/>
              </a:rPr>
              <a:t>灰太狼      羊食              灰太狼  青青山</a:t>
            </a:r>
            <a:endParaRPr lang="en-US" altLang="zh-CN" sz="2400">
              <a:ea typeface="宋体" panose="0201060003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	</a:t>
            </a:r>
            <a:r>
              <a:rPr lang="zh-CN" altLang="en-US" sz="2400">
                <a:ea typeface="宋体" panose="02010600030101010101" pitchFamily="2" charset="-122"/>
              </a:rPr>
              <a:t>喜羊羊      草食 </a:t>
            </a:r>
            <a:r>
              <a:rPr lang="en-US" altLang="zh-CN" sz="2400">
                <a:ea typeface="宋体" panose="02010600030101010101" pitchFamily="2" charset="-122"/>
              </a:rPr>
              <a:t>		</a:t>
            </a:r>
            <a:r>
              <a:rPr lang="zh-CN" altLang="en-US" sz="2400">
                <a:ea typeface="宋体" panose="02010600030101010101" pitchFamily="2" charset="-122"/>
              </a:rPr>
              <a:t>喜羊羊 青青草原</a:t>
            </a:r>
            <a:endParaRPr lang="en-US" altLang="zh-CN" sz="2400">
              <a:ea typeface="宋体" panose="0201060003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	</a:t>
            </a:r>
            <a:r>
              <a:rPr lang="zh-CN" altLang="en-US" sz="2400">
                <a:ea typeface="宋体" panose="02010600030101010101" pitchFamily="2" charset="-122"/>
              </a:rPr>
              <a:t>食人鱼      全食  </a:t>
            </a:r>
            <a:r>
              <a:rPr lang="en-US" altLang="zh-CN" sz="2400">
                <a:ea typeface="宋体" panose="02010600030101010101" pitchFamily="2" charset="-122"/>
              </a:rPr>
              <a:t>		</a:t>
            </a:r>
            <a:r>
              <a:rPr lang="zh-CN" altLang="en-US" sz="2400">
                <a:ea typeface="宋体" panose="02010600030101010101" pitchFamily="2" charset="-122"/>
              </a:rPr>
              <a:t>食人鱼  青青河</a:t>
            </a:r>
            <a:endParaRPr lang="en-US" altLang="zh-CN" sz="2400">
              <a:ea typeface="宋体" panose="0201060003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	</a:t>
            </a:r>
            <a:r>
              <a:rPr lang="zh-CN" altLang="en-US" sz="2400">
                <a:ea typeface="宋体" panose="02010600030101010101" pitchFamily="2" charset="-122"/>
              </a:rPr>
              <a:t>美羊羊     草食</a:t>
            </a:r>
            <a:r>
              <a:rPr lang="en-US" altLang="zh-CN" sz="2400">
                <a:ea typeface="宋体" panose="02010600030101010101" pitchFamily="2" charset="-122"/>
              </a:rPr>
              <a:t>		</a:t>
            </a:r>
            <a:r>
              <a:rPr lang="zh-CN" altLang="en-US" sz="2400">
                <a:ea typeface="宋体" panose="02010600030101010101" pitchFamily="2" charset="-122"/>
              </a:rPr>
              <a:t>美羊羊 青青草原</a:t>
            </a:r>
            <a:endParaRPr lang="en-US" altLang="zh-CN" sz="2400">
              <a:ea typeface="宋体" panose="0201060003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	</a:t>
            </a:r>
            <a:r>
              <a:rPr lang="zh-CN" altLang="en-US" sz="2400">
                <a:ea typeface="宋体" panose="02010600030101010101" pitchFamily="2" charset="-122"/>
              </a:rPr>
              <a:t>蛤蟆        小食</a:t>
            </a:r>
            <a:r>
              <a:rPr lang="en-US" altLang="zh-CN" sz="2400">
                <a:ea typeface="宋体" panose="02010600030101010101" pitchFamily="2" charset="-122"/>
              </a:rPr>
              <a:t>		</a:t>
            </a:r>
            <a:r>
              <a:rPr lang="zh-CN" altLang="en-US" sz="2400">
                <a:ea typeface="宋体" panose="02010600030101010101" pitchFamily="2" charset="-122"/>
              </a:rPr>
              <a:t>蛤蟆    青青草原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4580" name="Line 4">
            <a:extLst>
              <a:ext uri="{FF2B5EF4-FFF2-40B4-BE49-F238E27FC236}">
                <a16:creationId xmlns:a16="http://schemas.microsoft.com/office/drawing/2014/main" id="{979D2383-EE7B-7A44-8692-FA6EA95BE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2276475"/>
            <a:ext cx="0" cy="3505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CN"/>
          </a:p>
        </p:txBody>
      </p:sp>
      <p:sp>
        <p:nvSpPr>
          <p:cNvPr id="24581" name="Line 5">
            <a:extLst>
              <a:ext uri="{FF2B5EF4-FFF2-40B4-BE49-F238E27FC236}">
                <a16:creationId xmlns:a16="http://schemas.microsoft.com/office/drawing/2014/main" id="{25C9B0C3-2A41-E341-A81D-211B0F065C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6688" y="2205038"/>
            <a:ext cx="0" cy="3505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8A998926-B116-8E4C-8D16-E7AC64DC9C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  <a:endParaRPr lang="en-US" altLang="zh-CN">
              <a:ea typeface="仿宋_GB2312" pitchFamily="49" charset="-122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ECCD97F1-E5F7-8148-B5E4-5CFF98A6F5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101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ND     NL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             ──────────────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		</a:t>
            </a:r>
            <a:r>
              <a:rPr lang="zh-CN" altLang="en-US" sz="2000" b="1">
                <a:ea typeface="宋体" panose="02010600030101010101" pitchFamily="2" charset="-122"/>
              </a:rPr>
              <a:t>动物名称  动物属性 动物居住地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             ──────────────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	</a:t>
            </a:r>
            <a:r>
              <a:rPr lang="zh-CN" altLang="en-US" sz="2000">
                <a:ea typeface="宋体" panose="02010600030101010101" pitchFamily="2" charset="-122"/>
              </a:rPr>
              <a:t>灰太狼</a:t>
            </a:r>
            <a:r>
              <a:rPr lang="en-US" altLang="zh-CN" sz="2000">
                <a:ea typeface="宋体" panose="02010600030101010101" pitchFamily="2" charset="-122"/>
              </a:rPr>
              <a:t>	     </a:t>
            </a:r>
            <a:r>
              <a:rPr lang="zh-CN" altLang="en-US" sz="2000">
                <a:ea typeface="宋体" panose="02010600030101010101" pitchFamily="2" charset="-122"/>
              </a:rPr>
              <a:t>羊食</a:t>
            </a:r>
            <a:r>
              <a:rPr lang="en-US" altLang="zh-CN" sz="2000">
                <a:ea typeface="宋体" panose="02010600030101010101" pitchFamily="2" charset="-122"/>
              </a:rPr>
              <a:t>		</a:t>
            </a:r>
            <a:r>
              <a:rPr lang="zh-CN" altLang="en-US" sz="2000">
                <a:ea typeface="宋体" panose="02010600030101010101" pitchFamily="2" charset="-122"/>
              </a:rPr>
              <a:t>青青山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	</a:t>
            </a:r>
            <a:r>
              <a:rPr lang="zh-CN" altLang="en-US" sz="2000">
                <a:ea typeface="宋体" panose="02010600030101010101" pitchFamily="2" charset="-122"/>
              </a:rPr>
              <a:t>喜羊羊       草食</a:t>
            </a:r>
            <a:r>
              <a:rPr lang="en-US" altLang="zh-CN" sz="2000">
                <a:ea typeface="宋体" panose="02010600030101010101" pitchFamily="2" charset="-122"/>
              </a:rPr>
              <a:t>		</a:t>
            </a:r>
            <a:r>
              <a:rPr lang="zh-CN" altLang="en-US" sz="2000">
                <a:ea typeface="宋体" panose="02010600030101010101" pitchFamily="2" charset="-122"/>
              </a:rPr>
              <a:t>青青草原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	</a:t>
            </a:r>
            <a:r>
              <a:rPr lang="zh-CN" altLang="en-US" sz="2000">
                <a:ea typeface="宋体" panose="02010600030101010101" pitchFamily="2" charset="-122"/>
              </a:rPr>
              <a:t>食人鱼</a:t>
            </a:r>
            <a:r>
              <a:rPr lang="en-US" altLang="zh-CN" sz="2000">
                <a:ea typeface="宋体" panose="02010600030101010101" pitchFamily="2" charset="-122"/>
              </a:rPr>
              <a:t>       </a:t>
            </a:r>
            <a:r>
              <a:rPr lang="zh-CN" altLang="en-US" sz="2000">
                <a:ea typeface="宋体" panose="02010600030101010101" pitchFamily="2" charset="-122"/>
              </a:rPr>
              <a:t>全食</a:t>
            </a:r>
            <a:r>
              <a:rPr lang="en-US" altLang="zh-CN" sz="2000">
                <a:ea typeface="宋体" panose="02010600030101010101" pitchFamily="2" charset="-122"/>
              </a:rPr>
              <a:t>		</a:t>
            </a:r>
            <a:r>
              <a:rPr lang="zh-CN" altLang="en-US" sz="2000">
                <a:ea typeface="宋体" panose="02010600030101010101" pitchFamily="2" charset="-122"/>
              </a:rPr>
              <a:t>青青河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	</a:t>
            </a:r>
            <a:r>
              <a:rPr lang="zh-CN" altLang="en-US" sz="2000">
                <a:ea typeface="宋体" panose="02010600030101010101" pitchFamily="2" charset="-122"/>
              </a:rPr>
              <a:t>美羊羊       草食</a:t>
            </a:r>
            <a:r>
              <a:rPr lang="en-US" altLang="zh-CN" sz="2000">
                <a:ea typeface="宋体" panose="02010600030101010101" pitchFamily="2" charset="-122"/>
              </a:rPr>
              <a:t>		</a:t>
            </a:r>
            <a:r>
              <a:rPr lang="zh-CN" altLang="en-US" sz="2000">
                <a:ea typeface="宋体" panose="02010600030101010101" pitchFamily="2" charset="-122"/>
              </a:rPr>
              <a:t>青青草原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	</a:t>
            </a:r>
            <a:r>
              <a:rPr lang="zh-CN" altLang="en-US" sz="2000">
                <a:ea typeface="宋体" panose="02010600030101010101" pitchFamily="2" charset="-122"/>
              </a:rPr>
              <a:t>蛤蟆          小食</a:t>
            </a:r>
            <a:r>
              <a:rPr lang="en-US" altLang="zh-CN" sz="2000">
                <a:ea typeface="宋体" panose="02010600030101010101" pitchFamily="2" charset="-122"/>
              </a:rPr>
              <a:t>		</a:t>
            </a:r>
            <a:r>
              <a:rPr lang="zh-CN" altLang="en-US" sz="2000">
                <a:ea typeface="宋体" panose="02010600030101010101" pitchFamily="2" charset="-122"/>
              </a:rPr>
              <a:t>青青草原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             ──────────────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No information lost.</a:t>
            </a:r>
          </a:p>
        </p:txBody>
      </p:sp>
      <p:sp>
        <p:nvSpPr>
          <p:cNvPr id="25604" name="AutoShape 4">
            <a:extLst>
              <a:ext uri="{FF2B5EF4-FFF2-40B4-BE49-F238E27FC236}">
                <a16:creationId xmlns:a16="http://schemas.microsoft.com/office/drawing/2014/main" id="{C703F8DC-35AE-5045-A21F-CA8287E6DAB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154113" y="1662113"/>
            <a:ext cx="228600" cy="304800"/>
          </a:xfrm>
          <a:prstGeom prst="flowChartCollate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817E183-3ACE-0F4E-A66C-B1E633E3A1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Functional Dependency (2)</a:t>
            </a:r>
            <a:endParaRPr lang="en-US" altLang="zh-CN" sz="3600" b="1">
              <a:ea typeface="宋体" panose="02010600030101010101" pitchFamily="2" charset="-122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737C9CC-70E3-D84B-A26A-46AA02C0A1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101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Two notations:</a:t>
            </a:r>
          </a:p>
          <a:p>
            <a:r>
              <a:rPr lang="en-US" altLang="zh-CN">
                <a:ea typeface="宋体" panose="02010600030101010101" pitchFamily="2" charset="-122"/>
              </a:rPr>
              <a:t>X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</a:t>
            </a:r>
            <a:r>
              <a:rPr lang="en-US" altLang="zh-CN">
                <a:ea typeface="宋体" panose="02010600030101010101" pitchFamily="2" charset="-122"/>
              </a:rPr>
              <a:t> R denotes that X is a subset of the attributes of R.</a:t>
            </a:r>
          </a:p>
          <a:p>
            <a:r>
              <a:rPr lang="en-US" altLang="zh-CN">
                <a:ea typeface="宋体" panose="02010600030101010101" pitchFamily="2" charset="-122"/>
              </a:rPr>
              <a:t>X        Y denotes that X functionally determines Y.</a:t>
            </a:r>
            <a:r>
              <a:rPr lang="en-US" altLang="zh-CN" sz="3600" b="1">
                <a:ea typeface="宋体" panose="02010600030101010101" pitchFamily="2" charset="-122"/>
              </a:rPr>
              <a:t> 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8196" name="Line 4">
            <a:extLst>
              <a:ext uri="{FF2B5EF4-FFF2-40B4-BE49-F238E27FC236}">
                <a16:creationId xmlns:a16="http://schemas.microsoft.com/office/drawing/2014/main" id="{E07AC41B-F1D9-7040-B085-DC333BD11F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7313" y="335756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8F4B6536-9E13-C741-ABF2-5454703A5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endParaRPr lang="zh-CN" altLang="zh-CN"/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id="{5BE39D50-497F-BC46-BDC6-F2ECB56BD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Relation Decomposition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Lossless Join Decomposition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Dependency-Preserving Decomposition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Finding Candidate Keys from FDs</a:t>
            </a:r>
          </a:p>
          <a:p>
            <a:pPr lvl="1">
              <a:buFont typeface="Wingdings" pitchFamily="2" charset="2"/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Before that ….</a:t>
            </a:r>
          </a:p>
          <a:p>
            <a:r>
              <a:rPr lang="en-US" altLang="zh-CN">
                <a:ea typeface="宋体" panose="02010600030101010101" pitchFamily="2" charset="-122"/>
              </a:rPr>
              <a:t>Identify Functional Dependency</a:t>
            </a:r>
          </a:p>
          <a:p>
            <a:r>
              <a:rPr lang="en-US" altLang="zh-CN">
                <a:ea typeface="宋体" panose="02010600030101010101" pitchFamily="2" charset="-122"/>
              </a:rPr>
              <a:t>Consider all the implied information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B2B4F37-D9E0-3047-9846-8E1654EEAF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540875" cy="1008063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Identify Functional Dependency(1) 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D912034-B4A3-7040-8AEC-69FF7A0975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051050"/>
            <a:ext cx="8156575" cy="4051300"/>
          </a:xfrm>
        </p:spPr>
        <p:txBody>
          <a:bodyPr/>
          <a:lstStyle/>
          <a:p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Trivial FDs</a:t>
            </a:r>
            <a:r>
              <a:rPr lang="en-US" altLang="zh-CN">
                <a:ea typeface="宋体" panose="02010600030101010101" pitchFamily="2" charset="-122"/>
              </a:rPr>
              <a:t>: if Y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</a:t>
            </a:r>
            <a:r>
              <a:rPr lang="en-US" altLang="zh-CN">
                <a:ea typeface="宋体" panose="02010600030101010101" pitchFamily="2" charset="-122"/>
                <a:sym typeface="Math B" pitchFamily="2" charset="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X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</a:t>
            </a:r>
            <a:r>
              <a:rPr lang="en-US" altLang="zh-CN">
                <a:ea typeface="宋体" panose="02010600030101010101" pitchFamily="2" charset="-122"/>
              </a:rPr>
              <a:t> R, then X        Y.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special case: for any attribute A, A        A. </a:t>
            </a:r>
          </a:p>
          <a:p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Use Theorem 1</a:t>
            </a:r>
            <a:r>
              <a:rPr lang="en-US" altLang="zh-CN">
                <a:ea typeface="宋体" panose="02010600030101010101" pitchFamily="2" charset="-122"/>
              </a:rPr>
              <a:t>: If X is a superkey of R and Y is any subset of R, then X        Y is in R.</a:t>
            </a:r>
          </a:p>
        </p:txBody>
      </p:sp>
      <p:sp>
        <p:nvSpPr>
          <p:cNvPr id="27652" name="Line 4">
            <a:extLst>
              <a:ext uri="{FF2B5EF4-FFF2-40B4-BE49-F238E27FC236}">
                <a16:creationId xmlns:a16="http://schemas.microsoft.com/office/drawing/2014/main" id="{A9E5E62F-9E38-6849-9997-3B209EC354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23495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27653" name="Line 5">
            <a:extLst>
              <a:ext uri="{FF2B5EF4-FFF2-40B4-BE49-F238E27FC236}">
                <a16:creationId xmlns:a16="http://schemas.microsoft.com/office/drawing/2014/main" id="{E7F77880-FD8B-C344-962D-F8B064482B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0875" y="28575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27654" name="Line 6">
            <a:extLst>
              <a:ext uri="{FF2B5EF4-FFF2-40B4-BE49-F238E27FC236}">
                <a16:creationId xmlns:a16="http://schemas.microsoft.com/office/drawing/2014/main" id="{8A35653B-63A0-674C-A37A-446D3E15E5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6433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3DEDA96-DBA0-4B45-A3FD-BDF371B709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358313" cy="1143000"/>
          </a:xfrm>
        </p:spPr>
        <p:txBody>
          <a:bodyPr/>
          <a:lstStyle/>
          <a:p>
            <a:r>
              <a:rPr lang="en-US" altLang="zh-CN" sz="4000">
                <a:ea typeface="宋体" panose="02010600030101010101" pitchFamily="2" charset="-122"/>
              </a:rPr>
              <a:t>Identify Functional Dependency(2)</a:t>
            </a:r>
            <a:endParaRPr lang="en-US" altLang="zh-CN" sz="4000" b="1">
              <a:ea typeface="宋体" panose="02010600030101010101" pitchFamily="2" charset="-122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2A19398-360B-AF40-84B6-FE198F0181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610600" cy="4267200"/>
          </a:xfrm>
        </p:spPr>
        <p:txBody>
          <a:bodyPr/>
          <a:lstStyle/>
          <a:p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Created by assertions</a:t>
            </a:r>
            <a:r>
              <a:rPr lang="en-US" altLang="zh-CN">
                <a:ea typeface="宋体" panose="02010600030101010101" pitchFamily="2" charset="-122"/>
              </a:rPr>
              <a:t>.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Employees(SSN, Name, Years_of_emp,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                Salary, Bonus)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Assertion: Employees hired the same year have the same salary.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This assertion implies: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Years_of_emp          Salary </a:t>
            </a:r>
          </a:p>
        </p:txBody>
      </p:sp>
      <p:sp>
        <p:nvSpPr>
          <p:cNvPr id="28676" name="Line 4">
            <a:extLst>
              <a:ext uri="{FF2B5EF4-FFF2-40B4-BE49-F238E27FC236}">
                <a16:creationId xmlns:a16="http://schemas.microsoft.com/office/drawing/2014/main" id="{C887873E-5CEA-D54C-BD13-AE7FB236B8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7625" y="507206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60F2CD88-4A25-454D-AE79-64B8DB85EE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838200"/>
          </a:xfrm>
        </p:spPr>
        <p:txBody>
          <a:bodyPr/>
          <a:lstStyle/>
          <a:p>
            <a:r>
              <a:rPr lang="en-US" altLang="zh-CN" sz="4000">
                <a:ea typeface="宋体" panose="02010600030101010101" pitchFamily="2" charset="-122"/>
              </a:rPr>
              <a:t>Identify Functional Dependency (3)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D905FEC-877B-D444-9263-09EFFB8CB8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00188"/>
            <a:ext cx="8686800" cy="4876800"/>
          </a:xfrm>
        </p:spPr>
        <p:txBody>
          <a:bodyPr/>
          <a:lstStyle/>
          <a:p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Analyze the semantics of attributes of R.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Addresses(City, Street, Zipcode)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  Zipcode        City </a:t>
            </a:r>
          </a:p>
          <a:p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Derive new FDs from existing FDs.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Let R(A, B, C),   F = {A        B, B        C}. 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A        C can be derived from F.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Denote F </a:t>
            </a: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logically implies</a:t>
            </a:r>
            <a:r>
              <a:rPr lang="en-US" altLang="zh-CN">
                <a:ea typeface="宋体" panose="02010600030101010101" pitchFamily="2" charset="-122"/>
              </a:rPr>
              <a:t> A        C by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F </a:t>
            </a:r>
            <a:r>
              <a:rPr lang="en-US" altLang="zh-CN">
                <a:ea typeface="宋体" panose="02010600030101010101" pitchFamily="2" charset="-122"/>
                <a:sym typeface="Math B" pitchFamily="2" charset="2"/>
              </a:rPr>
              <a:t>|=</a:t>
            </a:r>
            <a:r>
              <a:rPr lang="en-US" altLang="zh-CN">
                <a:ea typeface="宋体" panose="02010600030101010101" pitchFamily="2" charset="-122"/>
              </a:rPr>
              <a:t> A        C. </a:t>
            </a:r>
          </a:p>
        </p:txBody>
      </p:sp>
      <p:sp>
        <p:nvSpPr>
          <p:cNvPr id="29700" name="Line 4">
            <a:extLst>
              <a:ext uri="{FF2B5EF4-FFF2-40B4-BE49-F238E27FC236}">
                <a16:creationId xmlns:a16="http://schemas.microsoft.com/office/drawing/2014/main" id="{16D9BC50-72B1-9E4E-BDF8-1BCDA21522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5856" y="285293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29701" name="Line 5">
            <a:extLst>
              <a:ext uri="{FF2B5EF4-FFF2-40B4-BE49-F238E27FC236}">
                <a16:creationId xmlns:a16="http://schemas.microsoft.com/office/drawing/2014/main" id="{CDE43F09-43E7-D246-872A-B38E503FEB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8875" y="53578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29702" name="Line 6">
            <a:extLst>
              <a:ext uri="{FF2B5EF4-FFF2-40B4-BE49-F238E27FC236}">
                <a16:creationId xmlns:a16="http://schemas.microsoft.com/office/drawing/2014/main" id="{E0EC15F1-CC5B-194B-B5E5-E4D97306AA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6176" y="486916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29703" name="Line 7">
            <a:extLst>
              <a:ext uri="{FF2B5EF4-FFF2-40B4-BE49-F238E27FC236}">
                <a16:creationId xmlns:a16="http://schemas.microsoft.com/office/drawing/2014/main" id="{C3230B7A-D6DA-BE4D-A4A4-C1A87F9D9D3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6296" y="3842152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29704" name="Line 8">
            <a:extLst>
              <a:ext uri="{FF2B5EF4-FFF2-40B4-BE49-F238E27FC236}">
                <a16:creationId xmlns:a16="http://schemas.microsoft.com/office/drawing/2014/main" id="{3B947EE0-26E7-A944-B0C0-A4B93E4289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5656" y="436510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29705" name="Line 9">
            <a:extLst>
              <a:ext uri="{FF2B5EF4-FFF2-40B4-BE49-F238E27FC236}">
                <a16:creationId xmlns:a16="http://schemas.microsoft.com/office/drawing/2014/main" id="{B1326A36-B50D-FE42-A98D-FF2CDCD51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1150" y="386104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700C3C9C-3407-D948-8F39-C100C625F8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1143000"/>
          </a:xfrm>
        </p:spPr>
        <p:txBody>
          <a:bodyPr/>
          <a:lstStyle/>
          <a:p>
            <a:r>
              <a:rPr lang="en-US" altLang="zh-CN" sz="4000">
                <a:ea typeface="宋体" panose="02010600030101010101" pitchFamily="2" charset="-122"/>
              </a:rPr>
              <a:t>Identify Functional Dependency (4)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FD4F393-F1C1-6D46-A8BC-A7E1ECA606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76438"/>
            <a:ext cx="8229600" cy="45767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Definition: Let F be a set of FDs in R. The closure of F is the set of all FDs that are logically implied by F. 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The closure of F is denoted by F</a:t>
            </a:r>
            <a:r>
              <a:rPr lang="en-US" altLang="zh-CN" baseline="30000" dirty="0">
                <a:ea typeface="宋体" panose="02010600030101010101" pitchFamily="2" charset="-122"/>
              </a:rPr>
              <a:t>+</a:t>
            </a:r>
            <a:r>
              <a:rPr lang="en-US" altLang="zh-CN" dirty="0">
                <a:ea typeface="宋体" panose="02010600030101010101" pitchFamily="2" charset="-122"/>
              </a:rPr>
              <a:t>. 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F</a:t>
            </a:r>
            <a:r>
              <a:rPr lang="en-US" altLang="zh-CN" baseline="30000" dirty="0">
                <a:ea typeface="宋体" panose="02010600030101010101" pitchFamily="2" charset="-122"/>
              </a:rPr>
              <a:t>+</a:t>
            </a:r>
            <a:r>
              <a:rPr lang="en-US" altLang="zh-CN" dirty="0">
                <a:ea typeface="宋体" panose="02010600030101010101" pitchFamily="2" charset="-122"/>
              </a:rPr>
              <a:t> = { X        Y | F </a:t>
            </a:r>
            <a:r>
              <a:rPr lang="en-US" altLang="zh-CN" dirty="0">
                <a:ea typeface="宋体" panose="02010600030101010101" pitchFamily="2" charset="-122"/>
                <a:sym typeface="Math B" pitchFamily="2" charset="2"/>
              </a:rPr>
              <a:t>|= </a:t>
            </a:r>
            <a:r>
              <a:rPr lang="en-US" altLang="zh-CN" dirty="0">
                <a:ea typeface="宋体" panose="02010600030101010101" pitchFamily="2" charset="-122"/>
              </a:rPr>
              <a:t>X         Y}</a:t>
            </a:r>
            <a:endParaRPr lang="en-US" altLang="zh-CN" sz="3600" b="1" dirty="0">
              <a:ea typeface="宋体" panose="02010600030101010101" pitchFamily="2" charset="-122"/>
            </a:endParaRPr>
          </a:p>
        </p:txBody>
      </p:sp>
      <p:sp>
        <p:nvSpPr>
          <p:cNvPr id="30724" name="Line 4">
            <a:extLst>
              <a:ext uri="{FF2B5EF4-FFF2-40B4-BE49-F238E27FC236}">
                <a16:creationId xmlns:a16="http://schemas.microsoft.com/office/drawing/2014/main" id="{9A7D76FB-A307-804A-9429-3E49D52531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848" y="4132959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30725" name="Line 5">
            <a:extLst>
              <a:ext uri="{FF2B5EF4-FFF2-40B4-BE49-F238E27FC236}">
                <a16:creationId xmlns:a16="http://schemas.microsoft.com/office/drawing/2014/main" id="{FE075FFE-44B2-C44D-A42B-2E1E5C3D01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0750" y="414337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C504FF79-F9B3-474E-AA68-BB40AE5556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1143000"/>
          </a:xfrm>
        </p:spPr>
        <p:txBody>
          <a:bodyPr/>
          <a:lstStyle/>
          <a:p>
            <a:r>
              <a:rPr lang="en-US" altLang="zh-CN" sz="4000">
                <a:ea typeface="宋体" panose="02010600030101010101" pitchFamily="2" charset="-122"/>
              </a:rPr>
              <a:t>Identify Functional Dependency (5)</a:t>
            </a:r>
            <a:endParaRPr lang="en-US" altLang="zh-CN" sz="4000" b="1">
              <a:ea typeface="宋体" panose="02010600030101010101" pitchFamily="2" charset="-122"/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F006A230-2B76-EC45-AFBF-75564C8B40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86800" cy="4114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BIG F</a:t>
            </a:r>
            <a:r>
              <a:rPr lang="en-US" altLang="zh-CN" baseline="30000">
                <a:ea typeface="宋体" panose="02010600030101010101" pitchFamily="2" charset="-122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 may be derived from a small F.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Example: For R(A, B, C) and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          F = {A        B,  B         C}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F</a:t>
            </a:r>
            <a:r>
              <a:rPr lang="en-US" altLang="zh-CN" baseline="30000">
                <a:ea typeface="宋体" panose="02010600030101010101" pitchFamily="2" charset="-122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 = { A        B,  B         C,  A         C,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     A        A,  B         B,  C         C,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    AB       AB,  AB        A, AB        B, ... }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|F</a:t>
            </a:r>
            <a:r>
              <a:rPr lang="en-US" altLang="zh-CN" baseline="30000">
                <a:ea typeface="宋体" panose="02010600030101010101" pitchFamily="2" charset="-122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| &gt; 30.</a:t>
            </a:r>
          </a:p>
        </p:txBody>
      </p:sp>
      <p:sp>
        <p:nvSpPr>
          <p:cNvPr id="31748" name="Line 4">
            <a:extLst>
              <a:ext uri="{FF2B5EF4-FFF2-40B4-BE49-F238E27FC236}">
                <a16:creationId xmlns:a16="http://schemas.microsoft.com/office/drawing/2014/main" id="{507203A1-9D4D-5C42-A44A-BA64EF6A36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7625" y="329042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31749" name="Line 5">
            <a:extLst>
              <a:ext uri="{FF2B5EF4-FFF2-40B4-BE49-F238E27FC236}">
                <a16:creationId xmlns:a16="http://schemas.microsoft.com/office/drawing/2014/main" id="{59F3A5BF-5549-2841-A53E-78AA04628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1645" y="328498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31750" name="Line 6">
            <a:extLst>
              <a:ext uri="{FF2B5EF4-FFF2-40B4-BE49-F238E27FC236}">
                <a16:creationId xmlns:a16="http://schemas.microsoft.com/office/drawing/2014/main" id="{2B699AF9-4953-FA48-A482-DC9A84139A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3728" y="37861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31751" name="Line 7">
            <a:extLst>
              <a:ext uri="{FF2B5EF4-FFF2-40B4-BE49-F238E27FC236}">
                <a16:creationId xmlns:a16="http://schemas.microsoft.com/office/drawing/2014/main" id="{F3590200-F1F7-B04F-9D8B-5CF7B0DB19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3375" y="37861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31752" name="Line 8">
            <a:extLst>
              <a:ext uri="{FF2B5EF4-FFF2-40B4-BE49-F238E27FC236}">
                <a16:creationId xmlns:a16="http://schemas.microsoft.com/office/drawing/2014/main" id="{F90E2EC7-CA0D-9D4A-9C21-4314997D7D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4008" y="479973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31753" name="Line 9">
            <a:extLst>
              <a:ext uri="{FF2B5EF4-FFF2-40B4-BE49-F238E27FC236}">
                <a16:creationId xmlns:a16="http://schemas.microsoft.com/office/drawing/2014/main" id="{089162DC-8B39-3E4E-A873-E5848269BA5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752" y="479973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31754" name="Line 10">
            <a:extLst>
              <a:ext uri="{FF2B5EF4-FFF2-40B4-BE49-F238E27FC236}">
                <a16:creationId xmlns:a16="http://schemas.microsoft.com/office/drawing/2014/main" id="{E9FFCB24-14BB-7341-A2F6-2795234BDC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6013" y="42862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31755" name="Line 11">
            <a:extLst>
              <a:ext uri="{FF2B5EF4-FFF2-40B4-BE49-F238E27FC236}">
                <a16:creationId xmlns:a16="http://schemas.microsoft.com/office/drawing/2014/main" id="{C4687CA1-61A6-F240-A506-BEAE8C17BE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3375" y="42862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31756" name="Line 12">
            <a:extLst>
              <a:ext uri="{FF2B5EF4-FFF2-40B4-BE49-F238E27FC236}">
                <a16:creationId xmlns:a16="http://schemas.microsoft.com/office/drawing/2014/main" id="{A72D3277-96E0-4D48-9BD7-765DDA33C4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2862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31757" name="Line 13">
            <a:extLst>
              <a:ext uri="{FF2B5EF4-FFF2-40B4-BE49-F238E27FC236}">
                <a16:creationId xmlns:a16="http://schemas.microsoft.com/office/drawing/2014/main" id="{5C3FC325-13F8-854A-9A41-8EB6638B0B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2188" y="37861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31758" name="Line 14">
            <a:extLst>
              <a:ext uri="{FF2B5EF4-FFF2-40B4-BE49-F238E27FC236}">
                <a16:creationId xmlns:a16="http://schemas.microsoft.com/office/drawing/2014/main" id="{21D85587-C5A2-AC46-8A02-4E67F84769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224" y="4797152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3D0FC271-C72D-364E-AE7E-9B6E27B46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Computation of F</a:t>
            </a:r>
            <a:r>
              <a:rPr lang="en-US" altLang="zh-CN" baseline="30000">
                <a:ea typeface="宋体" panose="02010600030101010101" pitchFamily="2" charset="-122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 (1)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98889CC9-B5A6-7E45-851F-F43B2FD349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101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Armstrong's Axioms (1974):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(IR1) </a:t>
            </a: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Reflexivity rule</a:t>
            </a:r>
            <a:r>
              <a:rPr lang="en-US" altLang="zh-CN">
                <a:ea typeface="宋体" panose="02010600030101010101" pitchFamily="2" charset="-122"/>
              </a:rPr>
              <a:t>: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   If X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</a:t>
            </a:r>
            <a:r>
              <a:rPr lang="en-US" altLang="zh-CN">
                <a:ea typeface="宋体" panose="02010600030101010101" pitchFamily="2" charset="-122"/>
              </a:rPr>
              <a:t> Y, then X        Y.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(IR2) </a:t>
            </a: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Augmentation rule</a:t>
            </a:r>
            <a:r>
              <a:rPr lang="en-US" altLang="zh-CN">
                <a:ea typeface="宋体" panose="02010600030101010101" pitchFamily="2" charset="-122"/>
              </a:rPr>
              <a:t>: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   { X       Y } </a:t>
            </a:r>
            <a:r>
              <a:rPr lang="en-US" altLang="zh-CN">
                <a:ea typeface="宋体" panose="02010600030101010101" pitchFamily="2" charset="-122"/>
                <a:sym typeface="Math B" pitchFamily="2" charset="2"/>
              </a:rPr>
              <a:t>|=</a:t>
            </a:r>
            <a:r>
              <a:rPr lang="en-US" altLang="zh-CN">
                <a:ea typeface="宋体" panose="02010600030101010101" pitchFamily="2" charset="-122"/>
              </a:rPr>
              <a:t> XZ        YZ.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(IR3) </a:t>
            </a: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Transitivity rule</a:t>
            </a:r>
            <a:r>
              <a:rPr lang="en-US" altLang="zh-CN">
                <a:ea typeface="宋体" panose="02010600030101010101" pitchFamily="2" charset="-122"/>
              </a:rPr>
              <a:t>: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   { X        Y, Y        Z } </a:t>
            </a:r>
            <a:r>
              <a:rPr lang="en-US" altLang="zh-CN">
                <a:ea typeface="宋体" panose="02010600030101010101" pitchFamily="2" charset="-122"/>
                <a:sym typeface="Math B" pitchFamily="2" charset="2"/>
              </a:rPr>
              <a:t>|=</a:t>
            </a:r>
            <a:r>
              <a:rPr lang="en-US" altLang="zh-CN">
                <a:ea typeface="宋体" panose="02010600030101010101" pitchFamily="2" charset="-122"/>
              </a:rPr>
              <a:t> X        Z.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2772" name="Line 4">
            <a:extLst>
              <a:ext uri="{FF2B5EF4-FFF2-40B4-BE49-F238E27FC236}">
                <a16:creationId xmlns:a16="http://schemas.microsoft.com/office/drawing/2014/main" id="{056B855D-CFF9-3049-AE7B-225048B981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7750" y="29289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32773" name="Line 5">
            <a:extLst>
              <a:ext uri="{FF2B5EF4-FFF2-40B4-BE49-F238E27FC236}">
                <a16:creationId xmlns:a16="http://schemas.microsoft.com/office/drawing/2014/main" id="{2D16F627-0D38-3440-AE9F-44DB9BFF26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1750" y="40005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32774" name="Line 6">
            <a:extLst>
              <a:ext uri="{FF2B5EF4-FFF2-40B4-BE49-F238E27FC236}">
                <a16:creationId xmlns:a16="http://schemas.microsoft.com/office/drawing/2014/main" id="{8BF00A4B-E831-664D-A0AC-C68051FDF8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500" y="40005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32775" name="Line 7">
            <a:extLst>
              <a:ext uri="{FF2B5EF4-FFF2-40B4-BE49-F238E27FC236}">
                <a16:creationId xmlns:a16="http://schemas.microsoft.com/office/drawing/2014/main" id="{D1543AFC-0B9A-B744-A8E4-CF87827A40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6563" y="50006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32776" name="Line 8">
            <a:extLst>
              <a:ext uri="{FF2B5EF4-FFF2-40B4-BE49-F238E27FC236}">
                <a16:creationId xmlns:a16="http://schemas.microsoft.com/office/drawing/2014/main" id="{4CAFD6DE-D956-3C44-9426-25917D7E78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4813" y="50720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32777" name="Line 9">
            <a:extLst>
              <a:ext uri="{FF2B5EF4-FFF2-40B4-BE49-F238E27FC236}">
                <a16:creationId xmlns:a16="http://schemas.microsoft.com/office/drawing/2014/main" id="{C50EBFF4-3A0A-9547-9BF3-4F0FD1BBFC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1750" y="49291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8A1213CD-6D1E-DC48-8D81-D1234C9280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2" y="260648"/>
            <a:ext cx="7772400" cy="1143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Computation of F</a:t>
            </a:r>
            <a:r>
              <a:rPr lang="en-US" altLang="zh-CN" baseline="30000" dirty="0">
                <a:ea typeface="宋体" panose="02010600030101010101" pitchFamily="2" charset="-122"/>
              </a:rPr>
              <a:t>+</a:t>
            </a:r>
            <a:r>
              <a:rPr lang="en-US" altLang="zh-CN" dirty="0">
                <a:ea typeface="宋体" panose="02010600030101010101" pitchFamily="2" charset="-122"/>
              </a:rPr>
              <a:t> (2) 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79B0CCE8-D5FD-0B4B-9B54-21E2DAB572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3913" y="1901825"/>
            <a:ext cx="7496175" cy="42005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Theorem</a:t>
            </a:r>
            <a:r>
              <a:rPr lang="en-US" altLang="zh-CN">
                <a:ea typeface="宋体" panose="02010600030101010101" pitchFamily="2" charset="-122"/>
              </a:rPr>
              <a:t>: Armstrong's Axioms are </a:t>
            </a: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sound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complete</a:t>
            </a:r>
            <a:r>
              <a:rPr lang="en-US" altLang="zh-CN">
                <a:ea typeface="宋体" panose="02010600030101010101" pitchFamily="2" charset="-122"/>
              </a:rPr>
              <a:t>.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Sound</a:t>
            </a:r>
            <a:r>
              <a:rPr lang="en-US" altLang="zh-CN">
                <a:ea typeface="宋体" panose="02010600030101010101" pitchFamily="2" charset="-122"/>
              </a:rPr>
              <a:t> --- no incorrect FD can be generated from F using Armstrong's Axioms.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Complete</a:t>
            </a:r>
            <a:r>
              <a:rPr lang="en-US" altLang="zh-CN">
                <a:ea typeface="宋体" panose="02010600030101010101" pitchFamily="2" charset="-122"/>
              </a:rPr>
              <a:t> --- Given a set of FDs F, all FDs in F</a:t>
            </a:r>
            <a:r>
              <a:rPr lang="en-US" altLang="zh-CN" baseline="30000">
                <a:ea typeface="宋体" panose="02010600030101010101" pitchFamily="2" charset="-122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 can be generated using Armstrong's Axioms.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39A99AD-4641-0D40-B022-F4552B6125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00113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Computation of F</a:t>
            </a:r>
            <a:r>
              <a:rPr lang="en-US" altLang="zh-CN" baseline="30000">
                <a:ea typeface="宋体" panose="02010600030101010101" pitchFamily="2" charset="-122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 (3) 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911D31F4-8DD7-D746-9C96-4F279CE833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82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Additional rules derivable from Armstrong's Axioms. 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(IR4) 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Decomposition:</a:t>
            </a:r>
            <a:r>
              <a:rPr lang="en-US" altLang="zh-CN" dirty="0">
                <a:ea typeface="宋体" panose="02010600030101010101" pitchFamily="2" charset="-122"/>
              </a:rPr>
              <a:t>   	If </a:t>
            </a:r>
            <a:r>
              <a:rPr lang="en-US" altLang="zh-CN" dirty="0">
                <a:solidFill>
                  <a:srgbClr val="66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X</a:t>
            </a:r>
            <a:r>
              <a:rPr lang="en-US" altLang="zh-CN" i="1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Wingdings" pitchFamily="2" charset="2"/>
              </a:rPr>
              <a:t></a:t>
            </a:r>
            <a:r>
              <a:rPr lang="en-US" altLang="zh-CN" i="1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66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Y</a:t>
            </a:r>
            <a:r>
              <a:rPr lang="en-US" altLang="zh-CN" dirty="0">
                <a:ea typeface="宋体" panose="02010600030101010101" pitchFamily="2" charset="-122"/>
              </a:rPr>
              <a:t>  and </a:t>
            </a:r>
            <a:r>
              <a:rPr lang="en-US" altLang="zh-CN" dirty="0">
                <a:solidFill>
                  <a:srgbClr val="66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Z</a:t>
            </a:r>
            <a:r>
              <a:rPr lang="en-US" altLang="zh-CN" i="1" dirty="0"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  <a:sym typeface="Symbol" pitchFamily="2" charset="2"/>
              </a:rPr>
              <a:t>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66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Y</a:t>
            </a:r>
            <a:r>
              <a:rPr lang="en-US" altLang="zh-CN" dirty="0">
                <a:ea typeface="宋体" panose="02010600030101010101" pitchFamily="2" charset="-122"/>
              </a:rPr>
              <a:t> 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				then </a:t>
            </a:r>
            <a:r>
              <a:rPr lang="en-US" altLang="zh-CN" dirty="0">
                <a:solidFill>
                  <a:srgbClr val="66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X</a:t>
            </a:r>
            <a:r>
              <a:rPr lang="en-US" altLang="zh-CN" i="1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Wingdings" pitchFamily="2" charset="2"/>
              </a:rPr>
              <a:t></a:t>
            </a:r>
            <a:r>
              <a:rPr lang="en-US" altLang="zh-CN" i="1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66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Z</a:t>
            </a:r>
            <a:endParaRPr lang="en-US" altLang="zh-CN" dirty="0">
              <a:solidFill>
                <a:srgbClr val="660066"/>
              </a:solidFill>
              <a:ea typeface="宋体" panose="0201060003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(IR5) 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Union rule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{ X        Y, X        Z } </a:t>
            </a:r>
            <a:r>
              <a:rPr lang="en-US" altLang="zh-CN" dirty="0">
                <a:ea typeface="宋体" panose="02010600030101010101" pitchFamily="2" charset="-122"/>
                <a:sym typeface="Math B" pitchFamily="2" charset="2"/>
              </a:rPr>
              <a:t>|=</a:t>
            </a:r>
            <a:r>
              <a:rPr lang="en-US" altLang="zh-CN" dirty="0">
                <a:ea typeface="宋体" panose="02010600030101010101" pitchFamily="2" charset="-122"/>
              </a:rPr>
              <a:t> X       YZ 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(IR6) </a:t>
            </a:r>
            <a:r>
              <a:rPr lang="en-US" altLang="zh-CN" dirty="0" err="1">
                <a:solidFill>
                  <a:schemeClr val="accent1"/>
                </a:solidFill>
                <a:ea typeface="宋体" panose="02010600030101010101" pitchFamily="2" charset="-122"/>
              </a:rPr>
              <a:t>Pseudotransitivity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 rule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{ X        Y, WY        Z } </a:t>
            </a:r>
            <a:r>
              <a:rPr lang="en-US" altLang="zh-CN" dirty="0">
                <a:ea typeface="宋体" panose="02010600030101010101" pitchFamily="2" charset="-122"/>
                <a:sym typeface="Math B" pitchFamily="2" charset="2"/>
              </a:rPr>
              <a:t>|=</a:t>
            </a:r>
            <a:r>
              <a:rPr lang="en-US" altLang="zh-CN" dirty="0">
                <a:ea typeface="宋体" panose="02010600030101010101" pitchFamily="2" charset="-122"/>
              </a:rPr>
              <a:t> WX        Z</a:t>
            </a:r>
          </a:p>
        </p:txBody>
      </p:sp>
      <p:sp>
        <p:nvSpPr>
          <p:cNvPr id="34821" name="Line 5">
            <a:extLst>
              <a:ext uri="{FF2B5EF4-FFF2-40B4-BE49-F238E27FC236}">
                <a16:creationId xmlns:a16="http://schemas.microsoft.com/office/drawing/2014/main" id="{2938B3B5-DA68-BB4E-8D62-191F199AA97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0312" y="5157192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34822" name="Line 6">
            <a:extLst>
              <a:ext uri="{FF2B5EF4-FFF2-40B4-BE49-F238E27FC236}">
                <a16:creationId xmlns:a16="http://schemas.microsoft.com/office/drawing/2014/main" id="{F291E3BC-155E-8243-95FB-94A2DB4EF1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9051" y="5157192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34823" name="Line 7">
            <a:extLst>
              <a:ext uri="{FF2B5EF4-FFF2-40B4-BE49-F238E27FC236}">
                <a16:creationId xmlns:a16="http://schemas.microsoft.com/office/drawing/2014/main" id="{49B916CA-1EBE-4147-A37C-4E41E9C0A8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3768" y="5157192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34824" name="Line 8">
            <a:extLst>
              <a:ext uri="{FF2B5EF4-FFF2-40B4-BE49-F238E27FC236}">
                <a16:creationId xmlns:a16="http://schemas.microsoft.com/office/drawing/2014/main" id="{89C8C0C1-0F48-6744-AC24-A07F912ACB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32" y="41433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34825" name="Line 9">
            <a:extLst>
              <a:ext uri="{FF2B5EF4-FFF2-40B4-BE49-F238E27FC236}">
                <a16:creationId xmlns:a16="http://schemas.microsoft.com/office/drawing/2014/main" id="{0A9B3F2E-D41C-7F46-A3E4-714C624403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960" y="41433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34826" name="Line 10">
            <a:extLst>
              <a:ext uri="{FF2B5EF4-FFF2-40B4-BE49-F238E27FC236}">
                <a16:creationId xmlns:a16="http://schemas.microsoft.com/office/drawing/2014/main" id="{65D060B5-805B-1E4E-9469-027C026BF6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3768" y="41433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6D144519-9DDC-B441-A857-B8A45540B9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Computation of F</a:t>
            </a:r>
            <a:r>
              <a:rPr lang="en-US" altLang="zh-CN" baseline="30000">
                <a:ea typeface="宋体" panose="02010600030101010101" pitchFamily="2" charset="-122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 (5) 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AFC81CC-AA6B-F744-8D59-B1D2853DC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2071688"/>
            <a:ext cx="8008937" cy="40513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(IR5): { X        Y, X        Z } </a:t>
            </a:r>
            <a:r>
              <a:rPr lang="en-US" altLang="zh-CN">
                <a:ea typeface="宋体" panose="02010600030101010101" pitchFamily="2" charset="-122"/>
                <a:sym typeface="Math B" pitchFamily="2" charset="2"/>
              </a:rPr>
              <a:t>|=</a:t>
            </a:r>
            <a:r>
              <a:rPr lang="en-US" altLang="zh-CN">
                <a:ea typeface="宋体" panose="02010600030101010101" pitchFamily="2" charset="-122"/>
              </a:rPr>
              <a:t> X        YZ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Proof:     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by X        Y and (IR2):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XX         XY, i.e., X         XY;     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by X        Z and (IR2): XY        ZY;     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by X        XY, XY        ZY and (IR3):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X        YZ.</a:t>
            </a:r>
          </a:p>
        </p:txBody>
      </p:sp>
      <p:sp>
        <p:nvSpPr>
          <p:cNvPr id="36868" name="Line 4">
            <a:extLst>
              <a:ext uri="{FF2B5EF4-FFF2-40B4-BE49-F238E27FC236}">
                <a16:creationId xmlns:a16="http://schemas.microsoft.com/office/drawing/2014/main" id="{116D7549-901B-984E-8E88-E31A37C8D5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313" y="23495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36869" name="Line 5">
            <a:extLst>
              <a:ext uri="{FF2B5EF4-FFF2-40B4-BE49-F238E27FC236}">
                <a16:creationId xmlns:a16="http://schemas.microsoft.com/office/drawing/2014/main" id="{12ABDE11-4E23-2F46-B9A4-F5EA6F794B7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0272" y="23495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36870" name="Line 6">
            <a:extLst>
              <a:ext uri="{FF2B5EF4-FFF2-40B4-BE49-F238E27FC236}">
                <a16:creationId xmlns:a16="http://schemas.microsoft.com/office/drawing/2014/main" id="{C05FAAEF-50A4-2E45-AD36-0CB6F648AC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9125" y="23574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36871" name="Line 7">
            <a:extLst>
              <a:ext uri="{FF2B5EF4-FFF2-40B4-BE49-F238E27FC236}">
                <a16:creationId xmlns:a16="http://schemas.microsoft.com/office/drawing/2014/main" id="{878798F0-C4DD-E94F-9F3A-9644058D8E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5938" y="33575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36872" name="Line 8">
            <a:extLst>
              <a:ext uri="{FF2B5EF4-FFF2-40B4-BE49-F238E27FC236}">
                <a16:creationId xmlns:a16="http://schemas.microsoft.com/office/drawing/2014/main" id="{979A40C4-7D5C-8A4A-89A1-78557E8C55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064" y="386104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36873" name="Line 9">
            <a:extLst>
              <a:ext uri="{FF2B5EF4-FFF2-40B4-BE49-F238E27FC236}">
                <a16:creationId xmlns:a16="http://schemas.microsoft.com/office/drawing/2014/main" id="{3DA07137-4E1B-F248-BE0B-BE1B586BC8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7164" y="386104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36874" name="Line 10">
            <a:extLst>
              <a:ext uri="{FF2B5EF4-FFF2-40B4-BE49-F238E27FC236}">
                <a16:creationId xmlns:a16="http://schemas.microsoft.com/office/drawing/2014/main" id="{51AD771B-9579-C441-A294-216DD817C7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3688" y="43576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36875" name="Line 11">
            <a:extLst>
              <a:ext uri="{FF2B5EF4-FFF2-40B4-BE49-F238E27FC236}">
                <a16:creationId xmlns:a16="http://schemas.microsoft.com/office/drawing/2014/main" id="{726610CD-63BC-8748-8669-FEA971A8FC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0688" y="43576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36876" name="Line 12">
            <a:extLst>
              <a:ext uri="{FF2B5EF4-FFF2-40B4-BE49-F238E27FC236}">
                <a16:creationId xmlns:a16="http://schemas.microsoft.com/office/drawing/2014/main" id="{95BF5D22-1587-B745-8A82-32A745B659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3928" y="494116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36877" name="Line 13">
            <a:extLst>
              <a:ext uri="{FF2B5EF4-FFF2-40B4-BE49-F238E27FC236}">
                <a16:creationId xmlns:a16="http://schemas.microsoft.com/office/drawing/2014/main" id="{A85CA122-A981-6B4C-9607-81AA631017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3688" y="487036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36878" name="Line 14">
            <a:extLst>
              <a:ext uri="{FF2B5EF4-FFF2-40B4-BE49-F238E27FC236}">
                <a16:creationId xmlns:a16="http://schemas.microsoft.com/office/drawing/2014/main" id="{FA4FA353-AD29-8749-95C9-76C26DE3B9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2164" y="537321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5BE90A1-5255-3F41-9F20-5FF1CFE032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95288"/>
            <a:ext cx="8229600" cy="900112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Functional Dependency (3)</a:t>
            </a:r>
            <a:endParaRPr lang="en-US" altLang="zh-CN" sz="3600" b="1">
              <a:ea typeface="宋体" panose="02010600030101010101" pitchFamily="2" charset="-122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6E6950C-9213-2746-9DA1-6C8A90C564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4724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Several equivalent definitions:</a:t>
            </a:r>
          </a:p>
          <a:p>
            <a:r>
              <a:rPr lang="en-US" altLang="zh-CN">
                <a:ea typeface="宋体" panose="02010600030101010101" pitchFamily="2" charset="-122"/>
              </a:rPr>
              <a:t>X        Y in R        for any t1, t2 in r(R), if t1 and t2 have the same X-value, then t1 and t2 also have the same Y-value. </a:t>
            </a:r>
          </a:p>
          <a:p>
            <a:r>
              <a:rPr lang="en-US" altLang="zh-CN">
                <a:ea typeface="宋体" panose="02010600030101010101" pitchFamily="2" charset="-122"/>
              </a:rPr>
              <a:t>X        Y in R        there exist no t1, t2 in r(R) such that t1 and t2 have the same X-value but different Y-values.</a:t>
            </a:r>
          </a:p>
          <a:p>
            <a:r>
              <a:rPr lang="en-US" altLang="zh-CN">
                <a:ea typeface="宋体" panose="02010600030101010101" pitchFamily="2" charset="-122"/>
              </a:rPr>
              <a:t>X        Y in R         for each X-value, there corresponds to a unique Y-value.</a:t>
            </a:r>
            <a:r>
              <a:rPr lang="en-US" altLang="zh-CN" sz="3600" b="1"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9220" name="Group 10">
            <a:extLst>
              <a:ext uri="{FF2B5EF4-FFF2-40B4-BE49-F238E27FC236}">
                <a16:creationId xmlns:a16="http://schemas.microsoft.com/office/drawing/2014/main" id="{FA2FE80D-40ED-1345-8B23-CF43A85C1FC9}"/>
              </a:ext>
            </a:extLst>
          </p:cNvPr>
          <p:cNvGrpSpPr>
            <a:grpSpLocks/>
          </p:cNvGrpSpPr>
          <p:nvPr/>
        </p:nvGrpSpPr>
        <p:grpSpPr bwMode="auto">
          <a:xfrm>
            <a:off x="1285875" y="2143125"/>
            <a:ext cx="2500313" cy="2857500"/>
            <a:chOff x="748" y="1389"/>
            <a:chExt cx="1697" cy="2046"/>
          </a:xfrm>
        </p:grpSpPr>
        <p:sp>
          <p:nvSpPr>
            <p:cNvPr id="9221" name="Line 4">
              <a:extLst>
                <a:ext uri="{FF2B5EF4-FFF2-40B4-BE49-F238E27FC236}">
                  <a16:creationId xmlns:a16="http://schemas.microsoft.com/office/drawing/2014/main" id="{3C5F87D3-B72A-4E48-8CC3-B7F9A0547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1389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N"/>
            </a:p>
          </p:txBody>
        </p:sp>
        <p:sp>
          <p:nvSpPr>
            <p:cNvPr id="9222" name="AutoShape 5">
              <a:extLst>
                <a:ext uri="{FF2B5EF4-FFF2-40B4-BE49-F238E27FC236}">
                  <a16:creationId xmlns:a16="http://schemas.microsoft.com/office/drawing/2014/main" id="{5E86EC40-D23E-1A4A-BF55-F245ED8A9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1389"/>
              <a:ext cx="336" cy="136"/>
            </a:xfrm>
            <a:prstGeom prst="leftRightArrow">
              <a:avLst>
                <a:gd name="adj1" fmla="val 50000"/>
                <a:gd name="adj2" fmla="val 49412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23" name="AutoShape 6">
              <a:extLst>
                <a:ext uri="{FF2B5EF4-FFF2-40B4-BE49-F238E27FC236}">
                  <a16:creationId xmlns:a16="http://schemas.microsoft.com/office/drawing/2014/main" id="{45862110-B250-BE40-90EB-28E326D8A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341"/>
              <a:ext cx="336" cy="142"/>
            </a:xfrm>
            <a:prstGeom prst="leftRightArrow">
              <a:avLst>
                <a:gd name="adj1" fmla="val 50000"/>
                <a:gd name="adj2" fmla="val 47324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24" name="Line 7">
              <a:extLst>
                <a:ext uri="{FF2B5EF4-FFF2-40B4-BE49-F238E27FC236}">
                  <a16:creationId xmlns:a16="http://schemas.microsoft.com/office/drawing/2014/main" id="{643BF994-DBD1-DA4E-87F9-A63B331F61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38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N"/>
            </a:p>
          </p:txBody>
        </p:sp>
        <p:sp>
          <p:nvSpPr>
            <p:cNvPr id="9225" name="AutoShape 8">
              <a:extLst>
                <a:ext uri="{FF2B5EF4-FFF2-40B4-BE49-F238E27FC236}">
                  <a16:creationId xmlns:a16="http://schemas.microsoft.com/office/drawing/2014/main" id="{3A14B287-CED6-B94B-8D2A-D38F5CFA2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3339"/>
              <a:ext cx="336" cy="96"/>
            </a:xfrm>
            <a:prstGeom prst="leftRightArrow">
              <a:avLst>
                <a:gd name="adj1" fmla="val 50000"/>
                <a:gd name="adj2" fmla="val 7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26" name="Line 9">
              <a:extLst>
                <a:ext uri="{FF2B5EF4-FFF2-40B4-BE49-F238E27FC236}">
                  <a16:creationId xmlns:a16="http://schemas.microsoft.com/office/drawing/2014/main" id="{3DC547B4-5079-AF4E-B2C8-9E2236697F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24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N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22BDD204-4A83-DC46-AAB4-614D1CB711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762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Computation of F</a:t>
            </a:r>
            <a:r>
              <a:rPr lang="en-US" altLang="zh-CN" baseline="30000">
                <a:ea typeface="宋体" panose="02010600030101010101" pitchFamily="2" charset="-122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 (6) 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48053F45-81AB-184F-8BED-59C07FA340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4313" y="1357313"/>
            <a:ext cx="8610600" cy="4876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(IR6): { X        Y, WY        Z } </a:t>
            </a:r>
            <a:r>
              <a:rPr lang="en-US" altLang="zh-CN">
                <a:ea typeface="宋体" panose="02010600030101010101" pitchFamily="2" charset="-122"/>
                <a:sym typeface="Math B" pitchFamily="2" charset="2"/>
              </a:rPr>
              <a:t>|=</a:t>
            </a:r>
            <a:r>
              <a:rPr lang="en-US" altLang="zh-CN">
                <a:ea typeface="宋体" panose="02010600030101010101" pitchFamily="2" charset="-122"/>
              </a:rPr>
              <a:t> WX        Z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Proof: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by X        Y and (IR2): XW        YW;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by WX        WY, WY        Z and (IR3):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WX         Z.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Claim: If X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</a:t>
            </a:r>
            <a:r>
              <a:rPr lang="en-US" altLang="zh-CN">
                <a:ea typeface="宋体" panose="02010600030101010101" pitchFamily="2" charset="-122"/>
              </a:rPr>
              <a:t> R and A, B, ..., C are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attributes in R, then X       A B ... C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</a:t>
            </a:r>
            <a:r>
              <a:rPr lang="en-US" altLang="zh-CN">
                <a:ea typeface="宋体" panose="02010600030101010101" pitchFamily="2" charset="-122"/>
                <a:sym typeface="Math B" pitchFamily="2" charset="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{ X        A, X        B, ..., X        C }</a:t>
            </a:r>
          </a:p>
        </p:txBody>
      </p:sp>
      <p:sp>
        <p:nvSpPr>
          <p:cNvPr id="37892" name="Line 4">
            <a:extLst>
              <a:ext uri="{FF2B5EF4-FFF2-40B4-BE49-F238E27FC236}">
                <a16:creationId xmlns:a16="http://schemas.microsoft.com/office/drawing/2014/main" id="{09784B8B-B4D1-CD4D-991A-23E4F1376C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9338" y="164306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37893" name="Line 5">
            <a:extLst>
              <a:ext uri="{FF2B5EF4-FFF2-40B4-BE49-F238E27FC236}">
                <a16:creationId xmlns:a16="http://schemas.microsoft.com/office/drawing/2014/main" id="{704104E9-B44C-EF4B-AA83-C87E997EEFE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6296" y="16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37894" name="Line 6">
            <a:extLst>
              <a:ext uri="{FF2B5EF4-FFF2-40B4-BE49-F238E27FC236}">
                <a16:creationId xmlns:a16="http://schemas.microsoft.com/office/drawing/2014/main" id="{66E78380-0FD7-7544-BC1D-5826049E2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1770" y="16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37895" name="Line 7">
            <a:extLst>
              <a:ext uri="{FF2B5EF4-FFF2-40B4-BE49-F238E27FC236}">
                <a16:creationId xmlns:a16="http://schemas.microsoft.com/office/drawing/2014/main" id="{3013BB9D-F900-FD4D-B2E7-9DB02562BC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4938" y="26431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37896" name="Line 8">
            <a:extLst>
              <a:ext uri="{FF2B5EF4-FFF2-40B4-BE49-F238E27FC236}">
                <a16:creationId xmlns:a16="http://schemas.microsoft.com/office/drawing/2014/main" id="{9E9418F3-6C7C-A742-B392-A86B87F71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5938" y="314325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37897" name="Line 9">
            <a:extLst>
              <a:ext uri="{FF2B5EF4-FFF2-40B4-BE49-F238E27FC236}">
                <a16:creationId xmlns:a16="http://schemas.microsoft.com/office/drawing/2014/main" id="{375EA602-37E4-A84C-83B4-B59DF2D363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7313" y="26431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37898" name="Line 10">
            <a:extLst>
              <a:ext uri="{FF2B5EF4-FFF2-40B4-BE49-F238E27FC236}">
                <a16:creationId xmlns:a16="http://schemas.microsoft.com/office/drawing/2014/main" id="{68927F3E-C0F0-284C-A76D-41154EC120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5938" y="3645024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37899" name="Line 11">
            <a:extLst>
              <a:ext uri="{FF2B5EF4-FFF2-40B4-BE49-F238E27FC236}">
                <a16:creationId xmlns:a16="http://schemas.microsoft.com/office/drawing/2014/main" id="{936B0CD9-6DCD-C146-937B-5E1527E23F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0625" y="47148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37900" name="Line 12">
            <a:extLst>
              <a:ext uri="{FF2B5EF4-FFF2-40B4-BE49-F238E27FC236}">
                <a16:creationId xmlns:a16="http://schemas.microsoft.com/office/drawing/2014/main" id="{12D6BCE9-740C-F341-9854-9C0406DFC4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0713" y="52149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37901" name="Line 13">
            <a:extLst>
              <a:ext uri="{FF2B5EF4-FFF2-40B4-BE49-F238E27FC236}">
                <a16:creationId xmlns:a16="http://schemas.microsoft.com/office/drawing/2014/main" id="{6E3058D8-E802-E043-A541-4A60AFFD87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896" y="52149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37902" name="Line 14">
            <a:extLst>
              <a:ext uri="{FF2B5EF4-FFF2-40B4-BE49-F238E27FC236}">
                <a16:creationId xmlns:a16="http://schemas.microsoft.com/office/drawing/2014/main" id="{5EBA142B-3274-1D4E-B23D-442E552BE8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3625" y="52149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37903" name="Line 15">
            <a:extLst>
              <a:ext uri="{FF2B5EF4-FFF2-40B4-BE49-F238E27FC236}">
                <a16:creationId xmlns:a16="http://schemas.microsoft.com/office/drawing/2014/main" id="{CFEF1526-1125-BD4E-A57D-B6AD227FC8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1938" y="314325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D5291C22-49B9-354B-99F6-37D2168596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Closure of Attributes (1)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6F4FE6CA-4D7F-B549-BB93-E9AC83028D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750" y="1500188"/>
            <a:ext cx="8686800" cy="5105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How to determine if F </a:t>
            </a:r>
            <a:r>
              <a:rPr lang="en-US" altLang="zh-CN">
                <a:ea typeface="宋体" panose="02010600030101010101" pitchFamily="2" charset="-122"/>
                <a:sym typeface="Math B" pitchFamily="2" charset="2"/>
              </a:rPr>
              <a:t>|=</a:t>
            </a:r>
            <a:r>
              <a:rPr lang="en-US" altLang="zh-CN">
                <a:ea typeface="宋体" panose="02010600030101010101" pitchFamily="2" charset="-122"/>
              </a:rPr>
              <a:t> X        Y is true?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Method 1:</a:t>
            </a:r>
            <a:r>
              <a:rPr lang="en-US" altLang="zh-CN">
                <a:ea typeface="宋体" panose="02010600030101010101" pitchFamily="2" charset="-122"/>
              </a:rPr>
              <a:t> Compute F</a:t>
            </a:r>
            <a:r>
              <a:rPr lang="en-US" altLang="zh-CN" baseline="30000">
                <a:ea typeface="宋体" panose="02010600030101010101" pitchFamily="2" charset="-122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. If  X       Y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</a:t>
            </a:r>
            <a:r>
              <a:rPr lang="en-US" altLang="zh-CN">
                <a:ea typeface="宋体" panose="02010600030101010101" pitchFamily="2" charset="-122"/>
              </a:rPr>
              <a:t> F</a:t>
            </a:r>
            <a:r>
              <a:rPr lang="en-US" altLang="zh-CN" baseline="30000">
                <a:ea typeface="宋体" panose="02010600030101010101" pitchFamily="2" charset="-122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,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then F </a:t>
            </a:r>
            <a:r>
              <a:rPr lang="en-US" altLang="zh-CN">
                <a:ea typeface="宋体" panose="02010600030101010101" pitchFamily="2" charset="-122"/>
                <a:sym typeface="Math B" pitchFamily="2" charset="2"/>
              </a:rPr>
              <a:t>|=</a:t>
            </a:r>
            <a:r>
              <a:rPr lang="en-US" altLang="zh-CN">
                <a:ea typeface="宋体" panose="02010600030101010101" pitchFamily="2" charset="-122"/>
              </a:rPr>
              <a:t> X       Y; else F </a:t>
            </a:r>
            <a:r>
              <a:rPr lang="en-US" altLang="zh-CN">
                <a:ea typeface="宋体" panose="02010600030101010101" pitchFamily="2" charset="-122"/>
                <a:sym typeface="Math B" pitchFamily="2" charset="2"/>
              </a:rPr>
              <a:t>|=</a:t>
            </a:r>
            <a:r>
              <a:rPr lang="en-US" altLang="zh-CN">
                <a:ea typeface="宋体" panose="02010600030101010101" pitchFamily="2" charset="-122"/>
              </a:rPr>
              <a:t>  X       Y.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Problem: Computing F</a:t>
            </a:r>
            <a:r>
              <a:rPr lang="en-US" altLang="zh-CN" baseline="30000">
                <a:ea typeface="宋体" panose="02010600030101010101" pitchFamily="2" charset="-122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 could be very expensive!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Consider F = { A        B</a:t>
            </a:r>
            <a:r>
              <a:rPr lang="en-US" altLang="zh-CN" baseline="-10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, ..., A         B</a:t>
            </a:r>
            <a:r>
              <a:rPr lang="en-US" altLang="zh-CN" baseline="-10000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}.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Claim: |F</a:t>
            </a:r>
            <a:r>
              <a:rPr lang="en-US" altLang="zh-CN" baseline="30000">
                <a:ea typeface="宋体" panose="02010600030101010101" pitchFamily="2" charset="-122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| &gt; 2</a:t>
            </a:r>
            <a:r>
              <a:rPr lang="en-US" altLang="zh-CN" baseline="30000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Reason: {A      X | X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</a:t>
            </a:r>
            <a:r>
              <a:rPr lang="en-US" altLang="zh-CN">
                <a:ea typeface="宋体" panose="02010600030101010101" pitchFamily="2" charset="-122"/>
                <a:sym typeface="Math B" pitchFamily="2" charset="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{B</a:t>
            </a:r>
            <a:r>
              <a:rPr lang="en-US" altLang="zh-CN" baseline="-10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, ..., B</a:t>
            </a:r>
            <a:r>
              <a:rPr lang="en-US" altLang="zh-CN" baseline="-10000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}}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</a:t>
            </a:r>
            <a:r>
              <a:rPr lang="en-US" altLang="zh-CN">
                <a:ea typeface="宋体" panose="02010600030101010101" pitchFamily="2" charset="-122"/>
              </a:rPr>
              <a:t> F</a:t>
            </a:r>
            <a:r>
              <a:rPr lang="en-US" altLang="zh-CN" baseline="30000">
                <a:ea typeface="宋体" panose="02010600030101010101" pitchFamily="2" charset="-122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8916" name="Line 4">
            <a:extLst>
              <a:ext uri="{FF2B5EF4-FFF2-40B4-BE49-F238E27FC236}">
                <a16:creationId xmlns:a16="http://schemas.microsoft.com/office/drawing/2014/main" id="{04BDE673-D8A9-FE47-B085-5A00E1BD50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177281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38917" name="Line 5">
            <a:extLst>
              <a:ext uri="{FF2B5EF4-FFF2-40B4-BE49-F238E27FC236}">
                <a16:creationId xmlns:a16="http://schemas.microsoft.com/office/drawing/2014/main" id="{B6525CB7-C802-5E40-B3A2-16629B24CA0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7417" y="2276872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38918" name="Line 6">
            <a:extLst>
              <a:ext uri="{FF2B5EF4-FFF2-40B4-BE49-F238E27FC236}">
                <a16:creationId xmlns:a16="http://schemas.microsoft.com/office/drawing/2014/main" id="{520F244F-D75E-3B49-A21A-93951D9DFD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9792" y="278092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38919" name="Line 7">
            <a:extLst>
              <a:ext uri="{FF2B5EF4-FFF2-40B4-BE49-F238E27FC236}">
                <a16:creationId xmlns:a16="http://schemas.microsoft.com/office/drawing/2014/main" id="{7F870FED-FBDE-5444-8B1E-8B2201308D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64163" y="25654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38920" name="Line 8">
            <a:extLst>
              <a:ext uri="{FF2B5EF4-FFF2-40B4-BE49-F238E27FC236}">
                <a16:creationId xmlns:a16="http://schemas.microsoft.com/office/drawing/2014/main" id="{19F3426B-D7A9-3342-B3AD-8C725D8DFB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8184" y="278092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38921" name="Line 9">
            <a:extLst>
              <a:ext uri="{FF2B5EF4-FFF2-40B4-BE49-F238E27FC236}">
                <a16:creationId xmlns:a16="http://schemas.microsoft.com/office/drawing/2014/main" id="{475482E3-4A0B-D741-BD1D-51908EB35C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3888" y="429309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38922" name="Line 10">
            <a:extLst>
              <a:ext uri="{FF2B5EF4-FFF2-40B4-BE49-F238E27FC236}">
                <a16:creationId xmlns:a16="http://schemas.microsoft.com/office/drawing/2014/main" id="{002BC07F-AD4D-5840-A4FB-E4E7AB3899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3625" y="421481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38923" name="Line 11">
            <a:extLst>
              <a:ext uri="{FF2B5EF4-FFF2-40B4-BE49-F238E27FC236}">
                <a16:creationId xmlns:a16="http://schemas.microsoft.com/office/drawing/2014/main" id="{6ECE84D5-3FC1-514F-8C57-BC1855B5FC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5776" y="530120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4C8CEBE4-C99E-E047-B2D3-390A6D1287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9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Closure of Attributes (2)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927F8225-DA4A-FA49-A971-0C9E9BB2A8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839200" cy="4572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Method 2:</a:t>
            </a:r>
            <a:r>
              <a:rPr lang="en-US" altLang="zh-CN">
                <a:ea typeface="宋体" panose="02010600030101010101" pitchFamily="2" charset="-122"/>
              </a:rPr>
              <a:t> Compute X</a:t>
            </a:r>
            <a:r>
              <a:rPr lang="en-US" altLang="zh-CN" baseline="30000">
                <a:ea typeface="宋体" panose="02010600030101010101" pitchFamily="2" charset="-122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 : the </a:t>
            </a: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closure</a:t>
            </a:r>
            <a:r>
              <a:rPr lang="en-US" altLang="zh-CN">
                <a:ea typeface="宋体" panose="02010600030101010101" pitchFamily="2" charset="-122"/>
              </a:rPr>
              <a:t> of X under F.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X</a:t>
            </a:r>
            <a:r>
              <a:rPr lang="en-US" altLang="zh-CN" baseline="30000">
                <a:ea typeface="宋体" panose="02010600030101010101" pitchFamily="2" charset="-122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 denotes the set of attributes that are functionally determined by X under F.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  X</a:t>
            </a:r>
            <a:r>
              <a:rPr lang="en-US" altLang="zh-CN" baseline="30000">
                <a:ea typeface="宋体" panose="02010600030101010101" pitchFamily="2" charset="-122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 = { A | X        A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</a:t>
            </a:r>
            <a:r>
              <a:rPr lang="en-US" altLang="zh-CN">
                <a:ea typeface="宋体" panose="02010600030101010101" pitchFamily="2" charset="-122"/>
              </a:rPr>
              <a:t> F</a:t>
            </a:r>
            <a:r>
              <a:rPr lang="en-US" altLang="zh-CN" baseline="30000">
                <a:ea typeface="宋体" panose="02010600030101010101" pitchFamily="2" charset="-122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 }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Theorem</a:t>
            </a:r>
            <a:r>
              <a:rPr lang="en-US" altLang="zh-CN">
                <a:ea typeface="宋体" panose="02010600030101010101" pitchFamily="2" charset="-122"/>
              </a:rPr>
              <a:t>: X      Y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</a:t>
            </a:r>
            <a:r>
              <a:rPr lang="en-US" altLang="zh-CN">
                <a:ea typeface="宋体" panose="02010600030101010101" pitchFamily="2" charset="-122"/>
              </a:rPr>
              <a:t> F</a:t>
            </a:r>
            <a:r>
              <a:rPr lang="en-US" altLang="zh-CN" baseline="30000">
                <a:ea typeface="宋体" panose="02010600030101010101" pitchFamily="2" charset="-122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 if and only if Y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</a:t>
            </a:r>
            <a:r>
              <a:rPr lang="en-US" altLang="zh-CN">
                <a:ea typeface="宋体" panose="02010600030101010101" pitchFamily="2" charset="-122"/>
              </a:rPr>
              <a:t> X</a:t>
            </a:r>
            <a:r>
              <a:rPr lang="en-US" altLang="zh-CN" baseline="30000">
                <a:ea typeface="宋体" panose="02010600030101010101" pitchFamily="2" charset="-122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. </a:t>
            </a:r>
          </a:p>
        </p:txBody>
      </p:sp>
      <p:sp>
        <p:nvSpPr>
          <p:cNvPr id="39940" name="Line 4">
            <a:extLst>
              <a:ext uri="{FF2B5EF4-FFF2-40B4-BE49-F238E27FC236}">
                <a16:creationId xmlns:a16="http://schemas.microsoft.com/office/drawing/2014/main" id="{111018EB-F723-0D43-8DAF-AD7CBF5500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912" y="364502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39941" name="Line 5">
            <a:extLst>
              <a:ext uri="{FF2B5EF4-FFF2-40B4-BE49-F238E27FC236}">
                <a16:creationId xmlns:a16="http://schemas.microsoft.com/office/drawing/2014/main" id="{2F40C17F-319B-084F-B957-73F560EBEA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1760" y="42210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68CF021C-5C24-BA4A-A328-7847738A12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Algorithm for Computing X</a:t>
            </a:r>
            <a:r>
              <a:rPr lang="en-US" altLang="zh-CN" sz="3600" baseline="30000">
                <a:ea typeface="宋体" panose="02010600030101010101" pitchFamily="2" charset="-122"/>
              </a:rPr>
              <a:t>+  </a:t>
            </a:r>
            <a:r>
              <a:rPr lang="en-US" altLang="zh-CN" sz="3600">
                <a:ea typeface="宋体" panose="02010600030101010101" pitchFamily="2" charset="-122"/>
              </a:rPr>
              <a:t>(1)</a:t>
            </a:r>
            <a:r>
              <a:rPr lang="en-US" altLang="zh-CN" sz="2800" b="1" baseline="3000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555F3924-C834-B540-8477-6D0D354CEE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8625" y="1428750"/>
            <a:ext cx="8458200" cy="47244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compute X</a:t>
            </a:r>
            <a:r>
              <a:rPr lang="en-US" altLang="zh-CN" baseline="30000">
                <a:ea typeface="宋体" panose="02010600030101010101" pitchFamily="2" charset="-122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  by: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0966" name="Text Box 4">
            <a:extLst>
              <a:ext uri="{FF2B5EF4-FFF2-40B4-BE49-F238E27FC236}">
                <a16:creationId xmlns:a16="http://schemas.microsoft.com/office/drawing/2014/main" id="{47BFC868-DBA4-F646-9FC5-86F1CE71D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420938"/>
            <a:ext cx="5297488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closure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:= </a:t>
            </a:r>
            <a:r>
              <a:rPr lang="en-US" altLang="zh-CN" sz="280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repeat until no change {</a:t>
            </a:r>
          </a:p>
          <a:p>
            <a:pPr eaLnBrk="1" hangingPunct="1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	if there is an FD </a:t>
            </a:r>
            <a:r>
              <a:rPr lang="en-US" altLang="zh-CN" sz="280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Wingdings" pitchFamily="2" charset="2"/>
              </a:rPr>
              <a:t>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in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             such that </a:t>
            </a:r>
            <a:r>
              <a:rPr lang="en-US" altLang="zh-CN" sz="280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is in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closure</a:t>
            </a:r>
          </a:p>
          <a:p>
            <a:pPr eaLnBrk="1" hangingPunct="1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		then add </a:t>
            </a:r>
            <a:r>
              <a:rPr lang="en-US" altLang="zh-CN" sz="280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to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closure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页脚占位符 4">
            <a:extLst>
              <a:ext uri="{FF2B5EF4-FFF2-40B4-BE49-F238E27FC236}">
                <a16:creationId xmlns:a16="http://schemas.microsoft.com/office/drawing/2014/main" id="{48BE20D9-35D9-0342-9EBD-4052541C3B12}"/>
              </a:ext>
            </a:extLst>
          </p:cNvPr>
          <p:cNvSpPr txBox="1">
            <a:spLocks noGrp="1"/>
          </p:cNvSpPr>
          <p:nvPr/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 Introduction to Database System</a:t>
            </a:r>
          </a:p>
        </p:txBody>
      </p:sp>
      <p:sp>
        <p:nvSpPr>
          <p:cNvPr id="203779" name="Rectangle 2">
            <a:extLst>
              <a:ext uri="{FF2B5EF4-FFF2-40B4-BE49-F238E27FC236}">
                <a16:creationId xmlns:a16="http://schemas.microsoft.com/office/drawing/2014/main" id="{47B9B14C-9FED-AD44-A3F4-E75781994A9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Attribute Closures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27F56935-0F34-ED4B-BBF9-24D9384CB91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844675"/>
            <a:ext cx="7772400" cy="4764088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[Example]  Relation : </a:t>
            </a:r>
            <a:r>
              <a:rPr lang="en-US" altLang="zh-CN" sz="2400" i="1" dirty="0"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ea typeface="宋体" panose="02010600030101010101" pitchFamily="2" charset="-122"/>
              </a:rPr>
              <a:t>&lt;</a:t>
            </a:r>
            <a:r>
              <a:rPr lang="en-US" altLang="zh-CN" sz="2400" i="1" dirty="0">
                <a:ea typeface="宋体" panose="02010600030101010101" pitchFamily="2" charset="-122"/>
              </a:rPr>
              <a:t>U</a:t>
            </a:r>
            <a:r>
              <a:rPr lang="zh-CN" altLang="en-US" sz="2400" dirty="0">
                <a:ea typeface="宋体" panose="02010600030101010101" pitchFamily="2" charset="-122"/>
              </a:rPr>
              <a:t>，</a:t>
            </a:r>
            <a:r>
              <a:rPr lang="en-US" altLang="zh-CN" sz="2400" i="1" dirty="0">
                <a:ea typeface="宋体" panose="02010600030101010101" pitchFamily="2" charset="-122"/>
              </a:rPr>
              <a:t>F</a:t>
            </a:r>
            <a:r>
              <a:rPr lang="en-US" altLang="zh-CN" sz="2400" dirty="0">
                <a:ea typeface="宋体" panose="02010600030101010101" pitchFamily="2" charset="-122"/>
              </a:rPr>
              <a:t>&gt;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914400" lvl="1" indent="-457200">
              <a:lnSpc>
                <a:spcPct val="90000"/>
              </a:lnSpc>
              <a:buFontTx/>
              <a:buNone/>
            </a:pPr>
            <a:r>
              <a:rPr lang="en-US" altLang="zh-CN" i="1" dirty="0">
                <a:ea typeface="宋体" panose="02010600030101010101" pitchFamily="2" charset="-122"/>
              </a:rPr>
              <a:t>U</a:t>
            </a:r>
            <a:r>
              <a:rPr lang="en-US" altLang="zh-CN" dirty="0">
                <a:ea typeface="宋体" panose="02010600030101010101" pitchFamily="2" charset="-122"/>
              </a:rPr>
              <a:t>={</a:t>
            </a:r>
            <a:r>
              <a:rPr lang="en-US" altLang="zh-CN" i="1" dirty="0">
                <a:ea typeface="宋体" panose="02010600030101010101" pitchFamily="2" charset="-122"/>
              </a:rPr>
              <a:t>A</a:t>
            </a:r>
            <a:r>
              <a:rPr lang="zh-CN" altLang="en-US" i="1" dirty="0"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ea typeface="宋体" panose="02010600030101010101" pitchFamily="2" charset="-122"/>
              </a:rPr>
              <a:t>B</a:t>
            </a:r>
            <a:r>
              <a:rPr lang="zh-CN" altLang="en-US" i="1" dirty="0"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ea typeface="宋体" panose="02010600030101010101" pitchFamily="2" charset="-122"/>
              </a:rPr>
              <a:t>C</a:t>
            </a:r>
            <a:r>
              <a:rPr lang="zh-CN" altLang="en-US" i="1" dirty="0"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ea typeface="宋体" panose="02010600030101010101" pitchFamily="2" charset="-122"/>
              </a:rPr>
              <a:t>D</a:t>
            </a:r>
            <a:r>
              <a:rPr lang="zh-CN" altLang="en-US" i="1" dirty="0"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ea typeface="宋体" panose="02010600030101010101" pitchFamily="2" charset="-122"/>
              </a:rPr>
              <a:t>E</a:t>
            </a:r>
            <a:r>
              <a:rPr lang="en-US" altLang="zh-CN" dirty="0">
                <a:ea typeface="宋体" panose="02010600030101010101" pitchFamily="2" charset="-122"/>
              </a:rPr>
              <a:t>}</a:t>
            </a:r>
            <a:r>
              <a:rPr lang="zh-CN" altLang="en-US" dirty="0">
                <a:ea typeface="宋体" panose="02010600030101010101" pitchFamily="2" charset="-122"/>
              </a:rPr>
              <a:t>；</a:t>
            </a:r>
          </a:p>
          <a:p>
            <a:pPr marL="914400" lvl="1" indent="-457200">
              <a:lnSpc>
                <a:spcPct val="90000"/>
              </a:lnSpc>
              <a:buFontTx/>
              <a:buNone/>
            </a:pPr>
            <a:r>
              <a:rPr lang="en-US" altLang="zh-CN" i="1" dirty="0">
                <a:ea typeface="宋体" panose="02010600030101010101" pitchFamily="2" charset="-122"/>
              </a:rPr>
              <a:t>F</a:t>
            </a:r>
            <a:r>
              <a:rPr lang="en-US" altLang="zh-CN" dirty="0">
                <a:ea typeface="宋体" panose="02010600030101010101" pitchFamily="2" charset="-122"/>
              </a:rPr>
              <a:t>={</a:t>
            </a:r>
            <a:r>
              <a:rPr lang="en-US" altLang="zh-CN" i="1" dirty="0">
                <a:ea typeface="宋体" panose="02010600030101010101" pitchFamily="2" charset="-122"/>
              </a:rPr>
              <a:t>AB</a:t>
            </a:r>
            <a:r>
              <a:rPr lang="en-US" altLang="zh-CN" dirty="0">
                <a:ea typeface="宋体" panose="02010600030101010101" pitchFamily="2" charset="-122"/>
              </a:rPr>
              <a:t>→</a:t>
            </a:r>
            <a:r>
              <a:rPr lang="en-US" altLang="zh-CN" i="1" dirty="0">
                <a:ea typeface="宋体" panose="02010600030101010101" pitchFamily="2" charset="-122"/>
              </a:rPr>
              <a:t>C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→</a:t>
            </a:r>
            <a:r>
              <a:rPr lang="en-US" altLang="zh-CN" i="1" dirty="0">
                <a:ea typeface="宋体" panose="02010600030101010101" pitchFamily="2" charset="-122"/>
              </a:rPr>
              <a:t>D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ea typeface="宋体" panose="02010600030101010101" pitchFamily="2" charset="-122"/>
              </a:rPr>
              <a:t>C</a:t>
            </a:r>
            <a:r>
              <a:rPr lang="en-US" altLang="zh-CN" dirty="0">
                <a:ea typeface="宋体" panose="02010600030101010101" pitchFamily="2" charset="-122"/>
              </a:rPr>
              <a:t>→</a:t>
            </a:r>
            <a:r>
              <a:rPr lang="en-US" altLang="zh-CN" i="1" dirty="0">
                <a:ea typeface="宋体" panose="02010600030101010101" pitchFamily="2" charset="-122"/>
              </a:rPr>
              <a:t>E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ea typeface="宋体" panose="02010600030101010101" pitchFamily="2" charset="-122"/>
              </a:rPr>
              <a:t>EC</a:t>
            </a:r>
            <a:r>
              <a:rPr lang="en-US" altLang="zh-CN" dirty="0">
                <a:ea typeface="宋体" panose="02010600030101010101" pitchFamily="2" charset="-122"/>
              </a:rPr>
              <a:t>→</a:t>
            </a:r>
            <a:r>
              <a:rPr lang="en-US" altLang="zh-CN" i="1" dirty="0">
                <a:ea typeface="宋体" panose="02010600030101010101" pitchFamily="2" charset="-122"/>
              </a:rPr>
              <a:t>B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ea typeface="宋体" panose="02010600030101010101" pitchFamily="2" charset="-122"/>
              </a:rPr>
              <a:t>AC</a:t>
            </a:r>
            <a:r>
              <a:rPr lang="en-US" altLang="zh-CN" dirty="0">
                <a:ea typeface="宋体" panose="02010600030101010101" pitchFamily="2" charset="-122"/>
              </a:rPr>
              <a:t>→</a:t>
            </a:r>
            <a:r>
              <a:rPr lang="en-US" altLang="zh-CN" i="1" dirty="0"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}</a:t>
            </a:r>
            <a:endParaRPr lang="zh-CN" altLang="en-US" dirty="0">
              <a:ea typeface="宋体" panose="02010600030101010101" pitchFamily="2" charset="-122"/>
            </a:endParaRPr>
          </a:p>
          <a:p>
            <a:pPr marL="914400" lvl="1" indent="-457200">
              <a:lnSpc>
                <a:spcPct val="90000"/>
              </a:lnSpc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Question:</a:t>
            </a:r>
            <a:r>
              <a:rPr lang="zh-CN" altLang="en-US" dirty="0">
                <a:ea typeface="宋体" panose="02010600030101010101" pitchFamily="2" charset="-122"/>
              </a:rPr>
              <a:t>（</a:t>
            </a:r>
            <a:r>
              <a:rPr lang="en-US" altLang="zh-CN" i="1" dirty="0">
                <a:ea typeface="宋体" panose="02010600030101010101" pitchFamily="2" charset="-122"/>
              </a:rPr>
              <a:t>AB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r>
              <a:rPr lang="en-US" altLang="zh-CN" i="1" baseline="-25000" dirty="0">
                <a:ea typeface="宋体" panose="02010600030101010101" pitchFamily="2" charset="-122"/>
              </a:rPr>
              <a:t>F</a:t>
            </a:r>
            <a:r>
              <a:rPr lang="en-US" altLang="zh-CN" i="1" baseline="30000" dirty="0">
                <a:ea typeface="宋体" panose="02010600030101010101" pitchFamily="2" charset="-122"/>
              </a:rPr>
              <a:t>+</a:t>
            </a:r>
            <a:r>
              <a:rPr lang="en-US" altLang="zh-CN" dirty="0">
                <a:ea typeface="宋体" panose="02010600030101010101" pitchFamily="2" charset="-122"/>
              </a:rPr>
              <a:t> ?</a:t>
            </a:r>
            <a:endParaRPr lang="zh-CN" altLang="en-US" dirty="0">
              <a:ea typeface="宋体" panose="02010600030101010101" pitchFamily="2" charset="-122"/>
            </a:endParaRPr>
          </a:p>
          <a:p>
            <a:pPr marL="533400" indent="-533400">
              <a:lnSpc>
                <a:spcPct val="110000"/>
              </a:lnSpc>
              <a:spcBef>
                <a:spcPct val="60000"/>
              </a:spcBef>
              <a:buFontTx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Solution:</a:t>
            </a:r>
            <a:r>
              <a:rPr lang="zh-CN" altLang="en-US" sz="1600" dirty="0">
                <a:ea typeface="宋体" panose="02010600030101010101" pitchFamily="2" charset="-122"/>
              </a:rPr>
              <a:t>  </a:t>
            </a:r>
            <a:r>
              <a:rPr lang="en-US" altLang="zh-CN" sz="1600" dirty="0">
                <a:ea typeface="宋体" panose="02010600030101010101" pitchFamily="2" charset="-122"/>
              </a:rPr>
              <a:t>Let </a:t>
            </a:r>
            <a:r>
              <a:rPr lang="en-US" altLang="zh-CN" sz="1600" i="1" dirty="0">
                <a:ea typeface="宋体" panose="02010600030101010101" pitchFamily="2" charset="-122"/>
              </a:rPr>
              <a:t>X</a:t>
            </a:r>
            <a:r>
              <a:rPr lang="zh-CN" altLang="en-US" sz="1600" i="1" baseline="30000" dirty="0">
                <a:ea typeface="宋体" panose="02010600030101010101" pitchFamily="2" charset="-122"/>
              </a:rPr>
              <a:t>（</a:t>
            </a:r>
            <a:r>
              <a:rPr lang="en-US" altLang="zh-CN" sz="1600" i="1" baseline="30000" dirty="0">
                <a:ea typeface="宋体" panose="02010600030101010101" pitchFamily="2" charset="-122"/>
              </a:rPr>
              <a:t>0</a:t>
            </a:r>
            <a:r>
              <a:rPr lang="zh-CN" altLang="en-US" sz="1600" i="1" baseline="30000" dirty="0">
                <a:ea typeface="宋体" panose="02010600030101010101" pitchFamily="2" charset="-122"/>
              </a:rPr>
              <a:t>）</a:t>
            </a:r>
            <a:r>
              <a:rPr lang="en-US" altLang="zh-CN" sz="1600" dirty="0">
                <a:ea typeface="宋体" panose="02010600030101010101" pitchFamily="2" charset="-122"/>
              </a:rPr>
              <a:t>=</a:t>
            </a:r>
            <a:r>
              <a:rPr lang="en-US" altLang="zh-CN" sz="1600" i="1" dirty="0">
                <a:ea typeface="宋体" panose="02010600030101010101" pitchFamily="2" charset="-122"/>
              </a:rPr>
              <a:t>AB</a:t>
            </a:r>
            <a:r>
              <a:rPr lang="zh-CN" altLang="en-US" sz="1600" dirty="0">
                <a:ea typeface="宋体" panose="02010600030101010101" pitchFamily="2" charset="-122"/>
              </a:rPr>
              <a:t>；</a:t>
            </a:r>
          </a:p>
          <a:p>
            <a:pPr marL="533400" indent="-533400">
              <a:lnSpc>
                <a:spcPct val="110000"/>
              </a:lnSpc>
              <a:spcBef>
                <a:spcPct val="60000"/>
              </a:spcBef>
              <a:buFontTx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(1)</a:t>
            </a:r>
            <a:r>
              <a:rPr lang="en-US" altLang="zh-CN" sz="1600" i="1" dirty="0">
                <a:ea typeface="宋体" panose="02010600030101010101" pitchFamily="2" charset="-122"/>
              </a:rPr>
              <a:t> X</a:t>
            </a:r>
            <a:r>
              <a:rPr lang="zh-CN" altLang="en-US" sz="1600" i="1" baseline="30000" dirty="0">
                <a:ea typeface="宋体" panose="02010600030101010101" pitchFamily="2" charset="-122"/>
              </a:rPr>
              <a:t>（</a:t>
            </a:r>
            <a:r>
              <a:rPr lang="en-US" altLang="zh-CN" sz="1600" i="1" baseline="30000" dirty="0">
                <a:ea typeface="宋体" panose="02010600030101010101" pitchFamily="2" charset="-122"/>
              </a:rPr>
              <a:t>1</a:t>
            </a:r>
            <a:r>
              <a:rPr lang="zh-CN" altLang="en-US" sz="1600" i="1" baseline="30000" dirty="0">
                <a:ea typeface="宋体" panose="02010600030101010101" pitchFamily="2" charset="-122"/>
              </a:rPr>
              <a:t>）</a:t>
            </a:r>
            <a:r>
              <a:rPr lang="en-US" altLang="zh-CN" sz="1600" dirty="0">
                <a:ea typeface="宋体" panose="02010600030101010101" pitchFamily="2" charset="-122"/>
              </a:rPr>
              <a:t>=</a:t>
            </a:r>
            <a:r>
              <a:rPr lang="en-US" altLang="zh-CN" sz="1600" i="1" dirty="0">
                <a:ea typeface="宋体" panose="02010600030101010101" pitchFamily="2" charset="-122"/>
              </a:rPr>
              <a:t>AB</a:t>
            </a:r>
            <a:r>
              <a:rPr lang="en-US" altLang="zh-CN" sz="1600" dirty="0">
                <a:ea typeface="宋体" panose="02010600030101010101" pitchFamily="2" charset="-122"/>
              </a:rPr>
              <a:t>∪</a:t>
            </a:r>
            <a:r>
              <a:rPr lang="en-US" altLang="zh-CN" sz="1600" i="1" dirty="0">
                <a:ea typeface="宋体" panose="02010600030101010101" pitchFamily="2" charset="-122"/>
              </a:rPr>
              <a:t>CD</a:t>
            </a:r>
            <a:r>
              <a:rPr lang="en-US" altLang="zh-CN" sz="1600" dirty="0">
                <a:ea typeface="宋体" panose="02010600030101010101" pitchFamily="2" charset="-122"/>
              </a:rPr>
              <a:t>=</a:t>
            </a:r>
            <a:r>
              <a:rPr lang="en-US" altLang="zh-CN" sz="1600" i="1" dirty="0">
                <a:ea typeface="宋体" panose="02010600030101010101" pitchFamily="2" charset="-122"/>
              </a:rPr>
              <a:t>ABCD</a:t>
            </a:r>
            <a:r>
              <a:rPr lang="zh-CN" altLang="en-US" sz="1600" dirty="0">
                <a:ea typeface="宋体" panose="02010600030101010101" pitchFamily="2" charset="-122"/>
              </a:rPr>
              <a:t>。</a:t>
            </a:r>
          </a:p>
          <a:p>
            <a:pPr marL="533400" indent="-533400">
              <a:lnSpc>
                <a:spcPct val="110000"/>
              </a:lnSpc>
              <a:buFontTx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(2) X</a:t>
            </a:r>
            <a:r>
              <a:rPr lang="zh-CN" altLang="en-US" sz="1600" i="1" baseline="30000" dirty="0">
                <a:ea typeface="宋体" panose="02010600030101010101" pitchFamily="2" charset="-122"/>
              </a:rPr>
              <a:t>（</a:t>
            </a:r>
            <a:r>
              <a:rPr lang="en-US" altLang="zh-CN" sz="1600" i="1" baseline="30000" dirty="0">
                <a:ea typeface="宋体" panose="02010600030101010101" pitchFamily="2" charset="-122"/>
              </a:rPr>
              <a:t>0</a:t>
            </a:r>
            <a:r>
              <a:rPr lang="zh-CN" altLang="en-US" sz="1600" i="1" baseline="30000" dirty="0">
                <a:ea typeface="宋体" panose="02010600030101010101" pitchFamily="2" charset="-122"/>
              </a:rPr>
              <a:t>）</a:t>
            </a:r>
            <a:r>
              <a:rPr lang="zh-CN" altLang="en-US" sz="1600" dirty="0">
                <a:ea typeface="宋体" panose="02010600030101010101" pitchFamily="2" charset="-122"/>
              </a:rPr>
              <a:t>≠ </a:t>
            </a:r>
            <a:r>
              <a:rPr lang="en-US" altLang="zh-CN" sz="1600" i="1" dirty="0">
                <a:ea typeface="宋体" panose="02010600030101010101" pitchFamily="2" charset="-122"/>
              </a:rPr>
              <a:t>X</a:t>
            </a:r>
            <a:r>
              <a:rPr lang="zh-CN" altLang="en-US" sz="1600" i="1" baseline="30000" dirty="0">
                <a:ea typeface="宋体" panose="02010600030101010101" pitchFamily="2" charset="-122"/>
              </a:rPr>
              <a:t>（</a:t>
            </a:r>
            <a:r>
              <a:rPr lang="en-US" altLang="zh-CN" sz="1600" i="1" baseline="30000" dirty="0">
                <a:ea typeface="宋体" panose="02010600030101010101" pitchFamily="2" charset="-122"/>
              </a:rPr>
              <a:t>1</a:t>
            </a:r>
            <a:r>
              <a:rPr lang="zh-CN" altLang="en-US" sz="1600" i="1" baseline="30000" dirty="0">
                <a:ea typeface="宋体" panose="02010600030101010101" pitchFamily="2" charset="-122"/>
              </a:rPr>
              <a:t>）</a:t>
            </a:r>
            <a:endParaRPr lang="zh-CN" altLang="en-US" sz="1600" dirty="0">
              <a:ea typeface="宋体" panose="02010600030101010101" pitchFamily="2" charset="-122"/>
            </a:endParaRPr>
          </a:p>
          <a:p>
            <a:pPr marL="533400" indent="-533400">
              <a:lnSpc>
                <a:spcPct val="110000"/>
              </a:lnSpc>
              <a:buFontTx/>
              <a:buNone/>
            </a:pPr>
            <a:r>
              <a:rPr lang="zh-CN" altLang="en-US" sz="1600" i="1" dirty="0">
                <a:ea typeface="宋体" panose="02010600030101010101" pitchFamily="2" charset="-122"/>
              </a:rPr>
              <a:t>     </a:t>
            </a:r>
            <a:r>
              <a:rPr lang="en-US" altLang="zh-CN" sz="1600" i="1" dirty="0">
                <a:ea typeface="宋体" panose="02010600030101010101" pitchFamily="2" charset="-122"/>
              </a:rPr>
              <a:t>X</a:t>
            </a:r>
            <a:r>
              <a:rPr lang="zh-CN" altLang="en-US" sz="1600" i="1" baseline="30000" dirty="0">
                <a:ea typeface="宋体" panose="02010600030101010101" pitchFamily="2" charset="-122"/>
              </a:rPr>
              <a:t>（</a:t>
            </a:r>
            <a:r>
              <a:rPr lang="en-US" altLang="zh-CN" sz="1600" i="1" baseline="30000" dirty="0">
                <a:ea typeface="宋体" panose="02010600030101010101" pitchFamily="2" charset="-122"/>
              </a:rPr>
              <a:t>2</a:t>
            </a:r>
            <a:r>
              <a:rPr lang="zh-CN" altLang="en-US" sz="1600" i="1" baseline="30000" dirty="0">
                <a:ea typeface="宋体" panose="02010600030101010101" pitchFamily="2" charset="-122"/>
              </a:rPr>
              <a:t>）</a:t>
            </a:r>
            <a:r>
              <a:rPr lang="en-US" altLang="zh-CN" sz="1600" dirty="0">
                <a:ea typeface="宋体" panose="02010600030101010101" pitchFamily="2" charset="-122"/>
              </a:rPr>
              <a:t>=</a:t>
            </a:r>
            <a:r>
              <a:rPr lang="en-US" altLang="zh-CN" sz="1600" i="1" dirty="0">
                <a:ea typeface="宋体" panose="02010600030101010101" pitchFamily="2" charset="-122"/>
              </a:rPr>
              <a:t>X</a:t>
            </a:r>
            <a:r>
              <a:rPr lang="zh-CN" altLang="en-US" sz="1600" i="1" baseline="30000" dirty="0">
                <a:ea typeface="宋体" panose="02010600030101010101" pitchFamily="2" charset="-122"/>
              </a:rPr>
              <a:t>（</a:t>
            </a:r>
            <a:r>
              <a:rPr lang="en-US" altLang="zh-CN" sz="1600" i="1" baseline="30000" dirty="0">
                <a:ea typeface="宋体" panose="02010600030101010101" pitchFamily="2" charset="-122"/>
              </a:rPr>
              <a:t>1</a:t>
            </a:r>
            <a:r>
              <a:rPr lang="zh-CN" altLang="en-US" sz="1600" i="1" baseline="30000" dirty="0">
                <a:ea typeface="宋体" panose="02010600030101010101" pitchFamily="2" charset="-122"/>
              </a:rPr>
              <a:t>）</a:t>
            </a:r>
            <a:r>
              <a:rPr lang="zh-CN" altLang="en-US" sz="1600" dirty="0">
                <a:ea typeface="宋体" panose="02010600030101010101" pitchFamily="2" charset="-122"/>
              </a:rPr>
              <a:t>∪</a:t>
            </a:r>
            <a:r>
              <a:rPr lang="en-US" altLang="zh-CN" sz="1600" i="1" dirty="0">
                <a:ea typeface="宋体" panose="02010600030101010101" pitchFamily="2" charset="-122"/>
              </a:rPr>
              <a:t>E</a:t>
            </a:r>
            <a:r>
              <a:rPr lang="en-US" altLang="zh-CN" sz="1600" dirty="0">
                <a:ea typeface="宋体" panose="02010600030101010101" pitchFamily="2" charset="-122"/>
              </a:rPr>
              <a:t>=</a:t>
            </a:r>
            <a:r>
              <a:rPr lang="en-US" altLang="zh-CN" sz="1600" i="1" dirty="0">
                <a:ea typeface="宋体" panose="02010600030101010101" pitchFamily="2" charset="-122"/>
              </a:rPr>
              <a:t>ABCDE</a:t>
            </a:r>
            <a:r>
              <a:rPr lang="zh-CN" altLang="en-US" sz="1600" dirty="0">
                <a:ea typeface="宋体" panose="02010600030101010101" pitchFamily="2" charset="-122"/>
              </a:rPr>
              <a:t>。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533400" indent="-533400">
              <a:lnSpc>
                <a:spcPct val="110000"/>
              </a:lnSpc>
              <a:buFontTx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(3) </a:t>
            </a:r>
            <a:r>
              <a:rPr lang="en-US" altLang="zh-CN" sz="1600" i="1" dirty="0">
                <a:ea typeface="宋体" panose="02010600030101010101" pitchFamily="2" charset="-122"/>
              </a:rPr>
              <a:t>X</a:t>
            </a:r>
            <a:r>
              <a:rPr lang="zh-CN" altLang="en-US" sz="1600" i="1" baseline="30000" dirty="0">
                <a:ea typeface="宋体" panose="02010600030101010101" pitchFamily="2" charset="-122"/>
              </a:rPr>
              <a:t>（</a:t>
            </a:r>
            <a:r>
              <a:rPr lang="en-US" altLang="zh-CN" sz="1600" i="1" baseline="30000" dirty="0">
                <a:ea typeface="宋体" panose="02010600030101010101" pitchFamily="2" charset="-122"/>
              </a:rPr>
              <a:t>2</a:t>
            </a:r>
            <a:r>
              <a:rPr lang="zh-CN" altLang="en-US" sz="1600" i="1" baseline="30000" dirty="0">
                <a:ea typeface="宋体" panose="02010600030101010101" pitchFamily="2" charset="-122"/>
              </a:rPr>
              <a:t>）</a:t>
            </a:r>
            <a:r>
              <a:rPr lang="en-US" altLang="zh-CN" sz="1600" dirty="0">
                <a:ea typeface="宋体" panose="02010600030101010101" pitchFamily="2" charset="-122"/>
              </a:rPr>
              <a:t>=U</a:t>
            </a:r>
            <a:r>
              <a:rPr lang="zh-CN" altLang="en-US" sz="1600" dirty="0">
                <a:ea typeface="宋体" panose="02010600030101010101" pitchFamily="2" charset="-122"/>
              </a:rPr>
              <a:t>，</a:t>
            </a:r>
            <a:r>
              <a:rPr lang="en-US" altLang="zh-CN" sz="1600" dirty="0">
                <a:ea typeface="宋体" panose="02010600030101010101" pitchFamily="2" charset="-122"/>
              </a:rPr>
              <a:t>End</a:t>
            </a:r>
          </a:p>
          <a:p>
            <a:pPr marL="533400" indent="-533400">
              <a:lnSpc>
                <a:spcPct val="110000"/>
              </a:lnSpc>
              <a:buFontTx/>
              <a:buNone/>
            </a:pPr>
            <a:r>
              <a:rPr lang="zh-CN" altLang="en-US" sz="1600" dirty="0">
                <a:ea typeface="宋体" panose="02010600030101010101" pitchFamily="2" charset="-122"/>
                <a:sym typeface="Wingdings" pitchFamily="2" charset="2"/>
              </a:rPr>
              <a:t>     </a:t>
            </a:r>
            <a:endParaRPr lang="en-US" altLang="zh-CN" sz="1600" dirty="0">
              <a:ea typeface="宋体" panose="02010600030101010101" pitchFamily="2" charset="-122"/>
              <a:sym typeface="Wingdings" pitchFamily="2" charset="2"/>
            </a:endParaRPr>
          </a:p>
          <a:p>
            <a:pPr marL="533400" indent="-533400">
              <a:lnSpc>
                <a:spcPct val="110000"/>
              </a:lnSpc>
              <a:buFontTx/>
              <a:buNone/>
            </a:pPr>
            <a:r>
              <a:rPr lang="zh-CN" altLang="en-US" sz="1600" dirty="0">
                <a:ea typeface="宋体" panose="02010600030101010101" pitchFamily="2" charset="-122"/>
                <a:sym typeface="Wingdings" pitchFamily="2" charset="2"/>
              </a:rPr>
              <a:t></a:t>
            </a:r>
            <a:r>
              <a:rPr lang="zh-CN" altLang="en-US" sz="1600" dirty="0">
                <a:ea typeface="宋体" panose="02010600030101010101" pitchFamily="2" charset="-122"/>
              </a:rPr>
              <a:t>（</a:t>
            </a:r>
            <a:r>
              <a:rPr lang="en-US" altLang="zh-CN" sz="1600" i="1" dirty="0">
                <a:ea typeface="宋体" panose="02010600030101010101" pitchFamily="2" charset="-122"/>
              </a:rPr>
              <a:t>AB</a:t>
            </a:r>
            <a:r>
              <a:rPr lang="zh-CN" altLang="en-US" sz="1600" dirty="0">
                <a:ea typeface="宋体" panose="02010600030101010101" pitchFamily="2" charset="-122"/>
              </a:rPr>
              <a:t>）</a:t>
            </a:r>
            <a:r>
              <a:rPr lang="en-US" altLang="zh-CN" sz="1600" i="1" baseline="-25000" dirty="0">
                <a:ea typeface="宋体" panose="02010600030101010101" pitchFamily="2" charset="-122"/>
              </a:rPr>
              <a:t>F</a:t>
            </a:r>
            <a:r>
              <a:rPr lang="en-US" altLang="zh-CN" sz="1600" i="1" baseline="30000" dirty="0">
                <a:ea typeface="宋体" panose="02010600030101010101" pitchFamily="2" charset="-122"/>
              </a:rPr>
              <a:t>+</a:t>
            </a:r>
            <a:r>
              <a:rPr lang="en-US" altLang="zh-CN" sz="1600" dirty="0">
                <a:ea typeface="宋体" panose="02010600030101010101" pitchFamily="2" charset="-122"/>
              </a:rPr>
              <a:t> =</a:t>
            </a:r>
            <a:r>
              <a:rPr lang="en-US" altLang="zh-CN" sz="1600" i="1" dirty="0">
                <a:ea typeface="宋体" panose="02010600030101010101" pitchFamily="2" charset="-122"/>
              </a:rPr>
              <a:t>ABCDE</a:t>
            </a:r>
            <a:r>
              <a:rPr lang="zh-CN" altLang="en-US" sz="1600" dirty="0"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0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0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0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0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9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09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C474B492-7CE4-684B-B0EA-A8B07110E8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69888"/>
            <a:ext cx="8229600" cy="793750"/>
          </a:xfrm>
        </p:spPr>
        <p:txBody>
          <a:bodyPr/>
          <a:lstStyle/>
          <a:p>
            <a:r>
              <a:rPr lang="en-US" altLang="zh-CN" sz="4000">
                <a:ea typeface="宋体" panose="02010600030101010101" pitchFamily="2" charset="-122"/>
              </a:rPr>
              <a:t>Algorithm for Computing X</a:t>
            </a:r>
            <a:r>
              <a:rPr lang="en-US" altLang="zh-CN" sz="4000" baseline="30000">
                <a:ea typeface="宋体" panose="02010600030101010101" pitchFamily="2" charset="-122"/>
              </a:rPr>
              <a:t>+  </a:t>
            </a:r>
            <a:r>
              <a:rPr lang="en-US" altLang="zh-CN" sz="4000">
                <a:ea typeface="宋体" panose="02010600030101010101" pitchFamily="2" charset="-122"/>
              </a:rPr>
              <a:t>(6) 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AEA78597-249B-9245-A1D8-DEA5C3CDF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3913" y="2201863"/>
            <a:ext cx="7715250" cy="39004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Theorem: Given R(A</a:t>
            </a:r>
            <a:r>
              <a:rPr lang="en-US" altLang="zh-CN" baseline="-10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, ..., A</a:t>
            </a:r>
            <a:r>
              <a:rPr lang="en-US" altLang="zh-CN" baseline="-10000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) and a set of FDs F in R, K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 R</a:t>
            </a:r>
            <a:r>
              <a:rPr lang="en-US" altLang="zh-CN">
                <a:ea typeface="宋体" panose="02010600030101010101" pitchFamily="2" charset="-122"/>
              </a:rPr>
              <a:t> is a</a:t>
            </a:r>
          </a:p>
          <a:p>
            <a:r>
              <a:rPr lang="en-US" altLang="zh-CN">
                <a:ea typeface="宋体" panose="02010600030101010101" pitchFamily="2" charset="-122"/>
              </a:rPr>
              <a:t>superkey if K</a:t>
            </a:r>
            <a:r>
              <a:rPr lang="en-US" altLang="zh-CN" baseline="30000">
                <a:ea typeface="宋体" panose="02010600030101010101" pitchFamily="2" charset="-122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 = {A</a:t>
            </a:r>
            <a:r>
              <a:rPr lang="en-US" altLang="zh-CN" baseline="-10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, ..., A</a:t>
            </a:r>
            <a:r>
              <a:rPr lang="en-US" altLang="zh-CN" baseline="-10000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};</a:t>
            </a:r>
          </a:p>
          <a:p>
            <a:r>
              <a:rPr lang="en-US" altLang="zh-CN">
                <a:ea typeface="宋体" panose="02010600030101010101" pitchFamily="2" charset="-122"/>
              </a:rPr>
              <a:t>candidate key if K is a superkey and for any proper subset X of K, X</a:t>
            </a:r>
            <a:r>
              <a:rPr lang="en-US" altLang="zh-CN" baseline="30000">
                <a:ea typeface="宋体" panose="02010600030101010101" pitchFamily="2" charset="-122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</a:t>
            </a:r>
            <a:r>
              <a:rPr lang="en-US" altLang="zh-CN">
                <a:ea typeface="宋体" panose="02010600030101010101" pitchFamily="2" charset="-122"/>
                <a:sym typeface="Math B" pitchFamily="2" charset="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{A</a:t>
            </a:r>
            <a:r>
              <a:rPr lang="en-US" altLang="zh-CN" baseline="-10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, ..., A</a:t>
            </a:r>
            <a:r>
              <a:rPr lang="en-US" altLang="zh-CN" baseline="-10000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}.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zh-CN" altLang="en-US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CC6D1D75-FB84-C940-97C9-10EFD18E5A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altLang="zh-CN" sz="4000">
                <a:ea typeface="宋体" panose="02010600030101010101" pitchFamily="2" charset="-122"/>
              </a:rPr>
              <a:t>Algorithm for Computing X</a:t>
            </a:r>
            <a:r>
              <a:rPr lang="en-US" altLang="zh-CN" sz="4000" baseline="30000">
                <a:ea typeface="宋体" panose="02010600030101010101" pitchFamily="2" charset="-122"/>
              </a:rPr>
              <a:t>+  </a:t>
            </a:r>
            <a:r>
              <a:rPr lang="en-US" altLang="zh-CN" sz="4000">
                <a:ea typeface="宋体" panose="02010600030101010101" pitchFamily="2" charset="-122"/>
              </a:rPr>
              <a:t>(7)</a:t>
            </a:r>
            <a:endParaRPr lang="en-US" altLang="zh-CN" sz="3200" b="1">
              <a:ea typeface="宋体" panose="02010600030101010101" pitchFamily="2" charset="-122"/>
            </a:endParaRP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0FDD2254-0C11-8149-A34F-CAEA9F4133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57375"/>
            <a:ext cx="8229600" cy="46958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Continue the above example: </a:t>
            </a:r>
          </a:p>
          <a:p>
            <a:r>
              <a:rPr lang="en-US" altLang="zh-CN">
                <a:ea typeface="宋体" panose="02010600030101010101" pitchFamily="2" charset="-122"/>
              </a:rPr>
              <a:t>AB is a superkey of R since (AB)</a:t>
            </a:r>
            <a:r>
              <a:rPr lang="en-US" altLang="zh-CN" baseline="30000">
                <a:ea typeface="宋体" panose="02010600030101010101" pitchFamily="2" charset="-122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 = ABCDE. </a:t>
            </a:r>
          </a:p>
          <a:p>
            <a:r>
              <a:rPr lang="en-US" altLang="zh-CN">
                <a:ea typeface="宋体" panose="02010600030101010101" pitchFamily="2" charset="-122"/>
              </a:rPr>
              <a:t>Since A</a:t>
            </a:r>
            <a:r>
              <a:rPr lang="en-US" altLang="zh-CN" baseline="30000">
                <a:ea typeface="宋体" panose="02010600030101010101" pitchFamily="2" charset="-122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 = A, B</a:t>
            </a:r>
            <a:r>
              <a:rPr lang="en-US" altLang="zh-CN" baseline="30000">
                <a:ea typeface="宋体" panose="02010600030101010101" pitchFamily="2" charset="-122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 = BD, neither A nor B is a superkey.</a:t>
            </a:r>
          </a:p>
          <a:p>
            <a:r>
              <a:rPr lang="en-US" altLang="zh-CN">
                <a:ea typeface="宋体" panose="02010600030101010101" pitchFamily="2" charset="-122"/>
              </a:rPr>
              <a:t>Hence, AB is a candidate key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27E12E66-050E-BD48-B2C7-A2F6EBEA14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" y="138113"/>
            <a:ext cx="7343775" cy="846137"/>
          </a:xfrm>
        </p:spPr>
        <p:txBody>
          <a:bodyPr/>
          <a:lstStyle/>
          <a:p>
            <a:r>
              <a:rPr lang="en-US" altLang="zh-CN" sz="4000">
                <a:latin typeface="Victorian LET"/>
                <a:ea typeface="宋体" panose="02010600030101010101" pitchFamily="2" charset="-122"/>
              </a:rPr>
              <a:t>Worked Example 1: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392F7AB7-1EE2-594C-BA7B-BDA09D76A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800" y="1652588"/>
            <a:ext cx="8785225" cy="4406900"/>
          </a:xfrm>
        </p:spPr>
        <p:txBody>
          <a:bodyPr/>
          <a:lstStyle/>
          <a:p>
            <a:pPr marL="549275" indent="-549275" defTabSz="823913">
              <a:buFont typeface="Wingdings" pitchFamily="2" charset="2"/>
              <a:buNone/>
            </a:pPr>
            <a:r>
              <a:rPr lang="en-US" altLang="zh-CN">
                <a:latin typeface="Book Antiqua" panose="02040602050305030304" pitchFamily="18" charset="0"/>
                <a:ea typeface="宋体" panose="02010600030101010101" pitchFamily="2" charset="-122"/>
              </a:rPr>
              <a:t>Relation schema: </a:t>
            </a:r>
            <a:r>
              <a:rPr lang="en-US" altLang="zh-CN" i="1">
                <a:latin typeface="Book Antiqua" panose="02040602050305030304" pitchFamily="18" charset="0"/>
                <a:ea typeface="宋体" panose="02010600030101010101" pitchFamily="2" charset="-122"/>
              </a:rPr>
              <a:t>R = (A, B, C, D, E)</a:t>
            </a:r>
          </a:p>
          <a:p>
            <a:pPr marL="549275" indent="-549275" defTabSz="823913">
              <a:buFont typeface="Wingdings" pitchFamily="2" charset="2"/>
              <a:buNone/>
            </a:pPr>
            <a:r>
              <a:rPr lang="en-US" altLang="zh-CN" i="1">
                <a:latin typeface="Book Antiqua" panose="02040602050305030304" pitchFamily="18" charset="0"/>
                <a:ea typeface="宋体" panose="02010600030101010101" pitchFamily="2" charset="-122"/>
              </a:rPr>
              <a:t>F = {A-&gt;BC, CD-&gt;E, A-&gt;D, B-&gt;D, E-&gt;A}</a:t>
            </a:r>
          </a:p>
          <a:p>
            <a:pPr marL="549275" indent="-549275" defTabSz="823913">
              <a:buFont typeface="Wingdings" pitchFamily="2" charset="2"/>
              <a:buAutoNum type="arabicParenR"/>
            </a:pPr>
            <a:r>
              <a:rPr lang="en-US" altLang="zh-CN" i="1">
                <a:latin typeface="Book Antiqua" panose="02040602050305030304" pitchFamily="18" charset="0"/>
                <a:ea typeface="宋体" panose="02010600030101010101" pitchFamily="2" charset="-122"/>
              </a:rPr>
              <a:t>Find A</a:t>
            </a:r>
            <a:r>
              <a:rPr lang="en-US" altLang="zh-CN" i="1" baseline="30000">
                <a:latin typeface="Book Antiqua" panose="02040602050305030304" pitchFamily="18" charset="0"/>
                <a:ea typeface="宋体" panose="02010600030101010101" pitchFamily="2" charset="-122"/>
              </a:rPr>
              <a:t>+</a:t>
            </a:r>
            <a:r>
              <a:rPr lang="en-US" altLang="zh-CN" i="1">
                <a:latin typeface="Book Antiqua" panose="02040602050305030304" pitchFamily="18" charset="0"/>
                <a:ea typeface="宋体" panose="02010600030101010101" pitchFamily="2" charset="-122"/>
              </a:rPr>
              <a:t>, B</a:t>
            </a:r>
            <a:r>
              <a:rPr lang="en-US" altLang="zh-CN" i="1" baseline="30000">
                <a:latin typeface="Book Antiqua" panose="02040602050305030304" pitchFamily="18" charset="0"/>
                <a:ea typeface="宋体" panose="02010600030101010101" pitchFamily="2" charset="-122"/>
              </a:rPr>
              <a:t>+</a:t>
            </a:r>
            <a:r>
              <a:rPr lang="en-US" altLang="zh-CN" i="1">
                <a:latin typeface="Book Antiqua" panose="02040602050305030304" pitchFamily="18" charset="0"/>
                <a:ea typeface="宋体" panose="02010600030101010101" pitchFamily="2" charset="-122"/>
              </a:rPr>
              <a:t>, BC</a:t>
            </a:r>
            <a:r>
              <a:rPr lang="en-US" altLang="zh-CN" i="1" baseline="30000">
                <a:latin typeface="Book Antiqua" panose="02040602050305030304" pitchFamily="18" charset="0"/>
                <a:ea typeface="宋体" panose="02010600030101010101" pitchFamily="2" charset="-122"/>
              </a:rPr>
              <a:t>+</a:t>
            </a:r>
          </a:p>
          <a:p>
            <a:pPr marL="549275" indent="-549275" defTabSz="823913">
              <a:buFont typeface="Wingdings" pitchFamily="2" charset="2"/>
              <a:buAutoNum type="arabicParenR"/>
            </a:pPr>
            <a:r>
              <a:rPr lang="en-US" altLang="zh-CN">
                <a:latin typeface="Book Antiqua" panose="02040602050305030304" pitchFamily="18" charset="0"/>
                <a:ea typeface="宋体" panose="02010600030101010101" pitchFamily="2" charset="-122"/>
              </a:rPr>
              <a:t>Find Candidate keys of </a:t>
            </a:r>
            <a:r>
              <a:rPr lang="en-US" altLang="zh-CN" i="1">
                <a:latin typeface="Book Antiqua" panose="02040602050305030304" pitchFamily="18" charset="0"/>
                <a:ea typeface="宋体" panose="02010600030101010101" pitchFamily="2" charset="-122"/>
              </a:rPr>
              <a:t>R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DE178A17-FA6B-4D47-8021-42EB8B54DA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" y="138113"/>
            <a:ext cx="7343775" cy="846137"/>
          </a:xfrm>
        </p:spPr>
        <p:txBody>
          <a:bodyPr/>
          <a:lstStyle/>
          <a:p>
            <a:r>
              <a:rPr lang="en-US" altLang="zh-CN" sz="4000">
                <a:latin typeface="Victorian LET"/>
                <a:ea typeface="宋体" panose="02010600030101010101" pitchFamily="2" charset="-122"/>
              </a:rPr>
              <a:t>Worked Example 1  (cont’)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9B390385-C293-D641-867F-4574EFD2F9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800" y="1652588"/>
            <a:ext cx="8785225" cy="4406900"/>
          </a:xfrm>
        </p:spPr>
        <p:txBody>
          <a:bodyPr/>
          <a:lstStyle/>
          <a:p>
            <a:pPr marL="549275" indent="-549275" defTabSz="823913">
              <a:buFont typeface="Wingdings" pitchFamily="2" charset="2"/>
              <a:buNone/>
            </a:pPr>
            <a:r>
              <a:rPr lang="en-US" altLang="zh-CN">
                <a:latin typeface="Book Antiqua" panose="02040602050305030304" pitchFamily="18" charset="0"/>
                <a:ea typeface="宋体" panose="02010600030101010101" pitchFamily="2" charset="-122"/>
              </a:rPr>
              <a:t>Compute </a:t>
            </a:r>
            <a:r>
              <a:rPr lang="en-US" altLang="zh-CN" i="1">
                <a:latin typeface="Book Antiqua" panose="0204060205030503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30000">
                <a:latin typeface="Book Antiqua" panose="0204060205030503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500" i="1">
                <a:latin typeface="Book Antiqua" panose="02040602050305030304" pitchFamily="18" charset="0"/>
                <a:ea typeface="宋体" panose="02010600030101010101" pitchFamily="2" charset="-122"/>
              </a:rPr>
              <a:t>(F = {A-&gt;BC, CD-&gt;E, A-&gt;D, B-&gt;D, E-&gt;A})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>
                <a:latin typeface="Book Antiqua" panose="02040602050305030304" pitchFamily="18" charset="0"/>
                <a:ea typeface="宋体" panose="02010600030101010101" pitchFamily="2" charset="-122"/>
              </a:rPr>
              <a:t>result = </a:t>
            </a:r>
            <a:r>
              <a:rPr lang="en-US" altLang="zh-CN" i="1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>
                <a:latin typeface="Book Antiqua" panose="02040602050305030304" pitchFamily="18" charset="0"/>
                <a:ea typeface="宋体" panose="02010600030101010101" pitchFamily="2" charset="-122"/>
              </a:rPr>
              <a:t>  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>
                <a:latin typeface="Book Antiqua" panose="02040602050305030304" pitchFamily="18" charset="0"/>
                <a:ea typeface="宋体" panose="02010600030101010101" pitchFamily="2" charset="-122"/>
              </a:rPr>
              <a:t>result = </a:t>
            </a:r>
            <a:r>
              <a:rPr lang="en-US" altLang="zh-CN" i="1">
                <a:latin typeface="Book Antiqua" panose="0204060205030503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BCD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>
                <a:latin typeface="Book Antiqua" panose="02040602050305030304" pitchFamily="18" charset="0"/>
                <a:ea typeface="宋体" panose="02010600030101010101" pitchFamily="2" charset="-122"/>
              </a:rPr>
              <a:t>result = </a:t>
            </a:r>
            <a:r>
              <a:rPr lang="en-US" altLang="zh-CN" i="1">
                <a:latin typeface="Book Antiqua" panose="02040602050305030304" pitchFamily="18" charset="0"/>
                <a:ea typeface="宋体" panose="02010600030101010101" pitchFamily="2" charset="-122"/>
              </a:rPr>
              <a:t>ABCD</a:t>
            </a:r>
            <a:r>
              <a:rPr lang="en-US" altLang="zh-CN" i="1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E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 i="1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Therefore </a:t>
            </a:r>
            <a:r>
              <a:rPr lang="en-US" altLang="zh-CN" i="1">
                <a:latin typeface="Book Antiqua" panose="0204060205030503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30000">
                <a:latin typeface="Book Antiqua" panose="0204060205030503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500" i="1">
                <a:latin typeface="Book Antiqua" panose="02040602050305030304" pitchFamily="18" charset="0"/>
                <a:ea typeface="宋体" panose="02010600030101010101" pitchFamily="2" charset="-122"/>
              </a:rPr>
              <a:t>= </a:t>
            </a:r>
            <a:r>
              <a:rPr lang="en-US" altLang="zh-CN" i="1">
                <a:latin typeface="Book Antiqua" panose="02040602050305030304" pitchFamily="18" charset="0"/>
                <a:ea typeface="宋体" panose="02010600030101010101" pitchFamily="2" charset="-122"/>
              </a:rPr>
              <a:t>ABCD</a:t>
            </a:r>
            <a:r>
              <a:rPr lang="en-US" altLang="zh-CN" i="1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E</a:t>
            </a:r>
          </a:p>
          <a:p>
            <a:pPr marL="549275" indent="-549275" defTabSz="823913">
              <a:buFontTx/>
              <a:buAutoNum type="arabicPeriod"/>
            </a:pPr>
            <a:endParaRPr lang="en-US" altLang="zh-CN" i="1"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390B0DC8-C414-DF47-A5CB-EBB2B35AC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2888" y="2244725"/>
            <a:ext cx="201771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479" tIns="41239" rIns="82479" bIns="4123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500">
                <a:solidFill>
                  <a:schemeClr val="accent2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A-&gt;BC A-&gt;D</a:t>
            </a:r>
          </a:p>
        </p:txBody>
      </p:sp>
      <p:sp>
        <p:nvSpPr>
          <p:cNvPr id="53254" name="Text Box 6">
            <a:extLst>
              <a:ext uri="{FF2B5EF4-FFF2-40B4-BE49-F238E27FC236}">
                <a16:creationId xmlns:a16="http://schemas.microsoft.com/office/drawing/2014/main" id="{AA503C9C-A2CA-B14C-A5E4-A92E8DB93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2888" y="2778125"/>
            <a:ext cx="113823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479" tIns="41239" rIns="82479" bIns="4123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500">
                <a:solidFill>
                  <a:schemeClr val="accent2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CD-&gt;E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/>
      <p:bldP spid="5325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>
            <a:extLst>
              <a:ext uri="{FF2B5EF4-FFF2-40B4-BE49-F238E27FC236}">
                <a16:creationId xmlns:a16="http://schemas.microsoft.com/office/drawing/2014/main" id="{56B21F36-FC25-444E-B59A-5753DDCFD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800" y="1652588"/>
            <a:ext cx="8785225" cy="4406900"/>
          </a:xfrm>
        </p:spPr>
        <p:txBody>
          <a:bodyPr/>
          <a:lstStyle/>
          <a:p>
            <a:pPr marL="549275" indent="-549275" defTabSz="823913">
              <a:buFont typeface="Wingdings" pitchFamily="2" charset="2"/>
              <a:buNone/>
            </a:pPr>
            <a:r>
              <a:rPr lang="en-US" altLang="zh-CN">
                <a:latin typeface="Book Antiqua" panose="02040602050305030304" pitchFamily="18" charset="0"/>
                <a:ea typeface="宋体" panose="02010600030101010101" pitchFamily="2" charset="-122"/>
              </a:rPr>
              <a:t>Compute </a:t>
            </a:r>
            <a:r>
              <a:rPr lang="en-US" altLang="zh-CN" i="1">
                <a:latin typeface="Book Antiqua" panose="0204060205030503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 baseline="30000">
                <a:latin typeface="Book Antiqua" panose="0204060205030503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500" i="1">
                <a:latin typeface="Book Antiqua" panose="02040602050305030304" pitchFamily="18" charset="0"/>
                <a:ea typeface="宋体" panose="02010600030101010101" pitchFamily="2" charset="-122"/>
              </a:rPr>
              <a:t>(F = {A-&gt;BC, CD-&gt;E, A-&gt;D, B-&gt;D, E-&gt;A})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>
                <a:latin typeface="Book Antiqua" panose="02040602050305030304" pitchFamily="18" charset="0"/>
                <a:ea typeface="宋体" panose="02010600030101010101" pitchFamily="2" charset="-122"/>
              </a:rPr>
              <a:t>result = </a:t>
            </a:r>
            <a:r>
              <a:rPr lang="en-US" altLang="zh-CN" i="1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B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>
                <a:latin typeface="Book Antiqua" panose="02040602050305030304" pitchFamily="18" charset="0"/>
                <a:ea typeface="宋体" panose="02010600030101010101" pitchFamily="2" charset="-122"/>
              </a:rPr>
              <a:t>result = </a:t>
            </a:r>
            <a:r>
              <a:rPr lang="en-US" altLang="zh-CN" i="1">
                <a:latin typeface="Book Antiqua" panose="0204060205030503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D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 i="1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Therefore </a:t>
            </a:r>
            <a:r>
              <a:rPr lang="en-US" altLang="zh-CN" i="1">
                <a:latin typeface="Book Antiqua" panose="0204060205030503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 baseline="30000">
                <a:latin typeface="Book Antiqua" panose="0204060205030503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500" i="1">
                <a:latin typeface="Book Antiqua" panose="02040602050305030304" pitchFamily="18" charset="0"/>
                <a:ea typeface="宋体" panose="02010600030101010101" pitchFamily="2" charset="-122"/>
              </a:rPr>
              <a:t>=BD</a:t>
            </a:r>
            <a:endParaRPr lang="en-US" altLang="zh-CN" i="1">
              <a:solidFill>
                <a:srgbClr val="FF0000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  <a:p>
            <a:pPr marL="549275" indent="-549275" defTabSz="823913">
              <a:buFontTx/>
              <a:buAutoNum type="arabicPeriod"/>
            </a:pPr>
            <a:endParaRPr lang="en-US" altLang="zh-CN" i="1"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50180" name="Text Box 4">
            <a:extLst>
              <a:ext uri="{FF2B5EF4-FFF2-40B4-BE49-F238E27FC236}">
                <a16:creationId xmlns:a16="http://schemas.microsoft.com/office/drawing/2014/main" id="{AD5FC2DE-202B-2A4E-9531-6FF53553B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188" y="2179638"/>
            <a:ext cx="9112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479" tIns="41239" rIns="82479" bIns="4123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500">
                <a:solidFill>
                  <a:schemeClr val="accent2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B-&gt;D</a:t>
            </a:r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03847167-1C4C-7A42-85B3-E89A71F1B8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7343775" cy="846138"/>
          </a:xfrm>
        </p:spPr>
        <p:txBody>
          <a:bodyPr/>
          <a:lstStyle/>
          <a:p>
            <a:r>
              <a:rPr lang="en-US" altLang="zh-CN" sz="4000">
                <a:latin typeface="Victorian LET"/>
                <a:ea typeface="宋体" panose="02010600030101010101" pitchFamily="2" charset="-122"/>
              </a:rPr>
              <a:t>Worked Example 1  (cont’)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C6D71A7-1D6B-1943-BF1B-1F3F7EB731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8382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Functional Dependency (4)</a:t>
            </a:r>
            <a:endParaRPr lang="en-US" altLang="zh-CN" sz="3600" b="1">
              <a:ea typeface="宋体" panose="02010600030101010101" pitchFamily="2" charset="-122"/>
            </a:endParaRPr>
          </a:p>
        </p:txBody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CF669F04-6588-4B4A-8145-74BA821A63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4838" y="2051050"/>
            <a:ext cx="7934325" cy="40513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u="sng">
                <a:ea typeface="宋体" panose="02010600030101010101" pitchFamily="2" charset="-122"/>
              </a:rPr>
              <a:t>Theorem 1</a:t>
            </a:r>
            <a:r>
              <a:rPr lang="en-US" altLang="zh-CN">
                <a:ea typeface="宋体" panose="02010600030101010101" pitchFamily="2" charset="-122"/>
              </a:rPr>
              <a:t>: If X is a superkey of R and Y is any subset of R, then X        Y in R. </a:t>
            </a:r>
          </a:p>
          <a:p>
            <a:r>
              <a:rPr lang="en-US" altLang="zh-CN">
                <a:ea typeface="宋体" panose="02010600030101010101" pitchFamily="2" charset="-122"/>
              </a:rPr>
              <a:t>Note that X        Y in R is a property that must be true for all possible legal r(R), not just for the present r(R).</a:t>
            </a:r>
          </a:p>
        </p:txBody>
      </p:sp>
      <p:sp>
        <p:nvSpPr>
          <p:cNvPr id="10244" name="Line 4">
            <a:extLst>
              <a:ext uri="{FF2B5EF4-FFF2-40B4-BE49-F238E27FC236}">
                <a16:creationId xmlns:a16="http://schemas.microsoft.com/office/drawing/2014/main" id="{B8BE92CA-9B08-534E-B088-5E27367A9F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28527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10245" name="Line 6">
            <a:extLst>
              <a:ext uri="{FF2B5EF4-FFF2-40B4-BE49-F238E27FC236}">
                <a16:creationId xmlns:a16="http://schemas.microsoft.com/office/drawing/2014/main" id="{5C3CF748-A864-7D40-85B1-B9429D9DBE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6125" y="32146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>
            <a:extLst>
              <a:ext uri="{FF2B5EF4-FFF2-40B4-BE49-F238E27FC236}">
                <a16:creationId xmlns:a16="http://schemas.microsoft.com/office/drawing/2014/main" id="{8ACF0EA0-2CDC-5944-BCD4-ADD2176551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800" y="1652588"/>
            <a:ext cx="8785225" cy="4406900"/>
          </a:xfrm>
        </p:spPr>
        <p:txBody>
          <a:bodyPr/>
          <a:lstStyle/>
          <a:p>
            <a:pPr marL="549275" indent="-549275" defTabSz="823913">
              <a:buFont typeface="Wingdings" pitchFamily="2" charset="2"/>
              <a:buNone/>
            </a:pPr>
            <a:r>
              <a:rPr lang="en-US" altLang="zh-CN">
                <a:latin typeface="Book Antiqua" panose="02040602050305030304" pitchFamily="18" charset="0"/>
                <a:ea typeface="宋体" panose="02010600030101010101" pitchFamily="2" charset="-122"/>
              </a:rPr>
              <a:t>Compute </a:t>
            </a:r>
            <a:r>
              <a:rPr lang="en-US" altLang="zh-CN" i="1">
                <a:latin typeface="Book Antiqua" panose="02040602050305030304" pitchFamily="18" charset="0"/>
                <a:ea typeface="宋体" panose="02010600030101010101" pitchFamily="2" charset="-122"/>
              </a:rPr>
              <a:t>BC</a:t>
            </a:r>
            <a:r>
              <a:rPr lang="en-US" altLang="zh-CN" i="1" baseline="30000">
                <a:latin typeface="Book Antiqua" panose="0204060205030503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500" i="1">
                <a:latin typeface="Book Antiqua" panose="02040602050305030304" pitchFamily="18" charset="0"/>
                <a:ea typeface="宋体" panose="02010600030101010101" pitchFamily="2" charset="-122"/>
              </a:rPr>
              <a:t>(F = {A-&gt;BC, CD-&gt;E, A-&gt;D, B-&gt;D, E-&gt;A})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>
                <a:latin typeface="Book Antiqua" panose="02040602050305030304" pitchFamily="18" charset="0"/>
                <a:ea typeface="宋体" panose="02010600030101010101" pitchFamily="2" charset="-122"/>
              </a:rPr>
              <a:t>result = </a:t>
            </a:r>
            <a:r>
              <a:rPr lang="en-US" altLang="zh-CN" i="1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BC</a:t>
            </a:r>
            <a:r>
              <a:rPr lang="en-US" altLang="zh-CN" i="1">
                <a:latin typeface="Book Antiqua" panose="02040602050305030304" pitchFamily="18" charset="0"/>
                <a:ea typeface="宋体" panose="02010600030101010101" pitchFamily="2" charset="-122"/>
              </a:rPr>
              <a:t>		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>
                <a:latin typeface="Book Antiqua" panose="02040602050305030304" pitchFamily="18" charset="0"/>
                <a:ea typeface="宋体" panose="02010600030101010101" pitchFamily="2" charset="-122"/>
              </a:rPr>
              <a:t>result = </a:t>
            </a:r>
            <a:r>
              <a:rPr lang="en-US" altLang="zh-CN" i="1">
                <a:latin typeface="Book Antiqua" panose="02040602050305030304" pitchFamily="18" charset="0"/>
                <a:ea typeface="宋体" panose="02010600030101010101" pitchFamily="2" charset="-122"/>
              </a:rPr>
              <a:t>BC</a:t>
            </a:r>
            <a:r>
              <a:rPr lang="en-US" altLang="zh-CN" i="1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D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>
                <a:latin typeface="Book Antiqua" panose="02040602050305030304" pitchFamily="18" charset="0"/>
                <a:ea typeface="宋体" panose="02010600030101010101" pitchFamily="2" charset="-122"/>
              </a:rPr>
              <a:t>result = </a:t>
            </a:r>
            <a:r>
              <a:rPr lang="en-US" altLang="zh-CN" i="1">
                <a:latin typeface="Book Antiqua" panose="02040602050305030304" pitchFamily="18" charset="0"/>
                <a:ea typeface="宋体" panose="02010600030101010101" pitchFamily="2" charset="-122"/>
              </a:rPr>
              <a:t>BCD</a:t>
            </a:r>
            <a:r>
              <a:rPr lang="en-US" altLang="zh-CN" i="1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E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>
                <a:latin typeface="Book Antiqua" panose="02040602050305030304" pitchFamily="18" charset="0"/>
                <a:ea typeface="宋体" panose="02010600030101010101" pitchFamily="2" charset="-122"/>
              </a:rPr>
              <a:t>result = </a:t>
            </a:r>
            <a:r>
              <a:rPr lang="en-US" altLang="zh-CN" i="1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>
                <a:latin typeface="Book Antiqua" panose="02040602050305030304" pitchFamily="18" charset="0"/>
                <a:ea typeface="宋体" panose="02010600030101010101" pitchFamily="2" charset="-122"/>
              </a:rPr>
              <a:t>BCDE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 i="1">
                <a:latin typeface="Book Antiqua" panose="02040602050305030304" pitchFamily="18" charset="0"/>
                <a:ea typeface="宋体" panose="02010600030101010101" pitchFamily="2" charset="-122"/>
              </a:rPr>
              <a:t>Therefore BC</a:t>
            </a:r>
            <a:r>
              <a:rPr lang="en-US" altLang="zh-CN" i="1" baseline="30000">
                <a:latin typeface="Book Antiqua" panose="0204060205030503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500" i="1">
                <a:latin typeface="Book Antiqua" panose="02040602050305030304" pitchFamily="18" charset="0"/>
                <a:ea typeface="宋体" panose="02010600030101010101" pitchFamily="2" charset="-122"/>
              </a:rPr>
              <a:t>=ABCDE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 sz="2500" i="1">
                <a:latin typeface="Book Antiqua" panose="02040602050305030304" pitchFamily="18" charset="0"/>
                <a:ea typeface="宋体" panose="02010600030101010101" pitchFamily="2" charset="-122"/>
              </a:rPr>
              <a:t>Hence candidate keys are??</a:t>
            </a:r>
            <a:endParaRPr lang="en-US" altLang="zh-CN" i="1"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E25E3B6F-B158-7844-ACD0-E4D35E3DE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2888" y="2179638"/>
            <a:ext cx="9112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479" tIns="41239" rIns="82479" bIns="4123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500">
                <a:solidFill>
                  <a:schemeClr val="accent2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B-&gt;D</a:t>
            </a:r>
          </a:p>
        </p:txBody>
      </p:sp>
      <p:sp>
        <p:nvSpPr>
          <p:cNvPr id="52229" name="Text Box 5">
            <a:extLst>
              <a:ext uri="{FF2B5EF4-FFF2-40B4-BE49-F238E27FC236}">
                <a16:creationId xmlns:a16="http://schemas.microsoft.com/office/drawing/2014/main" id="{B3325DE5-3E65-E84F-8976-ED9BAE149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2888" y="2714625"/>
            <a:ext cx="1138237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479" tIns="41239" rIns="82479" bIns="4123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500">
                <a:solidFill>
                  <a:schemeClr val="accent2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CD-&gt;E</a:t>
            </a:r>
          </a:p>
        </p:txBody>
      </p:sp>
      <p:sp>
        <p:nvSpPr>
          <p:cNvPr id="52231" name="Text Box 7">
            <a:extLst>
              <a:ext uri="{FF2B5EF4-FFF2-40B4-BE49-F238E27FC236}">
                <a16:creationId xmlns:a16="http://schemas.microsoft.com/office/drawing/2014/main" id="{48F1D195-C036-C743-B607-4812CEEA2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75" y="3284538"/>
            <a:ext cx="912813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479" tIns="41239" rIns="82479" bIns="4123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500">
                <a:solidFill>
                  <a:schemeClr val="accent2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E-&gt;A</a:t>
            </a:r>
          </a:p>
        </p:txBody>
      </p:sp>
      <p:sp>
        <p:nvSpPr>
          <p:cNvPr id="53254" name="Rectangle 2">
            <a:extLst>
              <a:ext uri="{FF2B5EF4-FFF2-40B4-BE49-F238E27FC236}">
                <a16:creationId xmlns:a16="http://schemas.microsoft.com/office/drawing/2014/main" id="{5693FB20-A763-A449-A902-62B89D1D19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404813"/>
            <a:ext cx="7343775" cy="846137"/>
          </a:xfrm>
        </p:spPr>
        <p:txBody>
          <a:bodyPr/>
          <a:lstStyle/>
          <a:p>
            <a:r>
              <a:rPr lang="en-US" altLang="zh-CN" sz="4000">
                <a:latin typeface="Victorian LET"/>
                <a:ea typeface="宋体" panose="02010600030101010101" pitchFamily="2" charset="-122"/>
              </a:rPr>
              <a:t>Worked Example 1  (cont’)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/>
      <p:bldP spid="52229" grpId="0"/>
      <p:bldP spid="5223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FAC3A951-4C38-CF4D-A369-4BEAC43E1D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" y="138113"/>
            <a:ext cx="7343775" cy="846137"/>
          </a:xfrm>
        </p:spPr>
        <p:txBody>
          <a:bodyPr/>
          <a:lstStyle/>
          <a:p>
            <a:r>
              <a:rPr lang="en-US" altLang="zh-CN" sz="4000">
                <a:latin typeface="Victorian LET"/>
                <a:ea typeface="宋体" panose="02010600030101010101" pitchFamily="2" charset="-122"/>
              </a:rPr>
              <a:t>Example 2 (cont’)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2D5C390D-DE4D-D74C-B46B-AF459F98D7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800" y="1652588"/>
            <a:ext cx="8785225" cy="4406900"/>
          </a:xfrm>
        </p:spPr>
        <p:txBody>
          <a:bodyPr/>
          <a:lstStyle/>
          <a:p>
            <a:pPr marL="549275" indent="-549275" defTabSz="823913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500">
                <a:latin typeface="Book Antiqua" panose="02040602050305030304" pitchFamily="18" charset="0"/>
                <a:ea typeface="宋体" panose="02010600030101010101" pitchFamily="2" charset="-122"/>
              </a:rPr>
              <a:t>List Candidate keys of </a:t>
            </a:r>
            <a:r>
              <a:rPr lang="en-US" altLang="zh-CN" sz="2500" i="1">
                <a:latin typeface="Book Antiqua" panose="02040602050305030304" pitchFamily="18" charset="0"/>
                <a:ea typeface="宋体" panose="02010600030101010101" pitchFamily="2" charset="-122"/>
              </a:rPr>
              <a:t>R</a:t>
            </a:r>
          </a:p>
          <a:p>
            <a:pPr marL="549275" indent="-549275" defTabSz="823913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500" i="1">
                <a:latin typeface="Book Antiqua" panose="02040602050305030304" pitchFamily="18" charset="0"/>
                <a:ea typeface="宋体" panose="02010600030101010101" pitchFamily="2" charset="-122"/>
              </a:rPr>
              <a:t>F = {A-&gt;BC, CD-&gt;E, B-&gt;D, E-&gt;A}</a:t>
            </a:r>
          </a:p>
          <a:p>
            <a:pPr marL="549275" indent="-549275" defTabSz="823913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500" i="1">
              <a:latin typeface="Book Antiqua" panose="02040602050305030304" pitchFamily="18" charset="0"/>
              <a:ea typeface="宋体" panose="02010600030101010101" pitchFamily="2" charset="-122"/>
            </a:endParaRPr>
          </a:p>
          <a:p>
            <a:pPr marL="549275" indent="-549275" defTabSz="823913">
              <a:lnSpc>
                <a:spcPct val="90000"/>
              </a:lnSpc>
            </a:pPr>
            <a:r>
              <a:rPr lang="en-US" altLang="zh-TW" sz="2500">
                <a:ea typeface="PMingLiU" panose="02020500000000000000" pitchFamily="18" charset="-120"/>
                <a:sym typeface="Symbol" pitchFamily="2" charset="2"/>
              </a:rPr>
              <a:t>Let  be a </a:t>
            </a:r>
            <a:r>
              <a:rPr lang="en-US" altLang="zh-TW" sz="2500" i="1">
                <a:ea typeface="PMingLiU" panose="02020500000000000000" pitchFamily="18" charset="-120"/>
                <a:sym typeface="Symbol" pitchFamily="2" charset="2"/>
              </a:rPr>
              <a:t>candidate key</a:t>
            </a:r>
            <a:r>
              <a:rPr lang="en-US" altLang="zh-TW" sz="2500">
                <a:ea typeface="PMingLiU" panose="02020500000000000000" pitchFamily="18" charset="-120"/>
                <a:sym typeface="Symbol" pitchFamily="2" charset="2"/>
              </a:rPr>
              <a:t> for R</a:t>
            </a:r>
          </a:p>
          <a:p>
            <a:pPr marL="549275" indent="-549275" defTabSz="823913">
              <a:lnSpc>
                <a:spcPct val="90000"/>
              </a:lnSpc>
              <a:buFont typeface="Symbol" pitchFamily="2" charset="2"/>
              <a:buChar char="Û"/>
            </a:pPr>
            <a:r>
              <a:rPr lang="en-US" altLang="zh-TW" sz="2500">
                <a:ea typeface="PMingLiU" panose="02020500000000000000" pitchFamily="18" charset="-120"/>
                <a:sym typeface="Symbol" pitchFamily="2" charset="2"/>
              </a:rPr>
              <a:t>  R, there is no  s.t.   ,   R</a:t>
            </a:r>
          </a:p>
          <a:p>
            <a:pPr marL="549275" indent="-549275" defTabSz="823913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500" i="1">
              <a:latin typeface="Book Antiqua" panose="02040602050305030304" pitchFamily="18" charset="0"/>
              <a:ea typeface="宋体" panose="02010600030101010101" pitchFamily="2" charset="-122"/>
            </a:endParaRPr>
          </a:p>
          <a:p>
            <a:pPr marL="549275" indent="-549275" defTabSz="823913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500" i="1">
              <a:latin typeface="Book Antiqua" panose="02040602050305030304" pitchFamily="18" charset="0"/>
              <a:ea typeface="宋体" panose="02010600030101010101" pitchFamily="2" charset="-122"/>
            </a:endParaRPr>
          </a:p>
          <a:p>
            <a:pPr marL="549275" indent="-549275" defTabSz="823913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500" i="1">
                <a:latin typeface="Book Antiqua" panose="02040602050305030304" pitchFamily="18" charset="0"/>
                <a:ea typeface="宋体" panose="02010600030101010101" pitchFamily="2" charset="-122"/>
              </a:rPr>
              <a:t>A?		B?	C?	D?	E?</a:t>
            </a:r>
          </a:p>
          <a:p>
            <a:pPr marL="549275" indent="-549275" defTabSz="823913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500" i="1">
                <a:latin typeface="Book Antiqua" panose="02040602050305030304" pitchFamily="18" charset="0"/>
                <a:ea typeface="宋体" panose="02010600030101010101" pitchFamily="2" charset="-122"/>
              </a:rPr>
              <a:t>BC?	BD?	CD?</a:t>
            </a:r>
          </a:p>
          <a:p>
            <a:pPr marL="549275" indent="-549275" defTabSz="823913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500">
              <a:latin typeface="Book Antiqua" panose="02040602050305030304" pitchFamily="18" charset="0"/>
              <a:ea typeface="宋体" panose="02010600030101010101" pitchFamily="2" charset="-122"/>
            </a:endParaRPr>
          </a:p>
          <a:p>
            <a:pPr marL="549275" indent="-549275" defTabSz="823913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500">
                <a:latin typeface="Book Antiqua" panose="02040602050305030304" pitchFamily="18" charset="0"/>
                <a:ea typeface="宋体" panose="02010600030101010101" pitchFamily="2" charset="-122"/>
              </a:rPr>
              <a:t>Candidate keys : </a:t>
            </a:r>
            <a:r>
              <a:rPr lang="en-US" altLang="zh-CN" sz="2500" i="1">
                <a:latin typeface="Book Antiqua" panose="02040602050305030304" pitchFamily="18" charset="0"/>
                <a:ea typeface="宋体" panose="02010600030101010101" pitchFamily="2" charset="-122"/>
              </a:rPr>
              <a:t>A    E   BC   CD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C35C46A9-5E6C-4448-8D6C-EED5817728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04813"/>
            <a:ext cx="9144000" cy="863600"/>
          </a:xfrm>
        </p:spPr>
        <p:txBody>
          <a:bodyPr/>
          <a:lstStyle/>
          <a:p>
            <a:r>
              <a:rPr lang="en-US" altLang="zh-CN" sz="4000">
                <a:ea typeface="宋体" panose="02010600030101010101" pitchFamily="2" charset="-122"/>
              </a:rPr>
              <a:t>Finding Candidate Keys from FDs(2)</a:t>
            </a:r>
            <a:endParaRPr lang="en-US" altLang="zh-CN" sz="3200" b="1">
              <a:ea typeface="宋体" panose="02010600030101010101" pitchFamily="2" charset="-122"/>
            </a:endParaRP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62DD7FBD-D9BD-5C46-9DD4-B6B8577093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127250"/>
            <a:ext cx="8229600" cy="44259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Let F be a set of FDs in relation schema R(A</a:t>
            </a:r>
            <a:r>
              <a:rPr lang="en-US" altLang="zh-CN" baseline="-10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, ..., A</a:t>
            </a:r>
            <a:r>
              <a:rPr lang="en-US" altLang="zh-CN" baseline="-10000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).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Method 1 (can be automated)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(1) for each A</a:t>
            </a:r>
            <a:r>
              <a:rPr lang="en-US" altLang="zh-CN" baseline="-10000"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, compute A</a:t>
            </a:r>
            <a:r>
              <a:rPr lang="en-US" altLang="zh-CN" baseline="-10000">
                <a:ea typeface="宋体" panose="02010600030101010101" pitchFamily="2" charset="-122"/>
              </a:rPr>
              <a:t>i</a:t>
            </a:r>
            <a:r>
              <a:rPr lang="en-US" altLang="zh-CN" baseline="30000">
                <a:ea typeface="宋体" panose="02010600030101010101" pitchFamily="2" charset="-122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;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if A</a:t>
            </a:r>
            <a:r>
              <a:rPr lang="en-US" altLang="zh-CN" baseline="-10000">
                <a:ea typeface="宋体" panose="02010600030101010101" pitchFamily="2" charset="-122"/>
              </a:rPr>
              <a:t>i</a:t>
            </a:r>
            <a:r>
              <a:rPr lang="en-US" altLang="zh-CN" baseline="30000">
                <a:ea typeface="宋体" panose="02010600030101010101" pitchFamily="2" charset="-122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 = A</a:t>
            </a:r>
            <a:r>
              <a:rPr lang="en-US" altLang="zh-CN" baseline="-10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 A</a:t>
            </a:r>
            <a:r>
              <a:rPr lang="en-US" altLang="zh-CN" baseline="-10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 ... A</a:t>
            </a:r>
            <a:r>
              <a:rPr lang="en-US" altLang="zh-CN" baseline="-10000">
                <a:ea typeface="宋体" panose="02010600030101010101" pitchFamily="2" charset="-122"/>
              </a:rPr>
              <a:t>n</a:t>
            </a:r>
          </a:p>
          <a:p>
            <a:pPr>
              <a:buFont typeface="Wingdings" pitchFamily="2" charset="2"/>
              <a:buNone/>
            </a:pPr>
            <a:r>
              <a:rPr lang="en-US" altLang="zh-CN" baseline="-10000">
                <a:ea typeface="宋体" panose="02010600030101010101" pitchFamily="2" charset="-122"/>
              </a:rPr>
              <a:t>               </a:t>
            </a:r>
            <a:r>
              <a:rPr lang="en-US" altLang="zh-CN">
                <a:ea typeface="宋体" panose="02010600030101010101" pitchFamily="2" charset="-122"/>
              </a:rPr>
              <a:t>then A</a:t>
            </a:r>
            <a:r>
              <a:rPr lang="en-US" altLang="zh-CN" baseline="-10000"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is a candidate key;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AFBED11A-4C48-A64A-8B39-4D1211AE95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76250"/>
            <a:ext cx="9144000" cy="720725"/>
          </a:xfrm>
        </p:spPr>
        <p:txBody>
          <a:bodyPr/>
          <a:lstStyle/>
          <a:p>
            <a:r>
              <a:rPr lang="en-US" altLang="zh-CN" sz="4000">
                <a:ea typeface="宋体" panose="02010600030101010101" pitchFamily="2" charset="-122"/>
              </a:rPr>
              <a:t>Finding Candidate Keys from FDs(3)</a:t>
            </a:r>
            <a:endParaRPr lang="en-US" altLang="zh-CN" sz="3200" b="1">
              <a:ea typeface="宋体" panose="02010600030101010101" pitchFamily="2" charset="-122"/>
            </a:endParaRP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E0FF305F-83B8-4D4A-A76C-2F3610A18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4838" y="2051050"/>
            <a:ext cx="8081962" cy="40513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(2) for each pair A</a:t>
            </a:r>
            <a:r>
              <a:rPr lang="en-US" altLang="zh-CN" baseline="-10000"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en-US" altLang="zh-CN" baseline="-10000">
                <a:ea typeface="宋体" panose="02010600030101010101" pitchFamily="2" charset="-122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, i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</a:t>
            </a:r>
            <a:r>
              <a:rPr lang="en-US" altLang="zh-CN">
                <a:ea typeface="宋体" panose="02010600030101010101" pitchFamily="2" charset="-122"/>
              </a:rPr>
              <a:t> j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if A</a:t>
            </a:r>
            <a:r>
              <a:rPr lang="en-US" altLang="zh-CN" baseline="-10000"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or A</a:t>
            </a:r>
            <a:r>
              <a:rPr lang="en-US" altLang="zh-CN" baseline="-10000">
                <a:ea typeface="宋体" panose="02010600030101010101" pitchFamily="2" charset="-122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 is a candidate key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   then A</a:t>
            </a:r>
            <a:r>
              <a:rPr lang="en-US" altLang="zh-CN" baseline="-10000"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en-US" altLang="zh-CN" baseline="-10000">
                <a:ea typeface="宋体" panose="02010600030101010101" pitchFamily="2" charset="-122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 is not a candidate key;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else compute (A</a:t>
            </a:r>
            <a:r>
              <a:rPr lang="en-US" altLang="zh-CN" baseline="-10000"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A</a:t>
            </a:r>
            <a:r>
              <a:rPr lang="en-US" altLang="zh-CN" baseline="-10000">
                <a:ea typeface="宋体" panose="02010600030101010101" pitchFamily="2" charset="-122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r>
              <a:rPr lang="en-US" altLang="zh-CN" baseline="30000">
                <a:ea typeface="宋体" panose="02010600030101010101" pitchFamily="2" charset="-122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;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    if (A</a:t>
            </a:r>
            <a:r>
              <a:rPr lang="en-US" altLang="zh-CN" baseline="-10000"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en-US" altLang="zh-CN" baseline="-10000">
                <a:ea typeface="宋体" panose="02010600030101010101" pitchFamily="2" charset="-122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r>
              <a:rPr lang="en-US" altLang="zh-CN" baseline="30000">
                <a:ea typeface="宋体" panose="02010600030101010101" pitchFamily="2" charset="-122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 = A</a:t>
            </a:r>
            <a:r>
              <a:rPr lang="en-US" altLang="zh-CN" baseline="-10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 A</a:t>
            </a:r>
            <a:r>
              <a:rPr lang="en-US" altLang="zh-CN" baseline="-10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 ... A</a:t>
            </a:r>
            <a:r>
              <a:rPr lang="en-US" altLang="zh-CN" baseline="-10000">
                <a:ea typeface="宋体" panose="02010600030101010101" pitchFamily="2" charset="-122"/>
              </a:rPr>
              <a:t>n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        then (A</a:t>
            </a:r>
            <a:r>
              <a:rPr lang="en-US" altLang="zh-CN" baseline="-10000"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A</a:t>
            </a:r>
            <a:r>
              <a:rPr lang="en-US" altLang="zh-CN" baseline="-10000">
                <a:ea typeface="宋体" panose="02010600030101010101" pitchFamily="2" charset="-122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) is a candidate key;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DB410FA7-085E-7047-A23C-EB58D34FB1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587375"/>
          </a:xfrm>
        </p:spPr>
        <p:txBody>
          <a:bodyPr/>
          <a:lstStyle/>
          <a:p>
            <a:r>
              <a:rPr lang="en-US" altLang="zh-CN" sz="4000">
                <a:ea typeface="宋体" panose="02010600030101010101" pitchFamily="2" charset="-122"/>
              </a:rPr>
              <a:t>Finding Candidate Keys from FDs (4)</a:t>
            </a:r>
            <a:endParaRPr lang="en-US" altLang="zh-CN" sz="3200" b="1">
              <a:ea typeface="宋体" panose="02010600030101010101" pitchFamily="2" charset="-122"/>
            </a:endParaRP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60158FC8-4FBA-D345-9FA6-AD0C09CD46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868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3100">
                <a:ea typeface="宋体" panose="02010600030101010101" pitchFamily="2" charset="-122"/>
              </a:rPr>
              <a:t>(3) for each triple A</a:t>
            </a:r>
            <a:r>
              <a:rPr lang="en-US" altLang="zh-CN" sz="3100" baseline="-10000">
                <a:ea typeface="宋体" panose="02010600030101010101" pitchFamily="2" charset="-122"/>
              </a:rPr>
              <a:t>i</a:t>
            </a:r>
            <a:r>
              <a:rPr lang="en-US" altLang="zh-CN" sz="3100">
                <a:ea typeface="宋体" panose="02010600030101010101" pitchFamily="2" charset="-122"/>
              </a:rPr>
              <a:t>A</a:t>
            </a:r>
            <a:r>
              <a:rPr lang="en-US" altLang="zh-CN" sz="3100" baseline="-10000">
                <a:ea typeface="宋体" panose="02010600030101010101" pitchFamily="2" charset="-122"/>
              </a:rPr>
              <a:t>j</a:t>
            </a:r>
            <a:r>
              <a:rPr lang="en-US" altLang="zh-CN" sz="3100">
                <a:ea typeface="宋体" panose="02010600030101010101" pitchFamily="2" charset="-122"/>
              </a:rPr>
              <a:t>A</a:t>
            </a:r>
            <a:r>
              <a:rPr lang="en-US" altLang="zh-CN" sz="3100" baseline="-10000">
                <a:ea typeface="宋体" panose="02010600030101010101" pitchFamily="2" charset="-122"/>
              </a:rPr>
              <a:t>k</a:t>
            </a:r>
            <a:r>
              <a:rPr lang="en-US" altLang="zh-CN" sz="3100">
                <a:ea typeface="宋体" panose="02010600030101010101" pitchFamily="2" charset="-122"/>
              </a:rPr>
              <a:t>, i </a:t>
            </a:r>
            <a:r>
              <a:rPr lang="en-US" altLang="zh-CN" sz="3100">
                <a:ea typeface="宋体" panose="02010600030101010101" pitchFamily="2" charset="-122"/>
                <a:sym typeface="Symbol" pitchFamily="2" charset="2"/>
              </a:rPr>
              <a:t></a:t>
            </a:r>
            <a:r>
              <a:rPr lang="en-US" altLang="zh-CN" sz="3100">
                <a:ea typeface="宋体" panose="02010600030101010101" pitchFamily="2" charset="-122"/>
              </a:rPr>
              <a:t> j, i </a:t>
            </a:r>
            <a:r>
              <a:rPr lang="en-US" altLang="zh-CN" sz="3100">
                <a:ea typeface="宋体" panose="02010600030101010101" pitchFamily="2" charset="-122"/>
                <a:sym typeface="Symbol" pitchFamily="2" charset="2"/>
              </a:rPr>
              <a:t></a:t>
            </a:r>
            <a:r>
              <a:rPr lang="en-US" altLang="zh-CN" sz="3100">
                <a:ea typeface="宋体" panose="02010600030101010101" pitchFamily="2" charset="-122"/>
              </a:rPr>
              <a:t> k, j </a:t>
            </a:r>
            <a:r>
              <a:rPr lang="en-US" altLang="zh-CN" sz="3100">
                <a:ea typeface="宋体" panose="02010600030101010101" pitchFamily="2" charset="-122"/>
                <a:sym typeface="Symbol" pitchFamily="2" charset="2"/>
              </a:rPr>
              <a:t></a:t>
            </a:r>
            <a:r>
              <a:rPr lang="en-US" altLang="zh-CN" sz="3100">
                <a:ea typeface="宋体" panose="02010600030101010101" pitchFamily="2" charset="-122"/>
              </a:rPr>
              <a:t> k</a:t>
            </a:r>
          </a:p>
          <a:p>
            <a:pPr>
              <a:buFont typeface="Wingdings" pitchFamily="2" charset="2"/>
              <a:buNone/>
            </a:pPr>
            <a:r>
              <a:rPr lang="en-US" altLang="zh-CN" sz="3100">
                <a:ea typeface="宋体" panose="02010600030101010101" pitchFamily="2" charset="-122"/>
              </a:rPr>
              <a:t>      if any subset of A</a:t>
            </a:r>
            <a:r>
              <a:rPr lang="en-US" altLang="zh-CN" sz="3100" baseline="-10000">
                <a:ea typeface="宋体" panose="02010600030101010101" pitchFamily="2" charset="-122"/>
              </a:rPr>
              <a:t>i</a:t>
            </a:r>
            <a:r>
              <a:rPr lang="en-US" altLang="zh-CN" sz="3100">
                <a:ea typeface="宋体" panose="02010600030101010101" pitchFamily="2" charset="-122"/>
              </a:rPr>
              <a:t>A</a:t>
            </a:r>
            <a:r>
              <a:rPr lang="en-US" altLang="zh-CN" sz="3100" baseline="-10000">
                <a:ea typeface="宋体" panose="02010600030101010101" pitchFamily="2" charset="-122"/>
              </a:rPr>
              <a:t>j</a:t>
            </a:r>
            <a:r>
              <a:rPr lang="en-US" altLang="zh-CN" sz="3100">
                <a:ea typeface="宋体" panose="02010600030101010101" pitchFamily="2" charset="-122"/>
              </a:rPr>
              <a:t>A</a:t>
            </a:r>
            <a:r>
              <a:rPr lang="en-US" altLang="zh-CN" sz="3100" baseline="-10000">
                <a:ea typeface="宋体" panose="02010600030101010101" pitchFamily="2" charset="-122"/>
              </a:rPr>
              <a:t>k</a:t>
            </a:r>
            <a:r>
              <a:rPr lang="en-US" altLang="zh-CN" sz="3100">
                <a:ea typeface="宋体" panose="02010600030101010101" pitchFamily="2" charset="-122"/>
              </a:rPr>
              <a:t> is a candidate key </a:t>
            </a:r>
          </a:p>
          <a:p>
            <a:pPr>
              <a:buFont typeface="Wingdings" pitchFamily="2" charset="2"/>
              <a:buNone/>
            </a:pPr>
            <a:r>
              <a:rPr lang="en-US" altLang="zh-CN" sz="3100">
                <a:ea typeface="宋体" panose="02010600030101010101" pitchFamily="2" charset="-122"/>
              </a:rPr>
              <a:t>         then A</a:t>
            </a:r>
            <a:r>
              <a:rPr lang="en-US" altLang="zh-CN" sz="3100" baseline="-10000">
                <a:ea typeface="宋体" panose="02010600030101010101" pitchFamily="2" charset="-122"/>
              </a:rPr>
              <a:t>i</a:t>
            </a:r>
            <a:r>
              <a:rPr lang="en-US" altLang="zh-CN" sz="3100">
                <a:ea typeface="宋体" panose="02010600030101010101" pitchFamily="2" charset="-122"/>
              </a:rPr>
              <a:t>A</a:t>
            </a:r>
            <a:r>
              <a:rPr lang="en-US" altLang="zh-CN" sz="3100" baseline="-10000">
                <a:ea typeface="宋体" panose="02010600030101010101" pitchFamily="2" charset="-122"/>
              </a:rPr>
              <a:t>j</a:t>
            </a:r>
            <a:r>
              <a:rPr lang="en-US" altLang="zh-CN" sz="3100">
                <a:ea typeface="宋体" panose="02010600030101010101" pitchFamily="2" charset="-122"/>
              </a:rPr>
              <a:t>A</a:t>
            </a:r>
            <a:r>
              <a:rPr lang="en-US" altLang="zh-CN" sz="3100" baseline="-10000">
                <a:ea typeface="宋体" panose="02010600030101010101" pitchFamily="2" charset="-122"/>
              </a:rPr>
              <a:t>k</a:t>
            </a:r>
            <a:r>
              <a:rPr lang="en-US" altLang="zh-CN" sz="3100">
                <a:ea typeface="宋体" panose="02010600030101010101" pitchFamily="2" charset="-122"/>
              </a:rPr>
              <a:t> is not a candidate key;</a:t>
            </a:r>
          </a:p>
          <a:p>
            <a:pPr>
              <a:buFont typeface="Wingdings" pitchFamily="2" charset="2"/>
              <a:buNone/>
            </a:pPr>
            <a:r>
              <a:rPr lang="en-US" altLang="zh-CN" sz="3100">
                <a:ea typeface="宋体" panose="02010600030101010101" pitchFamily="2" charset="-122"/>
              </a:rPr>
              <a:t>      else compute (A</a:t>
            </a:r>
            <a:r>
              <a:rPr lang="en-US" altLang="zh-CN" sz="3100" baseline="-10000">
                <a:ea typeface="宋体" panose="02010600030101010101" pitchFamily="2" charset="-122"/>
              </a:rPr>
              <a:t>i</a:t>
            </a:r>
            <a:r>
              <a:rPr lang="en-US" altLang="zh-CN" sz="3100">
                <a:ea typeface="宋体" panose="02010600030101010101" pitchFamily="2" charset="-122"/>
              </a:rPr>
              <a:t>A</a:t>
            </a:r>
            <a:r>
              <a:rPr lang="en-US" altLang="zh-CN" sz="3100" baseline="-10000">
                <a:ea typeface="宋体" panose="02010600030101010101" pitchFamily="2" charset="-122"/>
              </a:rPr>
              <a:t>j</a:t>
            </a:r>
            <a:r>
              <a:rPr lang="en-US" altLang="zh-CN" sz="3100">
                <a:ea typeface="宋体" panose="02010600030101010101" pitchFamily="2" charset="-122"/>
              </a:rPr>
              <a:t>A</a:t>
            </a:r>
            <a:r>
              <a:rPr lang="en-US" altLang="zh-CN" sz="3100" baseline="-10000">
                <a:ea typeface="宋体" panose="02010600030101010101" pitchFamily="2" charset="-122"/>
              </a:rPr>
              <a:t>k</a:t>
            </a:r>
            <a:r>
              <a:rPr lang="en-US" altLang="zh-CN" sz="3100">
                <a:ea typeface="宋体" panose="02010600030101010101" pitchFamily="2" charset="-122"/>
              </a:rPr>
              <a:t>)</a:t>
            </a:r>
            <a:r>
              <a:rPr lang="en-US" altLang="zh-CN" sz="3100" baseline="30000">
                <a:ea typeface="宋体" panose="02010600030101010101" pitchFamily="2" charset="-122"/>
              </a:rPr>
              <a:t>+</a:t>
            </a:r>
            <a:r>
              <a:rPr lang="en-US" altLang="zh-CN" sz="3100">
                <a:ea typeface="宋体" panose="02010600030101010101" pitchFamily="2" charset="-122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3100">
                <a:ea typeface="宋体" panose="02010600030101010101" pitchFamily="2" charset="-122"/>
              </a:rPr>
              <a:t>            if (A</a:t>
            </a:r>
            <a:r>
              <a:rPr lang="en-US" altLang="zh-CN" sz="3100" baseline="-10000">
                <a:ea typeface="宋体" panose="02010600030101010101" pitchFamily="2" charset="-122"/>
              </a:rPr>
              <a:t>i</a:t>
            </a:r>
            <a:r>
              <a:rPr lang="en-US" altLang="zh-CN" sz="3100">
                <a:ea typeface="宋体" panose="02010600030101010101" pitchFamily="2" charset="-122"/>
              </a:rPr>
              <a:t>A</a:t>
            </a:r>
            <a:r>
              <a:rPr lang="en-US" altLang="zh-CN" sz="3100" baseline="-10000">
                <a:ea typeface="宋体" panose="02010600030101010101" pitchFamily="2" charset="-122"/>
              </a:rPr>
              <a:t>j</a:t>
            </a:r>
            <a:r>
              <a:rPr lang="en-US" altLang="zh-CN" sz="3100">
                <a:ea typeface="宋体" panose="02010600030101010101" pitchFamily="2" charset="-122"/>
              </a:rPr>
              <a:t>A</a:t>
            </a:r>
            <a:r>
              <a:rPr lang="en-US" altLang="zh-CN" sz="3100" baseline="-10000">
                <a:ea typeface="宋体" panose="02010600030101010101" pitchFamily="2" charset="-122"/>
              </a:rPr>
              <a:t>k</a:t>
            </a:r>
            <a:r>
              <a:rPr lang="en-US" altLang="zh-CN" sz="3100">
                <a:ea typeface="宋体" panose="02010600030101010101" pitchFamily="2" charset="-122"/>
              </a:rPr>
              <a:t>)</a:t>
            </a:r>
            <a:r>
              <a:rPr lang="en-US" altLang="zh-CN" sz="3100" baseline="30000">
                <a:ea typeface="宋体" panose="02010600030101010101" pitchFamily="2" charset="-122"/>
              </a:rPr>
              <a:t>+</a:t>
            </a:r>
            <a:r>
              <a:rPr lang="en-US" altLang="zh-CN" sz="3100">
                <a:ea typeface="宋体" panose="02010600030101010101" pitchFamily="2" charset="-122"/>
              </a:rPr>
              <a:t> = A</a:t>
            </a:r>
            <a:r>
              <a:rPr lang="en-US" altLang="zh-CN" sz="3100" baseline="-10000">
                <a:ea typeface="宋体" panose="02010600030101010101" pitchFamily="2" charset="-122"/>
              </a:rPr>
              <a:t>1</a:t>
            </a:r>
            <a:r>
              <a:rPr lang="en-US" altLang="zh-CN" sz="3100">
                <a:ea typeface="宋体" panose="02010600030101010101" pitchFamily="2" charset="-122"/>
              </a:rPr>
              <a:t> A</a:t>
            </a:r>
            <a:r>
              <a:rPr lang="en-US" altLang="zh-CN" sz="3100" baseline="-10000">
                <a:ea typeface="宋体" panose="02010600030101010101" pitchFamily="2" charset="-122"/>
              </a:rPr>
              <a:t>2</a:t>
            </a:r>
            <a:r>
              <a:rPr lang="en-US" altLang="zh-CN" sz="3100">
                <a:ea typeface="宋体" panose="02010600030101010101" pitchFamily="2" charset="-122"/>
              </a:rPr>
              <a:t> ... A</a:t>
            </a:r>
            <a:r>
              <a:rPr lang="en-US" altLang="zh-CN" sz="3100" baseline="-10000">
                <a:ea typeface="宋体" panose="02010600030101010101" pitchFamily="2" charset="-122"/>
              </a:rPr>
              <a:t>n</a:t>
            </a:r>
            <a:r>
              <a:rPr lang="en-US" altLang="zh-CN" sz="3100">
                <a:ea typeface="宋体" panose="02010600030101010101" pitchFamily="2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3100">
                <a:ea typeface="宋体" panose="02010600030101010101" pitchFamily="2" charset="-122"/>
              </a:rPr>
              <a:t>               then (A</a:t>
            </a:r>
            <a:r>
              <a:rPr lang="en-US" altLang="zh-CN" sz="3100" baseline="-10000">
                <a:ea typeface="宋体" panose="02010600030101010101" pitchFamily="2" charset="-122"/>
              </a:rPr>
              <a:t>i</a:t>
            </a:r>
            <a:r>
              <a:rPr lang="en-US" altLang="zh-CN" sz="3100">
                <a:ea typeface="宋体" panose="02010600030101010101" pitchFamily="2" charset="-122"/>
              </a:rPr>
              <a:t>A</a:t>
            </a:r>
            <a:r>
              <a:rPr lang="en-US" altLang="zh-CN" sz="3100" baseline="-10000">
                <a:ea typeface="宋体" panose="02010600030101010101" pitchFamily="2" charset="-122"/>
              </a:rPr>
              <a:t>j</a:t>
            </a:r>
            <a:r>
              <a:rPr lang="en-US" altLang="zh-CN" sz="3100">
                <a:ea typeface="宋体" panose="02010600030101010101" pitchFamily="2" charset="-122"/>
              </a:rPr>
              <a:t>A</a:t>
            </a:r>
            <a:r>
              <a:rPr lang="en-US" altLang="zh-CN" sz="3100" baseline="-10000">
                <a:ea typeface="宋体" panose="02010600030101010101" pitchFamily="2" charset="-122"/>
              </a:rPr>
              <a:t>k</a:t>
            </a:r>
            <a:r>
              <a:rPr lang="en-US" altLang="zh-CN" sz="3100">
                <a:ea typeface="宋体" panose="02010600030101010101" pitchFamily="2" charset="-122"/>
              </a:rPr>
              <a:t>)</a:t>
            </a:r>
            <a:r>
              <a:rPr lang="en-US" altLang="zh-CN" sz="3100" baseline="30000">
                <a:ea typeface="宋体" panose="02010600030101010101" pitchFamily="2" charset="-122"/>
              </a:rPr>
              <a:t> </a:t>
            </a:r>
            <a:r>
              <a:rPr lang="en-US" altLang="zh-CN" sz="3100">
                <a:ea typeface="宋体" panose="02010600030101010101" pitchFamily="2" charset="-122"/>
              </a:rPr>
              <a:t>is a candidate key;</a:t>
            </a:r>
          </a:p>
          <a:p>
            <a:pPr>
              <a:buFont typeface="Wingdings" pitchFamily="2" charset="2"/>
              <a:buNone/>
            </a:pPr>
            <a:r>
              <a:rPr lang="en-US" altLang="zh-CN" sz="3100">
                <a:ea typeface="宋体" panose="02010600030101010101" pitchFamily="2" charset="-122"/>
              </a:rPr>
              <a:t>(4) . . . . . 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AE97BC2D-A6D5-EF49-AC18-2CBF206E82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534400" cy="914400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Finding Candidate Keys from FDs (5) 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FDC7ADD3-6050-C04C-ADA3-51944B1DC5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400" cy="4572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Method 2 (Graph Approach) 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Step 1: Draw the dependency graph of F. Each vertex corresponds to an attribute. Edges can be defined as follows: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A           B      becomes       A             B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A          BC    becomes       A        </a:t>
            </a:r>
          </a:p>
          <a:p>
            <a:pPr>
              <a:buFont typeface="Wingdings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30000"/>
              </a:lnSpc>
              <a:buFont typeface="Wingdings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AB         C     becomes  </a:t>
            </a:r>
          </a:p>
        </p:txBody>
      </p:sp>
      <p:sp>
        <p:nvSpPr>
          <p:cNvPr id="58372" name="Line 4">
            <a:extLst>
              <a:ext uri="{FF2B5EF4-FFF2-40B4-BE49-F238E27FC236}">
                <a16:creationId xmlns:a16="http://schemas.microsoft.com/office/drawing/2014/main" id="{1602D406-9A4A-B74E-B0A8-1381CA37C3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350" y="371633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58373" name="Line 5">
            <a:extLst>
              <a:ext uri="{FF2B5EF4-FFF2-40B4-BE49-F238E27FC236}">
                <a16:creationId xmlns:a16="http://schemas.microsoft.com/office/drawing/2014/main" id="{44D3B89A-A501-B643-ABFB-494D43174E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6216" y="3719431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58374" name="Line 6">
            <a:extLst>
              <a:ext uri="{FF2B5EF4-FFF2-40B4-BE49-F238E27FC236}">
                <a16:creationId xmlns:a16="http://schemas.microsoft.com/office/drawing/2014/main" id="{EF2BDE0D-E2E6-A846-A3C8-E73F403E5A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1913" y="4292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58375" name="Text Box 7">
            <a:extLst>
              <a:ext uri="{FF2B5EF4-FFF2-40B4-BE49-F238E27FC236}">
                <a16:creationId xmlns:a16="http://schemas.microsoft.com/office/drawing/2014/main" id="{5A08FF7E-932D-3D4A-8626-29970232E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4221163"/>
            <a:ext cx="457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58376" name="Text Box 8">
            <a:extLst>
              <a:ext uri="{FF2B5EF4-FFF2-40B4-BE49-F238E27FC236}">
                <a16:creationId xmlns:a16="http://schemas.microsoft.com/office/drawing/2014/main" id="{C3CBD68E-B9D6-BE44-BF04-863534F0A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4724400"/>
            <a:ext cx="477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8377" name="Line 9">
            <a:extLst>
              <a:ext uri="{FF2B5EF4-FFF2-40B4-BE49-F238E27FC236}">
                <a16:creationId xmlns:a16="http://schemas.microsoft.com/office/drawing/2014/main" id="{15AAF21A-B5A0-6D45-A27F-4608A23561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4888" y="4276726"/>
            <a:ext cx="1062037" cy="888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58378" name="Line 10">
            <a:extLst>
              <a:ext uri="{FF2B5EF4-FFF2-40B4-BE49-F238E27FC236}">
                <a16:creationId xmlns:a16="http://schemas.microsoft.com/office/drawing/2014/main" id="{507405F8-2769-7F41-8D1F-A2B59DBE16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7112" y="4276725"/>
            <a:ext cx="968375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58379" name="Text Box 11">
            <a:extLst>
              <a:ext uri="{FF2B5EF4-FFF2-40B4-BE49-F238E27FC236}">
                <a16:creationId xmlns:a16="http://schemas.microsoft.com/office/drawing/2014/main" id="{109EAF5E-AEF1-3346-8A1A-91C515473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257800"/>
            <a:ext cx="477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8380" name="Text Box 12">
            <a:extLst>
              <a:ext uri="{FF2B5EF4-FFF2-40B4-BE49-F238E27FC236}">
                <a16:creationId xmlns:a16="http://schemas.microsoft.com/office/drawing/2014/main" id="{BAAE43A3-5400-694A-BA96-37A6A62B9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943600"/>
            <a:ext cx="4556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58381" name="Text Box 13">
            <a:extLst>
              <a:ext uri="{FF2B5EF4-FFF2-40B4-BE49-F238E27FC236}">
                <a16:creationId xmlns:a16="http://schemas.microsoft.com/office/drawing/2014/main" id="{52807B36-A029-7640-A8B8-33E47E1B9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638800"/>
            <a:ext cx="477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8382" name="Line 14">
            <a:extLst>
              <a:ext uri="{FF2B5EF4-FFF2-40B4-BE49-F238E27FC236}">
                <a16:creationId xmlns:a16="http://schemas.microsoft.com/office/drawing/2014/main" id="{AE4F3F7D-8106-B44E-ADE2-553BEEF3A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594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58383" name="Line 15">
            <a:extLst>
              <a:ext uri="{FF2B5EF4-FFF2-40B4-BE49-F238E27FC236}">
                <a16:creationId xmlns:a16="http://schemas.microsoft.com/office/drawing/2014/main" id="{ED5C49AE-1307-9E46-A1D2-4BFDF7DC90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59436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58384" name="Line 16">
            <a:extLst>
              <a:ext uri="{FF2B5EF4-FFF2-40B4-BE49-F238E27FC236}">
                <a16:creationId xmlns:a16="http://schemas.microsoft.com/office/drawing/2014/main" id="{06069F5B-44D9-1345-9EB9-6A53C1DB71C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56388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58385" name="Line 17">
            <a:extLst>
              <a:ext uri="{FF2B5EF4-FFF2-40B4-BE49-F238E27FC236}">
                <a16:creationId xmlns:a16="http://schemas.microsoft.com/office/drawing/2014/main" id="{25D4E863-7F5A-8241-8E25-7EE56A995D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350" y="501332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47561A72-FB4E-DE43-A1E9-030F3990B3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04813"/>
            <a:ext cx="8839200" cy="731837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Finding Candidate Keys from FDs (6) 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D8E65C74-E27B-9E4F-82B1-8167FA0CC0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051050"/>
            <a:ext cx="8229600" cy="45021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Step 2: Identify the set of vertices V</a:t>
            </a:r>
            <a:r>
              <a:rPr lang="en-US" altLang="zh-CN" baseline="-4000">
                <a:ea typeface="宋体" panose="02010600030101010101" pitchFamily="2" charset="-122"/>
              </a:rPr>
              <a:t>ni</a:t>
            </a:r>
            <a:r>
              <a:rPr lang="en-US" altLang="zh-CN">
                <a:ea typeface="宋体" panose="02010600030101010101" pitchFamily="2" charset="-122"/>
              </a:rPr>
              <a:t> that have no incoming edges.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Claim 1: Any candidate key must have all attributes in V</a:t>
            </a:r>
            <a:r>
              <a:rPr lang="en-US" altLang="zh-CN" baseline="-4000">
                <a:ea typeface="宋体" panose="02010600030101010101" pitchFamily="2" charset="-122"/>
              </a:rPr>
              <a:t>ni</a:t>
            </a:r>
            <a:r>
              <a:rPr lang="en-US" altLang="zh-CN">
                <a:ea typeface="宋体" panose="02010600030101010101" pitchFamily="2" charset="-122"/>
              </a:rPr>
              <a:t>.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Claim 2: If V</a:t>
            </a:r>
            <a:r>
              <a:rPr lang="en-US" altLang="zh-CN" baseline="-4000">
                <a:ea typeface="宋体" panose="02010600030101010101" pitchFamily="2" charset="-122"/>
              </a:rPr>
              <a:t>ni</a:t>
            </a:r>
            <a:r>
              <a:rPr lang="en-US" altLang="zh-CN">
                <a:ea typeface="宋体" panose="02010600030101010101" pitchFamily="2" charset="-122"/>
              </a:rPr>
              <a:t> forms a candidate key, then V</a:t>
            </a:r>
            <a:r>
              <a:rPr lang="en-US" altLang="zh-CN" baseline="-4000">
                <a:ea typeface="宋体" panose="02010600030101010101" pitchFamily="2" charset="-122"/>
              </a:rPr>
              <a:t>ni</a:t>
            </a:r>
            <a:r>
              <a:rPr lang="en-US" altLang="zh-CN">
                <a:ea typeface="宋体" panose="02010600030101010101" pitchFamily="2" charset="-122"/>
              </a:rPr>
              <a:t> is the only candidate key.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9070D263-1186-3E4C-9D80-43C4EA2689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534400" cy="587375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Finding Candidate Keys from FDs (7)</a:t>
            </a:r>
            <a:endParaRPr lang="en-US" altLang="zh-CN" sz="2800" b="1">
              <a:ea typeface="宋体" panose="02010600030101010101" pitchFamily="2" charset="-122"/>
            </a:endParaRP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97FF8777-F7F1-2C49-974C-4DA9CB3F15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127250"/>
            <a:ext cx="8229600" cy="44259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Step 3: Identify the set of vertices V</a:t>
            </a:r>
            <a:r>
              <a:rPr lang="en-US" altLang="zh-CN" baseline="-4000">
                <a:ea typeface="宋体" panose="02010600030101010101" pitchFamily="2" charset="-122"/>
              </a:rPr>
              <a:t>oi</a:t>
            </a:r>
            <a:r>
              <a:rPr lang="en-US" altLang="zh-CN">
                <a:ea typeface="宋体" panose="02010600030101010101" pitchFamily="2" charset="-122"/>
              </a:rPr>
              <a:t> that have only incoming edges.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Claim 3: No candidate key will contain any attribute in V</a:t>
            </a:r>
            <a:r>
              <a:rPr lang="en-US" altLang="zh-CN" baseline="-4000">
                <a:ea typeface="宋体" panose="02010600030101010101" pitchFamily="2" charset="-122"/>
              </a:rPr>
              <a:t>oi</a:t>
            </a:r>
            <a:r>
              <a:rPr lang="en-US" altLang="zh-CN">
                <a:ea typeface="宋体" panose="02010600030101010101" pitchFamily="2" charset="-122"/>
              </a:rPr>
              <a:t>.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Step 4: Use observation to find other candidate keys if there is any.</a:t>
            </a:r>
            <a:endParaRPr lang="en-US" altLang="zh-CN" sz="36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8AE7F67A-CCAF-5A4B-B300-7281622516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381000"/>
            <a:ext cx="8659812" cy="762000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Finding Candidate Keys from FDs (8)</a:t>
            </a:r>
            <a:r>
              <a:rPr lang="en-US" altLang="zh-CN" sz="400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76979EB6-F28F-3F4D-B2E6-785E160FCA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4724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Example: Suppose R(A, B, C, G, H, I),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F = {A        BC, CG        HI, B         H } </a:t>
            </a:r>
          </a:p>
          <a:p>
            <a:pPr>
              <a:buFont typeface="Wingdings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V</a:t>
            </a:r>
            <a:r>
              <a:rPr lang="en-US" altLang="zh-CN" baseline="-4000">
                <a:ea typeface="宋体" panose="02010600030101010101" pitchFamily="2" charset="-122"/>
              </a:rPr>
              <a:t>ni</a:t>
            </a:r>
            <a:r>
              <a:rPr lang="en-US" altLang="zh-CN">
                <a:ea typeface="宋体" panose="02010600030101010101" pitchFamily="2" charset="-122"/>
              </a:rPr>
              <a:t> = {A, G},  V</a:t>
            </a:r>
            <a:r>
              <a:rPr lang="en-US" altLang="zh-CN" baseline="-4000">
                <a:ea typeface="宋体" panose="02010600030101010101" pitchFamily="2" charset="-122"/>
              </a:rPr>
              <a:t>oi</a:t>
            </a:r>
            <a:r>
              <a:rPr lang="en-US" altLang="zh-CN">
                <a:ea typeface="宋体" panose="02010600030101010101" pitchFamily="2" charset="-122"/>
              </a:rPr>
              <a:t> = {H, I}.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Since (AG)</a:t>
            </a:r>
            <a:r>
              <a:rPr lang="en-US" altLang="zh-CN" baseline="30000">
                <a:ea typeface="宋体" panose="02010600030101010101" pitchFamily="2" charset="-122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 = ABCGHI, AG is the only candidate key of R.</a:t>
            </a:r>
          </a:p>
        </p:txBody>
      </p:sp>
      <p:sp>
        <p:nvSpPr>
          <p:cNvPr id="61444" name="Line 4">
            <a:extLst>
              <a:ext uri="{FF2B5EF4-FFF2-40B4-BE49-F238E27FC236}">
                <a16:creationId xmlns:a16="http://schemas.microsoft.com/office/drawing/2014/main" id="{B7150DE2-AE4D-BB4A-BED1-25638E29A0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538" y="220503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61445" name="Line 5">
            <a:extLst>
              <a:ext uri="{FF2B5EF4-FFF2-40B4-BE49-F238E27FC236}">
                <a16:creationId xmlns:a16="http://schemas.microsoft.com/office/drawing/2014/main" id="{8A13A2DE-CDD5-0048-B175-2C7A9FDCD8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2225" y="227647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61446" name="Line 6">
            <a:extLst>
              <a:ext uri="{FF2B5EF4-FFF2-40B4-BE49-F238E27FC236}">
                <a16:creationId xmlns:a16="http://schemas.microsoft.com/office/drawing/2014/main" id="{C8A592E5-D7F0-8A4B-992F-41EC64A44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20503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61447" name="Text Box 7">
            <a:extLst>
              <a:ext uri="{FF2B5EF4-FFF2-40B4-BE49-F238E27FC236}">
                <a16:creationId xmlns:a16="http://schemas.microsoft.com/office/drawing/2014/main" id="{B7968DF0-E7EB-2140-BD5B-ED2E1581D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819400"/>
            <a:ext cx="477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61448" name="Text Box 8">
            <a:extLst>
              <a:ext uri="{FF2B5EF4-FFF2-40B4-BE49-F238E27FC236}">
                <a16:creationId xmlns:a16="http://schemas.microsoft.com/office/drawing/2014/main" id="{00D644A9-FD3E-884D-A878-E761AC7A9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2838450"/>
            <a:ext cx="4556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61449" name="Text Box 9">
            <a:extLst>
              <a:ext uri="{FF2B5EF4-FFF2-40B4-BE49-F238E27FC236}">
                <a16:creationId xmlns:a16="http://schemas.microsoft.com/office/drawing/2014/main" id="{D89EA2BC-E36E-454F-8187-6C815E343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819400"/>
            <a:ext cx="500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61450" name="Text Box 10">
            <a:extLst>
              <a:ext uri="{FF2B5EF4-FFF2-40B4-BE49-F238E27FC236}">
                <a16:creationId xmlns:a16="http://schemas.microsoft.com/office/drawing/2014/main" id="{343F83D0-FAD8-194E-A847-1AD4EDE8C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505200"/>
            <a:ext cx="477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61451" name="Text Box 11">
            <a:extLst>
              <a:ext uri="{FF2B5EF4-FFF2-40B4-BE49-F238E27FC236}">
                <a16:creationId xmlns:a16="http://schemas.microsoft.com/office/drawing/2014/main" id="{8266DB08-0C8D-284C-BD5F-7396D6881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505200"/>
            <a:ext cx="500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61452" name="Text Box 12">
            <a:extLst>
              <a:ext uri="{FF2B5EF4-FFF2-40B4-BE49-F238E27FC236}">
                <a16:creationId xmlns:a16="http://schemas.microsoft.com/office/drawing/2014/main" id="{01C6A59C-9CCC-4E4A-8C01-06508450F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038600"/>
            <a:ext cx="342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61453" name="Line 13">
            <a:extLst>
              <a:ext uri="{FF2B5EF4-FFF2-40B4-BE49-F238E27FC236}">
                <a16:creationId xmlns:a16="http://schemas.microsoft.com/office/drawing/2014/main" id="{0A6C0BF8-A6B5-4F42-95AA-7552F571C8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61454" name="Line 14">
            <a:extLst>
              <a:ext uri="{FF2B5EF4-FFF2-40B4-BE49-F238E27FC236}">
                <a16:creationId xmlns:a16="http://schemas.microsoft.com/office/drawing/2014/main" id="{7579BDB0-50CC-E646-A708-A9AB5D6038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352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61455" name="Line 15">
            <a:extLst>
              <a:ext uri="{FF2B5EF4-FFF2-40B4-BE49-F238E27FC236}">
                <a16:creationId xmlns:a16="http://schemas.microsoft.com/office/drawing/2014/main" id="{6841BE7B-6F0D-BD40-85FA-9A93A97056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124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61456" name="Line 16">
            <a:extLst>
              <a:ext uri="{FF2B5EF4-FFF2-40B4-BE49-F238E27FC236}">
                <a16:creationId xmlns:a16="http://schemas.microsoft.com/office/drawing/2014/main" id="{98DEEDB0-C306-0943-887F-1D05966900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3352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61457" name="Line 17">
            <a:extLst>
              <a:ext uri="{FF2B5EF4-FFF2-40B4-BE49-F238E27FC236}">
                <a16:creationId xmlns:a16="http://schemas.microsoft.com/office/drawing/2014/main" id="{B187B312-9754-DB4B-A1F6-DA4AF13BDE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3886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61458" name="Line 18">
            <a:extLst>
              <a:ext uri="{FF2B5EF4-FFF2-40B4-BE49-F238E27FC236}">
                <a16:creationId xmlns:a16="http://schemas.microsoft.com/office/drawing/2014/main" id="{ECE64C5F-92B8-F14D-9101-3B64413E5F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35052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61459" name="Line 19">
            <a:extLst>
              <a:ext uri="{FF2B5EF4-FFF2-40B4-BE49-F238E27FC236}">
                <a16:creationId xmlns:a16="http://schemas.microsoft.com/office/drawing/2014/main" id="{3181208D-773F-9041-A1DD-170A88326F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5052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61460" name="Line 20">
            <a:extLst>
              <a:ext uri="{FF2B5EF4-FFF2-40B4-BE49-F238E27FC236}">
                <a16:creationId xmlns:a16="http://schemas.microsoft.com/office/drawing/2014/main" id="{BE6C5806-9059-0547-83FA-F2ABCFFBD1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3733800"/>
            <a:ext cx="838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61461" name="Line 21">
            <a:extLst>
              <a:ext uri="{FF2B5EF4-FFF2-40B4-BE49-F238E27FC236}">
                <a16:creationId xmlns:a16="http://schemas.microsoft.com/office/drawing/2014/main" id="{5043F971-4299-854E-91F1-DF1254D7B2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29000" y="3810000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498F8E22-6389-A24A-95BD-E3D6A1C3C7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458200" cy="739775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Finding Candidate Keys from FDs (9) 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93FDBD46-7D69-B447-AB06-4C36B8CC09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28800"/>
            <a:ext cx="7772400" cy="4648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Example: Suppose R(A, B, C, D, E, H),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F = { A         B, AB        E, BH        C,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         C        D, D        A }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err="1">
                <a:ea typeface="宋体" panose="02010600030101010101" pitchFamily="2" charset="-122"/>
              </a:rPr>
              <a:t>V</a:t>
            </a:r>
            <a:r>
              <a:rPr lang="en-US" altLang="zh-CN" sz="2400" baseline="-4000" dirty="0" err="1">
                <a:ea typeface="宋体" panose="02010600030101010101" pitchFamily="2" charset="-122"/>
              </a:rPr>
              <a:t>ni</a:t>
            </a:r>
            <a:r>
              <a:rPr lang="en-US" altLang="zh-CN" sz="2400" dirty="0">
                <a:ea typeface="宋体" panose="02010600030101010101" pitchFamily="2" charset="-122"/>
              </a:rPr>
              <a:t> = { H },  </a:t>
            </a:r>
            <a:r>
              <a:rPr lang="en-US" altLang="zh-CN" sz="2400" dirty="0" err="1">
                <a:ea typeface="宋体" panose="02010600030101010101" pitchFamily="2" charset="-122"/>
              </a:rPr>
              <a:t>V</a:t>
            </a:r>
            <a:r>
              <a:rPr lang="en-US" altLang="zh-CN" sz="2400" baseline="-4000" dirty="0" err="1">
                <a:ea typeface="宋体" panose="02010600030101010101" pitchFamily="2" charset="-122"/>
              </a:rPr>
              <a:t>oi</a:t>
            </a:r>
            <a:r>
              <a:rPr lang="en-US" altLang="zh-CN" sz="2400" baseline="-40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= { E }.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Candidate keys: AH, BH, CH, DH.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62468" name="Line 4">
            <a:extLst>
              <a:ext uri="{FF2B5EF4-FFF2-40B4-BE49-F238E27FC236}">
                <a16:creationId xmlns:a16="http://schemas.microsoft.com/office/drawing/2014/main" id="{E09FF016-9876-8248-BC79-8536990ECC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006" y="2141517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62469" name="Line 5">
            <a:extLst>
              <a:ext uri="{FF2B5EF4-FFF2-40B4-BE49-F238E27FC236}">
                <a16:creationId xmlns:a16="http://schemas.microsoft.com/office/drawing/2014/main" id="{520D33EC-47EC-8E47-B021-7C951B71EF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8679" y="250314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62470" name="Line 6">
            <a:extLst>
              <a:ext uri="{FF2B5EF4-FFF2-40B4-BE49-F238E27FC236}">
                <a16:creationId xmlns:a16="http://schemas.microsoft.com/office/drawing/2014/main" id="{E62FB307-EA66-964D-81E6-05BBB30F14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5875" y="249289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62471" name="Line 7">
            <a:extLst>
              <a:ext uri="{FF2B5EF4-FFF2-40B4-BE49-F238E27FC236}">
                <a16:creationId xmlns:a16="http://schemas.microsoft.com/office/drawing/2014/main" id="{8E9BCDEF-9EE9-FE45-AFA1-B7727F7C83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0119" y="214349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62472" name="Line 8">
            <a:extLst>
              <a:ext uri="{FF2B5EF4-FFF2-40B4-BE49-F238E27FC236}">
                <a16:creationId xmlns:a16="http://schemas.microsoft.com/office/drawing/2014/main" id="{1830AB68-8E10-0441-B469-9BB63DE12E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8918" y="2141517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62473" name="Text Box 9">
            <a:extLst>
              <a:ext uri="{FF2B5EF4-FFF2-40B4-BE49-F238E27FC236}">
                <a16:creationId xmlns:a16="http://schemas.microsoft.com/office/drawing/2014/main" id="{7A99C2F0-28BB-4349-9F5C-5E54A1E03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810000"/>
            <a:ext cx="477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62474" name="Text Box 10">
            <a:extLst>
              <a:ext uri="{FF2B5EF4-FFF2-40B4-BE49-F238E27FC236}">
                <a16:creationId xmlns:a16="http://schemas.microsoft.com/office/drawing/2014/main" id="{0F24E745-B11A-FB49-A50D-CEDC9F09A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810000"/>
            <a:ext cx="4556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62475" name="Text Box 11">
            <a:extLst>
              <a:ext uri="{FF2B5EF4-FFF2-40B4-BE49-F238E27FC236}">
                <a16:creationId xmlns:a16="http://schemas.microsoft.com/office/drawing/2014/main" id="{46CF1653-795F-8C45-981D-3DD90FFFA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810000"/>
            <a:ext cx="477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62476" name="Text Box 12">
            <a:extLst>
              <a:ext uri="{FF2B5EF4-FFF2-40B4-BE49-F238E27FC236}">
                <a16:creationId xmlns:a16="http://schemas.microsoft.com/office/drawing/2014/main" id="{F986E1A4-FD01-8E4C-B6C4-7764EDD82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810000"/>
            <a:ext cx="477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62477" name="Text Box 13">
            <a:extLst>
              <a:ext uri="{FF2B5EF4-FFF2-40B4-BE49-F238E27FC236}">
                <a16:creationId xmlns:a16="http://schemas.microsoft.com/office/drawing/2014/main" id="{ACE6445D-09C3-524E-B400-54A428414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724400"/>
            <a:ext cx="4556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62478" name="Text Box 14">
            <a:extLst>
              <a:ext uri="{FF2B5EF4-FFF2-40B4-BE49-F238E27FC236}">
                <a16:creationId xmlns:a16="http://schemas.microsoft.com/office/drawing/2014/main" id="{BE131883-3B95-CC47-A387-1BF3D2BB1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724400"/>
            <a:ext cx="500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62479" name="Line 15">
            <a:extLst>
              <a:ext uri="{FF2B5EF4-FFF2-40B4-BE49-F238E27FC236}">
                <a16:creationId xmlns:a16="http://schemas.microsoft.com/office/drawing/2014/main" id="{7E2C0E45-9255-F248-9D4D-2D98B65253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62480" name="Line 16">
            <a:extLst>
              <a:ext uri="{FF2B5EF4-FFF2-40B4-BE49-F238E27FC236}">
                <a16:creationId xmlns:a16="http://schemas.microsoft.com/office/drawing/2014/main" id="{7C130D5D-43DC-9F47-9C82-23610ABE02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114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62481" name="Line 17">
            <a:extLst>
              <a:ext uri="{FF2B5EF4-FFF2-40B4-BE49-F238E27FC236}">
                <a16:creationId xmlns:a16="http://schemas.microsoft.com/office/drawing/2014/main" id="{8CC45167-1624-834B-9C41-5BC2177236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62482" name="Line 18">
            <a:extLst>
              <a:ext uri="{FF2B5EF4-FFF2-40B4-BE49-F238E27FC236}">
                <a16:creationId xmlns:a16="http://schemas.microsoft.com/office/drawing/2014/main" id="{E5108356-BCB8-3B49-AB13-1E8976E3D7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495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62483" name="Line 19">
            <a:extLst>
              <a:ext uri="{FF2B5EF4-FFF2-40B4-BE49-F238E27FC236}">
                <a16:creationId xmlns:a16="http://schemas.microsoft.com/office/drawing/2014/main" id="{F40FA0CE-C935-9D46-BC4A-9DF858BECA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3657600"/>
            <a:ext cx="1676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62484" name="Line 20">
            <a:extLst>
              <a:ext uri="{FF2B5EF4-FFF2-40B4-BE49-F238E27FC236}">
                <a16:creationId xmlns:a16="http://schemas.microsoft.com/office/drawing/2014/main" id="{7DAD4FA5-E4CD-9A4E-AC53-692DAE4E039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657600"/>
            <a:ext cx="1981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62485" name="Line 21">
            <a:extLst>
              <a:ext uri="{FF2B5EF4-FFF2-40B4-BE49-F238E27FC236}">
                <a16:creationId xmlns:a16="http://schemas.microsoft.com/office/drawing/2014/main" id="{DF3678BD-6CFC-8A40-A616-D3B604B2CB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267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62486" name="Line 22">
            <a:extLst>
              <a:ext uri="{FF2B5EF4-FFF2-40B4-BE49-F238E27FC236}">
                <a16:creationId xmlns:a16="http://schemas.microsoft.com/office/drawing/2014/main" id="{11BA79F5-4AEB-104F-9206-B9369CDD2F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42672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62487" name="Line 23">
            <a:extLst>
              <a:ext uri="{FF2B5EF4-FFF2-40B4-BE49-F238E27FC236}">
                <a16:creationId xmlns:a16="http://schemas.microsoft.com/office/drawing/2014/main" id="{5608F800-8A3B-BC49-A153-A8328996FA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4114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9A5B1E4-9ECB-7242-BCD0-A5037EB1CE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Functional Dependency (5) </a:t>
            </a:r>
          </a:p>
        </p:txBody>
      </p:sp>
      <p:grpSp>
        <p:nvGrpSpPr>
          <p:cNvPr id="11267" name="Group 24">
            <a:extLst>
              <a:ext uri="{FF2B5EF4-FFF2-40B4-BE49-F238E27FC236}">
                <a16:creationId xmlns:a16="http://schemas.microsoft.com/office/drawing/2014/main" id="{0C9251DA-60F4-4948-A15C-6FA82A4A4638}"/>
              </a:ext>
            </a:extLst>
          </p:cNvPr>
          <p:cNvGrpSpPr>
            <a:grpSpLocks/>
          </p:cNvGrpSpPr>
          <p:nvPr/>
        </p:nvGrpSpPr>
        <p:grpSpPr bwMode="auto">
          <a:xfrm>
            <a:off x="5940425" y="2565400"/>
            <a:ext cx="536575" cy="25400"/>
            <a:chOff x="3742" y="1616"/>
            <a:chExt cx="338" cy="16"/>
          </a:xfrm>
        </p:grpSpPr>
        <p:sp>
          <p:nvSpPr>
            <p:cNvPr id="11294" name="Line 13">
              <a:extLst>
                <a:ext uri="{FF2B5EF4-FFF2-40B4-BE49-F238E27FC236}">
                  <a16:creationId xmlns:a16="http://schemas.microsoft.com/office/drawing/2014/main" id="{7B388401-D267-AD44-BF20-5963435EAF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6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N"/>
            </a:p>
          </p:txBody>
        </p:sp>
        <p:sp>
          <p:nvSpPr>
            <p:cNvPr id="11295" name="Line 20">
              <a:extLst>
                <a:ext uri="{FF2B5EF4-FFF2-40B4-BE49-F238E27FC236}">
                  <a16:creationId xmlns:a16="http://schemas.microsoft.com/office/drawing/2014/main" id="{E01CC5CC-519A-5644-A629-21EF74C2C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16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N"/>
            </a:p>
          </p:txBody>
        </p:sp>
      </p:grpSp>
      <p:grpSp>
        <p:nvGrpSpPr>
          <p:cNvPr id="11268" name="Group 25">
            <a:extLst>
              <a:ext uri="{FF2B5EF4-FFF2-40B4-BE49-F238E27FC236}">
                <a16:creationId xmlns:a16="http://schemas.microsoft.com/office/drawing/2014/main" id="{268D861D-0B71-774E-9B7B-887B40BFADAC}"/>
              </a:ext>
            </a:extLst>
          </p:cNvPr>
          <p:cNvGrpSpPr>
            <a:grpSpLocks/>
          </p:cNvGrpSpPr>
          <p:nvPr/>
        </p:nvGrpSpPr>
        <p:grpSpPr bwMode="auto">
          <a:xfrm>
            <a:off x="5940425" y="3141663"/>
            <a:ext cx="536575" cy="25400"/>
            <a:chOff x="3742" y="1616"/>
            <a:chExt cx="338" cy="16"/>
          </a:xfrm>
        </p:grpSpPr>
        <p:sp>
          <p:nvSpPr>
            <p:cNvPr id="11292" name="Line 26">
              <a:extLst>
                <a:ext uri="{FF2B5EF4-FFF2-40B4-BE49-F238E27FC236}">
                  <a16:creationId xmlns:a16="http://schemas.microsoft.com/office/drawing/2014/main" id="{23DCEED5-9BE8-164F-B13E-C79CC939E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6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N"/>
            </a:p>
          </p:txBody>
        </p:sp>
        <p:sp>
          <p:nvSpPr>
            <p:cNvPr id="11293" name="Line 27">
              <a:extLst>
                <a:ext uri="{FF2B5EF4-FFF2-40B4-BE49-F238E27FC236}">
                  <a16:creationId xmlns:a16="http://schemas.microsoft.com/office/drawing/2014/main" id="{C7B8889C-1F40-5541-AD3A-13011C36AA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16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N"/>
            </a:p>
          </p:txBody>
        </p:sp>
      </p:grpSp>
      <p:grpSp>
        <p:nvGrpSpPr>
          <p:cNvPr id="11269" name="Group 28">
            <a:extLst>
              <a:ext uri="{FF2B5EF4-FFF2-40B4-BE49-F238E27FC236}">
                <a16:creationId xmlns:a16="http://schemas.microsoft.com/office/drawing/2014/main" id="{1879EFC8-B07D-1243-B523-3627E87AF79B}"/>
              </a:ext>
            </a:extLst>
          </p:cNvPr>
          <p:cNvGrpSpPr>
            <a:grpSpLocks/>
          </p:cNvGrpSpPr>
          <p:nvPr/>
        </p:nvGrpSpPr>
        <p:grpSpPr bwMode="auto">
          <a:xfrm>
            <a:off x="5940425" y="3644900"/>
            <a:ext cx="536575" cy="25400"/>
            <a:chOff x="3742" y="1616"/>
            <a:chExt cx="338" cy="16"/>
          </a:xfrm>
        </p:grpSpPr>
        <p:sp>
          <p:nvSpPr>
            <p:cNvPr id="11290" name="Line 29">
              <a:extLst>
                <a:ext uri="{FF2B5EF4-FFF2-40B4-BE49-F238E27FC236}">
                  <a16:creationId xmlns:a16="http://schemas.microsoft.com/office/drawing/2014/main" id="{630C9FEE-C0AC-0348-95D8-1B80E58CE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6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N"/>
            </a:p>
          </p:txBody>
        </p:sp>
        <p:sp>
          <p:nvSpPr>
            <p:cNvPr id="11291" name="Line 30">
              <a:extLst>
                <a:ext uri="{FF2B5EF4-FFF2-40B4-BE49-F238E27FC236}">
                  <a16:creationId xmlns:a16="http://schemas.microsoft.com/office/drawing/2014/main" id="{D4ACE733-93FB-6444-89BE-B796897E70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16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N"/>
            </a:p>
          </p:txBody>
        </p:sp>
      </p:grpSp>
      <p:grpSp>
        <p:nvGrpSpPr>
          <p:cNvPr id="11270" name="Group 31">
            <a:extLst>
              <a:ext uri="{FF2B5EF4-FFF2-40B4-BE49-F238E27FC236}">
                <a16:creationId xmlns:a16="http://schemas.microsoft.com/office/drawing/2014/main" id="{8A6B53EC-F5AF-7140-8D6F-0D7FC62B750C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4292600"/>
            <a:ext cx="536575" cy="25400"/>
            <a:chOff x="3742" y="1616"/>
            <a:chExt cx="338" cy="16"/>
          </a:xfrm>
        </p:grpSpPr>
        <p:sp>
          <p:nvSpPr>
            <p:cNvPr id="11288" name="Line 32">
              <a:extLst>
                <a:ext uri="{FF2B5EF4-FFF2-40B4-BE49-F238E27FC236}">
                  <a16:creationId xmlns:a16="http://schemas.microsoft.com/office/drawing/2014/main" id="{86F040F0-36A9-5145-858B-CD823B27A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6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N"/>
            </a:p>
          </p:txBody>
        </p:sp>
        <p:sp>
          <p:nvSpPr>
            <p:cNvPr id="11289" name="Line 33">
              <a:extLst>
                <a:ext uri="{FF2B5EF4-FFF2-40B4-BE49-F238E27FC236}">
                  <a16:creationId xmlns:a16="http://schemas.microsoft.com/office/drawing/2014/main" id="{E8EDB3C2-6559-304F-844B-E4702F819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16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N"/>
            </a:p>
          </p:txBody>
        </p:sp>
      </p:grpSp>
      <p:grpSp>
        <p:nvGrpSpPr>
          <p:cNvPr id="11271" name="Group 34">
            <a:extLst>
              <a:ext uri="{FF2B5EF4-FFF2-40B4-BE49-F238E27FC236}">
                <a16:creationId xmlns:a16="http://schemas.microsoft.com/office/drawing/2014/main" id="{300C44C3-BAA5-3A43-A8B5-95B90B5AAFA7}"/>
              </a:ext>
            </a:extLst>
          </p:cNvPr>
          <p:cNvGrpSpPr>
            <a:grpSpLocks/>
          </p:cNvGrpSpPr>
          <p:nvPr/>
        </p:nvGrpSpPr>
        <p:grpSpPr bwMode="auto">
          <a:xfrm>
            <a:off x="5940425" y="4868863"/>
            <a:ext cx="536575" cy="25400"/>
            <a:chOff x="3742" y="1616"/>
            <a:chExt cx="338" cy="16"/>
          </a:xfrm>
        </p:grpSpPr>
        <p:sp>
          <p:nvSpPr>
            <p:cNvPr id="11286" name="Line 35">
              <a:extLst>
                <a:ext uri="{FF2B5EF4-FFF2-40B4-BE49-F238E27FC236}">
                  <a16:creationId xmlns:a16="http://schemas.microsoft.com/office/drawing/2014/main" id="{C237133D-DDBB-0A46-9A85-3E69735459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6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N"/>
            </a:p>
          </p:txBody>
        </p:sp>
        <p:sp>
          <p:nvSpPr>
            <p:cNvPr id="11287" name="Line 36">
              <a:extLst>
                <a:ext uri="{FF2B5EF4-FFF2-40B4-BE49-F238E27FC236}">
                  <a16:creationId xmlns:a16="http://schemas.microsoft.com/office/drawing/2014/main" id="{E2EB4135-3B09-CE49-A906-42A36F5C2A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16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N"/>
            </a:p>
          </p:txBody>
        </p:sp>
      </p:grpSp>
      <p:grpSp>
        <p:nvGrpSpPr>
          <p:cNvPr id="11272" name="Group 37">
            <a:extLst>
              <a:ext uri="{FF2B5EF4-FFF2-40B4-BE49-F238E27FC236}">
                <a16:creationId xmlns:a16="http://schemas.microsoft.com/office/drawing/2014/main" id="{3F1EE97D-012C-2C4B-A601-24691B00D525}"/>
              </a:ext>
            </a:extLst>
          </p:cNvPr>
          <p:cNvGrpSpPr>
            <a:grpSpLocks/>
          </p:cNvGrpSpPr>
          <p:nvPr/>
        </p:nvGrpSpPr>
        <p:grpSpPr bwMode="auto">
          <a:xfrm>
            <a:off x="5940425" y="5445125"/>
            <a:ext cx="536575" cy="25400"/>
            <a:chOff x="3742" y="1616"/>
            <a:chExt cx="338" cy="16"/>
          </a:xfrm>
        </p:grpSpPr>
        <p:sp>
          <p:nvSpPr>
            <p:cNvPr id="11284" name="Line 38">
              <a:extLst>
                <a:ext uri="{FF2B5EF4-FFF2-40B4-BE49-F238E27FC236}">
                  <a16:creationId xmlns:a16="http://schemas.microsoft.com/office/drawing/2014/main" id="{3D5DDA14-0E6A-914D-833A-F8BB0A628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6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N"/>
            </a:p>
          </p:txBody>
        </p:sp>
        <p:sp>
          <p:nvSpPr>
            <p:cNvPr id="11285" name="Line 39">
              <a:extLst>
                <a:ext uri="{FF2B5EF4-FFF2-40B4-BE49-F238E27FC236}">
                  <a16:creationId xmlns:a16="http://schemas.microsoft.com/office/drawing/2014/main" id="{D217D729-5A50-5246-B433-A497344FF6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16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N"/>
            </a:p>
          </p:txBody>
        </p:sp>
      </p:grpSp>
      <p:grpSp>
        <p:nvGrpSpPr>
          <p:cNvPr id="11273" name="Group 45">
            <a:extLst>
              <a:ext uri="{FF2B5EF4-FFF2-40B4-BE49-F238E27FC236}">
                <a16:creationId xmlns:a16="http://schemas.microsoft.com/office/drawing/2014/main" id="{8C0F0A31-2251-AD48-961B-2AC74C91EAD5}"/>
              </a:ext>
            </a:extLst>
          </p:cNvPr>
          <p:cNvGrpSpPr>
            <a:grpSpLocks/>
          </p:cNvGrpSpPr>
          <p:nvPr/>
        </p:nvGrpSpPr>
        <p:grpSpPr bwMode="auto">
          <a:xfrm>
            <a:off x="857250" y="2357438"/>
            <a:ext cx="3316288" cy="3367087"/>
            <a:chOff x="528" y="1488"/>
            <a:chExt cx="1968" cy="2400"/>
          </a:xfrm>
        </p:grpSpPr>
        <p:sp>
          <p:nvSpPr>
            <p:cNvPr id="11275" name="Rectangle 4">
              <a:extLst>
                <a:ext uri="{FF2B5EF4-FFF2-40B4-BE49-F238E27FC236}">
                  <a16:creationId xmlns:a16="http://schemas.microsoft.com/office/drawing/2014/main" id="{F7408B0F-C058-C046-9330-6ABC40716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488"/>
              <a:ext cx="1968" cy="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11276" name="Line 5">
              <a:extLst>
                <a:ext uri="{FF2B5EF4-FFF2-40B4-BE49-F238E27FC236}">
                  <a16:creationId xmlns:a16="http://schemas.microsoft.com/office/drawing/2014/main" id="{BC48A857-F705-E24C-9A07-F154138CF1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824"/>
              <a:ext cx="19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N"/>
            </a:p>
          </p:txBody>
        </p:sp>
        <p:sp>
          <p:nvSpPr>
            <p:cNvPr id="11277" name="Line 6">
              <a:extLst>
                <a:ext uri="{FF2B5EF4-FFF2-40B4-BE49-F238E27FC236}">
                  <a16:creationId xmlns:a16="http://schemas.microsoft.com/office/drawing/2014/main" id="{C800619B-1F32-B541-B129-F91A1455D9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256"/>
              <a:ext cx="19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N"/>
            </a:p>
          </p:txBody>
        </p:sp>
        <p:sp>
          <p:nvSpPr>
            <p:cNvPr id="11278" name="Line 7">
              <a:extLst>
                <a:ext uri="{FF2B5EF4-FFF2-40B4-BE49-F238E27FC236}">
                  <a16:creationId xmlns:a16="http://schemas.microsoft.com/office/drawing/2014/main" id="{521CA01B-8CC0-8A43-AE03-7C9EF85EA7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688"/>
              <a:ext cx="19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N"/>
            </a:p>
          </p:txBody>
        </p:sp>
        <p:sp>
          <p:nvSpPr>
            <p:cNvPr id="11279" name="Line 8">
              <a:extLst>
                <a:ext uri="{FF2B5EF4-FFF2-40B4-BE49-F238E27FC236}">
                  <a16:creationId xmlns:a16="http://schemas.microsoft.com/office/drawing/2014/main" id="{AA91FF1B-A29E-694C-9ED0-457C356182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072"/>
              <a:ext cx="19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N"/>
            </a:p>
          </p:txBody>
        </p:sp>
        <p:sp>
          <p:nvSpPr>
            <p:cNvPr id="11280" name="Line 9">
              <a:extLst>
                <a:ext uri="{FF2B5EF4-FFF2-40B4-BE49-F238E27FC236}">
                  <a16:creationId xmlns:a16="http://schemas.microsoft.com/office/drawing/2014/main" id="{127C403F-C669-CB4A-86FD-D82C9D4233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504"/>
              <a:ext cx="19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N"/>
            </a:p>
          </p:txBody>
        </p:sp>
        <p:sp>
          <p:nvSpPr>
            <p:cNvPr id="11281" name="Line 10">
              <a:extLst>
                <a:ext uri="{FF2B5EF4-FFF2-40B4-BE49-F238E27FC236}">
                  <a16:creationId xmlns:a16="http://schemas.microsoft.com/office/drawing/2014/main" id="{B8DE0C52-6067-264D-80DD-485FDD88B8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488"/>
              <a:ext cx="1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N"/>
            </a:p>
          </p:txBody>
        </p:sp>
        <p:sp>
          <p:nvSpPr>
            <p:cNvPr id="11282" name="Line 11">
              <a:extLst>
                <a:ext uri="{FF2B5EF4-FFF2-40B4-BE49-F238E27FC236}">
                  <a16:creationId xmlns:a16="http://schemas.microsoft.com/office/drawing/2014/main" id="{A3C4A0FE-20DA-074B-8B7A-558802C209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488"/>
              <a:ext cx="1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N"/>
            </a:p>
          </p:txBody>
        </p:sp>
        <p:sp>
          <p:nvSpPr>
            <p:cNvPr id="11283" name="Line 12">
              <a:extLst>
                <a:ext uri="{FF2B5EF4-FFF2-40B4-BE49-F238E27FC236}">
                  <a16:creationId xmlns:a16="http://schemas.microsoft.com/office/drawing/2014/main" id="{384E1410-9D47-CA4D-984B-05D453D95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488"/>
              <a:ext cx="1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N"/>
            </a:p>
          </p:txBody>
        </p:sp>
      </p:grpSp>
      <p:sp>
        <p:nvSpPr>
          <p:cNvPr id="11274" name="Rectangle 46">
            <a:extLst>
              <a:ext uri="{FF2B5EF4-FFF2-40B4-BE49-F238E27FC236}">
                <a16:creationId xmlns:a16="http://schemas.microsoft.com/office/drawing/2014/main" id="{FC85A4C2-5DFD-7A48-82B5-EF47B97B23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936750"/>
            <a:ext cx="8229600" cy="4876800"/>
          </a:xfrm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Example:                       which is true?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A    B     C    D              A         B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a1   b1   c1   d1             A         C       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a1   b2   c1   d2             C         A       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a2   b2   c2   d2             A         D       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a2   b3   c2   d3             B         D       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a3   b3   c2   d4            AB       D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>
            <a:extLst>
              <a:ext uri="{FF2B5EF4-FFF2-40B4-BE49-F238E27FC236}">
                <a16:creationId xmlns:a16="http://schemas.microsoft.com/office/drawing/2014/main" id="{00893C50-E6A1-E548-9D2F-DCE0CAE53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endParaRPr lang="zh-CN" altLang="zh-CN"/>
          </a:p>
        </p:txBody>
      </p:sp>
      <p:sp>
        <p:nvSpPr>
          <p:cNvPr id="63491" name="内容占位符 2">
            <a:extLst>
              <a:ext uri="{FF2B5EF4-FFF2-40B4-BE49-F238E27FC236}">
                <a16:creationId xmlns:a16="http://schemas.microsoft.com/office/drawing/2014/main" id="{48ADEF14-7638-9147-BE6E-5B53E5408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Relation Decomposition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Lossless Join Decomposition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Dependency-Preserving Decomposition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B0BE6402-0391-9840-98CC-6B5A84553A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9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Relation Decomposition (1)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CD91FCCC-187D-894A-8E51-58F61EEC4F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419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Definition: Let R be a relation schema. A set of relation schemas {R</a:t>
            </a:r>
            <a:r>
              <a:rPr lang="en-US" altLang="zh-CN" baseline="-10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, R</a:t>
            </a:r>
            <a:r>
              <a:rPr lang="en-US" altLang="zh-CN" baseline="-10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, ..., R</a:t>
            </a:r>
            <a:r>
              <a:rPr lang="en-US" altLang="zh-CN" baseline="-10000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} is a decomposition of R if R = R</a:t>
            </a:r>
            <a:r>
              <a:rPr lang="en-US" altLang="zh-CN" baseline="-10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 </a:t>
            </a:r>
            <a:r>
              <a:rPr lang="en-US" altLang="zh-CN">
                <a:ea typeface="宋体" panose="02010600030101010101" pitchFamily="2" charset="-122"/>
              </a:rPr>
              <a:t>...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</a:t>
            </a:r>
            <a:r>
              <a:rPr lang="en-US" altLang="zh-CN">
                <a:ea typeface="宋体" panose="02010600030101010101" pitchFamily="2" charset="-122"/>
              </a:rPr>
              <a:t> R</a:t>
            </a:r>
            <a:r>
              <a:rPr lang="en-US" altLang="zh-CN" baseline="-10000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.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Claim: If {R</a:t>
            </a:r>
            <a:r>
              <a:rPr lang="en-US" altLang="zh-CN" baseline="-10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, R</a:t>
            </a:r>
            <a:r>
              <a:rPr lang="en-US" altLang="zh-CN" baseline="-10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, ..., R</a:t>
            </a:r>
            <a:r>
              <a:rPr lang="en-US" altLang="zh-CN" baseline="-10000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} is a decomposition of R and r is an instance of R, then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r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 </a:t>
            </a:r>
            <a:r>
              <a:rPr lang="en-US" altLang="zh-CN" baseline="-10000">
                <a:ea typeface="宋体" panose="02010600030101010101" pitchFamily="2" charset="-122"/>
              </a:rPr>
              <a:t>R1</a:t>
            </a:r>
            <a:r>
              <a:rPr lang="en-US" altLang="zh-CN">
                <a:ea typeface="宋体" panose="02010600030101010101" pitchFamily="2" charset="-122"/>
              </a:rPr>
              <a:t>(r)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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</a:t>
            </a:r>
            <a:r>
              <a:rPr lang="en-US" altLang="zh-CN" baseline="-10000">
                <a:ea typeface="宋体" panose="02010600030101010101" pitchFamily="2" charset="-122"/>
              </a:rPr>
              <a:t>R2</a:t>
            </a:r>
            <a:r>
              <a:rPr lang="en-US" altLang="zh-CN">
                <a:ea typeface="宋体" panose="02010600030101010101" pitchFamily="2" charset="-122"/>
              </a:rPr>
              <a:t>(r)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</a:t>
            </a:r>
            <a:r>
              <a:rPr lang="en-US" altLang="zh-CN">
                <a:ea typeface="宋体" panose="02010600030101010101" pitchFamily="2" charset="-122"/>
              </a:rPr>
              <a:t> . . .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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</a:t>
            </a:r>
            <a:r>
              <a:rPr lang="en-US" altLang="zh-CN" baseline="-10000">
                <a:ea typeface="宋体" panose="02010600030101010101" pitchFamily="2" charset="-122"/>
              </a:rPr>
              <a:t>Rn</a:t>
            </a:r>
            <a:r>
              <a:rPr lang="en-US" altLang="zh-CN">
                <a:ea typeface="宋体" panose="02010600030101010101" pitchFamily="2" charset="-122"/>
              </a:rPr>
              <a:t>(r)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Information may be lost (i.e. wrong tuples may be added) due to a decomposition.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48F2A0A1-55CC-954B-AC8D-1E1D0C8053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altLang="zh-CN" sz="4000">
                <a:ea typeface="宋体" panose="02010600030101010101" pitchFamily="2" charset="-122"/>
              </a:rPr>
              <a:t>Lossless Join Decomposition (1)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91A1CB41-8D6C-844C-B92A-A7E6D17A0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101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Definition: {R</a:t>
            </a:r>
            <a:r>
              <a:rPr lang="en-US" altLang="zh-CN" baseline="-10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, R</a:t>
            </a:r>
            <a:r>
              <a:rPr lang="en-US" altLang="zh-CN" baseline="-10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, ..., R</a:t>
            </a:r>
            <a:r>
              <a:rPr lang="en-US" altLang="zh-CN" baseline="-10000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} is a </a:t>
            </a: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lossless (non-additive) join decomposition</a:t>
            </a:r>
            <a:r>
              <a:rPr lang="en-US" altLang="zh-CN">
                <a:ea typeface="宋体" panose="02010600030101010101" pitchFamily="2" charset="-122"/>
              </a:rPr>
              <a:t> of R if for every legal instance r of R, we have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r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= </a:t>
            </a:r>
            <a:r>
              <a:rPr lang="en-US" altLang="zh-CN" baseline="-10000">
                <a:ea typeface="宋体" panose="02010600030101010101" pitchFamily="2" charset="-122"/>
              </a:rPr>
              <a:t>R1</a:t>
            </a:r>
            <a:r>
              <a:rPr lang="en-US" altLang="zh-CN">
                <a:ea typeface="宋体" panose="02010600030101010101" pitchFamily="2" charset="-122"/>
              </a:rPr>
              <a:t>(r)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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</a:t>
            </a:r>
            <a:r>
              <a:rPr lang="en-US" altLang="zh-CN" baseline="-10000">
                <a:ea typeface="宋体" panose="02010600030101010101" pitchFamily="2" charset="-122"/>
              </a:rPr>
              <a:t>R2</a:t>
            </a:r>
            <a:r>
              <a:rPr lang="en-US" altLang="zh-CN">
                <a:ea typeface="宋体" panose="02010600030101010101" pitchFamily="2" charset="-122"/>
              </a:rPr>
              <a:t>(r)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</a:t>
            </a:r>
            <a:r>
              <a:rPr lang="en-US" altLang="zh-CN">
                <a:ea typeface="宋体" panose="02010600030101010101" pitchFamily="2" charset="-122"/>
              </a:rPr>
              <a:t> . . .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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</a:t>
            </a:r>
            <a:r>
              <a:rPr lang="en-US" altLang="zh-CN" baseline="-10000">
                <a:ea typeface="宋体" panose="02010600030101010101" pitchFamily="2" charset="-122"/>
              </a:rPr>
              <a:t>Rn</a:t>
            </a:r>
            <a:r>
              <a:rPr lang="en-US" altLang="zh-CN">
                <a:ea typeface="宋体" panose="02010600030101010101" pitchFamily="2" charset="-122"/>
              </a:rPr>
              <a:t>(r)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AF6B3A29-54B6-364B-8B4C-0DDBF86F2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altLang="zh-CN" sz="4000">
                <a:ea typeface="宋体" panose="02010600030101010101" pitchFamily="2" charset="-122"/>
              </a:rPr>
              <a:t>Lossless Join Decomposition (2) 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3C693C4A-81CD-0144-8C5E-0495C75226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7538" y="1676400"/>
            <a:ext cx="7988300" cy="4876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Theorem</a:t>
            </a:r>
            <a:r>
              <a:rPr lang="en-US" altLang="zh-CN">
                <a:ea typeface="宋体" panose="02010600030101010101" pitchFamily="2" charset="-122"/>
              </a:rPr>
              <a:t>: Let R be a relation schema and F be a set of FDs in R. Then a decomposition of R, {R1, R2}, is a lossless-join decomposition if and only if </a:t>
            </a:r>
          </a:p>
          <a:p>
            <a:r>
              <a:rPr lang="en-US" altLang="zh-CN">
                <a:ea typeface="宋体" panose="02010600030101010101" pitchFamily="2" charset="-122"/>
              </a:rPr>
              <a:t>R1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 </a:t>
            </a:r>
            <a:r>
              <a:rPr lang="en-US" altLang="zh-CN">
                <a:ea typeface="宋体" panose="02010600030101010101" pitchFamily="2" charset="-122"/>
              </a:rPr>
              <a:t>R2          R1 - R2; or</a:t>
            </a:r>
          </a:p>
          <a:p>
            <a:r>
              <a:rPr lang="en-US" altLang="zh-CN">
                <a:ea typeface="宋体" panose="02010600030101010101" pitchFamily="2" charset="-122"/>
              </a:rPr>
              <a:t>R1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</a:t>
            </a:r>
            <a:r>
              <a:rPr lang="en-US" altLang="zh-CN">
                <a:ea typeface="宋体" panose="02010600030101010101" pitchFamily="2" charset="-122"/>
              </a:rPr>
              <a:t> R2          R2 - R1.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66564" name="Line 4">
            <a:extLst>
              <a:ext uri="{FF2B5EF4-FFF2-40B4-BE49-F238E27FC236}">
                <a16:creationId xmlns:a16="http://schemas.microsoft.com/office/drawing/2014/main" id="{995F73CC-20AA-C444-A193-7230606CCF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371633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66565" name="Line 5">
            <a:extLst>
              <a:ext uri="{FF2B5EF4-FFF2-40B4-BE49-F238E27FC236}">
                <a16:creationId xmlns:a16="http://schemas.microsoft.com/office/drawing/2014/main" id="{98317376-3A4C-EC48-A155-03D6D79C3D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4293096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5ADF0803-DA7A-CF4C-8AAF-82480BF8BA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altLang="zh-CN" sz="4000">
                <a:ea typeface="宋体" panose="02010600030101010101" pitchFamily="2" charset="-122"/>
              </a:rPr>
              <a:t>Lossless Join Decomposition (3) 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5FAE0190-6CB2-CA48-BFB4-5F81E33748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7538" y="1676400"/>
            <a:ext cx="7988300" cy="4876800"/>
          </a:xfrm>
        </p:spPr>
        <p:txBody>
          <a:bodyPr/>
          <a:lstStyle/>
          <a:p>
            <a:r>
              <a:rPr lang="en-US" altLang="zh-CN" b="1">
                <a:ea typeface="宋体" panose="02010600030101010101" pitchFamily="2" charset="-122"/>
              </a:rPr>
              <a:t>Example 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F={</a:t>
            </a:r>
            <a:r>
              <a:rPr lang="zh-CN" altLang="en-US" sz="2400">
                <a:ea typeface="宋体" panose="02010600030101010101" pitchFamily="2" charset="-122"/>
              </a:rPr>
              <a:t>动物名称</a:t>
            </a:r>
            <a:r>
              <a:rPr lang="en-US" altLang="zh-CN" sz="2400">
                <a:ea typeface="宋体" panose="02010600030101010101" pitchFamily="2" charset="-122"/>
              </a:rPr>
              <a:t>→</a:t>
            </a:r>
            <a:r>
              <a:rPr lang="zh-CN" altLang="en-US" sz="2400">
                <a:ea typeface="宋体" panose="02010600030101010101" pitchFamily="2" charset="-122"/>
              </a:rPr>
              <a:t>动物属性</a:t>
            </a:r>
            <a:r>
              <a:rPr lang="en-US" altLang="zh-CN" sz="2400">
                <a:ea typeface="宋体" panose="02010600030101010101" pitchFamily="2" charset="-122"/>
              </a:rPr>
              <a:t>,</a:t>
            </a:r>
            <a:r>
              <a:rPr lang="zh-CN" altLang="en-US" sz="2400">
                <a:ea typeface="宋体" panose="02010600030101010101" pitchFamily="2" charset="-122"/>
              </a:rPr>
              <a:t>动物属性</a:t>
            </a:r>
            <a:r>
              <a:rPr lang="en-US" altLang="zh-CN" sz="2400">
                <a:ea typeface="宋体" panose="02010600030101010101" pitchFamily="2" charset="-122"/>
              </a:rPr>
              <a:t>→</a:t>
            </a:r>
            <a:r>
              <a:rPr lang="zh-CN" altLang="en-US" sz="2400">
                <a:ea typeface="宋体" panose="02010600030101010101" pitchFamily="2" charset="-122"/>
              </a:rPr>
              <a:t>动物居住地</a:t>
            </a:r>
            <a:r>
              <a:rPr lang="en-US" altLang="zh-CN" sz="2400">
                <a:ea typeface="宋体" panose="02010600030101010101" pitchFamily="2" charset="-122"/>
              </a:rPr>
              <a:t>,</a:t>
            </a:r>
            <a:r>
              <a:rPr lang="zh-CN" altLang="en-US" sz="2400">
                <a:ea typeface="宋体" panose="02010600030101010101" pitchFamily="2" charset="-122"/>
              </a:rPr>
              <a:t>动物名称</a:t>
            </a:r>
            <a:r>
              <a:rPr lang="en-US" altLang="zh-CN" sz="2400">
                <a:ea typeface="宋体" panose="02010600030101010101" pitchFamily="2" charset="-122"/>
              </a:rPr>
              <a:t>→</a:t>
            </a:r>
            <a:r>
              <a:rPr lang="zh-CN" altLang="en-US" sz="2400">
                <a:ea typeface="宋体" panose="02010600030101010101" pitchFamily="2" charset="-122"/>
              </a:rPr>
              <a:t>动物居住地</a:t>
            </a:r>
            <a:r>
              <a:rPr lang="en-US" altLang="zh-CN" sz="2400">
                <a:ea typeface="宋体" panose="02010600030101010101" pitchFamily="2" charset="-122"/>
              </a:rPr>
              <a:t>}</a:t>
            </a:r>
            <a:endParaRPr lang="en-US" altLang="zh-CN" sz="2400" b="1">
              <a:ea typeface="宋体" panose="02010600030101010101" pitchFamily="2" charset="-122"/>
            </a:endParaRPr>
          </a:p>
          <a:p>
            <a:pPr lvl="1"/>
            <a:r>
              <a:rPr lang="en-US" altLang="zh-CN" sz="2400" b="1">
                <a:ea typeface="宋体" panose="02010600030101010101" pitchFamily="2" charset="-122"/>
              </a:rPr>
              <a:t>T1 (</a:t>
            </a:r>
            <a:r>
              <a:rPr lang="zh-CN" altLang="en-US" sz="2400" b="1">
                <a:ea typeface="宋体" panose="02010600030101010101" pitchFamily="2" charset="-122"/>
              </a:rPr>
              <a:t>动物名称，动物属性</a:t>
            </a:r>
            <a:r>
              <a:rPr lang="en-US" altLang="zh-CN" sz="2400" b="1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sz="2400" b="1">
                <a:ea typeface="宋体" panose="02010600030101010101" pitchFamily="2" charset="-122"/>
              </a:rPr>
              <a:t>T2 (</a:t>
            </a:r>
            <a:r>
              <a:rPr lang="zh-CN" altLang="en-US" sz="2400" b="1">
                <a:ea typeface="宋体" panose="02010600030101010101" pitchFamily="2" charset="-122"/>
              </a:rPr>
              <a:t>动物名称，动物居住地</a:t>
            </a:r>
            <a:r>
              <a:rPr lang="en-US" altLang="zh-CN" sz="2400" b="1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T1</a:t>
            </a:r>
            <a:r>
              <a:rPr lang="en-US" altLang="zh-CN" sz="2400">
                <a:ea typeface="宋体" panose="02010600030101010101" pitchFamily="2" charset="-122"/>
                <a:sym typeface="Symbol" pitchFamily="2" charset="2"/>
              </a:rPr>
              <a:t> T2=</a:t>
            </a:r>
            <a:r>
              <a:rPr lang="zh-CN" altLang="en-US" sz="2400" b="1">
                <a:ea typeface="宋体" panose="02010600030101010101" pitchFamily="2" charset="-122"/>
              </a:rPr>
              <a:t>动物名称</a:t>
            </a:r>
            <a:endParaRPr lang="en-US" altLang="zh-CN" sz="2400" b="1">
              <a:ea typeface="宋体" panose="02010600030101010101" pitchFamily="2" charset="-122"/>
            </a:endParaRP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T1</a:t>
            </a:r>
            <a:r>
              <a:rPr lang="en-US" altLang="zh-CN" sz="2400">
                <a:ea typeface="宋体" panose="02010600030101010101" pitchFamily="2" charset="-122"/>
                <a:sym typeface="Symbol" pitchFamily="2" charset="2"/>
              </a:rPr>
              <a:t> -T2=</a:t>
            </a:r>
            <a:r>
              <a:rPr lang="zh-CN" altLang="en-US" sz="2400" b="1">
                <a:ea typeface="宋体" panose="02010600030101010101" pitchFamily="2" charset="-122"/>
              </a:rPr>
              <a:t>动物属性</a:t>
            </a:r>
            <a:endParaRPr lang="en-US" altLang="zh-CN" sz="2400" b="1">
              <a:ea typeface="宋体" panose="02010600030101010101" pitchFamily="2" charset="-122"/>
            </a:endParaRP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T2</a:t>
            </a:r>
            <a:r>
              <a:rPr lang="en-US" altLang="zh-CN" sz="2400">
                <a:ea typeface="宋体" panose="02010600030101010101" pitchFamily="2" charset="-122"/>
                <a:sym typeface="Symbol" pitchFamily="2" charset="2"/>
              </a:rPr>
              <a:t> –T1=</a:t>
            </a:r>
            <a:r>
              <a:rPr lang="zh-CN" altLang="en-US" sz="2400" b="1">
                <a:ea typeface="宋体" panose="02010600030101010101" pitchFamily="2" charset="-122"/>
              </a:rPr>
              <a:t>动物居住地</a:t>
            </a:r>
            <a:endParaRPr lang="en-US" altLang="zh-CN" sz="2400" b="1">
              <a:ea typeface="宋体" panose="02010600030101010101" pitchFamily="2" charset="-122"/>
            </a:endParaRPr>
          </a:p>
          <a:p>
            <a:pPr lvl="2"/>
            <a:r>
              <a:rPr lang="zh-CN" altLang="en-US" b="1">
                <a:ea typeface="宋体" panose="02010600030101010101" pitchFamily="2" charset="-122"/>
              </a:rPr>
              <a:t>动物名称          动物属性</a:t>
            </a:r>
            <a:endParaRPr lang="en-US" altLang="zh-CN" b="1">
              <a:ea typeface="宋体" panose="02010600030101010101" pitchFamily="2" charset="-122"/>
            </a:endParaRPr>
          </a:p>
          <a:p>
            <a:pPr lvl="2"/>
            <a:r>
              <a:rPr lang="zh-CN" altLang="en-US" b="1">
                <a:ea typeface="宋体" panose="02010600030101010101" pitchFamily="2" charset="-122"/>
              </a:rPr>
              <a:t>动物名称          动物居住地</a:t>
            </a:r>
            <a:endParaRPr lang="en-US" altLang="zh-CN" b="1">
              <a:ea typeface="宋体" panose="02010600030101010101" pitchFamily="2" charset="-122"/>
            </a:endParaRPr>
          </a:p>
          <a:p>
            <a:pPr lvl="2"/>
            <a:endParaRPr lang="en-US" altLang="zh-CN" b="1">
              <a:ea typeface="宋体" panose="02010600030101010101" pitchFamily="2" charset="-122"/>
            </a:endParaRPr>
          </a:p>
          <a:p>
            <a:pPr lvl="2"/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67588" name="Line 4">
            <a:extLst>
              <a:ext uri="{FF2B5EF4-FFF2-40B4-BE49-F238E27FC236}">
                <a16:creationId xmlns:a16="http://schemas.microsoft.com/office/drawing/2014/main" id="{C37A8470-6AAE-B047-B2AD-DE6FB7480D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5638" y="54451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67589" name="Line 5">
            <a:extLst>
              <a:ext uri="{FF2B5EF4-FFF2-40B4-BE49-F238E27FC236}">
                <a16:creationId xmlns:a16="http://schemas.microsoft.com/office/drawing/2014/main" id="{0D41D1F9-A352-3E4E-9A49-0F14A1B379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5638" y="58769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6A28243-9C53-E149-918C-79DC1B60B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5294313"/>
            <a:ext cx="32877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lossless-join decomposition 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9FDCBA03-8F67-3C44-9CB1-789C5BDF38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altLang="zh-CN" sz="4000">
                <a:ea typeface="宋体" panose="02010600030101010101" pitchFamily="2" charset="-122"/>
              </a:rPr>
              <a:t>Lossless Join Decomposition (4) 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838E98C0-128B-5D40-9AA7-C2BF6592AE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7538" y="1676400"/>
            <a:ext cx="7988300" cy="4876800"/>
          </a:xfrm>
        </p:spPr>
        <p:txBody>
          <a:bodyPr/>
          <a:lstStyle/>
          <a:p>
            <a:r>
              <a:rPr lang="en-US" altLang="zh-CN" b="1">
                <a:ea typeface="宋体" panose="02010600030101010101" pitchFamily="2" charset="-122"/>
              </a:rPr>
              <a:t>Example 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F={</a:t>
            </a:r>
            <a:r>
              <a:rPr lang="zh-CN" altLang="en-US" sz="2400">
                <a:ea typeface="宋体" panose="02010600030101010101" pitchFamily="2" charset="-122"/>
              </a:rPr>
              <a:t>动物名称</a:t>
            </a:r>
            <a:r>
              <a:rPr lang="en-US" altLang="zh-CN" sz="2400">
                <a:ea typeface="宋体" panose="02010600030101010101" pitchFamily="2" charset="-122"/>
              </a:rPr>
              <a:t>→</a:t>
            </a:r>
            <a:r>
              <a:rPr lang="zh-CN" altLang="en-US" sz="2400">
                <a:ea typeface="宋体" panose="02010600030101010101" pitchFamily="2" charset="-122"/>
              </a:rPr>
              <a:t>动物属性</a:t>
            </a:r>
            <a:r>
              <a:rPr lang="en-US" altLang="zh-CN" sz="2400">
                <a:ea typeface="宋体" panose="02010600030101010101" pitchFamily="2" charset="-122"/>
              </a:rPr>
              <a:t>,</a:t>
            </a:r>
            <a:r>
              <a:rPr lang="zh-CN" altLang="en-US" sz="2400">
                <a:ea typeface="宋体" panose="02010600030101010101" pitchFamily="2" charset="-122"/>
              </a:rPr>
              <a:t>动物属性</a:t>
            </a:r>
            <a:r>
              <a:rPr lang="en-US" altLang="zh-CN" sz="2400">
                <a:ea typeface="宋体" panose="02010600030101010101" pitchFamily="2" charset="-122"/>
              </a:rPr>
              <a:t>→</a:t>
            </a:r>
            <a:r>
              <a:rPr lang="zh-CN" altLang="en-US" sz="2400">
                <a:ea typeface="宋体" panose="02010600030101010101" pitchFamily="2" charset="-122"/>
              </a:rPr>
              <a:t>动物居住地</a:t>
            </a:r>
            <a:r>
              <a:rPr lang="en-US" altLang="zh-CN" sz="2400">
                <a:ea typeface="宋体" panose="02010600030101010101" pitchFamily="2" charset="-122"/>
              </a:rPr>
              <a:t>,</a:t>
            </a:r>
            <a:r>
              <a:rPr lang="zh-CN" altLang="en-US" sz="2400">
                <a:ea typeface="宋体" panose="02010600030101010101" pitchFamily="2" charset="-122"/>
              </a:rPr>
              <a:t>动物名称</a:t>
            </a:r>
            <a:r>
              <a:rPr lang="en-US" altLang="zh-CN" sz="2400">
                <a:ea typeface="宋体" panose="02010600030101010101" pitchFamily="2" charset="-122"/>
              </a:rPr>
              <a:t>→</a:t>
            </a:r>
            <a:r>
              <a:rPr lang="zh-CN" altLang="en-US" sz="2400">
                <a:ea typeface="宋体" panose="02010600030101010101" pitchFamily="2" charset="-122"/>
              </a:rPr>
              <a:t>动物居住地</a:t>
            </a:r>
            <a:r>
              <a:rPr lang="en-US" altLang="zh-CN" sz="2400">
                <a:ea typeface="宋体" panose="02010600030101010101" pitchFamily="2" charset="-122"/>
              </a:rPr>
              <a:t>}</a:t>
            </a:r>
            <a:endParaRPr lang="en-US" altLang="zh-CN" sz="2400" b="1">
              <a:ea typeface="宋体" panose="02010600030101010101" pitchFamily="2" charset="-122"/>
            </a:endParaRPr>
          </a:p>
          <a:p>
            <a:pPr lvl="1"/>
            <a:r>
              <a:rPr lang="en-US" altLang="zh-CN" sz="2400" b="1">
                <a:ea typeface="宋体" panose="02010600030101010101" pitchFamily="2" charset="-122"/>
              </a:rPr>
              <a:t>T1 (</a:t>
            </a:r>
            <a:r>
              <a:rPr lang="zh-CN" altLang="en-US" sz="2400" b="1">
                <a:ea typeface="宋体" panose="02010600030101010101" pitchFamily="2" charset="-122"/>
              </a:rPr>
              <a:t>动物名称，动物居住地</a:t>
            </a:r>
            <a:r>
              <a:rPr lang="en-US" altLang="zh-CN" sz="2400" b="1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sz="2400" b="1">
                <a:ea typeface="宋体" panose="02010600030101010101" pitchFamily="2" charset="-122"/>
              </a:rPr>
              <a:t>T2 (</a:t>
            </a:r>
            <a:r>
              <a:rPr lang="zh-CN" altLang="en-US" sz="2400" b="1">
                <a:ea typeface="宋体" panose="02010600030101010101" pitchFamily="2" charset="-122"/>
              </a:rPr>
              <a:t>动物属性，动物居住地</a:t>
            </a:r>
            <a:r>
              <a:rPr lang="en-US" altLang="zh-CN" sz="2400" b="1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T1</a:t>
            </a:r>
            <a:r>
              <a:rPr lang="en-US" altLang="zh-CN" sz="2400">
                <a:ea typeface="宋体" panose="02010600030101010101" pitchFamily="2" charset="-122"/>
                <a:sym typeface="Symbol" pitchFamily="2" charset="2"/>
              </a:rPr>
              <a:t> T2=</a:t>
            </a:r>
            <a:r>
              <a:rPr lang="zh-CN" altLang="en-US" sz="2400" b="1">
                <a:ea typeface="宋体" panose="02010600030101010101" pitchFamily="2" charset="-122"/>
              </a:rPr>
              <a:t>动物居住地</a:t>
            </a:r>
            <a:endParaRPr lang="en-US" altLang="zh-CN" sz="2400" b="1">
              <a:ea typeface="宋体" panose="02010600030101010101" pitchFamily="2" charset="-122"/>
            </a:endParaRP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T1</a:t>
            </a:r>
            <a:r>
              <a:rPr lang="en-US" altLang="zh-CN" sz="2400">
                <a:ea typeface="宋体" panose="02010600030101010101" pitchFamily="2" charset="-122"/>
                <a:sym typeface="Symbol" pitchFamily="2" charset="2"/>
              </a:rPr>
              <a:t> -T2=</a:t>
            </a:r>
            <a:r>
              <a:rPr lang="zh-CN" altLang="en-US" sz="2400" b="1">
                <a:ea typeface="宋体" panose="02010600030101010101" pitchFamily="2" charset="-122"/>
              </a:rPr>
              <a:t>动物名称</a:t>
            </a:r>
            <a:endParaRPr lang="en-US" altLang="zh-CN" sz="2400" b="1">
              <a:ea typeface="宋体" panose="02010600030101010101" pitchFamily="2" charset="-122"/>
            </a:endParaRP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T2</a:t>
            </a:r>
            <a:r>
              <a:rPr lang="en-US" altLang="zh-CN" sz="2400">
                <a:ea typeface="宋体" panose="02010600030101010101" pitchFamily="2" charset="-122"/>
                <a:sym typeface="Symbol" pitchFamily="2" charset="2"/>
              </a:rPr>
              <a:t> –T1=</a:t>
            </a:r>
            <a:r>
              <a:rPr lang="zh-CN" altLang="en-US" sz="2400" b="1">
                <a:ea typeface="宋体" panose="02010600030101010101" pitchFamily="2" charset="-122"/>
              </a:rPr>
              <a:t>动物属性</a:t>
            </a:r>
            <a:endParaRPr lang="en-US" altLang="zh-CN" sz="2400" b="1">
              <a:ea typeface="宋体" panose="02010600030101010101" pitchFamily="2" charset="-122"/>
            </a:endParaRPr>
          </a:p>
          <a:p>
            <a:pPr lvl="2"/>
            <a:r>
              <a:rPr lang="zh-CN" altLang="en-US" b="1">
                <a:ea typeface="宋体" panose="02010600030101010101" pitchFamily="2" charset="-122"/>
              </a:rPr>
              <a:t>动物居住地         动物名称</a:t>
            </a:r>
            <a:endParaRPr lang="en-US" altLang="zh-CN" b="1">
              <a:ea typeface="宋体" panose="02010600030101010101" pitchFamily="2" charset="-122"/>
            </a:endParaRPr>
          </a:p>
          <a:p>
            <a:pPr lvl="2"/>
            <a:r>
              <a:rPr lang="zh-CN" altLang="en-US" b="1">
                <a:ea typeface="宋体" panose="02010600030101010101" pitchFamily="2" charset="-122"/>
              </a:rPr>
              <a:t>动物居住地         动物属性</a:t>
            </a:r>
            <a:endParaRPr lang="en-US" altLang="zh-CN" b="1">
              <a:ea typeface="宋体" panose="02010600030101010101" pitchFamily="2" charset="-122"/>
            </a:endParaRPr>
          </a:p>
          <a:p>
            <a:pPr lvl="2"/>
            <a:endParaRPr lang="en-US" altLang="zh-CN" b="1">
              <a:ea typeface="宋体" panose="02010600030101010101" pitchFamily="2" charset="-122"/>
            </a:endParaRPr>
          </a:p>
          <a:p>
            <a:pPr lvl="2"/>
            <a:endParaRPr lang="en-US" altLang="zh-CN" b="1">
              <a:ea typeface="宋体" panose="02010600030101010101" pitchFamily="2" charset="-122"/>
            </a:endParaRPr>
          </a:p>
          <a:p>
            <a:pPr lvl="2"/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68612" name="Line 4">
            <a:extLst>
              <a:ext uri="{FF2B5EF4-FFF2-40B4-BE49-F238E27FC236}">
                <a16:creationId xmlns:a16="http://schemas.microsoft.com/office/drawing/2014/main" id="{9FEF00B6-7F66-A449-A863-7B999C9347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1375" y="54451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68613" name="Line 5">
            <a:extLst>
              <a:ext uri="{FF2B5EF4-FFF2-40B4-BE49-F238E27FC236}">
                <a16:creationId xmlns:a16="http://schemas.microsoft.com/office/drawing/2014/main" id="{3203C72E-86D5-FD40-80D4-EB66E7C460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5500" y="58769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2EA68B9-3B48-ED48-890B-977086453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5294313"/>
            <a:ext cx="2992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lossy-join decomposition 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！</a:t>
            </a:r>
          </a:p>
        </p:txBody>
      </p:sp>
      <p:grpSp>
        <p:nvGrpSpPr>
          <p:cNvPr id="68615" name="组合 6">
            <a:extLst>
              <a:ext uri="{FF2B5EF4-FFF2-40B4-BE49-F238E27FC236}">
                <a16:creationId xmlns:a16="http://schemas.microsoft.com/office/drawing/2014/main" id="{61388D55-A009-9749-B337-EB840114CCDB}"/>
              </a:ext>
            </a:extLst>
          </p:cNvPr>
          <p:cNvGrpSpPr>
            <a:grpSpLocks/>
          </p:cNvGrpSpPr>
          <p:nvPr/>
        </p:nvGrpSpPr>
        <p:grpSpPr bwMode="auto">
          <a:xfrm>
            <a:off x="3563938" y="5313363"/>
            <a:ext cx="287337" cy="215900"/>
            <a:chOff x="827584" y="5805264"/>
            <a:chExt cx="288032" cy="216024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79408F8A-67FD-C149-894A-FF5801BC5EDC}"/>
                </a:ext>
              </a:extLst>
            </p:cNvPr>
            <p:cNvCxnSpPr/>
            <p:nvPr/>
          </p:nvCxnSpPr>
          <p:spPr>
            <a:xfrm>
              <a:off x="827584" y="5805264"/>
              <a:ext cx="288032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EF167077-93D0-F540-884A-B3DCF12BEC2B}"/>
                </a:ext>
              </a:extLst>
            </p:cNvPr>
            <p:cNvCxnSpPr/>
            <p:nvPr/>
          </p:nvCxnSpPr>
          <p:spPr>
            <a:xfrm flipV="1">
              <a:off x="827584" y="5805264"/>
              <a:ext cx="288032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616" name="组合 12">
            <a:extLst>
              <a:ext uri="{FF2B5EF4-FFF2-40B4-BE49-F238E27FC236}">
                <a16:creationId xmlns:a16="http://schemas.microsoft.com/office/drawing/2014/main" id="{ADC1EF40-A109-6D44-A0DF-C8BC918059C2}"/>
              </a:ext>
            </a:extLst>
          </p:cNvPr>
          <p:cNvGrpSpPr>
            <a:grpSpLocks/>
          </p:cNvGrpSpPr>
          <p:nvPr/>
        </p:nvGrpSpPr>
        <p:grpSpPr bwMode="auto">
          <a:xfrm>
            <a:off x="3559175" y="5799138"/>
            <a:ext cx="288925" cy="215900"/>
            <a:chOff x="827584" y="5805264"/>
            <a:chExt cx="288032" cy="216024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7004DC55-1588-244B-9FD4-2DEB44408575}"/>
                </a:ext>
              </a:extLst>
            </p:cNvPr>
            <p:cNvCxnSpPr/>
            <p:nvPr/>
          </p:nvCxnSpPr>
          <p:spPr>
            <a:xfrm>
              <a:off x="827584" y="5805264"/>
              <a:ext cx="288032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CC887AEC-ACB3-674F-AA72-A42AD7F898C8}"/>
                </a:ext>
              </a:extLst>
            </p:cNvPr>
            <p:cNvCxnSpPr/>
            <p:nvPr/>
          </p:nvCxnSpPr>
          <p:spPr>
            <a:xfrm flipV="1">
              <a:off x="827584" y="5805264"/>
              <a:ext cx="288032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121CA468-DA45-9949-9436-C4798B2BE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altLang="zh-CN" sz="4000">
                <a:ea typeface="宋体" panose="02010600030101010101" pitchFamily="2" charset="-122"/>
              </a:rPr>
              <a:t>Lossless Join Decomposition (5) 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874CB403-77D6-A04A-897F-9FD68BACA8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7538" y="1676400"/>
            <a:ext cx="7988300" cy="4876800"/>
          </a:xfrm>
        </p:spPr>
        <p:txBody>
          <a:bodyPr/>
          <a:lstStyle/>
          <a:p>
            <a:r>
              <a:rPr lang="en-US" altLang="zh-CN" b="1">
                <a:ea typeface="宋体" panose="02010600030101010101" pitchFamily="2" charset="-122"/>
              </a:rPr>
              <a:t>Example 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F={</a:t>
            </a:r>
            <a:r>
              <a:rPr lang="zh-CN" altLang="en-US" sz="2400">
                <a:ea typeface="宋体" panose="02010600030101010101" pitchFamily="2" charset="-122"/>
              </a:rPr>
              <a:t>动物名称</a:t>
            </a:r>
            <a:r>
              <a:rPr lang="en-US" altLang="zh-CN" sz="2400">
                <a:ea typeface="宋体" panose="02010600030101010101" pitchFamily="2" charset="-122"/>
              </a:rPr>
              <a:t>→</a:t>
            </a:r>
            <a:r>
              <a:rPr lang="zh-CN" altLang="en-US" sz="2400">
                <a:ea typeface="宋体" panose="02010600030101010101" pitchFamily="2" charset="-122"/>
              </a:rPr>
              <a:t>动物属性</a:t>
            </a:r>
            <a:r>
              <a:rPr lang="en-US" altLang="zh-CN" sz="2400">
                <a:ea typeface="宋体" panose="02010600030101010101" pitchFamily="2" charset="-122"/>
              </a:rPr>
              <a:t>,</a:t>
            </a:r>
            <a:r>
              <a:rPr lang="zh-CN" altLang="en-US" sz="2400">
                <a:ea typeface="宋体" panose="02010600030101010101" pitchFamily="2" charset="-122"/>
              </a:rPr>
              <a:t>动物属性</a:t>
            </a:r>
            <a:r>
              <a:rPr lang="en-US" altLang="zh-CN" sz="2400">
                <a:ea typeface="宋体" panose="02010600030101010101" pitchFamily="2" charset="-122"/>
              </a:rPr>
              <a:t>→</a:t>
            </a:r>
            <a:r>
              <a:rPr lang="zh-CN" altLang="en-US" sz="2400">
                <a:ea typeface="宋体" panose="02010600030101010101" pitchFamily="2" charset="-122"/>
              </a:rPr>
              <a:t>动物居住地</a:t>
            </a:r>
            <a:r>
              <a:rPr lang="en-US" altLang="zh-CN" sz="2400">
                <a:ea typeface="宋体" panose="02010600030101010101" pitchFamily="2" charset="-122"/>
              </a:rPr>
              <a:t>,</a:t>
            </a:r>
            <a:r>
              <a:rPr lang="zh-CN" altLang="en-US" sz="2400">
                <a:ea typeface="宋体" panose="02010600030101010101" pitchFamily="2" charset="-122"/>
              </a:rPr>
              <a:t>动物名称</a:t>
            </a:r>
            <a:r>
              <a:rPr lang="en-US" altLang="zh-CN" sz="2400">
                <a:ea typeface="宋体" panose="02010600030101010101" pitchFamily="2" charset="-122"/>
              </a:rPr>
              <a:t>→</a:t>
            </a:r>
            <a:r>
              <a:rPr lang="zh-CN" altLang="en-US" sz="2400">
                <a:ea typeface="宋体" panose="02010600030101010101" pitchFamily="2" charset="-122"/>
              </a:rPr>
              <a:t>动物居住地</a:t>
            </a:r>
            <a:r>
              <a:rPr lang="en-US" altLang="zh-CN" sz="2400">
                <a:ea typeface="宋体" panose="02010600030101010101" pitchFamily="2" charset="-122"/>
              </a:rPr>
              <a:t>}</a:t>
            </a:r>
            <a:endParaRPr lang="en-US" altLang="zh-CN" sz="2400" b="1">
              <a:ea typeface="宋体" panose="02010600030101010101" pitchFamily="2" charset="-122"/>
            </a:endParaRPr>
          </a:p>
          <a:p>
            <a:pPr lvl="1"/>
            <a:r>
              <a:rPr lang="en-US" altLang="zh-CN" sz="2400" b="1">
                <a:ea typeface="宋体" panose="02010600030101010101" pitchFamily="2" charset="-122"/>
              </a:rPr>
              <a:t>T1 (</a:t>
            </a:r>
            <a:r>
              <a:rPr lang="zh-CN" altLang="en-US" sz="2400" b="1">
                <a:ea typeface="宋体" panose="02010600030101010101" pitchFamily="2" charset="-122"/>
              </a:rPr>
              <a:t>动物名称，动物属性</a:t>
            </a:r>
            <a:r>
              <a:rPr lang="en-US" altLang="zh-CN" sz="2400" b="1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sz="2400" b="1">
                <a:ea typeface="宋体" panose="02010600030101010101" pitchFamily="2" charset="-122"/>
              </a:rPr>
              <a:t>T2 (</a:t>
            </a:r>
            <a:r>
              <a:rPr lang="zh-CN" altLang="en-US" sz="2400" b="1">
                <a:ea typeface="宋体" panose="02010600030101010101" pitchFamily="2" charset="-122"/>
              </a:rPr>
              <a:t>动物属性，动物居住地</a:t>
            </a:r>
            <a:r>
              <a:rPr lang="en-US" altLang="zh-CN" sz="2400" b="1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T1</a:t>
            </a:r>
            <a:r>
              <a:rPr lang="en-US" altLang="zh-CN" sz="2400">
                <a:ea typeface="宋体" panose="02010600030101010101" pitchFamily="2" charset="-122"/>
                <a:sym typeface="Symbol" pitchFamily="2" charset="2"/>
              </a:rPr>
              <a:t> T2=</a:t>
            </a:r>
            <a:r>
              <a:rPr lang="zh-CN" altLang="en-US" sz="2400" b="1">
                <a:ea typeface="宋体" panose="02010600030101010101" pitchFamily="2" charset="-122"/>
              </a:rPr>
              <a:t>动物属性</a:t>
            </a:r>
            <a:endParaRPr lang="en-US" altLang="zh-CN" sz="2400" b="1">
              <a:ea typeface="宋体" panose="02010600030101010101" pitchFamily="2" charset="-122"/>
            </a:endParaRP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T1</a:t>
            </a:r>
            <a:r>
              <a:rPr lang="en-US" altLang="zh-CN" sz="2400">
                <a:ea typeface="宋体" panose="02010600030101010101" pitchFamily="2" charset="-122"/>
                <a:sym typeface="Symbol" pitchFamily="2" charset="2"/>
              </a:rPr>
              <a:t> -T2=</a:t>
            </a:r>
            <a:r>
              <a:rPr lang="zh-CN" altLang="en-US" sz="2400" b="1">
                <a:ea typeface="宋体" panose="02010600030101010101" pitchFamily="2" charset="-122"/>
              </a:rPr>
              <a:t>动物名称</a:t>
            </a:r>
            <a:endParaRPr lang="en-US" altLang="zh-CN" sz="2400" b="1">
              <a:ea typeface="宋体" panose="02010600030101010101" pitchFamily="2" charset="-122"/>
            </a:endParaRP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T2</a:t>
            </a:r>
            <a:r>
              <a:rPr lang="en-US" altLang="zh-CN" sz="2400">
                <a:ea typeface="宋体" panose="02010600030101010101" pitchFamily="2" charset="-122"/>
                <a:sym typeface="Symbol" pitchFamily="2" charset="2"/>
              </a:rPr>
              <a:t> –T1=</a:t>
            </a:r>
            <a:r>
              <a:rPr lang="zh-CN" altLang="en-US" sz="2400" b="1">
                <a:ea typeface="宋体" panose="02010600030101010101" pitchFamily="2" charset="-122"/>
              </a:rPr>
              <a:t>动物居住地</a:t>
            </a:r>
            <a:endParaRPr lang="en-US" altLang="zh-CN" sz="2400" b="1">
              <a:ea typeface="宋体" panose="02010600030101010101" pitchFamily="2" charset="-122"/>
            </a:endParaRPr>
          </a:p>
          <a:p>
            <a:pPr lvl="2"/>
            <a:r>
              <a:rPr lang="zh-CN" altLang="en-US" b="1">
                <a:ea typeface="宋体" panose="02010600030101010101" pitchFamily="2" charset="-122"/>
              </a:rPr>
              <a:t>动物属性         动物名称</a:t>
            </a:r>
            <a:endParaRPr lang="en-US" altLang="zh-CN" b="1">
              <a:ea typeface="宋体" panose="02010600030101010101" pitchFamily="2" charset="-122"/>
            </a:endParaRPr>
          </a:p>
          <a:p>
            <a:pPr lvl="2"/>
            <a:r>
              <a:rPr lang="zh-CN" altLang="en-US" b="1">
                <a:ea typeface="宋体" panose="02010600030101010101" pitchFamily="2" charset="-122"/>
              </a:rPr>
              <a:t>动物属性         动物居住地</a:t>
            </a:r>
            <a:endParaRPr lang="en-US" altLang="zh-CN" b="1">
              <a:ea typeface="宋体" panose="02010600030101010101" pitchFamily="2" charset="-122"/>
            </a:endParaRPr>
          </a:p>
          <a:p>
            <a:pPr lvl="2"/>
            <a:endParaRPr lang="en-US" altLang="zh-CN" b="1">
              <a:ea typeface="宋体" panose="02010600030101010101" pitchFamily="2" charset="-122"/>
            </a:endParaRPr>
          </a:p>
          <a:p>
            <a:pPr lvl="2"/>
            <a:endParaRPr lang="en-US" altLang="zh-CN" b="1">
              <a:ea typeface="宋体" panose="02010600030101010101" pitchFamily="2" charset="-122"/>
            </a:endParaRPr>
          </a:p>
          <a:p>
            <a:pPr lvl="2"/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69636" name="Line 4">
            <a:extLst>
              <a:ext uri="{FF2B5EF4-FFF2-40B4-BE49-F238E27FC236}">
                <a16:creationId xmlns:a16="http://schemas.microsoft.com/office/drawing/2014/main" id="{B2803063-5635-134A-AA2E-1BCF547E41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813" y="54483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69637" name="Line 5">
            <a:extLst>
              <a:ext uri="{FF2B5EF4-FFF2-40B4-BE49-F238E27FC236}">
                <a16:creationId xmlns:a16="http://schemas.microsoft.com/office/drawing/2014/main" id="{948E56C6-E50B-6343-A508-A1FCA0182A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813" y="59499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B267897-8658-D74C-A9FC-CF5478B89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5294313"/>
            <a:ext cx="32877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lossless-join decomposition 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！</a:t>
            </a:r>
          </a:p>
        </p:txBody>
      </p:sp>
      <p:grpSp>
        <p:nvGrpSpPr>
          <p:cNvPr id="69639" name="组合 6">
            <a:extLst>
              <a:ext uri="{FF2B5EF4-FFF2-40B4-BE49-F238E27FC236}">
                <a16:creationId xmlns:a16="http://schemas.microsoft.com/office/drawing/2014/main" id="{D4853844-4CCB-914A-90D2-466F69241691}"/>
              </a:ext>
            </a:extLst>
          </p:cNvPr>
          <p:cNvGrpSpPr>
            <a:grpSpLocks/>
          </p:cNvGrpSpPr>
          <p:nvPr/>
        </p:nvGrpSpPr>
        <p:grpSpPr bwMode="auto">
          <a:xfrm>
            <a:off x="3271838" y="5337175"/>
            <a:ext cx="287337" cy="215900"/>
            <a:chOff x="827584" y="5805264"/>
            <a:chExt cx="288032" cy="216024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9A0C1B24-190F-E347-8CA7-C53876AABB80}"/>
                </a:ext>
              </a:extLst>
            </p:cNvPr>
            <p:cNvCxnSpPr/>
            <p:nvPr/>
          </p:nvCxnSpPr>
          <p:spPr>
            <a:xfrm>
              <a:off x="827584" y="5805264"/>
              <a:ext cx="288032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2434303-C301-B94F-8C5F-34E6797DC0A4}"/>
                </a:ext>
              </a:extLst>
            </p:cNvPr>
            <p:cNvCxnSpPr/>
            <p:nvPr/>
          </p:nvCxnSpPr>
          <p:spPr>
            <a:xfrm flipV="1">
              <a:off x="827584" y="5805264"/>
              <a:ext cx="288032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C7EE63DF-52A9-9F4D-971D-56353BFCF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762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Lossless Join Decomposition (6) 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C1B31475-420E-B049-848A-C563D3FD6E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8839200" cy="5410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3400" dirty="0">
                <a:ea typeface="宋体" panose="02010600030101010101" pitchFamily="2" charset="-122"/>
              </a:rPr>
              <a:t>Example: Consider:</a:t>
            </a:r>
          </a:p>
          <a:p>
            <a:pPr>
              <a:buFont typeface="Wingdings" pitchFamily="2" charset="2"/>
              <a:buNone/>
            </a:pPr>
            <a:r>
              <a:rPr lang="en-US" altLang="zh-CN" sz="3400" dirty="0" err="1">
                <a:ea typeface="宋体" panose="02010600030101010101" pitchFamily="2" charset="-122"/>
              </a:rPr>
              <a:t>Prod_Manu</a:t>
            </a:r>
            <a:r>
              <a:rPr lang="en-US" altLang="zh-CN" sz="3400" dirty="0">
                <a:ea typeface="宋体" panose="02010600030101010101" pitchFamily="2" charset="-122"/>
              </a:rPr>
              <a:t>(</a:t>
            </a:r>
            <a:r>
              <a:rPr lang="en-US" altLang="zh-CN" sz="3400" dirty="0" err="1">
                <a:ea typeface="宋体" panose="02010600030101010101" pitchFamily="2" charset="-122"/>
              </a:rPr>
              <a:t>Prod_no</a:t>
            </a:r>
            <a:r>
              <a:rPr lang="en-US" altLang="zh-CN" sz="3400" dirty="0">
                <a:ea typeface="宋体" panose="02010600030101010101" pitchFamily="2" charset="-122"/>
              </a:rPr>
              <a:t>, </a:t>
            </a:r>
            <a:r>
              <a:rPr lang="en-US" altLang="zh-CN" sz="3400" dirty="0" err="1">
                <a:ea typeface="宋体" panose="02010600030101010101" pitchFamily="2" charset="-122"/>
              </a:rPr>
              <a:t>Prod_name</a:t>
            </a:r>
            <a:r>
              <a:rPr lang="en-US" altLang="zh-CN" sz="3400" dirty="0">
                <a:ea typeface="宋体" panose="02010600030101010101" pitchFamily="2" charset="-122"/>
              </a:rPr>
              <a:t>, Price, </a:t>
            </a:r>
            <a:r>
              <a:rPr lang="en-US" altLang="zh-CN" sz="3400" dirty="0" err="1">
                <a:ea typeface="宋体" panose="02010600030101010101" pitchFamily="2" charset="-122"/>
              </a:rPr>
              <a:t>Manu_id</a:t>
            </a:r>
            <a:r>
              <a:rPr lang="en-US" altLang="zh-CN" sz="3400" dirty="0">
                <a:ea typeface="宋体" panose="02010600030101010101" pitchFamily="2" charset="-122"/>
              </a:rPr>
              <a:t>, </a:t>
            </a:r>
            <a:r>
              <a:rPr lang="en-US" altLang="zh-CN" sz="3400" dirty="0" err="1">
                <a:ea typeface="宋体" panose="02010600030101010101" pitchFamily="2" charset="-122"/>
              </a:rPr>
              <a:t>Manu_name</a:t>
            </a:r>
            <a:r>
              <a:rPr lang="en-US" altLang="zh-CN" sz="3400" dirty="0">
                <a:ea typeface="宋体" panose="02010600030101010101" pitchFamily="2" charset="-122"/>
              </a:rPr>
              <a:t>, Address) </a:t>
            </a:r>
          </a:p>
          <a:p>
            <a:pPr>
              <a:buFont typeface="Wingdings" pitchFamily="2" charset="2"/>
              <a:buNone/>
            </a:pPr>
            <a:r>
              <a:rPr lang="en-US" altLang="zh-CN" sz="3400" dirty="0">
                <a:ea typeface="宋体" panose="02010600030101010101" pitchFamily="2" charset="-122"/>
              </a:rPr>
              <a:t>F = { P#         </a:t>
            </a:r>
            <a:r>
              <a:rPr lang="en-US" altLang="zh-CN" sz="3400" dirty="0" err="1">
                <a:ea typeface="宋体" panose="02010600030101010101" pitchFamily="2" charset="-122"/>
              </a:rPr>
              <a:t>Pn</a:t>
            </a:r>
            <a:r>
              <a:rPr lang="en-US" altLang="zh-CN" sz="3400" dirty="0">
                <a:ea typeface="宋体" panose="02010600030101010101" pitchFamily="2" charset="-122"/>
              </a:rPr>
              <a:t> </a:t>
            </a:r>
            <a:r>
              <a:rPr lang="en-US" altLang="zh-CN" sz="3400" dirty="0" err="1">
                <a:ea typeface="宋体" panose="02010600030101010101" pitchFamily="2" charset="-122"/>
              </a:rPr>
              <a:t>Pr</a:t>
            </a:r>
            <a:r>
              <a:rPr lang="en-US" altLang="zh-CN" sz="3400" dirty="0">
                <a:ea typeface="宋体" panose="02010600030101010101" pitchFamily="2" charset="-122"/>
              </a:rPr>
              <a:t> Mid, Mid         Mn A },</a:t>
            </a:r>
          </a:p>
        </p:txBody>
      </p:sp>
      <p:sp>
        <p:nvSpPr>
          <p:cNvPr id="70660" name="Line 4">
            <a:extLst>
              <a:ext uri="{FF2B5EF4-FFF2-40B4-BE49-F238E27FC236}">
                <a16:creationId xmlns:a16="http://schemas.microsoft.com/office/drawing/2014/main" id="{20C54FDF-4EB1-E641-8EBE-F8621BA387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7744" y="4077072"/>
            <a:ext cx="864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70661" name="Line 5">
            <a:extLst>
              <a:ext uri="{FF2B5EF4-FFF2-40B4-BE49-F238E27FC236}">
                <a16:creationId xmlns:a16="http://schemas.microsoft.com/office/drawing/2014/main" id="{289E1F64-D597-7E4F-BD71-874BE704C6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248" y="4077072"/>
            <a:ext cx="93610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0919339B-44AE-B240-B152-A669B7FC7F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Solution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7578753F-45CE-D743-A6B4-19C0ABE3F8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101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3400">
                <a:ea typeface="宋体" panose="02010600030101010101" pitchFamily="2" charset="-122"/>
              </a:rPr>
              <a:t>Decomposition: {</a:t>
            </a:r>
          </a:p>
          <a:p>
            <a:pPr>
              <a:buFont typeface="Wingdings" pitchFamily="2" charset="2"/>
              <a:buNone/>
            </a:pPr>
            <a:r>
              <a:rPr lang="en-US" altLang="zh-CN" sz="3400">
                <a:ea typeface="宋体" panose="02010600030101010101" pitchFamily="2" charset="-122"/>
              </a:rPr>
              <a:t>Products=P# Pn Pr Mid, </a:t>
            </a:r>
          </a:p>
          <a:p>
            <a:pPr>
              <a:buFont typeface="Wingdings" pitchFamily="2" charset="2"/>
              <a:buNone/>
            </a:pPr>
            <a:r>
              <a:rPr lang="en-US" altLang="zh-CN" sz="3400">
                <a:ea typeface="宋体" panose="02010600030101010101" pitchFamily="2" charset="-122"/>
              </a:rPr>
              <a:t>Manufacturers=Mid Mn A</a:t>
            </a:r>
          </a:p>
          <a:p>
            <a:pPr>
              <a:buFont typeface="Wingdings" pitchFamily="2" charset="2"/>
              <a:buNone/>
            </a:pPr>
            <a:r>
              <a:rPr lang="en-US" altLang="zh-CN" sz="3400">
                <a:ea typeface="宋体" panose="02010600030101010101" pitchFamily="2" charset="-122"/>
              </a:rPr>
              <a:t>} </a:t>
            </a:r>
          </a:p>
          <a:p>
            <a:r>
              <a:rPr lang="en-US" altLang="zh-CN">
                <a:ea typeface="宋体" panose="02010600030101010101" pitchFamily="2" charset="-122"/>
              </a:rPr>
              <a:t>Is it a loss less join?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585DED36-8A28-9947-B316-199C9C8FBC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A00DD6E5-7963-BA44-A0EC-C0E92B9314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101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400">
                <a:ea typeface="宋体" panose="02010600030101010101" pitchFamily="2" charset="-122"/>
              </a:rPr>
              <a:t>Since  Products </a:t>
            </a:r>
            <a:r>
              <a:rPr lang="en-US" altLang="zh-CN" sz="3400">
                <a:ea typeface="宋体" panose="02010600030101010101" pitchFamily="2" charset="-122"/>
                <a:sym typeface="Symbol" pitchFamily="2" charset="2"/>
              </a:rPr>
              <a:t></a:t>
            </a:r>
            <a:r>
              <a:rPr lang="en-US" altLang="zh-CN" sz="3400">
                <a:ea typeface="宋体" panose="02010600030101010101" pitchFamily="2" charset="-122"/>
              </a:rPr>
              <a:t> Manufacturers = Mid</a:t>
            </a:r>
          </a:p>
          <a:p>
            <a:pPr>
              <a:buFont typeface="Wingdings" pitchFamily="2" charset="2"/>
              <a:buNone/>
            </a:pPr>
            <a:r>
              <a:rPr lang="en-US" altLang="zh-CN" sz="3400">
                <a:ea typeface="宋体" panose="02010600030101010101" pitchFamily="2" charset="-122"/>
              </a:rPr>
              <a:t> Mn A = Manufacturers - Products,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400">
                <a:ea typeface="宋体" panose="02010600030101010101" pitchFamily="2" charset="-122"/>
              </a:rPr>
              <a:t>it is a lossless-join decomposition.</a:t>
            </a:r>
            <a:endParaRPr lang="en-US" altLang="zh-CN" sz="3600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脚占位符 4">
            <a:extLst>
              <a:ext uri="{FF2B5EF4-FFF2-40B4-BE49-F238E27FC236}">
                <a16:creationId xmlns:a16="http://schemas.microsoft.com/office/drawing/2014/main" id="{C98BBA25-749B-8548-9994-F3B2D327EAC8}"/>
              </a:ext>
            </a:extLst>
          </p:cNvPr>
          <p:cNvSpPr txBox="1">
            <a:spLocks noGrp="1"/>
          </p:cNvSpPr>
          <p:nvPr/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 Introduction to Database System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AF7615ED-2C0E-F842-A5C4-4089B7BA755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CON…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A073C425-BAB0-A54E-A2C0-8B319F399CF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905000"/>
            <a:ext cx="7772400" cy="4548188"/>
          </a:xfrm>
        </p:spPr>
        <p:txBody>
          <a:bodyPr/>
          <a:lstStyle/>
          <a:p>
            <a:pPr lvl="1" eaLnBrk="1" hangingPunct="1">
              <a:lnSpc>
                <a:spcPct val="160000"/>
              </a:lnSpc>
            </a:pPr>
            <a:r>
              <a:rPr lang="en-US" altLang="zh-CN" i="1">
                <a:ea typeface="宋体" panose="02010600030101010101" pitchFamily="2" charset="-122"/>
              </a:rPr>
              <a:t>If X</a:t>
            </a:r>
            <a:r>
              <a:rPr lang="en-US" altLang="zh-CN">
                <a:ea typeface="宋体" panose="02010600030101010101" pitchFamily="2" charset="-122"/>
              </a:rPr>
              <a:t>→</a:t>
            </a:r>
            <a:r>
              <a:rPr lang="en-US" altLang="zh-CN" i="1">
                <a:ea typeface="宋体" panose="02010600030101010101" pitchFamily="2" charset="-122"/>
              </a:rPr>
              <a:t>Y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then X is called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Determinant.</a:t>
            </a:r>
            <a:endParaRPr lang="zh-CN" altLang="en-US">
              <a:ea typeface="宋体" panose="02010600030101010101" pitchFamily="2" charset="-122"/>
            </a:endParaRPr>
          </a:p>
          <a:p>
            <a:pPr lvl="1" eaLnBrk="1" hangingPunct="1">
              <a:lnSpc>
                <a:spcPct val="160000"/>
              </a:lnSpc>
            </a:pPr>
            <a:r>
              <a:rPr lang="en-US" altLang="zh-CN" i="1">
                <a:ea typeface="宋体" panose="02010600030101010101" pitchFamily="2" charset="-122"/>
              </a:rPr>
              <a:t>If X</a:t>
            </a:r>
            <a:r>
              <a:rPr lang="en-US" altLang="zh-CN">
                <a:ea typeface="宋体" panose="02010600030101010101" pitchFamily="2" charset="-122"/>
              </a:rPr>
              <a:t>→</a:t>
            </a:r>
            <a:r>
              <a:rPr lang="en-US" altLang="zh-CN" i="1">
                <a:ea typeface="宋体" panose="02010600030101010101" pitchFamily="2" charset="-122"/>
              </a:rPr>
              <a:t>Y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 i="1">
                <a:ea typeface="宋体" panose="02010600030101010101" pitchFamily="2" charset="-122"/>
              </a:rPr>
              <a:t>Y</a:t>
            </a:r>
            <a:r>
              <a:rPr lang="en-US" altLang="zh-CN">
                <a:ea typeface="宋体" panose="02010600030101010101" pitchFamily="2" charset="-122"/>
              </a:rPr>
              <a:t>→</a:t>
            </a:r>
            <a:r>
              <a:rPr lang="en-US" altLang="zh-CN" i="1">
                <a:ea typeface="宋体" panose="02010600030101010101" pitchFamily="2" charset="-122"/>
              </a:rPr>
              <a:t>X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then  written as: </a:t>
            </a:r>
            <a:r>
              <a:rPr lang="en-US" altLang="zh-CN" i="1">
                <a:ea typeface="宋体" panose="02010600030101010101" pitchFamily="2" charset="-122"/>
              </a:rPr>
              <a:t>X</a:t>
            </a:r>
            <a:r>
              <a:rPr lang="en-US" altLang="zh-CN">
                <a:ea typeface="宋体" panose="02010600030101010101" pitchFamily="2" charset="-122"/>
              </a:rPr>
              <a:t>←→</a:t>
            </a:r>
            <a:r>
              <a:rPr lang="en-US" altLang="zh-CN" i="1">
                <a:ea typeface="宋体" panose="02010600030101010101" pitchFamily="2" charset="-122"/>
              </a:rPr>
              <a:t>Y.</a:t>
            </a:r>
            <a:endParaRPr lang="zh-CN" altLang="en-US">
              <a:ea typeface="宋体" panose="02010600030101010101" pitchFamily="2" charset="-122"/>
            </a:endParaRPr>
          </a:p>
          <a:p>
            <a:pPr lvl="1" eaLnBrk="1" hangingPunct="1">
              <a:lnSpc>
                <a:spcPct val="160000"/>
              </a:lnSpc>
            </a:pPr>
            <a:r>
              <a:rPr lang="en-US" altLang="zh-CN">
                <a:ea typeface="宋体" panose="02010600030101010101" pitchFamily="2" charset="-122"/>
              </a:rPr>
              <a:t>If </a:t>
            </a:r>
            <a:r>
              <a:rPr lang="en-US" altLang="zh-CN" i="1">
                <a:ea typeface="宋体" panose="02010600030101010101" pitchFamily="2" charset="-122"/>
              </a:rPr>
              <a:t>Y</a:t>
            </a:r>
            <a:r>
              <a:rPr lang="zh-CN" altLang="en-US">
                <a:ea typeface="宋体" panose="02010600030101010101" pitchFamily="2" charset="-122"/>
              </a:rPr>
              <a:t>  </a:t>
            </a:r>
            <a:r>
              <a:rPr lang="en-US" altLang="zh-CN">
                <a:ea typeface="宋体" panose="02010600030101010101" pitchFamily="2" charset="-122"/>
              </a:rPr>
              <a:t>NON-</a:t>
            </a:r>
            <a:r>
              <a:rPr lang="fi-FI" altLang="zh-CN" b="1">
                <a:solidFill>
                  <a:schemeClr val="tx2"/>
                </a:solidFill>
                <a:ea typeface="宋体" panose="02010600030101010101" pitchFamily="2" charset="-122"/>
              </a:rPr>
              <a:t>Functional dependency on </a:t>
            </a:r>
            <a:r>
              <a:rPr lang="en-US" altLang="zh-CN" i="1">
                <a:ea typeface="宋体" panose="02010600030101010101" pitchFamily="2" charset="-122"/>
              </a:rPr>
              <a:t>X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then written as :</a:t>
            </a:r>
            <a:r>
              <a:rPr lang="en-US" altLang="zh-CN" i="1">
                <a:ea typeface="宋体" panose="02010600030101010101" pitchFamily="2" charset="-122"/>
              </a:rPr>
              <a:t>X</a:t>
            </a:r>
            <a:r>
              <a:rPr lang="en-US" altLang="zh-CN" b="1">
                <a:ea typeface="宋体" panose="02010600030101010101" pitchFamily="2" charset="-122"/>
              </a:rPr>
              <a:t>→</a:t>
            </a:r>
            <a:r>
              <a:rPr lang="en-US" altLang="zh-CN" i="1">
                <a:ea typeface="宋体" panose="02010600030101010101" pitchFamily="2" charset="-122"/>
              </a:rPr>
              <a:t>Y.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293" name="Line 6">
            <a:extLst>
              <a:ext uri="{FF2B5EF4-FFF2-40B4-BE49-F238E27FC236}">
                <a16:creationId xmlns:a16="http://schemas.microsoft.com/office/drawing/2014/main" id="{AAA450C4-E5CD-FD45-8F15-49666EA28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4437063"/>
            <a:ext cx="144462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页脚占位符 2">
            <a:extLst>
              <a:ext uri="{FF2B5EF4-FFF2-40B4-BE49-F238E27FC236}">
                <a16:creationId xmlns:a16="http://schemas.microsoft.com/office/drawing/2014/main" id="{2E9202E6-937F-CA46-9052-05BCC596825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2357438" y="6072188"/>
            <a:ext cx="4786312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An Introduction to Database System</a:t>
            </a:r>
          </a:p>
        </p:txBody>
      </p:sp>
      <p:sp>
        <p:nvSpPr>
          <p:cNvPr id="1029" name="Text Box 3">
            <a:extLst>
              <a:ext uri="{FF2B5EF4-FFF2-40B4-BE49-F238E27FC236}">
                <a16:creationId xmlns:a16="http://schemas.microsoft.com/office/drawing/2014/main" id="{A9AB1F3A-2CFC-8F47-856C-0356E87DF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88913"/>
            <a:ext cx="81359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3200">
              <a:ea typeface="宋体" panose="02010600030101010101" pitchFamily="2" charset="-122"/>
            </a:endParaRPr>
          </a:p>
        </p:txBody>
      </p:sp>
      <p:sp>
        <p:nvSpPr>
          <p:cNvPr id="1030" name="Text Box 4">
            <a:extLst>
              <a:ext uri="{FF2B5EF4-FFF2-40B4-BE49-F238E27FC236}">
                <a16:creationId xmlns:a16="http://schemas.microsoft.com/office/drawing/2014/main" id="{64A97373-07D2-D94F-B022-8ECCBD641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412875"/>
            <a:ext cx="8497888" cy="447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b="1">
                <a:ea typeface="楷体_GB2312" pitchFamily="49" charset="-122"/>
              </a:rPr>
              <a:t>6.2 </a:t>
            </a:r>
            <a:r>
              <a:rPr lang="zh-CN" altLang="en-US" sz="3200" b="1">
                <a:ea typeface="楷体_GB2312" pitchFamily="49" charset="-122"/>
              </a:rPr>
              <a:t>算法   判定无损连接性的算法</a:t>
            </a:r>
          </a:p>
          <a:p>
            <a:pPr eaLnBrk="1" hangingPunct="1"/>
            <a:r>
              <a:rPr lang="zh-CN" altLang="en-US" sz="3200" b="1">
                <a:ea typeface="楷体_GB2312" pitchFamily="49" charset="-122"/>
              </a:rPr>
              <a:t>算法：判定无损连接性</a:t>
            </a:r>
          </a:p>
          <a:p>
            <a:pPr eaLnBrk="1" hangingPunct="1"/>
            <a:r>
              <a:rPr lang="zh-CN" altLang="en-US" sz="3200" b="1">
                <a:ea typeface="楷体_GB2312" pitchFamily="49" charset="-122"/>
              </a:rPr>
              <a:t>输入：关系模式</a:t>
            </a:r>
            <a:r>
              <a:rPr lang="en-US" altLang="zh-CN" sz="3200" b="1">
                <a:ea typeface="楷体_GB2312" pitchFamily="49" charset="-122"/>
              </a:rPr>
              <a:t>R(A</a:t>
            </a:r>
            <a:r>
              <a:rPr lang="en-US" altLang="zh-CN" sz="3200" b="1" baseline="-25000">
                <a:ea typeface="楷体_GB2312" pitchFamily="49" charset="-122"/>
              </a:rPr>
              <a:t>1</a:t>
            </a:r>
            <a:r>
              <a:rPr lang="zh-CN" altLang="en-US" sz="3200" b="1">
                <a:ea typeface="楷体_GB2312" pitchFamily="49" charset="-122"/>
              </a:rPr>
              <a:t>，</a:t>
            </a:r>
            <a:r>
              <a:rPr lang="en-US" altLang="zh-CN" sz="3200" b="1">
                <a:ea typeface="楷体_GB2312" pitchFamily="49" charset="-122"/>
              </a:rPr>
              <a:t>A</a:t>
            </a:r>
            <a:r>
              <a:rPr lang="en-US" altLang="zh-CN" sz="3200" b="1" baseline="-25000">
                <a:ea typeface="楷体_GB2312" pitchFamily="49" charset="-122"/>
              </a:rPr>
              <a:t>2</a:t>
            </a:r>
            <a:r>
              <a:rPr lang="zh-CN" altLang="en-US" sz="3200" b="1">
                <a:ea typeface="楷体_GB2312" pitchFamily="49" charset="-122"/>
              </a:rPr>
              <a:t>，</a:t>
            </a:r>
            <a:r>
              <a:rPr lang="en-US" altLang="zh-CN" sz="3200" b="1">
                <a:ea typeface="楷体_GB2312" pitchFamily="49" charset="-122"/>
              </a:rPr>
              <a:t>…,A</a:t>
            </a:r>
            <a:r>
              <a:rPr lang="en-US" altLang="zh-CN" sz="3200" b="1" baseline="-25000">
                <a:ea typeface="楷体_GB2312" pitchFamily="49" charset="-122"/>
              </a:rPr>
              <a:t>n</a:t>
            </a:r>
            <a:r>
              <a:rPr lang="en-US" altLang="zh-CN" sz="3200" b="1">
                <a:ea typeface="楷体_GB2312" pitchFamily="49" charset="-122"/>
              </a:rPr>
              <a:t>),</a:t>
            </a:r>
            <a:r>
              <a:rPr lang="zh-CN" altLang="en-US" sz="3200" b="1">
                <a:ea typeface="楷体_GB2312" pitchFamily="49" charset="-122"/>
              </a:rPr>
              <a:t>它的函数依赖集</a:t>
            </a:r>
            <a:r>
              <a:rPr lang="en-US" altLang="zh-CN" sz="3200" b="1">
                <a:ea typeface="楷体_GB2312" pitchFamily="49" charset="-122"/>
              </a:rPr>
              <a:t>F</a:t>
            </a:r>
            <a:r>
              <a:rPr lang="zh-CN" altLang="en-US" sz="3200" b="1">
                <a:ea typeface="楷体_GB2312" pitchFamily="49" charset="-122"/>
              </a:rPr>
              <a:t>以及分解   </a:t>
            </a:r>
            <a:r>
              <a:rPr lang="en-US" altLang="zh-CN" sz="3200" b="1">
                <a:ea typeface="楷体_GB2312" pitchFamily="49" charset="-122"/>
              </a:rPr>
              <a:t>={R</a:t>
            </a:r>
            <a:r>
              <a:rPr lang="en-US" altLang="zh-CN" sz="3200" b="1" baseline="-25000">
                <a:ea typeface="楷体_GB2312" pitchFamily="49" charset="-122"/>
              </a:rPr>
              <a:t>1</a:t>
            </a:r>
            <a:r>
              <a:rPr lang="zh-CN" altLang="en-US" sz="3200" b="1">
                <a:ea typeface="楷体_GB2312" pitchFamily="49" charset="-122"/>
              </a:rPr>
              <a:t>，</a:t>
            </a:r>
            <a:r>
              <a:rPr lang="en-US" altLang="zh-CN" sz="3200" b="1">
                <a:ea typeface="楷体_GB2312" pitchFamily="49" charset="-122"/>
              </a:rPr>
              <a:t>R</a:t>
            </a:r>
            <a:r>
              <a:rPr lang="en-US" altLang="zh-CN" sz="3200" b="1" baseline="-25000">
                <a:ea typeface="楷体_GB2312" pitchFamily="49" charset="-122"/>
              </a:rPr>
              <a:t>2</a:t>
            </a:r>
            <a:r>
              <a:rPr lang="zh-CN" altLang="en-US" sz="3200" b="1">
                <a:ea typeface="楷体_GB2312" pitchFamily="49" charset="-122"/>
              </a:rPr>
              <a:t>，</a:t>
            </a:r>
            <a:r>
              <a:rPr lang="en-US" altLang="zh-CN" sz="3200" b="1">
                <a:ea typeface="楷体_GB2312" pitchFamily="49" charset="-122"/>
              </a:rPr>
              <a:t>…,R</a:t>
            </a:r>
            <a:r>
              <a:rPr lang="en-US" altLang="zh-CN" sz="3200" b="1" baseline="-25000">
                <a:ea typeface="楷体_GB2312" pitchFamily="49" charset="-122"/>
              </a:rPr>
              <a:t>k</a:t>
            </a:r>
            <a:r>
              <a:rPr lang="en-US" altLang="zh-CN" sz="3200" b="1">
                <a:ea typeface="楷体_GB2312" pitchFamily="49" charset="-122"/>
              </a:rPr>
              <a:t>}</a:t>
            </a:r>
            <a:r>
              <a:rPr lang="zh-CN" altLang="en-US" sz="3200" b="1">
                <a:ea typeface="楷体_GB2312" pitchFamily="49" charset="-122"/>
              </a:rPr>
              <a:t>。</a:t>
            </a:r>
          </a:p>
          <a:p>
            <a:pPr eaLnBrk="1" hangingPunct="1"/>
            <a:r>
              <a:rPr lang="zh-CN" altLang="en-US" sz="3200" b="1">
                <a:ea typeface="楷体_GB2312" pitchFamily="49" charset="-122"/>
              </a:rPr>
              <a:t>输出：确定  是否具有无损连接性。</a:t>
            </a:r>
          </a:p>
          <a:p>
            <a:pPr eaLnBrk="1" hangingPunct="1"/>
            <a:r>
              <a:rPr lang="zh-CN" altLang="en-US" sz="3200" b="1">
                <a:ea typeface="楷体_GB2312" pitchFamily="49" charset="-122"/>
              </a:rPr>
              <a:t>方法：</a:t>
            </a:r>
          </a:p>
          <a:p>
            <a:pPr eaLnBrk="1" hangingPunct="1"/>
            <a:r>
              <a:rPr lang="zh-CN" altLang="en-US" sz="3200" b="1">
                <a:ea typeface="楷体_GB2312" pitchFamily="49" charset="-122"/>
              </a:rPr>
              <a:t>（</a:t>
            </a:r>
            <a:r>
              <a:rPr lang="en-US" altLang="zh-CN" sz="3200" b="1">
                <a:ea typeface="楷体_GB2312" pitchFamily="49" charset="-122"/>
              </a:rPr>
              <a:t>1</a:t>
            </a:r>
            <a:r>
              <a:rPr lang="zh-CN" altLang="en-US" sz="3200" b="1">
                <a:ea typeface="楷体_GB2312" pitchFamily="49" charset="-122"/>
              </a:rPr>
              <a:t>）构造一个</a:t>
            </a:r>
            <a:r>
              <a:rPr lang="en-US" altLang="zh-CN" sz="3200" b="1">
                <a:ea typeface="楷体_GB2312" pitchFamily="49" charset="-122"/>
              </a:rPr>
              <a:t>k</a:t>
            </a:r>
            <a:r>
              <a:rPr lang="zh-CN" altLang="en-US" sz="3200" b="1">
                <a:ea typeface="楷体_GB2312" pitchFamily="49" charset="-122"/>
              </a:rPr>
              <a:t>行</a:t>
            </a:r>
            <a:r>
              <a:rPr lang="en-US" altLang="zh-CN" sz="3200" b="1">
                <a:ea typeface="楷体_GB2312" pitchFamily="49" charset="-122"/>
              </a:rPr>
              <a:t>n</a:t>
            </a:r>
            <a:r>
              <a:rPr lang="zh-CN" altLang="en-US" sz="3200" b="1">
                <a:ea typeface="楷体_GB2312" pitchFamily="49" charset="-122"/>
              </a:rPr>
              <a:t>列的表，第</a:t>
            </a:r>
            <a:r>
              <a:rPr lang="en-US" altLang="zh-CN" sz="3200" b="1">
                <a:ea typeface="楷体_GB2312" pitchFamily="49" charset="-122"/>
              </a:rPr>
              <a:t>i</a:t>
            </a:r>
            <a:r>
              <a:rPr lang="zh-CN" altLang="en-US" sz="3200" b="1">
                <a:ea typeface="楷体_GB2312" pitchFamily="49" charset="-122"/>
              </a:rPr>
              <a:t>行对应于关系模式</a:t>
            </a:r>
            <a:r>
              <a:rPr lang="en-US" altLang="zh-CN" sz="3200" b="1">
                <a:ea typeface="楷体_GB2312" pitchFamily="49" charset="-122"/>
              </a:rPr>
              <a:t>R</a:t>
            </a:r>
            <a:r>
              <a:rPr lang="en-US" altLang="zh-CN" sz="3200" b="1" baseline="-25000">
                <a:ea typeface="楷体_GB2312" pitchFamily="49" charset="-122"/>
              </a:rPr>
              <a:t>i</a:t>
            </a:r>
            <a:r>
              <a:rPr lang="zh-CN" altLang="en-US" sz="3200" b="1">
                <a:ea typeface="楷体_GB2312" pitchFamily="49" charset="-122"/>
              </a:rPr>
              <a:t>，第</a:t>
            </a:r>
            <a:r>
              <a:rPr lang="en-US" altLang="zh-CN" sz="3200" b="1">
                <a:ea typeface="楷体_GB2312" pitchFamily="49" charset="-122"/>
              </a:rPr>
              <a:t>j</a:t>
            </a:r>
            <a:r>
              <a:rPr lang="zh-CN" altLang="en-US" sz="3200" b="1">
                <a:ea typeface="楷体_GB2312" pitchFamily="49" charset="-122"/>
              </a:rPr>
              <a:t>列对应于属性</a:t>
            </a:r>
            <a:r>
              <a:rPr lang="en-US" altLang="zh-CN" sz="3200" b="1">
                <a:ea typeface="楷体_GB2312" pitchFamily="49" charset="-122"/>
              </a:rPr>
              <a:t>A</a:t>
            </a:r>
            <a:r>
              <a:rPr lang="en-US" altLang="zh-CN" sz="3200" b="1" baseline="-25000">
                <a:ea typeface="楷体_GB2312" pitchFamily="49" charset="-122"/>
              </a:rPr>
              <a:t>j</a:t>
            </a:r>
            <a:r>
              <a:rPr lang="zh-CN" altLang="en-US" sz="3200" b="1">
                <a:ea typeface="楷体_GB2312" pitchFamily="49" charset="-122"/>
              </a:rPr>
              <a:t>。如果</a:t>
            </a:r>
            <a:r>
              <a:rPr lang="en-US" altLang="zh-CN" sz="3200" b="1">
                <a:ea typeface="楷体_GB2312" pitchFamily="49" charset="-122"/>
              </a:rPr>
              <a:t>A</a:t>
            </a:r>
            <a:r>
              <a:rPr lang="en-US" altLang="zh-CN" sz="3200" b="1" baseline="-25000">
                <a:ea typeface="楷体_GB2312" pitchFamily="49" charset="-122"/>
              </a:rPr>
              <a:t>j</a:t>
            </a:r>
            <a:r>
              <a:rPr lang="en-US" altLang="zh-CN" sz="3200" b="1">
                <a:ea typeface="楷体_GB2312" pitchFamily="49" charset="-122"/>
              </a:rPr>
              <a:t>∈R</a:t>
            </a:r>
            <a:r>
              <a:rPr lang="en-US" altLang="zh-CN" sz="3200" b="1" baseline="-25000">
                <a:ea typeface="楷体_GB2312" pitchFamily="49" charset="-122"/>
              </a:rPr>
              <a:t>i</a:t>
            </a:r>
            <a:r>
              <a:rPr lang="zh-CN" altLang="en-US" sz="3200" b="1" baseline="-25000">
                <a:ea typeface="楷体_GB2312" pitchFamily="49" charset="-122"/>
              </a:rPr>
              <a:t>，</a:t>
            </a:r>
            <a:r>
              <a:rPr lang="zh-CN" altLang="en-US" sz="3200" b="1">
                <a:ea typeface="楷体_GB2312" pitchFamily="49" charset="-122"/>
              </a:rPr>
              <a:t>则在第</a:t>
            </a:r>
            <a:r>
              <a:rPr lang="en-US" altLang="zh-CN" sz="3200" b="1">
                <a:ea typeface="楷体_GB2312" pitchFamily="49" charset="-122"/>
              </a:rPr>
              <a:t>i</a:t>
            </a:r>
            <a:r>
              <a:rPr lang="zh-CN" altLang="en-US" sz="3200" b="1">
                <a:ea typeface="楷体_GB2312" pitchFamily="49" charset="-122"/>
              </a:rPr>
              <a:t>行第</a:t>
            </a:r>
            <a:r>
              <a:rPr lang="en-US" altLang="zh-CN" sz="3200" b="1">
                <a:ea typeface="楷体_GB2312" pitchFamily="49" charset="-122"/>
              </a:rPr>
              <a:t>j</a:t>
            </a:r>
            <a:r>
              <a:rPr lang="zh-CN" altLang="en-US" sz="3200" b="1">
                <a:ea typeface="楷体_GB2312" pitchFamily="49" charset="-122"/>
              </a:rPr>
              <a:t>列上放符号</a:t>
            </a:r>
            <a:r>
              <a:rPr lang="en-US" altLang="zh-CN" sz="3200" b="1">
                <a:ea typeface="楷体_GB2312" pitchFamily="49" charset="-122"/>
              </a:rPr>
              <a:t>a</a:t>
            </a:r>
            <a:r>
              <a:rPr lang="en-US" altLang="zh-CN" sz="3200" b="1" baseline="-25000">
                <a:ea typeface="楷体_GB2312" pitchFamily="49" charset="-122"/>
              </a:rPr>
              <a:t>j</a:t>
            </a:r>
            <a:r>
              <a:rPr lang="en-US" altLang="zh-CN" sz="3200" b="1">
                <a:ea typeface="楷体_GB2312" pitchFamily="49" charset="-122"/>
              </a:rPr>
              <a:t>,</a:t>
            </a:r>
            <a:r>
              <a:rPr lang="zh-CN" altLang="en-US" sz="3200" b="1">
                <a:ea typeface="楷体_GB2312" pitchFamily="49" charset="-122"/>
              </a:rPr>
              <a:t>否则放符号</a:t>
            </a:r>
            <a:r>
              <a:rPr lang="en-US" altLang="zh-CN" sz="3200" b="1">
                <a:ea typeface="楷体_GB2312" pitchFamily="49" charset="-122"/>
              </a:rPr>
              <a:t>b</a:t>
            </a:r>
            <a:r>
              <a:rPr lang="en-US" altLang="zh-CN" sz="3200" b="1" baseline="-25000">
                <a:ea typeface="楷体_GB2312" pitchFamily="49" charset="-122"/>
              </a:rPr>
              <a:t>ij</a:t>
            </a:r>
            <a:r>
              <a:rPr lang="zh-CN" altLang="en-US" sz="3200" b="1"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BAB38B35-AE4E-7F4F-B3D5-8E397184FF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3429000"/>
          <a:ext cx="4714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公式" r:id="rId3" imgW="3505200" imgH="3797300" progId="Equation.3">
                  <p:embed/>
                </p:oleObj>
              </mc:Choice>
              <mc:Fallback>
                <p:oleObj name="公式" r:id="rId3" imgW="3505200" imgH="3797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429000"/>
                        <a:ext cx="471488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>
            <a:extLst>
              <a:ext uri="{FF2B5EF4-FFF2-40B4-BE49-F238E27FC236}">
                <a16:creationId xmlns:a16="http://schemas.microsoft.com/office/drawing/2014/main" id="{A57FC86B-80E0-D845-A797-DC69A6B15B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2924175"/>
          <a:ext cx="4714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公式" r:id="rId5" imgW="3505200" imgH="3797300" progId="Equation.3">
                  <p:embed/>
                </p:oleObj>
              </mc:Choice>
              <mc:Fallback>
                <p:oleObj name="公式" r:id="rId5" imgW="3505200" imgH="3797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924175"/>
                        <a:ext cx="471487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2">
            <a:extLst>
              <a:ext uri="{FF2B5EF4-FFF2-40B4-BE49-F238E27FC236}">
                <a16:creationId xmlns:a16="http://schemas.microsoft.com/office/drawing/2014/main" id="{5D0A2E66-CBE8-AC4C-80AD-8874AB52B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4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eaLnBrk="0" hangingPunct="0">
              <a:defRPr sz="4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Lossless Join Decomposition (7)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页脚占位符 2">
            <a:extLst>
              <a:ext uri="{FF2B5EF4-FFF2-40B4-BE49-F238E27FC236}">
                <a16:creationId xmlns:a16="http://schemas.microsoft.com/office/drawing/2014/main" id="{C7D2B76B-AB26-9044-8FFF-E0147A4AE3A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An Introduction to Database System</a:t>
            </a:r>
          </a:p>
        </p:txBody>
      </p:sp>
      <p:sp>
        <p:nvSpPr>
          <p:cNvPr id="2053" name="Text Box 2">
            <a:extLst>
              <a:ext uri="{FF2B5EF4-FFF2-40B4-BE49-F238E27FC236}">
                <a16:creationId xmlns:a16="http://schemas.microsoft.com/office/drawing/2014/main" id="{78EEA389-8371-5E43-BA83-54EDA5ACC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88913"/>
            <a:ext cx="81359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3200">
              <a:ea typeface="宋体" panose="02010600030101010101" pitchFamily="2" charset="-122"/>
            </a:endParaRPr>
          </a:p>
        </p:txBody>
      </p:sp>
      <p:sp>
        <p:nvSpPr>
          <p:cNvPr id="2054" name="Text Box 3">
            <a:extLst>
              <a:ext uri="{FF2B5EF4-FFF2-40B4-BE49-F238E27FC236}">
                <a16:creationId xmlns:a16="http://schemas.microsoft.com/office/drawing/2014/main" id="{AEEEA1B0-73C2-A040-876C-8394A5D99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7" y="1088717"/>
            <a:ext cx="8137525" cy="495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zh-CN" sz="3200" b="1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3200" b="1" dirty="0"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ea typeface="宋体" panose="02010600030101010101" pitchFamily="2" charset="-122"/>
              </a:rPr>
              <a:t>）</a:t>
            </a:r>
            <a:r>
              <a:rPr lang="zh-CN" altLang="en-US" sz="2800" b="1" dirty="0">
                <a:ea typeface="楷体_GB2312" pitchFamily="49" charset="-122"/>
              </a:rPr>
              <a:t>逐一检查</a:t>
            </a:r>
            <a:r>
              <a:rPr lang="en-US" altLang="zh-CN" sz="2800" b="1" dirty="0">
                <a:ea typeface="楷体_GB2312" pitchFamily="49" charset="-122"/>
              </a:rPr>
              <a:t>F</a:t>
            </a:r>
            <a:r>
              <a:rPr lang="zh-CN" altLang="en-US" sz="2800" b="1" dirty="0">
                <a:ea typeface="楷体_GB2312" pitchFamily="49" charset="-122"/>
              </a:rPr>
              <a:t>中的每一个函数依赖，并修改表中的元素。方法：取</a:t>
            </a:r>
            <a:r>
              <a:rPr lang="en-US" altLang="zh-CN" sz="2800" b="1" dirty="0">
                <a:ea typeface="楷体_GB2312" pitchFamily="49" charset="-122"/>
              </a:rPr>
              <a:t>F</a:t>
            </a:r>
            <a:r>
              <a:rPr lang="zh-CN" altLang="en-US" sz="2800" b="1" dirty="0">
                <a:ea typeface="楷体_GB2312" pitchFamily="49" charset="-122"/>
              </a:rPr>
              <a:t>中一个函数依赖</a:t>
            </a:r>
            <a:r>
              <a:rPr lang="en-US" altLang="zh-CN" sz="2800" b="1" dirty="0">
                <a:ea typeface="楷体_GB2312" pitchFamily="49" charset="-122"/>
              </a:rPr>
              <a:t>X</a:t>
            </a:r>
            <a:r>
              <a:rPr lang="en-US" altLang="en-US" sz="2800" b="1" dirty="0">
                <a:ea typeface="楷体_GB2312" pitchFamily="49" charset="-122"/>
              </a:rPr>
              <a:t>→</a:t>
            </a:r>
            <a:r>
              <a:rPr lang="en-US" altLang="zh-CN" sz="2800" b="1" dirty="0">
                <a:ea typeface="楷体_GB2312" pitchFamily="49" charset="-122"/>
              </a:rPr>
              <a:t>Y</a:t>
            </a:r>
            <a:r>
              <a:rPr lang="zh-CN" altLang="en-US" sz="2800" b="1" dirty="0">
                <a:ea typeface="楷体_GB2312" pitchFamily="49" charset="-122"/>
              </a:rPr>
              <a:t>，在</a:t>
            </a:r>
            <a:r>
              <a:rPr lang="en-US" altLang="zh-CN" sz="2800" b="1" dirty="0">
                <a:ea typeface="楷体_GB2312" pitchFamily="49" charset="-122"/>
              </a:rPr>
              <a:t>X</a:t>
            </a:r>
            <a:r>
              <a:rPr lang="zh-CN" altLang="en-US" sz="2800" b="1" dirty="0">
                <a:ea typeface="楷体_GB2312" pitchFamily="49" charset="-122"/>
              </a:rPr>
              <a:t>的列中寻找相同的行，然后将这些行中</a:t>
            </a:r>
            <a:r>
              <a:rPr lang="en-US" altLang="zh-CN" sz="2800" b="1" dirty="0">
                <a:ea typeface="楷体_GB2312" pitchFamily="49" charset="-122"/>
              </a:rPr>
              <a:t>Y</a:t>
            </a:r>
            <a:r>
              <a:rPr lang="zh-CN" altLang="en-US" sz="2800" b="1" dirty="0">
                <a:ea typeface="楷体_GB2312" pitchFamily="49" charset="-122"/>
              </a:rPr>
              <a:t>的分量改为相同的符号，如果其中有</a:t>
            </a:r>
            <a:r>
              <a:rPr lang="en-US" altLang="zh-CN" sz="2800" b="1" dirty="0" err="1">
                <a:ea typeface="楷体_GB2312" pitchFamily="49" charset="-122"/>
              </a:rPr>
              <a:t>a</a:t>
            </a:r>
            <a:r>
              <a:rPr lang="en-US" altLang="zh-CN" sz="2800" b="1" baseline="-25000" dirty="0" err="1">
                <a:ea typeface="楷体_GB2312" pitchFamily="49" charset="-122"/>
              </a:rPr>
              <a:t>j</a:t>
            </a:r>
            <a:r>
              <a:rPr lang="en-US" altLang="zh-CN" sz="2800" b="1" dirty="0">
                <a:ea typeface="楷体_GB2312" pitchFamily="49" charset="-122"/>
              </a:rPr>
              <a:t>,</a:t>
            </a:r>
            <a:r>
              <a:rPr lang="zh-CN" altLang="en-US" sz="2800" b="1" dirty="0">
                <a:ea typeface="楷体_GB2312" pitchFamily="49" charset="-122"/>
              </a:rPr>
              <a:t>则将</a:t>
            </a:r>
            <a:r>
              <a:rPr lang="en-US" altLang="zh-CN" sz="2800" b="1" dirty="0" err="1">
                <a:ea typeface="楷体_GB2312" pitchFamily="49" charset="-122"/>
              </a:rPr>
              <a:t>b</a:t>
            </a:r>
            <a:r>
              <a:rPr lang="en-US" altLang="zh-CN" sz="2800" b="1" baseline="-25000" dirty="0" err="1">
                <a:ea typeface="楷体_GB2312" pitchFamily="49" charset="-122"/>
              </a:rPr>
              <a:t>ij</a:t>
            </a:r>
            <a:r>
              <a:rPr lang="zh-CN" altLang="en-US" sz="2800" b="1" dirty="0">
                <a:ea typeface="楷体_GB2312" pitchFamily="49" charset="-122"/>
              </a:rPr>
              <a:t>改为</a:t>
            </a:r>
            <a:r>
              <a:rPr lang="en-US" altLang="zh-CN" sz="2800" b="1" dirty="0" err="1">
                <a:ea typeface="楷体_GB2312" pitchFamily="49" charset="-122"/>
              </a:rPr>
              <a:t>a</a:t>
            </a:r>
            <a:r>
              <a:rPr lang="en-US" altLang="zh-CN" sz="2800" b="1" baseline="-25000" dirty="0" err="1">
                <a:ea typeface="楷体_GB2312" pitchFamily="49" charset="-122"/>
              </a:rPr>
              <a:t>j</a:t>
            </a:r>
            <a:r>
              <a:rPr lang="en-US" altLang="zh-CN" sz="2800" b="1" dirty="0">
                <a:ea typeface="楷体_GB2312" pitchFamily="49" charset="-122"/>
              </a:rPr>
              <a:t>;</a:t>
            </a:r>
            <a:r>
              <a:rPr lang="zh-CN" altLang="en-US" sz="2800" b="1" dirty="0">
                <a:ea typeface="楷体_GB2312" pitchFamily="49" charset="-122"/>
              </a:rPr>
              <a:t>若其中无</a:t>
            </a:r>
            <a:r>
              <a:rPr lang="en-US" altLang="zh-CN" sz="2800" b="1" dirty="0" err="1">
                <a:ea typeface="楷体_GB2312" pitchFamily="49" charset="-122"/>
              </a:rPr>
              <a:t>a</a:t>
            </a:r>
            <a:r>
              <a:rPr lang="en-US" altLang="zh-CN" sz="2800" b="1" baseline="-25000" dirty="0" err="1">
                <a:ea typeface="楷体_GB2312" pitchFamily="49" charset="-122"/>
              </a:rPr>
              <a:t>j</a:t>
            </a:r>
            <a:r>
              <a:rPr lang="zh-CN" altLang="en-US" sz="2800" b="1" dirty="0">
                <a:ea typeface="楷体_GB2312" pitchFamily="49" charset="-122"/>
              </a:rPr>
              <a:t>，则改为某一个</a:t>
            </a:r>
            <a:r>
              <a:rPr lang="en-US" altLang="zh-CN" sz="2800" b="1" dirty="0" err="1">
                <a:ea typeface="楷体_GB2312" pitchFamily="49" charset="-122"/>
              </a:rPr>
              <a:t>b</a:t>
            </a:r>
            <a:r>
              <a:rPr lang="en-US" altLang="zh-CN" sz="2800" b="1" baseline="-25000" dirty="0" err="1">
                <a:ea typeface="楷体_GB2312" pitchFamily="49" charset="-122"/>
              </a:rPr>
              <a:t>ij</a:t>
            </a:r>
            <a:r>
              <a:rPr lang="zh-CN" altLang="en-US" sz="2800" b="1" dirty="0">
                <a:ea typeface="宋体" panose="02010600030101010101" pitchFamily="2" charset="-122"/>
              </a:rPr>
              <a:t>。</a:t>
            </a:r>
          </a:p>
          <a:p>
            <a:pPr eaLnBrk="1" hangingPunct="1"/>
            <a:r>
              <a:rPr lang="zh-CN" altLang="en-US" sz="2800" b="1" dirty="0"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ea typeface="宋体" panose="02010600030101010101" pitchFamily="2" charset="-122"/>
              </a:rPr>
              <a:t>）</a:t>
            </a:r>
            <a:r>
              <a:rPr lang="zh-CN" altLang="en-US" sz="2800" b="1" dirty="0">
                <a:ea typeface="楷体_GB2312" pitchFamily="49" charset="-122"/>
              </a:rPr>
              <a:t>反复检查第（</a:t>
            </a:r>
            <a:r>
              <a:rPr lang="en-US" altLang="zh-CN" sz="2800" b="1" dirty="0">
                <a:ea typeface="楷体_GB2312" pitchFamily="49" charset="-122"/>
              </a:rPr>
              <a:t>2</a:t>
            </a:r>
            <a:r>
              <a:rPr lang="zh-CN" altLang="en-US" sz="2800" b="1" dirty="0">
                <a:ea typeface="楷体_GB2312" pitchFamily="49" charset="-122"/>
              </a:rPr>
              <a:t>）步，至无改变为止，若存在某一行为</a:t>
            </a:r>
            <a:r>
              <a:rPr lang="en-US" altLang="zh-CN" sz="2800" b="1" dirty="0">
                <a:ea typeface="楷体_GB2312" pitchFamily="49" charset="-122"/>
              </a:rPr>
              <a:t>a</a:t>
            </a:r>
            <a:r>
              <a:rPr lang="en-US" altLang="zh-CN" sz="2800" b="1" baseline="-25000" dirty="0">
                <a:ea typeface="楷体_GB2312" pitchFamily="49" charset="-122"/>
              </a:rPr>
              <a:t>1</a:t>
            </a:r>
            <a:r>
              <a:rPr lang="en-US" altLang="zh-CN" sz="2800" b="1" dirty="0">
                <a:ea typeface="楷体_GB2312" pitchFamily="49" charset="-122"/>
              </a:rPr>
              <a:t>,a</a:t>
            </a:r>
            <a:r>
              <a:rPr lang="en-US" altLang="zh-CN" sz="2800" b="1" baseline="-25000" dirty="0">
                <a:ea typeface="楷体_GB2312" pitchFamily="49" charset="-122"/>
              </a:rPr>
              <a:t>2</a:t>
            </a:r>
            <a:r>
              <a:rPr lang="en-US" altLang="zh-CN" sz="2800" b="1" dirty="0">
                <a:ea typeface="楷体_GB2312" pitchFamily="49" charset="-122"/>
              </a:rPr>
              <a:t>,…,</a:t>
            </a:r>
            <a:r>
              <a:rPr lang="en-US" altLang="zh-CN" sz="2800" b="1" dirty="0" err="1">
                <a:ea typeface="楷体_GB2312" pitchFamily="49" charset="-122"/>
              </a:rPr>
              <a:t>a</a:t>
            </a:r>
            <a:r>
              <a:rPr lang="en-US" altLang="zh-CN" sz="2800" b="1" baseline="-25000" dirty="0" err="1">
                <a:ea typeface="楷体_GB2312" pitchFamily="49" charset="-122"/>
              </a:rPr>
              <a:t>k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  <a:ea typeface="楷体_GB2312" pitchFamily="49" charset="-122"/>
              </a:rPr>
              <a:t>则分解   </a:t>
            </a:r>
            <a:r>
              <a:rPr lang="zh-CN" altLang="en-US" sz="2800" b="1" dirty="0">
                <a:latin typeface="宋体" panose="02010600030101010101" pitchFamily="2" charset="-122"/>
                <a:ea typeface="楷体_GB2312" pitchFamily="49" charset="-122"/>
                <a:cs typeface="Arial Unicode MS" panose="020B0604020202020204" pitchFamily="34" charset="-128"/>
              </a:rPr>
              <a:t>具有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cs typeface="Arial Unicode MS" panose="020B0604020202020204" pitchFamily="34" charset="-128"/>
              </a:rPr>
              <a:t>无损连接性；如果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cs typeface="Arial Unicode MS" panose="020B0604020202020204" pitchFamily="34" charset="-128"/>
              </a:rPr>
              <a:t>F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cs typeface="Arial Unicode MS" panose="020B0604020202020204" pitchFamily="34" charset="-128"/>
              </a:rPr>
              <a:t>中所有函数依赖都不能再修改表中的内容，且没有发现这样的行，则分解   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不具有无损连接性。</a:t>
            </a:r>
          </a:p>
        </p:txBody>
      </p:sp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4847EDF6-871B-FD45-A891-96584F0AFB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923862"/>
              </p:ext>
            </p:extLst>
          </p:nvPr>
        </p:nvGraphicFramePr>
        <p:xfrm>
          <a:off x="4932040" y="4221088"/>
          <a:ext cx="4714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公式" r:id="rId3" imgW="3505200" imgH="3797300" progId="Equation.3">
                  <p:embed/>
                </p:oleObj>
              </mc:Choice>
              <mc:Fallback>
                <p:oleObj name="公式" r:id="rId3" imgW="3505200" imgH="3797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4221088"/>
                        <a:ext cx="471487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>
            <a:extLst>
              <a:ext uri="{FF2B5EF4-FFF2-40B4-BE49-F238E27FC236}">
                <a16:creationId xmlns:a16="http://schemas.microsoft.com/office/drawing/2014/main" id="{9668E3C7-C4B0-EE49-80DA-784A4E758B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301973"/>
              </p:ext>
            </p:extLst>
          </p:nvPr>
        </p:nvGraphicFramePr>
        <p:xfrm>
          <a:off x="5292080" y="5081950"/>
          <a:ext cx="4714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name="公式" r:id="rId5" imgW="3505200" imgH="3797300" progId="Equation.3">
                  <p:embed/>
                </p:oleObj>
              </mc:Choice>
              <mc:Fallback>
                <p:oleObj name="公式" r:id="rId5" imgW="3505200" imgH="3797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5081950"/>
                        <a:ext cx="471487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883061DD-5DDD-5548-A1F9-64F1F83DB6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endParaRPr lang="zh-CN" altLang="zh-CN"/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00247D4A-6F41-7B44-B2D4-9C5F1A0CE5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1010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举例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：关系模式</a:t>
            </a:r>
            <a:r>
              <a:rPr lang="en-US" altLang="zh-CN">
                <a:ea typeface="宋体" panose="02010600030101010101" pitchFamily="2" charset="-122"/>
              </a:rPr>
              <a:t>R(SAIP),F={S→A,SI→P},ρ={R1(SA),R2(SIP)}</a:t>
            </a:r>
            <a:r>
              <a:rPr lang="zh-CN" altLang="en-US">
                <a:ea typeface="宋体" panose="02010600030101010101" pitchFamily="2" charset="-122"/>
              </a:rPr>
              <a:t>，检验分解是否为无损联接。</a:t>
            </a:r>
          </a:p>
          <a:p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78888075-3CD4-C64E-8CAE-4CD679B7CF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endParaRPr lang="zh-CN" altLang="zh-CN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611E1460-68CA-1E4A-A9E1-1B24705EFD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10100"/>
          </a:xfrm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  <p:pic>
        <p:nvPicPr>
          <p:cNvPr id="74756" name="Picture 4">
            <a:extLst>
              <a:ext uri="{FF2B5EF4-FFF2-40B4-BE49-F238E27FC236}">
                <a16:creationId xmlns:a16="http://schemas.microsoft.com/office/drawing/2014/main" id="{7D728093-688B-B143-ABE4-9E02E89AE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781300"/>
            <a:ext cx="7345362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FCAB83FF-49C3-0E41-A144-22DACB61D9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endParaRPr lang="zh-CN" altLang="zh-CN"/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60D4E44C-9DB2-614D-A808-0D088BE245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1010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举例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：已知</a:t>
            </a:r>
            <a:r>
              <a:rPr lang="en-US" altLang="zh-CN">
                <a:ea typeface="宋体" panose="02010600030101010101" pitchFamily="2" charset="-122"/>
              </a:rPr>
              <a:t>R&lt;U,F&gt;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U={A,B,C,D,E}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F={A→C,B→C,C→D,DE→C,CE→A}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R</a:t>
            </a:r>
            <a:r>
              <a:rPr lang="zh-CN" altLang="en-US">
                <a:ea typeface="宋体" panose="02010600030101010101" pitchFamily="2" charset="-122"/>
              </a:rPr>
              <a:t>的一个分解为</a:t>
            </a:r>
            <a:r>
              <a:rPr lang="en-US" altLang="zh-CN">
                <a:ea typeface="宋体" panose="02010600030101010101" pitchFamily="2" charset="-122"/>
              </a:rPr>
              <a:t>R1(AD)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R2(AB)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R3(BE)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R4(CDE)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R5(AE)</a:t>
            </a:r>
            <a:r>
              <a:rPr lang="zh-CN" altLang="en-US">
                <a:ea typeface="宋体" panose="02010600030101010101" pitchFamily="2" charset="-122"/>
              </a:rPr>
              <a:t>，判断这个分解是否具有无损连接性。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8DD1E246-9A4E-794E-84DD-2262CEA4AB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endParaRPr lang="zh-CN" altLang="zh-CN"/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8FC43885-5B39-9942-9F46-DAACC9CC09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101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① </a:t>
            </a:r>
            <a:r>
              <a:rPr lang="zh-CN" altLang="en-US">
                <a:ea typeface="宋体" panose="02010600030101010101" pitchFamily="2" charset="-122"/>
              </a:rPr>
              <a:t>构造一个初始的二维表，若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zh-CN" altLang="en-US">
                <a:ea typeface="宋体" panose="02010600030101010101" pitchFamily="2" charset="-122"/>
              </a:rPr>
              <a:t>属性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zh-CN" altLang="en-US">
                <a:ea typeface="宋体" panose="02010600030101010101" pitchFamily="2" charset="-122"/>
              </a:rPr>
              <a:t>属于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zh-CN" altLang="en-US">
                <a:ea typeface="宋体" panose="02010600030101010101" pitchFamily="2" charset="-122"/>
              </a:rPr>
              <a:t>模式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zh-CN" altLang="en-US">
                <a:ea typeface="宋体" panose="02010600030101010101" pitchFamily="2" charset="-122"/>
              </a:rPr>
              <a:t>中的属性，则填</a:t>
            </a:r>
            <a:r>
              <a:rPr lang="en-US" altLang="zh-CN">
                <a:ea typeface="宋体" panose="02010600030101010101" pitchFamily="2" charset="-122"/>
              </a:rPr>
              <a:t>aj</a:t>
            </a:r>
            <a:r>
              <a:rPr lang="zh-CN" altLang="en-US">
                <a:ea typeface="宋体" panose="02010600030101010101" pitchFamily="2" charset="-122"/>
              </a:rPr>
              <a:t>，否则填</a:t>
            </a:r>
            <a:r>
              <a:rPr lang="en-US" altLang="zh-CN">
                <a:ea typeface="宋体" panose="02010600030101010101" pitchFamily="2" charset="-122"/>
              </a:rPr>
              <a:t>bij</a:t>
            </a:r>
            <a:r>
              <a:rPr lang="zh-CN" altLang="en-US">
                <a:ea typeface="宋体" panose="02010600030101010101" pitchFamily="2" charset="-122"/>
              </a:rPr>
              <a:t>。 </a:t>
            </a:r>
          </a:p>
        </p:txBody>
      </p:sp>
      <p:pic>
        <p:nvPicPr>
          <p:cNvPr id="76804" name="Picture 4">
            <a:extLst>
              <a:ext uri="{FF2B5EF4-FFF2-40B4-BE49-F238E27FC236}">
                <a16:creationId xmlns:a16="http://schemas.microsoft.com/office/drawing/2014/main" id="{29063CFB-F3D1-E142-9796-06F82359F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997200"/>
            <a:ext cx="5257800" cy="275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871BC30C-54D0-F942-AAA8-192B9EE91F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endParaRPr lang="zh-CN" altLang="zh-CN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400C1C38-61D8-884D-B372-8CCA8C3825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101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② </a:t>
            </a:r>
            <a:r>
              <a:rPr lang="zh-CN" altLang="en-US">
                <a:ea typeface="宋体" panose="02010600030101010101" pitchFamily="2" charset="-122"/>
              </a:rPr>
              <a:t>根据</a:t>
            </a:r>
            <a:r>
              <a:rPr lang="en-US" altLang="zh-CN">
                <a:ea typeface="宋体" panose="02010600030101010101" pitchFamily="2" charset="-122"/>
              </a:rPr>
              <a:t>A→C</a:t>
            </a:r>
            <a:r>
              <a:rPr lang="zh-CN" altLang="en-US">
                <a:ea typeface="宋体" panose="02010600030101010101" pitchFamily="2" charset="-122"/>
              </a:rPr>
              <a:t>，对上表进行处理，由于属性列</a:t>
            </a:r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zh-CN" altLang="en-US">
                <a:ea typeface="宋体" panose="02010600030101010101" pitchFamily="2" charset="-122"/>
              </a:rPr>
              <a:t>上第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5</a:t>
            </a:r>
            <a:r>
              <a:rPr lang="zh-CN" altLang="en-US">
                <a:ea typeface="宋体" panose="02010600030101010101" pitchFamily="2" charset="-122"/>
              </a:rPr>
              <a:t>行相同均为</a:t>
            </a:r>
            <a:r>
              <a:rPr lang="en-US" altLang="zh-CN">
                <a:ea typeface="宋体" panose="02010600030101010101" pitchFamily="2" charset="-122"/>
              </a:rPr>
              <a:t>a1</a:t>
            </a:r>
            <a:r>
              <a:rPr lang="zh-CN" altLang="en-US">
                <a:ea typeface="宋体" panose="02010600030101010101" pitchFamily="2" charset="-122"/>
              </a:rPr>
              <a:t>，所以将属性列</a:t>
            </a:r>
            <a:r>
              <a:rPr lang="en-US" altLang="zh-CN">
                <a:ea typeface="宋体" panose="02010600030101010101" pitchFamily="2" charset="-122"/>
              </a:rPr>
              <a:t>C</a:t>
            </a:r>
            <a:r>
              <a:rPr lang="zh-CN" altLang="en-US">
                <a:ea typeface="宋体" panose="02010600030101010101" pitchFamily="2" charset="-122"/>
              </a:rPr>
              <a:t>上的</a:t>
            </a:r>
            <a:r>
              <a:rPr lang="en-US" altLang="zh-CN">
                <a:ea typeface="宋体" panose="02010600030101010101" pitchFamily="2" charset="-122"/>
              </a:rPr>
              <a:t>b13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b23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b53</a:t>
            </a:r>
            <a:r>
              <a:rPr lang="zh-CN" altLang="en-US">
                <a:ea typeface="宋体" panose="02010600030101010101" pitchFamily="2" charset="-122"/>
              </a:rPr>
              <a:t>改为同一个符号</a:t>
            </a:r>
            <a:r>
              <a:rPr lang="en-US" altLang="zh-CN">
                <a:ea typeface="宋体" panose="02010600030101010101" pitchFamily="2" charset="-122"/>
              </a:rPr>
              <a:t>b13</a:t>
            </a:r>
            <a:r>
              <a:rPr lang="zh-CN" altLang="en-US">
                <a:ea typeface="宋体" panose="02010600030101010101" pitchFamily="2" charset="-122"/>
              </a:rPr>
              <a:t>（取行号最小值）。 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77828" name="Picture 4">
            <a:extLst>
              <a:ext uri="{FF2B5EF4-FFF2-40B4-BE49-F238E27FC236}">
                <a16:creationId xmlns:a16="http://schemas.microsoft.com/office/drawing/2014/main" id="{4743690F-6819-5947-BD32-BE39486C9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3860800"/>
            <a:ext cx="4681538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A6096EA0-F2CB-EE40-BC2B-AE7721DABC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endParaRPr lang="zh-CN" altLang="zh-CN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F22BF2E5-7151-814F-81D5-B7C33C2AC7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101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③ </a:t>
            </a:r>
            <a:r>
              <a:rPr lang="zh-CN" altLang="en-US">
                <a:ea typeface="宋体" panose="02010600030101010101" pitchFamily="2" charset="-122"/>
              </a:rPr>
              <a:t>根据</a:t>
            </a:r>
            <a:r>
              <a:rPr lang="en-US" altLang="zh-CN">
                <a:ea typeface="宋体" panose="02010600030101010101" pitchFamily="2" charset="-122"/>
              </a:rPr>
              <a:t>B→C</a:t>
            </a:r>
            <a:r>
              <a:rPr lang="zh-CN" altLang="en-US">
                <a:ea typeface="宋体" panose="02010600030101010101" pitchFamily="2" charset="-122"/>
              </a:rPr>
              <a:t>，对上表进行处理，由于属性列</a:t>
            </a:r>
            <a:r>
              <a:rPr lang="en-US" altLang="zh-CN">
                <a:ea typeface="宋体" panose="02010600030101010101" pitchFamily="2" charset="-122"/>
              </a:rPr>
              <a:t>B</a:t>
            </a:r>
            <a:r>
              <a:rPr lang="zh-CN" altLang="en-US">
                <a:ea typeface="宋体" panose="02010600030101010101" pitchFamily="2" charset="-122"/>
              </a:rPr>
              <a:t>上第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行相同均为</a:t>
            </a:r>
            <a:r>
              <a:rPr lang="en-US" altLang="zh-CN">
                <a:ea typeface="宋体" panose="02010600030101010101" pitchFamily="2" charset="-122"/>
              </a:rPr>
              <a:t>a2</a:t>
            </a:r>
            <a:r>
              <a:rPr lang="zh-CN" altLang="en-US">
                <a:ea typeface="宋体" panose="02010600030101010101" pitchFamily="2" charset="-122"/>
              </a:rPr>
              <a:t>，所以将属性列</a:t>
            </a:r>
            <a:r>
              <a:rPr lang="en-US" altLang="zh-CN">
                <a:ea typeface="宋体" panose="02010600030101010101" pitchFamily="2" charset="-122"/>
              </a:rPr>
              <a:t>C</a:t>
            </a:r>
            <a:r>
              <a:rPr lang="zh-CN" altLang="en-US">
                <a:ea typeface="宋体" panose="02010600030101010101" pitchFamily="2" charset="-122"/>
              </a:rPr>
              <a:t>上的</a:t>
            </a:r>
            <a:r>
              <a:rPr lang="en-US" altLang="zh-CN">
                <a:ea typeface="宋体" panose="02010600030101010101" pitchFamily="2" charset="-122"/>
              </a:rPr>
              <a:t>b13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b33</a:t>
            </a:r>
            <a:r>
              <a:rPr lang="zh-CN" altLang="en-US">
                <a:ea typeface="宋体" panose="02010600030101010101" pitchFamily="2" charset="-122"/>
              </a:rPr>
              <a:t>改为同一个符号</a:t>
            </a:r>
            <a:r>
              <a:rPr lang="en-US" altLang="zh-CN">
                <a:ea typeface="宋体" panose="02010600030101010101" pitchFamily="2" charset="-122"/>
              </a:rPr>
              <a:t>b13</a:t>
            </a:r>
            <a:r>
              <a:rPr lang="zh-CN" altLang="en-US">
                <a:ea typeface="宋体" panose="02010600030101010101" pitchFamily="2" charset="-122"/>
              </a:rPr>
              <a:t>（取行号最小值）。 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78852" name="Picture 4">
            <a:extLst>
              <a:ext uri="{FF2B5EF4-FFF2-40B4-BE49-F238E27FC236}">
                <a16:creationId xmlns:a16="http://schemas.microsoft.com/office/drawing/2014/main" id="{D36CCCE2-2476-0F45-8EAD-EF69123CA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789363"/>
            <a:ext cx="4752975" cy="248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495E0830-BF6B-6C43-BF1E-A432DF966D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endParaRPr lang="zh-CN" altLang="zh-CN"/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7EFFD676-E193-A748-BECF-4F112CF8C7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101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④ </a:t>
            </a:r>
            <a:r>
              <a:rPr lang="zh-CN" altLang="en-US">
                <a:ea typeface="宋体" panose="02010600030101010101" pitchFamily="2" charset="-122"/>
              </a:rPr>
              <a:t>根据</a:t>
            </a:r>
            <a:r>
              <a:rPr lang="en-US" altLang="zh-CN">
                <a:ea typeface="宋体" panose="02010600030101010101" pitchFamily="2" charset="-122"/>
              </a:rPr>
              <a:t>C→D</a:t>
            </a:r>
            <a:r>
              <a:rPr lang="zh-CN" altLang="en-US">
                <a:ea typeface="宋体" panose="02010600030101010101" pitchFamily="2" charset="-122"/>
              </a:rPr>
              <a:t>，对上表进行处理，由于属性列</a:t>
            </a:r>
            <a:r>
              <a:rPr lang="en-US" altLang="zh-CN">
                <a:ea typeface="宋体" panose="02010600030101010101" pitchFamily="2" charset="-122"/>
              </a:rPr>
              <a:t>C</a:t>
            </a:r>
            <a:r>
              <a:rPr lang="zh-CN" altLang="en-US">
                <a:ea typeface="宋体" panose="02010600030101010101" pitchFamily="2" charset="-122"/>
              </a:rPr>
              <a:t>上第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5</a:t>
            </a:r>
            <a:r>
              <a:rPr lang="zh-CN" altLang="en-US">
                <a:ea typeface="宋体" panose="02010600030101010101" pitchFamily="2" charset="-122"/>
              </a:rPr>
              <a:t>行相同均为</a:t>
            </a:r>
            <a:r>
              <a:rPr lang="en-US" altLang="zh-CN">
                <a:ea typeface="宋体" panose="02010600030101010101" pitchFamily="2" charset="-122"/>
              </a:rPr>
              <a:t>b13</a:t>
            </a:r>
            <a:r>
              <a:rPr lang="zh-CN" altLang="en-US">
                <a:ea typeface="宋体" panose="02010600030101010101" pitchFamily="2" charset="-122"/>
              </a:rPr>
              <a:t>，所以将属性列</a:t>
            </a:r>
            <a:r>
              <a:rPr lang="en-US" altLang="zh-CN">
                <a:ea typeface="宋体" panose="02010600030101010101" pitchFamily="2" charset="-122"/>
              </a:rPr>
              <a:t>D</a:t>
            </a:r>
            <a:r>
              <a:rPr lang="zh-CN" altLang="en-US">
                <a:ea typeface="宋体" panose="02010600030101010101" pitchFamily="2" charset="-122"/>
              </a:rPr>
              <a:t>上的值均改为同一个符号</a:t>
            </a:r>
            <a:r>
              <a:rPr lang="en-US" altLang="zh-CN">
                <a:ea typeface="宋体" panose="02010600030101010101" pitchFamily="2" charset="-122"/>
              </a:rPr>
              <a:t>a4</a:t>
            </a:r>
            <a:r>
              <a:rPr lang="zh-CN" altLang="en-US">
                <a:ea typeface="宋体" panose="02010600030101010101" pitchFamily="2" charset="-122"/>
              </a:rPr>
              <a:t>。 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79876" name="Picture 4">
            <a:extLst>
              <a:ext uri="{FF2B5EF4-FFF2-40B4-BE49-F238E27FC236}">
                <a16:creationId xmlns:a16="http://schemas.microsoft.com/office/drawing/2014/main" id="{6A3E17CC-24F1-414D-B70C-064095F85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3789363"/>
            <a:ext cx="4679950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A3482D55-F2C8-A14C-A5AD-7B0B3AE39A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endParaRPr lang="zh-CN" altLang="zh-CN"/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1A6BC50B-2DDB-C148-86A5-D90139B2C2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101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⑤ </a:t>
            </a:r>
            <a:r>
              <a:rPr lang="zh-CN" altLang="en-US">
                <a:ea typeface="宋体" panose="02010600030101010101" pitchFamily="2" charset="-122"/>
              </a:rPr>
              <a:t>根据</a:t>
            </a:r>
            <a:r>
              <a:rPr lang="en-US" altLang="zh-CN">
                <a:ea typeface="宋体" panose="02010600030101010101" pitchFamily="2" charset="-122"/>
              </a:rPr>
              <a:t>DE→C</a:t>
            </a:r>
            <a:r>
              <a:rPr lang="zh-CN" altLang="en-US">
                <a:ea typeface="宋体" panose="02010600030101010101" pitchFamily="2" charset="-122"/>
              </a:rPr>
              <a:t>，对上表进行处理，由于属性列</a:t>
            </a:r>
            <a:r>
              <a:rPr lang="en-US" altLang="zh-CN">
                <a:ea typeface="宋体" panose="02010600030101010101" pitchFamily="2" charset="-122"/>
              </a:rPr>
              <a:t>DE</a:t>
            </a:r>
            <a:r>
              <a:rPr lang="zh-CN" altLang="en-US">
                <a:ea typeface="宋体" panose="02010600030101010101" pitchFamily="2" charset="-122"/>
              </a:rPr>
              <a:t>上第</a:t>
            </a:r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4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5</a:t>
            </a:r>
            <a:r>
              <a:rPr lang="zh-CN" altLang="en-US">
                <a:ea typeface="宋体" panose="02010600030101010101" pitchFamily="2" charset="-122"/>
              </a:rPr>
              <a:t>行相同均为</a:t>
            </a:r>
            <a:r>
              <a:rPr lang="en-US" altLang="zh-CN">
                <a:ea typeface="宋体" panose="02010600030101010101" pitchFamily="2" charset="-122"/>
              </a:rPr>
              <a:t>a4a5</a:t>
            </a:r>
            <a:r>
              <a:rPr lang="zh-CN" altLang="en-US">
                <a:ea typeface="宋体" panose="02010600030101010101" pitchFamily="2" charset="-122"/>
              </a:rPr>
              <a:t>，所以将属性列</a:t>
            </a:r>
            <a:r>
              <a:rPr lang="en-US" altLang="zh-CN">
                <a:ea typeface="宋体" panose="02010600030101010101" pitchFamily="2" charset="-122"/>
              </a:rPr>
              <a:t>C</a:t>
            </a:r>
            <a:r>
              <a:rPr lang="zh-CN" altLang="en-US">
                <a:ea typeface="宋体" panose="02010600030101010101" pitchFamily="2" charset="-122"/>
              </a:rPr>
              <a:t>上的值均改为同一个符号</a:t>
            </a:r>
            <a:r>
              <a:rPr lang="en-US" altLang="zh-CN">
                <a:ea typeface="宋体" panose="02010600030101010101" pitchFamily="2" charset="-122"/>
              </a:rPr>
              <a:t>a3</a:t>
            </a:r>
            <a:r>
              <a:rPr lang="zh-CN" altLang="en-US">
                <a:ea typeface="宋体" panose="02010600030101010101" pitchFamily="2" charset="-122"/>
              </a:rPr>
              <a:t>。 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80900" name="Picture 4">
            <a:extLst>
              <a:ext uri="{FF2B5EF4-FFF2-40B4-BE49-F238E27FC236}">
                <a16:creationId xmlns:a16="http://schemas.microsoft.com/office/drawing/2014/main" id="{3E8D87D3-7CF5-ED49-9CFA-68BDC8D70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3860800"/>
            <a:ext cx="4176712" cy="217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脚占位符 4">
            <a:extLst>
              <a:ext uri="{FF2B5EF4-FFF2-40B4-BE49-F238E27FC236}">
                <a16:creationId xmlns:a16="http://schemas.microsoft.com/office/drawing/2014/main" id="{5FC1B21D-1B66-A94B-936D-168DCCDE93E6}"/>
              </a:ext>
            </a:extLst>
          </p:cNvPr>
          <p:cNvSpPr txBox="1">
            <a:spLocks noGrp="1"/>
          </p:cNvSpPr>
          <p:nvPr/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 Introduction to Database System</a:t>
            </a: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127F78A7-04A6-414B-9CC9-9C050865CB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Trivial FD</a:t>
            </a:r>
            <a:r>
              <a:rPr lang="zh-CN" altLang="en-US" sz="3600">
                <a:ea typeface="宋体" panose="02010600030101010101" pitchFamily="2" charset="-122"/>
              </a:rPr>
              <a:t> </a:t>
            </a:r>
            <a:r>
              <a:rPr lang="en-US" altLang="zh-CN" sz="3600">
                <a:ea typeface="宋体" panose="02010600030101010101" pitchFamily="2" charset="-122"/>
              </a:rPr>
              <a:t>AND NON-Trivial FD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1DD470DB-CFAF-FB48-B200-D9B8559ADE3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76400"/>
            <a:ext cx="8305800" cy="4114800"/>
          </a:xfrm>
        </p:spPr>
        <p:txBody>
          <a:bodyPr/>
          <a:lstStyle/>
          <a:p>
            <a:pPr marL="361950" indent="-361950" eaLnBrk="1" hangingPunct="1">
              <a:lnSpc>
                <a:spcPct val="130000"/>
              </a:lnSpc>
              <a:buFontTx/>
              <a:buNone/>
              <a:tabLst>
                <a:tab pos="361950" algn="l"/>
              </a:tabLst>
            </a:pPr>
            <a:endParaRPr lang="en-US" altLang="zh-CN" sz="2600">
              <a:ea typeface="宋体" panose="02010600030101010101" pitchFamily="2" charset="-122"/>
            </a:endParaRPr>
          </a:p>
          <a:p>
            <a:pPr marL="361950" indent="-361950" eaLnBrk="1" hangingPunct="1">
              <a:lnSpc>
                <a:spcPct val="130000"/>
              </a:lnSpc>
              <a:buFontTx/>
              <a:buNone/>
              <a:tabLst>
                <a:tab pos="361950" algn="l"/>
              </a:tabLst>
            </a:pPr>
            <a:r>
              <a:rPr lang="en-US" altLang="zh-CN" sz="2600">
                <a:ea typeface="宋体" panose="02010600030101010101" pitchFamily="2" charset="-122"/>
              </a:rPr>
              <a:t>In relational R(U)</a:t>
            </a:r>
            <a:r>
              <a:rPr lang="zh-CN" altLang="en-US" sz="2600">
                <a:ea typeface="宋体" panose="02010600030101010101" pitchFamily="2" charset="-122"/>
              </a:rPr>
              <a:t>，</a:t>
            </a:r>
            <a:r>
              <a:rPr lang="en-US" altLang="zh-CN" sz="2600">
                <a:ea typeface="宋体" panose="02010600030101010101" pitchFamily="2" charset="-122"/>
              </a:rPr>
              <a:t>for the subset of U:X and Y,</a:t>
            </a:r>
            <a:endParaRPr lang="zh-CN" altLang="en-US" sz="2600">
              <a:ea typeface="宋体" panose="02010600030101010101" pitchFamily="2" charset="-122"/>
            </a:endParaRPr>
          </a:p>
          <a:p>
            <a:pPr marL="361950" indent="-361950" eaLnBrk="1" hangingPunct="1">
              <a:lnSpc>
                <a:spcPct val="130000"/>
              </a:lnSpc>
              <a:buFontTx/>
              <a:buNone/>
              <a:tabLst>
                <a:tab pos="361950" algn="l"/>
              </a:tabLst>
            </a:pPr>
            <a:r>
              <a:rPr lang="en-US" altLang="zh-CN" sz="2600">
                <a:ea typeface="宋体" panose="02010600030101010101" pitchFamily="2" charset="-122"/>
              </a:rPr>
              <a:t>If X→Y</a:t>
            </a:r>
            <a:r>
              <a:rPr lang="zh-CN" altLang="en-US" sz="2600">
                <a:ea typeface="宋体" panose="02010600030101010101" pitchFamily="2" charset="-122"/>
              </a:rPr>
              <a:t>，</a:t>
            </a:r>
            <a:r>
              <a:rPr lang="en-US" altLang="zh-CN" sz="2600">
                <a:ea typeface="宋体" panose="02010600030101010101" pitchFamily="2" charset="-122"/>
              </a:rPr>
              <a:t>but Y </a:t>
            </a:r>
            <a:r>
              <a:rPr lang="en-US" altLang="zh-CN" sz="2600">
                <a:ea typeface="宋体" panose="02010600030101010101" pitchFamily="2" charset="-122"/>
                <a:sym typeface="Symbol" pitchFamily="2" charset="2"/>
              </a:rPr>
              <a:t></a:t>
            </a:r>
            <a:r>
              <a:rPr lang="en-US" altLang="zh-CN" sz="2600">
                <a:ea typeface="宋体" panose="02010600030101010101" pitchFamily="2" charset="-122"/>
              </a:rPr>
              <a:t> X</a:t>
            </a:r>
            <a:r>
              <a:rPr lang="zh-CN" altLang="en-US" sz="2600">
                <a:ea typeface="宋体" panose="02010600030101010101" pitchFamily="2" charset="-122"/>
              </a:rPr>
              <a:t>，</a:t>
            </a:r>
            <a:r>
              <a:rPr lang="en-US" altLang="zh-CN" sz="2600">
                <a:ea typeface="宋体" panose="02010600030101010101" pitchFamily="2" charset="-122"/>
              </a:rPr>
              <a:t>then X→Y</a:t>
            </a:r>
            <a:r>
              <a:rPr lang="zh-CN" altLang="en-US" sz="2600">
                <a:solidFill>
                  <a:srgbClr val="FF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600">
                <a:solidFill>
                  <a:srgbClr val="FF00FF"/>
                </a:solidFill>
                <a:ea typeface="宋体" panose="02010600030101010101" pitchFamily="2" charset="-122"/>
              </a:rPr>
              <a:t>is Trivial FD  </a:t>
            </a:r>
          </a:p>
          <a:p>
            <a:pPr marL="361950" indent="-361950" eaLnBrk="1" hangingPunct="1">
              <a:lnSpc>
                <a:spcPct val="130000"/>
              </a:lnSpc>
              <a:buFontTx/>
              <a:buNone/>
              <a:tabLst>
                <a:tab pos="361950" algn="l"/>
              </a:tabLst>
            </a:pPr>
            <a:r>
              <a:rPr lang="en-US" altLang="zh-CN" sz="2600">
                <a:ea typeface="宋体" panose="02010600030101010101" pitchFamily="2" charset="-122"/>
              </a:rPr>
              <a:t>If X→Y</a:t>
            </a:r>
            <a:r>
              <a:rPr lang="zh-CN" altLang="en-US" sz="2600">
                <a:ea typeface="宋体" panose="02010600030101010101" pitchFamily="2" charset="-122"/>
              </a:rPr>
              <a:t>，</a:t>
            </a:r>
            <a:r>
              <a:rPr lang="en-US" altLang="zh-CN" sz="2600">
                <a:ea typeface="宋体" panose="02010600030101010101" pitchFamily="2" charset="-122"/>
              </a:rPr>
              <a:t>but Y </a:t>
            </a:r>
            <a:r>
              <a:rPr lang="en-US" altLang="zh-CN" sz="2600">
                <a:ea typeface="宋体" panose="02010600030101010101" pitchFamily="2" charset="-122"/>
                <a:sym typeface="Symbol" pitchFamily="2" charset="2"/>
              </a:rPr>
              <a:t></a:t>
            </a:r>
            <a:r>
              <a:rPr lang="en-US" altLang="zh-CN" sz="2600">
                <a:ea typeface="宋体" panose="02010600030101010101" pitchFamily="2" charset="-122"/>
              </a:rPr>
              <a:t> X,   then X→Y</a:t>
            </a:r>
            <a:r>
              <a:rPr lang="en-US" altLang="zh-CN" sz="2600">
                <a:solidFill>
                  <a:srgbClr val="FF00FF"/>
                </a:solidFill>
                <a:ea typeface="宋体" panose="02010600030101010101" pitchFamily="2" charset="-122"/>
              </a:rPr>
              <a:t> is NON-Trivial FD </a:t>
            </a:r>
            <a:endParaRPr lang="zh-CN" altLang="en-US" sz="2600">
              <a:solidFill>
                <a:srgbClr val="FF00FF"/>
              </a:solidFill>
              <a:ea typeface="宋体" panose="02010600030101010101" pitchFamily="2" charset="-122"/>
            </a:endParaRPr>
          </a:p>
          <a:p>
            <a:pPr marL="361950" indent="-361950" eaLnBrk="1" hangingPunct="1">
              <a:lnSpc>
                <a:spcPct val="180000"/>
              </a:lnSpc>
              <a:tabLst>
                <a:tab pos="361950" algn="l"/>
              </a:tabLst>
            </a:pPr>
            <a:r>
              <a:rPr lang="en-US" altLang="zh-CN" sz="2600">
                <a:ea typeface="宋体" panose="02010600030101010101" pitchFamily="2" charset="-122"/>
              </a:rPr>
              <a:t>Ex</a:t>
            </a:r>
            <a:r>
              <a:rPr lang="zh-CN" altLang="en-US" sz="2600">
                <a:ea typeface="宋体" panose="02010600030101010101" pitchFamily="2" charset="-122"/>
              </a:rPr>
              <a:t>：</a:t>
            </a:r>
            <a:r>
              <a:rPr lang="en-US" altLang="zh-CN" sz="2600">
                <a:ea typeface="宋体" panose="02010600030101010101" pitchFamily="2" charset="-122"/>
              </a:rPr>
              <a:t>In the relation: SC(Sno, Cno, Grade)</a:t>
            </a:r>
            <a:r>
              <a:rPr lang="zh-CN" altLang="en-US" sz="2600">
                <a:ea typeface="宋体" panose="02010600030101010101" pitchFamily="2" charset="-122"/>
              </a:rPr>
              <a:t>，</a:t>
            </a:r>
          </a:p>
          <a:p>
            <a:pPr marL="361950" indent="-361950" eaLnBrk="1" hangingPunct="1">
              <a:lnSpc>
                <a:spcPct val="140000"/>
              </a:lnSpc>
              <a:buFontTx/>
              <a:buNone/>
              <a:tabLst>
                <a:tab pos="361950" algn="l"/>
              </a:tabLst>
            </a:pPr>
            <a:r>
              <a:rPr lang="zh-CN" altLang="en-US" sz="2600">
                <a:ea typeface="宋体" panose="02010600030101010101" pitchFamily="2" charset="-122"/>
              </a:rPr>
              <a:t>            </a:t>
            </a:r>
            <a:r>
              <a:rPr lang="en-US" altLang="zh-CN" sz="2600">
                <a:solidFill>
                  <a:srgbClr val="FF00FF"/>
                </a:solidFill>
                <a:ea typeface="宋体" panose="02010600030101010101" pitchFamily="2" charset="-122"/>
              </a:rPr>
              <a:t>NON-Trivial FD</a:t>
            </a:r>
            <a:r>
              <a:rPr lang="zh-CN" altLang="en-US" sz="2600">
                <a:ea typeface="宋体" panose="02010600030101010101" pitchFamily="2" charset="-122"/>
              </a:rPr>
              <a:t>： </a:t>
            </a:r>
            <a:r>
              <a:rPr lang="en-US" altLang="zh-CN" sz="2600">
                <a:ea typeface="宋体" panose="02010600030101010101" pitchFamily="2" charset="-122"/>
              </a:rPr>
              <a:t>(Sno, Cno) →</a:t>
            </a:r>
            <a:r>
              <a:rPr lang="en-US" altLang="zh-CN" sz="2600" baseline="46000">
                <a:ea typeface="宋体" panose="02010600030101010101" pitchFamily="2" charset="-122"/>
              </a:rPr>
              <a:t> </a:t>
            </a:r>
            <a:r>
              <a:rPr lang="en-US" altLang="zh-CN" sz="2600">
                <a:ea typeface="宋体" panose="02010600030101010101" pitchFamily="2" charset="-122"/>
              </a:rPr>
              <a:t>Grade</a:t>
            </a:r>
          </a:p>
          <a:p>
            <a:pPr marL="361950" indent="-361950" eaLnBrk="1" hangingPunct="1">
              <a:lnSpc>
                <a:spcPct val="140000"/>
              </a:lnSpc>
              <a:buFontTx/>
              <a:buNone/>
              <a:tabLst>
                <a:tab pos="361950" algn="l"/>
              </a:tabLst>
            </a:pPr>
            <a:r>
              <a:rPr lang="en-US" altLang="zh-CN" sz="2600">
                <a:ea typeface="宋体" panose="02010600030101010101" pitchFamily="2" charset="-122"/>
              </a:rPr>
              <a:t>                 </a:t>
            </a:r>
            <a:r>
              <a:rPr lang="en-US" altLang="zh-CN" sz="2600">
                <a:solidFill>
                  <a:srgbClr val="FF00FF"/>
                </a:solidFill>
                <a:ea typeface="宋体" panose="02010600030101010101" pitchFamily="2" charset="-122"/>
              </a:rPr>
              <a:t>Trivial FD </a:t>
            </a:r>
            <a:r>
              <a:rPr lang="zh-CN" altLang="en-US" sz="2600">
                <a:ea typeface="宋体" panose="02010600030101010101" pitchFamily="2" charset="-122"/>
              </a:rPr>
              <a:t>：     </a:t>
            </a:r>
            <a:r>
              <a:rPr lang="en-US" altLang="zh-CN" sz="2600">
                <a:ea typeface="宋体" panose="02010600030101010101" pitchFamily="2" charset="-122"/>
              </a:rPr>
              <a:t>(Sno, Cno) →</a:t>
            </a:r>
            <a:r>
              <a:rPr lang="en-US" altLang="zh-CN" sz="2600" baseline="46000">
                <a:ea typeface="宋体" panose="02010600030101010101" pitchFamily="2" charset="-122"/>
              </a:rPr>
              <a:t> </a:t>
            </a:r>
            <a:r>
              <a:rPr lang="en-US" altLang="zh-CN" sz="2600">
                <a:ea typeface="宋体" panose="02010600030101010101" pitchFamily="2" charset="-122"/>
              </a:rPr>
              <a:t>Sno </a:t>
            </a:r>
          </a:p>
          <a:p>
            <a:pPr marL="361950" indent="-361950" eaLnBrk="1" hangingPunct="1">
              <a:lnSpc>
                <a:spcPct val="140000"/>
              </a:lnSpc>
              <a:buFontTx/>
              <a:buNone/>
              <a:tabLst>
                <a:tab pos="361950" algn="l"/>
              </a:tabLst>
            </a:pPr>
            <a:r>
              <a:rPr lang="en-US" altLang="zh-CN" sz="2600">
                <a:ea typeface="宋体" panose="02010600030101010101" pitchFamily="2" charset="-122"/>
              </a:rPr>
              <a:t>                                          (Sno, Cno) → Cno</a:t>
            </a:r>
          </a:p>
          <a:p>
            <a:pPr marL="361950" indent="-361950" algn="ctr" eaLnBrk="1" hangingPunct="1">
              <a:lnSpc>
                <a:spcPct val="90000"/>
              </a:lnSpc>
              <a:buFontTx/>
              <a:buNone/>
              <a:tabLst>
                <a:tab pos="361950" algn="l"/>
              </a:tabLst>
            </a:pPr>
            <a:endParaRPr lang="en-US" altLang="zh-CN" sz="2600">
              <a:ea typeface="宋体" panose="02010600030101010101" pitchFamily="2" charset="-122"/>
            </a:endParaRPr>
          </a:p>
        </p:txBody>
      </p:sp>
      <p:sp>
        <p:nvSpPr>
          <p:cNvPr id="13317" name="Line 4">
            <a:extLst>
              <a:ext uri="{FF2B5EF4-FFF2-40B4-BE49-F238E27FC236}">
                <a16:creationId xmlns:a16="http://schemas.microsoft.com/office/drawing/2014/main" id="{1DC48D21-A302-5847-B7AD-216744DA8A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4688" y="3643313"/>
            <a:ext cx="225425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CN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0901660F-731B-484E-A581-B98166F561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endParaRPr lang="zh-CN" altLang="zh-CN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945DDE9D-2FEB-5748-A594-F7BDD36BA5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101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⑥ </a:t>
            </a:r>
            <a:r>
              <a:rPr lang="zh-CN" altLang="en-US">
                <a:ea typeface="宋体" panose="02010600030101010101" pitchFamily="2" charset="-122"/>
              </a:rPr>
              <a:t>根据</a:t>
            </a:r>
            <a:r>
              <a:rPr lang="en-US" altLang="zh-CN">
                <a:ea typeface="宋体" panose="02010600030101010101" pitchFamily="2" charset="-122"/>
              </a:rPr>
              <a:t>CE→A</a:t>
            </a:r>
            <a:r>
              <a:rPr lang="zh-CN" altLang="en-US">
                <a:ea typeface="宋体" panose="02010600030101010101" pitchFamily="2" charset="-122"/>
              </a:rPr>
              <a:t>，对上表进行处理，由于属性列</a:t>
            </a:r>
            <a:r>
              <a:rPr lang="en-US" altLang="zh-CN">
                <a:ea typeface="宋体" panose="02010600030101010101" pitchFamily="2" charset="-122"/>
              </a:rPr>
              <a:t>CE</a:t>
            </a:r>
            <a:r>
              <a:rPr lang="zh-CN" altLang="en-US">
                <a:ea typeface="宋体" panose="02010600030101010101" pitchFamily="2" charset="-122"/>
              </a:rPr>
              <a:t>上第</a:t>
            </a:r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4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5</a:t>
            </a:r>
            <a:r>
              <a:rPr lang="zh-CN" altLang="en-US">
                <a:ea typeface="宋体" panose="02010600030101010101" pitchFamily="2" charset="-122"/>
              </a:rPr>
              <a:t>行相同均为</a:t>
            </a:r>
            <a:r>
              <a:rPr lang="en-US" altLang="zh-CN">
                <a:ea typeface="宋体" panose="02010600030101010101" pitchFamily="2" charset="-122"/>
              </a:rPr>
              <a:t>a3a5</a:t>
            </a:r>
            <a:r>
              <a:rPr lang="zh-CN" altLang="en-US">
                <a:ea typeface="宋体" panose="02010600030101010101" pitchFamily="2" charset="-122"/>
              </a:rPr>
              <a:t>，所以将属性列</a:t>
            </a:r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zh-CN" altLang="en-US">
                <a:ea typeface="宋体" panose="02010600030101010101" pitchFamily="2" charset="-122"/>
              </a:rPr>
              <a:t>上的值均改为同一个符号</a:t>
            </a:r>
            <a:r>
              <a:rPr lang="en-US" altLang="zh-CN">
                <a:ea typeface="宋体" panose="02010600030101010101" pitchFamily="2" charset="-122"/>
              </a:rPr>
              <a:t>a1</a:t>
            </a:r>
            <a:r>
              <a:rPr lang="zh-CN" altLang="en-US">
                <a:ea typeface="宋体" panose="02010600030101010101" pitchFamily="2" charset="-122"/>
              </a:rPr>
              <a:t>。 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81924" name="Picture 4">
            <a:extLst>
              <a:ext uri="{FF2B5EF4-FFF2-40B4-BE49-F238E27FC236}">
                <a16:creationId xmlns:a16="http://schemas.microsoft.com/office/drawing/2014/main" id="{B11A829E-E627-D944-ADC8-095BADB89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3789363"/>
            <a:ext cx="4679950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88D6B2AA-D69A-5341-83ED-6109979D4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963613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Dependency-Preserving Decomposition (1)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E1A3B876-4C05-FD47-A76A-2A1E43A213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686800" cy="4267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Definition: Let R be a relation schema and F be a set of FDs in R. For any R'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 </a:t>
            </a:r>
            <a:r>
              <a:rPr lang="en-US" altLang="zh-CN">
                <a:ea typeface="宋体" panose="02010600030101010101" pitchFamily="2" charset="-122"/>
              </a:rPr>
              <a:t>R, the restriction of F to R' is a set of all FDs F' in F</a:t>
            </a:r>
            <a:r>
              <a:rPr lang="en-US" altLang="zh-CN" baseline="30000">
                <a:ea typeface="宋体" panose="02010600030101010101" pitchFamily="2" charset="-122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 such that each FD in F' contains only attributes of R'.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F' =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</a:t>
            </a:r>
            <a:r>
              <a:rPr lang="en-US" altLang="zh-CN" baseline="-10000">
                <a:ea typeface="宋体" panose="02010600030101010101" pitchFamily="2" charset="-122"/>
              </a:rPr>
              <a:t>R'</a:t>
            </a:r>
            <a:r>
              <a:rPr lang="en-US" altLang="zh-CN">
                <a:ea typeface="宋体" panose="02010600030101010101" pitchFamily="2" charset="-122"/>
              </a:rPr>
              <a:t>(F) = { X        Y | F </a:t>
            </a:r>
            <a:r>
              <a:rPr lang="en-US" altLang="zh-CN">
                <a:ea typeface="宋体" panose="02010600030101010101" pitchFamily="2" charset="-122"/>
                <a:sym typeface="Math B" pitchFamily="2" charset="2"/>
              </a:rPr>
              <a:t>|= </a:t>
            </a:r>
            <a:r>
              <a:rPr lang="en-US" altLang="zh-CN">
                <a:ea typeface="宋体" panose="02010600030101010101" pitchFamily="2" charset="-122"/>
              </a:rPr>
              <a:t>X        Y and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                                  XY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</a:t>
            </a:r>
            <a:r>
              <a:rPr lang="en-US" altLang="zh-CN">
                <a:ea typeface="宋体" panose="02010600030101010101" pitchFamily="2" charset="-122"/>
              </a:rPr>
              <a:t> R' }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Note: 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</a:t>
            </a:r>
            <a:r>
              <a:rPr lang="en-US" altLang="zh-CN" baseline="-10000">
                <a:ea typeface="宋体" panose="02010600030101010101" pitchFamily="2" charset="-122"/>
              </a:rPr>
              <a:t>R'</a:t>
            </a:r>
            <a:r>
              <a:rPr lang="en-US" altLang="zh-CN">
                <a:ea typeface="宋体" panose="02010600030101010101" pitchFamily="2" charset="-122"/>
              </a:rPr>
              <a:t>(F) =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</a:t>
            </a:r>
            <a:r>
              <a:rPr lang="en-US" altLang="zh-CN" baseline="-10000">
                <a:ea typeface="宋体" panose="02010600030101010101" pitchFamily="2" charset="-122"/>
              </a:rPr>
              <a:t>R'</a:t>
            </a:r>
            <a:r>
              <a:rPr lang="en-US" altLang="zh-CN">
                <a:ea typeface="宋体" panose="02010600030101010101" pitchFamily="2" charset="-122"/>
              </a:rPr>
              <a:t>(F</a:t>
            </a:r>
            <a:r>
              <a:rPr lang="en-US" altLang="zh-CN" baseline="30000">
                <a:ea typeface="宋体" panose="02010600030101010101" pitchFamily="2" charset="-122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)! </a:t>
            </a:r>
          </a:p>
        </p:txBody>
      </p:sp>
      <p:sp>
        <p:nvSpPr>
          <p:cNvPr id="82948" name="Line 4">
            <a:extLst>
              <a:ext uri="{FF2B5EF4-FFF2-40B4-BE49-F238E27FC236}">
                <a16:creationId xmlns:a16="http://schemas.microsoft.com/office/drawing/2014/main" id="{7458A159-9727-F04F-8385-0C576618E3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8038" y="4292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82949" name="Line 5">
            <a:extLst>
              <a:ext uri="{FF2B5EF4-FFF2-40B4-BE49-F238E27FC236}">
                <a16:creationId xmlns:a16="http://schemas.microsoft.com/office/drawing/2014/main" id="{6E178456-DD79-6E48-A797-A7D55099EC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7763" y="43656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53AC87C4-D2AC-BD44-9ECD-4E28C97F29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87413"/>
          </a:xfrm>
        </p:spPr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Dependency-Preserving Decomposition (2) 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225BE7A3-0108-B746-9E0A-0899379CE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2060575"/>
            <a:ext cx="86868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Example: Suppose R(City, Street, Zipcode),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F = {CS       Z, Z       C}, R1(S, Z), R2(C, Z).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</a:t>
            </a:r>
            <a:r>
              <a:rPr lang="en-US" altLang="zh-CN" baseline="-10000">
                <a:ea typeface="宋体" panose="02010600030101010101" pitchFamily="2" charset="-122"/>
              </a:rPr>
              <a:t>R1</a:t>
            </a:r>
            <a:r>
              <a:rPr lang="en-US" altLang="zh-CN">
                <a:ea typeface="宋体" panose="02010600030101010101" pitchFamily="2" charset="-122"/>
              </a:rPr>
              <a:t>(F) = {S        S,  Z        Z, S Z        S,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         SZ        Z, SZ       SZ}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</a:t>
            </a:r>
            <a:r>
              <a:rPr lang="en-US" altLang="zh-CN" baseline="-10000">
                <a:ea typeface="宋体" panose="02010600030101010101" pitchFamily="2" charset="-122"/>
              </a:rPr>
              <a:t>R2</a:t>
            </a:r>
            <a:r>
              <a:rPr lang="en-US" altLang="zh-CN">
                <a:ea typeface="宋体" panose="02010600030101010101" pitchFamily="2" charset="-122"/>
              </a:rPr>
              <a:t>(F) = {Z        C, C        C, Z         Z,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         CZ        C, CZ        Z, CZ        CZ}</a:t>
            </a:r>
          </a:p>
        </p:txBody>
      </p:sp>
      <p:sp>
        <p:nvSpPr>
          <p:cNvPr id="83972" name="Line 4">
            <a:extLst>
              <a:ext uri="{FF2B5EF4-FFF2-40B4-BE49-F238E27FC236}">
                <a16:creationId xmlns:a16="http://schemas.microsoft.com/office/drawing/2014/main" id="{4A15438D-A18D-0646-93CA-87D3FA1E8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150" y="28527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83973" name="Line 5">
            <a:extLst>
              <a:ext uri="{FF2B5EF4-FFF2-40B4-BE49-F238E27FC236}">
                <a16:creationId xmlns:a16="http://schemas.microsoft.com/office/drawing/2014/main" id="{A5CCE232-5CDE-1F42-97BA-6384BD9A79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8038" y="28527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83974" name="Line 6">
            <a:extLst>
              <a:ext uri="{FF2B5EF4-FFF2-40B4-BE49-F238E27FC236}">
                <a16:creationId xmlns:a16="http://schemas.microsoft.com/office/drawing/2014/main" id="{0A66013F-AB2F-2146-9738-33B91E2B23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4200" y="3356992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83975" name="Line 7">
            <a:extLst>
              <a:ext uri="{FF2B5EF4-FFF2-40B4-BE49-F238E27FC236}">
                <a16:creationId xmlns:a16="http://schemas.microsoft.com/office/drawing/2014/main" id="{CA36C82A-CC83-8C43-B9EB-DA9DB20264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4208" y="3356992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83976" name="Line 8">
            <a:extLst>
              <a:ext uri="{FF2B5EF4-FFF2-40B4-BE49-F238E27FC236}">
                <a16:creationId xmlns:a16="http://schemas.microsoft.com/office/drawing/2014/main" id="{1A4E7FE0-DA54-3041-90BD-D391BC5D31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3768" y="3356992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83977" name="Line 9">
            <a:extLst>
              <a:ext uri="{FF2B5EF4-FFF2-40B4-BE49-F238E27FC236}">
                <a16:creationId xmlns:a16="http://schemas.microsoft.com/office/drawing/2014/main" id="{FEDF4851-24B6-6C44-8EB2-BEAC315CB7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4263" y="386104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83978" name="Line 10">
            <a:extLst>
              <a:ext uri="{FF2B5EF4-FFF2-40B4-BE49-F238E27FC236}">
                <a16:creationId xmlns:a16="http://schemas.microsoft.com/office/drawing/2014/main" id="{137D4576-956C-714E-BED9-2FAEFE1AAB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3897" y="384259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83979" name="Line 11">
            <a:extLst>
              <a:ext uri="{FF2B5EF4-FFF2-40B4-BE49-F238E27FC236}">
                <a16:creationId xmlns:a16="http://schemas.microsoft.com/office/drawing/2014/main" id="{F20147C4-E267-1F48-AA78-2D8837FBF8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8264" y="486916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83980" name="Line 12">
            <a:extLst>
              <a:ext uri="{FF2B5EF4-FFF2-40B4-BE49-F238E27FC236}">
                <a16:creationId xmlns:a16="http://schemas.microsoft.com/office/drawing/2014/main" id="{1F09ED53-6A4E-2944-9A75-E976BD9C61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4263" y="486916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83981" name="Line 13">
            <a:extLst>
              <a:ext uri="{FF2B5EF4-FFF2-40B4-BE49-F238E27FC236}">
                <a16:creationId xmlns:a16="http://schemas.microsoft.com/office/drawing/2014/main" id="{A80193C9-5C57-3C46-AC23-B774A6FDDD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3897" y="486916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83982" name="Line 14">
            <a:extLst>
              <a:ext uri="{FF2B5EF4-FFF2-40B4-BE49-F238E27FC236}">
                <a16:creationId xmlns:a16="http://schemas.microsoft.com/office/drawing/2014/main" id="{63329DBE-8BE4-C040-AD95-C20F6F303A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2160" y="434644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83983" name="Line 15">
            <a:extLst>
              <a:ext uri="{FF2B5EF4-FFF2-40B4-BE49-F238E27FC236}">
                <a16:creationId xmlns:a16="http://schemas.microsoft.com/office/drawing/2014/main" id="{C3839C68-5443-C14C-958A-252DFDB201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4358651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83984" name="Line 16">
            <a:extLst>
              <a:ext uri="{FF2B5EF4-FFF2-40B4-BE49-F238E27FC236}">
                <a16:creationId xmlns:a16="http://schemas.microsoft.com/office/drawing/2014/main" id="{537857F5-3CB8-BE40-AF4F-EE7AB642AF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3768" y="436510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DC631C87-902A-1A46-BF90-7E06996253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295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Dependency-Preserving Decomposition (3) 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D4AB24BA-B26E-5F49-B4EA-82188C26DC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3913" y="2276475"/>
            <a:ext cx="7642225" cy="38258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Definition: Given a relation schema R and a set of FDs F in R, a decomposition of R, {R</a:t>
            </a:r>
            <a:r>
              <a:rPr lang="en-US" altLang="zh-CN" baseline="-10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, R</a:t>
            </a:r>
            <a:r>
              <a:rPr lang="en-US" altLang="zh-CN" baseline="-10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, ..., R</a:t>
            </a:r>
            <a:r>
              <a:rPr lang="en-US" altLang="zh-CN" baseline="-10000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}, is dependency-preserving if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    F</a:t>
            </a:r>
            <a:r>
              <a:rPr lang="en-US" altLang="zh-CN" baseline="30000">
                <a:ea typeface="宋体" panose="02010600030101010101" pitchFamily="2" charset="-122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 = (F</a:t>
            </a:r>
            <a:r>
              <a:rPr lang="en-US" altLang="zh-CN" baseline="-10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 </a:t>
            </a:r>
            <a:r>
              <a:rPr lang="en-US" altLang="zh-CN">
                <a:ea typeface="宋体" panose="02010600030101010101" pitchFamily="2" charset="-122"/>
              </a:rPr>
              <a:t>F</a:t>
            </a:r>
            <a:r>
              <a:rPr lang="en-US" altLang="zh-CN" baseline="-10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</a:t>
            </a:r>
            <a:r>
              <a:rPr lang="en-US" altLang="zh-CN">
                <a:ea typeface="宋体" panose="02010600030101010101" pitchFamily="2" charset="-122"/>
              </a:rPr>
              <a:t> . . .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</a:t>
            </a:r>
            <a:r>
              <a:rPr lang="en-US" altLang="zh-CN">
                <a:ea typeface="宋体" panose="02010600030101010101" pitchFamily="2" charset="-122"/>
              </a:rPr>
              <a:t> F</a:t>
            </a:r>
            <a:r>
              <a:rPr lang="en-US" altLang="zh-CN" baseline="-10000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r>
              <a:rPr lang="en-US" altLang="zh-CN" baseline="30000">
                <a:ea typeface="宋体" panose="02010600030101010101" pitchFamily="2" charset="-122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where F</a:t>
            </a:r>
            <a:r>
              <a:rPr lang="en-US" altLang="zh-CN" baseline="-10000"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=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</a:t>
            </a:r>
            <a:r>
              <a:rPr lang="en-US" altLang="zh-CN" baseline="-10000">
                <a:ea typeface="宋体" panose="02010600030101010101" pitchFamily="2" charset="-122"/>
              </a:rPr>
              <a:t>Ri</a:t>
            </a:r>
            <a:r>
              <a:rPr lang="en-US" altLang="zh-CN">
                <a:ea typeface="宋体" panose="02010600030101010101" pitchFamily="2" charset="-122"/>
              </a:rPr>
              <a:t>(F),    i = 1, ..., n.</a:t>
            </a:r>
            <a:r>
              <a:rPr lang="en-US" altLang="zh-CN" sz="3600" b="1"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1ED67A74-CF0F-8A47-AC50-F50BF6ECAA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9144000" cy="735013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Dependency-Preserving Decomposition (4)</a:t>
            </a:r>
            <a:endParaRPr lang="en-US" altLang="zh-CN" sz="2800" b="1">
              <a:ea typeface="宋体" panose="02010600030101010101" pitchFamily="2" charset="-122"/>
            </a:endParaRP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6CD53CF4-642E-E241-AFC8-4E1DF3AC25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127250"/>
            <a:ext cx="8229600" cy="44259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In the above example, {R1, R2} is a decomposition of R.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Since CS        Z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</a:t>
            </a:r>
            <a:r>
              <a:rPr lang="en-US" altLang="zh-CN">
                <a:ea typeface="宋体" panose="02010600030101010101" pitchFamily="2" charset="-122"/>
              </a:rPr>
              <a:t> F</a:t>
            </a:r>
            <a:r>
              <a:rPr lang="en-US" altLang="zh-CN" baseline="30000">
                <a:ea typeface="宋体" panose="02010600030101010101" pitchFamily="2" charset="-122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 but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CS         Z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</a:t>
            </a:r>
            <a:r>
              <a:rPr lang="en-US" altLang="zh-CN">
                <a:ea typeface="宋体" panose="02010600030101010101" pitchFamily="2" charset="-122"/>
              </a:rPr>
              <a:t> (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</a:t>
            </a:r>
            <a:r>
              <a:rPr lang="en-US" altLang="zh-CN" baseline="-10000">
                <a:ea typeface="宋体" panose="02010600030101010101" pitchFamily="2" charset="-122"/>
              </a:rPr>
              <a:t>R1</a:t>
            </a:r>
            <a:r>
              <a:rPr lang="en-US" altLang="zh-CN">
                <a:ea typeface="宋体" panose="02010600030101010101" pitchFamily="2" charset="-122"/>
              </a:rPr>
              <a:t>(F)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 </a:t>
            </a:r>
            <a:r>
              <a:rPr lang="en-US" altLang="zh-CN" baseline="-10000">
                <a:ea typeface="宋体" panose="02010600030101010101" pitchFamily="2" charset="-122"/>
                <a:sym typeface="Symbol" pitchFamily="2" charset="2"/>
              </a:rPr>
              <a:t>R</a:t>
            </a:r>
            <a:r>
              <a:rPr lang="en-US" altLang="zh-CN" baseline="-10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(F))</a:t>
            </a:r>
            <a:r>
              <a:rPr lang="en-US" altLang="zh-CN" baseline="30000">
                <a:ea typeface="宋体" panose="02010600030101010101" pitchFamily="2" charset="-122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,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the decomposition is not dependency-preserving. </a:t>
            </a:r>
          </a:p>
        </p:txBody>
      </p:sp>
      <p:sp>
        <p:nvSpPr>
          <p:cNvPr id="86020" name="Line 4">
            <a:extLst>
              <a:ext uri="{FF2B5EF4-FFF2-40B4-BE49-F238E27FC236}">
                <a16:creationId xmlns:a16="http://schemas.microsoft.com/office/drawing/2014/main" id="{5EA2724E-33AB-2A40-B7BC-9892EBE826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752" y="3356992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86021" name="Line 5">
            <a:extLst>
              <a:ext uri="{FF2B5EF4-FFF2-40B4-BE49-F238E27FC236}">
                <a16:creationId xmlns:a16="http://schemas.microsoft.com/office/drawing/2014/main" id="{A5B9BCCE-20CF-754E-B716-A0A1FC1C8D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0152" y="386104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58A74A00-40A7-274D-A054-3D5C3E5521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663575"/>
          </a:xfrm>
        </p:spPr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Dependency-Preserving Decomposition (5) 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0A7C409E-ED78-BD4B-AD99-A9F91689C4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3913" y="2051050"/>
            <a:ext cx="7569200" cy="40513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Algorithm DP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Input: A relation schema R, A set of FDs F in R, a decomposition {R</a:t>
            </a:r>
            <a:r>
              <a:rPr lang="en-US" altLang="zh-CN" baseline="-10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, R</a:t>
            </a:r>
            <a:r>
              <a:rPr lang="en-US" altLang="zh-CN" baseline="-10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, ..., R</a:t>
            </a:r>
            <a:r>
              <a:rPr lang="en-US" altLang="zh-CN" baseline="-10000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} of R.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Output: A decision on whether the decomposition is dependency-preserving. 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FBAEEEFC-9368-2C4D-B5C6-8569C3A78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8496300" cy="649288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Dependency-Preserving Decomposition (6)</a:t>
            </a:r>
            <a:endParaRPr lang="en-US" altLang="zh-CN" sz="2400" b="1">
              <a:ea typeface="宋体" panose="02010600030101010101" pitchFamily="2" charset="-122"/>
            </a:endParaRP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160D97E5-8421-544E-A7B3-0262F28804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84784"/>
            <a:ext cx="8686800" cy="4724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3000" dirty="0">
                <a:ea typeface="宋体" panose="02010600030101010101" pitchFamily="2" charset="-122"/>
              </a:rPr>
              <a:t>for every X        Y </a:t>
            </a:r>
            <a:r>
              <a:rPr lang="en-US" altLang="zh-CN" sz="3000" dirty="0">
                <a:ea typeface="宋体" panose="02010600030101010101" pitchFamily="2" charset="-122"/>
                <a:sym typeface="Symbol" pitchFamily="2" charset="2"/>
              </a:rPr>
              <a:t></a:t>
            </a:r>
            <a:r>
              <a:rPr lang="en-US" altLang="zh-CN" sz="3000" dirty="0">
                <a:ea typeface="宋体" panose="02010600030101010101" pitchFamily="2" charset="-122"/>
              </a:rPr>
              <a:t> F</a:t>
            </a:r>
          </a:p>
          <a:p>
            <a:pPr>
              <a:buFont typeface="Wingdings" pitchFamily="2" charset="2"/>
              <a:buNone/>
            </a:pPr>
            <a:r>
              <a:rPr lang="en-US" altLang="zh-CN" sz="3000" dirty="0">
                <a:ea typeface="宋体" panose="02010600030101010101" pitchFamily="2" charset="-122"/>
              </a:rPr>
              <a:t>   if </a:t>
            </a:r>
            <a:r>
              <a:rPr lang="en-US" altLang="zh-CN" sz="3000" dirty="0">
                <a:ea typeface="宋体" panose="02010600030101010101" pitchFamily="2" charset="-122"/>
                <a:sym typeface="Symbol" pitchFamily="2" charset="2"/>
              </a:rPr>
              <a:t> </a:t>
            </a:r>
            <a:r>
              <a:rPr lang="en-US" altLang="zh-CN" sz="3000" dirty="0">
                <a:ea typeface="宋体" panose="02010600030101010101" pitchFamily="2" charset="-122"/>
              </a:rPr>
              <a:t>R</a:t>
            </a:r>
            <a:r>
              <a:rPr lang="en-US" altLang="zh-CN" sz="3000" baseline="-10000" dirty="0">
                <a:ea typeface="宋体" panose="02010600030101010101" pitchFamily="2" charset="-122"/>
              </a:rPr>
              <a:t>i</a:t>
            </a:r>
            <a:r>
              <a:rPr lang="en-US" altLang="zh-CN" sz="3000" dirty="0">
                <a:ea typeface="宋体" panose="02010600030101010101" pitchFamily="2" charset="-122"/>
              </a:rPr>
              <a:t> such that XY </a:t>
            </a:r>
            <a:r>
              <a:rPr lang="en-US" altLang="zh-CN" sz="3000" dirty="0">
                <a:ea typeface="宋体" panose="02010600030101010101" pitchFamily="2" charset="-122"/>
                <a:sym typeface="Symbol" pitchFamily="2" charset="2"/>
              </a:rPr>
              <a:t> </a:t>
            </a:r>
            <a:r>
              <a:rPr lang="en-US" altLang="zh-CN" sz="3000" dirty="0">
                <a:ea typeface="宋体" panose="02010600030101010101" pitchFamily="2" charset="-122"/>
              </a:rPr>
              <a:t>R</a:t>
            </a:r>
            <a:r>
              <a:rPr lang="en-US" altLang="zh-CN" sz="3000" baseline="-10000" dirty="0">
                <a:ea typeface="宋体" panose="02010600030101010101" pitchFamily="2" charset="-122"/>
              </a:rPr>
              <a:t>i</a:t>
            </a:r>
          </a:p>
          <a:p>
            <a:pPr>
              <a:buFont typeface="Wingdings" pitchFamily="2" charset="2"/>
              <a:buNone/>
            </a:pPr>
            <a:r>
              <a:rPr lang="en-US" altLang="zh-CN" sz="3000" baseline="-10000" dirty="0">
                <a:ea typeface="宋体" panose="02010600030101010101" pitchFamily="2" charset="-122"/>
              </a:rPr>
              <a:t>             </a:t>
            </a:r>
            <a:r>
              <a:rPr lang="en-US" altLang="zh-CN" sz="3000" dirty="0">
                <a:ea typeface="宋体" panose="02010600030101010101" pitchFamily="2" charset="-122"/>
              </a:rPr>
              <a:t>then X       Y is preserved; </a:t>
            </a:r>
          </a:p>
          <a:p>
            <a:pPr>
              <a:buFont typeface="Wingdings" pitchFamily="2" charset="2"/>
              <a:buNone/>
            </a:pPr>
            <a:r>
              <a:rPr lang="en-US" altLang="zh-CN" sz="3000" dirty="0">
                <a:ea typeface="宋体" panose="02010600030101010101" pitchFamily="2" charset="-122"/>
              </a:rPr>
              <a:t>    else use Algorithm XYGP to find W; </a:t>
            </a:r>
          </a:p>
          <a:p>
            <a:pPr>
              <a:buFont typeface="Wingdings" pitchFamily="2" charset="2"/>
              <a:buNone/>
            </a:pPr>
            <a:r>
              <a:rPr lang="en-US" altLang="zh-CN" sz="3000" dirty="0">
                <a:ea typeface="宋体" panose="02010600030101010101" pitchFamily="2" charset="-122"/>
              </a:rPr>
              <a:t>           if Y </a:t>
            </a:r>
            <a:r>
              <a:rPr lang="en-US" altLang="zh-CN" sz="3000" dirty="0">
                <a:ea typeface="宋体" panose="02010600030101010101" pitchFamily="2" charset="-122"/>
                <a:sym typeface="Symbol" pitchFamily="2" charset="2"/>
              </a:rPr>
              <a:t></a:t>
            </a:r>
            <a:r>
              <a:rPr lang="en-US" altLang="zh-CN" sz="3000" dirty="0">
                <a:ea typeface="宋体" panose="02010600030101010101" pitchFamily="2" charset="-122"/>
              </a:rPr>
              <a:t> W then X       Y is preserved;</a:t>
            </a:r>
          </a:p>
          <a:p>
            <a:pPr>
              <a:buFont typeface="Wingdings" pitchFamily="2" charset="2"/>
              <a:buNone/>
            </a:pPr>
            <a:r>
              <a:rPr lang="en-US" altLang="zh-CN" sz="3000" dirty="0">
                <a:ea typeface="宋体" panose="02010600030101010101" pitchFamily="2" charset="-122"/>
              </a:rPr>
              <a:t>if every X       Y is preserved </a:t>
            </a:r>
          </a:p>
          <a:p>
            <a:pPr>
              <a:buFont typeface="Wingdings" pitchFamily="2" charset="2"/>
              <a:buNone/>
            </a:pPr>
            <a:r>
              <a:rPr lang="en-US" altLang="zh-CN" sz="3000" dirty="0">
                <a:ea typeface="宋体" panose="02010600030101010101" pitchFamily="2" charset="-122"/>
              </a:rPr>
              <a:t>    then {R</a:t>
            </a:r>
            <a:r>
              <a:rPr lang="en-US" altLang="zh-CN" sz="3000" baseline="-10000" dirty="0">
                <a:ea typeface="宋体" panose="02010600030101010101" pitchFamily="2" charset="-122"/>
              </a:rPr>
              <a:t>1</a:t>
            </a:r>
            <a:r>
              <a:rPr lang="en-US" altLang="zh-CN" sz="3000" dirty="0">
                <a:ea typeface="宋体" panose="02010600030101010101" pitchFamily="2" charset="-122"/>
              </a:rPr>
              <a:t>, ..., R</a:t>
            </a:r>
            <a:r>
              <a:rPr lang="en-US" altLang="zh-CN" sz="3000" baseline="-10000" dirty="0">
                <a:ea typeface="宋体" panose="02010600030101010101" pitchFamily="2" charset="-122"/>
              </a:rPr>
              <a:t>n</a:t>
            </a:r>
            <a:r>
              <a:rPr lang="en-US" altLang="zh-CN" sz="3000" dirty="0">
                <a:ea typeface="宋体" panose="02010600030101010101" pitchFamily="2" charset="-122"/>
              </a:rPr>
              <a:t>} is dependency-preserving; </a:t>
            </a:r>
          </a:p>
          <a:p>
            <a:pPr>
              <a:buFont typeface="Wingdings" pitchFamily="2" charset="2"/>
              <a:buNone/>
            </a:pPr>
            <a:r>
              <a:rPr lang="en-US" altLang="zh-CN" sz="3000" dirty="0">
                <a:ea typeface="宋体" panose="02010600030101010101" pitchFamily="2" charset="-122"/>
              </a:rPr>
              <a:t>else {R</a:t>
            </a:r>
            <a:r>
              <a:rPr lang="en-US" altLang="zh-CN" sz="3000" baseline="-10000" dirty="0">
                <a:ea typeface="宋体" panose="02010600030101010101" pitchFamily="2" charset="-122"/>
              </a:rPr>
              <a:t>1</a:t>
            </a:r>
            <a:r>
              <a:rPr lang="en-US" altLang="zh-CN" sz="3000" dirty="0">
                <a:ea typeface="宋体" panose="02010600030101010101" pitchFamily="2" charset="-122"/>
              </a:rPr>
              <a:t>, ..., R</a:t>
            </a:r>
            <a:r>
              <a:rPr lang="en-US" altLang="zh-CN" sz="3000" baseline="-10000" dirty="0">
                <a:ea typeface="宋体" panose="02010600030101010101" pitchFamily="2" charset="-122"/>
              </a:rPr>
              <a:t>n</a:t>
            </a:r>
            <a:r>
              <a:rPr lang="en-US" altLang="zh-CN" sz="3000" dirty="0">
                <a:ea typeface="宋体" panose="02010600030101010101" pitchFamily="2" charset="-122"/>
              </a:rPr>
              <a:t>} is not dependency-preserving;</a:t>
            </a:r>
          </a:p>
        </p:txBody>
      </p:sp>
      <p:sp>
        <p:nvSpPr>
          <p:cNvPr id="88068" name="Line 4">
            <a:extLst>
              <a:ext uri="{FF2B5EF4-FFF2-40B4-BE49-F238E27FC236}">
                <a16:creationId xmlns:a16="http://schemas.microsoft.com/office/drawing/2014/main" id="{E9212824-CB29-A44E-ADFA-2F317D18D9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4775" y="179722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88069" name="Line 5">
            <a:extLst>
              <a:ext uri="{FF2B5EF4-FFF2-40B4-BE49-F238E27FC236}">
                <a16:creationId xmlns:a16="http://schemas.microsoft.com/office/drawing/2014/main" id="{5CDC16F6-E1E2-2640-9545-A36CE3FB68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5816" y="287734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88070" name="Line 6">
            <a:extLst>
              <a:ext uri="{FF2B5EF4-FFF2-40B4-BE49-F238E27FC236}">
                <a16:creationId xmlns:a16="http://schemas.microsoft.com/office/drawing/2014/main" id="{1BDFD88D-2925-3646-B791-3C8951048F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3958109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88071" name="Line 7">
            <a:extLst>
              <a:ext uri="{FF2B5EF4-FFF2-40B4-BE49-F238E27FC236}">
                <a16:creationId xmlns:a16="http://schemas.microsoft.com/office/drawing/2014/main" id="{3C942870-DE8E-7245-955B-C241BA53E2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538" y="453278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717CB056-E40E-9640-9E5E-DDE46506B5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739775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Dependency-Preserving Decomposition (7) 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D2DAC77C-173B-314D-8F2D-21C0025712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351088"/>
            <a:ext cx="8229600" cy="42021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Algorithm XYGP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W := X;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repeat for i from 1 to n do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W := W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 </a:t>
            </a:r>
            <a:r>
              <a:rPr lang="en-US" altLang="zh-CN">
                <a:ea typeface="宋体" panose="02010600030101010101" pitchFamily="2" charset="-122"/>
              </a:rPr>
              <a:t>((W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 </a:t>
            </a:r>
            <a:r>
              <a:rPr lang="en-US" altLang="zh-CN">
                <a:ea typeface="宋体" panose="02010600030101010101" pitchFamily="2" charset="-122"/>
              </a:rPr>
              <a:t>R</a:t>
            </a:r>
            <a:r>
              <a:rPr lang="en-US" altLang="zh-CN" baseline="-10000"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r>
              <a:rPr lang="en-US" altLang="zh-CN" baseline="30000">
                <a:ea typeface="宋体" panose="02010600030101010101" pitchFamily="2" charset="-122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 </a:t>
            </a:r>
            <a:r>
              <a:rPr lang="en-US" altLang="zh-CN">
                <a:ea typeface="宋体" panose="02010600030101010101" pitchFamily="2" charset="-122"/>
              </a:rPr>
              <a:t>R</a:t>
            </a:r>
            <a:r>
              <a:rPr lang="en-US" altLang="zh-CN" baseline="-10000"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until there is no change to W;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DD872234-3753-2D4B-948A-61AB651CB1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739775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Dependency-Preserving Decomposition (8) 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025E1EA2-0C21-7444-8A5A-979E9A8DA1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528" y="1916832"/>
            <a:ext cx="85344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Example: Suppose R(A, B, C, D), 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F = {A        B, B        C, C        D, D        A }, 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R1(A,B), R2(B,C), R3(C,D). 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Is {R1, R2, R3} dependency-preserving? 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Since AB 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</a:t>
            </a:r>
            <a:r>
              <a:rPr lang="en-US" altLang="zh-CN" dirty="0">
                <a:ea typeface="宋体" panose="02010600030101010101" pitchFamily="2" charset="-122"/>
              </a:rPr>
              <a:t> R1, A        B is preserved. 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Since BC 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</a:t>
            </a:r>
            <a:r>
              <a:rPr lang="en-US" altLang="zh-CN" dirty="0">
                <a:ea typeface="宋体" panose="02010600030101010101" pitchFamily="2" charset="-122"/>
              </a:rPr>
              <a:t> R2, B        C is preserved. 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Since CD 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</a:t>
            </a:r>
            <a:r>
              <a:rPr lang="en-US" altLang="zh-CN" dirty="0">
                <a:ea typeface="宋体" panose="02010600030101010101" pitchFamily="2" charset="-122"/>
              </a:rPr>
              <a:t> R3, C        D is preserved.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90116" name="Line 4">
            <a:extLst>
              <a:ext uri="{FF2B5EF4-FFF2-40B4-BE49-F238E27FC236}">
                <a16:creationId xmlns:a16="http://schemas.microsoft.com/office/drawing/2014/main" id="{B2A5D521-2812-7541-8512-EBEE6AEE9D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3688" y="270892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90117" name="Line 5">
            <a:extLst>
              <a:ext uri="{FF2B5EF4-FFF2-40B4-BE49-F238E27FC236}">
                <a16:creationId xmlns:a16="http://schemas.microsoft.com/office/drawing/2014/main" id="{307FA076-D478-A945-BD80-B88934F62C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5104" y="270892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90118" name="Line 6">
            <a:extLst>
              <a:ext uri="{FF2B5EF4-FFF2-40B4-BE49-F238E27FC236}">
                <a16:creationId xmlns:a16="http://schemas.microsoft.com/office/drawing/2014/main" id="{0B78A8FD-57C1-D94B-A88F-D12D870BE6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088" y="272764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90119" name="Line 7">
            <a:extLst>
              <a:ext uri="{FF2B5EF4-FFF2-40B4-BE49-F238E27FC236}">
                <a16:creationId xmlns:a16="http://schemas.microsoft.com/office/drawing/2014/main" id="{DA6F362D-FDD4-B74E-858D-82BFEFBBC8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2280" y="2730739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90120" name="Line 8">
            <a:extLst>
              <a:ext uri="{FF2B5EF4-FFF2-40B4-BE49-F238E27FC236}">
                <a16:creationId xmlns:a16="http://schemas.microsoft.com/office/drawing/2014/main" id="{090EC5E4-EF2F-B541-BF56-071F25B6F9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4292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90121" name="Line 9">
            <a:extLst>
              <a:ext uri="{FF2B5EF4-FFF2-40B4-BE49-F238E27FC236}">
                <a16:creationId xmlns:a16="http://schemas.microsoft.com/office/drawing/2014/main" id="{E870FE44-612E-8241-A134-D113F1FF50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9192" y="472514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90122" name="Line 10">
            <a:extLst>
              <a:ext uri="{FF2B5EF4-FFF2-40B4-BE49-F238E27FC236}">
                <a16:creationId xmlns:a16="http://schemas.microsoft.com/office/drawing/2014/main" id="{788342AE-E61E-5643-892A-632FFBE4AF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5229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25C06B2F-C312-BC44-9392-895FD4630D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504" y="228600"/>
            <a:ext cx="9036496" cy="106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200" dirty="0">
                <a:ea typeface="宋体" panose="02010600030101010101" pitchFamily="2" charset="-122"/>
              </a:rPr>
              <a:t>Dependency-Preserving Decomposition (9) 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497C9804-CA0E-294D-9F27-863232DE19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953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For D         A, use Algorithm XYGP to compute W.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Initialization</a:t>
            </a:r>
            <a:r>
              <a:rPr lang="en-US" altLang="zh-CN">
                <a:ea typeface="宋体" panose="02010600030101010101" pitchFamily="2" charset="-122"/>
              </a:rPr>
              <a:t>: W = D;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first iteration</a:t>
            </a:r>
            <a:r>
              <a:rPr lang="en-US" altLang="zh-CN">
                <a:ea typeface="宋体" panose="02010600030101010101" pitchFamily="2" charset="-122"/>
              </a:rPr>
              <a:t>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W = D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 </a:t>
            </a:r>
            <a:r>
              <a:rPr lang="en-US" altLang="zh-CN">
                <a:ea typeface="宋体" panose="02010600030101010101" pitchFamily="2" charset="-122"/>
              </a:rPr>
              <a:t>((D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</a:t>
            </a:r>
            <a:r>
              <a:rPr lang="en-US" altLang="zh-CN">
                <a:ea typeface="宋体" panose="02010600030101010101" pitchFamily="2" charset="-122"/>
              </a:rPr>
              <a:t> AB)</a:t>
            </a:r>
            <a:r>
              <a:rPr lang="en-US" altLang="zh-CN" baseline="30000">
                <a:ea typeface="宋体" panose="02010600030101010101" pitchFamily="2" charset="-122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</a:t>
            </a:r>
            <a:r>
              <a:rPr lang="en-US" altLang="zh-CN">
                <a:ea typeface="宋体" panose="02010600030101010101" pitchFamily="2" charset="-122"/>
              </a:rPr>
              <a:t> AB) = 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W = D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 </a:t>
            </a:r>
            <a:r>
              <a:rPr lang="en-US" altLang="zh-CN">
                <a:ea typeface="宋体" panose="02010600030101010101" pitchFamily="2" charset="-122"/>
              </a:rPr>
              <a:t>((D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</a:t>
            </a:r>
            <a:r>
              <a:rPr lang="en-US" altLang="zh-CN">
                <a:ea typeface="宋体" panose="02010600030101010101" pitchFamily="2" charset="-122"/>
              </a:rPr>
              <a:t> BC)</a:t>
            </a:r>
            <a:r>
              <a:rPr lang="en-US" altLang="zh-CN" baseline="30000">
                <a:ea typeface="宋体" panose="02010600030101010101" pitchFamily="2" charset="-122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</a:t>
            </a:r>
            <a:r>
              <a:rPr lang="en-US" altLang="zh-CN">
                <a:ea typeface="宋体" panose="02010600030101010101" pitchFamily="2" charset="-122"/>
              </a:rPr>
              <a:t> BC) = 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W = D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 </a:t>
            </a:r>
            <a:r>
              <a:rPr lang="en-US" altLang="zh-CN">
                <a:ea typeface="宋体" panose="02010600030101010101" pitchFamily="2" charset="-122"/>
              </a:rPr>
              <a:t>((D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</a:t>
            </a:r>
            <a:r>
              <a:rPr lang="en-US" altLang="zh-CN">
                <a:ea typeface="宋体" panose="02010600030101010101" pitchFamily="2" charset="-122"/>
              </a:rPr>
              <a:t> CD)</a:t>
            </a:r>
            <a:r>
              <a:rPr lang="en-US" altLang="zh-CN" baseline="30000">
                <a:ea typeface="宋体" panose="02010600030101010101" pitchFamily="2" charset="-122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</a:t>
            </a:r>
            <a:r>
              <a:rPr lang="en-US" altLang="zh-CN">
                <a:ea typeface="宋体" panose="02010600030101010101" pitchFamily="2" charset="-122"/>
              </a:rPr>
              <a:t> CD)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 = D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</a:t>
            </a:r>
            <a:r>
              <a:rPr lang="en-US" altLang="zh-CN">
                <a:ea typeface="宋体" panose="02010600030101010101" pitchFamily="2" charset="-122"/>
              </a:rPr>
              <a:t> (D</a:t>
            </a:r>
            <a:r>
              <a:rPr lang="en-US" altLang="zh-CN" baseline="30000">
                <a:ea typeface="宋体" panose="02010600030101010101" pitchFamily="2" charset="-122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</a:t>
            </a:r>
            <a:r>
              <a:rPr lang="en-US" altLang="zh-CN">
                <a:ea typeface="宋体" panose="02010600030101010101" pitchFamily="2" charset="-122"/>
              </a:rPr>
              <a:t> CD)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 = D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 </a:t>
            </a:r>
            <a:r>
              <a:rPr lang="en-US" altLang="zh-CN">
                <a:ea typeface="宋体" panose="02010600030101010101" pitchFamily="2" charset="-122"/>
              </a:rPr>
              <a:t>(ABCD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</a:t>
            </a:r>
            <a:r>
              <a:rPr lang="en-US" altLang="zh-CN">
                <a:ea typeface="宋体" panose="02010600030101010101" pitchFamily="2" charset="-122"/>
              </a:rPr>
              <a:t> CD) = CD;</a:t>
            </a:r>
            <a:endParaRPr lang="en-US" altLang="zh-CN" sz="3600" b="1">
              <a:ea typeface="宋体" panose="02010600030101010101" pitchFamily="2" charset="-122"/>
            </a:endParaRPr>
          </a:p>
        </p:txBody>
      </p:sp>
      <p:sp>
        <p:nvSpPr>
          <p:cNvPr id="91140" name="Line 4">
            <a:extLst>
              <a:ext uri="{FF2B5EF4-FFF2-40B4-BE49-F238E27FC236}">
                <a16:creationId xmlns:a16="http://schemas.microsoft.com/office/drawing/2014/main" id="{0416F87E-DADF-3849-B12D-07D2F7566B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712" y="170080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页脚占位符 4">
            <a:extLst>
              <a:ext uri="{FF2B5EF4-FFF2-40B4-BE49-F238E27FC236}">
                <a16:creationId xmlns:a16="http://schemas.microsoft.com/office/drawing/2014/main" id="{CC314331-67B4-AC4D-8949-0699DEFE9E2D}"/>
              </a:ext>
            </a:extLst>
          </p:cNvPr>
          <p:cNvSpPr txBox="1">
            <a:spLocks noGrp="1"/>
          </p:cNvSpPr>
          <p:nvPr/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 Introduction to Database System</a:t>
            </a: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76F30B8D-D930-3746-A486-4F1874FA4E6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126288" cy="1547813"/>
          </a:xfrm>
        </p:spPr>
        <p:txBody>
          <a:bodyPr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FULL FD</a:t>
            </a:r>
            <a:r>
              <a:rPr lang="zh-CN" altLang="en-US" sz="3600">
                <a:ea typeface="宋体" panose="02010600030101010101" pitchFamily="2" charset="-122"/>
              </a:rPr>
              <a:t> </a:t>
            </a:r>
            <a:r>
              <a:rPr lang="en-US" altLang="zh-CN" sz="3600">
                <a:ea typeface="宋体" panose="02010600030101010101" pitchFamily="2" charset="-122"/>
              </a:rPr>
              <a:t>and PARTIAL FD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C7CBC64D-2CC9-C34B-82C9-8BD5FFC8513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981200"/>
            <a:ext cx="7905750" cy="4114800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stricter definition of FD (vs. partial FD)</a:t>
            </a:r>
          </a:p>
          <a:p>
            <a:pPr lvl="1" eaLnBrk="1" hangingPunct="1">
              <a:buFontTx/>
              <a:buChar char="•"/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y is fully functionally dependent on x if it is functionally dependent on all of x, not just on a subset</a:t>
            </a:r>
          </a:p>
          <a:p>
            <a:pPr lvl="1" eaLnBrk="1" hangingPunct="1">
              <a:buFontTx/>
              <a:buChar char="•"/>
            </a:pP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{CNO, CNAME} </a:t>
            </a: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 CLOCATION :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partial FD</a:t>
            </a:r>
          </a:p>
          <a:p>
            <a:pPr lvl="1" eaLnBrk="1" hangingPunct="1">
              <a:buFontTx/>
              <a:buNone/>
            </a:pP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	CNO </a:t>
            </a: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 CLOCATION: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full FD</a:t>
            </a:r>
          </a:p>
          <a:p>
            <a:pPr lvl="1" eaLnBrk="1" hangingPunct="1">
              <a:buFontTx/>
              <a:buChar char="•"/>
            </a:pP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{SSN, CNO} </a:t>
            </a: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 HOURS: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full FD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</a:p>
          <a:p>
            <a:pPr eaLnBrk="1" hangingPunct="1">
              <a:buFontTx/>
              <a:buNone/>
            </a:pP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1F6564B8-51B5-584A-8736-0A61CBF278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11213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Dependency-Preserving Decomposition (10)</a:t>
            </a:r>
            <a:endParaRPr lang="en-US" altLang="zh-CN" sz="2400" b="1">
              <a:ea typeface="宋体" panose="02010600030101010101" pitchFamily="2" charset="-122"/>
            </a:endParaRP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F928575F-6536-8148-B612-2515E19DEA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4838" y="2201863"/>
            <a:ext cx="7715250" cy="39004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second iteration: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W = CD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 </a:t>
            </a:r>
            <a:r>
              <a:rPr lang="en-US" altLang="zh-CN">
                <a:ea typeface="宋体" panose="02010600030101010101" pitchFamily="2" charset="-122"/>
              </a:rPr>
              <a:t>((CD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</a:t>
            </a:r>
            <a:r>
              <a:rPr lang="en-US" altLang="zh-CN">
                <a:ea typeface="宋体" panose="02010600030101010101" pitchFamily="2" charset="-122"/>
              </a:rPr>
              <a:t> AB)</a:t>
            </a:r>
            <a:r>
              <a:rPr lang="en-US" altLang="zh-CN" baseline="30000">
                <a:ea typeface="宋体" panose="02010600030101010101" pitchFamily="2" charset="-122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</a:t>
            </a:r>
            <a:r>
              <a:rPr lang="en-US" altLang="zh-CN">
                <a:ea typeface="宋体" panose="02010600030101010101" pitchFamily="2" charset="-122"/>
              </a:rPr>
              <a:t> AB) = CD;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W = CD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</a:t>
            </a:r>
            <a:r>
              <a:rPr lang="en-US" altLang="zh-CN">
                <a:ea typeface="宋体" panose="02010600030101010101" pitchFamily="2" charset="-122"/>
              </a:rPr>
              <a:t> ((CD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</a:t>
            </a:r>
            <a:r>
              <a:rPr lang="en-US" altLang="zh-CN">
                <a:ea typeface="宋体" panose="02010600030101010101" pitchFamily="2" charset="-122"/>
              </a:rPr>
              <a:t> BC)</a:t>
            </a:r>
            <a:r>
              <a:rPr lang="en-US" altLang="zh-CN" baseline="30000">
                <a:ea typeface="宋体" panose="02010600030101010101" pitchFamily="2" charset="-122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</a:t>
            </a:r>
            <a:r>
              <a:rPr lang="en-US" altLang="zh-CN">
                <a:ea typeface="宋体" panose="02010600030101010101" pitchFamily="2" charset="-122"/>
              </a:rPr>
              <a:t> BC)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 = CD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</a:t>
            </a:r>
            <a:r>
              <a:rPr lang="en-US" altLang="zh-CN">
                <a:ea typeface="宋体" panose="02010600030101010101" pitchFamily="2" charset="-122"/>
              </a:rPr>
              <a:t> (C</a:t>
            </a:r>
            <a:r>
              <a:rPr lang="en-US" altLang="zh-CN" baseline="30000">
                <a:ea typeface="宋体" panose="02010600030101010101" pitchFamily="2" charset="-122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</a:t>
            </a:r>
            <a:r>
              <a:rPr lang="en-US" altLang="zh-CN">
                <a:ea typeface="宋体" panose="02010600030101010101" pitchFamily="2" charset="-122"/>
              </a:rPr>
              <a:t> BC) = BCD;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W = BCD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</a:t>
            </a:r>
            <a:r>
              <a:rPr lang="en-US" altLang="zh-CN">
                <a:ea typeface="宋体" panose="02010600030101010101" pitchFamily="2" charset="-122"/>
              </a:rPr>
              <a:t> ((BCD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</a:t>
            </a:r>
            <a:r>
              <a:rPr lang="en-US" altLang="zh-CN">
                <a:ea typeface="宋体" panose="02010600030101010101" pitchFamily="2" charset="-122"/>
              </a:rPr>
              <a:t> CD)</a:t>
            </a:r>
            <a:r>
              <a:rPr lang="en-US" altLang="zh-CN" baseline="30000">
                <a:ea typeface="宋体" panose="02010600030101010101" pitchFamily="2" charset="-122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</a:t>
            </a:r>
            <a:r>
              <a:rPr lang="en-US" altLang="zh-CN">
                <a:ea typeface="宋体" panose="02010600030101010101" pitchFamily="2" charset="-122"/>
              </a:rPr>
              <a:t> CD)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 = BCD; 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C8D5F176-0CED-B540-A08E-4BE897654B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9144000" cy="735013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Dependency-Preserving Decomposition (11)</a:t>
            </a:r>
            <a:endParaRPr lang="en-US" altLang="zh-CN" sz="2400" b="1">
              <a:ea typeface="宋体" panose="02010600030101010101" pitchFamily="2" charset="-122"/>
            </a:endParaRP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0F59F94-D9AC-714A-9650-7C5A69A45B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863" y="2205038"/>
            <a:ext cx="7788275" cy="39004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third iteration: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W = BCD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</a:t>
            </a:r>
            <a:r>
              <a:rPr lang="en-US" altLang="zh-CN">
                <a:ea typeface="宋体" panose="02010600030101010101" pitchFamily="2" charset="-122"/>
              </a:rPr>
              <a:t> ((BCD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</a:t>
            </a:r>
            <a:r>
              <a:rPr lang="en-US" altLang="zh-CN">
                <a:ea typeface="宋体" panose="02010600030101010101" pitchFamily="2" charset="-122"/>
              </a:rPr>
              <a:t> AB)</a:t>
            </a:r>
            <a:r>
              <a:rPr lang="en-US" altLang="zh-CN" baseline="30000">
                <a:ea typeface="宋体" panose="02010600030101010101" pitchFamily="2" charset="-122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</a:t>
            </a:r>
            <a:r>
              <a:rPr lang="en-US" altLang="zh-CN">
                <a:ea typeface="宋体" panose="02010600030101010101" pitchFamily="2" charset="-122"/>
              </a:rPr>
              <a:t> AB)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 = ABCD;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Since A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 </a:t>
            </a:r>
            <a:r>
              <a:rPr lang="en-US" altLang="zh-CN">
                <a:ea typeface="宋体" panose="02010600030101010101" pitchFamily="2" charset="-122"/>
              </a:rPr>
              <a:t>W, D        A is also preserved.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Hence, {R1, R2, R3} is a dependency-preserving decomposition.</a:t>
            </a:r>
          </a:p>
        </p:txBody>
      </p:sp>
      <p:sp>
        <p:nvSpPr>
          <p:cNvPr id="93188" name="Line 4">
            <a:extLst>
              <a:ext uri="{FF2B5EF4-FFF2-40B4-BE49-F238E27FC236}">
                <a16:creationId xmlns:a16="http://schemas.microsoft.com/office/drawing/2014/main" id="{224F43EE-BFA0-514C-BF06-D87D2E5EA3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896" y="400506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C28EAC9C-BA0F-0543-8248-41AB5BB14B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504" y="375443"/>
            <a:ext cx="7343775" cy="846137"/>
          </a:xfrm>
        </p:spPr>
        <p:txBody>
          <a:bodyPr/>
          <a:lstStyle/>
          <a:p>
            <a:r>
              <a:rPr lang="en-US" altLang="zh-CN" sz="4000" dirty="0">
                <a:latin typeface="Victorian LET"/>
                <a:ea typeface="宋体" panose="02010600030101010101" pitchFamily="2" charset="-122"/>
              </a:rPr>
              <a:t>Example 1: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E38756AB-8E90-AF4F-B47F-9F4B7095EB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800" y="1652588"/>
            <a:ext cx="8785225" cy="4406900"/>
          </a:xfrm>
        </p:spPr>
        <p:txBody>
          <a:bodyPr/>
          <a:lstStyle/>
          <a:p>
            <a:pPr marL="549275" indent="-549275" defTabSz="823913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latin typeface="Book Antiqua" panose="02040602050305030304" pitchFamily="18" charset="0"/>
                <a:ea typeface="宋体" panose="02010600030101010101" pitchFamily="2" charset="-122"/>
              </a:rPr>
              <a:t>Let Relation Schema </a:t>
            </a:r>
            <a:r>
              <a:rPr lang="en-US" altLang="zh-CN" i="1">
                <a:latin typeface="Book Antiqua" panose="02040602050305030304" pitchFamily="18" charset="0"/>
                <a:ea typeface="宋体" panose="02010600030101010101" pitchFamily="2" charset="-122"/>
              </a:rPr>
              <a:t>R = (A, B, C, D, E)</a:t>
            </a:r>
          </a:p>
          <a:p>
            <a:pPr marL="549275" indent="-549275" defTabSz="823913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i="1">
                <a:latin typeface="Book Antiqua" panose="02040602050305030304" pitchFamily="18" charset="0"/>
                <a:ea typeface="宋体" panose="02010600030101010101" pitchFamily="2" charset="-122"/>
              </a:rPr>
              <a:t>Let F = {A-&gt;BC, CD-&gt;E, B-&gt;D, E-&gt;A}</a:t>
            </a:r>
          </a:p>
          <a:p>
            <a:pPr marL="549275" indent="-549275" defTabSz="823913">
              <a:lnSpc>
                <a:spcPct val="90000"/>
              </a:lnSpc>
              <a:buFont typeface="Wingdings" pitchFamily="2" charset="2"/>
              <a:buAutoNum type="arabicParenR"/>
            </a:pPr>
            <a:r>
              <a:rPr lang="en-US" altLang="zh-CN" i="1">
                <a:latin typeface="Book Antiqua" panose="02040602050305030304" pitchFamily="18" charset="0"/>
                <a:ea typeface="宋体" panose="02010600030101010101" pitchFamily="2" charset="-122"/>
              </a:rPr>
              <a:t>Let R be decomposed into R</a:t>
            </a:r>
            <a:r>
              <a:rPr lang="en-US" altLang="zh-CN" i="1" baseline="-25000">
                <a:latin typeface="Book Antiqua" panose="0204060205030503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>
                <a:latin typeface="Book Antiqua" panose="02040602050305030304" pitchFamily="18" charset="0"/>
                <a:ea typeface="宋体" panose="02010600030101010101" pitchFamily="2" charset="-122"/>
              </a:rPr>
              <a:t>= (A, B, C) and   R</a:t>
            </a:r>
            <a:r>
              <a:rPr lang="en-US" altLang="zh-CN" i="1" baseline="-25000">
                <a:latin typeface="Book Antiqua" panose="0204060205030503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>
                <a:latin typeface="Book Antiqua" panose="02040602050305030304" pitchFamily="18" charset="0"/>
                <a:ea typeface="宋体" panose="02010600030101010101" pitchFamily="2" charset="-122"/>
              </a:rPr>
              <a:t>= (A, D, E)</a:t>
            </a:r>
          </a:p>
          <a:p>
            <a:pPr marL="885825" lvl="1" indent="-481013" defTabSz="823913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latin typeface="Book Antiqua" panose="02040602050305030304" pitchFamily="18" charset="0"/>
                <a:ea typeface="宋体" panose="02010600030101010101" pitchFamily="2" charset="-122"/>
              </a:rPr>
              <a:t>Is it a lossless-join decomposition? </a:t>
            </a:r>
          </a:p>
          <a:p>
            <a:pPr marL="885825" lvl="1" indent="-481013" defTabSz="823913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latin typeface="Book Antiqua" panose="02040602050305030304" pitchFamily="18" charset="0"/>
                <a:ea typeface="宋体" panose="02010600030101010101" pitchFamily="2" charset="-122"/>
              </a:rPr>
              <a:t>Is it a dependency-preserving decomposition?  </a:t>
            </a:r>
          </a:p>
          <a:p>
            <a:pPr marL="549275" indent="-549275" defTabSz="823913">
              <a:lnSpc>
                <a:spcPct val="90000"/>
              </a:lnSpc>
              <a:buFont typeface="Wingdings" pitchFamily="2" charset="2"/>
              <a:buAutoNum type="arabicParenR"/>
            </a:pPr>
            <a:r>
              <a:rPr lang="en-US" altLang="zh-CN" i="1">
                <a:latin typeface="Book Antiqua" panose="02040602050305030304" pitchFamily="18" charset="0"/>
                <a:ea typeface="宋体" panose="02010600030101010101" pitchFamily="2" charset="-122"/>
              </a:rPr>
              <a:t>If R</a:t>
            </a:r>
            <a:r>
              <a:rPr lang="en-US" altLang="zh-CN" i="1" baseline="-25000">
                <a:latin typeface="Book Antiqua" panose="0204060205030503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>
                <a:latin typeface="Book Antiqua" panose="02040602050305030304" pitchFamily="18" charset="0"/>
                <a:ea typeface="宋体" panose="02010600030101010101" pitchFamily="2" charset="-122"/>
              </a:rPr>
              <a:t>= (A, B, C) R</a:t>
            </a:r>
            <a:r>
              <a:rPr lang="en-US" altLang="zh-CN" i="1" baseline="-25000">
                <a:latin typeface="Book Antiqua" panose="0204060205030503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>
                <a:latin typeface="Book Antiqua" panose="02040602050305030304" pitchFamily="18" charset="0"/>
                <a:ea typeface="宋体" panose="02010600030101010101" pitchFamily="2" charset="-122"/>
              </a:rPr>
              <a:t>= (C, D, E)</a:t>
            </a:r>
          </a:p>
          <a:p>
            <a:pPr marL="885825" lvl="1" indent="-481013" defTabSz="823913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latin typeface="Book Antiqua" panose="02040602050305030304" pitchFamily="18" charset="0"/>
                <a:ea typeface="宋体" panose="02010600030101010101" pitchFamily="2" charset="-122"/>
              </a:rPr>
              <a:t>Is it a lossless-join decomposition? </a:t>
            </a:r>
          </a:p>
          <a:p>
            <a:pPr marL="885825" lvl="1" indent="-481013" defTabSz="823913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latin typeface="Book Antiqua" panose="02040602050305030304" pitchFamily="18" charset="0"/>
                <a:ea typeface="宋体" panose="02010600030101010101" pitchFamily="2" charset="-122"/>
              </a:rPr>
              <a:t>Is it a dependency-preserving decomposition?</a:t>
            </a:r>
          </a:p>
        </p:txBody>
      </p:sp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3BF58388-C2D8-2449-AE19-ABDDBE8B69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" y="138113"/>
            <a:ext cx="7343775" cy="846137"/>
          </a:xfrm>
        </p:spPr>
        <p:txBody>
          <a:bodyPr/>
          <a:lstStyle/>
          <a:p>
            <a:r>
              <a:rPr lang="en-US" altLang="zh-CN" sz="4000">
                <a:latin typeface="Victorian LET"/>
                <a:ea typeface="宋体" panose="02010600030101010101" pitchFamily="2" charset="-122"/>
              </a:rPr>
              <a:t>Example 1: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E0D64E9C-1979-5B44-99BE-B1A9A6B4F73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7800" y="1652588"/>
            <a:ext cx="8415338" cy="4248150"/>
          </a:xfrm>
        </p:spPr>
        <p:txBody>
          <a:bodyPr/>
          <a:lstStyle/>
          <a:p>
            <a:pPr marL="549275" indent="-549275" defTabSz="823913">
              <a:buFont typeface="Wingdings" pitchFamily="2" charset="2"/>
              <a:buNone/>
            </a:pPr>
            <a:r>
              <a:rPr lang="en-US" altLang="zh-CN" sz="2400" i="1">
                <a:latin typeface="Book Antiqua" panose="02040602050305030304" pitchFamily="18" charset="0"/>
                <a:ea typeface="宋体" panose="02010600030101010101" pitchFamily="2" charset="-122"/>
              </a:rPr>
              <a:t>Let R = (A, B, C, D, E)  and  F = {A-&gt;BC, CD-&gt;E, B-&gt;D, E-&gt;A}</a:t>
            </a:r>
          </a:p>
          <a:p>
            <a:pPr marL="549275" indent="-549275" defTabSz="823913">
              <a:buClr>
                <a:srgbClr val="99CCFF"/>
              </a:buClr>
              <a:buFont typeface="Wingdings" pitchFamily="2" charset="2"/>
              <a:buNone/>
            </a:pPr>
            <a:r>
              <a:rPr lang="en-US" altLang="zh-CN" sz="2500" i="1">
                <a:latin typeface="Book Antiqua" panose="02040602050305030304" pitchFamily="18" charset="0"/>
                <a:ea typeface="宋体" panose="02010600030101010101" pitchFamily="2" charset="-122"/>
              </a:rPr>
              <a:t>Let R be decomposed inot R</a:t>
            </a:r>
            <a:r>
              <a:rPr lang="en-US" altLang="zh-CN" sz="2500" i="1" baseline="-25000">
                <a:latin typeface="Book Antiqua" panose="0204060205030503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500" i="1">
                <a:latin typeface="Book Antiqua" panose="02040602050305030304" pitchFamily="18" charset="0"/>
                <a:ea typeface="宋体" panose="02010600030101010101" pitchFamily="2" charset="-122"/>
              </a:rPr>
              <a:t>= (A, B, C) and R</a:t>
            </a:r>
            <a:r>
              <a:rPr lang="en-US" altLang="zh-CN" sz="2500" i="1" baseline="-25000">
                <a:latin typeface="Book Antiqua" panose="0204060205030503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500" i="1">
                <a:latin typeface="Book Antiqua" panose="02040602050305030304" pitchFamily="18" charset="0"/>
                <a:ea typeface="宋体" panose="02010600030101010101" pitchFamily="2" charset="-122"/>
              </a:rPr>
              <a:t>= (A, D, E)</a:t>
            </a:r>
          </a:p>
          <a:p>
            <a:pPr marL="549275" indent="-549275" defTabSz="823913">
              <a:spcBef>
                <a:spcPct val="0"/>
              </a:spcBef>
              <a:buClr>
                <a:srgbClr val="99CCFF"/>
              </a:buClr>
            </a:pPr>
            <a:r>
              <a:rPr lang="en-US" altLang="zh-CN" sz="2500">
                <a:latin typeface="Book Antiqua" panose="02040602050305030304" pitchFamily="18" charset="0"/>
                <a:ea typeface="宋体" panose="02010600030101010101" pitchFamily="2" charset="-122"/>
              </a:rPr>
              <a:t>Is it a lossless-join decomposition? </a:t>
            </a:r>
          </a:p>
          <a:p>
            <a:pPr marL="549275" indent="-549275" defTabSz="823913">
              <a:spcBef>
                <a:spcPct val="0"/>
              </a:spcBef>
              <a:buClr>
                <a:srgbClr val="99CCFF"/>
              </a:buClr>
            </a:pPr>
            <a:endParaRPr lang="en-US" altLang="zh-CN" sz="2500">
              <a:latin typeface="Book Antiqua" panose="02040602050305030304" pitchFamily="18" charset="0"/>
              <a:ea typeface="宋体" panose="02010600030101010101" pitchFamily="2" charset="-122"/>
            </a:endParaRPr>
          </a:p>
          <a:p>
            <a:pPr marL="549275" indent="-549275" defTabSz="823913">
              <a:spcBef>
                <a:spcPct val="0"/>
              </a:spcBef>
              <a:buClr>
                <a:srgbClr val="99CCFF"/>
              </a:buClr>
            </a:pPr>
            <a:endParaRPr lang="en-US" altLang="zh-CN" sz="2500">
              <a:latin typeface="Book Antiqua" panose="02040602050305030304" pitchFamily="18" charset="0"/>
              <a:ea typeface="宋体" panose="02010600030101010101" pitchFamily="2" charset="-122"/>
            </a:endParaRPr>
          </a:p>
          <a:p>
            <a:pPr marL="549275" indent="-549275" defTabSz="8239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500">
                <a:latin typeface="Book Antiqua" panose="02040602050305030304" pitchFamily="18" charset="0"/>
                <a:ea typeface="宋体" panose="02010600030101010101" pitchFamily="2" charset="-122"/>
              </a:rPr>
              <a:t>	{</a:t>
            </a:r>
            <a:r>
              <a:rPr lang="en-US" altLang="zh-CN" sz="2500" i="1">
                <a:latin typeface="Book Antiqua" panose="0204060205030503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500">
                <a:latin typeface="Book Antiqua" panose="02040602050305030304" pitchFamily="18" charset="0"/>
                <a:ea typeface="宋体" panose="02010600030101010101" pitchFamily="2" charset="-122"/>
              </a:rPr>
              <a:t>} is superkey of</a:t>
            </a:r>
            <a:r>
              <a:rPr lang="en-US" altLang="zh-CN" sz="2500" i="1">
                <a:latin typeface="Book Antiqua" panose="02040602050305030304" pitchFamily="18" charset="0"/>
                <a:ea typeface="宋体" panose="02010600030101010101" pitchFamily="2" charset="-122"/>
              </a:rPr>
              <a:t> R</a:t>
            </a:r>
            <a:r>
              <a:rPr lang="en-US" altLang="zh-CN" sz="2500" i="1" baseline="-25000">
                <a:latin typeface="Book Antiqua" panose="0204060205030503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500">
                <a:latin typeface="Book Antiqua" panose="02040602050305030304" pitchFamily="18" charset="0"/>
                <a:ea typeface="宋体" panose="02010600030101010101" pitchFamily="2" charset="-122"/>
              </a:rPr>
              <a:t>, so lossless-join</a:t>
            </a:r>
          </a:p>
          <a:p>
            <a:pPr marL="549275" indent="-549275" defTabSz="823913">
              <a:buClr>
                <a:srgbClr val="99CCFF"/>
              </a:buClr>
            </a:pPr>
            <a:r>
              <a:rPr lang="en-US" altLang="zh-CN" sz="2500">
                <a:latin typeface="Book Antiqua" panose="02040602050305030304" pitchFamily="18" charset="0"/>
                <a:ea typeface="宋体" panose="02010600030101010101" pitchFamily="2" charset="-122"/>
              </a:rPr>
              <a:t>Is it a dependency-preserving decomposition?  </a:t>
            </a:r>
          </a:p>
          <a:p>
            <a:pPr marL="549275" indent="-549275" defTabSz="823913">
              <a:buClr>
                <a:srgbClr val="99CCFF"/>
              </a:buClr>
              <a:buFont typeface="Wingdings" pitchFamily="2" charset="2"/>
              <a:buNone/>
            </a:pPr>
            <a:r>
              <a:rPr lang="en-US" altLang="zh-CN" sz="2500">
                <a:latin typeface="Book Antiqua" panose="02040602050305030304" pitchFamily="18" charset="0"/>
                <a:ea typeface="宋体" panose="02010600030101010101" pitchFamily="2" charset="-122"/>
              </a:rPr>
              <a:t>	</a:t>
            </a:r>
          </a:p>
        </p:txBody>
      </p:sp>
      <p:graphicFrame>
        <p:nvGraphicFramePr>
          <p:cNvPr id="61444" name="Object 2">
            <a:extLst>
              <a:ext uri="{FF2B5EF4-FFF2-40B4-BE49-F238E27FC236}">
                <a16:creationId xmlns:a16="http://schemas.microsoft.com/office/drawing/2014/main" id="{E06FAA99-79F3-5547-BBEE-203DA34352EE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971550" y="3068638"/>
          <a:ext cx="188118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Equation" r:id="rId3" imgW="19596100" imgH="4686300" progId="Equation.3">
                  <p:embed/>
                </p:oleObj>
              </mc:Choice>
              <mc:Fallback>
                <p:oleObj name="Equation" r:id="rId3" imgW="19596100" imgH="4686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068638"/>
                        <a:ext cx="188118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A27463D1-6A70-B04B-98EE-74E5E5D961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" y="138113"/>
            <a:ext cx="7343775" cy="846137"/>
          </a:xfrm>
        </p:spPr>
        <p:txBody>
          <a:bodyPr/>
          <a:lstStyle/>
          <a:p>
            <a:r>
              <a:rPr lang="en-US" altLang="zh-CN" sz="4000">
                <a:latin typeface="Victorian LET"/>
                <a:ea typeface="宋体" panose="02010600030101010101" pitchFamily="2" charset="-122"/>
              </a:rPr>
              <a:t>Example 1: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5F9BC161-D3CC-E441-8321-01CADEC08C3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7800" y="1652588"/>
            <a:ext cx="8415338" cy="4248150"/>
          </a:xfrm>
        </p:spPr>
        <p:txBody>
          <a:bodyPr/>
          <a:lstStyle/>
          <a:p>
            <a:pPr marL="549275" indent="-549275" defTabSz="823913">
              <a:buFont typeface="Wingdings" pitchFamily="2" charset="2"/>
              <a:buNone/>
            </a:pPr>
            <a:r>
              <a:rPr lang="en-US" altLang="zh-CN" sz="2500" i="1">
                <a:latin typeface="Book Antiqua" panose="02040602050305030304" pitchFamily="18" charset="0"/>
                <a:ea typeface="宋体" panose="02010600030101010101" pitchFamily="2" charset="-122"/>
              </a:rPr>
              <a:t>R = (A, B, C, D, E)    F = {A-&gt;BC, CD-&gt;E, B-&gt;D, E-&gt;A}</a:t>
            </a:r>
          </a:p>
          <a:p>
            <a:pPr marL="549275" indent="-549275" defTabSz="823913">
              <a:buClr>
                <a:srgbClr val="99CCFF"/>
              </a:buClr>
              <a:buFont typeface="Wingdings" pitchFamily="2" charset="2"/>
              <a:buNone/>
            </a:pPr>
            <a:r>
              <a:rPr lang="en-US" altLang="zh-CN" sz="2500" i="1">
                <a:latin typeface="Book Antiqua" panose="0204060205030503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500" i="1" baseline="-25000">
                <a:latin typeface="Book Antiqua" panose="0204060205030503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500" i="1">
                <a:latin typeface="Book Antiqua" panose="02040602050305030304" pitchFamily="18" charset="0"/>
                <a:ea typeface="宋体" panose="02010600030101010101" pitchFamily="2" charset="-122"/>
              </a:rPr>
              <a:t>= (A, B, C) R</a:t>
            </a:r>
            <a:r>
              <a:rPr lang="en-US" altLang="zh-CN" sz="2500" i="1" baseline="-25000">
                <a:latin typeface="Book Antiqua" panose="0204060205030503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500" i="1">
                <a:latin typeface="Book Antiqua" panose="02040602050305030304" pitchFamily="18" charset="0"/>
                <a:ea typeface="宋体" panose="02010600030101010101" pitchFamily="2" charset="-122"/>
              </a:rPr>
              <a:t>= (C, D, E)</a:t>
            </a:r>
          </a:p>
          <a:p>
            <a:pPr marL="549275" indent="-549275" defTabSz="823913">
              <a:spcBef>
                <a:spcPct val="0"/>
              </a:spcBef>
              <a:buClr>
                <a:srgbClr val="99CCFF"/>
              </a:buClr>
            </a:pPr>
            <a:r>
              <a:rPr lang="en-US" altLang="zh-CN" sz="2500">
                <a:latin typeface="Book Antiqua" panose="02040602050305030304" pitchFamily="18" charset="0"/>
                <a:ea typeface="宋体" panose="02010600030101010101" pitchFamily="2" charset="-122"/>
              </a:rPr>
              <a:t>Is it a lossless-join decomposition? </a:t>
            </a:r>
          </a:p>
          <a:p>
            <a:pPr marL="549275" indent="-549275" defTabSz="8239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500">
                <a:latin typeface="Book Antiqua" panose="02040602050305030304" pitchFamily="18" charset="0"/>
                <a:ea typeface="宋体" panose="02010600030101010101" pitchFamily="2" charset="-122"/>
              </a:rPr>
              <a:t>	{</a:t>
            </a:r>
            <a:r>
              <a:rPr lang="en-US" altLang="zh-CN" sz="2500" i="1">
                <a:latin typeface="Book Antiqua" panose="0204060205030503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500">
                <a:latin typeface="Book Antiqua" panose="02040602050305030304" pitchFamily="18" charset="0"/>
                <a:ea typeface="宋体" panose="02010600030101010101" pitchFamily="2" charset="-122"/>
              </a:rPr>
              <a:t>} is not superkey of </a:t>
            </a:r>
            <a:r>
              <a:rPr lang="en-US" altLang="zh-CN" sz="2500" i="1">
                <a:latin typeface="Book Antiqua" panose="0204060205030503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500" i="1" baseline="-25000">
                <a:latin typeface="Book Antiqua" panose="02040602050305030304" pitchFamily="18" charset="0"/>
                <a:ea typeface="宋体" panose="02010600030101010101" pitchFamily="2" charset="-122"/>
              </a:rPr>
              <a:t>a </a:t>
            </a:r>
            <a:r>
              <a:rPr lang="en-US" altLang="zh-CN" sz="2500" i="1">
                <a:latin typeface="Book Antiqua" panose="02040602050305030304" pitchFamily="18" charset="0"/>
                <a:ea typeface="宋体" panose="02010600030101010101" pitchFamily="2" charset="-122"/>
              </a:rPr>
              <a:t>and R</a:t>
            </a:r>
            <a:r>
              <a:rPr lang="en-US" altLang="zh-CN" sz="2500" i="1" baseline="-25000">
                <a:latin typeface="Book Antiqua" panose="0204060205030503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500">
                <a:latin typeface="Book Antiqua" panose="02040602050305030304" pitchFamily="18" charset="0"/>
                <a:ea typeface="宋体" panose="02010600030101010101" pitchFamily="2" charset="-122"/>
              </a:rPr>
              <a:t>, so lossy-join</a:t>
            </a:r>
          </a:p>
          <a:p>
            <a:pPr marL="549275" indent="-549275" defTabSz="823913">
              <a:buClr>
                <a:srgbClr val="99CCFF"/>
              </a:buClr>
            </a:pPr>
            <a:r>
              <a:rPr lang="en-US" altLang="zh-CN" sz="2500">
                <a:latin typeface="Book Antiqua" panose="02040602050305030304" pitchFamily="18" charset="0"/>
                <a:ea typeface="宋体" panose="02010600030101010101" pitchFamily="2" charset="-122"/>
              </a:rPr>
              <a:t>Is it a dependency-preserving decomposition?  </a:t>
            </a:r>
          </a:p>
          <a:p>
            <a:pPr marL="549275" indent="-549275" defTabSz="823913">
              <a:buClr>
                <a:srgbClr val="99CCFF"/>
              </a:buClr>
              <a:buFont typeface="Wingdings" pitchFamily="2" charset="2"/>
              <a:buNone/>
            </a:pPr>
            <a:r>
              <a:rPr lang="en-US" altLang="zh-CN" sz="2500">
                <a:latin typeface="Book Antiqua" panose="02040602050305030304" pitchFamily="18" charset="0"/>
                <a:ea typeface="宋体" panose="02010600030101010101" pitchFamily="2" charset="-122"/>
              </a:rPr>
              <a:t>	</a:t>
            </a:r>
          </a:p>
        </p:txBody>
      </p:sp>
      <p:graphicFrame>
        <p:nvGraphicFramePr>
          <p:cNvPr id="68612" name="Object 2">
            <a:extLst>
              <a:ext uri="{FF2B5EF4-FFF2-40B4-BE49-F238E27FC236}">
                <a16:creationId xmlns:a16="http://schemas.microsoft.com/office/drawing/2014/main" id="{D3A7B40B-7688-FC41-A182-AA546835756E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5610225" y="2520950"/>
          <a:ext cx="18811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公式" r:id="rId3" imgW="19900900" imgH="4686300" progId="Equation.3">
                  <p:embed/>
                </p:oleObj>
              </mc:Choice>
              <mc:Fallback>
                <p:oleObj name="公式" r:id="rId3" imgW="19900900" imgH="4686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0225" y="2520950"/>
                        <a:ext cx="188118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页脚占位符 4">
            <a:extLst>
              <a:ext uri="{FF2B5EF4-FFF2-40B4-BE49-F238E27FC236}">
                <a16:creationId xmlns:a16="http://schemas.microsoft.com/office/drawing/2014/main" id="{41824297-E24F-9E41-8F54-A176C6527B7A}"/>
              </a:ext>
            </a:extLst>
          </p:cNvPr>
          <p:cNvSpPr txBox="1">
            <a:spLocks noGrp="1"/>
          </p:cNvSpPr>
          <p:nvPr/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 Introduction to Database System</a:t>
            </a: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6DBE4657-07AC-6348-81EB-C84BF06F414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609600"/>
            <a:ext cx="8355012" cy="1143000"/>
          </a:xfrm>
        </p:spPr>
        <p:txBody>
          <a:bodyPr/>
          <a:lstStyle/>
          <a:p>
            <a:pPr eaLnBrk="1" hangingPunct="1"/>
            <a:r>
              <a:rPr lang="en-US" altLang="zh-CN" sz="4000">
                <a:ea typeface="宋体" panose="02010600030101010101" pitchFamily="2" charset="-122"/>
              </a:rPr>
              <a:t>Transitive Functional Dependency</a:t>
            </a:r>
            <a:br>
              <a:rPr lang="en-US" altLang="zh-CN" sz="4000"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sz="4000">
              <a:ea typeface="宋体" panose="02010600030101010101" pitchFamily="2" charset="-122"/>
            </a:endParaRP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ECA01FD6-4042-EF4C-AD5C-A174B78ECF2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905000"/>
            <a:ext cx="77724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altLang="zh-CN">
                <a:ea typeface="宋体" panose="02010600030101010101" pitchFamily="2" charset="-122"/>
              </a:rPr>
              <a:t>Transitive Functional Dependency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buFontTx/>
              <a:buChar char="•"/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y is transitively functionally dependent on x if x functionally determines z (not a candidate key or a subset) and z functionally determines y</a:t>
            </a:r>
          </a:p>
          <a:p>
            <a:pPr lvl="1" eaLnBrk="1" hangingPunct="1">
              <a:buFontTx/>
              <a:buChar char="•"/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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y if x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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z and z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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y </a:t>
            </a:r>
          </a:p>
          <a:p>
            <a:pPr lvl="1" eaLnBrk="1" hangingPunct="1">
              <a:buFontTx/>
              <a:buChar char="•"/>
            </a:pPr>
            <a:r>
              <a:rPr lang="en-US" altLang="zh-CN" sz="2400">
                <a:ea typeface="宋体" panose="02010600030101010101" pitchFamily="2" charset="-122"/>
              </a:rPr>
              <a:t>e.g.) SSN </a:t>
            </a:r>
            <a:r>
              <a:rPr lang="en-US" altLang="zh-CN" sz="2400">
                <a:ea typeface="宋体" panose="02010600030101010101" pitchFamily="2" charset="-122"/>
                <a:sym typeface="Symbol" pitchFamily="2" charset="2"/>
              </a:rPr>
              <a:t></a:t>
            </a:r>
            <a:r>
              <a:rPr lang="en-US" altLang="zh-CN" sz="2400">
                <a:ea typeface="宋体" panose="02010600030101010101" pitchFamily="2" charset="-122"/>
              </a:rPr>
              <a:t> Sdept </a:t>
            </a:r>
            <a:r>
              <a:rPr lang="en-US" altLang="zh-CN">
                <a:ea typeface="宋体" panose="02010600030101010101" pitchFamily="2" charset="-122"/>
              </a:rPr>
              <a:t>and</a:t>
            </a:r>
            <a:r>
              <a:rPr lang="en-US" altLang="zh-CN" sz="2400">
                <a:ea typeface="宋体" panose="02010600030101010101" pitchFamily="2" charset="-122"/>
              </a:rPr>
              <a:t> Sdept </a:t>
            </a:r>
            <a:r>
              <a:rPr lang="en-US" altLang="zh-CN" sz="2400">
                <a:ea typeface="宋体" panose="02010600030101010101" pitchFamily="2" charset="-122"/>
                <a:sym typeface="Symbol" pitchFamily="2" charset="2"/>
              </a:rPr>
              <a:t></a:t>
            </a:r>
            <a:r>
              <a:rPr lang="en-US" altLang="zh-CN" sz="2400">
                <a:ea typeface="宋体" panose="02010600030101010101" pitchFamily="2" charset="-122"/>
              </a:rPr>
              <a:t>  Slocation,  </a:t>
            </a:r>
            <a:r>
              <a:rPr lang="en-US" altLang="zh-CN">
                <a:ea typeface="宋体" panose="02010600030101010101" pitchFamily="2" charset="-122"/>
              </a:rPr>
              <a:t>then</a:t>
            </a:r>
            <a:r>
              <a:rPr lang="en-US" altLang="zh-CN" sz="2400">
                <a:ea typeface="宋体" panose="02010600030101010101" pitchFamily="2" charset="-122"/>
              </a:rPr>
              <a:t> SSN </a:t>
            </a:r>
            <a:r>
              <a:rPr lang="en-US" altLang="zh-CN" sz="2400">
                <a:ea typeface="宋体" panose="02010600030101010101" pitchFamily="2" charset="-122"/>
                <a:sym typeface="Symbol" pitchFamily="2" charset="2"/>
              </a:rPr>
              <a:t></a:t>
            </a:r>
            <a:r>
              <a:rPr lang="en-US" altLang="zh-CN" sz="2400">
                <a:ea typeface="宋体" panose="02010600030101010101" pitchFamily="2" charset="-122"/>
              </a:rPr>
              <a:t> Slocation(SSN </a:t>
            </a:r>
            <a:r>
              <a:rPr lang="en-US" altLang="zh-CN">
                <a:ea typeface="宋体" panose="02010600030101010101" pitchFamily="2" charset="-122"/>
              </a:rPr>
              <a:t>transitively determines</a:t>
            </a:r>
            <a:r>
              <a:rPr lang="en-US" altLang="zh-CN" sz="2400">
                <a:ea typeface="宋体" panose="02010600030101010101" pitchFamily="2" charset="-122"/>
              </a:rPr>
              <a:t> Slocation)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黑体"/>
        <a:ea typeface="黑体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15808</TotalTime>
  <Pages>0</Pages>
  <Words>5403</Words>
  <Characters>0</Characters>
  <Application>Microsoft Macintosh PowerPoint</Application>
  <DocSecurity>0</DocSecurity>
  <PresentationFormat>On-screen Show (4:3)</PresentationFormat>
  <Lines>0</Lines>
  <Paragraphs>566</Paragraphs>
  <Slides>84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84</vt:i4>
      </vt:variant>
    </vt:vector>
  </HeadingPairs>
  <TitlesOfParts>
    <vt:vector size="103" baseType="lpstr">
      <vt:lpstr>Arial</vt:lpstr>
      <vt:lpstr>黑体</vt:lpstr>
      <vt:lpstr>Verdana</vt:lpstr>
      <vt:lpstr>Wingdings</vt:lpstr>
      <vt:lpstr>Times New Roman</vt:lpstr>
      <vt:lpstr>宋体</vt:lpstr>
      <vt:lpstr>Arial Black</vt:lpstr>
      <vt:lpstr>Symbol</vt:lpstr>
      <vt:lpstr>仿宋_GB2312</vt:lpstr>
      <vt:lpstr>Math B</vt:lpstr>
      <vt:lpstr>Tahoma</vt:lpstr>
      <vt:lpstr>Victorian LET</vt:lpstr>
      <vt:lpstr>Book Antiqua</vt:lpstr>
      <vt:lpstr>PMingLiU</vt:lpstr>
      <vt:lpstr>楷体_GB2312</vt:lpstr>
      <vt:lpstr>Arial Unicode MS</vt:lpstr>
      <vt:lpstr>1_Pixel</vt:lpstr>
      <vt:lpstr>Microsoft 公式 3.0</vt:lpstr>
      <vt:lpstr>Microsoft Equation 3.0</vt:lpstr>
      <vt:lpstr>Functional Dependency (1)</vt:lpstr>
      <vt:lpstr>Functional Dependency (2)</vt:lpstr>
      <vt:lpstr>Functional Dependency (3)</vt:lpstr>
      <vt:lpstr>Functional Dependency (4)</vt:lpstr>
      <vt:lpstr>Functional Dependency (5) </vt:lpstr>
      <vt:lpstr>CON…</vt:lpstr>
      <vt:lpstr>Trivial FD AND NON-Trivial FD</vt:lpstr>
      <vt:lpstr>FULL FD and PARTIAL FD</vt:lpstr>
      <vt:lpstr>Transitive Functional Dependency </vt:lpstr>
      <vt:lpstr>Relational Database Theory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PowerPoint Presentation</vt:lpstr>
      <vt:lpstr>Identify Functional Dependency(1) </vt:lpstr>
      <vt:lpstr>Identify Functional Dependency(2)</vt:lpstr>
      <vt:lpstr>Identify Functional Dependency (3) </vt:lpstr>
      <vt:lpstr>Identify Functional Dependency (4)</vt:lpstr>
      <vt:lpstr>Identify Functional Dependency (5)</vt:lpstr>
      <vt:lpstr>Computation of F+ (1)</vt:lpstr>
      <vt:lpstr>Computation of F+ (2) </vt:lpstr>
      <vt:lpstr>Computation of F+ (3) </vt:lpstr>
      <vt:lpstr>Computation of F+ (5) </vt:lpstr>
      <vt:lpstr>Computation of F+ (6) </vt:lpstr>
      <vt:lpstr>Closure of Attributes (1)</vt:lpstr>
      <vt:lpstr>Closure of Attributes (2)</vt:lpstr>
      <vt:lpstr>Algorithm for Computing X+  (1) </vt:lpstr>
      <vt:lpstr>Attribute Closures</vt:lpstr>
      <vt:lpstr>Algorithm for Computing X+  (6) </vt:lpstr>
      <vt:lpstr>Algorithm for Computing X+  (7)</vt:lpstr>
      <vt:lpstr>Worked Example 1:</vt:lpstr>
      <vt:lpstr>Worked Example 1  (cont’)</vt:lpstr>
      <vt:lpstr>Worked Example 1  (cont’)</vt:lpstr>
      <vt:lpstr>Worked Example 1  (cont’)</vt:lpstr>
      <vt:lpstr>Example 2 (cont’)</vt:lpstr>
      <vt:lpstr>Finding Candidate Keys from FDs(2)</vt:lpstr>
      <vt:lpstr>Finding Candidate Keys from FDs(3)</vt:lpstr>
      <vt:lpstr>Finding Candidate Keys from FDs (4)</vt:lpstr>
      <vt:lpstr>Finding Candidate Keys from FDs (5) </vt:lpstr>
      <vt:lpstr>Finding Candidate Keys from FDs (6) </vt:lpstr>
      <vt:lpstr>Finding Candidate Keys from FDs (7)</vt:lpstr>
      <vt:lpstr>Finding Candidate Keys from FDs (8) </vt:lpstr>
      <vt:lpstr>Finding Candidate Keys from FDs (9) </vt:lpstr>
      <vt:lpstr>PowerPoint Presentation</vt:lpstr>
      <vt:lpstr>Relation Decomposition (1)</vt:lpstr>
      <vt:lpstr>Lossless Join Decomposition (1)</vt:lpstr>
      <vt:lpstr>Lossless Join Decomposition (2) </vt:lpstr>
      <vt:lpstr>Lossless Join Decomposition (3) </vt:lpstr>
      <vt:lpstr>Lossless Join Decomposition (4) </vt:lpstr>
      <vt:lpstr>Lossless Join Decomposition (5) </vt:lpstr>
      <vt:lpstr>Lossless Join Decomposition (6) </vt:lpstr>
      <vt:lpstr>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Dependency-Preserving Decomposition (1)</vt:lpstr>
      <vt:lpstr>Dependency-Preserving Decomposition (2) </vt:lpstr>
      <vt:lpstr>Dependency-Preserving Decomposition (3) </vt:lpstr>
      <vt:lpstr>Dependency-Preserving Decomposition (4)</vt:lpstr>
      <vt:lpstr>Dependency-Preserving Decomposition (5) </vt:lpstr>
      <vt:lpstr>Dependency-Preserving Decomposition (6)</vt:lpstr>
      <vt:lpstr>Dependency-Preserving Decomposition (7) </vt:lpstr>
      <vt:lpstr>Dependency-Preserving Decomposition (8) </vt:lpstr>
      <vt:lpstr>Dependency-Preserving Decomposition (9) </vt:lpstr>
      <vt:lpstr>Dependency-Preserving Decomposition (10)</vt:lpstr>
      <vt:lpstr>Dependency-Preserving Decomposition (11)</vt:lpstr>
      <vt:lpstr>Example 1:</vt:lpstr>
      <vt:lpstr>Example 1:</vt:lpstr>
      <vt:lpstr>Example 1:</vt:lpstr>
    </vt:vector>
  </TitlesOfParts>
  <Manager/>
  <Company>SUNY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</dc:title>
  <dc:subject/>
  <dc:creator>SUNY Learning Network</dc:creator>
  <cp:keywords/>
  <dc:description/>
  <cp:lastModifiedBy>vv5560</cp:lastModifiedBy>
  <cp:revision>260</cp:revision>
  <cp:lastPrinted>1899-12-30T00:00:00Z</cp:lastPrinted>
  <dcterms:created xsi:type="dcterms:W3CDTF">1998-05-26T01:10:06Z</dcterms:created>
  <dcterms:modified xsi:type="dcterms:W3CDTF">2020-11-11T05:15:37Z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