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handoutMasterIdLst>
    <p:handoutMasterId r:id="rId45"/>
  </p:handoutMasterIdLst>
  <p:sldIdLst>
    <p:sldId id="256" r:id="rId2"/>
    <p:sldId id="827" r:id="rId3"/>
    <p:sldId id="832" r:id="rId4"/>
    <p:sldId id="833" r:id="rId5"/>
    <p:sldId id="700" r:id="rId6"/>
    <p:sldId id="786" r:id="rId7"/>
    <p:sldId id="834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94" r:id="rId16"/>
    <p:sldId id="795" r:id="rId17"/>
    <p:sldId id="796" r:id="rId18"/>
    <p:sldId id="799" r:id="rId19"/>
    <p:sldId id="800" r:id="rId20"/>
    <p:sldId id="801" r:id="rId21"/>
    <p:sldId id="828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10" r:id="rId30"/>
    <p:sldId id="811" r:id="rId31"/>
    <p:sldId id="812" r:id="rId32"/>
    <p:sldId id="813" r:id="rId33"/>
    <p:sldId id="815" r:id="rId34"/>
    <p:sldId id="817" r:id="rId35"/>
    <p:sldId id="818" r:id="rId36"/>
    <p:sldId id="819" r:id="rId37"/>
    <p:sldId id="822" r:id="rId38"/>
    <p:sldId id="823" r:id="rId39"/>
    <p:sldId id="824" r:id="rId40"/>
    <p:sldId id="825" r:id="rId41"/>
    <p:sldId id="829" r:id="rId42"/>
    <p:sldId id="830" r:id="rId4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33" autoAdjust="0"/>
  </p:normalViewPr>
  <p:slideViewPr>
    <p:cSldViewPr snapToGrid="0">
      <p:cViewPr varScale="1">
        <p:scale>
          <a:sx n="101" d="100"/>
          <a:sy n="101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1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48C81-F679-4553-85AB-FB14200316FA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8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2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7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0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9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6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8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7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0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数据库设计</a:t>
            </a:r>
            <a:br>
              <a:rPr lang="en-US" altLang="zh-CN" dirty="0"/>
            </a:br>
            <a:r>
              <a:rPr lang="en-US" altLang="zh-CN" dirty="0"/>
              <a:t>E-R</a:t>
            </a:r>
            <a:r>
              <a:rPr lang="zh-CN" altLang="en-US" dirty="0"/>
              <a:t>模型图转成关系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授课教师：秦建斌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邮箱：</a:t>
            </a:r>
            <a:r>
              <a:rPr lang="en-US" altLang="zh-CN" dirty="0" err="1"/>
              <a:t>qinjianbin@szu.edu.cn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深圳大学 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845" y="132556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转换为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个关系表格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Professors       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SSN Name Rank               SSN   Name GPA   PSSN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123   Jack   Prof.               456   John    3.4      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234   Ann   Prof.               567   Carl     3.2      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345   Bob    Prof.              678    Ken     3.5      345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831402" y="2841755"/>
            <a:ext cx="3429000" cy="2590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403509" y="2841755"/>
            <a:ext cx="4140589" cy="2590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91066" y="342595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810116" y="392125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810116" y="449751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745154" y="28417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664923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7003516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6261462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5312108" y="28417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509871" y="3425955"/>
            <a:ext cx="4034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4509871" y="3915251"/>
            <a:ext cx="4034227" cy="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509871" y="4380532"/>
            <a:ext cx="4034227" cy="300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</a:rPr>
              <a:t>1 to m </a:t>
            </a:r>
            <a:r>
              <a:rPr lang="zh-CN" altLang="en-US" dirty="0">
                <a:ea typeface="宋体" panose="02010600030101010101" pitchFamily="2" charset="-122"/>
              </a:rPr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53259" y="5566350"/>
            <a:ext cx="990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联系</a:t>
            </a:r>
            <a:r>
              <a:rPr lang="en-US" altLang="zh-CN" sz="2400" dirty="0">
                <a:solidFill>
                  <a:srgbClr val="FF0000"/>
                </a:solidFill>
              </a:rPr>
              <a:t>Advise 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Students </a:t>
            </a:r>
            <a:r>
              <a:rPr lang="zh-CN" altLang="en-US" sz="2400" dirty="0">
                <a:solidFill>
                  <a:srgbClr val="FF0000"/>
                </a:solidFill>
              </a:rPr>
              <a:t>合并，引入外键</a:t>
            </a:r>
          </a:p>
        </p:txBody>
      </p:sp>
    </p:spTree>
    <p:extLst>
      <p:ext uri="{BB962C8B-B14F-4D97-AF65-F5344CB8AC3E}">
        <p14:creationId xmlns:p14="http://schemas.microsoft.com/office/powerpoint/2010/main" val="46180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m </a:t>
            </a:r>
            <a:r>
              <a:rPr lang="zh-CN" altLang="en-US" dirty="0"/>
              <a:t>关系转换规则</a:t>
            </a:r>
            <a:endParaRPr lang="en-US" altLang="zh-CN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u="sng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u="sng" dirty="0">
                <a:ea typeface="宋体" panose="02010600030101010101" pitchFamily="2" charset="-122"/>
              </a:rPr>
              <a:t>Case 1: </a:t>
            </a:r>
            <a:r>
              <a:rPr lang="en-US" altLang="zh-CN" b="1" u="sng" dirty="0"/>
              <a:t>1 to m </a:t>
            </a:r>
            <a:r>
              <a:rPr lang="zh-CN" altLang="en-US" b="1" u="sng" dirty="0"/>
              <a:t>关系</a:t>
            </a:r>
            <a:r>
              <a:rPr lang="en-US" altLang="zh-CN" b="1" u="sng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x = 1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 y = m (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en-US" altLang="zh-CN" dirty="0">
                <a:ea typeface="宋体" panose="02010600030101010101" pitchFamily="2" charset="-122"/>
              </a:rPr>
              <a:t> x = (?, m)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 y = (?, 1))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===&gt; 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B),  F(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D,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端对应的关系模式合并，在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端关系中加入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端关系的码（做为外键）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52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4008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590204" y="6069186"/>
            <a:ext cx="97342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buSzPct val="87000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可以减少系统中的关系个数，一般情况下更倾向于采用这种方法</a:t>
            </a:r>
          </a:p>
        </p:txBody>
      </p:sp>
    </p:spTree>
    <p:extLst>
      <p:ext uri="{BB962C8B-B14F-4D97-AF65-F5344CB8AC3E}">
        <p14:creationId xmlns:p14="http://schemas.microsoft.com/office/powerpoint/2010/main" val="13960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 to 1</a:t>
            </a:r>
            <a:r>
              <a:rPr lang="zh-CN" altLang="en-US" dirty="0">
                <a:ea typeface="宋体" panose="02010600030101010101" pitchFamily="2" charset="-122"/>
              </a:rPr>
              <a:t>关系 与</a:t>
            </a:r>
            <a:r>
              <a:rPr lang="en-US" altLang="zh-CN" dirty="0">
                <a:ea typeface="宋体" panose="02010600030101010101" pitchFamily="2" charset="-122"/>
              </a:rPr>
              <a:t> (1 to m)</a:t>
            </a:r>
            <a:r>
              <a:rPr lang="zh-CN" altLang="en-US" dirty="0">
                <a:ea typeface="宋体" panose="02010600030101010101" pitchFamily="2" charset="-122"/>
              </a:rPr>
              <a:t>关系相似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</a:t>
            </a:r>
            <a:r>
              <a:rPr lang="en-US" altLang="zh-CN" dirty="0" err="1">
                <a:ea typeface="宋体" panose="02010600030101010101" pitchFamily="2" charset="-122"/>
              </a:rPr>
              <a:t>Depts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Location)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Employees(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>
                <a:ea typeface="宋体" panose="02010600030101010101" pitchFamily="2" charset="-122"/>
              </a:rPr>
              <a:t>, Name, Age,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en-US" altLang="zh-CN" dirty="0">
                <a:solidFill>
                  <a:srgbClr val="FF0000"/>
                </a:solidFill>
              </a:rPr>
              <a:t> 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端对应的关系模式合并，在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端关系中加入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端关系的码（做为外键）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733800" y="289560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work_in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3400" y="2895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88925" y="17716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0" y="1828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971800" y="17526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3429000" y="2743200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33400" y="2895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971800" y="272097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228600" y="17526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810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1447800" y="17526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895600" y="17526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762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1981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23622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7010400" y="2971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791200" y="1828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7239000" y="1828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6781800" y="2971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0198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5715000" y="1828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7162800" y="1752600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H="1" flipV="1">
            <a:off x="6629400" y="2514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H="1">
            <a:off x="8153400" y="2514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2819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198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5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 to 1 </a:t>
            </a:r>
            <a:r>
              <a:rPr lang="zh-CN" altLang="en-US" dirty="0">
                <a:ea typeface="宋体" panose="02010600030101010101" pitchFamily="2" charset="-122"/>
              </a:rPr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Case 1: </a:t>
            </a:r>
            <a:r>
              <a:rPr lang="en-US" altLang="zh-CN" dirty="0"/>
              <a:t>1 to 1 </a:t>
            </a:r>
            <a:r>
              <a:rPr lang="zh-CN" altLang="en-US" dirty="0"/>
              <a:t>关系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</a:rPr>
              <a:t>强制参与</a:t>
            </a:r>
            <a:r>
              <a:rPr lang="en-US" altLang="zh-CN" dirty="0">
                <a:ea typeface="宋体" panose="02010600030101010101" pitchFamily="2" charset="-122"/>
              </a:rPr>
              <a:t>)    </a:t>
            </a:r>
            <a:r>
              <a:rPr lang="en-US" altLang="zh-CN" dirty="0" err="1">
                <a:ea typeface="宋体" panose="02010600030101010101" pitchFamily="2" charset="-122"/>
              </a:rPr>
              <a:t>i.e</a:t>
            </a:r>
            <a:r>
              <a:rPr lang="en-US" altLang="zh-CN" dirty="0">
                <a:ea typeface="宋体" panose="02010600030101010101" pitchFamily="2" charset="-122"/>
              </a:rPr>
              <a:t> x = (1, 1) and y = (1, 1)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与某一端实体对应的关系模式合并，加入对应关系的码做为外键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===&gt; 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B),  F(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D,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===&gt; 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),  F(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D)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372225" y="2205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2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1 </a:t>
            </a:r>
            <a:r>
              <a:rPr lang="zh-CN" altLang="en-US" dirty="0"/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</a:t>
            </a:r>
            <a:r>
              <a:rPr lang="en-US" altLang="zh-CN" dirty="0" err="1">
                <a:ea typeface="宋体" panose="02010600030101010101" pitchFamily="2" charset="-122"/>
              </a:rPr>
              <a:t>Depts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Location)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Managers(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>
                <a:ea typeface="宋体" panose="02010600030101010101" pitchFamily="2" charset="-122"/>
              </a:rPr>
              <a:t>, Name, Age,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</a:t>
            </a:r>
            <a:r>
              <a:rPr lang="en-US" altLang="zh-CN" dirty="0" err="1">
                <a:ea typeface="宋体" panose="02010600030101010101" pitchFamily="2" charset="-122"/>
              </a:rPr>
              <a:t>Depts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Location,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Manager_SSN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Managers(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>
                <a:ea typeface="宋体" panose="02010600030101010101" pitchFamily="2" charset="-122"/>
              </a:rPr>
              <a:t>, Name, Age)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33800" y="266700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work_in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9600" y="2667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88925" y="1543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524000" y="1600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971800" y="15240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3429000" y="2514600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33400" y="2667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743200" y="24384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791200" y="24384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228600" y="1524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810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Oval 15"/>
          <p:cNvSpPr>
            <a:spLocks noChangeArrowheads="1"/>
          </p:cNvSpPr>
          <p:nvPr/>
        </p:nvSpPr>
        <p:spPr bwMode="auto">
          <a:xfrm>
            <a:off x="1447800" y="1524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2895600" y="15240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762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1981200" y="2209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H="1">
            <a:off x="23622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7010400" y="2743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5791200" y="1600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7239000" y="16002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6781800" y="2743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6019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Oval 25"/>
          <p:cNvSpPr>
            <a:spLocks noChangeArrowheads="1"/>
          </p:cNvSpPr>
          <p:nvPr/>
        </p:nvSpPr>
        <p:spPr bwMode="auto">
          <a:xfrm>
            <a:off x="5715000" y="16002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7162800" y="1524000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 flipV="1">
            <a:off x="6629400" y="2286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H="1">
            <a:off x="8153400" y="2286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2819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60198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1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1 </a:t>
            </a:r>
            <a:r>
              <a:rPr lang="zh-CN" altLang="en-US" dirty="0"/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47838"/>
            <a:ext cx="8713788" cy="45608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Case 2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</a:rPr>
              <a:t>部分参与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: x = (0, 1) and y = (0, 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(E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 F</a:t>
            </a:r>
            <a:r>
              <a:rPr lang="zh-CN" altLang="en-US" dirty="0">
                <a:ea typeface="宋体" panose="02010600030101010101" pitchFamily="2" charset="-122"/>
              </a:rPr>
              <a:t>部分参与关系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1 to 1 </a:t>
            </a:r>
            <a:r>
              <a:rPr lang="zh-CN" altLang="en-US" dirty="0"/>
              <a:t>关系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强制参与</a:t>
            </a:r>
            <a:r>
              <a:rPr lang="en-US" altLang="zh-CN" dirty="0"/>
              <a:t>)</a:t>
            </a:r>
            <a:r>
              <a:rPr lang="zh-CN" altLang="en-US" dirty="0"/>
              <a:t>同样处理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41622" y="440436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89222" y="440436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31422" y="440436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26622" y="341376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64822" y="341376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07622" y="440436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74222" y="339471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66297" y="392811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822" y="333756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423497" y="400431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93422" y="402336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22622" y="341376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46422" y="341376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046422" y="402336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45822" y="470916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769822" y="425196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50822" y="440436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217622" y="470916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23547" y="4078635"/>
            <a:ext cx="18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942645" y="4073872"/>
            <a:ext cx="18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32022" y="341376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55822" y="341376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255847" y="39423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513022" y="4023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5241" y="55124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===&gt; E(</a:t>
            </a:r>
            <a:r>
              <a:rPr lang="en-US" altLang="zh-CN" sz="2400" dirty="0">
                <a:solidFill>
                  <a:schemeClr val="accent1"/>
                </a:solidFill>
              </a:rPr>
              <a:t>A</a:t>
            </a:r>
            <a:r>
              <a:rPr lang="en-US" altLang="zh-CN" sz="2400" dirty="0"/>
              <a:t>, B),  F(</a:t>
            </a:r>
            <a:r>
              <a:rPr lang="en-US" altLang="zh-CN" sz="2400" dirty="0">
                <a:solidFill>
                  <a:schemeClr val="accent1"/>
                </a:solidFill>
              </a:rPr>
              <a:t>C</a:t>
            </a:r>
            <a:r>
              <a:rPr lang="en-US" altLang="zh-CN" sz="2400" dirty="0"/>
              <a:t>, D, 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en-US" altLang="zh-CN" sz="2400" dirty="0"/>
              <a:t>) 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===&gt; E(</a:t>
            </a:r>
            <a:r>
              <a:rPr lang="en-US" altLang="zh-CN" sz="2400" dirty="0">
                <a:solidFill>
                  <a:schemeClr val="accent1"/>
                </a:solidFill>
              </a:rPr>
              <a:t>A</a:t>
            </a:r>
            <a:r>
              <a:rPr lang="en-US" altLang="zh-CN" sz="2400" dirty="0"/>
              <a:t>, B, </a:t>
            </a:r>
            <a:r>
              <a:rPr lang="en-US" altLang="zh-CN" sz="2400" dirty="0">
                <a:solidFill>
                  <a:schemeClr val="accent2"/>
                </a:solidFill>
              </a:rPr>
              <a:t>C</a:t>
            </a:r>
            <a:r>
              <a:rPr lang="en-US" altLang="zh-CN" sz="2400" dirty="0"/>
              <a:t>),  F(</a:t>
            </a:r>
            <a:r>
              <a:rPr lang="en-US" altLang="zh-CN" sz="2400" dirty="0">
                <a:solidFill>
                  <a:schemeClr val="accent1"/>
                </a:solidFill>
              </a:rPr>
              <a:t>C</a:t>
            </a:r>
            <a:r>
              <a:rPr lang="en-US" altLang="zh-CN" sz="2400" dirty="0"/>
              <a:t>, D) </a:t>
            </a:r>
          </a:p>
        </p:txBody>
      </p:sp>
    </p:spTree>
    <p:extLst>
      <p:ext uri="{BB962C8B-B14F-4D97-AF65-F5344CB8AC3E}">
        <p14:creationId xmlns:p14="http://schemas.microsoft.com/office/powerpoint/2010/main" val="153946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45456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Case3: 1:1 but one Mandatory other Optional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Case3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</a:rPr>
              <a:t>一个强制参与，一个部分参与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: x = (0, 1) and y = (1, 1)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===&gt; 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B),  F(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D,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并入强制参与的一端，引入外键。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4008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 to 1 </a:t>
            </a:r>
            <a:r>
              <a:rPr lang="zh-CN" altLang="en-US" dirty="0"/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10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</a:t>
            </a:r>
            <a:r>
              <a:rPr lang="en-US" altLang="zh-CN" dirty="0" err="1">
                <a:ea typeface="宋体" panose="02010600030101010101" pitchFamily="2" charset="-122"/>
              </a:rPr>
              <a:t>Depts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Location,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Manager_SSN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Employees(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>
                <a:ea typeface="宋体" panose="02010600030101010101" pitchFamily="2" charset="-122"/>
              </a:rPr>
              <a:t>, Name, Age)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可不可以把关系</a:t>
            </a:r>
            <a:r>
              <a:rPr lang="en-US" altLang="zh-CN" dirty="0"/>
              <a:t>manages</a:t>
            </a:r>
            <a:r>
              <a:rPr lang="zh-CN" altLang="en-US" dirty="0"/>
              <a:t>并入</a:t>
            </a:r>
            <a:r>
              <a:rPr lang="en-US" altLang="zh-CN" dirty="0"/>
              <a:t>Employees</a:t>
            </a:r>
            <a:r>
              <a:rPr lang="zh-CN" altLang="en-US" dirty="0"/>
              <a:t>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810000" y="302029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533400" y="3020295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8925" y="189634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524000" y="195349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971800" y="1877295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3429000" y="2867895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33400" y="3020295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819400" y="279169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791200" y="279169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" y="1877295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81000" y="24106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1447800" y="187729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2895600" y="1877295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762000" y="263929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1981200" y="256309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2362200" y="248689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7010400" y="3096495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791200" y="195349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7239000" y="1953495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6781800" y="3096495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6019800" y="24868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5715000" y="195349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7162800" y="1877295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H="1" flipV="1">
            <a:off x="6629400" y="263929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8153400" y="263929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2819400" y="340129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6019800" y="340129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 to 1 </a:t>
            </a:r>
            <a:r>
              <a:rPr lang="zh-CN" altLang="en-US" dirty="0"/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738" y="1200652"/>
            <a:ext cx="6157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Case3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B050"/>
                </a:solidFill>
              </a:rPr>
              <a:t>一个强制参与，一个部分参与</a:t>
            </a:r>
            <a:r>
              <a:rPr lang="zh-CN" altLang="en-US" sz="2400" dirty="0"/>
              <a:t>）举例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710045" y="5788029"/>
            <a:ext cx="4118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会出现很多</a:t>
            </a:r>
            <a:r>
              <a:rPr lang="en-US" altLang="zh-CN" sz="2400" dirty="0"/>
              <a:t>NULL</a:t>
            </a:r>
            <a:r>
              <a:rPr lang="zh-CN" altLang="en-US" sz="2400" dirty="0"/>
              <a:t>，有效性差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2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86360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二元</a:t>
            </a:r>
            <a:r>
              <a:rPr lang="en-US" altLang="zh-CN" dirty="0">
                <a:ea typeface="宋体" panose="02010600030101010101" pitchFamily="2" charset="-122"/>
              </a:rPr>
              <a:t>m to n</a:t>
            </a:r>
            <a:r>
              <a:rPr lang="zh-CN" altLang="en-US" dirty="0">
                <a:ea typeface="宋体" panose="02010600030101010101" pitchFamily="2" charset="-122"/>
              </a:rPr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i="1" dirty="0">
                <a:solidFill>
                  <a:srgbClr val="FF0000"/>
                </a:solidFill>
              </a:rPr>
              <a:t>m:n</a:t>
            </a:r>
            <a:r>
              <a:rPr lang="zh-CN" altLang="en-US" dirty="0">
                <a:solidFill>
                  <a:srgbClr val="FF0000"/>
                </a:solidFill>
              </a:rPr>
              <a:t>联系转换为一个独立的关系模式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x = m 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y =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Case1: </a:t>
            </a:r>
            <a:r>
              <a:rPr lang="zh-CN" altLang="en-US" dirty="0">
                <a:ea typeface="宋体" panose="02010600030101010101" pitchFamily="2" charset="-122"/>
              </a:rPr>
              <a:t>关系没有属性    </a:t>
            </a:r>
            <a:r>
              <a:rPr lang="en-US" altLang="zh-CN" dirty="0">
                <a:ea typeface="宋体" panose="02010600030101010101" pitchFamily="2" charset="-122"/>
              </a:rPr>
              <a:t>===&gt; 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B), F(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D), R(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m:n</a:t>
            </a:r>
            <a:r>
              <a:rPr lang="zh-CN" altLang="en-US" dirty="0"/>
              <a:t>联系转换为一个独立的关系模式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含两个外键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16683" y="2974571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64283" y="29745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06483" y="2974571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01683" y="1983971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39883" y="1983971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82683" y="29745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49283" y="1964921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41358" y="2498321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39883" y="1907771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398558" y="2574521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68483" y="25935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97683" y="19839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21483" y="19839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021483" y="25935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20883" y="327937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744883" y="2822171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25883" y="2974571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192683" y="327937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754283" y="2669771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73683" y="2669771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07083" y="19839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30883" y="19839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259483" y="25173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88083" y="259357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304800"/>
            <a:ext cx="897255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二元</a:t>
            </a:r>
            <a:r>
              <a:rPr lang="en-US" altLang="zh-CN" dirty="0"/>
              <a:t>m to n</a:t>
            </a:r>
            <a:r>
              <a:rPr lang="zh-CN" altLang="en-US" dirty="0"/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49371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937000" y="286067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36600" y="286067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63525" y="173672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498600" y="179387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946400" y="1717675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708400" y="2708275"/>
            <a:ext cx="19050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08000" y="2860675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794000" y="2632075"/>
            <a:ext cx="72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765800" y="2632075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03200" y="1717675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355600" y="22510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1422400" y="171767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2870200" y="1717675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736600" y="2479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1955800" y="240347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2336800" y="2327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6832600" y="2936875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5765800" y="17938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7747000" y="17938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6756400" y="2936875"/>
            <a:ext cx="1905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994400" y="2327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5724525" y="1844675"/>
            <a:ext cx="18288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7670800" y="1717675"/>
            <a:ext cx="12192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 flipH="1" flipV="1">
            <a:off x="6604000" y="24796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8128000" y="247967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2794000" y="32416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5613400" y="32416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3" name="Rectangle 21"/>
          <p:cNvSpPr>
            <a:spLocks noChangeArrowheads="1"/>
          </p:cNvSpPr>
          <p:nvPr/>
        </p:nvSpPr>
        <p:spPr bwMode="auto">
          <a:xfrm>
            <a:off x="4932363" y="400526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Grade</a:t>
            </a:r>
          </a:p>
        </p:txBody>
      </p:sp>
      <p:sp>
        <p:nvSpPr>
          <p:cNvPr id="79904" name="Oval 25"/>
          <p:cNvSpPr>
            <a:spLocks noChangeArrowheads="1"/>
          </p:cNvSpPr>
          <p:nvPr/>
        </p:nvSpPr>
        <p:spPr bwMode="auto">
          <a:xfrm>
            <a:off x="4787900" y="3933825"/>
            <a:ext cx="18288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905" name="Line 27"/>
          <p:cNvSpPr>
            <a:spLocks noChangeShapeType="1"/>
          </p:cNvSpPr>
          <p:nvPr/>
        </p:nvSpPr>
        <p:spPr bwMode="auto">
          <a:xfrm flipH="1" flipV="1">
            <a:off x="5148263" y="35004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780" y="4926012"/>
            <a:ext cx="7784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Case2: </a:t>
            </a:r>
            <a:r>
              <a:rPr lang="zh-CN" altLang="en-US" sz="2400" dirty="0"/>
              <a:t>关系有属性   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===&gt; Students(</a:t>
            </a:r>
            <a:r>
              <a:rPr lang="en-US" altLang="zh-CN" sz="2400" dirty="0">
                <a:solidFill>
                  <a:schemeClr val="accent1"/>
                </a:solidFill>
              </a:rPr>
              <a:t>SSN</a:t>
            </a:r>
            <a:r>
              <a:rPr lang="en-US" altLang="zh-CN" sz="2400" dirty="0"/>
              <a:t>, Name, Age),  Course(</a:t>
            </a:r>
            <a:r>
              <a:rPr lang="en-US" altLang="zh-CN" sz="2400" dirty="0">
                <a:solidFill>
                  <a:schemeClr val="accent1"/>
                </a:solidFill>
              </a:rPr>
              <a:t>Course#</a:t>
            </a:r>
            <a:r>
              <a:rPr lang="en-US" altLang="zh-CN" sz="2400" dirty="0"/>
              <a:t>, Title),  takes(</a:t>
            </a:r>
            <a:r>
              <a:rPr lang="en-US" altLang="zh-CN" sz="2400" dirty="0">
                <a:solidFill>
                  <a:schemeClr val="accent2"/>
                </a:solidFill>
              </a:rPr>
              <a:t>SSN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Course#</a:t>
            </a:r>
            <a:r>
              <a:rPr lang="en-US" altLang="zh-CN" sz="2400" dirty="0"/>
              <a:t>, Grade)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1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回顾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697727" y="1200872"/>
            <a:ext cx="5774194" cy="34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82840" y="4705005"/>
            <a:ext cx="8435975" cy="33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800" dirty="0"/>
              <a:t>E-R </a:t>
            </a:r>
            <a:r>
              <a:rPr lang="zh-CN" altLang="en-US" sz="1800" dirty="0"/>
              <a:t>（</a:t>
            </a:r>
            <a:r>
              <a:rPr lang="en-US" altLang="zh-CN" sz="1800" dirty="0"/>
              <a:t>Entity-Relationship</a:t>
            </a:r>
            <a:r>
              <a:rPr lang="zh-CN" altLang="en-US" sz="1800" dirty="0"/>
              <a:t>）实体</a:t>
            </a:r>
            <a:r>
              <a:rPr lang="en-US" altLang="zh-CN" sz="1800" dirty="0"/>
              <a:t>-</a:t>
            </a:r>
            <a:r>
              <a:rPr lang="zh-CN" altLang="en-US" sz="1800" dirty="0"/>
              <a:t>关系模型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en-US" altLang="zh-CN" sz="1800" dirty="0"/>
              <a:t>E-R</a:t>
            </a:r>
            <a:r>
              <a:rPr lang="zh-CN" altLang="en-US" sz="1800" dirty="0"/>
              <a:t>图提供了表示实体型、属性和联系的方法</a:t>
            </a:r>
            <a:endParaRPr lang="en-US" altLang="zh-CN" sz="1800" dirty="0"/>
          </a:p>
          <a:p>
            <a:r>
              <a:rPr lang="zh-CN" altLang="en-US" sz="1800" dirty="0"/>
              <a:t>实体型</a:t>
            </a:r>
            <a:r>
              <a:rPr lang="en-US" altLang="zh-CN" sz="1800" dirty="0"/>
              <a:t>VS</a:t>
            </a:r>
            <a:r>
              <a:rPr lang="zh-CN" altLang="en-US" sz="1800" dirty="0"/>
              <a:t>实体集</a:t>
            </a:r>
            <a:endParaRPr lang="en-US" altLang="zh-CN" sz="1800" dirty="0"/>
          </a:p>
          <a:p>
            <a:r>
              <a:rPr lang="zh-CN" altLang="en-US" sz="1800" dirty="0"/>
              <a:t>属性：简单属性，复合属性，多值属性</a:t>
            </a:r>
            <a:endParaRPr lang="en-US" altLang="zh-CN" sz="1800" dirty="0"/>
          </a:p>
          <a:p>
            <a:r>
              <a:rPr lang="zh-CN" altLang="en-US" sz="1800" dirty="0"/>
              <a:t>联系：度，一元，二元，三元关系；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en-US" altLang="zh-CN" sz="1800" dirty="0"/>
              <a:t>m</a:t>
            </a:r>
            <a:r>
              <a:rPr lang="zh-CN" altLang="en-US" sz="1800" dirty="0"/>
              <a:t>，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n:m</a:t>
            </a:r>
            <a:r>
              <a:rPr lang="zh-CN" altLang="en-US" sz="1800" dirty="0"/>
              <a:t>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54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25" y="215901"/>
            <a:ext cx="8305800" cy="838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三元关系转换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63700"/>
            <a:ext cx="7886700" cy="50612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E1(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B), E2(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D), E3(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, H),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R(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, Z)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781800" y="25146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705600" y="25146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72390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71628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7162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3962400" y="24384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4343400" y="2590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5334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2484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6172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6400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66294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828800" y="25146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E1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1752600" y="25146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2286000" y="15240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22098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2209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12954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1219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1447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16764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4343400" y="3810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E3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4267200" y="3810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5562600" y="4419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5486400" y="4419600"/>
            <a:ext cx="771525" cy="6413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 flipH="1">
            <a:off x="38862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3124200" y="4419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048000" y="4419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32766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1054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4648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25908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4724400" y="15240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4648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H="1">
            <a:off x="46482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0935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97" t="-6644" r="-15521" b="-10815"/>
          <a:stretch>
            <a:fillRect/>
          </a:stretch>
        </p:blipFill>
        <p:spPr bwMode="auto">
          <a:xfrm>
            <a:off x="6800850" y="3573463"/>
            <a:ext cx="2019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1108" y="6230554"/>
            <a:ext cx="8264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三个或三个以上实体间的一个多元联系转换为一个独立关系模式。</a:t>
            </a:r>
          </a:p>
        </p:txBody>
      </p:sp>
    </p:spTree>
    <p:extLst>
      <p:ext uri="{BB962C8B-B14F-4D97-AF65-F5344CB8AC3E}">
        <p14:creationId xmlns:p14="http://schemas.microsoft.com/office/powerpoint/2010/main" val="407021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关系转换示例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663701"/>
            <a:ext cx="7886700" cy="50945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部门（</a:t>
            </a:r>
            <a:r>
              <a:rPr lang="zh-CN" altLang="zh-CN" sz="1800" u="sng" dirty="0"/>
              <a:t>部门号</a:t>
            </a:r>
            <a:r>
              <a:rPr lang="zh-CN" altLang="zh-CN" sz="1800" dirty="0"/>
              <a:t>，部门名，经理的职工号，…）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职工（</a:t>
            </a:r>
            <a:r>
              <a:rPr lang="zh-CN" altLang="zh-CN" sz="1800" u="sng" dirty="0"/>
              <a:t>职工号</a:t>
            </a:r>
            <a:r>
              <a:rPr lang="zh-CN" altLang="zh-CN" sz="1800" dirty="0"/>
              <a:t>、部门号，职工名，职务，…）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产品（</a:t>
            </a:r>
            <a:r>
              <a:rPr lang="zh-CN" altLang="zh-CN" sz="1800" u="sng" dirty="0"/>
              <a:t>产品号</a:t>
            </a:r>
            <a:r>
              <a:rPr lang="zh-CN" altLang="zh-CN" sz="1800" dirty="0"/>
              <a:t>，产品名，产品组长的职工号，…）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供应商（</a:t>
            </a:r>
            <a:r>
              <a:rPr lang="zh-CN" altLang="zh-CN" sz="1800" u="sng" dirty="0"/>
              <a:t>供应商号</a:t>
            </a:r>
            <a:r>
              <a:rPr lang="zh-CN" altLang="zh-CN" sz="1800" dirty="0"/>
              <a:t>，姓名，…）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零件（</a:t>
            </a:r>
            <a:r>
              <a:rPr lang="zh-CN" altLang="zh-CN" sz="1800" u="sng" dirty="0"/>
              <a:t>零件号</a:t>
            </a:r>
            <a:r>
              <a:rPr lang="zh-CN" altLang="zh-CN" sz="1800" dirty="0"/>
              <a:t>，零件名，…）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职工工作（</a:t>
            </a:r>
            <a:r>
              <a:rPr lang="zh-CN" altLang="zh-CN" sz="1800" u="sng" dirty="0"/>
              <a:t>职工号，产品号</a:t>
            </a:r>
            <a:r>
              <a:rPr lang="zh-CN" altLang="zh-CN" sz="1800" dirty="0"/>
              <a:t>，工作天数，…）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供应（</a:t>
            </a:r>
            <a:r>
              <a:rPr lang="zh-CN" altLang="zh-CN" sz="1800" u="sng" dirty="0"/>
              <a:t>产品号，供应商号，零件号</a:t>
            </a:r>
            <a:r>
              <a:rPr lang="zh-CN" altLang="zh-CN" sz="1800" dirty="0"/>
              <a:t>，供应量）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112866"/>
            <a:ext cx="6819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9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一元关系如何转换？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/>
          </a:bodyPr>
          <a:lstStyle/>
          <a:p>
            <a:r>
              <a:rPr lang="zh-CN" altLang="en-US" dirty="0"/>
              <a:t>创建一个影子实体集</a:t>
            </a:r>
            <a:endParaRPr lang="en-US" altLang="zh-CN" dirty="0"/>
          </a:p>
          <a:p>
            <a:r>
              <a:rPr lang="zh-CN" altLang="en-US" dirty="0"/>
              <a:t>并将一元关系转换为二元关系，应用二元关系转换的规则。</a:t>
            </a:r>
            <a:endParaRPr lang="en-US" altLang="zh-CN" dirty="0"/>
          </a:p>
          <a:p>
            <a:r>
              <a:rPr lang="zh-CN" altLang="en-US" dirty="0"/>
              <a:t>转换后，删除一个冗余关系，如果没有冗余关系，则删除属性较少的关系。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27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Courses(Course#, Title)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 err="1">
                <a:ea typeface="宋体" panose="02010600030101010101" pitchFamily="2" charset="-122"/>
              </a:rPr>
              <a:t>Prereq</a:t>
            </a:r>
            <a:r>
              <a:rPr lang="en-US" altLang="zh-CN" sz="2800" dirty="0">
                <a:ea typeface="宋体" panose="02010600030101010101" pitchFamily="2" charset="-122"/>
              </a:rPr>
              <a:t>(Course#, </a:t>
            </a:r>
            <a:r>
              <a:rPr lang="en-US" altLang="zh-CN" sz="2800" dirty="0" err="1">
                <a:ea typeface="宋体" panose="02010600030101010101" pitchFamily="2" charset="-122"/>
              </a:rPr>
              <a:t>Prereq_Course</a:t>
            </a:r>
            <a:r>
              <a:rPr lang="en-US" altLang="zh-CN" sz="2800" dirty="0">
                <a:ea typeface="宋体" panose="02010600030101010101" pitchFamily="2" charset="-122"/>
              </a:rPr>
              <a:t>#)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533400" y="3810000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838200" y="38862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prereq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914400" y="25146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914400" y="25146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2057400" y="15240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057400" y="15240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1752600" y="205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04800" y="15240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304800" y="15240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6858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2192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V="1">
            <a:off x="12954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V="1">
            <a:off x="21336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381000" y="3200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2209800" y="3200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500563" y="3500438"/>
            <a:ext cx="43434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343400" y="25908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343400" y="25908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486400" y="16002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68" name="Oval 24"/>
          <p:cNvSpPr>
            <a:spLocks noChangeArrowheads="1"/>
          </p:cNvSpPr>
          <p:nvPr/>
        </p:nvSpPr>
        <p:spPr bwMode="auto">
          <a:xfrm>
            <a:off x="5486400" y="1600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H="1">
            <a:off x="5181600" y="2133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3733800" y="16002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71" name="Oval 27"/>
          <p:cNvSpPr>
            <a:spLocks noChangeArrowheads="1"/>
          </p:cNvSpPr>
          <p:nvPr/>
        </p:nvSpPr>
        <p:spPr bwMode="auto">
          <a:xfrm>
            <a:off x="3733800" y="16002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>
            <a:off x="41148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4648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4" name="AutoShape 30"/>
          <p:cNvSpPr>
            <a:spLocks noChangeArrowheads="1"/>
          </p:cNvSpPr>
          <p:nvPr/>
        </p:nvSpPr>
        <p:spPr bwMode="auto">
          <a:xfrm>
            <a:off x="6629400" y="2514600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6934200" y="25908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prereq</a:t>
            </a:r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H="1" flipV="1">
            <a:off x="6096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7" name="Line 33"/>
          <p:cNvSpPr>
            <a:spLocks noChangeShapeType="1"/>
          </p:cNvSpPr>
          <p:nvPr/>
        </p:nvSpPr>
        <p:spPr bwMode="auto">
          <a:xfrm flipV="1">
            <a:off x="7772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5791200" y="2438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7848600" y="3429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6858000" y="3962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6858000" y="39624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5334000" y="44958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83" name="Oval 39"/>
          <p:cNvSpPr>
            <a:spLocks noChangeArrowheads="1"/>
          </p:cNvSpPr>
          <p:nvPr/>
        </p:nvSpPr>
        <p:spPr bwMode="auto">
          <a:xfrm>
            <a:off x="53340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4" name="Line 40"/>
          <p:cNvSpPr>
            <a:spLocks noChangeShapeType="1"/>
          </p:cNvSpPr>
          <p:nvPr/>
        </p:nvSpPr>
        <p:spPr bwMode="auto">
          <a:xfrm flipH="1">
            <a:off x="6400800" y="4419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4724400" y="36576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86" name="Oval 42"/>
          <p:cNvSpPr>
            <a:spLocks noChangeArrowheads="1"/>
          </p:cNvSpPr>
          <p:nvPr/>
        </p:nvSpPr>
        <p:spPr bwMode="auto">
          <a:xfrm>
            <a:off x="4724400" y="36576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51054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8" name="Line 44"/>
          <p:cNvSpPr>
            <a:spLocks noChangeShapeType="1"/>
          </p:cNvSpPr>
          <p:nvPr/>
        </p:nvSpPr>
        <p:spPr bwMode="auto">
          <a:xfrm>
            <a:off x="6400800" y="4038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8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Persons(SSN, Name, Age, Spouse_SSN)</a:t>
            </a: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177800" y="4287838"/>
            <a:ext cx="28956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30200" y="4364038"/>
            <a:ext cx="250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married_to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863600" y="29924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863600" y="29924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473200" y="1697038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1473200" y="1697038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>
            <a:off x="1701800" y="230663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254000" y="2001838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330200" y="20018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58800" y="25352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168400" y="26114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V="1">
            <a:off x="1244600" y="3678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V="1">
            <a:off x="2082800" y="3678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77800" y="3678238"/>
            <a:ext cx="108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2159000" y="3678238"/>
            <a:ext cx="86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6578600" y="4059238"/>
            <a:ext cx="22098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89" name="AutoShape 21"/>
          <p:cNvSpPr>
            <a:spLocks noChangeArrowheads="1"/>
          </p:cNvSpPr>
          <p:nvPr/>
        </p:nvSpPr>
        <p:spPr bwMode="auto">
          <a:xfrm>
            <a:off x="6578600" y="2992438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6883400" y="3068638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mar_to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H="1" flipV="1">
            <a:off x="5892800" y="34496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5740400" y="2916238"/>
            <a:ext cx="113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2311400" y="2230438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2387600" y="22304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H="1">
            <a:off x="2082800" y="26876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4140200" y="30686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4140200" y="30686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4749800" y="1773238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4749800" y="1773238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H="1">
            <a:off x="4978400" y="238283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3530600" y="2078038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3606800" y="20780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>
            <a:off x="3835400" y="2611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4445000" y="26876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588000" y="2306638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4006" name="Oval 38"/>
          <p:cNvSpPr>
            <a:spLocks noChangeArrowheads="1"/>
          </p:cNvSpPr>
          <p:nvPr/>
        </p:nvSpPr>
        <p:spPr bwMode="auto">
          <a:xfrm>
            <a:off x="5664200" y="23066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H="1">
            <a:off x="5359400" y="27638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6883400" y="46688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6883400" y="46688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 flipV="1">
            <a:off x="7645400" y="39068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7721600" y="4059238"/>
            <a:ext cx="86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280353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Persons(</a:t>
            </a:r>
            <a:r>
              <a:rPr lang="en-US" altLang="zh-CN" sz="320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sz="3200">
                <a:ea typeface="宋体" panose="02010600030101010101" pitchFamily="2" charset="-122"/>
              </a:rPr>
              <a:t>, Name, Age, Mother_SSN)</a:t>
            </a: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228600" y="4360863"/>
            <a:ext cx="28956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81000" y="4437063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mother_of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914400" y="30654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914400" y="30654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524000" y="17700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1524000" y="1770063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1752600" y="23796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04800" y="2074863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381000" y="20748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609600" y="26082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219200" y="26844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V="1">
            <a:off x="1295400" y="37512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133600" y="37512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0" y="3751263"/>
            <a:ext cx="1295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mother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2209800" y="3675063"/>
            <a:ext cx="9350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6629400" y="4132263"/>
            <a:ext cx="22098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3" name="AutoShape 21"/>
          <p:cNvSpPr>
            <a:spLocks noChangeArrowheads="1"/>
          </p:cNvSpPr>
          <p:nvPr/>
        </p:nvSpPr>
        <p:spPr bwMode="auto">
          <a:xfrm>
            <a:off x="6629400" y="3065463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6934200" y="3141663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mo_of</a:t>
            </a:r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 flipV="1">
            <a:off x="5943600" y="3522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791200" y="29892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2362200" y="2303463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2438400" y="23034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>
            <a:off x="2133600" y="27606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4191000" y="31416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4191000" y="31416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4800600" y="18462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5023" name="Oval 31"/>
          <p:cNvSpPr>
            <a:spLocks noChangeArrowheads="1"/>
          </p:cNvSpPr>
          <p:nvPr/>
        </p:nvSpPr>
        <p:spPr bwMode="auto">
          <a:xfrm>
            <a:off x="4800600" y="1846263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>
            <a:off x="5029200" y="24558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3581400" y="2151063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5026" name="Oval 34"/>
          <p:cNvSpPr>
            <a:spLocks noChangeArrowheads="1"/>
          </p:cNvSpPr>
          <p:nvPr/>
        </p:nvSpPr>
        <p:spPr bwMode="auto">
          <a:xfrm>
            <a:off x="3657600" y="21510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3886200" y="2684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>
            <a:off x="4495800" y="27606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5638800" y="2379663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5030" name="Oval 38"/>
          <p:cNvSpPr>
            <a:spLocks noChangeArrowheads="1"/>
          </p:cNvSpPr>
          <p:nvPr/>
        </p:nvSpPr>
        <p:spPr bwMode="auto">
          <a:xfrm>
            <a:off x="5715000" y="23796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H="1">
            <a:off x="5410200" y="28368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6934200" y="47418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6934200" y="47418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4" name="Line 42"/>
          <p:cNvSpPr>
            <a:spLocks noChangeShapeType="1"/>
          </p:cNvSpPr>
          <p:nvPr/>
        </p:nvSpPr>
        <p:spPr bwMode="auto">
          <a:xfrm flipV="1">
            <a:off x="7696200" y="39798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7772400" y="4132263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9467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99" y="215901"/>
            <a:ext cx="8458200" cy="838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多值属性转换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给多值属性创建一个独立的关系模式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E_C.A </a:t>
            </a:r>
            <a:r>
              <a:rPr lang="zh-CN" altLang="en-US" dirty="0">
                <a:ea typeface="宋体" panose="02010600030101010101" pitchFamily="2" charset="-122"/>
              </a:rPr>
              <a:t>被定义为外键，参考</a:t>
            </a:r>
            <a:r>
              <a:rPr lang="en-US" altLang="zh-CN" dirty="0">
                <a:ea typeface="宋体" panose="02010600030101010101" pitchFamily="2" charset="-122"/>
              </a:rPr>
              <a:t> E.A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21024" y="3888971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68624" y="38889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644824" y="2898371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15686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949624" y="35079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54224" y="28983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5780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806624" y="34317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1187624" y="343177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711624" y="28983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6354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H="1">
            <a:off x="2254424" y="343177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711624" y="2974571"/>
            <a:ext cx="6858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600749" y="3476221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, B),  E_C(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3500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228600"/>
            <a:ext cx="8458200" cy="838200"/>
          </a:xfrm>
        </p:spPr>
        <p:txBody>
          <a:bodyPr/>
          <a:lstStyle/>
          <a:p>
            <a:r>
              <a:rPr lang="zh-CN" altLang="en-US" dirty="0"/>
              <a:t>多值属性转换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Books 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ISBN</a:t>
            </a:r>
            <a:r>
              <a:rPr lang="en-US" altLang="zh-CN" dirty="0">
                <a:ea typeface="宋体" panose="02010600030101010101" pitchFamily="2" charset="-122"/>
              </a:rPr>
              <a:t>, Title, Publisher)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</a:rPr>
              <a:t>Book_Authors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ISBN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Author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Book_Authors.ISBN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是一个参考</a:t>
            </a:r>
            <a:r>
              <a:rPr lang="en-US" altLang="zh-CN" dirty="0" err="1">
                <a:ea typeface="宋体" panose="02010600030101010101" pitchFamily="2" charset="-122"/>
              </a:rPr>
              <a:t>Books.ISBN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zh-CN" altLang="en-US" dirty="0">
                <a:ea typeface="宋体" panose="02010600030101010101" pitchFamily="2" charset="-122"/>
              </a:rPr>
              <a:t>的外键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810000" y="28194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Books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810000" y="28194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114800" y="1752600"/>
            <a:ext cx="185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Publisher</a:t>
            </a:r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14800" y="17526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5029200" y="2362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1143000" y="1752600"/>
            <a:ext cx="133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ISBN</a:t>
            </a:r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1219200" y="17526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4478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7338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6096000" y="17526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Authors</a:t>
            </a: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6172200" y="1752600"/>
            <a:ext cx="1752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H="1">
            <a:off x="5486400" y="2286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667000" y="1752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2743200" y="1752600"/>
            <a:ext cx="1143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2362200" y="2286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6096000" y="1676400"/>
            <a:ext cx="19050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74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78" y="228600"/>
            <a:ext cx="8890000" cy="838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复合属性转换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Method 1: </a:t>
            </a:r>
            <a:r>
              <a:rPr lang="zh-CN" altLang="en-US" dirty="0">
                <a:ea typeface="宋体" panose="02010600030101010101" pitchFamily="2" charset="-122"/>
              </a:rPr>
              <a:t>使用简单属性，忽略复合属性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/>
              <a:t>                                                           ==&gt;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/>
              <a:t>Method 2: </a:t>
            </a:r>
            <a:r>
              <a:rPr lang="zh-CN" altLang="en-US" dirty="0"/>
              <a:t>把复合属性转换为一个独立的关系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dirty="0"/>
              <a:t>==&gt;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76647" y="4113414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424247" y="4113414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500447" y="3122814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14242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805247" y="373241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09847" y="31228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336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662247" y="36562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043247" y="365621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567247" y="31228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4910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H="1">
            <a:off x="2110047" y="365621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5770418" y="2390977"/>
            <a:ext cx="282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D, H, C)</a:t>
            </a: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1195647" y="21322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1119447" y="21322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1500447" y="2741814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2262447" y="2132214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2186247" y="21322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2033847" y="266561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177328" y="5454389"/>
            <a:ext cx="2914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C),  </a:t>
            </a:r>
          </a:p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E_B 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D, H)</a:t>
            </a:r>
          </a:p>
        </p:txBody>
      </p:sp>
    </p:spTree>
    <p:extLst>
      <p:ext uri="{BB962C8B-B14F-4D97-AF65-F5344CB8AC3E}">
        <p14:creationId xmlns:p14="http://schemas.microsoft.com/office/powerpoint/2010/main" val="232736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190500"/>
            <a:ext cx="8972550" cy="838200"/>
          </a:xfrm>
        </p:spPr>
        <p:txBody>
          <a:bodyPr/>
          <a:lstStyle/>
          <a:p>
            <a:r>
              <a:rPr lang="zh-CN" altLang="en-US" dirty="0"/>
              <a:t>复合属性转换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973185" y="3920837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73185" y="3920837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735185" y="2930237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Picture</a:t>
            </a: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8985" y="2930237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01785" y="3539837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915785" y="2930237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991985" y="2930237"/>
            <a:ext cx="990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296785" y="346363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830185" y="3463637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5563985" y="2930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auto">
          <a:xfrm>
            <a:off x="5487785" y="2930237"/>
            <a:ext cx="914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4801985" y="3463637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53785" y="4808250"/>
            <a:ext cx="856456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Employees (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 Name, Age, Salary)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Emp_Pic (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 Bitmap, Format, Height, Width)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1525385" y="1939637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Format</a:t>
            </a:r>
          </a:p>
        </p:txBody>
      </p:sp>
      <p:sp>
        <p:nvSpPr>
          <p:cNvPr id="90130" name="Oval 18"/>
          <p:cNvSpPr>
            <a:spLocks noChangeArrowheads="1"/>
          </p:cNvSpPr>
          <p:nvPr/>
        </p:nvSpPr>
        <p:spPr bwMode="auto">
          <a:xfrm>
            <a:off x="1449185" y="1939637"/>
            <a:ext cx="1600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744585" y="2473037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4801985" y="1939637"/>
            <a:ext cx="1458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4878185" y="19396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963785" y="2549237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2287385" y="2930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auto">
          <a:xfrm>
            <a:off x="2134985" y="2930237"/>
            <a:ext cx="1371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6478385" y="1939637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auto">
          <a:xfrm>
            <a:off x="6554585" y="19396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H="1">
            <a:off x="4649585" y="2473037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4420985" y="353983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06985" y="2930237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90142" name="Oval 30"/>
          <p:cNvSpPr>
            <a:spLocks noChangeArrowheads="1"/>
          </p:cNvSpPr>
          <p:nvPr/>
        </p:nvSpPr>
        <p:spPr bwMode="auto">
          <a:xfrm>
            <a:off x="6630785" y="29302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 flipH="1">
            <a:off x="5259185" y="3539837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3125585" y="1939637"/>
            <a:ext cx="157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Bitmap</a:t>
            </a:r>
          </a:p>
        </p:txBody>
      </p: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3201785" y="1939637"/>
            <a:ext cx="1524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flipH="1">
            <a:off x="5182985" y="2473037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回顾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/>
              <a:t>之间的关系。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965322" y="5576889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881833" y="559594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弱实体集转换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==&gt; E 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B, C),   F(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D</a:t>
            </a:r>
            <a:r>
              <a:rPr lang="en-US" altLang="zh-CN" dirty="0">
                <a:ea typeface="宋体" panose="02010600030101010101" pitchFamily="2" charset="-122"/>
              </a:rPr>
              <a:t>, G, H)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 </a:t>
            </a:r>
            <a:r>
              <a:rPr lang="zh-CN" altLang="en-US" dirty="0">
                <a:ea typeface="宋体" panose="02010600030101010101" pitchFamily="2" charset="-122"/>
              </a:rPr>
              <a:t>的码包含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D.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F.A </a:t>
            </a:r>
            <a:r>
              <a:rPr lang="zh-CN" altLang="en-US" dirty="0">
                <a:ea typeface="宋体" panose="02010600030101010101" pitchFamily="2" charset="-122"/>
              </a:rPr>
              <a:t>是参考</a:t>
            </a:r>
            <a:r>
              <a:rPr lang="en-US" altLang="zh-CN" dirty="0">
                <a:ea typeface="宋体" panose="02010600030101010101" pitchFamily="2" charset="-122"/>
              </a:rPr>
              <a:t>E.A</a:t>
            </a:r>
            <a:r>
              <a:rPr lang="zh-CN" altLang="en-US" dirty="0">
                <a:ea typeface="宋体" panose="02010600030101010101" pitchFamily="2" charset="-122"/>
              </a:rPr>
              <a:t>的外键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98120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828800" y="27432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905000" y="17526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8288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220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9144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8382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106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1447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29718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28956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H="1">
            <a:off x="25146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662940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6477000" y="27432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6553200" y="1752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64770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6858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55626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54864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5715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60960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7620000" y="1752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91162" name="Oval 26"/>
          <p:cNvSpPr>
            <a:spLocks noChangeArrowheads="1"/>
          </p:cNvSpPr>
          <p:nvPr/>
        </p:nvSpPr>
        <p:spPr bwMode="auto">
          <a:xfrm>
            <a:off x="75438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 flipH="1">
            <a:off x="7162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6553200" y="2819400"/>
            <a:ext cx="685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26670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6" name="AutoShape 30"/>
          <p:cNvSpPr>
            <a:spLocks noChangeArrowheads="1"/>
          </p:cNvSpPr>
          <p:nvPr/>
        </p:nvSpPr>
        <p:spPr bwMode="auto">
          <a:xfrm>
            <a:off x="3886200" y="25908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4267200" y="2743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53340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2895600" y="2438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5715000" y="2438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53340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72" name="AutoShape 36"/>
          <p:cNvSpPr>
            <a:spLocks noChangeArrowheads="1"/>
          </p:cNvSpPr>
          <p:nvPr/>
        </p:nvSpPr>
        <p:spPr bwMode="auto">
          <a:xfrm>
            <a:off x="4038600" y="2667000"/>
            <a:ext cx="1143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189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IS_A </a:t>
            </a:r>
            <a:r>
              <a:rPr lang="zh-CN" altLang="en-US" dirty="0">
                <a:ea typeface="宋体" panose="02010600030101010101" pitchFamily="2" charset="-122"/>
              </a:rPr>
              <a:t>层次结构转换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4114800" y="2743200"/>
            <a:ext cx="65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0" y="2743200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962400" y="18288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3760788" y="17843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4292600" y="2362200"/>
            <a:ext cx="50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6670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2438400" y="182880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743200" y="2286000"/>
            <a:ext cx="6111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3352800" y="2362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5257800" y="1905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5056188" y="18605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>
            <a:off x="4724400" y="2438400"/>
            <a:ext cx="609600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590800" y="403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E1</a:t>
            </a: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2557463" y="4073525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5105400" y="403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5148263" y="4073525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2133600" y="5105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1935163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3505200" y="51054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3303588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4800600" y="51054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2185" name="Oval 25"/>
          <p:cNvSpPr>
            <a:spLocks noChangeArrowheads="1"/>
          </p:cNvSpPr>
          <p:nvPr/>
        </p:nvSpPr>
        <p:spPr bwMode="auto">
          <a:xfrm>
            <a:off x="4648200" y="510540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6172200" y="51054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92187" name="Oval 27"/>
          <p:cNvSpPr>
            <a:spLocks noChangeArrowheads="1"/>
          </p:cNvSpPr>
          <p:nvPr/>
        </p:nvSpPr>
        <p:spPr bwMode="auto">
          <a:xfrm>
            <a:off x="5970588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 flipH="1">
            <a:off x="2667000" y="4724400"/>
            <a:ext cx="2286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33528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5105400" y="4724400"/>
            <a:ext cx="3048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5867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2" name="AutoShape 34"/>
          <p:cNvSpPr>
            <a:spLocks noChangeArrowheads="1"/>
          </p:cNvSpPr>
          <p:nvPr/>
        </p:nvSpPr>
        <p:spPr bwMode="auto">
          <a:xfrm rot="-2714595">
            <a:off x="3278187" y="3616326"/>
            <a:ext cx="841375" cy="228600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93" name="AutoShape 35"/>
          <p:cNvSpPr>
            <a:spLocks noChangeArrowheads="1"/>
          </p:cNvSpPr>
          <p:nvPr/>
        </p:nvSpPr>
        <p:spPr bwMode="auto">
          <a:xfrm rot="-8073062">
            <a:off x="4646612" y="3582988"/>
            <a:ext cx="841375" cy="228600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4958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900" dirty="0">
                <a:ea typeface="宋体" panose="02010600030101010101" pitchFamily="2" charset="-122"/>
              </a:rPr>
              <a:t>Method 1: ==&gt;  E(</a:t>
            </a:r>
            <a:r>
              <a:rPr lang="en-US" altLang="zh-CN" sz="2900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>
                <a:ea typeface="宋体" panose="02010600030101010101" pitchFamily="2" charset="-122"/>
              </a:rPr>
              <a:t>, B, C),  E1(</a:t>
            </a:r>
            <a:r>
              <a:rPr lang="en-US" altLang="zh-CN" sz="2900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>
                <a:ea typeface="宋体" panose="02010600030101010101" pitchFamily="2" charset="-122"/>
              </a:rPr>
              <a:t>, D, F),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>
                <a:ea typeface="宋体" panose="02010600030101010101" pitchFamily="2" charset="-122"/>
              </a:rPr>
              <a:t>                           E2(</a:t>
            </a:r>
            <a:r>
              <a:rPr lang="en-US" altLang="zh-CN" sz="2900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>
                <a:ea typeface="宋体" panose="02010600030101010101" pitchFamily="2" charset="-122"/>
              </a:rPr>
              <a:t>, G, H)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子类从父类中继承码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E1.A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 E2.A </a:t>
            </a:r>
            <a:r>
              <a:rPr lang="zh-CN" altLang="en-US" dirty="0">
                <a:ea typeface="宋体" panose="02010600030101010101" pitchFamily="2" charset="-122"/>
              </a:rPr>
              <a:t>是参考 </a:t>
            </a:r>
            <a:r>
              <a:rPr lang="en-US" altLang="zh-CN" dirty="0">
                <a:ea typeface="宋体" panose="02010600030101010101" pitchFamily="2" charset="-122"/>
              </a:rPr>
              <a:t>E.A</a:t>
            </a:r>
            <a:r>
              <a:rPr lang="zh-CN" altLang="en-US" dirty="0">
                <a:ea typeface="宋体" panose="02010600030101010101" pitchFamily="2" charset="-122"/>
              </a:rPr>
              <a:t>的外键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/>
              <a:t>Method 2: ==&gt; E(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B, C),                     </a:t>
            </a:r>
          </a:p>
          <a:p>
            <a:pPr>
              <a:buNone/>
            </a:pPr>
            <a:r>
              <a:rPr lang="en-US" altLang="zh-CN" dirty="0"/>
              <a:t>         E1(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D, F, B, C), E2(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G, H, B, C)</a:t>
            </a:r>
          </a:p>
          <a:p>
            <a:r>
              <a:rPr lang="zh-CN" altLang="en-US" dirty="0"/>
              <a:t>子类从父类中继承所有属性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中包含的元组不属于任何子类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E </a:t>
            </a:r>
            <a:r>
              <a:rPr lang="zh-CN" altLang="en-US" dirty="0"/>
              <a:t>为空，丢弃</a:t>
            </a:r>
            <a:r>
              <a:rPr lang="en-US" altLang="zh-CN" dirty="0"/>
              <a:t>.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5" y="1974668"/>
            <a:ext cx="3258870" cy="26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2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22072" y="1986378"/>
            <a:ext cx="1561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345872" y="1986379"/>
            <a:ext cx="1561152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650672" y="1095534"/>
            <a:ext cx="964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508239" y="1108588"/>
            <a:ext cx="1153895" cy="54278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4209472" y="1605378"/>
            <a:ext cx="45251" cy="291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507672" y="1095534"/>
            <a:ext cx="7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355273" y="1171734"/>
            <a:ext cx="998346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2528197" y="1503317"/>
            <a:ext cx="544424" cy="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3269672" y="1605378"/>
            <a:ext cx="543009" cy="291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098473" y="1171734"/>
            <a:ext cx="69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4973061" y="1203484"/>
            <a:ext cx="998346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4641272" y="1681578"/>
            <a:ext cx="543009" cy="227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986119" y="3033709"/>
            <a:ext cx="1795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986119" y="3068635"/>
            <a:ext cx="1696905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4805519" y="3033709"/>
            <a:ext cx="1561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4805519" y="3068635"/>
            <a:ext cx="1493276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1982683" y="3967396"/>
            <a:ext cx="816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1906483" y="3999146"/>
            <a:ext cx="1018143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5868883" y="3967396"/>
            <a:ext cx="912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5819671" y="3999146"/>
            <a:ext cx="1061979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2516083" y="3586396"/>
            <a:ext cx="203629" cy="325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5716483" y="3586396"/>
            <a:ext cx="339381" cy="349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58" name="AutoShape 28"/>
          <p:cNvSpPr>
            <a:spLocks noChangeArrowheads="1"/>
          </p:cNvSpPr>
          <p:nvPr/>
        </p:nvSpPr>
        <p:spPr bwMode="auto">
          <a:xfrm rot="-2714595">
            <a:off x="3246755" y="2660839"/>
            <a:ext cx="643574" cy="203629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9" name="AutoShape 29"/>
          <p:cNvSpPr>
            <a:spLocks noChangeArrowheads="1"/>
          </p:cNvSpPr>
          <p:nvPr/>
        </p:nvSpPr>
        <p:spPr bwMode="auto">
          <a:xfrm rot="-8166181">
            <a:off x="4564769" y="2668093"/>
            <a:ext cx="749465" cy="174858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71438" y="440318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Real world information: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SSN              Name   Age    GPA    Rank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stud:   123456789  John     27      3.5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facul</a:t>
            </a:r>
            <a:r>
              <a:rPr lang="en-US" altLang="zh-CN" dirty="0">
                <a:ea typeface="宋体" panose="02010600030101010101" pitchFamily="2" charset="-122"/>
              </a:rPr>
              <a:t>:  234567891   Bill       43                 Prof.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staff:   345678912  Mary    37           </a:t>
            </a:r>
          </a:p>
        </p:txBody>
      </p:sp>
    </p:spTree>
    <p:extLst>
      <p:ext uri="{BB962C8B-B14F-4D97-AF65-F5344CB8AC3E}">
        <p14:creationId xmlns:p14="http://schemas.microsoft.com/office/powerpoint/2010/main" val="4226407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Method 1: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Persons          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SSN          Name    Age         SSN                    GPA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123456789  John     27            123456789       3.5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234567891   Bill       43              Faculty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345678912   Mary    37            SSN                    Rank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                   234567891       Prof.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571501" y="2599805"/>
            <a:ext cx="3884121" cy="2667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V="1">
            <a:off x="571501" y="3185072"/>
            <a:ext cx="3884121" cy="181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571501" y="3665913"/>
            <a:ext cx="3884121" cy="346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71501" y="4191000"/>
            <a:ext cx="38841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2473036" y="2637905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3628505" y="2599805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894118" y="2696095"/>
            <a:ext cx="3581400" cy="10044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4894118" y="3208625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7187737" y="2696095"/>
            <a:ext cx="2771" cy="10044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4894117" y="41910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4894117" y="4727171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7180117" y="41910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1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8636000" cy="762000"/>
          </a:xfrm>
        </p:spPr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Method 2:                     Persons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SSN                     Name   Age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345678912           Mary    37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Students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SSN                 Name      Age       GPA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123456789       John         27         3.5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Faculty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SSN                Name        Age       Rank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234567891           Bill            43         Prof.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90800" y="1676400"/>
            <a:ext cx="4724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2590800" y="2286000"/>
            <a:ext cx="4724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876800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6248400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362989" y="3162300"/>
            <a:ext cx="59436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362989" y="3771900"/>
            <a:ext cx="5943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5727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39443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50111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346662" y="4686300"/>
            <a:ext cx="61722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1346662" y="5295900"/>
            <a:ext cx="6172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35564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50042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61472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432"/>
            <a:ext cx="86868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400" dirty="0">
                <a:ea typeface="宋体" panose="02010600030101010101" pitchFamily="2" charset="-122"/>
              </a:rPr>
              <a:t>复杂</a:t>
            </a:r>
            <a:r>
              <a:rPr lang="en-US" altLang="zh-CN" sz="3400" dirty="0">
                <a:ea typeface="宋体" panose="02010600030101010101" pitchFamily="2" charset="-122"/>
              </a:rPr>
              <a:t>EER </a:t>
            </a:r>
            <a:r>
              <a:rPr lang="zh-CN" altLang="en-US" sz="3400" dirty="0">
                <a:ea typeface="宋体" panose="02010600030101010101" pitchFamily="2" charset="-122"/>
              </a:rPr>
              <a:t>图转换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7832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规则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r>
              <a:rPr lang="zh-CN" altLang="en-US" dirty="0"/>
              <a:t>一个实体集转换为一个关系模式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不包含复合属性和多值属性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转换</a:t>
            </a:r>
            <a:r>
              <a:rPr lang="en-US" altLang="zh-CN" dirty="0">
                <a:ea typeface="宋体" panose="02010600030101010101" pitchFamily="2" charset="-122"/>
              </a:rPr>
              <a:t>IS_A </a:t>
            </a:r>
            <a:r>
              <a:rPr lang="zh-CN" altLang="en-US" dirty="0">
                <a:ea typeface="宋体" panose="02010600030101010101" pitchFamily="2" charset="-122"/>
              </a:rPr>
              <a:t>层次结构，从上往下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转换多值属性为独立的关系模式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/>
              <a:t>为每个关系确定码</a:t>
            </a:r>
            <a:endParaRPr lang="en-US" altLang="zh-CN" dirty="0"/>
          </a:p>
          <a:p>
            <a:r>
              <a:rPr lang="zh-CN" altLang="en-US" dirty="0"/>
              <a:t>转换联系（关系）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一元、二元</a:t>
            </a:r>
            <a:r>
              <a:rPr lang="en-US" altLang="zh-CN" dirty="0"/>
              <a:t>1-to-1 or 1-to-m </a:t>
            </a:r>
            <a:r>
              <a:rPr lang="zh-CN" altLang="en-US" dirty="0"/>
              <a:t>关系</a:t>
            </a:r>
            <a:r>
              <a:rPr lang="en-US" altLang="zh-CN" dirty="0"/>
              <a:t>, </a:t>
            </a:r>
            <a:r>
              <a:rPr lang="zh-CN" altLang="en-US" dirty="0"/>
              <a:t>和并关系到一端，并添加外键</a:t>
            </a:r>
            <a:r>
              <a:rPr lang="en-US" altLang="zh-CN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多元关系（</a:t>
            </a:r>
            <a:r>
              <a:rPr lang="en-US" altLang="zh-CN" dirty="0">
                <a:ea typeface="宋体" panose="02010600030101010101" pitchFamily="2" charset="-122"/>
              </a:rPr>
              <a:t>&gt;2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联系转换为独立的关系模式，添加码和外键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61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10242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10242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10242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10242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10242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10243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10243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3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10243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0243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10244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10244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245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0245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0245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2460" name="AutoShape 62"/>
          <p:cNvSpPr>
            <a:spLocks noChangeArrowheads="1"/>
          </p:cNvSpPr>
          <p:nvPr/>
        </p:nvSpPr>
        <p:spPr bwMode="auto">
          <a:xfrm rot="-3684537">
            <a:off x="1849437" y="4703763"/>
            <a:ext cx="688975" cy="228600"/>
          </a:xfrm>
          <a:prstGeom prst="rightArrow">
            <a:avLst>
              <a:gd name="adj1" fmla="val 50000"/>
              <a:gd name="adj2" fmla="val 75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61" name="AutoShape 63"/>
          <p:cNvSpPr>
            <a:spLocks noChangeArrowheads="1"/>
          </p:cNvSpPr>
          <p:nvPr/>
        </p:nvSpPr>
        <p:spPr bwMode="auto">
          <a:xfrm rot="-6416096">
            <a:off x="2997200" y="468788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509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Use method 1: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Employees(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Name, Age, C_name)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Employee-Hobby(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Managers(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Budget)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Programmers(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Years_of_experience)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Cities(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sz="280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Projects(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Languages(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Work_on(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Use(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51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Use method 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Employees(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Name, Age, </a:t>
            </a:r>
            <a:r>
              <a:rPr lang="en-US" altLang="zh-CN" dirty="0" err="1"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Employee-Hobby(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Managers(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Name, Age, Budget, </a:t>
            </a:r>
            <a:r>
              <a:rPr lang="en-US" altLang="zh-CN" dirty="0" err="1"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Manager-Hobby(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Programmers(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Name, Age, </a:t>
            </a:r>
            <a:r>
              <a:rPr lang="en-US" altLang="zh-CN" dirty="0" err="1">
                <a:ea typeface="宋体" panose="02010600030101010101" pitchFamily="2" charset="-122"/>
              </a:rPr>
              <a:t>Years_of_experience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Programmer-Hobby(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103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Cities(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dirty="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Projects(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Languages(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Work_on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ea typeface="宋体" panose="02010600030101010101" pitchFamily="2" charset="-122"/>
              </a:rPr>
              <a:t>Work_on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ea typeface="宋体" panose="02010600030101010101" pitchFamily="2" charset="-122"/>
              </a:rPr>
              <a:t>Work_on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Use(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06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把下列</a:t>
            </a:r>
            <a:r>
              <a:rPr lang="en-US" altLang="zh-CN" sz="3600" dirty="0"/>
              <a:t>E-R</a:t>
            </a:r>
            <a:r>
              <a:rPr lang="zh-CN" altLang="en-US" sz="3600" dirty="0"/>
              <a:t>模型转换为关系模型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5" b="23841"/>
          <a:stretch/>
        </p:blipFill>
        <p:spPr>
          <a:xfrm>
            <a:off x="3861798" y="1900589"/>
            <a:ext cx="5265578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0" y="2174275"/>
            <a:ext cx="3581900" cy="1962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2"/>
          <a:stretch/>
        </p:blipFill>
        <p:spPr>
          <a:xfrm>
            <a:off x="1" y="4572388"/>
            <a:ext cx="543652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把下列</a:t>
            </a:r>
            <a:r>
              <a:rPr lang="en-US" altLang="zh-CN" sz="3600" dirty="0"/>
              <a:t>E-R</a:t>
            </a:r>
            <a:r>
              <a:rPr lang="zh-CN" altLang="en-US" sz="3600" dirty="0"/>
              <a:t>模型转换为关系模型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 b="71256"/>
          <a:stretch/>
        </p:blipFill>
        <p:spPr>
          <a:xfrm>
            <a:off x="337859" y="1407460"/>
            <a:ext cx="8002117" cy="703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r="2754"/>
          <a:stretch/>
        </p:blipFill>
        <p:spPr>
          <a:xfrm>
            <a:off x="4962698" y="2111434"/>
            <a:ext cx="4272742" cy="465512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640" y="2258364"/>
            <a:ext cx="5078457" cy="2018980"/>
            <a:chOff x="65640" y="2258364"/>
            <a:chExt cx="5078457" cy="20189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61"/>
            <a:stretch/>
          </p:blipFill>
          <p:spPr>
            <a:xfrm>
              <a:off x="156461" y="2258364"/>
              <a:ext cx="4987636" cy="80973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9"/>
            <a:stretch/>
          </p:blipFill>
          <p:spPr>
            <a:xfrm>
              <a:off x="65640" y="3049483"/>
              <a:ext cx="4077269" cy="122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734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图向关系模型的转换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E-R</a:t>
            </a:r>
            <a:r>
              <a:rPr lang="zh-CN" altLang="en-US" dirty="0"/>
              <a:t>图转换为关系模型：将实体型、实体的属性和实体型之间的联系转化为关系模式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330037" y="2713788"/>
            <a:ext cx="6616337" cy="391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zh-CN" altLang="en-US" dirty="0"/>
              <a:t>转型的</a:t>
            </a:r>
            <a:r>
              <a:rPr lang="zh-CN" altLang="en-US" dirty="0">
                <a:solidFill>
                  <a:srgbClr val="FF0000"/>
                </a:solidFill>
              </a:rPr>
              <a:t>基本思路：实体型和属性的转换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Entity         ====&gt; Tuple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Entity set   ====&gt; Relation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Attribute    ====&gt; Attribute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Key             ====&gt; Key </a:t>
            </a:r>
          </a:p>
        </p:txBody>
      </p:sp>
      <p:sp>
        <p:nvSpPr>
          <p:cNvPr id="2" name="矩形 1"/>
          <p:cNvSpPr/>
          <p:nvPr/>
        </p:nvSpPr>
        <p:spPr>
          <a:xfrm>
            <a:off x="5496848" y="2466873"/>
            <a:ext cx="3647152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一个实体集转换为一个关系模式。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5496848" y="1959042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一个实体转换为一个元组。</a:t>
            </a:r>
          </a:p>
        </p:txBody>
      </p:sp>
      <p:sp>
        <p:nvSpPr>
          <p:cNvPr id="7" name="矩形 6"/>
          <p:cNvSpPr/>
          <p:nvPr/>
        </p:nvSpPr>
        <p:spPr>
          <a:xfrm>
            <a:off x="5910950" y="2996610"/>
            <a:ext cx="2031325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属性转换为属性。</a:t>
            </a:r>
          </a:p>
        </p:txBody>
      </p:sp>
      <p:sp>
        <p:nvSpPr>
          <p:cNvPr id="8" name="矩形 7"/>
          <p:cNvSpPr/>
          <p:nvPr/>
        </p:nvSpPr>
        <p:spPr>
          <a:xfrm>
            <a:off x="5910950" y="3472718"/>
            <a:ext cx="1569660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码转换为码。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953491" y="4097006"/>
            <a:ext cx="5132573" cy="30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152995" y="3934280"/>
            <a:ext cx="1898073" cy="156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zh-CN" altLang="en-US" dirty="0"/>
              <a:t>转型的</a:t>
            </a:r>
            <a:r>
              <a:rPr lang="zh-CN" altLang="en-US" dirty="0">
                <a:solidFill>
                  <a:srgbClr val="FF0000"/>
                </a:solidFill>
              </a:rPr>
              <a:t>基本思路：联系（关系）的转换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Relationship  ====&gt; Tuple or foreign key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                                    value(s)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Relationship set  ====&gt; Relation or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                                          foreign key(s)</a:t>
            </a:r>
          </a:p>
        </p:txBody>
      </p:sp>
      <p:sp>
        <p:nvSpPr>
          <p:cNvPr id="6" name="矩形 5"/>
          <p:cNvSpPr/>
          <p:nvPr/>
        </p:nvSpPr>
        <p:spPr>
          <a:xfrm>
            <a:off x="5518204" y="4120277"/>
            <a:ext cx="34495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一个关系转换为一个独立关系模式，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或者与一端的关系合并，引用外键。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怎么选择？根据关系的类型和度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如：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：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：</a:t>
            </a:r>
            <a:r>
              <a:rPr lang="en-US" altLang="zh-CN" dirty="0">
                <a:solidFill>
                  <a:srgbClr val="00B050"/>
                </a:solidFill>
              </a:rPr>
              <a:t>m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n:m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433344" y="3817134"/>
            <a:ext cx="5132573" cy="30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839584" y="4164676"/>
            <a:ext cx="1895302" cy="221949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 to m </a:t>
            </a:r>
            <a:r>
              <a:rPr lang="zh-CN" altLang="en-US" dirty="0">
                <a:ea typeface="宋体" panose="02010600030101010101" pitchFamily="2" charset="-122"/>
              </a:rPr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ea typeface="宋体" panose="02010600030101010101" pitchFamily="2" charset="-122"/>
              </a:rPr>
              <a:t>Professors              Advise               Students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p1: 123, Jack, Prof.  p1 advises s1        </a:t>
            </a:r>
            <a:r>
              <a:rPr lang="en-US" altLang="zh-CN" sz="2600" dirty="0" err="1">
                <a:ea typeface="宋体" panose="02010600030101010101" pitchFamily="2" charset="-122"/>
              </a:rPr>
              <a:t>s1</a:t>
            </a:r>
            <a:r>
              <a:rPr lang="en-US" altLang="zh-CN" sz="2600" dirty="0">
                <a:ea typeface="宋体" panose="02010600030101010101" pitchFamily="2" charset="-122"/>
              </a:rPr>
              <a:t>: 456, John, 3.4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p2: 234, Ann, Prof.  p1 advises s2        </a:t>
            </a:r>
            <a:r>
              <a:rPr lang="en-US" altLang="zh-CN" sz="2600" dirty="0" err="1">
                <a:ea typeface="宋体" panose="02010600030101010101" pitchFamily="2" charset="-122"/>
              </a:rPr>
              <a:t>s2</a:t>
            </a:r>
            <a:r>
              <a:rPr lang="en-US" altLang="zh-CN" sz="2600" dirty="0">
                <a:ea typeface="宋体" panose="02010600030101010101" pitchFamily="2" charset="-122"/>
              </a:rPr>
              <a:t>: 567, Carl, 3.2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p3: 345, Bob, Prof.   p3 advises s3       </a:t>
            </a:r>
            <a:r>
              <a:rPr lang="en-US" altLang="zh-CN" sz="2600" dirty="0" err="1">
                <a:ea typeface="宋体" panose="02010600030101010101" pitchFamily="2" charset="-122"/>
              </a:rPr>
              <a:t>s3</a:t>
            </a:r>
            <a:r>
              <a:rPr lang="en-US" altLang="zh-CN" sz="2600" dirty="0">
                <a:ea typeface="宋体" panose="02010600030101010101" pitchFamily="2" charset="-122"/>
              </a:rPr>
              <a:t>: 678, Ken, 3.5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886200" y="16764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85800" y="1676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88925" y="2990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524000" y="3048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971800" y="2971800"/>
            <a:ext cx="113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3429000" y="1524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09600" y="1676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0480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019800" y="1600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228600" y="2971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81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1447800" y="2971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895600" y="2971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838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 flipV="1">
            <a:off x="1600200" y="2362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590800" y="2362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6705600" y="1752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5241925" y="3067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6477000" y="3124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4800" y="3124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6477000" y="1752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5181600" y="3048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5334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6400800" y="3048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7848600" y="3124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V="1">
            <a:off x="5791200" y="2438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7010400" y="2438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 flipH="1">
            <a:off x="83820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28956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57150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3276600" y="4500322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5466783" y="4500322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463831" y="489102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916" y="1264631"/>
            <a:ext cx="8713788" cy="448945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转换为</a:t>
            </a:r>
            <a:r>
              <a:rPr lang="en-US" altLang="zh-CN" dirty="0"/>
              <a:t>3</a:t>
            </a:r>
            <a:r>
              <a:rPr lang="zh-CN" altLang="en-US" dirty="0"/>
              <a:t>个关系表格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Professors          Advise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SSN Name Rank  PSSN SSSN          SSN  Name GPA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123  Jack  Prof.    123   456             456   John   3.4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234  Ann  Prof.    123   567             567  Carl   3.2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345  Bob  Prof.     345  678             678  Ken   3.5 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957043" y="2667000"/>
            <a:ext cx="79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708181" y="20828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78145" y="20574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957043" y="3276600"/>
            <a:ext cx="795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957043" y="5334000"/>
            <a:ext cx="802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957043" y="2057400"/>
            <a:ext cx="802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a typeface="宋体" panose="02010600030101010101" pitchFamily="2" charset="-122"/>
              </a:rPr>
              <a:t>1 to m </a:t>
            </a:r>
            <a:r>
              <a:rPr lang="zh-CN" altLang="en-US" dirty="0">
                <a:ea typeface="宋体" panose="02010600030101010101" pitchFamily="2" charset="-122"/>
              </a:rPr>
              <a:t>关系转换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69885" y="5465672"/>
            <a:ext cx="9900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联系</a:t>
            </a:r>
            <a:r>
              <a:rPr lang="en-US" altLang="zh-CN" sz="2400" dirty="0">
                <a:solidFill>
                  <a:srgbClr val="FF0000"/>
                </a:solidFill>
              </a:rPr>
              <a:t>Advise </a:t>
            </a:r>
            <a:r>
              <a:rPr lang="zh-CN" altLang="en-US" sz="2400" dirty="0">
                <a:solidFill>
                  <a:srgbClr val="FF0000"/>
                </a:solidFill>
              </a:rPr>
              <a:t>转换为一个独立的关系模式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关系的属性：与该联系相连的各实体的码以及联系本身的属性</a:t>
            </a:r>
          </a:p>
        </p:txBody>
      </p:sp>
    </p:spTree>
    <p:extLst>
      <p:ext uri="{BB962C8B-B14F-4D97-AF65-F5344CB8AC3E}">
        <p14:creationId xmlns:p14="http://schemas.microsoft.com/office/powerpoint/2010/main" val="364441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2632</Words>
  <Application>Microsoft Macintosh PowerPoint</Application>
  <PresentationFormat>全屏显示(4:3)</PresentationFormat>
  <Paragraphs>622</Paragraphs>
  <Slides>42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主题</vt:lpstr>
      <vt:lpstr>数据库设计 E-R模型图转成关系</vt:lpstr>
      <vt:lpstr>回顾</vt:lpstr>
      <vt:lpstr>回顾</vt:lpstr>
      <vt:lpstr>An Example EER Diagram</vt:lpstr>
      <vt:lpstr>E-R图向关系模型的转换</vt:lpstr>
      <vt:lpstr>E-R图向关系模型的转换</vt:lpstr>
      <vt:lpstr>E-R图向关系模型的转换</vt:lpstr>
      <vt:lpstr>1 to m 关系转换</vt:lpstr>
      <vt:lpstr>PowerPoint 演示文稿</vt:lpstr>
      <vt:lpstr>PowerPoint 演示文稿</vt:lpstr>
      <vt:lpstr>1 to m 关系转换规则</vt:lpstr>
      <vt:lpstr>m to 1关系 与 (1 to m)关系相似</vt:lpstr>
      <vt:lpstr>1 to 1 关系转换</vt:lpstr>
      <vt:lpstr>1 to 1 关系转换</vt:lpstr>
      <vt:lpstr>1 to 1 关系转换</vt:lpstr>
      <vt:lpstr>Case3: 1:1 but one Mandatory other Optional</vt:lpstr>
      <vt:lpstr>PowerPoint 演示文稿</vt:lpstr>
      <vt:lpstr>二元m to n关系转换</vt:lpstr>
      <vt:lpstr>二元m to n关系转换</vt:lpstr>
      <vt:lpstr>三元关系转换</vt:lpstr>
      <vt:lpstr>关系转换示例</vt:lpstr>
      <vt:lpstr>一元关系如何转换？</vt:lpstr>
      <vt:lpstr>一元关系转换</vt:lpstr>
      <vt:lpstr>一元关系转换</vt:lpstr>
      <vt:lpstr>一元关系转换</vt:lpstr>
      <vt:lpstr>多值属性转换</vt:lpstr>
      <vt:lpstr>多值属性转换</vt:lpstr>
      <vt:lpstr>复合属性转换</vt:lpstr>
      <vt:lpstr>复合属性转换</vt:lpstr>
      <vt:lpstr>弱实体集转换</vt:lpstr>
      <vt:lpstr>IS_A 层次结构转换</vt:lpstr>
      <vt:lpstr>IS_A 层次结构转换</vt:lpstr>
      <vt:lpstr> IS_A 层次结构转换</vt:lpstr>
      <vt:lpstr>IS_A 层次结构转换</vt:lpstr>
      <vt:lpstr>IS_A 层次结构转换</vt:lpstr>
      <vt:lpstr>复杂EER 图转换</vt:lpstr>
      <vt:lpstr>复杂EER 图转换</vt:lpstr>
      <vt:lpstr>复杂EER 图转换</vt:lpstr>
      <vt:lpstr>复杂EER 图转换</vt:lpstr>
      <vt:lpstr>复杂EER 图转换</vt:lpstr>
      <vt:lpstr>把下列E-R模型转换为关系模型</vt:lpstr>
      <vt:lpstr>把下列E-R模型转换为关系模型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Office User</cp:lastModifiedBy>
  <cp:revision>842</cp:revision>
  <cp:lastPrinted>2020-11-03T04:09:11Z</cp:lastPrinted>
  <dcterms:created xsi:type="dcterms:W3CDTF">2020-09-13T01:44:02Z</dcterms:created>
  <dcterms:modified xsi:type="dcterms:W3CDTF">2021-11-24T16:05:39Z</dcterms:modified>
</cp:coreProperties>
</file>