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34" r:id="rId2"/>
    <p:sldId id="946" r:id="rId3"/>
    <p:sldId id="889" r:id="rId4"/>
    <p:sldId id="928" r:id="rId5"/>
    <p:sldId id="929" r:id="rId6"/>
    <p:sldId id="930" r:id="rId7"/>
    <p:sldId id="931" r:id="rId8"/>
    <p:sldId id="894" r:id="rId9"/>
    <p:sldId id="897" r:id="rId10"/>
    <p:sldId id="933" r:id="rId11"/>
    <p:sldId id="934" r:id="rId12"/>
    <p:sldId id="936" r:id="rId13"/>
    <p:sldId id="905" r:id="rId14"/>
    <p:sldId id="908" r:id="rId15"/>
    <p:sldId id="937" r:id="rId16"/>
    <p:sldId id="938" r:id="rId17"/>
    <p:sldId id="906" r:id="rId18"/>
    <p:sldId id="942" r:id="rId19"/>
    <p:sldId id="943" r:id="rId20"/>
    <p:sldId id="939" r:id="rId21"/>
    <p:sldId id="907" r:id="rId22"/>
    <p:sldId id="944" r:id="rId23"/>
    <p:sldId id="945" r:id="rId24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65430" autoAdjust="0"/>
  </p:normalViewPr>
  <p:slideViewPr>
    <p:cSldViewPr snapToGrid="0">
      <p:cViewPr varScale="1">
        <p:scale>
          <a:sx n="65" d="100"/>
          <a:sy n="65" d="100"/>
        </p:scale>
        <p:origin x="22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262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可以对指针建立引用，以下程序是正确的</a:t>
            </a:r>
            <a:endParaRPr lang="en-US" altLang="zh-CN" dirty="0"/>
          </a:p>
          <a:p>
            <a:r>
              <a:rPr lang="en-US" altLang="zh-CN" dirty="0"/>
              <a:t>int a[10];</a:t>
            </a:r>
          </a:p>
          <a:p>
            <a:r>
              <a:rPr lang="en-US" altLang="zh-CN" dirty="0"/>
              <a:t>int *p=a;</a:t>
            </a:r>
          </a:p>
          <a:p>
            <a:r>
              <a:rPr lang="en-US" altLang="zh-CN" dirty="0"/>
              <a:t>int* &amp;ra = p;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9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76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76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一、错误的写法：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、返回局部变量的引用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、返回新参表普通变量的引用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二、正确的写法：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、返回静态变量的引用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static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、返回用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new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创建的数据的引用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=new int(10);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3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、返回全局变量的引用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4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、返回形参表中的引用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f(int &amp;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++;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5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、返回形参表中的指针指向的数据的引用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f(int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(*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)++;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&lt;&lt;f(&amp;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endParaRPr lang="zh-CN" altLang="en-US" sz="1200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函数返回引用时，不可以返回对临时变量的引用。只能返回全局变量或静态型变量的引用，或者参数表里的引用。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这个程序还可以改成：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double&amp; f2(double r){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static double temp=r*r*3.14;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return temp;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-------------------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这样是错误的。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double&amp; f2(double r){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double temp=r*r*3.14;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return temp;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}</a:t>
            </a:r>
            <a:endParaRPr lang="zh-CN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隶书" pitchFamily="49" charset="-122"/>
              </a:rPr>
              <a:t>以下三种格式都合法</a:t>
            </a:r>
            <a:endParaRPr lang="en-US" altLang="zh-CN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1200" i="0" dirty="0">
                <a:solidFill>
                  <a:srgbClr val="FFFF00"/>
                </a:solidFill>
              </a:rPr>
              <a:t> </a:t>
            </a:r>
            <a:r>
              <a:rPr lang="en-US" altLang="zh-CN" sz="1200" i="0" dirty="0" err="1">
                <a:solidFill>
                  <a:srgbClr val="0000FF"/>
                </a:solidFill>
              </a:rPr>
              <a:t>int</a:t>
            </a:r>
            <a:r>
              <a:rPr lang="en-US" altLang="zh-CN" sz="1200" i="0" dirty="0">
                <a:solidFill>
                  <a:srgbClr val="0000FF"/>
                </a:solidFill>
              </a:rPr>
              <a:t>&amp;     </a:t>
            </a:r>
            <a:r>
              <a:rPr lang="en-US" altLang="zh-CN" sz="1200" i="0" dirty="0" err="1">
                <a:solidFill>
                  <a:srgbClr val="0000FF"/>
                </a:solidFill>
              </a:rPr>
              <a:t>ri</a:t>
            </a:r>
            <a:r>
              <a:rPr lang="en-US" altLang="zh-CN" sz="1200" i="0" dirty="0">
                <a:solidFill>
                  <a:srgbClr val="0000FF"/>
                </a:solidFill>
              </a:rPr>
              <a:t> 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1200" i="0" dirty="0">
                <a:solidFill>
                  <a:srgbClr val="0000FF"/>
                </a:solidFill>
              </a:rPr>
              <a:t> </a:t>
            </a:r>
            <a:r>
              <a:rPr lang="en-US" altLang="zh-CN" sz="1200" i="0" dirty="0" err="1">
                <a:solidFill>
                  <a:srgbClr val="0000FF"/>
                </a:solidFill>
              </a:rPr>
              <a:t>int</a:t>
            </a:r>
            <a:r>
              <a:rPr lang="en-US" altLang="zh-CN" sz="1200" i="0" dirty="0">
                <a:solidFill>
                  <a:srgbClr val="0000FF"/>
                </a:solidFill>
              </a:rPr>
              <a:t>     &amp;</a:t>
            </a:r>
            <a:r>
              <a:rPr lang="en-US" altLang="zh-CN" sz="1200" i="0" dirty="0" err="1">
                <a:solidFill>
                  <a:srgbClr val="0000FF"/>
                </a:solidFill>
              </a:rPr>
              <a:t>ri</a:t>
            </a:r>
            <a:r>
              <a:rPr lang="en-US" altLang="zh-CN" sz="1200" i="0" dirty="0">
                <a:solidFill>
                  <a:srgbClr val="0000FF"/>
                </a:solidFill>
              </a:rPr>
              <a:t> 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1200" i="0" dirty="0">
                <a:solidFill>
                  <a:srgbClr val="0000FF"/>
                </a:solidFill>
              </a:rPr>
              <a:t> </a:t>
            </a:r>
            <a:r>
              <a:rPr lang="en-US" altLang="zh-CN" sz="1200" i="0" dirty="0" err="1">
                <a:solidFill>
                  <a:srgbClr val="0000FF"/>
                </a:solidFill>
              </a:rPr>
              <a:t>int</a:t>
            </a:r>
            <a:r>
              <a:rPr lang="en-US" altLang="zh-CN" sz="1200" i="0" dirty="0">
                <a:solidFill>
                  <a:srgbClr val="0000FF"/>
                </a:solidFill>
              </a:rPr>
              <a:t>  &amp;   </a:t>
            </a:r>
            <a:r>
              <a:rPr lang="en-US" altLang="zh-CN" sz="1200" i="0" dirty="0" err="1">
                <a:solidFill>
                  <a:srgbClr val="0000FF"/>
                </a:solidFill>
              </a:rPr>
              <a:t>ri</a:t>
            </a:r>
            <a:r>
              <a:rPr lang="en-US" altLang="zh-CN" sz="1200" i="0" dirty="0">
                <a:solidFill>
                  <a:srgbClr val="0000FF"/>
                </a:solidFill>
              </a:rPr>
              <a:t> ;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zh-CN" sz="1200" i="0" dirty="0">
              <a:solidFill>
                <a:srgbClr val="0000FF"/>
              </a:solidFill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zh-CN" altLang="en-US" sz="1200" i="0" dirty="0">
                <a:solidFill>
                  <a:srgbClr val="0000FF"/>
                </a:solidFill>
                <a:ea typeface="隶书" pitchFamily="49" charset="-122"/>
              </a:rPr>
              <a:t>对于常量引用，以下三种赋值都合法。常量引用，意味着它不能修改指向的数据，把这个数据当作常量用，即不能有</a:t>
            </a:r>
            <a:r>
              <a:rPr lang="en-US" altLang="zh-CN" sz="1200" i="0" dirty="0">
                <a:solidFill>
                  <a:srgbClr val="0000FF"/>
                </a:solidFill>
                <a:ea typeface="隶书" pitchFamily="49" charset="-122"/>
              </a:rPr>
              <a:t>p=</a:t>
            </a:r>
            <a:r>
              <a:rPr lang="zh-CN" altLang="en-US" sz="1200" i="0" baseline="0" dirty="0">
                <a:solidFill>
                  <a:srgbClr val="0000FF"/>
                </a:solidFill>
                <a:ea typeface="隶书" pitchFamily="49" charset="-122"/>
              </a:rPr>
              <a:t> 的语句。</a:t>
            </a:r>
            <a:endParaRPr lang="en-US" altLang="zh-CN" sz="1200" i="0" dirty="0">
              <a:solidFill>
                <a:srgbClr val="0000FF"/>
              </a:solidFill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int a=5;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 int</a:t>
            </a:r>
            <a:r>
              <a:rPr lang="en-US" altLang="zh-CN" i="0" baseline="0" dirty="0">
                <a:ea typeface="隶书" pitchFamily="49" charset="-122"/>
              </a:rPr>
              <a:t> &amp;p1=a;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baseline="0" dirty="0">
                <a:ea typeface="隶书" pitchFamily="49" charset="-122"/>
              </a:rPr>
              <a:t>//p1=p1-4; </a:t>
            </a:r>
            <a:r>
              <a:rPr lang="zh-CN" altLang="en-US" i="0" baseline="0" dirty="0">
                <a:ea typeface="隶书" pitchFamily="49" charset="-122"/>
              </a:rPr>
              <a:t>错误，不能修改其值。</a:t>
            </a:r>
            <a:endParaRPr lang="en-US" altLang="zh-CN" i="0" baseline="0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endParaRPr lang="en-US" altLang="zh-CN" i="0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 int b=4;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 int &amp;p2=b;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zh-CN" i="0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</a:t>
            </a:r>
            <a:r>
              <a:rPr lang="en-US" altLang="zh-CN" i="0" baseline="0" dirty="0">
                <a:ea typeface="隶书" pitchFamily="49" charset="-122"/>
              </a:rPr>
              <a:t> int &amp;p3=1    //</a:t>
            </a:r>
            <a:r>
              <a:rPr lang="zh-CN" altLang="en-US" i="0" baseline="0" dirty="0">
                <a:ea typeface="隶书" pitchFamily="49" charset="-122"/>
              </a:rPr>
              <a:t>若</a:t>
            </a:r>
            <a:r>
              <a:rPr lang="en-US" altLang="zh-CN" i="0" baseline="0" dirty="0">
                <a:ea typeface="隶书" pitchFamily="49" charset="-122"/>
              </a:rPr>
              <a:t>p3</a:t>
            </a:r>
            <a:r>
              <a:rPr lang="zh-CN" altLang="en-US" i="0" baseline="0" dirty="0">
                <a:ea typeface="隶书" pitchFamily="49" charset="-122"/>
              </a:rPr>
              <a:t>不是常量引用，</a:t>
            </a:r>
            <a:r>
              <a:rPr lang="en-US" altLang="zh-CN" i="0" baseline="0" dirty="0">
                <a:ea typeface="隶书" pitchFamily="49" charset="-122"/>
              </a:rPr>
              <a:t>int &amp;p3=1; </a:t>
            </a:r>
            <a:r>
              <a:rPr lang="zh-CN" altLang="en-US" i="0" baseline="0" dirty="0">
                <a:ea typeface="隶书" pitchFamily="49" charset="-122"/>
              </a:rPr>
              <a:t>就是错误的</a:t>
            </a:r>
            <a:endParaRPr lang="zh-CN" altLang="en-US" i="0" dirty="0">
              <a:ea typeface="隶书" pitchFamily="49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9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/>
              <a:t>int a=5,b=10;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/>
              <a:t>int &amp;r=a;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/>
              <a:t>&amp;r=b;</a:t>
            </a:r>
            <a:r>
              <a:rPr lang="en-US" altLang="zh-CN" dirty="0"/>
              <a:t>  //error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r=b;   //</a:t>
            </a:r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的值赋值给</a:t>
            </a:r>
            <a:r>
              <a:rPr lang="en-US" altLang="zh-CN" dirty="0"/>
              <a:t>r</a:t>
            </a:r>
          </a:p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3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7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39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1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    用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不能对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进行引用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，例如 ：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void 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= 3;  //error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只是在语法上相当于一个类型，但其本质上并不是一个类型，因为没有任何一个变量或者对象其类型是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28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257903" y="4440289"/>
            <a:ext cx="75707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可以建立指针变量的引用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=5, *p= 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//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定义指针变量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，指向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int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 &amp;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t = p;      // 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是指向整形变量的指针变 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量的引用，初始化为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p.</a:t>
            </a:r>
          </a:p>
          <a:p>
            <a:pPr>
              <a:spcBef>
                <a:spcPct val="0"/>
              </a:spcBef>
              <a:buSzTx/>
              <a:buNone/>
            </a:pP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63296" y="1088193"/>
            <a:ext cx="77424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可以对数组建立引用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	  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 a[10];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  int (&amp;r)[10]=a; 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int (&amp;r)[]=a;   //error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int &amp;r=a;   //error</a:t>
            </a:r>
          </a:p>
        </p:txBody>
      </p:sp>
      <p:sp>
        <p:nvSpPr>
          <p:cNvPr id="3" name="AutoShape 37">
            <a:extLst>
              <a:ext uri="{FF2B5EF4-FFF2-40B4-BE49-F238E27FC236}">
                <a16:creationId xmlns:a16="http://schemas.microsoft.com/office/drawing/2014/main" id="{B1076379-51B8-4A17-A3D5-016F7C74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810" y="1610322"/>
            <a:ext cx="1939925" cy="1202510"/>
          </a:xfrm>
          <a:prstGeom prst="wedgeRectCallout">
            <a:avLst>
              <a:gd name="adj1" fmla="val -95042"/>
              <a:gd name="adj2" fmla="val -1606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a[10];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*p=a;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* &amp;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043377"/>
            <a:ext cx="7766343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以下程序的输出是什么？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=10,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*pa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&amp;a,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a;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  &amp;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rpa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pa;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&lt;&lt;&amp;a&lt;&lt;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&lt;&lt;*pa&lt;&lt;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+= 10;	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rpa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6365" y="3026188"/>
            <a:ext cx="2269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0x6dfef4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0x6dfef4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10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10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20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20</a:t>
            </a:r>
            <a:endParaRPr lang="zh-CN" altLang="en-US" sz="2800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194512" y="1701208"/>
            <a:ext cx="760264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对引用的操作实际上就是对其引用的目标对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象本身的操作，包括取引用的地址，得到的结果都是和其引用的目标对象的地址是一样的。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指针也是变量，所以也可以声明指针的引用，如程序中声明的指针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的引用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rpa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，要注意这种声明方法。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413" y="116664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结果解析：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（二）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三、引用作为函数形参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203766" y="1995268"/>
            <a:ext cx="509114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方式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   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变量或指针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做参数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203766" y="3183268"/>
            <a:ext cx="773314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传地址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方式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做参数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1669908" y="1242112"/>
            <a:ext cx="5336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两种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参数传递的方式：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3973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采用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传值方式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进行参数传递时，当一个函数需要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修改用作参数的变量值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时，参数应明确声明为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28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492000"/>
            <a:ext cx="749197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若函数的一个参数是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它与对应的实参共享实参的单元。实参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将地址传给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形参，作为形参的地址。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这样，函数中对形参的任何访问和修改实际上就是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对实参的访问和修改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103587" y="0"/>
            <a:ext cx="8229600" cy="10668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例子：引用作函数参数传递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569325" cy="5545137"/>
          </a:xfrm>
        </p:spPr>
        <p:txBody>
          <a:bodyPr/>
          <a:lstStyle/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15314" y="1248000"/>
            <a:ext cx="4696756" cy="3961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algn="l" defTabSz="912813" eaLnBrk="1" hangingPunct="1"/>
            <a:r>
              <a:rPr lang="en-US" altLang="zh-CN" sz="2800" dirty="0"/>
              <a:t>using namespace std;</a:t>
            </a:r>
          </a:p>
          <a:p>
            <a:pPr algn="l" defTabSz="912813" eaLnBrk="1" hangingPunct="1"/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altLang="zh-CN" sz="2800" dirty="0"/>
              <a:t> (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&amp;a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&amp;b </a:t>
            </a:r>
            <a:r>
              <a:rPr lang="en-US" altLang="zh-CN" sz="2800" dirty="0"/>
              <a:t>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temp;</a:t>
            </a:r>
          </a:p>
          <a:p>
            <a:pPr algn="l" defTabSz="912813" eaLnBrk="1" hangingPunct="1"/>
            <a:r>
              <a:rPr lang="en-US" altLang="zh-CN" sz="2800" dirty="0"/>
              <a:t>    temp = a;</a:t>
            </a:r>
          </a:p>
          <a:p>
            <a:pPr algn="l" defTabSz="912813" eaLnBrk="1" hangingPunct="1"/>
            <a:r>
              <a:rPr lang="en-US" altLang="zh-CN" sz="2800" dirty="0"/>
              <a:t>    a = b;</a:t>
            </a:r>
          </a:p>
          <a:p>
            <a:pPr algn="l" defTabSz="912813" eaLnBrk="1" hangingPunct="1"/>
            <a:r>
              <a:rPr lang="en-US" altLang="zh-CN" sz="2800" dirty="0"/>
              <a:t>    b = temp;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3959" y="3612033"/>
            <a:ext cx="4537076" cy="266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main( 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=3, j=5;</a:t>
            </a:r>
          </a:p>
          <a:p>
            <a:pPr algn="l" defTabSz="912813" eaLnBrk="1" hangingPunct="1"/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swap (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 );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&lt;&lt;“,”&lt;&lt;j&lt;&lt;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84" y="302819"/>
            <a:ext cx="147764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800" b="1" spc="-10" dirty="0" err="1">
                <a:solidFill>
                  <a:srgbClr val="C00000"/>
                </a:solidFill>
                <a:latin typeface="黑体"/>
                <a:cs typeface="黑体"/>
              </a:rPr>
              <a:t>思考</a:t>
            </a:r>
            <a:endParaRPr sz="3800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824" y="1209844"/>
            <a:ext cx="746644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Times New Roman"/>
              </a:rPr>
              <a:t>使用</a:t>
            </a:r>
            <a:r>
              <a:rPr lang="zh-CN" altLang="en-US" sz="32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引用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黑体"/>
              </a:rPr>
              <a:t>和使用</a:t>
            </a:r>
            <a:r>
              <a:rPr lang="zh-CN" altLang="en-US" sz="32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指针变量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黑体"/>
              </a:rPr>
              <a:t>作</a:t>
            </a:r>
            <a:r>
              <a:rPr lang="zh-CN" altLang="en-US" sz="32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形参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黑体"/>
              </a:rPr>
              <a:t>时有何不同？</a:t>
            </a:r>
            <a:endParaRPr sz="3200" dirty="0"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5314" y="2297863"/>
            <a:ext cx="4696756" cy="3961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algn="l" defTabSz="912813" eaLnBrk="1" hangingPunct="1"/>
            <a:r>
              <a:rPr lang="en-US" altLang="zh-CN" sz="2800" dirty="0"/>
              <a:t>using namespace std;</a:t>
            </a:r>
          </a:p>
          <a:p>
            <a:pPr algn="l" defTabSz="912813" eaLnBrk="1" hangingPunct="1"/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altLang="zh-CN" sz="2800" dirty="0"/>
              <a:t> (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*a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*b </a:t>
            </a:r>
            <a:r>
              <a:rPr lang="en-US" altLang="zh-CN" sz="2800" dirty="0"/>
              <a:t>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temp;</a:t>
            </a:r>
          </a:p>
          <a:p>
            <a:pPr algn="l" defTabSz="912813" eaLnBrk="1" hangingPunct="1"/>
            <a:r>
              <a:rPr lang="en-US" altLang="zh-CN" sz="2800" dirty="0"/>
              <a:t>    temp = *a;</a:t>
            </a:r>
          </a:p>
          <a:p>
            <a:pPr algn="l" defTabSz="912813" eaLnBrk="1" hangingPunct="1"/>
            <a:r>
              <a:rPr lang="en-US" altLang="zh-CN" sz="2800" dirty="0"/>
              <a:t>    *a = *b;</a:t>
            </a:r>
          </a:p>
          <a:p>
            <a:pPr algn="l" defTabSz="912813" eaLnBrk="1" hangingPunct="1"/>
            <a:r>
              <a:rPr lang="en-US" altLang="zh-CN" sz="2800" dirty="0"/>
              <a:t>    *b = temp;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12786" y="3873620"/>
            <a:ext cx="4537076" cy="266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main( 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=3, j=5;</a:t>
            </a:r>
          </a:p>
          <a:p>
            <a:pPr algn="l" defTabSz="912813" eaLnBrk="1" hangingPunct="1"/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swap ( &amp;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&amp;j );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&lt;&lt;“,”&lt;&lt;j&lt;&lt;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915" y="239757"/>
            <a:ext cx="2740168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lang="zh-CN" altLang="en-US" sz="3800" spc="-10" dirty="0">
                <a:solidFill>
                  <a:srgbClr val="C00000"/>
                </a:solidFill>
                <a:latin typeface="黑体"/>
                <a:cs typeface="黑体"/>
              </a:rPr>
              <a:t>问题解析：</a:t>
            </a:r>
            <a:endParaRPr sz="3800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3926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使用引用类型就不必在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swap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函数中声明形参是指针变量。指针变量要另外开辟内存单元，其内容是地址。而引用变量不是一个独立的变量，不单独占内存单元。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2988000"/>
            <a:ext cx="74919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函数中调用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swap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函数时，实参不必用变量的地址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在变量名的前面加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&amp;)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，而直接用变量名。系统向形参传送的是实参的地址而不是实参的值。这种用法比使用指针变量简单、直观、方便。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5364000"/>
            <a:ext cx="77757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使用变量的引用，可以部分代替指针的操作。有些过去只能用指针来处理的问题，现在可以用引用来代替，从而降低了程序设计的难度。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881062" y="0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 dirty="0">
                <a:ea typeface="宋体" panose="02010600030101010101" pitchFamily="2" charset="-122"/>
              </a:rPr>
              <a:t>目  录</a:t>
            </a:r>
            <a:endParaRPr lang="en-US" altLang="zh-CN" sz="4100" dirty="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224755" y="297736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186595" y="3904757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919894" y="2082010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53219" y="4448972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918308" y="1811678"/>
            <a:ext cx="4356000" cy="5863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032000" y="186230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一、引用的基本概念</a:t>
            </a: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869732" y="2707994"/>
            <a:ext cx="4356000" cy="57285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715232" y="1983585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676461" y="290435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879660" y="3619409"/>
            <a:ext cx="4356000" cy="5469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666532" y="383014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903336" y="4482977"/>
            <a:ext cx="4356000" cy="6171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726344" y="467122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087919" y="2212185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14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032000" y="2707005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二、引用的简单使用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032000" y="3627663"/>
            <a:ext cx="435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三、引用作为函数形参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032000" y="4529957"/>
            <a:ext cx="4251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四、引用作为函数返回值 </a:t>
            </a:r>
          </a:p>
        </p:txBody>
      </p:sp>
    </p:spTree>
    <p:extLst>
      <p:ext uri="{BB962C8B-B14F-4D97-AF65-F5344CB8AC3E}">
        <p14:creationId xmlns:p14="http://schemas.microsoft.com/office/powerpoint/2010/main" val="3623377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四、引用作为函数返回值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76325"/>
            <a:ext cx="7664206" cy="384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函数返回引用，实际上返回的是一个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存储单元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的引用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。函数返回引用时，不能返回对临时变量的引用。只能返回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静态变量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参数表里的引用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参数表的指针（或函数中用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创建的指针）指向的数据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的引用。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4552499"/>
            <a:ext cx="7752697" cy="167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如果一个函数返回引用，则函数调用可以出现在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赋值号的右边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，也可以出现在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赋值号的左边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166648" y="227342"/>
            <a:ext cx="8229600" cy="56197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例子：返回引用类型的函数</a:t>
            </a:r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021091" y="1221116"/>
            <a:ext cx="3472081" cy="4678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algn="l" eaLnBrk="1" hangingPunct="1"/>
            <a:r>
              <a:rPr lang="en-US" altLang="zh-CN" sz="2400" dirty="0"/>
              <a:t>using namespace std;</a:t>
            </a:r>
          </a:p>
          <a:p>
            <a:pPr algn="l" eaLnBrk="1" hangingPunct="1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temp;</a:t>
            </a:r>
          </a:p>
          <a:p>
            <a:pPr algn="l" eaLnBrk="1" hangingPunct="1"/>
            <a:endParaRPr lang="en-US" altLang="zh-CN" sz="1000" dirty="0"/>
          </a:p>
          <a:p>
            <a:pPr algn="l"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f1(double r)</a:t>
            </a:r>
          </a:p>
          <a:p>
            <a:pPr algn="l" eaLnBrk="1" hangingPunct="1"/>
            <a:r>
              <a:rPr lang="en-US" altLang="zh-CN" sz="2400" dirty="0"/>
              <a:t>{   temp=r*r*3.14;</a:t>
            </a:r>
          </a:p>
          <a:p>
            <a:pPr algn="l" eaLnBrk="1" hangingPunct="1"/>
            <a:r>
              <a:rPr lang="en-US" altLang="zh-CN" sz="2400" dirty="0"/>
              <a:t>     return temp;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double&amp; f2(double r)</a:t>
            </a:r>
          </a:p>
          <a:p>
            <a:pPr algn="l" eaLnBrk="1" hangingPunct="1"/>
            <a:r>
              <a:rPr lang="en-US" altLang="zh-CN" sz="2400" dirty="0"/>
              <a:t>{   temp=r*r*3.14;</a:t>
            </a:r>
          </a:p>
          <a:p>
            <a:pPr algn="l" eaLnBrk="1" hangingPunct="1"/>
            <a:r>
              <a:rPr lang="en-US" altLang="zh-CN" sz="2400" dirty="0"/>
              <a:t>    return temp;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25605" name="矩形 5"/>
          <p:cNvSpPr>
            <a:spLocks noChangeArrowheads="1"/>
          </p:cNvSpPr>
          <p:nvPr/>
        </p:nvSpPr>
        <p:spPr bwMode="auto">
          <a:xfrm>
            <a:off x="4815875" y="1252648"/>
            <a:ext cx="3397960" cy="3786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400" dirty="0"/>
              <a:t>int main(){</a:t>
            </a:r>
          </a:p>
          <a:p>
            <a:pPr algn="l" eaLnBrk="1" hangingPunct="1"/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a=f1(5.0);</a:t>
            </a:r>
          </a:p>
          <a:p>
            <a:pPr algn="l" eaLnBrk="1" hangingPunct="1"/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//double&amp; b=f1(5.0);</a:t>
            </a:r>
          </a:p>
          <a:p>
            <a:pPr algn="l"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 c=f2(5.0);</a:t>
            </a:r>
          </a:p>
          <a:p>
            <a:pPr algn="l" eaLnBrk="1" hangingPunct="1"/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double&amp; d=f2(5.0);</a:t>
            </a:r>
          </a:p>
          <a:p>
            <a:pPr algn="l" eaLnBrk="1" hangingPunct="1"/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&lt;&lt;c&lt;&lt;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&lt;&lt;d&lt;&lt;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     return 1;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7960821" y="799521"/>
            <a:ext cx="1183179" cy="833178"/>
          </a:xfrm>
          <a:prstGeom prst="wedgeRectCallout">
            <a:avLst>
              <a:gd name="adj1" fmla="val -59385"/>
              <a:gd name="adj2" fmla="val 10388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/>
              <a:t>类型不匹配</a:t>
            </a:r>
            <a:endParaRPr lang="en-US" altLang="zh-CN" sz="2400" dirty="0"/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FA930151-F649-4B48-B0A7-072EDC122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91" y="5936948"/>
            <a:ext cx="7586118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注意：函数返回值时，将生成一个临时变量；</a:t>
            </a:r>
          </a:p>
          <a:p>
            <a:pPr eaLnBrk="1" hangingPunct="1"/>
            <a:r>
              <a:rPr lang="zh-CN" altLang="en-US" sz="2400" dirty="0"/>
              <a:t>           函数返回引用时，不可以返回对临时变量的引用。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7424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由于函数调用返回的引用类型是在函数运行结束后产生的，所以函数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不能返回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自动变量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（但如果形参是一个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，或一个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指针指向的数据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就可以）。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5999" y="4067521"/>
            <a:ext cx="77424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返回的变量的引用，这个变量必须是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静态局部变量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函数内用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参数表里的引用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参数表的指针指向的数据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一、引用的基本概念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944000"/>
            <a:ext cx="7733142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(reference)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的一个重要扩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充，是一种新的变量类型，它的作用是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为一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个变量起一个别名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52000" y="3636000"/>
            <a:ext cx="773314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引用与它所引用的变量实际上是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同一个单元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（共享存储单元）。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什么是变量的引用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1811464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一般格式为：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656000" y="2484000"/>
            <a:ext cx="6839859" cy="583788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引用变量名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原变量名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1656000" y="3096000"/>
            <a:ext cx="6970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说明：原变量名必须是一个已定义过的变量。</a:t>
            </a:r>
            <a:endParaRPr lang="en-US" altLang="zh-CN" sz="2400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引用的声明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0" y="4619547"/>
            <a:ext cx="7313343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fr-FR" sz="2800" dirty="0">
                <a:solidFill>
                  <a:schemeClr val="tx1"/>
                </a:solidFill>
                <a:ea typeface="宋体" panose="02010600030101010101" pitchFamily="2" charset="-122"/>
              </a:rPr>
              <a:t>   例如：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  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=10</a:t>
            </a: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;</a:t>
            </a:r>
          </a:p>
          <a:p>
            <a:pPr eaLnBrk="1" hangingPunct="1">
              <a:buNone/>
            </a:pP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 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=a;</a:t>
            </a:r>
            <a:r>
              <a:rPr lang="en-US" altLang="zh-CN" sz="2800" i="1" dirty="0">
                <a:latin typeface="Courier New" pitchFamily="49" charset="0"/>
              </a:rPr>
              <a:t>  </a:t>
            </a:r>
          </a:p>
          <a:p>
            <a:pPr eaLnBrk="1" hangingPunct="1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&amp;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rb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=a;</a:t>
            </a:r>
            <a:endParaRPr lang="zh-CN" altLang="en-US" sz="2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4586420" y="4550224"/>
            <a:ext cx="2066628" cy="1202510"/>
          </a:xfrm>
          <a:prstGeom prst="wedgeRectCallout">
            <a:avLst>
              <a:gd name="adj1" fmla="val -106315"/>
              <a:gd name="adj2" fmla="val 43624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也可以写成：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=a;</a:t>
            </a:r>
          </a:p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=a;</a:t>
            </a: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gray">
          <a:xfrm>
            <a:off x="1656000" y="3656836"/>
            <a:ext cx="7051120" cy="583788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[const]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引用变量名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变量或常量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不是独立的变量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，编译系统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不给它分配存储单元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。因此建立引用只有声明，没有定义，只是声明和某一个变量的关系。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456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引用时，必须给引用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赋初值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248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一旦引用已经声明，它就不能再指向其他的目标对象，但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可修改它指向的目标的值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0744" y="543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引用同变量一样有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，可以对其地址进行操作，即将其地址赋给一指针。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引用运算符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取地址符</a:t>
            </a:r>
            <a:r>
              <a:rPr lang="zh-CN" altLang="en-US" dirty="0">
                <a:ea typeface="宋体" panose="02010600030101010101" pitchFamily="2" charset="-122"/>
              </a:rPr>
              <a:t>的区别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834510"/>
            <a:ext cx="764196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引用运算符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只在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时使用，它放在类型名后面。例如：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=10;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ri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636000"/>
            <a:ext cx="745908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其它位置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的“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&amp;”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的使用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都是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地址操作符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，例如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  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引用与指针的区别 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被创建的同时必须被初始化（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则可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以在任何时候被初始化）。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963531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一旦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被初始化，就不能改变引用的关系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则可以随时改变所指的对象）。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4203752"/>
            <a:ext cx="7586566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不能有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引用，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必须与合法的存储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单元关联（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则可以是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）。 </a:t>
            </a:r>
          </a:p>
        </p:txBody>
      </p:sp>
      <p:sp>
        <p:nvSpPr>
          <p:cNvPr id="8" name="Rectangle 77">
            <a:extLst>
              <a:ext uri="{FF2B5EF4-FFF2-40B4-BE49-F238E27FC236}">
                <a16:creationId xmlns:a16="http://schemas.microsoft.com/office/drawing/2014/main" id="{15E10326-8887-4F90-B057-84E8CAB5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00" y="5445803"/>
            <a:ext cx="7586566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可以作为数组的元素，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不可以。</a:t>
            </a:r>
          </a:p>
        </p:txBody>
      </p:sp>
    </p:spTree>
    <p:extLst>
      <p:ext uri="{BB962C8B-B14F-4D97-AF65-F5344CB8AC3E}">
        <p14:creationId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80000" y="1118861"/>
            <a:ext cx="8014303" cy="1372092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一旦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声明了引用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，那么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的所有操作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实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际上都是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对其引用的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目标对象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的操作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二、引用的简单使用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1599" y="2327000"/>
            <a:ext cx="63692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例子：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  a=10;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&amp;b</a:t>
            </a:r>
            <a:r>
              <a:rPr lang="en-US" altLang="zh-CN" sz="2800" dirty="0">
                <a:ea typeface="宋体" panose="02010600030101010101" pitchFamily="2" charset="-122"/>
              </a:rPr>
              <a:t>=a;   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a=a*a;         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 err="1"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ea typeface="宋体" panose="02010600030101010101" pitchFamily="2" charset="-122"/>
              </a:rPr>
              <a:t>&lt;&lt;a&lt;&lt;“    “&lt;&lt;b&lt;&lt; </a:t>
            </a:r>
            <a:r>
              <a:rPr lang="en-US" altLang="zh-CN" sz="2800" dirty="0" err="1"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b=b/5;        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 err="1"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ea typeface="宋体" panose="02010600030101010101" pitchFamily="2" charset="-122"/>
              </a:rPr>
              <a:t>&lt;&lt;b&lt;&lt;“    “&lt;&lt;a&lt;&lt; </a:t>
            </a:r>
            <a:r>
              <a:rPr lang="en-US" altLang="zh-CN" sz="2800" dirty="0" err="1"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+mn-ea"/>
              </a:rPr>
              <a:t>	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045" y="5280657"/>
            <a:ext cx="397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charset="-122"/>
              </a:rPr>
              <a:t>输出结果：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100  100</a:t>
            </a:r>
          </a:p>
          <a:p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          20  20</a:t>
            </a:r>
            <a:endParaRPr lang="zh-CN" altLang="en-US" sz="28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61229" y="1234037"/>
            <a:ext cx="7572867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结果解析：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声明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是对整数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的引用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并且使其初始化为变量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的一个别名。一旦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同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的内存对象发生了联系，就不能改变，而且，对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的访问就是对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的访问，对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的访问也就是对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的访问。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和引用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共用同一内存空间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299070" y="4201728"/>
            <a:ext cx="7189787" cy="2451100"/>
            <a:chOff x="431" y="164"/>
            <a:chExt cx="4529" cy="1544"/>
          </a:xfrm>
        </p:grpSpPr>
        <p:sp>
          <p:nvSpPr>
            <p:cNvPr id="15367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1" y="164"/>
              <a:ext cx="4529" cy="1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904" y="636"/>
              <a:ext cx="800" cy="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191" y="703"/>
              <a:ext cx="40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10</a:t>
              </a:r>
              <a:endParaRPr lang="en-US" altLang="zh-CN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504" y="636"/>
              <a:ext cx="801" cy="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735" y="703"/>
              <a:ext cx="54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Times" pitchFamily="18" charset="0"/>
                </a:rPr>
                <a:t>100</a:t>
              </a:r>
              <a:endParaRPr lang="en-US" altLang="zh-CN" dirty="0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4105" y="636"/>
              <a:ext cx="801" cy="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392" y="703"/>
              <a:ext cx="40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20</a:t>
              </a:r>
              <a:endParaRPr lang="en-US" altLang="zh-CN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504" y="236"/>
              <a:ext cx="12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828" y="310"/>
              <a:ext cx="56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变量</a:t>
              </a:r>
              <a:endParaRPr lang="zh-CN" altLang="en-US"/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280" y="303"/>
              <a:ext cx="2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504" y="236"/>
              <a:ext cx="4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2655" y="303"/>
              <a:ext cx="2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4105" y="236"/>
              <a:ext cx="401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4255" y="303"/>
              <a:ext cx="2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593" y="1236"/>
              <a:ext cx="12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880" y="1310"/>
              <a:ext cx="4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别名</a:t>
              </a:r>
              <a:endParaRPr lang="zh-CN" alt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1343" y="1303"/>
              <a:ext cx="26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Times" pitchFamily="18" charset="0"/>
                </a:rPr>
                <a:t>b</a:t>
              </a:r>
              <a:endParaRPr lang="en-US" altLang="zh-CN" dirty="0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504" y="1236"/>
              <a:ext cx="4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2648" y="1303"/>
              <a:ext cx="26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105" y="1236"/>
              <a:ext cx="401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249" y="1303"/>
              <a:ext cx="26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1704" y="836"/>
              <a:ext cx="7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2401" y="784"/>
              <a:ext cx="103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105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207" h="208">
                  <a:moveTo>
                    <a:pt x="0" y="0"/>
                  </a:moveTo>
                  <a:lnTo>
                    <a:pt x="207" y="105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3305" y="836"/>
              <a:ext cx="7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4002" y="784"/>
              <a:ext cx="103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" y="105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206" h="208">
                  <a:moveTo>
                    <a:pt x="0" y="0"/>
                  </a:moveTo>
                  <a:lnTo>
                    <a:pt x="206" y="105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21308</TotalTime>
  <Words>2375</Words>
  <Application>Microsoft Office PowerPoint</Application>
  <PresentationFormat>全屏显示(4:3)</PresentationFormat>
  <Paragraphs>354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宋体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2008最新商务办公系列精品PPT模板</vt:lpstr>
      <vt:lpstr>引    用</vt:lpstr>
      <vt:lpstr>目  录</vt:lpstr>
      <vt:lpstr>一、引用的基本概念</vt:lpstr>
      <vt:lpstr>PowerPoint 演示文稿</vt:lpstr>
      <vt:lpstr>PowerPoint 演示文稿</vt:lpstr>
      <vt:lpstr>PowerPoint 演示文稿</vt:lpstr>
      <vt:lpstr>PowerPoint 演示文稿</vt:lpstr>
      <vt:lpstr>二、引用的简单使用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三、引用作为函数形参</vt:lpstr>
      <vt:lpstr>PowerPoint 演示文稿</vt:lpstr>
      <vt:lpstr>例子：引用作函数参数传递</vt:lpstr>
      <vt:lpstr>PowerPoint 演示文稿</vt:lpstr>
      <vt:lpstr>PowerPoint 演示文稿</vt:lpstr>
      <vt:lpstr>四、引用作为函数返回值</vt:lpstr>
      <vt:lpstr>例子：返回引用类型的函数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yang fang</cp:lastModifiedBy>
  <cp:revision>1525</cp:revision>
  <dcterms:created xsi:type="dcterms:W3CDTF">2008-07-07T07:12:37Z</dcterms:created>
  <dcterms:modified xsi:type="dcterms:W3CDTF">2021-03-14T01:16:45Z</dcterms:modified>
</cp:coreProperties>
</file>