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5"/>
  </p:notesMasterIdLst>
  <p:handoutMasterIdLst>
    <p:handoutMasterId r:id="rId66"/>
  </p:handoutMasterIdLst>
  <p:sldIdLst>
    <p:sldId id="434" r:id="rId2"/>
    <p:sldId id="1412" r:id="rId3"/>
    <p:sldId id="1458" r:id="rId4"/>
    <p:sldId id="1459" r:id="rId5"/>
    <p:sldId id="1460" r:id="rId6"/>
    <p:sldId id="1153" r:id="rId7"/>
    <p:sldId id="1422" r:id="rId8"/>
    <p:sldId id="1424" r:id="rId9"/>
    <p:sldId id="1425" r:id="rId10"/>
    <p:sldId id="1426" r:id="rId11"/>
    <p:sldId id="1427" r:id="rId12"/>
    <p:sldId id="1428" r:id="rId13"/>
    <p:sldId id="1429" r:id="rId14"/>
    <p:sldId id="1430" r:id="rId15"/>
    <p:sldId id="1431" r:id="rId16"/>
    <p:sldId id="1304" r:id="rId17"/>
    <p:sldId id="1432" r:id="rId18"/>
    <p:sldId id="1433" r:id="rId19"/>
    <p:sldId id="1434" r:id="rId20"/>
    <p:sldId id="1435" r:id="rId21"/>
    <p:sldId id="1457" r:id="rId22"/>
    <p:sldId id="1437" r:id="rId23"/>
    <p:sldId id="1438" r:id="rId24"/>
    <p:sldId id="1439" r:id="rId25"/>
    <p:sldId id="1441" r:id="rId26"/>
    <p:sldId id="1443" r:id="rId27"/>
    <p:sldId id="1444" r:id="rId28"/>
    <p:sldId id="1440" r:id="rId29"/>
    <p:sldId id="1445" r:id="rId30"/>
    <p:sldId id="1446" r:id="rId31"/>
    <p:sldId id="1447" r:id="rId32"/>
    <p:sldId id="1448" r:id="rId33"/>
    <p:sldId id="1449" r:id="rId34"/>
    <p:sldId id="1450" r:id="rId35"/>
    <p:sldId id="1451" r:id="rId36"/>
    <p:sldId id="1452" r:id="rId37"/>
    <p:sldId id="1453" r:id="rId38"/>
    <p:sldId id="1454" r:id="rId39"/>
    <p:sldId id="1483" r:id="rId40"/>
    <p:sldId id="1455" r:id="rId41"/>
    <p:sldId id="1456" r:id="rId42"/>
    <p:sldId id="1461" r:id="rId43"/>
    <p:sldId id="1476" r:id="rId44"/>
    <p:sldId id="1477" r:id="rId45"/>
    <p:sldId id="1478" r:id="rId46"/>
    <p:sldId id="1467" r:id="rId47"/>
    <p:sldId id="1462" r:id="rId48"/>
    <p:sldId id="1475" r:id="rId49"/>
    <p:sldId id="1463" r:id="rId50"/>
    <p:sldId id="1465" r:id="rId51"/>
    <p:sldId id="1466" r:id="rId52"/>
    <p:sldId id="1468" r:id="rId53"/>
    <p:sldId id="1469" r:id="rId54"/>
    <p:sldId id="1470" r:id="rId55"/>
    <p:sldId id="1471" r:id="rId56"/>
    <p:sldId id="1472" r:id="rId57"/>
    <p:sldId id="1473" r:id="rId58"/>
    <p:sldId id="1474" r:id="rId59"/>
    <p:sldId id="1481" r:id="rId60"/>
    <p:sldId id="1482" r:id="rId61"/>
    <p:sldId id="1479" r:id="rId62"/>
    <p:sldId id="1480" r:id="rId63"/>
    <p:sldId id="945" r:id="rId64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C0C0C0"/>
    <a:srgbClr val="969696"/>
    <a:srgbClr val="F8F8F8"/>
    <a:srgbClr val="FFFFFF"/>
    <a:srgbClr val="2FBFFF"/>
    <a:srgbClr val="1C1C1C"/>
    <a:srgbClr val="E36803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6" autoAdjust="0"/>
    <p:restoredTop sz="53303" autoAdjust="0"/>
  </p:normalViewPr>
  <p:slideViewPr>
    <p:cSldViewPr snapToGrid="0">
      <p:cViewPr varScale="1">
        <p:scale>
          <a:sx n="59" d="100"/>
          <a:sy n="59" d="100"/>
        </p:scale>
        <p:origin x="-361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2856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CComplex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private:  double real, image;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CComplex</a:t>
            </a:r>
            <a:r>
              <a:rPr lang="en-US" altLang="zh-CN" dirty="0"/>
              <a:t>(double r = 0, double </a:t>
            </a:r>
            <a:r>
              <a:rPr lang="en-US" altLang="zh-CN" dirty="0" err="1"/>
              <a:t>i</a:t>
            </a:r>
            <a:r>
              <a:rPr lang="en-US" altLang="zh-CN" dirty="0"/>
              <a:t> = 0):real(r),image(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  <a:r>
              <a:rPr lang="en-US" altLang="zh-CN" dirty="0" err="1"/>
              <a:t>cout</a:t>
            </a:r>
            <a:r>
              <a:rPr lang="en-US" altLang="zh-CN" dirty="0"/>
              <a:t>&lt;&lt;"constructor"&lt;&lt;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CComplex</a:t>
            </a:r>
            <a:r>
              <a:rPr lang="en-US" altLang="zh-CN" dirty="0"/>
              <a:t>&amp; operator +=(const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{  real += </a:t>
            </a:r>
            <a:r>
              <a:rPr lang="en-US" altLang="zh-CN" dirty="0" err="1"/>
              <a:t>r_c.real</a:t>
            </a:r>
            <a:r>
              <a:rPr lang="en-US" altLang="zh-CN" dirty="0"/>
              <a:t>;  image += </a:t>
            </a:r>
            <a:r>
              <a:rPr lang="en-US" altLang="zh-CN" dirty="0" err="1"/>
              <a:t>r_c.image</a:t>
            </a:r>
            <a:r>
              <a:rPr lang="en-US" altLang="zh-CN" dirty="0"/>
              <a:t>;  return *this; }</a:t>
            </a:r>
          </a:p>
          <a:p>
            <a:r>
              <a:rPr lang="en-US" altLang="zh-CN" dirty="0"/>
              <a:t>   void print() const{</a:t>
            </a:r>
          </a:p>
          <a:p>
            <a:r>
              <a:rPr lang="en-US" altLang="zh-CN" dirty="0"/>
              <a:t>       if(real){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&lt;&lt;real;</a:t>
            </a:r>
          </a:p>
          <a:p>
            <a:r>
              <a:rPr lang="en-US" altLang="zh-CN" dirty="0"/>
              <a:t>          if(image&gt;0) </a:t>
            </a:r>
            <a:r>
              <a:rPr lang="en-US" altLang="zh-CN" dirty="0" err="1"/>
              <a:t>cout</a:t>
            </a:r>
            <a:r>
              <a:rPr lang="en-US" altLang="zh-CN" dirty="0"/>
              <a:t>&lt;&lt;"+";  }</a:t>
            </a:r>
          </a:p>
          <a:p>
            <a:r>
              <a:rPr lang="en-US" altLang="zh-CN" dirty="0"/>
              <a:t>       if(image){</a:t>
            </a:r>
          </a:p>
          <a:p>
            <a:r>
              <a:rPr lang="en-US" altLang="zh-CN" dirty="0"/>
              <a:t>          if(abs(image)!=1)</a:t>
            </a:r>
            <a:r>
              <a:rPr lang="en-US" altLang="zh-CN" dirty="0" err="1"/>
              <a:t>cout</a:t>
            </a:r>
            <a:r>
              <a:rPr lang="en-US" altLang="zh-CN" dirty="0"/>
              <a:t>&lt;&lt;image;</a:t>
            </a:r>
          </a:p>
          <a:p>
            <a:r>
              <a:rPr lang="en-US" altLang="zh-CN" dirty="0"/>
              <a:t>          if(image==-1)</a:t>
            </a:r>
            <a:r>
              <a:rPr lang="en-US" altLang="zh-CN" dirty="0" err="1"/>
              <a:t>cout</a:t>
            </a:r>
            <a:r>
              <a:rPr lang="en-US" altLang="zh-CN" dirty="0"/>
              <a:t>&lt;&lt;"-";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i</a:t>
            </a:r>
            <a:r>
              <a:rPr lang="en-US" altLang="zh-CN" dirty="0"/>
              <a:t>";  }</a:t>
            </a:r>
          </a:p>
          <a:p>
            <a:r>
              <a:rPr lang="en-US" altLang="zh-CN" dirty="0"/>
              <a:t>       if(real==0 &amp;&amp; image==0)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&lt;&lt;0;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CComplex</a:t>
            </a:r>
            <a:r>
              <a:rPr lang="en-US" altLang="zh-CN" dirty="0"/>
              <a:t> a(3, 4), b(-3, -14);</a:t>
            </a:r>
          </a:p>
          <a:p>
            <a:r>
              <a:rPr lang="en-US" altLang="zh-CN" dirty="0"/>
              <a:t>    a += b;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.*</a:t>
            </a:r>
            <a:r>
              <a:rPr lang="zh-CN" altLang="en-US" sz="1200" b="0" i="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运算符：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这是两个运算符合起来的。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是成员运算符号，表示对象成员的。*是取指针所指的单元内容。用在获取指针数据指向的数据。</a:t>
            </a:r>
            <a:endParaRPr lang="en-US" altLang="zh-CN" sz="1200" b="0" i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比如：</a:t>
            </a:r>
            <a:br>
              <a:rPr lang="zh-CN" alt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class ob</a:t>
            </a:r>
            <a:b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{</a:t>
            </a:r>
            <a:b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char* p;</a:t>
            </a:r>
            <a:b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}</a:t>
            </a:r>
            <a:b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ob temp;</a:t>
            </a:r>
            <a:b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temp.*p;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调用成员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指针处的值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同理，你如果有 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ob *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obp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= new ob;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可以用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obp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-&gt;*p 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获取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指向的字符</a:t>
            </a:r>
            <a:endParaRPr lang="en-US" altLang="zh-CN" sz="1200" b="0" i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#include&lt;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iostream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&gt;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using namespace std;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class A {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public: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* p;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A(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s){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  p=new int(s);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 }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};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main(){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A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(5);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&lt;&lt;a.*p&lt;&lt;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endl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;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}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48565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const Complex&amp; operator+= (const Complex &amp;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r_c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); </a:t>
            </a:r>
            <a:r>
              <a:rPr lang="zh-CN" altLang="en-US" dirty="0">
                <a:ea typeface="宋体" charset="-122"/>
              </a:rPr>
              <a:t>返回常对象，不能继续赋值，测试</a:t>
            </a:r>
            <a:r>
              <a:rPr lang="en-US" altLang="zh-CN" dirty="0">
                <a:ea typeface="宋体" charset="-122"/>
              </a:rPr>
              <a:t>(a+=b)+=b</a:t>
            </a:r>
            <a:r>
              <a:rPr lang="zh-CN" altLang="en-US" dirty="0">
                <a:ea typeface="宋体" charset="-122"/>
              </a:rPr>
              <a:t>类似这种的。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但如果是 </a:t>
            </a:r>
            <a:r>
              <a:rPr lang="en-US" altLang="zh-CN" dirty="0" err="1">
                <a:ea typeface="宋体" charset="-122"/>
              </a:rPr>
              <a:t>CComplex</a:t>
            </a:r>
            <a:r>
              <a:rPr lang="en-US" altLang="zh-CN" dirty="0">
                <a:ea typeface="宋体" charset="-122"/>
              </a:rPr>
              <a:t> c3=c1+=c2;</a:t>
            </a:r>
            <a:r>
              <a:rPr lang="en-US" altLang="zh-CN" baseline="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c3+=c2;</a:t>
            </a:r>
            <a:r>
              <a:rPr lang="zh-CN" altLang="en-US" dirty="0">
                <a:ea typeface="宋体" charset="-122"/>
              </a:rPr>
              <a:t>就没问题，因为只是赋值语句，</a:t>
            </a:r>
            <a:r>
              <a:rPr lang="en-US" altLang="zh-CN" dirty="0">
                <a:ea typeface="宋体" charset="-122"/>
              </a:rPr>
              <a:t>c3</a:t>
            </a:r>
            <a:r>
              <a:rPr lang="zh-CN" altLang="en-US" dirty="0">
                <a:ea typeface="宋体" charset="-122"/>
              </a:rPr>
              <a:t>并不是常对象。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//////////////////////////////////////////</a:t>
            </a:r>
          </a:p>
          <a:p>
            <a:r>
              <a:rPr lang="zh-CN" altLang="en-US" dirty="0"/>
              <a:t>补充完整的程序：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CComplex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double real, image;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CComplex</a:t>
            </a:r>
            <a:r>
              <a:rPr lang="en-US" altLang="zh-CN" dirty="0"/>
              <a:t>(double a=0.0, double b=0.0)</a:t>
            </a:r>
          </a:p>
          <a:p>
            <a:r>
              <a:rPr lang="en-US" altLang="zh-CN" dirty="0"/>
              <a:t>  {   real = a;      image = b;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CComplex</a:t>
            </a:r>
            <a:r>
              <a:rPr lang="en-US" altLang="zh-CN" dirty="0"/>
              <a:t>(const </a:t>
            </a:r>
            <a:r>
              <a:rPr lang="en-US" altLang="zh-CN" dirty="0" err="1"/>
              <a:t>CComplex</a:t>
            </a:r>
            <a:r>
              <a:rPr lang="en-US" altLang="zh-CN" dirty="0"/>
              <a:t> &amp;r)</a:t>
            </a:r>
          </a:p>
          <a:p>
            <a:r>
              <a:rPr lang="en-US" altLang="zh-CN" dirty="0"/>
              <a:t>  {   real = </a:t>
            </a:r>
            <a:r>
              <a:rPr lang="en-US" altLang="zh-CN" dirty="0" err="1"/>
              <a:t>r.real</a:t>
            </a:r>
            <a:r>
              <a:rPr lang="en-US" altLang="zh-CN" dirty="0"/>
              <a:t>;      image = </a:t>
            </a:r>
            <a:r>
              <a:rPr lang="en-US" altLang="zh-CN" dirty="0" err="1"/>
              <a:t>r.image</a:t>
            </a:r>
            <a:r>
              <a:rPr lang="en-US" altLang="zh-CN" dirty="0"/>
              <a:t>;  }</a:t>
            </a:r>
          </a:p>
          <a:p>
            <a:r>
              <a:rPr lang="en-US" altLang="zh-CN" dirty="0"/>
              <a:t>  void print() const;</a:t>
            </a:r>
          </a:p>
          <a:p>
            <a:r>
              <a:rPr lang="en-US" altLang="zh-CN" dirty="0"/>
              <a:t>  const </a:t>
            </a:r>
            <a:r>
              <a:rPr lang="en-US" altLang="zh-CN" dirty="0" err="1"/>
              <a:t>CComplex</a:t>
            </a:r>
            <a:r>
              <a:rPr lang="en-US" altLang="zh-CN" dirty="0"/>
              <a:t>&amp; operator+= (const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const </a:t>
            </a:r>
            <a:r>
              <a:rPr lang="en-US" altLang="zh-CN" dirty="0" err="1"/>
              <a:t>CComplex</a:t>
            </a:r>
            <a:r>
              <a:rPr lang="en-US" altLang="zh-CN" dirty="0"/>
              <a:t>&amp; operator+= (double c);//</a:t>
            </a:r>
            <a:r>
              <a:rPr lang="zh-CN" altLang="en-US" dirty="0"/>
              <a:t>实部、虚部加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CComplex</a:t>
            </a:r>
            <a:r>
              <a:rPr lang="en-US" altLang="zh-CN" dirty="0"/>
              <a:t> operator+ (const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r_c</a:t>
            </a:r>
            <a:r>
              <a:rPr lang="en-US" altLang="zh-CN" dirty="0"/>
              <a:t>) const;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CComplex</a:t>
            </a:r>
            <a:r>
              <a:rPr lang="en-US" altLang="zh-CN" dirty="0"/>
              <a:t> operator+ (double c) const;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CComplex</a:t>
            </a:r>
            <a:r>
              <a:rPr lang="en-US" altLang="zh-CN" dirty="0"/>
              <a:t>::print() const{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&lt;&lt;"real="&lt;&lt;real&lt;&lt;",image="&lt;&lt;image&lt;&lt;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const </a:t>
            </a:r>
            <a:r>
              <a:rPr lang="en-US" altLang="zh-CN" dirty="0" err="1"/>
              <a:t>CComplex</a:t>
            </a:r>
            <a:r>
              <a:rPr lang="en-US" altLang="zh-CN" dirty="0"/>
              <a:t>&amp;  </a:t>
            </a:r>
            <a:r>
              <a:rPr lang="en-US" altLang="zh-CN" dirty="0" err="1"/>
              <a:t>CComplex</a:t>
            </a:r>
            <a:r>
              <a:rPr lang="en-US" altLang="zh-CN" dirty="0"/>
              <a:t>::operator+= (const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r_c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real+=</a:t>
            </a:r>
            <a:r>
              <a:rPr lang="en-US" altLang="zh-CN" dirty="0" err="1"/>
              <a:t>r_c.real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image+=</a:t>
            </a:r>
            <a:r>
              <a:rPr lang="en-US" altLang="zh-CN" dirty="0" err="1"/>
              <a:t>r_c.image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return *this;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const </a:t>
            </a:r>
            <a:r>
              <a:rPr lang="en-US" altLang="zh-CN" dirty="0" err="1"/>
              <a:t>CComplex</a:t>
            </a:r>
            <a:r>
              <a:rPr lang="en-US" altLang="zh-CN" dirty="0"/>
              <a:t>&amp; </a:t>
            </a:r>
            <a:r>
              <a:rPr lang="en-US" altLang="zh-CN" dirty="0" err="1"/>
              <a:t>CComplex</a:t>
            </a:r>
            <a:r>
              <a:rPr lang="en-US" altLang="zh-CN" dirty="0"/>
              <a:t>::operator+= (double c)//</a:t>
            </a:r>
            <a:r>
              <a:rPr lang="zh-CN" altLang="en-US" dirty="0"/>
              <a:t>实部、虚部加</a:t>
            </a:r>
            <a:r>
              <a:rPr lang="en-US" altLang="zh-CN" dirty="0"/>
              <a:t>c{</a:t>
            </a:r>
          </a:p>
          <a:p>
            <a:r>
              <a:rPr lang="en-US" altLang="zh-CN" dirty="0"/>
              <a:t>{   real+=c;</a:t>
            </a:r>
          </a:p>
          <a:p>
            <a:r>
              <a:rPr lang="en-US" altLang="zh-CN" dirty="0"/>
              <a:t>    image+=c;</a:t>
            </a:r>
          </a:p>
          <a:p>
            <a:r>
              <a:rPr lang="en-US" altLang="zh-CN" dirty="0"/>
              <a:t>    return *this;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CComplex</a:t>
            </a:r>
            <a:r>
              <a:rPr lang="en-US" altLang="zh-CN" dirty="0"/>
              <a:t> </a:t>
            </a:r>
            <a:r>
              <a:rPr lang="en-US" altLang="zh-CN" dirty="0" err="1"/>
              <a:t>CComplex</a:t>
            </a:r>
            <a:r>
              <a:rPr lang="en-US" altLang="zh-CN" dirty="0"/>
              <a:t>::operator+ (const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r_c</a:t>
            </a:r>
            <a:r>
              <a:rPr lang="en-US" altLang="zh-CN" dirty="0"/>
              <a:t>) const{</a:t>
            </a:r>
          </a:p>
          <a:p>
            <a:r>
              <a:rPr lang="en-US" altLang="zh-CN" dirty="0"/>
              <a:t>   double </a:t>
            </a:r>
            <a:r>
              <a:rPr lang="en-US" altLang="zh-CN" dirty="0" err="1"/>
              <a:t>r,i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r=</a:t>
            </a:r>
            <a:r>
              <a:rPr lang="en-US" altLang="zh-CN" dirty="0" err="1"/>
              <a:t>real+r_c.real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image+r_c.image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return </a:t>
            </a:r>
            <a:r>
              <a:rPr lang="en-US" altLang="zh-CN" dirty="0" err="1"/>
              <a:t>CComplex</a:t>
            </a:r>
            <a:r>
              <a:rPr lang="en-US" altLang="zh-CN" dirty="0"/>
              <a:t>(</a:t>
            </a:r>
            <a:r>
              <a:rPr lang="en-US" altLang="zh-CN" dirty="0" err="1"/>
              <a:t>r,i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CComplex</a:t>
            </a:r>
            <a:r>
              <a:rPr lang="en-US" altLang="zh-CN" dirty="0"/>
              <a:t> </a:t>
            </a:r>
            <a:r>
              <a:rPr lang="en-US" altLang="zh-CN" dirty="0" err="1"/>
              <a:t>CComplex</a:t>
            </a:r>
            <a:r>
              <a:rPr lang="en-US" altLang="zh-CN" dirty="0"/>
              <a:t>::operator+ (double c) const{</a:t>
            </a:r>
          </a:p>
          <a:p>
            <a:r>
              <a:rPr lang="en-US" altLang="zh-CN" dirty="0"/>
              <a:t>   double </a:t>
            </a:r>
            <a:r>
              <a:rPr lang="en-US" altLang="zh-CN" dirty="0" err="1"/>
              <a:t>r,i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r=</a:t>
            </a:r>
            <a:r>
              <a:rPr lang="en-US" altLang="zh-CN" dirty="0" err="1"/>
              <a:t>real+c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image+c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return </a:t>
            </a:r>
            <a:r>
              <a:rPr lang="en-US" altLang="zh-CN" dirty="0" err="1"/>
              <a:t>CComplex</a:t>
            </a:r>
            <a:r>
              <a:rPr lang="en-US" altLang="zh-CN" dirty="0"/>
              <a:t>(</a:t>
            </a:r>
            <a:r>
              <a:rPr lang="en-US" altLang="zh-CN" dirty="0" err="1"/>
              <a:t>r,i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CComplex</a:t>
            </a:r>
            <a:r>
              <a:rPr lang="en-US" altLang="zh-CN" dirty="0"/>
              <a:t> c1(1,2),c2(3,4),c3;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c=5;</a:t>
            </a:r>
          </a:p>
          <a:p>
            <a:r>
              <a:rPr lang="en-US" altLang="zh-CN" dirty="0"/>
              <a:t>  c1+=c2;</a:t>
            </a:r>
          </a:p>
          <a:p>
            <a:r>
              <a:rPr lang="en-US" altLang="zh-CN" dirty="0"/>
              <a:t>  c1.print();</a:t>
            </a:r>
          </a:p>
          <a:p>
            <a:r>
              <a:rPr lang="en-US" altLang="zh-CN" dirty="0"/>
              <a:t>  c1+=c;</a:t>
            </a:r>
          </a:p>
          <a:p>
            <a:r>
              <a:rPr lang="en-US" altLang="zh-CN" dirty="0"/>
              <a:t>  c1.print();</a:t>
            </a:r>
          </a:p>
          <a:p>
            <a:r>
              <a:rPr lang="en-US" altLang="zh-CN" dirty="0"/>
              <a:t>  c3=c1+c2;</a:t>
            </a:r>
          </a:p>
          <a:p>
            <a:r>
              <a:rPr lang="en-US" altLang="zh-CN" dirty="0"/>
              <a:t>  c3.print();</a:t>
            </a:r>
          </a:p>
          <a:p>
            <a:r>
              <a:rPr lang="en-US" altLang="zh-CN" dirty="0"/>
              <a:t>  c3=c1+c;</a:t>
            </a:r>
          </a:p>
          <a:p>
            <a:r>
              <a:rPr lang="en-US" altLang="zh-CN" dirty="0"/>
              <a:t>  c3.print();</a:t>
            </a:r>
          </a:p>
          <a:p>
            <a:r>
              <a:rPr lang="en-US" altLang="zh-CN" dirty="0"/>
              <a:t>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补充完整的程序：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CComplex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double real, image;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CComplex</a:t>
            </a:r>
            <a:r>
              <a:rPr lang="en-US" altLang="zh-CN" dirty="0"/>
              <a:t>(double a=0.0, double b=0.0)</a:t>
            </a:r>
          </a:p>
          <a:p>
            <a:r>
              <a:rPr lang="en-US" altLang="zh-CN" dirty="0"/>
              <a:t>  {   real = a;      image = b;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CComplex</a:t>
            </a:r>
            <a:r>
              <a:rPr lang="en-US" altLang="zh-CN" dirty="0"/>
              <a:t>(double c) { real = c; image = 0.0; }</a:t>
            </a:r>
          </a:p>
          <a:p>
            <a:r>
              <a:rPr lang="en-US" altLang="zh-CN" dirty="0"/>
              <a:t>  void print() const;</a:t>
            </a:r>
          </a:p>
          <a:p>
            <a:r>
              <a:rPr lang="en-US" altLang="zh-CN" dirty="0"/>
              <a:t>  friend void operator+= (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r_x</a:t>
            </a:r>
            <a:r>
              <a:rPr lang="en-US" altLang="zh-CN" dirty="0"/>
              <a:t>, const 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friend </a:t>
            </a:r>
            <a:r>
              <a:rPr lang="en-US" altLang="zh-CN" dirty="0" err="1"/>
              <a:t>CComplex</a:t>
            </a:r>
            <a:r>
              <a:rPr lang="en-US" altLang="zh-CN" dirty="0"/>
              <a:t> operator+ (const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r_x</a:t>
            </a:r>
            <a:r>
              <a:rPr lang="en-US" altLang="zh-CN" dirty="0"/>
              <a:t>, const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CComplex</a:t>
            </a:r>
            <a:r>
              <a:rPr lang="en-US" altLang="zh-CN" dirty="0"/>
              <a:t>::print() const{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&lt;&lt;"real="&lt;&lt;real&lt;&lt;",image="&lt;&lt;image&lt;&lt;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 operator+= (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r_x</a:t>
            </a:r>
            <a:r>
              <a:rPr lang="en-US" altLang="zh-CN" dirty="0"/>
              <a:t>, const 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r_y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r_x.real</a:t>
            </a:r>
            <a:r>
              <a:rPr lang="en-US" altLang="zh-CN" dirty="0"/>
              <a:t>+=</a:t>
            </a:r>
            <a:r>
              <a:rPr lang="en-US" altLang="zh-CN" dirty="0" err="1"/>
              <a:t>r_y.real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r_x.image</a:t>
            </a:r>
            <a:r>
              <a:rPr lang="en-US" altLang="zh-CN" dirty="0"/>
              <a:t>+=</a:t>
            </a:r>
            <a:r>
              <a:rPr lang="en-US" altLang="zh-CN" dirty="0" err="1"/>
              <a:t>r_y.image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pt-BR" altLang="zh-CN" dirty="0"/>
              <a:t>CComplex operator+ (const CComplex &amp;r_x, const CComplex &amp;r_y){</a:t>
            </a:r>
          </a:p>
          <a:p>
            <a:r>
              <a:rPr lang="pt-BR" altLang="zh-CN" dirty="0"/>
              <a:t>   double r,i;</a:t>
            </a:r>
          </a:p>
          <a:p>
            <a:r>
              <a:rPr lang="pt-BR" altLang="zh-CN" dirty="0"/>
              <a:t>   r=r_x.real+r_y.real;</a:t>
            </a:r>
          </a:p>
          <a:p>
            <a:r>
              <a:rPr lang="pt-BR" altLang="zh-CN" dirty="0"/>
              <a:t>   i=r_x.image+r_y.image;</a:t>
            </a:r>
          </a:p>
          <a:p>
            <a:r>
              <a:rPr lang="pt-BR" altLang="zh-CN" dirty="0"/>
              <a:t>   CComplex c(r,i);</a:t>
            </a:r>
          </a:p>
          <a:p>
            <a:r>
              <a:rPr lang="pt-BR" altLang="zh-CN" dirty="0"/>
              <a:t>   return c;</a:t>
            </a:r>
          </a:p>
          <a:p>
            <a:r>
              <a:rPr lang="pt-BR" altLang="zh-CN" dirty="0"/>
              <a:t>}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CComplex</a:t>
            </a:r>
            <a:r>
              <a:rPr lang="en-US" altLang="zh-CN" dirty="0"/>
              <a:t> c1(1,2),c2(3,4),c3;</a:t>
            </a:r>
          </a:p>
          <a:p>
            <a:r>
              <a:rPr lang="en-US" altLang="zh-CN" dirty="0"/>
              <a:t>  c1+=c2;</a:t>
            </a:r>
          </a:p>
          <a:p>
            <a:r>
              <a:rPr lang="en-US" altLang="zh-CN" dirty="0"/>
              <a:t>  c1.print();</a:t>
            </a:r>
          </a:p>
          <a:p>
            <a:r>
              <a:rPr lang="en-US" altLang="zh-CN" dirty="0"/>
              <a:t>  c3=c1+c2;</a:t>
            </a:r>
          </a:p>
          <a:p>
            <a:r>
              <a:rPr lang="en-US" altLang="zh-CN" dirty="0"/>
              <a:t>  c3.print();</a:t>
            </a:r>
          </a:p>
          <a:p>
            <a:r>
              <a:rPr lang="en-US" altLang="zh-CN" dirty="0"/>
              <a:t>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Increase{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Increase(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x):value(x){}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void display(){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&lt;&lt;"value =" &lt;&lt;value 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Increase &amp; operator++();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前增量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operator++(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后增量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&amp; Increase::operator++()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value++;       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先增量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*this; 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再返回原对象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::operator++(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Increase temp(*this);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临时对象存放原有对象值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value++;        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原有对象增量修改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temp;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返回原有对象值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Increase n(20);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(n++).display();              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显示临时对象值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             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显示原有对象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++n;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++(++n);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Increase{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private: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	</a:t>
            </a:r>
            <a:r>
              <a:rPr lang="en-US" altLang="zh-CN" dirty="0" err="1"/>
              <a:t>int</a:t>
            </a:r>
            <a:r>
              <a:rPr lang="en-US" altLang="zh-CN" dirty="0"/>
              <a:t> value;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	Increase(</a:t>
            </a:r>
            <a:r>
              <a:rPr lang="en-US" altLang="zh-CN" dirty="0" err="1"/>
              <a:t>int</a:t>
            </a:r>
            <a:r>
              <a:rPr lang="en-US" altLang="zh-CN" dirty="0"/>
              <a:t> x):value(x){}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	friend Increase &amp; operator++(Increase &amp;);     	//</a:t>
            </a:r>
            <a:r>
              <a:rPr lang="zh-CN" altLang="en-US" dirty="0"/>
              <a:t>前增量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	</a:t>
            </a:r>
            <a:r>
              <a:rPr lang="en-US" altLang="zh-CN" dirty="0"/>
              <a:t>friend Increase operator++(Increase &amp;,</a:t>
            </a:r>
            <a:r>
              <a:rPr lang="en-US" altLang="zh-CN" dirty="0" err="1"/>
              <a:t>int</a:t>
            </a:r>
            <a:r>
              <a:rPr lang="en-US" altLang="zh-CN" dirty="0"/>
              <a:t>);    	//</a:t>
            </a:r>
            <a:r>
              <a:rPr lang="zh-CN" altLang="en-US" dirty="0"/>
              <a:t>后增量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	</a:t>
            </a:r>
            <a:r>
              <a:rPr lang="en-US" altLang="zh-CN" dirty="0"/>
              <a:t>void display(){ </a:t>
            </a:r>
            <a:r>
              <a:rPr lang="en-US" altLang="zh-CN" dirty="0" err="1"/>
              <a:t>cout</a:t>
            </a:r>
            <a:r>
              <a:rPr lang="en-US" altLang="zh-CN" dirty="0"/>
              <a:t> &lt;&lt;"value=" &lt;&lt;value 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Increase &amp; operator++(Increase &amp; a)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	</a:t>
            </a:r>
            <a:r>
              <a:rPr lang="en-US" altLang="zh-CN" dirty="0" err="1"/>
              <a:t>a.value</a:t>
            </a:r>
            <a:r>
              <a:rPr lang="en-US" altLang="zh-CN" dirty="0"/>
              <a:t>++;                       	//</a:t>
            </a:r>
            <a:r>
              <a:rPr lang="zh-CN" altLang="en-US" dirty="0"/>
              <a:t>前增量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	</a:t>
            </a:r>
            <a:r>
              <a:rPr lang="en-US" altLang="zh-CN" dirty="0"/>
              <a:t>return a;                        	//</a:t>
            </a:r>
            <a:r>
              <a:rPr lang="zh-CN" altLang="en-US" dirty="0"/>
              <a:t>再返回原对象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Increase operator++(Increase&amp; a,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 Increase temp(a);           //</a:t>
            </a:r>
            <a:r>
              <a:rPr lang="zh-CN" altLang="en-US" dirty="0"/>
              <a:t>通过拷贝构造函数保存原有对象值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	</a:t>
            </a:r>
            <a:r>
              <a:rPr lang="en-US" altLang="zh-CN" dirty="0" err="1"/>
              <a:t>a.value</a:t>
            </a:r>
            <a:r>
              <a:rPr lang="en-US" altLang="zh-CN" dirty="0"/>
              <a:t>++;                  //</a:t>
            </a:r>
            <a:r>
              <a:rPr lang="zh-CN" altLang="en-US" dirty="0"/>
              <a:t>原有对象增量修改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	</a:t>
            </a:r>
            <a:r>
              <a:rPr lang="en-US" altLang="zh-CN" dirty="0"/>
              <a:t>return temp;                //</a:t>
            </a:r>
            <a:r>
              <a:rPr lang="zh-CN" altLang="en-US" dirty="0"/>
              <a:t>返回原有对象值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	Increase n(20);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	</a:t>
            </a:r>
            <a:r>
              <a:rPr lang="en-US" altLang="zh-CN" dirty="0" err="1"/>
              <a:t>n.display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(n++).display();                 	//</a:t>
            </a:r>
            <a:r>
              <a:rPr lang="zh-CN" altLang="en-US" dirty="0"/>
              <a:t>显示临时对象值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	</a:t>
            </a:r>
            <a:r>
              <a:rPr lang="en-US" altLang="zh-CN" dirty="0" err="1"/>
              <a:t>n.display</a:t>
            </a:r>
            <a:r>
              <a:rPr lang="en-US" altLang="zh-CN" dirty="0"/>
              <a:t>();                     	//</a:t>
            </a:r>
            <a:r>
              <a:rPr lang="zh-CN" altLang="en-US" dirty="0"/>
              <a:t>显示原有对象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	</a:t>
            </a:r>
            <a:r>
              <a:rPr lang="en-US" altLang="zh-CN" dirty="0"/>
              <a:t>++n;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	</a:t>
            </a:r>
            <a:r>
              <a:rPr lang="en-US" altLang="zh-CN" dirty="0" err="1"/>
              <a:t>n.display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	++(++n);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	</a:t>
            </a:r>
            <a:r>
              <a:rPr lang="en-US" altLang="zh-CN" dirty="0" err="1"/>
              <a:t>n.display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	//(n++)++;                         	</a:t>
            </a:r>
            <a:endParaRPr lang="zh-CN" altLang="en-US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	</a:t>
            </a:r>
            <a:r>
              <a:rPr lang="en-US" altLang="zh-CN" dirty="0" err="1"/>
              <a:t>n.display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Date{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year,month,day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int days[12]={31,28,31,30,31,30,31,31,30,31,30,31};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Date(int y=0,int m=0,int d=0):year(y),month(m),day(d){}</a:t>
            </a:r>
          </a:p>
          <a:p>
            <a:r>
              <a:rPr lang="en-US" altLang="zh-CN" dirty="0"/>
              <a:t>  void judge1(int y){</a:t>
            </a:r>
          </a:p>
          <a:p>
            <a:r>
              <a:rPr lang="en-US" altLang="zh-CN" dirty="0"/>
              <a:t>     if(y%400==0 || (y%4==0 &amp;&amp; y%100!=0))</a:t>
            </a:r>
          </a:p>
          <a:p>
            <a:r>
              <a:rPr lang="en-US" altLang="zh-CN" dirty="0"/>
              <a:t>        days[1]=29;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int judge2(int y){</a:t>
            </a:r>
          </a:p>
          <a:p>
            <a:r>
              <a:rPr lang="en-US" altLang="zh-CN" dirty="0"/>
              <a:t>     if(y%400==0 || (y%4==0 &amp;&amp; y%100!=0))</a:t>
            </a:r>
          </a:p>
          <a:p>
            <a:r>
              <a:rPr lang="en-US" altLang="zh-CN" dirty="0"/>
              <a:t>        return 366;</a:t>
            </a:r>
          </a:p>
          <a:p>
            <a:r>
              <a:rPr lang="en-US" altLang="zh-CN" dirty="0"/>
              <a:t>     return 365;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Date operator+(int d){</a:t>
            </a:r>
          </a:p>
          <a:p>
            <a:r>
              <a:rPr lang="en-US" altLang="zh-CN" dirty="0"/>
              <a:t>      Date t(*this);</a:t>
            </a:r>
          </a:p>
          <a:p>
            <a:r>
              <a:rPr lang="en-US" altLang="zh-CN" dirty="0"/>
              <a:t>      d+=</a:t>
            </a:r>
            <a:r>
              <a:rPr lang="en-US" altLang="zh-CN" dirty="0" err="1"/>
              <a:t>t.day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judge1(</a:t>
            </a:r>
            <a:r>
              <a:rPr lang="en-US" altLang="zh-CN" dirty="0" err="1"/>
              <a:t>t.year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while(d&gt;days[t.month-1]){</a:t>
            </a:r>
          </a:p>
          <a:p>
            <a:r>
              <a:rPr lang="en-US" altLang="zh-CN" dirty="0"/>
              <a:t>        d-=days[t.month-1];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t.month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t.month</a:t>
            </a:r>
            <a:r>
              <a:rPr lang="en-US" altLang="zh-CN" dirty="0"/>
              <a:t>&gt;12){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t.month</a:t>
            </a:r>
            <a:r>
              <a:rPr lang="en-US" altLang="zh-CN" dirty="0"/>
              <a:t>=1;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t.year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     judge1(</a:t>
            </a:r>
            <a:r>
              <a:rPr lang="en-US" altLang="zh-CN" dirty="0" err="1"/>
              <a:t>t.year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t.day</a:t>
            </a:r>
            <a:r>
              <a:rPr lang="en-US" altLang="zh-CN" dirty="0"/>
              <a:t>=d;</a:t>
            </a:r>
          </a:p>
          <a:p>
            <a:r>
              <a:rPr lang="en-US" altLang="zh-CN" dirty="0"/>
              <a:t>      return t;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Date operator-(int d){</a:t>
            </a:r>
          </a:p>
          <a:p>
            <a:r>
              <a:rPr lang="en-US" altLang="zh-CN" dirty="0"/>
              <a:t>      Date t(*this);</a:t>
            </a:r>
          </a:p>
          <a:p>
            <a:r>
              <a:rPr lang="en-US" altLang="zh-CN" dirty="0"/>
              <a:t>      d=</a:t>
            </a:r>
            <a:r>
              <a:rPr lang="en-US" altLang="zh-CN" dirty="0" err="1"/>
              <a:t>t.day</a:t>
            </a:r>
            <a:r>
              <a:rPr lang="en-US" altLang="zh-CN" dirty="0"/>
              <a:t>-d;</a:t>
            </a:r>
          </a:p>
          <a:p>
            <a:r>
              <a:rPr lang="en-US" altLang="zh-CN" dirty="0"/>
              <a:t>      while(d&lt;=0){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t.month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t.month</a:t>
            </a:r>
            <a:r>
              <a:rPr lang="en-US" altLang="zh-CN" dirty="0"/>
              <a:t>&lt;1){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t.month</a:t>
            </a:r>
            <a:r>
              <a:rPr lang="en-US" altLang="zh-CN" dirty="0"/>
              <a:t>=12;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t.year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            judge1(</a:t>
            </a:r>
            <a:r>
              <a:rPr lang="en-US" altLang="zh-CN" dirty="0" err="1"/>
              <a:t>t.year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d+=days[t.month-1];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t.day</a:t>
            </a:r>
            <a:r>
              <a:rPr lang="en-US" altLang="zh-CN" dirty="0"/>
              <a:t>=d;</a:t>
            </a:r>
          </a:p>
          <a:p>
            <a:r>
              <a:rPr lang="en-US" altLang="zh-CN" dirty="0"/>
              <a:t>      return t;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long operator-(Date&amp; d){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startYear</a:t>
            </a:r>
            <a:r>
              <a:rPr lang="en-US" altLang="zh-CN" dirty="0"/>
              <a:t>=(year&lt;</a:t>
            </a:r>
            <a:r>
              <a:rPr lang="en-US" altLang="zh-CN" dirty="0" err="1"/>
              <a:t>d.year</a:t>
            </a:r>
            <a:r>
              <a:rPr lang="en-US" altLang="zh-CN" dirty="0"/>
              <a:t>)?</a:t>
            </a:r>
            <a:r>
              <a:rPr lang="en-US" altLang="zh-CN" dirty="0" err="1"/>
              <a:t>year:d.year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  long sum1=day;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startYear;i</a:t>
            </a:r>
            <a:r>
              <a:rPr lang="en-US" altLang="zh-CN" dirty="0"/>
              <a:t>&lt;</a:t>
            </a:r>
            <a:r>
              <a:rPr lang="en-US" altLang="zh-CN" dirty="0" err="1"/>
              <a:t>year;i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sum1+=judge2(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judge1(year);</a:t>
            </a:r>
          </a:p>
          <a:p>
            <a:r>
              <a:rPr lang="en-US" altLang="zh-CN" dirty="0"/>
              <a:t>      for(int j=1;j&lt;</a:t>
            </a:r>
            <a:r>
              <a:rPr lang="en-US" altLang="zh-CN" dirty="0" err="1"/>
              <a:t>month;j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sum1+=days[j-1];</a:t>
            </a:r>
          </a:p>
          <a:p>
            <a:endParaRPr lang="en-US" altLang="zh-CN" dirty="0"/>
          </a:p>
          <a:p>
            <a:r>
              <a:rPr lang="en-US" altLang="zh-CN" dirty="0"/>
              <a:t>      long sum11=</a:t>
            </a:r>
            <a:r>
              <a:rPr lang="en-US" altLang="zh-CN" dirty="0" err="1"/>
              <a:t>d.day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startYear;i</a:t>
            </a:r>
            <a:r>
              <a:rPr lang="en-US" altLang="zh-CN" dirty="0"/>
              <a:t>&lt;</a:t>
            </a:r>
            <a:r>
              <a:rPr lang="en-US" altLang="zh-CN" dirty="0" err="1"/>
              <a:t>d.year;i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sum11+=judge2(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judge1(</a:t>
            </a:r>
            <a:r>
              <a:rPr lang="en-US" altLang="zh-CN" dirty="0" err="1"/>
              <a:t>d.year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for(int j=1;j&lt;</a:t>
            </a:r>
            <a:r>
              <a:rPr lang="en-US" altLang="zh-CN" dirty="0" err="1"/>
              <a:t>d.month;j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sum11+=days[j-1];</a:t>
            </a:r>
          </a:p>
          <a:p>
            <a:r>
              <a:rPr lang="en-US" altLang="zh-CN" dirty="0"/>
              <a:t>      return abs(sum1-sum11);</a:t>
            </a:r>
          </a:p>
          <a:p>
            <a:endParaRPr lang="en-US" altLang="zh-CN" dirty="0"/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void print(){</a:t>
            </a:r>
            <a:r>
              <a:rPr lang="en-US" altLang="zh-CN" dirty="0" err="1"/>
              <a:t>cout</a:t>
            </a:r>
            <a:r>
              <a:rPr lang="en-US" altLang="zh-CN" dirty="0"/>
              <a:t>&lt;&lt;year&lt;&lt;"-"&lt;&lt;month&lt;&lt;"-"&lt;&lt;day&lt;&lt;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Date d1(2020,12,31),d2(2021,1,1),d3;</a:t>
            </a:r>
          </a:p>
          <a:p>
            <a:r>
              <a:rPr lang="en-US" altLang="zh-CN" dirty="0"/>
              <a:t>   d3=d1+1;</a:t>
            </a:r>
          </a:p>
          <a:p>
            <a:r>
              <a:rPr lang="en-US" altLang="zh-CN" dirty="0"/>
              <a:t>   d3.print();</a:t>
            </a:r>
          </a:p>
          <a:p>
            <a:r>
              <a:rPr lang="en-US" altLang="zh-CN" dirty="0"/>
              <a:t>   d3=d2-1;</a:t>
            </a:r>
          </a:p>
          <a:p>
            <a:r>
              <a:rPr lang="en-US" altLang="zh-CN" dirty="0"/>
              <a:t>   d3.print();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&lt;&lt;d1-d2&lt;&lt;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union</a:t>
            </a:r>
            <a:r>
              <a:rPr lang="zh-CN" altLang="en-US" b="1" dirty="0"/>
              <a:t>：联合数据类型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union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各成员共享一段内存空间</a:t>
            </a:r>
            <a:r>
              <a:rPr lang="en-US" altLang="zh-CN" dirty="0"/>
              <a:t>, </a:t>
            </a:r>
            <a:r>
              <a:rPr lang="zh-CN" altLang="en-US" dirty="0"/>
              <a:t>一个</a:t>
            </a:r>
            <a:r>
              <a:rPr lang="en-US" altLang="zh-CN" dirty="0"/>
              <a:t>union</a:t>
            </a:r>
            <a:r>
              <a:rPr lang="zh-CN" altLang="en-US" dirty="0"/>
              <a:t>变量的长度等于各成员中最长的长度。</a:t>
            </a:r>
            <a:endParaRPr lang="en-US" altLang="zh-CN" dirty="0"/>
          </a:p>
          <a:p>
            <a:r>
              <a:rPr lang="en-US" altLang="zh-CN" dirty="0"/>
              <a:t>union student{</a:t>
            </a:r>
          </a:p>
          <a:p>
            <a:r>
              <a:rPr lang="en-US" altLang="zh-CN" dirty="0"/>
              <a:t>      char name[20];</a:t>
            </a:r>
          </a:p>
          <a:p>
            <a:r>
              <a:rPr lang="en-US" altLang="zh-CN" dirty="0"/>
              <a:t>      int age;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sizeof</a:t>
            </a:r>
            <a:r>
              <a:rPr lang="en-US" altLang="zh-CN" dirty="0"/>
              <a:t>(student)&lt;&lt;</a:t>
            </a:r>
            <a:r>
              <a:rPr lang="en-US" altLang="zh-CN" dirty="0" err="1"/>
              <a:t>endl</a:t>
            </a:r>
            <a:r>
              <a:rPr lang="en-US" altLang="zh-CN" dirty="0"/>
              <a:t>;   //</a:t>
            </a:r>
            <a:r>
              <a:rPr lang="zh-CN" altLang="en-US" dirty="0"/>
              <a:t>输出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fr-FR" altLang="zh-CN" dirty="0"/>
              <a:t>char c='a';</a:t>
            </a:r>
          </a:p>
          <a:p>
            <a:r>
              <a:rPr lang="fr-FR" altLang="zh-CN" dirty="0"/>
              <a:t>     cout&lt;&lt;c&lt;&lt;endl;</a:t>
            </a:r>
          </a:p>
          <a:p>
            <a:r>
              <a:rPr lang="fr-FR" altLang="zh-CN" dirty="0"/>
              <a:t>     cout&lt;&lt;(int)c&lt;&lt;endl;</a:t>
            </a:r>
          </a:p>
          <a:p>
            <a:r>
              <a:rPr lang="fr-FR" altLang="zh-CN" dirty="0"/>
              <a:t>    </a:t>
            </a:r>
            <a:r>
              <a:rPr lang="en-US" altLang="zh-CN" dirty="0"/>
              <a:t>------------------------------</a:t>
            </a:r>
          </a:p>
          <a:p>
            <a:r>
              <a:rPr lang="en-US" altLang="zh-CN" dirty="0"/>
              <a:t>    </a:t>
            </a:r>
            <a:r>
              <a:rPr lang="fr-FR" altLang="zh-CN" dirty="0"/>
              <a:t>char c[10]="abc";</a:t>
            </a:r>
          </a:p>
          <a:p>
            <a:r>
              <a:rPr lang="fr-FR" altLang="zh-CN" dirty="0"/>
              <a:t>    cout&lt;&lt;c&lt;&lt;endl;</a:t>
            </a:r>
          </a:p>
          <a:p>
            <a:r>
              <a:rPr lang="fr-FR" altLang="zh-CN" dirty="0"/>
              <a:t>    cout&lt;&lt;(int*)(c)&lt;&lt;endl;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fr-FR" altLang="zh-CN" dirty="0"/>
              <a:t> char c='a';</a:t>
            </a:r>
          </a:p>
          <a:p>
            <a:r>
              <a:rPr lang="fr-FR" altLang="zh-CN" dirty="0"/>
              <a:t>      cout&lt;&lt;c&lt;&lt;endl;</a:t>
            </a:r>
          </a:p>
          <a:p>
            <a:r>
              <a:rPr lang="fr-FR" altLang="zh-CN" dirty="0"/>
              <a:t>     cout&lt;&lt;int(c)&lt;&lt;endl;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#include&lt;iostream&gt;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INTEGER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 int num;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INTEGER(int </a:t>
            </a:r>
            <a:r>
              <a:rPr lang="en-US" altLang="zh-CN" dirty="0" err="1"/>
              <a:t>i</a:t>
            </a:r>
            <a:r>
              <a:rPr lang="en-US" altLang="zh-CN" dirty="0"/>
              <a:t>):num(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  <a:r>
              <a:rPr lang="en-US" altLang="zh-CN" dirty="0" err="1"/>
              <a:t>cout</a:t>
            </a:r>
            <a:r>
              <a:rPr lang="en-US" altLang="zh-CN" dirty="0"/>
              <a:t>&lt;&lt;"1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INTEGER(const char *</a:t>
            </a:r>
            <a:r>
              <a:rPr lang="en-US" altLang="zh-CN" dirty="0" err="1"/>
              <a:t>ch,int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{  char c=</a:t>
            </a:r>
            <a:r>
              <a:rPr lang="en-US" altLang="zh-CN" dirty="0" err="1"/>
              <a:t>ch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if(</a:t>
            </a:r>
            <a:r>
              <a:rPr lang="en-US" altLang="zh-CN" dirty="0" err="1"/>
              <a:t>isupper</a:t>
            </a:r>
            <a:r>
              <a:rPr lang="en-US" altLang="zh-CN" dirty="0"/>
              <a:t>(c))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num=c-'A'+65;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else if(</a:t>
            </a:r>
            <a:r>
              <a:rPr lang="en-US" altLang="zh-CN" dirty="0" err="1"/>
              <a:t>islower</a:t>
            </a:r>
            <a:r>
              <a:rPr lang="en-US" altLang="zh-CN" dirty="0"/>
              <a:t>(c))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num=c-'a'+97;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else if(</a:t>
            </a:r>
            <a:r>
              <a:rPr lang="en-US" altLang="zh-CN" dirty="0" err="1"/>
              <a:t>isdigit</a:t>
            </a:r>
            <a:r>
              <a:rPr lang="en-US" altLang="zh-CN" dirty="0"/>
              <a:t>(c))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num=c-'0'+48;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else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num=0;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&lt;&lt;"2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void fun(INTEGER a)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{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a.num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void print(){</a:t>
            </a:r>
            <a:r>
              <a:rPr lang="en-US" altLang="zh-CN" dirty="0" err="1"/>
              <a:t>cout</a:t>
            </a:r>
            <a:r>
              <a:rPr lang="en-US" altLang="zh-CN" dirty="0"/>
              <a:t>&lt;&lt;num&lt;&lt;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main( )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INTEGER obj1=INTEGER(1);  //</a:t>
            </a:r>
            <a:r>
              <a:rPr lang="zh-CN" altLang="en-US" dirty="0"/>
              <a:t>注意这里只创建了一个对象，等式右边创建了一个匿名对象，然后将这个对象的地址赋值给</a:t>
            </a:r>
            <a:r>
              <a:rPr lang="en-US" altLang="zh-CN" dirty="0"/>
              <a:t>obj1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INTEGER obj2=INTEGER("chen",2);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INTEGER obj3="Chen";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INTEGER obj=("chen",2);  //</a:t>
            </a:r>
            <a:r>
              <a:rPr lang="zh-CN" altLang="en-US" dirty="0"/>
              <a:t>注意这一种赋值方式，用（）包起来，只取最后一个数据，这时最后一个数据是</a:t>
            </a:r>
            <a:r>
              <a:rPr lang="en-US" altLang="zh-CN" dirty="0"/>
              <a:t>2</a:t>
            </a:r>
            <a:r>
              <a:rPr lang="zh-CN" altLang="en-US" dirty="0"/>
              <a:t>，因此和第一种构造方法相配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// INTEGER obj={“chen”,2}; </a:t>
            </a:r>
            <a:r>
              <a:rPr lang="zh-CN" altLang="en-US" dirty="0"/>
              <a:t>多个数据用</a:t>
            </a:r>
            <a:r>
              <a:rPr lang="en-US" altLang="zh-CN" dirty="0"/>
              <a:t>{}</a:t>
            </a:r>
            <a:r>
              <a:rPr lang="zh-CN" altLang="en-US" dirty="0"/>
              <a:t>包起来，是可以的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</a:t>
            </a:r>
            <a:r>
              <a:rPr lang="en-US" altLang="zh-CN" dirty="0"/>
              <a:t>INTEGER obj4=5.23;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obj1=20;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//obj1=INTEGER(20);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obj2="</a:t>
            </a:r>
            <a:r>
              <a:rPr lang="en-US" altLang="zh-CN" dirty="0" err="1"/>
              <a:t>chun</a:t>
            </a:r>
            <a:r>
              <a:rPr lang="en-US" altLang="zh-CN" dirty="0"/>
              <a:t>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obj3.fun(3);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//obj3.fun(INTEGER(3));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obj3.fun("hello");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return 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#include&lt;iostream&gt;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INTEGER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 int num;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INTEGER(int </a:t>
            </a:r>
            <a:r>
              <a:rPr lang="en-US" altLang="zh-CN" dirty="0" err="1"/>
              <a:t>i</a:t>
            </a:r>
            <a:r>
              <a:rPr lang="en-US" altLang="zh-CN" dirty="0"/>
              <a:t>):num(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  <a:r>
              <a:rPr lang="en-US" altLang="zh-CN" dirty="0" err="1"/>
              <a:t>cout</a:t>
            </a:r>
            <a:r>
              <a:rPr lang="en-US" altLang="zh-CN" dirty="0"/>
              <a:t>&lt;&lt;"1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INTEGER(char *</a:t>
            </a:r>
            <a:r>
              <a:rPr lang="en-US" altLang="zh-CN" dirty="0" err="1"/>
              <a:t>ch,int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{  char c=</a:t>
            </a:r>
            <a:r>
              <a:rPr lang="en-US" altLang="zh-CN" dirty="0" err="1"/>
              <a:t>ch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if(</a:t>
            </a:r>
            <a:r>
              <a:rPr lang="en-US" altLang="zh-CN" dirty="0" err="1"/>
              <a:t>isupper</a:t>
            </a:r>
            <a:r>
              <a:rPr lang="en-US" altLang="zh-CN" dirty="0"/>
              <a:t>(c))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num=c-'A'+65;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else if(</a:t>
            </a:r>
            <a:r>
              <a:rPr lang="en-US" altLang="zh-CN" dirty="0" err="1"/>
              <a:t>islower</a:t>
            </a:r>
            <a:r>
              <a:rPr lang="en-US" altLang="zh-CN" dirty="0"/>
              <a:t>(c))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num=c-'a'+97;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else if(</a:t>
            </a:r>
            <a:r>
              <a:rPr lang="en-US" altLang="zh-CN" dirty="0" err="1"/>
              <a:t>isdigit</a:t>
            </a:r>
            <a:r>
              <a:rPr lang="en-US" altLang="zh-CN" dirty="0"/>
              <a:t>(c))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num=c-'0'+48;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else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num=0;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&lt;&lt;"2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void operator=(double a){   //</a:t>
            </a:r>
            <a:r>
              <a:rPr lang="zh-CN" altLang="en-US" dirty="0"/>
              <a:t>注意：哪怕用户重载了</a:t>
            </a:r>
            <a:r>
              <a:rPr lang="en-US" altLang="zh-CN" dirty="0"/>
              <a:t>=</a:t>
            </a:r>
            <a:r>
              <a:rPr lang="zh-CN" altLang="en-US" dirty="0"/>
              <a:t>，系统还是保留了同类型的对象可以相互赋值的特性。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num=a;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&lt;&lt;"="&lt;&lt;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void operator=(char* a){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num=a[0];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&lt;&lt;"="&lt;&lt;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void fun(INTEGER a)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{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a.num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void print(){</a:t>
            </a:r>
            <a:r>
              <a:rPr lang="en-US" altLang="zh-CN" dirty="0" err="1"/>
              <a:t>cout</a:t>
            </a:r>
            <a:r>
              <a:rPr lang="en-US" altLang="zh-CN" dirty="0"/>
              <a:t>&lt;&lt;num&lt;&lt;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main( )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INTEGER obj1=INTEGER(1);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INTEGER obj2=INTEGER("chen",2);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INTEGER obj3="Chen";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INTEGER obj=("chen",2);  //</a:t>
            </a:r>
            <a:r>
              <a:rPr lang="zh-CN" altLang="en-US" dirty="0"/>
              <a:t>注意这一种赋值方式，用（）包起来，只取最后一个数据，这时最后一个数据是</a:t>
            </a:r>
            <a:r>
              <a:rPr lang="en-US" altLang="zh-CN" dirty="0"/>
              <a:t>2</a:t>
            </a:r>
            <a:r>
              <a:rPr lang="zh-CN" altLang="en-US" dirty="0"/>
              <a:t>，因此和第一种构造方法相配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</a:t>
            </a:r>
            <a:r>
              <a:rPr lang="en-US" altLang="zh-CN" dirty="0"/>
              <a:t>INTEGER obj4=5.23;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obj1=20;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//obj1=INTEGER(20);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obj2="</a:t>
            </a:r>
            <a:r>
              <a:rPr lang="en-US" altLang="zh-CN" dirty="0" err="1"/>
              <a:t>chun</a:t>
            </a:r>
            <a:r>
              <a:rPr lang="en-US" altLang="zh-CN" dirty="0"/>
              <a:t>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obj3.fun(3);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//obj3.fun(INTEGER(3));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obj3.fun("hello");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return 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X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x;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X(</a:t>
            </a:r>
            <a:r>
              <a:rPr lang="en-US" altLang="zh-CN" dirty="0" err="1"/>
              <a:t>int</a:t>
            </a:r>
            <a:r>
              <a:rPr lang="en-US" altLang="zh-CN" dirty="0"/>
              <a:t> _x):x(_x){</a:t>
            </a:r>
            <a:r>
              <a:rPr lang="en-US" altLang="zh-CN" dirty="0" err="1"/>
              <a:t>cout</a:t>
            </a:r>
            <a:r>
              <a:rPr lang="en-US" altLang="zh-CN" dirty="0"/>
              <a:t>&lt;&lt;"X's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void print(){</a:t>
            </a:r>
            <a:r>
              <a:rPr lang="en-US" altLang="zh-CN" dirty="0" err="1"/>
              <a:t>cout</a:t>
            </a:r>
            <a:r>
              <a:rPr lang="en-US" altLang="zh-CN" dirty="0"/>
              <a:t>&lt;&lt;"X="&lt;&lt;x&lt;&lt;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 Y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y;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Y(X _x):y(_</a:t>
            </a:r>
            <a:r>
              <a:rPr lang="en-US" altLang="zh-CN" dirty="0" err="1"/>
              <a:t>x.getX</a:t>
            </a:r>
            <a:r>
              <a:rPr lang="en-US" altLang="zh-CN" dirty="0"/>
              <a:t>()){</a:t>
            </a:r>
            <a:r>
              <a:rPr lang="en-US" altLang="zh-CN" dirty="0" err="1"/>
              <a:t>cout</a:t>
            </a:r>
            <a:r>
              <a:rPr lang="en-US" altLang="zh-CN" dirty="0"/>
              <a:t>&lt;&lt;"Y's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void print(){</a:t>
            </a:r>
            <a:r>
              <a:rPr lang="en-US" altLang="zh-CN" dirty="0" err="1"/>
              <a:t>cout</a:t>
            </a:r>
            <a:r>
              <a:rPr lang="en-US" altLang="zh-CN" dirty="0"/>
              <a:t>&lt;&lt;"Y="&lt;&lt;y&lt;&lt;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    </a:t>
            </a:r>
            <a:r>
              <a:rPr lang="en-US" altLang="zh-CN" dirty="0"/>
              <a:t>X </a:t>
            </a:r>
            <a:r>
              <a:rPr lang="en-US" altLang="zh-CN" dirty="0" err="1"/>
              <a:t>objX</a:t>
            </a:r>
            <a:r>
              <a:rPr lang="en-US" altLang="zh-CN" dirty="0"/>
              <a:t>=1;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    </a:t>
            </a:r>
            <a:r>
              <a:rPr lang="en-US" altLang="zh-CN" dirty="0" err="1"/>
              <a:t>objX.print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Y </a:t>
            </a:r>
            <a:r>
              <a:rPr lang="en-US" altLang="zh-CN" dirty="0" err="1"/>
              <a:t>objY</a:t>
            </a:r>
            <a:r>
              <a:rPr lang="en-US" altLang="zh-CN" dirty="0"/>
              <a:t>=</a:t>
            </a:r>
            <a:r>
              <a:rPr lang="en-US" altLang="zh-CN" dirty="0" err="1"/>
              <a:t>objX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    </a:t>
            </a:r>
            <a:r>
              <a:rPr lang="en-US" altLang="zh-CN" dirty="0" err="1"/>
              <a:t>objY.print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Y a=10;         //</a:t>
            </a:r>
            <a:r>
              <a:rPr lang="zh-CN" altLang="en-US" dirty="0"/>
              <a:t>？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    </a:t>
            </a:r>
            <a:r>
              <a:rPr lang="en-US" altLang="zh-CN" dirty="0" err="1"/>
              <a:t>a.print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    </a:t>
            </a:r>
            <a:r>
              <a:rPr lang="en-US" altLang="zh-CN" dirty="0"/>
              <a:t>return 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这个例子一定要注意：因为在类</a:t>
            </a:r>
            <a:r>
              <a:rPr lang="en-US" altLang="zh-CN" dirty="0"/>
              <a:t>RMB</a:t>
            </a:r>
            <a:r>
              <a:rPr lang="zh-CN" altLang="en-US" dirty="0"/>
              <a:t>中需要创建</a:t>
            </a:r>
            <a:r>
              <a:rPr lang="en-US" altLang="zh-CN" dirty="0"/>
              <a:t>Point3D</a:t>
            </a:r>
            <a:r>
              <a:rPr lang="zh-CN" altLang="en-US" dirty="0"/>
              <a:t>对象，因此函数的实现只能在类外进行，并且要放在</a:t>
            </a:r>
            <a:r>
              <a:rPr lang="en-US" altLang="zh-CN" dirty="0"/>
              <a:t>Point3D</a:t>
            </a:r>
            <a:r>
              <a:rPr lang="zh-CN" altLang="en-US" dirty="0"/>
              <a:t>类的后面。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Point3D;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RMB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yuan,jiao,fen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 RMB(</a:t>
            </a:r>
            <a:r>
              <a:rPr lang="en-US" altLang="zh-CN" dirty="0" err="1"/>
              <a:t>int</a:t>
            </a:r>
            <a:r>
              <a:rPr lang="en-US" altLang="zh-CN" dirty="0"/>
              <a:t> y=0,int j=0,int f=0);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operator double();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operator </a:t>
            </a:r>
            <a:r>
              <a:rPr lang="en-US" altLang="zh-CN" dirty="0" err="1"/>
              <a:t>int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operator Point3D();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void print();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Point3D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double </a:t>
            </a:r>
            <a:r>
              <a:rPr lang="en-US" altLang="zh-CN" dirty="0" err="1"/>
              <a:t>x,y,z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Point3D(double _x=0,double _y=0,double _z=0);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void print();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operator RMB();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RMB::RMB(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</a:t>
            </a:r>
            <a:r>
              <a:rPr lang="en-US" altLang="zh-CN" dirty="0" err="1"/>
              <a:t>j,int</a:t>
            </a:r>
            <a:r>
              <a:rPr lang="en-US" altLang="zh-CN" dirty="0"/>
              <a:t> f):</a:t>
            </a:r>
            <a:r>
              <a:rPr lang="en-US" altLang="zh-CN" dirty="0" err="1"/>
              <a:t>yuan</a:t>
            </a:r>
            <a:r>
              <a:rPr lang="en-US" altLang="zh-CN" dirty="0"/>
              <a:t>(y),</a:t>
            </a:r>
            <a:r>
              <a:rPr lang="en-US" altLang="zh-CN" dirty="0" err="1"/>
              <a:t>jiao</a:t>
            </a:r>
            <a:r>
              <a:rPr lang="en-US" altLang="zh-CN" dirty="0"/>
              <a:t>(j),fen(f){}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RMB::operator double()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{return </a:t>
            </a:r>
            <a:r>
              <a:rPr lang="en-US" altLang="zh-CN" dirty="0" err="1"/>
              <a:t>yuan+jiao</a:t>
            </a:r>
            <a:r>
              <a:rPr lang="en-US" altLang="zh-CN" dirty="0"/>
              <a:t>/10.0+fen/100.0;}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RMB::operator </a:t>
            </a:r>
            <a:r>
              <a:rPr lang="en-US" altLang="zh-CN" dirty="0" err="1"/>
              <a:t>int</a:t>
            </a:r>
            <a:r>
              <a:rPr lang="en-US" altLang="zh-CN" dirty="0"/>
              <a:t>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{return </a:t>
            </a:r>
            <a:r>
              <a:rPr lang="en-US" altLang="zh-CN" dirty="0" err="1"/>
              <a:t>yuan</a:t>
            </a:r>
            <a:r>
              <a:rPr lang="en-US" altLang="zh-CN" dirty="0"/>
              <a:t>*100+jiao*10+fen;}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RMB::operator Point3D()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{return Point3D(</a:t>
            </a:r>
            <a:r>
              <a:rPr lang="en-US" altLang="zh-CN" dirty="0" err="1"/>
              <a:t>yuan,jiao,fen</a:t>
            </a:r>
            <a:r>
              <a:rPr lang="en-US" altLang="zh-CN" dirty="0"/>
              <a:t>);}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RMB::print(){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yuan</a:t>
            </a:r>
            <a:r>
              <a:rPr lang="en-US" altLang="zh-CN" dirty="0"/>
              <a:t>&lt;&lt;"."&lt;&lt;</a:t>
            </a:r>
            <a:r>
              <a:rPr lang="en-US" altLang="zh-CN" dirty="0" err="1"/>
              <a:t>jiao</a:t>
            </a:r>
            <a:r>
              <a:rPr lang="en-US" altLang="zh-CN" dirty="0"/>
              <a:t>&lt;&lt;fen&lt;&lt;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Point3D::Point3D(double _</a:t>
            </a:r>
            <a:r>
              <a:rPr lang="en-US" altLang="zh-CN" dirty="0" err="1"/>
              <a:t>x,double</a:t>
            </a:r>
            <a:r>
              <a:rPr lang="en-US" altLang="zh-CN" dirty="0"/>
              <a:t> _</a:t>
            </a:r>
            <a:r>
              <a:rPr lang="en-US" altLang="zh-CN" dirty="0" err="1"/>
              <a:t>y,double</a:t>
            </a:r>
            <a:r>
              <a:rPr lang="en-US" altLang="zh-CN" dirty="0"/>
              <a:t> _z):x(_x),y(_y),z(_z){}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Point3D::print(){</a:t>
            </a:r>
            <a:r>
              <a:rPr lang="en-US" altLang="zh-CN" dirty="0" err="1"/>
              <a:t>cout</a:t>
            </a:r>
            <a:r>
              <a:rPr lang="en-US" altLang="zh-CN" dirty="0"/>
              <a:t>&lt;&lt;"("&lt;&lt;x&lt;&lt;","&lt;&lt;y&lt;&lt;","&lt;&lt;z&lt;&lt;")"&lt;&lt;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Point3D::operator RMB()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	return RMB(</a:t>
            </a:r>
            <a:r>
              <a:rPr lang="en-US" altLang="zh-CN" dirty="0" err="1"/>
              <a:t>x,y,z</a:t>
            </a:r>
            <a:r>
              <a:rPr lang="en-US" altLang="zh-CN" dirty="0"/>
              <a:t>);}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RMB r(1,2,3);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double d=r;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&lt;&lt;d&lt;&lt;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t=r;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Point3D p=r;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p.print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Point3D p1(2,3,4);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RMB r1=p1;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r1.print();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return 1;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Date{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private: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y, m ,d;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Date(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d):y(y),m(m),d(d){}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friend </a:t>
            </a:r>
            <a:r>
              <a:rPr lang="en-US" altLang="zh-CN" dirty="0" err="1"/>
              <a:t>ostream</a:t>
            </a:r>
            <a:r>
              <a:rPr lang="en-US" altLang="zh-CN" dirty="0"/>
              <a:t>&amp; operator&lt;&lt;(</a:t>
            </a:r>
            <a:r>
              <a:rPr lang="en-US" altLang="zh-CN" dirty="0" err="1"/>
              <a:t>ostream</a:t>
            </a:r>
            <a:r>
              <a:rPr lang="en-US" altLang="zh-CN" dirty="0"/>
              <a:t> &amp;</a:t>
            </a:r>
            <a:r>
              <a:rPr lang="en-US" altLang="zh-CN" dirty="0" err="1"/>
              <a:t>stream,const</a:t>
            </a:r>
            <a:r>
              <a:rPr lang="en-US" altLang="zh-CN" dirty="0"/>
              <a:t> Date &amp;date);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friend </a:t>
            </a:r>
            <a:r>
              <a:rPr lang="en-US" altLang="zh-CN" dirty="0" err="1"/>
              <a:t>istream</a:t>
            </a:r>
            <a:r>
              <a:rPr lang="en-US" altLang="zh-CN" dirty="0"/>
              <a:t>&amp; operator&gt;&gt;(</a:t>
            </a:r>
            <a:r>
              <a:rPr lang="en-US" altLang="zh-CN" dirty="0" err="1"/>
              <a:t>istream</a:t>
            </a:r>
            <a:r>
              <a:rPr lang="en-US" altLang="zh-CN" dirty="0"/>
              <a:t> &amp;</a:t>
            </a:r>
            <a:r>
              <a:rPr lang="en-US" altLang="zh-CN" dirty="0" err="1"/>
              <a:t>stream,Date</a:t>
            </a:r>
            <a:r>
              <a:rPr lang="en-US" altLang="zh-CN" dirty="0"/>
              <a:t> &amp;date);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ostream</a:t>
            </a:r>
            <a:r>
              <a:rPr lang="en-US" altLang="zh-CN" dirty="0"/>
              <a:t>&amp; operator&lt;&lt;(</a:t>
            </a:r>
            <a:r>
              <a:rPr lang="en-US" altLang="zh-CN" dirty="0" err="1"/>
              <a:t>ostream</a:t>
            </a:r>
            <a:r>
              <a:rPr lang="en-US" altLang="zh-CN" dirty="0"/>
              <a:t> &amp;</a:t>
            </a:r>
            <a:r>
              <a:rPr lang="en-US" altLang="zh-CN" dirty="0" err="1"/>
              <a:t>stream,const</a:t>
            </a:r>
            <a:r>
              <a:rPr lang="en-US" altLang="zh-CN" dirty="0"/>
              <a:t> Date &amp;date)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stream&lt;&lt;</a:t>
            </a:r>
            <a:r>
              <a:rPr lang="en-US" altLang="zh-CN" dirty="0" err="1"/>
              <a:t>date.y</a:t>
            </a:r>
            <a:r>
              <a:rPr lang="en-US" altLang="zh-CN" dirty="0"/>
              <a:t>&lt;&lt;"/"&lt;&lt;</a:t>
            </a:r>
            <a:r>
              <a:rPr lang="en-US" altLang="zh-CN" dirty="0" err="1"/>
              <a:t>date.m</a:t>
            </a:r>
            <a:r>
              <a:rPr lang="en-US" altLang="zh-CN" dirty="0"/>
              <a:t>&lt;&lt;"/"&lt;&lt;</a:t>
            </a:r>
            <a:r>
              <a:rPr lang="en-US" altLang="zh-CN" dirty="0" err="1"/>
              <a:t>date.d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return stream;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istream</a:t>
            </a:r>
            <a:r>
              <a:rPr lang="en-US" altLang="zh-CN" dirty="0"/>
              <a:t>&amp; operator&gt;&gt;(</a:t>
            </a:r>
            <a:r>
              <a:rPr lang="en-US" altLang="zh-CN" dirty="0" err="1"/>
              <a:t>istream</a:t>
            </a:r>
            <a:r>
              <a:rPr lang="en-US" altLang="zh-CN" dirty="0"/>
              <a:t> &amp;</a:t>
            </a:r>
            <a:r>
              <a:rPr lang="en-US" altLang="zh-CN" dirty="0" err="1"/>
              <a:t>stream,Date</a:t>
            </a:r>
            <a:r>
              <a:rPr lang="en-US" altLang="zh-CN" dirty="0"/>
              <a:t> &amp;date)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stream&gt;&gt;</a:t>
            </a:r>
            <a:r>
              <a:rPr lang="en-US" altLang="zh-CN" dirty="0" err="1"/>
              <a:t>date.y</a:t>
            </a:r>
            <a:r>
              <a:rPr lang="en-US" altLang="zh-CN" dirty="0"/>
              <a:t>&gt;&gt;</a:t>
            </a:r>
            <a:r>
              <a:rPr lang="en-US" altLang="zh-CN" dirty="0" err="1"/>
              <a:t>date.m</a:t>
            </a:r>
            <a:r>
              <a:rPr lang="en-US" altLang="zh-CN" dirty="0"/>
              <a:t>&gt;&gt;</a:t>
            </a:r>
            <a:r>
              <a:rPr lang="en-US" altLang="zh-CN" dirty="0" err="1"/>
              <a:t>date.d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return stream;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 )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Date </a:t>
            </a:r>
            <a:r>
              <a:rPr lang="en-US" altLang="zh-CN" dirty="0" err="1"/>
              <a:t>Cdate</a:t>
            </a:r>
            <a:r>
              <a:rPr lang="en-US" altLang="zh-CN" dirty="0"/>
              <a:t>(2004,1,1);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&lt;&lt;"Current date:"&lt;&lt;</a:t>
            </a:r>
            <a:r>
              <a:rPr lang="en-US" altLang="zh-CN" dirty="0" err="1"/>
              <a:t>Cdate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&lt;&lt;"Enter new date:";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Cdate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&lt;&lt;"New date:"&lt;&lt;</a:t>
            </a:r>
            <a:r>
              <a:rPr lang="en-US" altLang="zh-CN" dirty="0" err="1"/>
              <a:t>Cdate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可以再测试下这种情况：</a:t>
            </a:r>
            <a:r>
              <a:rPr lang="en-US" altLang="zh-CN" dirty="0"/>
              <a:t>Date</a:t>
            </a:r>
            <a:r>
              <a:rPr lang="zh-CN" altLang="en-US" dirty="0"/>
              <a:t>后没有</a:t>
            </a:r>
            <a:r>
              <a:rPr lang="en-US" altLang="zh-CN" dirty="0"/>
              <a:t>&amp;</a:t>
            </a:r>
            <a:r>
              <a:rPr lang="zh-CN" altLang="en-US" dirty="0"/>
              <a:t>的情况，即</a:t>
            </a:r>
            <a:r>
              <a:rPr lang="en-US" altLang="zh-CN" dirty="0" err="1"/>
              <a:t>istream</a:t>
            </a:r>
            <a:r>
              <a:rPr lang="en-US" altLang="zh-CN" dirty="0"/>
              <a:t>&amp; operator&gt;&gt;(</a:t>
            </a:r>
            <a:r>
              <a:rPr lang="en-US" altLang="zh-CN" dirty="0" err="1"/>
              <a:t>istream</a:t>
            </a:r>
            <a:r>
              <a:rPr lang="en-US" altLang="zh-CN" dirty="0"/>
              <a:t> &amp;</a:t>
            </a:r>
            <a:r>
              <a:rPr lang="en-US" altLang="zh-CN" dirty="0" err="1"/>
              <a:t>stream,Date</a:t>
            </a:r>
            <a:r>
              <a:rPr lang="en-US" altLang="zh-CN" dirty="0"/>
              <a:t> date)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#include&lt;iostream&gt;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</a:t>
            </a:r>
            <a:r>
              <a:rPr lang="en-US" altLang="zh-CN" dirty="0" err="1"/>
              <a:t>CString</a:t>
            </a:r>
            <a:r>
              <a:rPr lang="en-US" altLang="zh-CN" dirty="0"/>
              <a:t>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private: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char *p;	//</a:t>
            </a:r>
            <a:r>
              <a:rPr lang="zh-CN" altLang="en-US" dirty="0"/>
              <a:t>含指针的数据成员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</a:t>
            </a: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CString</a:t>
            </a:r>
            <a:r>
              <a:rPr lang="en-US" altLang="zh-CN" dirty="0"/>
              <a:t>(const char *</a:t>
            </a:r>
            <a:r>
              <a:rPr lang="en-US" altLang="zh-CN" dirty="0" err="1"/>
              <a:t>p_s</a:t>
            </a:r>
            <a:r>
              <a:rPr lang="en-US" altLang="zh-CN" dirty="0"/>
              <a:t>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p=new char[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p_s</a:t>
            </a:r>
            <a:r>
              <a:rPr lang="en-US" altLang="zh-CN" dirty="0"/>
              <a:t>)+1];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p,p_s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CString</a:t>
            </a:r>
            <a:r>
              <a:rPr lang="en-US" altLang="zh-CN" dirty="0"/>
              <a:t>(const </a:t>
            </a:r>
            <a:r>
              <a:rPr lang="en-US" altLang="zh-CN" dirty="0" err="1"/>
              <a:t>CString</a:t>
            </a:r>
            <a:r>
              <a:rPr lang="en-US" altLang="zh-CN" dirty="0"/>
              <a:t> &amp;</a:t>
            </a:r>
            <a:r>
              <a:rPr lang="en-US" altLang="zh-CN" dirty="0" err="1"/>
              <a:t>r_s</a:t>
            </a:r>
            <a:r>
              <a:rPr lang="en-US" altLang="zh-CN" dirty="0"/>
              <a:t>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p=new char[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r_s.p</a:t>
            </a:r>
            <a:r>
              <a:rPr lang="en-US" altLang="zh-CN" dirty="0"/>
              <a:t>)+1];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p,r_s.p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~</a:t>
            </a:r>
            <a:r>
              <a:rPr lang="en-US" altLang="zh-CN" dirty="0" err="1"/>
              <a:t>CString</a:t>
            </a:r>
            <a:r>
              <a:rPr lang="en-US" altLang="zh-CN" dirty="0"/>
              <a:t>(){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if(p)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delete[] p;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void show() const{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CString</a:t>
            </a:r>
            <a:r>
              <a:rPr lang="en-US" altLang="zh-CN" dirty="0"/>
              <a:t>&amp; operator=(const </a:t>
            </a:r>
            <a:r>
              <a:rPr lang="en-US" altLang="zh-CN" dirty="0" err="1"/>
              <a:t>CString</a:t>
            </a:r>
            <a:r>
              <a:rPr lang="en-US" altLang="zh-CN" dirty="0"/>
              <a:t> &amp;</a:t>
            </a:r>
            <a:r>
              <a:rPr lang="en-US" altLang="zh-CN" dirty="0" err="1"/>
              <a:t>r_s</a:t>
            </a:r>
            <a:r>
              <a:rPr lang="en-US" altLang="zh-CN" dirty="0"/>
              <a:t>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if(p)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delete[] p;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p=new char[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r_s.p</a:t>
            </a:r>
            <a:r>
              <a:rPr lang="en-US" altLang="zh-CN" dirty="0"/>
              <a:t>)+1];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p,r_s.p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return (*this);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CString</a:t>
            </a:r>
            <a:r>
              <a:rPr lang="en-US" altLang="zh-CN" dirty="0"/>
              <a:t> &amp; operator+(const </a:t>
            </a:r>
            <a:r>
              <a:rPr lang="en-US" altLang="zh-CN" dirty="0" err="1"/>
              <a:t>CString</a:t>
            </a:r>
            <a:r>
              <a:rPr lang="en-US" altLang="zh-CN" dirty="0"/>
              <a:t> &amp;</a:t>
            </a:r>
            <a:r>
              <a:rPr lang="en-US" altLang="zh-CN" dirty="0" err="1"/>
              <a:t>r_s</a:t>
            </a:r>
            <a:r>
              <a:rPr lang="en-US" altLang="zh-CN" dirty="0"/>
              <a:t>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p,r_s.p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/*int len1=</a:t>
            </a:r>
            <a:r>
              <a:rPr lang="en-US" altLang="zh-CN" dirty="0" err="1"/>
              <a:t>strlen</a:t>
            </a:r>
            <a:r>
              <a:rPr lang="en-US" altLang="zh-CN" dirty="0"/>
              <a:t>(p),len2=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r_s.p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char* p1=new char[len1+len2+1];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int </a:t>
            </a:r>
            <a:r>
              <a:rPr lang="en-US" altLang="zh-CN" dirty="0" err="1"/>
              <a:t>i,k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for(</a:t>
            </a:r>
            <a:r>
              <a:rPr lang="en-US" altLang="zh-CN" dirty="0" err="1"/>
              <a:t>i</a:t>
            </a:r>
            <a:r>
              <a:rPr lang="en-US" altLang="zh-CN" dirty="0"/>
              <a:t>=0;i&lt;len1;i++)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p1[</a:t>
            </a:r>
            <a:r>
              <a:rPr lang="en-US" altLang="zh-CN" dirty="0" err="1"/>
              <a:t>i</a:t>
            </a:r>
            <a:r>
              <a:rPr lang="en-US" altLang="zh-CN" dirty="0"/>
              <a:t>]=p[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for(k=0;k&lt;len2;i++,k++)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p1[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r_s.p</a:t>
            </a:r>
            <a:r>
              <a:rPr lang="en-US" altLang="zh-CN" dirty="0"/>
              <a:t>[k];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p1[</a:t>
            </a:r>
            <a:r>
              <a:rPr lang="en-US" altLang="zh-CN" dirty="0" err="1"/>
              <a:t>i</a:t>
            </a:r>
            <a:r>
              <a:rPr lang="en-US" altLang="zh-CN" dirty="0"/>
              <a:t>]=0;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strcpy</a:t>
            </a:r>
            <a:r>
              <a:rPr lang="en-US" altLang="zh-CN" dirty="0"/>
              <a:t>(p,p1);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delete[] p1;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return (*this);*/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main(){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CString</a:t>
            </a:r>
            <a:r>
              <a:rPr lang="en-US" altLang="zh-CN" dirty="0"/>
              <a:t> str1("</a:t>
            </a:r>
            <a:r>
              <a:rPr lang="en-US" altLang="zh-CN" dirty="0" err="1"/>
              <a:t>shenzhen</a:t>
            </a:r>
            <a:r>
              <a:rPr lang="en-US" altLang="zh-CN" dirty="0"/>
              <a:t>");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CString</a:t>
            </a:r>
            <a:r>
              <a:rPr lang="en-US" altLang="zh-CN" dirty="0"/>
              <a:t> str2(" </a:t>
            </a:r>
            <a:r>
              <a:rPr lang="en-US" altLang="zh-CN" dirty="0" err="1"/>
              <a:t>guangzhou</a:t>
            </a:r>
            <a:r>
              <a:rPr lang="en-US" altLang="zh-CN" dirty="0"/>
              <a:t>");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(str1+str2).show();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(str2=str1).show();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</a:t>
            </a:r>
            <a:r>
              <a:rPr lang="en-US" altLang="zh-CN" smtClean="0"/>
              <a:t>str1.show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str2.show();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</a:t>
            </a:r>
            <a:r>
              <a:rPr lang="zh-CN" altLang="en-US" dirty="0"/>
              <a:t>同样的测试数据，测试有没有</a:t>
            </a:r>
            <a:r>
              <a:rPr lang="en-US" altLang="zh-CN" dirty="0"/>
              <a:t>=</a:t>
            </a:r>
            <a:r>
              <a:rPr lang="zh-CN" altLang="en-US" dirty="0"/>
              <a:t>的不同。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这个题要注意：因为</a:t>
            </a:r>
            <a:r>
              <a:rPr lang="en-US" altLang="zh-CN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operator[ ](</a:t>
            </a:r>
            <a:r>
              <a:rPr lang="en-US" altLang="zh-CN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index)</a:t>
            </a:r>
            <a:r>
              <a:rPr lang="zh-CN" alt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返回的是一个引用</a:t>
            </a:r>
            <a:r>
              <a:rPr lang="en-US" altLang="zh-CN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zh-CN" alt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，所以主程序中的</a:t>
            </a:r>
            <a:r>
              <a:rPr lang="en-US" altLang="zh-CN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label[2]=8;</a:t>
            </a:r>
            <a:r>
              <a:rPr lang="zh-CN" alt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可以执行；如果返回的是一个值</a:t>
            </a:r>
            <a:r>
              <a:rPr lang="en-US" altLang="zh-CN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zh-CN" alt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，该语句就会出错。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const </a:t>
            </a:r>
            <a:r>
              <a:rPr lang="en-US" altLang="zh-CN" dirty="0" err="1"/>
              <a:t>int</a:t>
            </a:r>
            <a:r>
              <a:rPr lang="en-US" altLang="zh-CN" dirty="0"/>
              <a:t> SIZE=10;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VECTOR{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protected: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</a:t>
            </a:r>
            <a:r>
              <a:rPr lang="en-US" altLang="zh-CN" dirty="0" err="1"/>
              <a:t>int</a:t>
            </a:r>
            <a:r>
              <a:rPr lang="en-US" altLang="zh-CN" dirty="0"/>
              <a:t> table[SIZE];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VECTOR(){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=0;i&lt;=SIZE-1;i++)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table[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&amp; operator[ ](</a:t>
            </a:r>
            <a:r>
              <a:rPr lang="en-US" altLang="zh-CN" dirty="0" err="1"/>
              <a:t>int</a:t>
            </a:r>
            <a:r>
              <a:rPr lang="en-US" altLang="zh-CN" dirty="0"/>
              <a:t> index){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    if((index&lt;0)||(index&gt;SIZE-1)){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&lt;&lt;"Index out of bounds\n";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      exit(0);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return table[index];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VECTOR label;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&lt;&lt;label[2]&lt;&lt;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label[2]=8;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&lt;&lt;label[2]&lt;&lt;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&lt;&lt;label[10]&lt;&lt;</a:t>
            </a:r>
            <a:r>
              <a:rPr lang="en-US" altLang="zh-CN" dirty="0" err="1"/>
              <a:t>endl</a:t>
            </a:r>
            <a:r>
              <a:rPr lang="en-US" altLang="zh-CN" dirty="0"/>
              <a:t>;//</a:t>
            </a:r>
            <a:r>
              <a:rPr lang="zh-CN" altLang="en-US" dirty="0"/>
              <a:t>引起程序异常终止，提示</a:t>
            </a:r>
            <a:r>
              <a:rPr lang="en-US" altLang="zh-CN" dirty="0"/>
              <a:t>Index out of bounds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return 1;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Demo{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Vector[5];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    </a:t>
            </a:r>
            <a:r>
              <a:rPr lang="en-US" altLang="zh-CN" dirty="0"/>
              <a:t>Demo() {};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&amp;operator[ ](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 {return Vector[</a:t>
            </a:r>
            <a:r>
              <a:rPr lang="en-US" altLang="zh-CN" dirty="0" err="1"/>
              <a:t>i</a:t>
            </a:r>
            <a:r>
              <a:rPr lang="en-US" altLang="zh-CN" dirty="0"/>
              <a:t>];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    </a:t>
            </a:r>
            <a:r>
              <a:rPr lang="en-US" altLang="zh-CN" dirty="0"/>
              <a:t>friend </a:t>
            </a:r>
            <a:r>
              <a:rPr lang="en-US" altLang="zh-CN" dirty="0" err="1"/>
              <a:t>ostream</a:t>
            </a:r>
            <a:r>
              <a:rPr lang="en-US" altLang="zh-CN" dirty="0"/>
              <a:t> &amp; operator &lt;&lt; (</a:t>
            </a:r>
            <a:r>
              <a:rPr lang="en-US" altLang="zh-CN" dirty="0" err="1"/>
              <a:t>ostream</a:t>
            </a:r>
            <a:r>
              <a:rPr lang="en-US" altLang="zh-CN" dirty="0"/>
              <a:t> &amp; stream, const Demo &amp;obj 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{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  stream&lt;&lt;</a:t>
            </a:r>
            <a:r>
              <a:rPr lang="en-US" altLang="zh-CN" dirty="0" err="1"/>
              <a:t>obj.Vector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stream&lt;&lt;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return stream;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  <a:r>
              <a:rPr lang="en-US" altLang="zh-CN" baseline="0" dirty="0"/>
              <a:t>   </a:t>
            </a:r>
            <a:r>
              <a:rPr lang="en-US" altLang="zh-CN" dirty="0"/>
              <a:t>Demo v;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v[</a:t>
            </a:r>
            <a:r>
              <a:rPr lang="en-US" altLang="zh-CN" dirty="0" err="1"/>
              <a:t>i</a:t>
            </a:r>
            <a:r>
              <a:rPr lang="en-US" altLang="zh-CN" dirty="0"/>
              <a:t>]=i+1;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&lt;&lt;v;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60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</a:t>
            </a:r>
            <a:r>
              <a:rPr lang="en-US" altLang="zh-CN" dirty="0" err="1"/>
              <a:t>mem</a:t>
            </a: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mem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a,int</a:t>
            </a:r>
            <a:r>
              <a:rPr lang="en-US" altLang="zh-CN" dirty="0"/>
              <a:t> b):a(a),b(b)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{</a:t>
            </a:r>
            <a:r>
              <a:rPr lang="en-US" altLang="zh-CN" dirty="0" err="1"/>
              <a:t>cout</a:t>
            </a:r>
            <a:r>
              <a:rPr lang="en-US" altLang="zh-CN" dirty="0"/>
              <a:t>&lt;&lt;"default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~</a:t>
            </a:r>
            <a:r>
              <a:rPr lang="en-US" altLang="zh-CN" dirty="0" err="1"/>
              <a:t>mem</a:t>
            </a:r>
            <a:r>
              <a:rPr lang="en-US" altLang="zh-CN" dirty="0"/>
              <a:t>(){</a:t>
            </a:r>
            <a:r>
              <a:rPr lang="en-US" altLang="zh-CN" dirty="0" err="1"/>
              <a:t>cout</a:t>
            </a:r>
            <a:r>
              <a:rPr lang="en-US" altLang="zh-CN" dirty="0"/>
              <a:t>&lt;&lt;"default </a:t>
            </a:r>
            <a:r>
              <a:rPr lang="en-US" altLang="zh-CN" dirty="0" err="1"/>
              <a:t>distructor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void *operator new(</a:t>
            </a:r>
            <a:r>
              <a:rPr lang="en-US" altLang="zh-CN" dirty="0" err="1"/>
              <a:t>size_t</a:t>
            </a:r>
            <a:r>
              <a:rPr lang="en-US" altLang="zh-CN" dirty="0"/>
              <a:t> size)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{  </a:t>
            </a:r>
            <a:r>
              <a:rPr lang="en-US" altLang="zh-CN" dirty="0" err="1"/>
              <a:t>cout</a:t>
            </a:r>
            <a:r>
              <a:rPr lang="en-US" altLang="zh-CN" dirty="0"/>
              <a:t>&lt;&lt;"new1 operator"&lt;&lt;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char *s=new char[size];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return s;                       //</a:t>
            </a:r>
            <a:r>
              <a:rPr lang="zh-CN" altLang="en-US" dirty="0"/>
              <a:t>返回指针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void *operator new(</a:t>
            </a:r>
            <a:r>
              <a:rPr lang="en-US" altLang="zh-CN" dirty="0" err="1"/>
              <a:t>size_t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{  </a:t>
            </a:r>
            <a:r>
              <a:rPr lang="en-US" altLang="zh-CN" dirty="0" err="1"/>
              <a:t>cout</a:t>
            </a:r>
            <a:r>
              <a:rPr lang="en-US" altLang="zh-CN" dirty="0"/>
              <a:t>&lt;&lt;"new2 operator"&lt;&lt;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char *s=new char[</a:t>
            </a:r>
            <a:r>
              <a:rPr lang="en-US" altLang="zh-CN" dirty="0" err="1"/>
              <a:t>size+len</a:t>
            </a:r>
            <a:r>
              <a:rPr lang="en-US" altLang="zh-CN" dirty="0"/>
              <a:t>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return s;                   	//</a:t>
            </a:r>
            <a:r>
              <a:rPr lang="zh-CN" altLang="en-US" dirty="0"/>
              <a:t>返回指针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void operator delete(void *p)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//</a:t>
            </a:r>
            <a:r>
              <a:rPr lang="zh-CN" altLang="en-US" dirty="0"/>
              <a:t>释放指针</a:t>
            </a:r>
            <a:r>
              <a:rPr lang="en-US" altLang="zh-CN" dirty="0"/>
              <a:t>p</a:t>
            </a:r>
            <a:r>
              <a:rPr lang="zh-CN" altLang="en-US" dirty="0"/>
              <a:t>所指向的一块内存空间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</a:t>
            </a:r>
            <a:r>
              <a:rPr lang="en-US" altLang="zh-CN" dirty="0"/>
              <a:t>{   </a:t>
            </a:r>
            <a:r>
              <a:rPr lang="en-US" altLang="zh-CN" dirty="0" err="1"/>
              <a:t>cout</a:t>
            </a:r>
            <a:r>
              <a:rPr lang="en-US" altLang="zh-CN" dirty="0"/>
              <a:t>&lt;&lt;"delete operator"&lt;&lt;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char *s=(char *)p;  //</a:t>
            </a:r>
            <a:r>
              <a:rPr lang="zh-CN" altLang="en-US" dirty="0"/>
              <a:t>强制类型转换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     </a:t>
            </a:r>
            <a:r>
              <a:rPr lang="en-US" altLang="zh-CN" dirty="0"/>
              <a:t>delete[] p;               //</a:t>
            </a:r>
            <a:r>
              <a:rPr lang="zh-CN" altLang="en-US" dirty="0"/>
              <a:t>释放内存空间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mem</a:t>
            </a:r>
            <a:r>
              <a:rPr lang="en-US" altLang="zh-CN" dirty="0"/>
              <a:t> *m=new() </a:t>
            </a:r>
            <a:r>
              <a:rPr lang="en-US" altLang="zh-CN" dirty="0" err="1"/>
              <a:t>mem</a:t>
            </a:r>
            <a:r>
              <a:rPr lang="en-US" altLang="zh-CN"/>
              <a:t>(1,2);</a:t>
            </a:r>
            <a:r>
              <a:rPr lang="en-US" altLang="zh-CN" baseline="0"/>
              <a:t>  </a:t>
            </a:r>
            <a:r>
              <a:rPr lang="en-US" altLang="zh-CN"/>
              <a:t>//</a:t>
            </a:r>
            <a:r>
              <a:rPr lang="en-US" altLang="zh-CN" dirty="0" err="1"/>
              <a:t>mem</a:t>
            </a:r>
            <a:r>
              <a:rPr lang="en-US" altLang="zh-CN" dirty="0"/>
              <a:t> *m=new </a:t>
            </a:r>
            <a:r>
              <a:rPr lang="en-US" altLang="zh-CN" dirty="0" err="1"/>
              <a:t>mem</a:t>
            </a:r>
            <a:r>
              <a:rPr lang="en-US" altLang="zh-CN" dirty="0"/>
              <a:t>(1,2);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delete m;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mem</a:t>
            </a:r>
            <a:r>
              <a:rPr lang="en-US" altLang="zh-CN" dirty="0"/>
              <a:t> *m1=new(5) </a:t>
            </a:r>
            <a:r>
              <a:rPr lang="en-US" altLang="zh-CN" dirty="0" err="1"/>
              <a:t>mem</a:t>
            </a:r>
            <a:r>
              <a:rPr lang="en-US" altLang="zh-CN" dirty="0"/>
              <a:t>(3,4);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delete m1;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源程序：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CComplex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private:  double real, image;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CComplex</a:t>
            </a:r>
            <a:r>
              <a:rPr lang="en-US" altLang="zh-CN" dirty="0"/>
              <a:t>(double r = 0, double </a:t>
            </a:r>
            <a:r>
              <a:rPr lang="en-US" altLang="zh-CN" dirty="0" err="1"/>
              <a:t>i</a:t>
            </a:r>
            <a:r>
              <a:rPr lang="en-US" altLang="zh-CN" dirty="0"/>
              <a:t> = 0);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CComplex</a:t>
            </a:r>
            <a:r>
              <a:rPr lang="en-US" altLang="zh-CN" dirty="0"/>
              <a:t>&amp; </a:t>
            </a:r>
            <a:r>
              <a:rPr lang="en-US" altLang="zh-CN" dirty="0" err="1"/>
              <a:t>addComplexToItself</a:t>
            </a:r>
            <a:r>
              <a:rPr lang="en-US" altLang="zh-CN" dirty="0"/>
              <a:t>(const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void print() const;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CComplex</a:t>
            </a:r>
            <a:r>
              <a:rPr lang="en-US" altLang="zh-CN" dirty="0"/>
              <a:t> a(3, 4), b(5, 6);</a:t>
            </a:r>
          </a:p>
          <a:p>
            <a:r>
              <a:rPr lang="en-US" altLang="zh-CN" dirty="0"/>
              <a:t>    a = </a:t>
            </a:r>
            <a:r>
              <a:rPr lang="en-US" altLang="zh-CN" dirty="0" err="1"/>
              <a:t>a.addComplexToItself</a:t>
            </a:r>
            <a:r>
              <a:rPr lang="en-US" altLang="zh-CN" dirty="0"/>
              <a:t>(b);</a:t>
            </a:r>
          </a:p>
          <a:p>
            <a:r>
              <a:rPr lang="en-US" altLang="zh-CN" dirty="0"/>
              <a:t>    //a += b; // error, </a:t>
            </a:r>
            <a:r>
              <a:rPr lang="zh-CN" altLang="en-US" dirty="0"/>
              <a:t>运算符’</a:t>
            </a:r>
            <a:r>
              <a:rPr lang="en-US" altLang="zh-CN" dirty="0"/>
              <a:t>+=’</a:t>
            </a:r>
            <a:r>
              <a:rPr lang="zh-CN" altLang="en-US" dirty="0"/>
              <a:t>没有被重载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a.print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</a:t>
            </a:r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CComplex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private:  double real, image;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CComplex</a:t>
            </a:r>
            <a:r>
              <a:rPr lang="en-US" altLang="zh-CN" dirty="0"/>
              <a:t>(double r = 0, double </a:t>
            </a:r>
            <a:r>
              <a:rPr lang="en-US" altLang="zh-CN" dirty="0" err="1"/>
              <a:t>i</a:t>
            </a:r>
            <a:r>
              <a:rPr lang="en-US" altLang="zh-CN" dirty="0"/>
              <a:t> = 0):real(r),image(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  <a:r>
              <a:rPr lang="en-US" altLang="zh-CN" dirty="0" err="1"/>
              <a:t>cout</a:t>
            </a:r>
            <a:r>
              <a:rPr lang="en-US" altLang="zh-CN" dirty="0"/>
              <a:t>&lt;&lt;"constructor"&lt;&lt;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CComplex</a:t>
            </a:r>
            <a:r>
              <a:rPr lang="en-US" altLang="zh-CN" dirty="0"/>
              <a:t>&amp; </a:t>
            </a:r>
            <a:r>
              <a:rPr lang="en-US" altLang="zh-CN" dirty="0" err="1"/>
              <a:t>addComplexToItself</a:t>
            </a:r>
            <a:r>
              <a:rPr lang="en-US" altLang="zh-CN" dirty="0"/>
              <a:t>(const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{  real += </a:t>
            </a:r>
            <a:r>
              <a:rPr lang="en-US" altLang="zh-CN" dirty="0" err="1"/>
              <a:t>r_c.real</a:t>
            </a:r>
            <a:r>
              <a:rPr lang="en-US" altLang="zh-CN" dirty="0"/>
              <a:t>;  image += </a:t>
            </a:r>
            <a:r>
              <a:rPr lang="en-US" altLang="zh-CN" dirty="0" err="1"/>
              <a:t>r_c.image</a:t>
            </a:r>
            <a:r>
              <a:rPr lang="en-US" altLang="zh-CN" dirty="0"/>
              <a:t>;  return *this; }</a:t>
            </a:r>
          </a:p>
          <a:p>
            <a:r>
              <a:rPr lang="en-US" altLang="zh-CN" dirty="0"/>
              <a:t>  void print() const{</a:t>
            </a:r>
          </a:p>
          <a:p>
            <a:r>
              <a:rPr lang="en-US" altLang="zh-CN" dirty="0"/>
              <a:t>       if(real){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&lt;&lt;real;</a:t>
            </a:r>
          </a:p>
          <a:p>
            <a:r>
              <a:rPr lang="en-US" altLang="zh-CN" dirty="0"/>
              <a:t>          if(image&gt;0)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&lt;&lt;"+";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if(image){</a:t>
            </a:r>
          </a:p>
          <a:p>
            <a:r>
              <a:rPr lang="en-US" altLang="zh-CN" dirty="0"/>
              <a:t>          if(abs(image)!=1)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&lt;&lt;image;</a:t>
            </a:r>
          </a:p>
          <a:p>
            <a:r>
              <a:rPr lang="en-US" altLang="zh-CN" dirty="0"/>
              <a:t>          if(image==-1)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&lt;&lt;"-";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i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if(real==0 &amp;&amp; image==0)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&lt;&lt;0;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CComplex</a:t>
            </a:r>
            <a:r>
              <a:rPr lang="en-US" altLang="zh-CN" dirty="0"/>
              <a:t> a(3, 4), b(-3, -14);</a:t>
            </a:r>
          </a:p>
          <a:p>
            <a:r>
              <a:rPr lang="en-US" altLang="zh-CN" dirty="0"/>
              <a:t>    a = </a:t>
            </a:r>
            <a:r>
              <a:rPr lang="en-US" altLang="zh-CN" dirty="0" err="1"/>
              <a:t>a.addComplexToItself</a:t>
            </a:r>
            <a:r>
              <a:rPr lang="en-US" altLang="zh-CN" dirty="0"/>
              <a:t>(b);</a:t>
            </a:r>
          </a:p>
          <a:p>
            <a:r>
              <a:rPr lang="en-US" altLang="zh-CN" dirty="0"/>
              <a:t>    //a += b; // error, </a:t>
            </a:r>
            <a:r>
              <a:rPr lang="zh-CN" altLang="en-US" dirty="0"/>
              <a:t>运算符’</a:t>
            </a:r>
            <a:r>
              <a:rPr lang="en-US" altLang="zh-CN" dirty="0"/>
              <a:t>+=’</a:t>
            </a:r>
            <a:r>
              <a:rPr lang="zh-CN" altLang="en-US" dirty="0"/>
              <a:t>没有被重载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a.print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9</a:t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运算符重载</a:t>
            </a: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728000"/>
            <a:ext cx="748189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运算符重载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是通过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实现的，运算符的重载即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函数的重载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。运算符重载函数的一般形式为：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运算符重载的实现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1512000" y="3212600"/>
            <a:ext cx="7124000" cy="851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返回类型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运算符符号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参数说明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  <a:endParaRPr lang="es-E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CComplex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类定义一个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运算符重载函数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844000"/>
            <a:ext cx="75707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编译程序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复数类对象的运算表达式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转化为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对运算符重载成员函数的调用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运算的左操作数对象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作为成员函数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调用的目标对象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右操作数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转化为运算符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函数的实参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         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运算符重载举例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656000" y="1692000"/>
            <a:ext cx="6412800" cy="9779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CComplex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+=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(const 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CComplex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r_c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s-E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56000" y="4680000"/>
            <a:ext cx="5331597" cy="749300"/>
            <a:chOff x="5184001" y="4680000"/>
            <a:chExt cx="4009197" cy="7493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6834549" y="4718100"/>
              <a:ext cx="2358649" cy="7112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a.</a:t>
              </a:r>
              <a:r>
                <a:rPr lang="en-US" altLang="zh-CN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operator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+=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(b)</a:t>
              </a:r>
              <a:endParaRPr lang="es-E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5184001" y="4680000"/>
              <a:ext cx="1125096" cy="7112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a 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+=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b</a:t>
              </a:r>
              <a:endParaRPr lang="es-E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6346249" y="4953000"/>
              <a:ext cx="406400" cy="76200"/>
            </a:xfrm>
            <a:prstGeom prst="rightArrow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buNone/>
              </a:pPr>
              <a:endPara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1116000" y="5616000"/>
            <a:ext cx="7411305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ea typeface="宋体" panose="02010600030101010101" pitchFamily="2" charset="-122"/>
              </a:rPr>
              <a:t>编译程序根据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函数重载的选择原则</a:t>
            </a:r>
            <a:r>
              <a:rPr lang="zh-CN" altLang="en-US" sz="2800" dirty="0">
                <a:ea typeface="宋体" panose="02010600030101010101" pitchFamily="2" charset="-122"/>
              </a:rPr>
              <a:t>对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运算符重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载函数</a:t>
            </a:r>
            <a:r>
              <a:rPr lang="zh-CN" altLang="en-US" sz="2800" dirty="0">
                <a:ea typeface="宋体" panose="02010600030101010101" pitchFamily="2" charset="-122"/>
              </a:rPr>
              <a:t>进行选择。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6" grpId="0" animBg="1"/>
      <p:bldP spid="1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22775" y="40105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例子：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25625" y="1123503"/>
            <a:ext cx="7724774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private: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real, image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r = 0.0, double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0.0) { real = r; image =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+=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real +=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r_c.real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image +=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r_c.image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*this;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print() const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if(real){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&lt;&lt;real;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if(image&gt;0)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&lt;&lt;"+"; 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if(image){  if(abs(image)!=1)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&lt;&lt;image;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if(image==-1)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&lt;&lt;"-";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"; 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if(real==0 &amp;&amp; image==0)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&lt;&lt;0;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5482091" y="2924595"/>
            <a:ext cx="3368308" cy="132343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a(3, 4), b(5, 6);                                       a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b;                                 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a.print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}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只能重载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已经存在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17856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运算符重载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不能改变运算符操作数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优先级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结合性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2899500"/>
            <a:ext cx="757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运算符的操作数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必须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至少有一个某个类的类对象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，否则不能对运算符进行重载。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运算符重载的限制 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16000" y="4788000"/>
            <a:ext cx="757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除了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赋值运算符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外，重载运算符可由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继承下去。</a:t>
            </a:r>
          </a:p>
        </p:txBody>
      </p:sp>
      <p:sp>
        <p:nvSpPr>
          <p:cNvPr id="8" name="Text Box 78">
            <a:extLst>
              <a:ext uri="{FF2B5EF4-FFF2-40B4-BE49-F238E27FC236}">
                <a16:creationId xmlns="" xmlns:a16="http://schemas.microsoft.com/office/drawing/2014/main" id="{358BC7A9-880B-41E8-BDAE-5D431AE6C89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16000" y="4032000"/>
            <a:ext cx="757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重载运算符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不可以使用缺省参数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614738" y="1301750"/>
            <a:ext cx="2916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可以重载</a:t>
            </a: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的运算符 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614738" y="4479925"/>
            <a:ext cx="3174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不可以重载</a:t>
            </a: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的运算符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5454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运算符重载函数可以通过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种形式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实现：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类成员函数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友元函数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二、运算符重载函数作为类成员函数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2808700"/>
            <a:ext cx="75708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这两种方式非常相似，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关键区别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在于：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具有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友员函数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944000"/>
            <a:ext cx="745649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编译程序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处理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时，为它设置了一个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060000"/>
            <a:ext cx="7608900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重载运算符函数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中，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默认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指针对应的缺省参数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就是其中之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对于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一元运算符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函数使用的就是规定的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指针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所指的参数（自身的参数）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对于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二元运算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符对应是二元运算的左操作数。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1116000" y="1116000"/>
            <a:ext cx="5375275" cy="695325"/>
            <a:chOff x="624" y="670"/>
            <a:chExt cx="3386" cy="547"/>
          </a:xfrm>
        </p:grpSpPr>
        <p:sp>
          <p:nvSpPr>
            <p:cNvPr id="8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16000"/>
            <a:ext cx="7202500" cy="232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当运算符重载函数定义为其操作数所属类的成员函数时，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参数的个数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比运算符的操作数个数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少一个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重载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一元运算符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时，不再显式指明参数；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重载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二元运算符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时，只需显式指明一个参数；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672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二元运算符以成员函数形式重载，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左操作数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必须为类对象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，目标对象作为左操作数。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795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成员运算符重载函数在类中的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声明格式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413438" y="1800000"/>
            <a:ext cx="7260662" cy="1832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 X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  ……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返回数据类型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&gt;)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声明格式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65200" y="38592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成员运算符重载函数在类外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定义的格式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375338" y="4581300"/>
            <a:ext cx="7260662" cy="1832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返回数据类型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X::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&gt;)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}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28700" y="1171100"/>
            <a:ext cx="7621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对下面的类定义分析和实现类的成员函数：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152000" y="1716560"/>
            <a:ext cx="7532700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类中哪些是运算符重载成员函数？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实现所有的成员函数。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主函数中，各运算符重载成员函数如何被调用？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说明各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const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的作用。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总结运算符重载成员函数函数原型的确定规则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函数的返回类型、函数名和函数参数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65213" y="-17463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>
                <a:ea typeface="宋体" panose="02010600030101010101" pitchFamily="2" charset="-122"/>
              </a:rPr>
              <a:t>目  录</a:t>
            </a:r>
            <a:endParaRPr lang="en-US" altLang="zh-CN" sz="4100">
              <a:ea typeface="宋体" panose="02010600030101010101" pitchFamily="2" charset="-122"/>
            </a:endParaRPr>
          </a:p>
        </p:txBody>
      </p:sp>
      <p:sp>
        <p:nvSpPr>
          <p:cNvPr id="6147" name="Line 36"/>
          <p:cNvSpPr>
            <a:spLocks noChangeShapeType="1"/>
          </p:cNvSpPr>
          <p:nvPr/>
        </p:nvSpPr>
        <p:spPr bwMode="auto">
          <a:xfrm flipV="1">
            <a:off x="2974211" y="2576513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Line 37"/>
          <p:cNvSpPr>
            <a:spLocks noChangeShapeType="1"/>
          </p:cNvSpPr>
          <p:nvPr/>
        </p:nvSpPr>
        <p:spPr bwMode="auto">
          <a:xfrm>
            <a:off x="3040886" y="3252788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 flipV="1">
            <a:off x="2974211" y="386080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702748" y="1900238"/>
            <a:ext cx="879475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636073" y="4267200"/>
            <a:ext cx="946150" cy="269875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3577461" y="1697038"/>
            <a:ext cx="5256000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3672000" y="1684486"/>
            <a:ext cx="3278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一、运算符重载的概念</a:t>
            </a:r>
          </a:p>
        </p:txBody>
      </p:sp>
      <p:sp>
        <p:nvSpPr>
          <p:cNvPr id="6154" name="AutoShape 47"/>
          <p:cNvSpPr>
            <a:spLocks noChangeArrowheads="1"/>
          </p:cNvSpPr>
          <p:nvPr/>
        </p:nvSpPr>
        <p:spPr bwMode="gray">
          <a:xfrm>
            <a:off x="3577461" y="2362200"/>
            <a:ext cx="5256000" cy="431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AutoShape 49"/>
          <p:cNvSpPr>
            <a:spLocks noChangeArrowheads="1"/>
          </p:cNvSpPr>
          <p:nvPr/>
        </p:nvSpPr>
        <p:spPr bwMode="gray">
          <a:xfrm>
            <a:off x="3574286" y="3021013"/>
            <a:ext cx="52560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3498086" y="1801813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509198" y="24796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3509198" y="315118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9" name="AutoShape 54"/>
          <p:cNvSpPr>
            <a:spLocks noChangeArrowheads="1"/>
          </p:cNvSpPr>
          <p:nvPr/>
        </p:nvSpPr>
        <p:spPr bwMode="gray">
          <a:xfrm>
            <a:off x="3577461" y="3670300"/>
            <a:ext cx="52560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3498086" y="379412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61" name="AutoShape 57"/>
          <p:cNvSpPr>
            <a:spLocks noChangeArrowheads="1"/>
          </p:cNvSpPr>
          <p:nvPr/>
        </p:nvSpPr>
        <p:spPr bwMode="gray">
          <a:xfrm>
            <a:off x="3577461" y="4371975"/>
            <a:ext cx="5256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3509198" y="4489450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70773" y="20304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458" y="2124"/>
              <a:ext cx="1060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主要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3672000" y="2348061"/>
            <a:ext cx="5134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二、运算符重载函数作为类成员函数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3672000" y="3025924"/>
            <a:ext cx="4825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三、运算符重载函数作为友元函数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3672000" y="3687911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四、类型转换</a:t>
            </a: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3672000" y="4357836"/>
            <a:ext cx="358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五、常用运算符重载应用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39" grpId="0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52669" y="1089095"/>
            <a:ext cx="8591331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real, image;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a=0.0, double b=0.0)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  real = a;      image = b;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&amp;r)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  real =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r.real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   image =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print() const;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operator+=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operator+=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c);//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实部、虚部加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operator+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const;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operator+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c) const;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待处理的程序：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1CB9B3A-C082-4267-9293-041C08C1EED2}"/>
              </a:ext>
            </a:extLst>
          </p:cNvPr>
          <p:cNvSpPr txBox="1"/>
          <p:nvPr/>
        </p:nvSpPr>
        <p:spPr>
          <a:xfrm>
            <a:off x="84976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545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运算符重载函数可以用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友元函数的形式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来实现。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376000"/>
            <a:ext cx="7570800" cy="175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函数参数的个数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运算符的操作数个数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相同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第一个参数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表示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左操作数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第二个参数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表示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右操作数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中必须有一个类型为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类对象或类对象引用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三、运算符重载函数作为友元函数 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4320000"/>
            <a:ext cx="75708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赋值运算符‘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、下标运算符‘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 ]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、成员选择运算符‘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和函数调用运算符‘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()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、所有的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类型转换运算符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不能用友元函数形式重载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795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友元运算符重载函数在类中的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声明格式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095938" y="1800000"/>
            <a:ext cx="7895662" cy="1832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class  X {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……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返回数据类型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&gt;)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声明格式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8592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友元运算符重载函数在类外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定义的格式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375338" y="4581300"/>
            <a:ext cx="7260662" cy="1832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返回数据类型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0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28700" y="1171100"/>
            <a:ext cx="76216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将上一个练习中的复数类运算符重载成员函数改为友元函数。</a:t>
            </a:r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141400" y="2275360"/>
            <a:ext cx="7824800" cy="147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判断各运算符重载友元函数是怎样被调用的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总结友元运算符重载函数函数原型的确定规则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函数的返回类型、函数名和函数参数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55688" y="1251020"/>
            <a:ext cx="7918231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double real, 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a=0.0, double b=0.0)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  real = a;      image = b;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c) { real = c; image = 0.0;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print() const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void operator+=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const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operator+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const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待处理的程序：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D0BABF4-6171-4DFF-8AF8-B68735C82C82}"/>
              </a:ext>
            </a:extLst>
          </p:cNvPr>
          <p:cNvSpPr txBox="1"/>
          <p:nvPr/>
        </p:nvSpPr>
        <p:spPr>
          <a:xfrm>
            <a:off x="84976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16000"/>
            <a:ext cx="74946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如同“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++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运算符有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前缀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后缀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两种使用形式一样，“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++”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和“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--”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重载运算符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也有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前缀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后缀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两种运算符重载形式，以“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++”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重载运算符为例，其语法格式如下：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144000"/>
            <a:ext cx="7572867" cy="73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一元运算符重载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584000" y="3132000"/>
            <a:ext cx="6524062" cy="10575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++()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 	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前缀运算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++(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后缀运算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16000" y="4428000"/>
            <a:ext cx="6465900" cy="986400"/>
            <a:chOff x="1116000" y="4500000"/>
            <a:chExt cx="6465900" cy="986400"/>
          </a:xfrm>
        </p:grpSpPr>
        <p:sp>
          <p:nvSpPr>
            <p:cNvPr id="7" name="Rectangle 77"/>
            <p:cNvSpPr>
              <a:spLocks noChangeArrowheads="1"/>
            </p:cNvSpPr>
            <p:nvPr/>
          </p:nvSpPr>
          <p:spPr bwMode="auto">
            <a:xfrm>
              <a:off x="1116000" y="4500000"/>
              <a:ext cx="6465900" cy="525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 使用前缀运算符的语法格式如下：</a:t>
              </a:r>
            </a:p>
          </p:txBody>
        </p:sp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1667438" y="4998900"/>
              <a:ext cx="1825062" cy="4875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++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&lt;</a:t>
              </a:r>
              <a:r>
                <a:rPr lang="zh-CN" altLang="en-US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对象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&gt;;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6000" y="5508000"/>
            <a:ext cx="6465900" cy="976650"/>
            <a:chOff x="1230300" y="5640050"/>
            <a:chExt cx="6465900" cy="976650"/>
          </a:xfrm>
        </p:grpSpPr>
        <p:sp>
          <p:nvSpPr>
            <p:cNvPr id="9" name="AutoShape 52"/>
            <p:cNvSpPr>
              <a:spLocks noChangeArrowheads="1"/>
            </p:cNvSpPr>
            <p:nvPr/>
          </p:nvSpPr>
          <p:spPr bwMode="gray">
            <a:xfrm>
              <a:off x="1743638" y="6129200"/>
              <a:ext cx="1825062" cy="4875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&lt;</a:t>
              </a:r>
              <a:r>
                <a:rPr lang="zh-CN" altLang="en-US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对象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++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;</a:t>
              </a:r>
            </a:p>
          </p:txBody>
        </p:sp>
        <p:sp>
          <p:nvSpPr>
            <p:cNvPr id="10" name="Rectangle 77"/>
            <p:cNvSpPr>
              <a:spLocks noChangeArrowheads="1"/>
            </p:cNvSpPr>
            <p:nvPr/>
          </p:nvSpPr>
          <p:spPr bwMode="auto">
            <a:xfrm>
              <a:off x="1230300" y="5640050"/>
              <a:ext cx="6465900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 使用后缀运算符的语法格式如下：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1</a:t>
            </a:r>
            <a:r>
              <a:rPr lang="zh-CN" altLang="en-US" sz="3600" dirty="0">
                <a:ea typeface="宋体" panose="02010600030101010101" pitchFamily="2" charset="-122"/>
              </a:rPr>
              <a:t>、成员函数重载示例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00" y="1050290"/>
            <a:ext cx="6350000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Increase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 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x):value(x){}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display(){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&lt;&lt;"value =" &lt;&lt;value 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&amp; operator++(); 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前增量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operator++(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后增量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&amp; Increase::operator++()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value++;       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先增量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*this; 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再返回原对象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::operator++(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Increase temp(*this);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临时对象存放原有对象值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value++;        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原有对象增量修改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temp;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返回原有对象值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42100" y="1060589"/>
            <a:ext cx="2298700" cy="34778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Increase n(20);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(n++).display();              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显示临时对象值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             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显示原有对象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++n;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++(++n);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}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6634895" y="4553176"/>
            <a:ext cx="1797905" cy="2152424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value=20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value=20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value=21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value=22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value=24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ea typeface="宋体" panose="02010600030101010101" pitchFamily="2" charset="-122"/>
              </a:rPr>
              <a:t>、友元函数重载示例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00" y="1008000"/>
            <a:ext cx="6350000" cy="59400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Increase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 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x):value(x){}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Increase &amp; operator++(Increase &amp;);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前增量</a:t>
            </a:r>
          </a:p>
          <a:p>
            <a:pPr eaLnBrk="1" hangingPunct="1">
              <a:buNone/>
            </a:pP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Increase operator++(Increase &amp;,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后增量</a:t>
            </a:r>
          </a:p>
          <a:p>
            <a:pPr eaLnBrk="1" hangingPunct="1">
              <a:buNone/>
            </a:pP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display()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&lt;&lt;"value=" &lt;&lt;value 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&amp; operator++(Increase &amp; a)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a.value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++;               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前增量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a;             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再返回原对象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operator++(Increase&amp; a,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Increase temp(a);      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通过拷贝构造函数保存原有对象值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a.value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++;          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原有对象增量修改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temp;        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返回原有对象值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42100" y="1008000"/>
            <a:ext cx="2298700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n(20);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(n++).display();         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显示临时对象值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         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显示原有对象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++n;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++(++n);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//(n++)++;        }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6647595" y="4788000"/>
            <a:ext cx="1797905" cy="20880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value=20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value=20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value=21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value=22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value=24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28700" y="1171100"/>
            <a:ext cx="7621600" cy="194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编程实现一个日期类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Date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，包括年、月、日等私有数据成员。要求实现日期的基本运算，如一个日期加上天数、一个日期减去天数、两日期相差的天数等。</a:t>
            </a:r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编程练习题：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是将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一种类型的值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另一种类型的值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4165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对于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，是否也存在一种类型转换机制，使得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类对象之间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能进行类型转换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四、类型转换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3672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语言中，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被视为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用户定义的类型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，可以像系统预定义类型一样进行类型转换。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56000"/>
            <a:ext cx="7481899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预定义了一组运算符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，用来表示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对数据的运算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、*、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&lt;&lt;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&gt;&gt;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&amp;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|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^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&amp;&amp;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||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、！、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!=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=……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只能用于基本的数据类型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整型、实型、字符型、 逻辑型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cin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使用运算符“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&lt;&lt;”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&gt;&gt;”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进行流操作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时，要求操作数是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基本数据类型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一、运算符重载的概念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问题的提出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418400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语言允许的类型转换有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种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456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标准类型是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除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struct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union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类型外的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其他所有类型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语言允许的类型转换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4716000"/>
            <a:ext cx="81804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对于标准类型，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语言提供了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两种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隐式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显式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4184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隐式转换发生在下述情况下：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混合运算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级别低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级别高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的转换。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将表达式的值赋给变量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变量类型的值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转换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实参向形参传值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实参的值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形参的值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进行转换。 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函数返回结果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函数返回类型的值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进行转换。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隐式转换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16000"/>
            <a:ext cx="7494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显式类型转换方式为：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144000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显式类型转换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656000" y="2370000"/>
            <a:ext cx="6790762" cy="716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类型名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   或   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类型名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712900"/>
            <a:ext cx="7494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1.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强制法</a:t>
            </a:r>
          </a:p>
        </p:txBody>
      </p:sp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1656000" y="3932100"/>
            <a:ext cx="2853762" cy="716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类型名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3313100"/>
            <a:ext cx="7494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2.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转换函数法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656000" y="4965800"/>
            <a:ext cx="6675200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它们都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将表达式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强制地转换为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类型名所代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表的类型的值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8" grpId="0"/>
      <p:bldP spid="10" grpId="0" animBg="1"/>
      <p:bldP spid="12" grpId="0"/>
      <p:bldP spid="1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可以通过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自定义的重载赋值号“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实现转换：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204000"/>
            <a:ext cx="75708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需要有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标准类型的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标准类型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转换为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类类型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3924000"/>
            <a:ext cx="74057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具有标准类型参数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说明了一种从参数类型到该类类型的转换。</a:t>
            </a: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2024300" y="2268400"/>
            <a:ext cx="3601800" cy="716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-&gt;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-720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例：标准类型转换成类类型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8800" y="856357"/>
            <a:ext cx="4241800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INTEGER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:num(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INTEGER(char *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ch,int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  char c=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isupper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(c))  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num=c-'A'+65;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else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islower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(c))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num=c-'a'+97;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else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(c))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num=c-'0'+48;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else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num=0;   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void fun(INTEGER a)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&lt;&lt;a.num&lt;&lt;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  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00600" y="846000"/>
            <a:ext cx="4343400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INTEGER obj1=INTEGER(1);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INTEGER obj2=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INTEGER(“chen”,2); 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INTEGER obj3="Chen";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obj4=5.23;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obj1=20;         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//obj1=INTEGER(20);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obj2=“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obj3.fun(3);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//obj3.fun(INTEGER(3));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0;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314220" y="5900517"/>
            <a:ext cx="1797905" cy="7571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5CEB541-9F40-4F9D-90C6-2EA789957AA9}"/>
              </a:ext>
            </a:extLst>
          </p:cNvPr>
          <p:cNvSpPr txBox="1"/>
          <p:nvPr/>
        </p:nvSpPr>
        <p:spPr>
          <a:xfrm>
            <a:off x="84976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 obj1= INTEGER(1);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转换为类类型。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196000"/>
            <a:ext cx="76216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 obj2=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(“chen”,2);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编译尝试用构造函数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INTEGER(const char*,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=0)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对赋值号右边的字符串进行类类型转换，转换成功后，赋给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INTEGER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的对象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obj2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程序解析：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4248000"/>
            <a:ext cx="74057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语句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obj2.fun(3);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中，函数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fun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由于需要一个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INTEGER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的对象作为参数，故尝试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用构造函数对实参进行转换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，转换成功后，进行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虚实参数匹配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，执行函数调用。这样的转换是系统自动做的，称为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隐式类型转换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INTEGER(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整数类型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类类型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196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INTEGER(const  char *,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=0)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字符串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类类型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224200" y="3581500"/>
            <a:ext cx="7094300" cy="12557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：当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INTEGER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构造函数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不进行这个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转换时，该转换失败。亦即，系统不再作其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他转换的尝试。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错误的例子：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49400" y="1262757"/>
            <a:ext cx="2133600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Y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Y(X);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292600" y="1254185"/>
            <a:ext cx="36068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main( )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X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Y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Y a=1;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4259995" y="4500670"/>
            <a:ext cx="4020405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错误原因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类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没有构造函数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Y(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，因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此不进行转换，但系统不会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再去试试转换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Y(X(1))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类类型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转换成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标准类型及类类型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16000" y="1152000"/>
            <a:ext cx="7418400" cy="1347400"/>
            <a:chOff x="1116000" y="1152000"/>
            <a:chExt cx="7418400" cy="1347400"/>
          </a:xfrm>
        </p:grpSpPr>
        <p:sp>
          <p:nvSpPr>
            <p:cNvPr id="11" name="Rectangle 77"/>
            <p:cNvSpPr>
              <a:spLocks noChangeArrowheads="1"/>
            </p:cNvSpPr>
            <p:nvPr/>
          </p:nvSpPr>
          <p:spPr bwMode="auto">
            <a:xfrm>
              <a:off x="1116000" y="1152000"/>
              <a:ext cx="7418400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 类需提供以下</a:t>
              </a:r>
              <a:r>
                <a:rPr lang="zh-CN" altLang="en-US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成员函数</a:t>
              </a: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：</a:t>
              </a:r>
            </a:p>
          </p:txBody>
        </p:sp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1630600" y="1783300"/>
              <a:ext cx="3411300" cy="7161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operator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类型名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( );</a:t>
              </a: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48000" y="3528000"/>
            <a:ext cx="57483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    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将当前对象转换成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将当前对象转换成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将当前对象转换成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2916000"/>
            <a:ext cx="74184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例子：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例子：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19200" y="1219200"/>
            <a:ext cx="51943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INTEGER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中加成员函数：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  return num; }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中加如下语句：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INTEGER    A(10);  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= A;   //n=10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211500" y="3684572"/>
            <a:ext cx="7284800" cy="198823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注意：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类型转换函数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没有参数，没有返回类型，函数体内必须有一条返回语句，返回一个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type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类型的实例。</a:t>
            </a:r>
            <a:r>
              <a:rPr lang="zh-CN" altLang="en-US" sz="2800" dirty="0">
                <a:ea typeface="宋体" panose="02010600030101010101" pitchFamily="2" charset="-122"/>
              </a:rPr>
              <a:t>只能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是非静态成员函数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提供了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数据抽象的手段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，允许用户定义抽象数据类型：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通过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调用类的成员函数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，对它的对象进行操作。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664000"/>
            <a:ext cx="7570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但是，在有些时候，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用类的成员函数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来操作对象时，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很不方便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。例如：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对一个群体，按照他们的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体重指数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进行排序：涉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及不同对象中的“体重指数”成员属性。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在数学上，两个复数可以直接进行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等运算。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但 在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中，直接将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用于复数是不允许的。</a:t>
            </a:r>
          </a:p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问题讨论：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练习：完善以下类的函数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92200" y="856357"/>
            <a:ext cx="7708900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RMB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yuan,jiao,fen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RMB(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y=0,int j=0,int f=0);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operator double();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Point3D();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void print();                     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Point3D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x,y,z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Point3D(double _x=0,double _y=0,double _z=0);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operator RMB();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13DE001-29B1-4A7A-83EE-38CAD1929C4A}"/>
              </a:ext>
            </a:extLst>
          </p:cNvPr>
          <p:cNvSpPr txBox="1"/>
          <p:nvPr/>
        </p:nvSpPr>
        <p:spPr>
          <a:xfrm>
            <a:off x="81547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66800" y="1183800"/>
            <a:ext cx="6885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以下运算符经常需要重载：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算术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(+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、*、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等）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关系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(&gt;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等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逻辑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(&amp;&amp;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||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(=)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下标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([])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函数调用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(())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&gt;&gt;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五、运算符重载应用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2533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SzPct val="100000"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在标准文件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中，有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个标准的类类型：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istream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ostream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对于预定义类型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，用户可以方便地使用运算符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&gt;&gt;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&lt;&lt;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 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</a:t>
            </a:r>
          </a:p>
        </p:txBody>
      </p:sp>
      <p:sp>
        <p:nvSpPr>
          <p:cNvPr id="4" name="Rectangle 77"/>
          <p:cNvSpPr>
            <a:spLocks noChangeArrowheads="1"/>
          </p:cNvSpPr>
          <p:nvPr/>
        </p:nvSpPr>
        <p:spPr bwMode="auto">
          <a:xfrm>
            <a:off x="1116000" y="3132000"/>
            <a:ext cx="72787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流库的一个重要特性就是能够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支持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新的数据类型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的输出和输入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。用户可以通过对提取符（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&gt;&gt;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）和插入符（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）进行重载来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支持新的数据类型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342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00000"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输出运算符“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&lt;&lt;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第一个操作数是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，它实际上是标准类类型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ostream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的对象的引用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它的定义在文件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输出运算符“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&lt;&lt;”</a:t>
            </a:r>
            <a:endParaRPr lang="zh-CN" altLang="en-US" sz="360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77"/>
          <p:cNvSpPr>
            <a:spLocks noChangeArrowheads="1"/>
          </p:cNvSpPr>
          <p:nvPr/>
        </p:nvSpPr>
        <p:spPr bwMode="auto">
          <a:xfrm>
            <a:off x="1116000" y="2772000"/>
            <a:ext cx="75962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若在程序中，用户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自己定义 一个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ostream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的对象的引用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，则也可以直接使用运算符“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63700" y="3900944"/>
            <a:ext cx="43688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namespace std;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scout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&lt;&lt;"hello"&lt;&lt;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342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00000"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输入运算符“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&gt;&gt;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第一个操作数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，它实际上是标准类类型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istream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的对象的引用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它的定义在文件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输入运算符“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&gt;&gt;”</a:t>
            </a:r>
            <a:endParaRPr lang="zh-CN" altLang="en-US" sz="360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77"/>
          <p:cNvSpPr>
            <a:spLocks noChangeArrowheads="1"/>
          </p:cNvSpPr>
          <p:nvPr/>
        </p:nvSpPr>
        <p:spPr bwMode="auto">
          <a:xfrm>
            <a:off x="1116000" y="2736000"/>
            <a:ext cx="75962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若在程序中，用户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自己定义 一个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istream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的对象的引用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，也可以直接使用运算符“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&gt;&gt;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63700" y="3816000"/>
            <a:ext cx="43688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namespace std;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string s;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&gt;&gt;s;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&lt;&lt;s&lt;&lt;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80000"/>
            <a:ext cx="75581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I/O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运算符只能使用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友元函数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进行重载。因为插入和抽取运算符为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双目运算符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，且运算符的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左操作数为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流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右操作数为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，因而不能以类成员函数形式出现。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888000"/>
            <a:ext cx="7418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为了保证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输出运算符“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的连用性，重载函数的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应该为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&amp;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5040000"/>
            <a:ext cx="75835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&gt;&gt;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也有类似的情况，重载函数的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返回值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应该为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&amp;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。同时还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要注意</a:t>
            </a:r>
            <a:r>
              <a:rPr lang="zh-CN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第二个参数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必须是</a:t>
            </a: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对象的引用 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0800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”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输出运算符重载函数的一般形式为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116000" y="1656000"/>
            <a:ext cx="7560000" cy="22320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friend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&amp;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operator &lt;&lt; 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&amp; 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                    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        //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return stream;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重载格式：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9600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&gt;&gt;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”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输入运算符重载函数的一般形式为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116000" y="4536000"/>
            <a:ext cx="7560000" cy="2250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friend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&amp;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operator &gt;&gt; (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&amp;stream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                     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         //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return stream;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5988" y="-2879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例：分析下列程序，并给出执行结果。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5300" y="437257"/>
            <a:ext cx="8648700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y, m ,d;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y,int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m,int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d):y(y),m(m),d(d){}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operator&lt;&lt;(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stream,const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Date &amp;date);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operator&gt;&gt;(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stream,Date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&amp;date);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operator&lt;&lt;(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stream,const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Date &amp;date)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stream&lt;&lt;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&lt;&lt;"/"&lt;&lt;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&lt;&lt;"/"&lt;&lt;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stream;  }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operator&gt;&gt;(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istream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stream,Date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&amp;date)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stream&gt;&gt;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date.d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stream;  }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27400" y="4549676"/>
            <a:ext cx="58166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Cdate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(2004,1,1);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&lt;&lt;"Current date:"&lt;&lt;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&lt;&lt;"Enter new date:";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Cdate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&lt;&lt;"New date:"&lt;&lt;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0" y="5436072"/>
            <a:ext cx="3512405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Current date:2004/1/1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Enter new date:2019 5 31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New date:2019/5/31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893200"/>
            <a:ext cx="75581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对于任何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，如果希望对它重载流运算符“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&lt;&lt;”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 “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&gt;&gt;”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，必须将函数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operator&lt;&lt;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operator&gt;&gt;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声明为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的友员函数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835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总 结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420000"/>
            <a:ext cx="7570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重载流运算符“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时，函数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operator&lt;&lt;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第一个操 作数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类型都必须是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5040000"/>
            <a:ext cx="7570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重载流运算符“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&gt;&gt;”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时，函数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operator&gt;&gt;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第一个操 作数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类型和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返回值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类型都必须是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istream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并且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第二个操作数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对象的引用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6978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作为类成员重载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赋值运算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若对象内部数据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不包括指针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，则可采用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浅复制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方式，直接修改当前对象并把当前对象当作返回结果。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3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赋值运算符“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=”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重载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197538" y="2700000"/>
            <a:ext cx="7565462" cy="30226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=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(const Complex&amp; c)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  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real=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c.real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        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image=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c.image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return *this;     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我们希望：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对一些抽象数据类型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，也能够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直接使用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提供的运算符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程序更简洁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代码更容易理解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060000"/>
            <a:ext cx="75707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例如：</a:t>
            </a:r>
          </a:p>
          <a:p>
            <a:pPr marL="0" lvl="1" indent="0">
              <a:spcBef>
                <a:spcPct val="0"/>
              </a:spcBef>
              <a:buClrTx/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compareQuata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= Bill &lt; Jimmy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Jimmy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CMan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的两个对象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比较他们的体重指数</a:t>
            </a:r>
          </a:p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complex_a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+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complex_b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complex_a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complex_b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是两个复数对象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求两个复数的和</a:t>
            </a:r>
          </a:p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893200"/>
            <a:ext cx="75581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系统会提供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缺省的赋值运算符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，采用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浅复制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完成数据复制。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988000"/>
            <a:ext cx="7570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声明一个对象时作初始化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也采用运算符“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，但此时采用的是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拷贝构造函数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而不是调用重载赋值运算符。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4608000"/>
            <a:ext cx="757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若对象数据成员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包含指针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，就必须考虑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重载赋值运算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练习：完善以下类的函数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55700" y="1110357"/>
            <a:ext cx="7607300" cy="48320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char *p;	</a:t>
            </a:r>
            <a:r>
              <a:rPr lang="en-US" altLang="zh-CN" sz="2400" b="0" dirty="0"/>
              <a:t>//</a:t>
            </a:r>
            <a:r>
              <a:rPr lang="zh-CN" altLang="en-US" sz="2400" b="0" dirty="0"/>
              <a:t>含指针的数据成员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char *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p_s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r_s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~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void show() const;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operator=(const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r_s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operator+(const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r_s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6089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下标运算符“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 ]”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用来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取某个向量的某个元素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，或直接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对向量中某个元素赋值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，它被视为一个二元运算符。 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700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下标运算符只能作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类成员运算符进行重载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不可作为友元运算符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250095" y="4028706"/>
            <a:ext cx="7411305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重载下标运算符的最大好处：提供一种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向量访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问的安全方法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下标运算符“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[ ]”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9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1524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例子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5500" y="1152000"/>
            <a:ext cx="5473700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SIZE=10;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VECTOR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table[SIZE];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VECTOR(){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for(int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SIZE;i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table[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operator[ ](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index){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if((index&lt;0)||(index&gt;SIZE-1)){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&lt;&lt;"Index out of bounds\n";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exit(0); 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table[index];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32400" y="1152000"/>
            <a:ext cx="39116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label;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&lt;&lt;label[2]&lt;&lt;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label[2]=8;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&lt;&lt;label[2]&lt;&lt;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&lt;&lt;label[10]&lt;&lt;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336000" y="4521672"/>
            <a:ext cx="2808000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Index out of bounds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524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例子</a:t>
            </a:r>
            <a:r>
              <a:rPr lang="en-US" altLang="zh-CN" sz="3200" dirty="0">
                <a:ea typeface="宋体" panose="02010600030101010101" pitchFamily="2" charset="-122"/>
              </a:rPr>
              <a:t>2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08000" y="1152000"/>
            <a:ext cx="6153050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Demo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Vector[5];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Demo() {};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int&amp;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operator[ ](int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{return Vector[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&lt;&lt;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stream, const Demo &amp;obj 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  for(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=0;i&lt;5;i++)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stream&lt;&lt;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obj.Vector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]&lt;&lt;" 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stream&lt;&lt;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stream;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40000" y="1139300"/>
            <a:ext cx="30734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v;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for(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=0;i&lt;5;i++)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v[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]=i+1;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&lt;&lt;v;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7233650" y="3447624"/>
            <a:ext cx="1804700" cy="7571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1 2 3 4 5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6089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函数调用运算符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只能采用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非静态的成员函数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重载。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304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函数调用运算符重载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可以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不带或带任意个参数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函数调用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689800" y="3288800"/>
            <a:ext cx="4457000" cy="851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例如：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f()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f(x)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f(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x,y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s-E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88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例子：</a:t>
            </a:r>
            <a:r>
              <a:rPr lang="zh-CN" altLang="en-US" sz="3200" dirty="0">
                <a:latin typeface="宋体" charset="-122"/>
                <a:ea typeface="宋体" charset="-122"/>
              </a:rPr>
              <a:t>数学函数的抽象：</a:t>
            </a:r>
            <a:r>
              <a:rPr lang="en-US" altLang="zh-CN" sz="3200" dirty="0">
                <a:ea typeface="宋体" charset="-122"/>
              </a:rPr>
              <a:t>f(</a:t>
            </a:r>
            <a:r>
              <a:rPr lang="en-US" altLang="zh-CN" sz="3200" dirty="0" err="1">
                <a:ea typeface="宋体" charset="-122"/>
              </a:rPr>
              <a:t>x,y</a:t>
            </a:r>
            <a:r>
              <a:rPr lang="en-US" altLang="zh-CN" sz="3200" dirty="0">
                <a:ea typeface="宋体" charset="-122"/>
              </a:rPr>
              <a:t>) = 2x+y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44000" y="1296000"/>
            <a:ext cx="8039100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#include&lt;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namespace std;</a:t>
            </a:r>
          </a:p>
          <a:p>
            <a:pPr eaLnBrk="1" hangingPunct="1">
              <a:buNone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F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operator ()(double x, double y) const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   return   2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x+y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}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f(1.5, 2.2)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52000"/>
            <a:ext cx="76089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重载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delete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是可能的。这样做的原因是，有时希望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使用某种特殊的动态内存分配方法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。例如，可能用户希望控制某一片存储空间的分配等等。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new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delete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的重载</a:t>
            </a: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1116000" y="3096000"/>
            <a:ext cx="76089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delete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只能被重载为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，不能重载为友元。</a:t>
            </a: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gray">
          <a:xfrm>
            <a:off x="1116000" y="4212000"/>
            <a:ext cx="75327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无论是否使用关键字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进行修饰，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重载了的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均为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类的静态成员函数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6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16000" y="1116000"/>
            <a:ext cx="7400679" cy="1563700"/>
            <a:chOff x="1116000" y="1116000"/>
            <a:chExt cx="7400679" cy="1563700"/>
          </a:xfrm>
        </p:grpSpPr>
        <p:sp>
          <p:nvSpPr>
            <p:cNvPr id="8" name="Rectangle 77"/>
            <p:cNvSpPr>
              <a:spLocks noChangeArrowheads="1"/>
            </p:cNvSpPr>
            <p:nvPr/>
          </p:nvSpPr>
          <p:spPr bwMode="auto">
            <a:xfrm>
              <a:off x="1116000" y="1116000"/>
              <a:ext cx="7400679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 运算符</a:t>
              </a:r>
              <a:r>
                <a:rPr lang="en-US" altLang="zh-CN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new</a:t>
              </a: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重载的一般形式为：</a:t>
              </a:r>
            </a:p>
          </p:txBody>
        </p:sp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1224000" y="1757600"/>
              <a:ext cx="6700800" cy="9221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void *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operator 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new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(</a:t>
              </a:r>
              <a:r>
                <a:rPr lang="en-US" altLang="zh-CN" sz="2400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size_t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size</a:t>
              </a:r>
              <a:r>
                <a:rPr lang="zh-CN" altLang="en-US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，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&lt;</a:t>
              </a:r>
              <a:r>
                <a:rPr lang="en-US" altLang="zh-CN" sz="2400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arg_list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&gt;);</a:t>
              </a: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重载格式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16000" y="4644000"/>
            <a:ext cx="7400679" cy="1464000"/>
            <a:chOff x="1116000" y="4644000"/>
            <a:chExt cx="7400679" cy="1464000"/>
          </a:xfrm>
        </p:grpSpPr>
        <p:sp>
          <p:nvSpPr>
            <p:cNvPr id="10" name="Rectangle 77"/>
            <p:cNvSpPr>
              <a:spLocks noChangeArrowheads="1"/>
            </p:cNvSpPr>
            <p:nvPr/>
          </p:nvSpPr>
          <p:spPr bwMode="auto">
            <a:xfrm>
              <a:off x="1116000" y="4644000"/>
              <a:ext cx="7400679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 运算符</a:t>
              </a:r>
              <a:r>
                <a:rPr lang="en-US" altLang="zh-CN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delete</a:t>
              </a: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重载的一般形式为</a:t>
              </a:r>
              <a:r>
                <a:rPr lang="en-US" altLang="zh-CN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:</a:t>
              </a:r>
            </a:p>
          </p:txBody>
        </p:sp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224000" y="5256000"/>
              <a:ext cx="4541800" cy="8520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void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 operator 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delete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(void *);</a:t>
              </a:r>
            </a:p>
          </p:txBody>
        </p:sp>
      </p:grp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224000" y="2808000"/>
            <a:ext cx="7411305" cy="13111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说明：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重载应返回一个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无值型的指针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，且至少有一个类型为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size_t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的参数。若该重载带有多于一个的参数，则其第一个参数的类型必须为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size_t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16000"/>
            <a:ext cx="75581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void* operator new(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size_t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size)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，做两件事：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分配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size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大小的空间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，返回一个指向该空间的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void*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指针（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size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是编译器根据给定的类名，自动传递给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的，不需要我们显示去计算。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size=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sizeof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类名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）随后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自动调用类的构造函数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来初始化对象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4176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重载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运算符只是改变第一步的工作，第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步是不能够修改的。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new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运算符重载的说明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728000"/>
            <a:ext cx="748189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对已有的运算符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中预定义的运算符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赋予多重的含义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，使同一运算符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作用于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不同类型的数据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导致不同类型的行为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384000"/>
            <a:ext cx="75708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目的是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扩展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中提供的运算符的适用范 围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，以用于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所表示的抽象数据类型。同一个 运算符，对不同类型的操作数，所发生的行为 不同。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运算符重载的概念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275495" y="5501906"/>
            <a:ext cx="7233505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latin typeface="Times New Roman" pitchFamily="18" charset="0"/>
              </a:rPr>
              <a:t>有了运算符的重载，编程会更加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有个性</a:t>
            </a:r>
            <a:r>
              <a:rPr lang="zh-CN" altLang="en-US" sz="2800" dirty="0">
                <a:latin typeface="Times New Roman" pitchFamily="18" charset="0"/>
              </a:rPr>
              <a:t>，程</a:t>
            </a:r>
            <a:endParaRPr lang="en-US" altLang="zh-CN" sz="2800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latin typeface="Times New Roman" pitchFamily="18" charset="0"/>
              </a:rPr>
              <a:t>序的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可读性</a:t>
            </a:r>
            <a:r>
              <a:rPr lang="zh-CN" altLang="en-US" sz="2800" dirty="0">
                <a:latin typeface="Times New Roman" pitchFamily="18" charset="0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可理解性</a:t>
            </a:r>
            <a:r>
              <a:rPr lang="zh-CN" altLang="en-US" sz="2800" dirty="0">
                <a:latin typeface="Times New Roman" pitchFamily="18" charset="0"/>
              </a:rPr>
              <a:t>也有所提高。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16000"/>
            <a:ext cx="75581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operator delete(void *p)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，做两件事：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调用析构函数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857250" lvl="2" indent="-45720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释放对象的所占用的内存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delete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运算符重载的说明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524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例子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35000" y="1063100"/>
            <a:ext cx="6713600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b):a(a),b(b)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&lt;&lt;"default constructor"&lt;&lt;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*operator new(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size_t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size)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&lt;&lt;"new1 operator"&lt;&lt;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char *s=new char[size];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s;        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返回指针        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*operator new(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size_t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size,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&lt;&lt;"new2 operator"&lt;&lt;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char *s=new char[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size+len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return s;                   	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返回指针         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80000" y="1063100"/>
            <a:ext cx="6451100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&lt;&lt;"default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distructor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operator delete(void *p)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释放指针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所指向的一块内存空间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&lt;&lt;"delete operator"&lt;&lt;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char *s=(char *)p;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强制类型转换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delete[] s;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释放内存空间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80000" y="4500000"/>
            <a:ext cx="46731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*m=new()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(1,2);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delete m;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*m1=new(5)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(3,4);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delete m1;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6336000" y="3774079"/>
            <a:ext cx="2808000" cy="308392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new1 operator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default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default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distructor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delete operator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new2 operator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default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default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distructor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delete operator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116000" y="1080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举例：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699166" y="5812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80000" y="10292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整数加法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来说，有：</a:t>
            </a: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512000" y="1536200"/>
            <a:ext cx="2063100" cy="851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 x , y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y = x </a:t>
            </a:r>
            <a:r>
              <a:rPr lang="es-E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</a:t>
            </a: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y ; 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792895" y="6225806"/>
            <a:ext cx="8198705" cy="4247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运算符重载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使得用户自定义的数据以一种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更简洁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的方式工作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080000" y="25786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复数加法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来说，有：</a:t>
            </a:r>
          </a:p>
        </p:txBody>
      </p:sp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1512000" y="3111000"/>
            <a:ext cx="7346300" cy="991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s-E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  c1 , c2 ;  	    </a:t>
            </a:r>
            <a:r>
              <a:rPr lang="es-E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复数类对象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c1 =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c1.</a:t>
            </a:r>
            <a:r>
              <a:rPr lang="es-E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Cadd</a:t>
            </a: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(c2 ) ; </a:t>
            </a:r>
            <a:r>
              <a:rPr lang="es-E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计算两个复数的和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s-E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080000" y="42804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矩阵加法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来说，有：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gray">
          <a:xfrm>
            <a:off x="1512000" y="4860000"/>
            <a:ext cx="7600300" cy="991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s-E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matrix  m1 , m2 ;	  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矩阵类对象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m1 = m1.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Madd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 m2 ) ;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计算两个矩阵的和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s-E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926013" y="1213056"/>
            <a:ext cx="4217987" cy="2266744"/>
          </a:xfrm>
          <a:prstGeom prst="irregularSeal1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zh-CN" altLang="en-US" sz="2000" dirty="0">
                <a:solidFill>
                  <a:schemeClr val="tx2"/>
                </a:solidFill>
                <a:ea typeface="隶书" pitchFamily="49" charset="-122"/>
              </a:rPr>
              <a:t>能否表示为</a:t>
            </a:r>
          </a:p>
          <a:p>
            <a:pPr algn="ctr" eaLnBrk="1" hangingPunct="1"/>
            <a:r>
              <a:rPr lang="en-US" altLang="zh-CN" sz="2000" dirty="0">
                <a:solidFill>
                  <a:schemeClr val="tx2"/>
                </a:solidFill>
                <a:ea typeface="隶书" pitchFamily="49" charset="-122"/>
              </a:rPr>
              <a:t>c1 = c1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+</a:t>
            </a:r>
            <a:r>
              <a:rPr lang="en-US" altLang="zh-CN" sz="2000" dirty="0">
                <a:solidFill>
                  <a:schemeClr val="tx2"/>
                </a:solidFill>
                <a:ea typeface="隶书" pitchFamily="49" charset="-122"/>
              </a:rPr>
              <a:t> c2 ; 	</a:t>
            </a:r>
          </a:p>
          <a:p>
            <a:pPr algn="ctr" eaLnBrk="1" hangingPunct="1"/>
            <a:r>
              <a:rPr lang="en-US" altLang="zh-CN" sz="2000" dirty="0">
                <a:solidFill>
                  <a:schemeClr val="tx2"/>
                </a:solidFill>
                <a:ea typeface="隶书" pitchFamily="49" charset="-122"/>
              </a:rPr>
              <a:t>m1 = m1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+</a:t>
            </a:r>
            <a:r>
              <a:rPr lang="en-US" altLang="zh-CN" sz="2000" dirty="0">
                <a:solidFill>
                  <a:schemeClr val="tx2"/>
                </a:solidFill>
                <a:ea typeface="隶书" pitchFamily="49" charset="-122"/>
              </a:rPr>
              <a:t>m2;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2" grpId="0" animBg="1" autoUpdateAnimBg="0"/>
      <p:bldP spid="8" grpId="0"/>
      <p:bldP spid="10" grpId="0" animBg="1"/>
      <p:bldP spid="13" grpId="0"/>
      <p:bldP spid="14" grpId="0" animBg="1"/>
      <p:bldP spid="1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22775" y="40105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例子：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92698" y="1171630"/>
            <a:ext cx="7175403" cy="30469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real, 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r = 0, double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0);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addComplexToItself</a:t>
            </a:r>
            <a:r>
              <a:rPr lang="en-US" altLang="zh-CN" sz="2400" dirty="0"/>
              <a:t> (const 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CComplex</a:t>
            </a:r>
            <a:r>
              <a:rPr lang="en-US" altLang="zh-CN" sz="2400" dirty="0"/>
              <a:t> &amp;</a:t>
            </a:r>
            <a:r>
              <a:rPr lang="en-US" altLang="zh-CN" sz="2400" dirty="0" err="1"/>
              <a:t>r_c</a:t>
            </a:r>
            <a:r>
              <a:rPr lang="en-US" altLang="zh-CN" sz="2400" dirty="0"/>
              <a:t>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print() const;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};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092698" y="4404421"/>
            <a:ext cx="6425702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a(3, 4), b(5, 6);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 =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addComplexToItself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 += b; // </a:t>
            </a:r>
            <a:r>
              <a:rPr lang="en-US" altLang="zh-CN" sz="2400" b="0" dirty="0"/>
              <a:t>error, </a:t>
            </a:r>
            <a:r>
              <a:rPr lang="zh-CN" altLang="en-US" sz="2400" b="0" dirty="0"/>
              <a:t>运算符’</a:t>
            </a:r>
            <a:r>
              <a:rPr lang="en-US" altLang="zh-CN" sz="2400" b="0" dirty="0"/>
              <a:t>+=’</a:t>
            </a:r>
            <a:r>
              <a:rPr lang="zh-CN" altLang="en-US" sz="2400" b="0" dirty="0"/>
              <a:t>没有被重载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a.print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B090287-F3C5-4C7C-AFBB-41FD55146F3D}"/>
              </a:ext>
            </a:extLst>
          </p:cNvPr>
          <p:cNvSpPr txBox="1"/>
          <p:nvPr/>
        </p:nvSpPr>
        <p:spPr>
          <a:xfrm>
            <a:off x="84976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CComplex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定义了一个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addComplexToItself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成员函数实现复数类对象的自增运算。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700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基本数据类型变量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的自增可以用’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+=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运算符实现。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3852000"/>
            <a:ext cx="757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能否直接对一个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CComple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进行’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+=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?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如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+= b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？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186595" y="5171706"/>
            <a:ext cx="7411305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这里的运算符重载问题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怎样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重新定义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+=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运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算符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的功能使之能对两个复数类对象操作。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问题讨论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9" grpId="0" animBg="1" autoUpdateAnimBg="0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E1FFF7"/>
        </a:solidFill>
        <a:ln w="38100">
          <a:solidFill>
            <a:srgbClr val="008000"/>
          </a:solidFill>
          <a:miter lim="800000"/>
          <a:headEnd/>
          <a:tailEnd/>
        </a:ln>
      </a:spPr>
      <a:bodyPr wrap="square">
        <a:spAutoFit/>
      </a:bodyPr>
      <a:lstStyle>
        <a:defPPr eaLnBrk="1" hangingPunct="1">
          <a:buNone/>
          <a:defRPr sz="2000"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39356</TotalTime>
  <Words>7547</Words>
  <Application>Microsoft Office PowerPoint</Application>
  <PresentationFormat>全屏显示(4:3)</PresentationFormat>
  <Paragraphs>1430</Paragraphs>
  <Slides>63</Slides>
  <Notes>62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2008最新商务办公系列精品PPT模板</vt:lpstr>
      <vt:lpstr>运算符重载</vt:lpstr>
      <vt:lpstr>目  录</vt:lpstr>
      <vt:lpstr>幻灯片 3</vt:lpstr>
      <vt:lpstr>幻灯片 4</vt:lpstr>
      <vt:lpstr>幻灯片 5</vt:lpstr>
      <vt:lpstr>幻灯片 6</vt:lpstr>
      <vt:lpstr>举例：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声明格式</vt:lpstr>
      <vt:lpstr>练习：</vt:lpstr>
      <vt:lpstr>待处理的程序：</vt:lpstr>
      <vt:lpstr>幻灯片 21</vt:lpstr>
      <vt:lpstr>声明格式</vt:lpstr>
      <vt:lpstr>练习：</vt:lpstr>
      <vt:lpstr>待处理的程序：</vt:lpstr>
      <vt:lpstr>幻灯片 25</vt:lpstr>
      <vt:lpstr>1、成员函数重载示例</vt:lpstr>
      <vt:lpstr>2、友元函数重载示例</vt:lpstr>
      <vt:lpstr>编程练习题：</vt:lpstr>
      <vt:lpstr>幻灯片 29</vt:lpstr>
      <vt:lpstr>幻灯片 30</vt:lpstr>
      <vt:lpstr>幻灯片 31</vt:lpstr>
      <vt:lpstr>幻灯片 32</vt:lpstr>
      <vt:lpstr>幻灯片 33</vt:lpstr>
      <vt:lpstr>例：标准类型转换成类类型</vt:lpstr>
      <vt:lpstr>幻灯片 35</vt:lpstr>
      <vt:lpstr>幻灯片 36</vt:lpstr>
      <vt:lpstr>错误的例子：</vt:lpstr>
      <vt:lpstr>幻灯片 38</vt:lpstr>
      <vt:lpstr>幻灯片 39</vt:lpstr>
      <vt:lpstr>练习：完善以下类的函数</vt:lpstr>
      <vt:lpstr>幻灯片 41</vt:lpstr>
      <vt:lpstr>幻灯片 42</vt:lpstr>
      <vt:lpstr>幻灯片 43</vt:lpstr>
      <vt:lpstr>幻灯片 44</vt:lpstr>
      <vt:lpstr>幻灯片 45</vt:lpstr>
      <vt:lpstr>重载格式：</vt:lpstr>
      <vt:lpstr>例：分析下列程序，并给出执行结果。</vt:lpstr>
      <vt:lpstr>幻灯片 48</vt:lpstr>
      <vt:lpstr>幻灯片 49</vt:lpstr>
      <vt:lpstr>幻灯片 50</vt:lpstr>
      <vt:lpstr>练习：完善以下类的函数</vt:lpstr>
      <vt:lpstr>幻灯片 52</vt:lpstr>
      <vt:lpstr>例子1</vt:lpstr>
      <vt:lpstr>例子2</vt:lpstr>
      <vt:lpstr>幻灯片 55</vt:lpstr>
      <vt:lpstr>例子：数学函数的抽象：f(x,y) = 2x+y</vt:lpstr>
      <vt:lpstr>幻灯片 57</vt:lpstr>
      <vt:lpstr>重载格式</vt:lpstr>
      <vt:lpstr>幻灯片 59</vt:lpstr>
      <vt:lpstr>幻灯片 60</vt:lpstr>
      <vt:lpstr>例子:</vt:lpstr>
      <vt:lpstr>幻灯片 62</vt:lpstr>
      <vt:lpstr>幻灯片 63</vt:lpstr>
    </vt:vector>
  </TitlesOfParts>
  <Company>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win7</cp:lastModifiedBy>
  <cp:revision>2722</cp:revision>
  <dcterms:created xsi:type="dcterms:W3CDTF">2008-07-07T07:12:37Z</dcterms:created>
  <dcterms:modified xsi:type="dcterms:W3CDTF">2021-06-04T05:21:07Z</dcterms:modified>
</cp:coreProperties>
</file>