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1010" r:id="rId3"/>
    <p:sldId id="1011" r:id="rId4"/>
    <p:sldId id="1012" r:id="rId5"/>
    <p:sldId id="1013" r:id="rId6"/>
    <p:sldId id="1015" r:id="rId7"/>
    <p:sldId id="1016" r:id="rId8"/>
    <p:sldId id="1017" r:id="rId9"/>
    <p:sldId id="1018" r:id="rId10"/>
    <p:sldId id="1047" r:id="rId11"/>
    <p:sldId id="1019" r:id="rId12"/>
    <p:sldId id="1020" r:id="rId13"/>
    <p:sldId id="1022" r:id="rId14"/>
    <p:sldId id="1023" r:id="rId15"/>
    <p:sldId id="1024" r:id="rId16"/>
    <p:sldId id="1025" r:id="rId17"/>
    <p:sldId id="1027" r:id="rId18"/>
    <p:sldId id="1028" r:id="rId19"/>
    <p:sldId id="1029" r:id="rId20"/>
    <p:sldId id="1030" r:id="rId21"/>
    <p:sldId id="1033" r:id="rId22"/>
    <p:sldId id="1032" r:id="rId23"/>
    <p:sldId id="1034" r:id="rId24"/>
    <p:sldId id="1035" r:id="rId25"/>
    <p:sldId id="1036" r:id="rId26"/>
    <p:sldId id="1037" r:id="rId27"/>
    <p:sldId id="1038" r:id="rId28"/>
    <p:sldId id="1039" r:id="rId29"/>
    <p:sldId id="1048" r:id="rId30"/>
    <p:sldId id="1049" r:id="rId31"/>
    <p:sldId id="1040" r:id="rId32"/>
    <p:sldId id="1041" r:id="rId33"/>
    <p:sldId id="1042" r:id="rId34"/>
    <p:sldId id="1043" r:id="rId35"/>
    <p:sldId id="1044" r:id="rId36"/>
    <p:sldId id="1045" r:id="rId37"/>
    <p:sldId id="1046" r:id="rId38"/>
    <p:sldId id="307" r:id="rId39"/>
    <p:sldId id="308" r:id="rId40"/>
    <p:sldId id="309" r:id="rId41"/>
    <p:sldId id="310" r:id="rId42"/>
    <p:sldId id="311" r:id="rId43"/>
    <p:sldId id="306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75" r:id="rId79"/>
    <p:sldId id="376" r:id="rId80"/>
    <p:sldId id="383" r:id="rId81"/>
    <p:sldId id="459" r:id="rId82"/>
    <p:sldId id="460" r:id="rId83"/>
    <p:sldId id="461" r:id="rId84"/>
    <p:sldId id="462" r:id="rId85"/>
    <p:sldId id="483" r:id="rId86"/>
    <p:sldId id="484" r:id="rId8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1634" autoAdjust="0"/>
  </p:normalViewPr>
  <p:slideViewPr>
    <p:cSldViewPr>
      <p:cViewPr varScale="1">
        <p:scale>
          <a:sx n="48" d="100"/>
          <a:sy n="48" d="100"/>
        </p:scale>
        <p:origin x="-23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405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6241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6556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07811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s1.compare(s2)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s1==s2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0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s1&gt;s2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1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s1&lt;s2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-1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90156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7765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9955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598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95731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689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8394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7928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用字符数组存放字符串容易发生数组越界的错误，而且往往难以察觉。因此，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标准模板库设计了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数据类型，专门用于字符串处理。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C++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的基本数据类型，它是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C++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标准模板库中的一个“类”。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547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0591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5941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1262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473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5949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1410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zh-CN" altLang="en-US" sz="1200" spc="-5" dirty="0" smtClean="0">
                <a:latin typeface="Times New Roman"/>
                <a:cs typeface="Times New Roman"/>
              </a:rPr>
              <a:t>直接接收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string</a:t>
            </a:r>
            <a:r>
              <a:rPr lang="zh-CN" altLang="en-US" sz="1200" spc="-5" dirty="0" smtClean="0">
                <a:latin typeface="Times New Roman"/>
                <a:cs typeface="Times New Roman"/>
              </a:rPr>
              <a:t>的值，只允许使用常指针，不能修改字符串的值。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const char </a:t>
            </a:r>
            <a:r>
              <a:rPr lang="zh-CN" altLang="en-US" sz="1200" spc="-5" dirty="0" smtClean="0">
                <a:latin typeface="Times New Roman"/>
                <a:cs typeface="Times New Roman"/>
              </a:rPr>
              <a:t>*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p=s1.</a:t>
            </a:r>
            <a:r>
              <a:rPr lang="en-US" altLang="zh-CN" sz="12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c_str()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endParaRPr lang="en-US" altLang="zh-CN" sz="1200" spc="-5" dirty="0" smtClean="0">
              <a:latin typeface="Times New Roman"/>
              <a:cs typeface="Times New Roman"/>
            </a:endParaRP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zh-CN" altLang="en-US" sz="1200" spc="-5" dirty="0" smtClean="0">
                <a:latin typeface="Times New Roman"/>
                <a:cs typeface="Times New Roman"/>
              </a:rPr>
              <a:t>如果希望可以随意改变字符串的值，要如下使用：</a:t>
            </a:r>
            <a:endParaRPr lang="en-US" altLang="zh-CN" sz="1200" spc="-5" dirty="0" smtClean="0">
              <a:latin typeface="Times New Roman"/>
              <a:cs typeface="Times New Roman"/>
            </a:endParaRP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altLang="zh-CN" sz="1200" spc="-5" dirty="0" smtClean="0">
                <a:latin typeface="Times New Roman"/>
                <a:cs typeface="Times New Roman"/>
              </a:rPr>
              <a:t>string s1("hello world");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altLang="zh-CN" sz="1200" spc="-5" dirty="0" smtClean="0">
                <a:latin typeface="Times New Roman"/>
                <a:cs typeface="Times New Roman"/>
              </a:rPr>
              <a:t>char *p=new char[s1.length()+1];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altLang="zh-CN" sz="1200" spc="-5" dirty="0" err="1" smtClean="0">
                <a:latin typeface="Times New Roman"/>
                <a:cs typeface="Times New Roman"/>
              </a:rPr>
              <a:t>strcpy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(p,s1.</a:t>
            </a:r>
            <a:r>
              <a:rPr lang="en-US" altLang="zh-CN" sz="12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c_str())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altLang="zh-CN" sz="1200" spc="-5" dirty="0" err="1" smtClean="0">
                <a:latin typeface="Times New Roman"/>
                <a:cs typeface="Times New Roman"/>
              </a:rPr>
              <a:t>cout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&lt;&lt;p&lt;&lt;</a:t>
            </a:r>
            <a:r>
              <a:rPr lang="en-US" altLang="zh-CN" sz="1200" spc="-5" dirty="0" err="1" smtClean="0">
                <a:latin typeface="Times New Roman"/>
                <a:cs typeface="Times New Roman"/>
              </a:rPr>
              <a:t>endl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60158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同理可得：</a:t>
            </a:r>
            <a:endParaRPr lang="en-US" altLang="zh-CN" dirty="0" smtClean="0"/>
          </a:p>
          <a:p>
            <a:r>
              <a:rPr lang="en-US" dirty="0" smtClean="0"/>
              <a:t>string s1("hello world");</a:t>
            </a:r>
          </a:p>
          <a:p>
            <a:r>
              <a:rPr lang="en-US" dirty="0" smtClean="0"/>
              <a:t>char * p1=new char[s1.length()+1];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(p1,s1.data());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&lt;&lt;p1&lt;&lt;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27430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103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10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74270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103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60964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3385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2350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7087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06654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36484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96655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071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431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解析：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对象，字符串数组，字符串指针，单个字符都可以赋值给一个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978436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4558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47519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31334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625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240882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44988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57193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2952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4483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255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44644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321387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233196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1471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282172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7250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43052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1217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2831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98020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1674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2568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802028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39200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55512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040670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46166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27141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037058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415648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529077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0986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494611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70076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058958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281992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75453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631356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56112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29424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45399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65952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2565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9429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410193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66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93187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75580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927146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005758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535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55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6717" y="1411862"/>
            <a:ext cx="2118360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0235" y="2730563"/>
            <a:ext cx="4030979" cy="408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63" y="112382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0"/>
                </a:moveTo>
                <a:lnTo>
                  <a:pt x="0" y="109728"/>
                </a:lnTo>
                <a:lnTo>
                  <a:pt x="4655820" y="109728"/>
                </a:lnTo>
                <a:lnTo>
                  <a:pt x="4655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835" y="102908"/>
            <a:ext cx="8832329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564" y="1417316"/>
            <a:ext cx="7850870" cy="473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1241" y="6437923"/>
            <a:ext cx="505459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3535">
              <a:lnSpc>
                <a:spcPct val="100000"/>
              </a:lnSpc>
            </a:pPr>
            <a:fld id="{81D60167-4931-47E6-BA6A-407CBD079E47}" type="slidenum">
              <a:rPr dirty="0">
                <a:latin typeface="Verdana"/>
                <a:cs typeface="Verdana"/>
              </a:rPr>
              <a:pPr marL="343535">
                <a:lnSpc>
                  <a:spcPct val="100000"/>
                </a:lnSpc>
              </a:pPr>
              <a:t>‹#›</a:t>
            </a:fld>
            <a:endParaRPr dirty="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939" y="3587369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4">
                <a:moveTo>
                  <a:pt x="0" y="0"/>
                </a:moveTo>
                <a:lnTo>
                  <a:pt x="0" y="109728"/>
                </a:lnTo>
                <a:lnTo>
                  <a:pt x="4803647" y="109727"/>
                </a:lnTo>
                <a:lnTo>
                  <a:pt x="4803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939" y="3587369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609600"/>
            <a:ext cx="7053580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69545" algn="ctr">
              <a:lnSpc>
                <a:spcPct val="100000"/>
              </a:lnSpc>
              <a:spcBef>
                <a:spcPts val="1685"/>
              </a:spcBef>
            </a:pPr>
            <a:r>
              <a:rPr lang="en-US" altLang="zh-CN" sz="7200" spc="-5" dirty="0" smtClean="0">
                <a:latin typeface="Times New Roman"/>
                <a:cs typeface="Times New Roman"/>
              </a:rPr>
              <a:t>C+</a:t>
            </a:r>
            <a:r>
              <a:rPr lang="en-US" altLang="zh-CN" sz="7200" dirty="0" smtClean="0">
                <a:latin typeface="Times New Roman"/>
                <a:cs typeface="Times New Roman"/>
              </a:rPr>
              <a:t>+</a:t>
            </a:r>
            <a:r>
              <a:rPr sz="7200" dirty="0" err="1" smtClean="0">
                <a:latin typeface="黑体"/>
                <a:cs typeface="黑体"/>
              </a:rPr>
              <a:t>程序设计</a:t>
            </a:r>
            <a:endParaRPr lang="en-US" sz="7200" dirty="0" smtClean="0">
              <a:latin typeface="黑体"/>
              <a:cs typeface="黑体"/>
            </a:endParaRPr>
          </a:p>
          <a:p>
            <a:pPr marL="182245" algn="ctr">
              <a:lnSpc>
                <a:spcPts val="4205"/>
              </a:lnSpc>
              <a:spcBef>
                <a:spcPts val="3015"/>
              </a:spcBef>
              <a:tabLst>
                <a:tab pos="2011045" algn="l"/>
              </a:tabLst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cs typeface="黑体"/>
              </a:rPr>
              <a:t>补充材料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的赋值和连接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708265" cy="31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用成员函数</a:t>
            </a:r>
            <a:r>
              <a:rPr sz="2400" spc="-600" dirty="0">
                <a:latin typeface="黑体"/>
                <a:cs typeface="黑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append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连接字符串</a:t>
            </a:r>
          </a:p>
          <a:p>
            <a:pPr marL="469900" marR="2882900">
              <a:lnSpc>
                <a:spcPts val="317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s1("goo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")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s2("morning</a:t>
            </a: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-5" dirty="0">
                <a:latin typeface="Times New Roman"/>
                <a:cs typeface="Times New Roman"/>
              </a:rPr>
              <a:t> "); </a:t>
            </a:r>
            <a:r>
              <a:rPr sz="2400" dirty="0">
                <a:latin typeface="Times New Roman"/>
                <a:cs typeface="Times New Roman"/>
              </a:rPr>
              <a:t>s1.append(s2);</a:t>
            </a:r>
          </a:p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s1</a:t>
            </a:r>
            <a:r>
              <a:rPr lang="en-US" sz="2400" spc="-5" dirty="0" smtClean="0">
                <a:latin typeface="Times New Roman"/>
                <a:cs typeface="Times New Roman"/>
              </a:rPr>
              <a:t>&lt;&lt;</a:t>
            </a:r>
            <a:r>
              <a:rPr lang="en-US" sz="2400" spc="-5" dirty="0" err="1" smtClean="0">
                <a:latin typeface="Times New Roman"/>
                <a:cs typeface="Times New Roman"/>
              </a:rPr>
              <a:t>endl</a:t>
            </a:r>
            <a:r>
              <a:rPr sz="2400" spc="-5" dirty="0" smtClean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469900" marR="1280795">
              <a:lnSpc>
                <a:spcPct val="109800"/>
              </a:lnSpc>
            </a:pPr>
            <a:r>
              <a:rPr sz="2400" dirty="0">
                <a:latin typeface="Times New Roman"/>
                <a:cs typeface="Times New Roman"/>
              </a:rPr>
              <a:t>s2.append(s1, 3, s1.size</a:t>
            </a:r>
            <a:r>
              <a:rPr sz="2400" dirty="0" smtClean="0">
                <a:latin typeface="Times New Roman"/>
                <a:cs typeface="Times New Roman"/>
              </a:rPr>
              <a:t>());//</a:t>
            </a:r>
            <a:r>
              <a:rPr sz="2400" dirty="0">
                <a:latin typeface="Times New Roman"/>
                <a:cs typeface="Times New Roman"/>
              </a:rPr>
              <a:t>s1.size(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黑体"/>
                <a:cs typeface="黑体"/>
              </a:rPr>
              <a:t>，</a:t>
            </a:r>
            <a:r>
              <a:rPr sz="2400" dirty="0">
                <a:latin typeface="Times New Roman"/>
                <a:cs typeface="Times New Roman"/>
              </a:rPr>
              <a:t>s1</a:t>
            </a:r>
            <a:r>
              <a:rPr sz="2400" dirty="0">
                <a:latin typeface="黑体"/>
                <a:cs typeface="黑体"/>
              </a:rPr>
              <a:t>字符数 </a:t>
            </a: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s2</a:t>
            </a:r>
            <a:r>
              <a:rPr lang="en-US" sz="2400" spc="-5" dirty="0" smtClean="0">
                <a:latin typeface="Times New Roman"/>
                <a:cs typeface="Times New Roman"/>
              </a:rPr>
              <a:t>&lt;&lt;</a:t>
            </a:r>
            <a:r>
              <a:rPr lang="en-US" sz="2400" spc="-5" dirty="0" err="1" smtClean="0">
                <a:latin typeface="Times New Roman"/>
                <a:cs typeface="Times New Roman"/>
              </a:rPr>
              <a:t>endl</a:t>
            </a:r>
            <a:r>
              <a:rPr sz="2400" spc="-5" dirty="0" smtClean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483234" marR="5080" indent="-471170">
              <a:lnSpc>
                <a:spcPct val="105400"/>
              </a:lnSpc>
              <a:spcBef>
                <a:spcPts val="125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黑体"/>
                <a:cs typeface="黑体"/>
              </a:rPr>
              <a:t>下标</a:t>
            </a:r>
            <a:r>
              <a:rPr sz="2400" dirty="0">
                <a:latin typeface="黑体"/>
                <a:cs typeface="黑体"/>
              </a:rPr>
              <a:t>为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黑体"/>
                <a:cs typeface="黑体"/>
              </a:rPr>
              <a:t>开始，</a:t>
            </a:r>
            <a:r>
              <a:rPr sz="2400" dirty="0">
                <a:latin typeface="Times New Roman"/>
                <a:cs typeface="Times New Roman"/>
              </a:rPr>
              <a:t>s1.size(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黑体"/>
                <a:cs typeface="黑体"/>
              </a:rPr>
              <a:t>个字符，如果字符串内没有足 够字符，则复制到字符串最后一个字符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143000" y="4800600"/>
            <a:ext cx="2667000" cy="93871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good morning!</a:t>
            </a: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morning! d morning!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比较</a:t>
            </a:r>
            <a:r>
              <a:rPr spc="-5" dirty="0">
                <a:latin typeface="Times New Roman"/>
                <a:cs typeface="Times New Roman"/>
              </a:rPr>
              <a:t>string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21589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用关系运算符比</a:t>
            </a:r>
            <a:r>
              <a:rPr sz="2800" spc="-10" dirty="0">
                <a:latin typeface="黑体"/>
                <a:cs typeface="黑体"/>
              </a:rPr>
              <a:t>较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黑体"/>
                <a:cs typeface="黑体"/>
              </a:rPr>
              <a:t>的大小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83046"/>
            <a:ext cx="7080884" cy="279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145" algn="l"/>
                <a:tab pos="117221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	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&gt;=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&lt;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&lt;=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!=</a:t>
            </a:r>
            <a:endParaRPr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返回值都是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boo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类型，成立返回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true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否则返回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false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例如：</a:t>
            </a:r>
            <a:endParaRPr sz="2400" dirty="0">
              <a:latin typeface="黑体"/>
              <a:cs typeface="黑体"/>
            </a:endParaRPr>
          </a:p>
          <a:p>
            <a:pPr marL="3175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s1("hello"),s2("hello"),s3("hell");</a:t>
            </a:r>
            <a:endParaRPr sz="2400" dirty="0">
              <a:latin typeface="Times New Roman"/>
              <a:cs typeface="Times New Roman"/>
            </a:endParaRPr>
          </a:p>
          <a:p>
            <a:pPr marL="317500" marR="4336415">
              <a:lnSpc>
                <a:spcPct val="109700"/>
              </a:lnSpc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bool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(s1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s2);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endl;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(s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=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s3);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041" y="4695518"/>
            <a:ext cx="2299970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endl;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(s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s3);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endl;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953000" y="4419600"/>
            <a:ext cx="914400" cy="12516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1</a:t>
            </a:r>
          </a:p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0</a:t>
            </a:r>
          </a:p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1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比较</a:t>
            </a:r>
            <a:r>
              <a:rPr spc="-5" dirty="0">
                <a:latin typeface="Times New Roman"/>
                <a:cs typeface="Times New Roman"/>
              </a:rPr>
              <a:t>string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84720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用成员函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compar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latin typeface="黑体"/>
                <a:cs typeface="黑体"/>
              </a:rPr>
              <a:t>比较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的大小</a:t>
            </a:r>
            <a:endParaRPr sz="2800" dirty="0">
              <a:latin typeface="黑体"/>
              <a:cs typeface="黑体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s1("hello"),s2("hello"),s3("hell");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s1.compare(s2);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s1.compare(s3);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s3.compare(s1);</a:t>
            </a:r>
            <a:endParaRPr sz="2400" dirty="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s1.compare(1,2,s3,0,3)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//s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1-2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0-3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5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s1.compare(0,s1.size(),s3);//s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0-end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2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end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endl;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5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endl;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096000" y="4765119"/>
            <a:ext cx="3048000" cy="209288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765">
              <a:lnSpc>
                <a:spcPct val="100000"/>
              </a:lnSpc>
              <a:spcBef>
                <a:spcPts val="165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0	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o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=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=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hello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340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1	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o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&gt;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335"/>
              </a:spcBef>
              <a:tabLst>
                <a:tab pos="842644" algn="l"/>
              </a:tabLst>
            </a:pPr>
            <a:r>
              <a:rPr lang="en-US" altLang="zh-CN" sz="2400" b="1" spc="-5" dirty="0" smtClean="0">
                <a:latin typeface="Times New Roman"/>
                <a:cs typeface="Times New Roman"/>
              </a:rPr>
              <a:t>-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1	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l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&lt;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hello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340"/>
              </a:spcBef>
              <a:tabLst>
                <a:tab pos="842010" algn="l"/>
              </a:tabLst>
            </a:pPr>
            <a:r>
              <a:rPr lang="en-US" altLang="zh-CN" sz="2400" b="1" spc="-5" dirty="0" smtClean="0">
                <a:latin typeface="Times New Roman"/>
                <a:cs typeface="Times New Roman"/>
              </a:rPr>
              <a:t>-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1	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e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l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&lt;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340"/>
              </a:spcBef>
              <a:tabLst>
                <a:tab pos="812165" algn="l"/>
              </a:tabLst>
            </a:pPr>
            <a:r>
              <a:rPr lang="en-US" altLang="zh-CN" sz="2400" b="1" dirty="0" smtClean="0">
                <a:latin typeface="Times New Roman"/>
                <a:cs typeface="Times New Roman"/>
              </a:rPr>
              <a:t>1	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/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o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&gt;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hell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0922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/>
                <a:cs typeface="黑体"/>
              </a:rPr>
              <a:t>子串</a:t>
            </a:r>
            <a:endParaRPr sz="42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4562"/>
            <a:ext cx="354443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ts val="3345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 err="1">
                <a:latin typeface="黑体"/>
                <a:cs typeface="黑体"/>
              </a:rPr>
              <a:t>成员函</a:t>
            </a:r>
            <a:r>
              <a:rPr sz="2800" dirty="0" err="1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substr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81200"/>
            <a:ext cx="5974080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Times New Roman"/>
                <a:cs typeface="Times New Roman"/>
              </a:rPr>
              <a:t>strin</a:t>
            </a:r>
            <a:r>
              <a:rPr sz="2800" dirty="0" smtClean="0">
                <a:latin typeface="Times New Roman"/>
                <a:cs typeface="Times New Roman"/>
              </a:rPr>
              <a:t>g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s1("hell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world")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s2;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s1.substr(4,5)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/</a:t>
            </a:r>
            <a:r>
              <a:rPr sz="2400" dirty="0" smtClean="0">
                <a:latin typeface="Times New Roman"/>
                <a:cs typeface="Times New Roman"/>
              </a:rPr>
              <a:t>/ </a:t>
            </a:r>
            <a:r>
              <a:rPr sz="2400" dirty="0">
                <a:latin typeface="黑体"/>
                <a:cs typeface="黑体"/>
              </a:rPr>
              <a:t>下标</a:t>
            </a:r>
            <a:r>
              <a:rPr sz="2400" spc="-5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黑体"/>
                <a:cs typeface="黑体"/>
              </a:rPr>
              <a:t>开</a:t>
            </a:r>
            <a:r>
              <a:rPr sz="2400" spc="-10" dirty="0">
                <a:latin typeface="黑体"/>
                <a:cs typeface="黑体"/>
              </a:rPr>
              <a:t>始</a:t>
            </a:r>
            <a:r>
              <a:rPr sz="2400" spc="-5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黑体"/>
                <a:cs typeface="黑体"/>
              </a:rPr>
              <a:t>个字符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cou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s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endl</a:t>
            </a:r>
            <a:r>
              <a:rPr sz="2800" spc="-5" dirty="0" smtClean="0">
                <a:latin typeface="Times New Roman"/>
                <a:cs typeface="Times New Roman"/>
              </a:rPr>
              <a:t>;</a:t>
            </a:r>
            <a:endParaRPr sz="3650" dirty="0">
              <a:latin typeface="Times New Roman"/>
              <a:cs typeface="Times New Roman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066800" y="3505200"/>
            <a:ext cx="11430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altLang="zh-CN" sz="2400" b="1" dirty="0" smtClean="0">
                <a:latin typeface="Times New Roman"/>
                <a:cs typeface="Times New Roman"/>
              </a:rPr>
              <a:t>o 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wor</a:t>
            </a:r>
            <a:endParaRPr lang="en-US" altLang="zh-CN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交换</a:t>
            </a:r>
            <a:r>
              <a:rPr spc="-5" dirty="0">
                <a:latin typeface="Times New Roman"/>
                <a:cs typeface="Times New Roman"/>
              </a:rPr>
              <a:t>string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973436" cy="237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swap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lang="en-US" sz="2800" spc="-5" dirty="0" smtClean="0">
                <a:latin typeface="Times New Roman"/>
                <a:cs typeface="Times New Roman"/>
              </a:rPr>
              <a:t>      </a:t>
            </a:r>
            <a:r>
              <a:rPr sz="2800" spc="-5" dirty="0" smtClean="0">
                <a:latin typeface="Times New Roman"/>
                <a:cs typeface="Times New Roman"/>
              </a:rPr>
              <a:t>strin</a:t>
            </a:r>
            <a:r>
              <a:rPr sz="2800" dirty="0" smtClean="0">
                <a:latin typeface="Times New Roman"/>
                <a:cs typeface="Times New Roman"/>
              </a:rPr>
              <a:t>g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s1("hell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world")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s2("really"); </a:t>
            </a:r>
            <a:r>
              <a:rPr lang="en-US" sz="2800" spc="-5" dirty="0" smtClean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ct val="110200"/>
              </a:lnSpc>
            </a:pP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     </a:t>
            </a:r>
            <a:r>
              <a:rPr sz="2800" spc="-5" dirty="0" smtClean="0">
                <a:latin typeface="Times New Roman"/>
                <a:cs typeface="Times New Roman"/>
              </a:rPr>
              <a:t>s1.swap(s2</a:t>
            </a:r>
            <a:r>
              <a:rPr sz="2800" spc="-5" dirty="0">
                <a:latin typeface="Times New Roman"/>
                <a:cs typeface="Times New Roman"/>
              </a:rPr>
              <a:t>);</a:t>
            </a:r>
            <a:endParaRPr sz="2800" dirty="0">
              <a:latin typeface="Times New Roman"/>
              <a:cs typeface="Times New Roman"/>
            </a:endParaRPr>
          </a:p>
          <a:p>
            <a:pPr marL="12700" marR="2509520">
              <a:lnSpc>
                <a:spcPts val="3700"/>
              </a:lnSpc>
              <a:spcBef>
                <a:spcPts val="17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      </a:t>
            </a:r>
            <a:r>
              <a:rPr sz="2800" spc="-5" dirty="0" err="1" smtClean="0">
                <a:latin typeface="Times New Roman"/>
                <a:cs typeface="Times New Roman"/>
              </a:rPr>
              <a:t>cou</a:t>
            </a:r>
            <a:r>
              <a:rPr sz="2800" dirty="0" err="1" smtClean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s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endl;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2700" marR="2509520">
              <a:lnSpc>
                <a:spcPts val="3700"/>
              </a:lnSpc>
              <a:spcBef>
                <a:spcPts val="17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      </a:t>
            </a:r>
            <a:r>
              <a:rPr sz="2800" spc="-5" dirty="0" err="1" smtClean="0">
                <a:latin typeface="Times New Roman"/>
                <a:cs typeface="Times New Roman"/>
              </a:rPr>
              <a:t>cou</a:t>
            </a:r>
            <a:r>
              <a:rPr sz="2800" dirty="0" err="1" smtClean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s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endl</a:t>
            </a:r>
            <a:r>
              <a:rPr sz="2800" spc="-5" dirty="0" smtClean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143000" y="3962400"/>
            <a:ext cx="1676400" cy="86946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400" b="1" spc="-5" dirty="0" smtClean="0">
                <a:latin typeface="Times New Roman"/>
                <a:cs typeface="Times New Roman"/>
              </a:rPr>
              <a:t>really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smtClean="0">
                <a:latin typeface="Times New Roman"/>
                <a:cs typeface="Times New Roman"/>
              </a:rPr>
              <a:t>hell</a:t>
            </a:r>
            <a:r>
              <a:rPr lang="en-US" altLang="zh-CN" sz="2400" b="1" dirty="0" smtClean="0">
                <a:latin typeface="Times New Roman"/>
                <a:cs typeface="Times New Roman"/>
              </a:rPr>
              <a:t>o 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world</a:t>
            </a:r>
            <a:endParaRPr lang="en-US" altLang="zh-CN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的特性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832090" cy="3615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7150" indent="-469900">
              <a:lnSpc>
                <a:spcPct val="1053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capacity(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latin typeface="黑体"/>
                <a:cs typeface="黑体"/>
              </a:rPr>
              <a:t>返回无需增加内存即可存放的字符数</a:t>
            </a:r>
            <a:r>
              <a:rPr sz="2800" spc="-5" dirty="0">
                <a:latin typeface="黑体"/>
                <a:cs typeface="黑体"/>
              </a:rPr>
              <a:t>；</a:t>
            </a:r>
            <a:endParaRPr sz="2800" dirty="0">
              <a:latin typeface="黑体"/>
              <a:cs typeface="黑体"/>
            </a:endParaRPr>
          </a:p>
          <a:p>
            <a:pPr marL="482600" marR="215265" indent="-469900">
              <a:lnSpc>
                <a:spcPts val="3540"/>
              </a:lnSpc>
              <a:spcBef>
                <a:spcPts val="13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maximum_size()</a:t>
            </a:r>
            <a:r>
              <a:rPr sz="2800" dirty="0" err="1">
                <a:latin typeface="黑体"/>
                <a:cs typeface="黑体"/>
              </a:rPr>
              <a:t>返回</a:t>
            </a:r>
            <a:r>
              <a:rPr sz="2800" spc="-5" dirty="0" err="1">
                <a:latin typeface="Times New Roman"/>
                <a:cs typeface="Times New Roman"/>
              </a:rPr>
              <a:t>string</a:t>
            </a:r>
            <a:r>
              <a:rPr sz="2800" spc="-5" dirty="0" err="1" smtClean="0">
                <a:latin typeface="黑体"/>
                <a:cs typeface="黑体"/>
              </a:rPr>
              <a:t>对象可存放的最大字符数</a:t>
            </a:r>
            <a:r>
              <a:rPr sz="2800" spc="-5" dirty="0">
                <a:latin typeface="黑体"/>
                <a:cs typeface="黑体"/>
              </a:rPr>
              <a:t>；</a:t>
            </a:r>
            <a:endParaRPr sz="28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length(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黑体"/>
                <a:cs typeface="黑体"/>
              </a:rPr>
              <a:t>和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size(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dirty="0" err="1">
                <a:latin typeface="黑体"/>
                <a:cs typeface="黑体"/>
              </a:rPr>
              <a:t>相同</a:t>
            </a:r>
            <a:r>
              <a:rPr sz="2800" spc="-10" dirty="0" err="1">
                <a:latin typeface="Times New Roman"/>
                <a:cs typeface="Times New Roman"/>
              </a:rPr>
              <a:t>,</a:t>
            </a:r>
            <a:r>
              <a:rPr sz="2800" spc="-5" dirty="0" err="1" smtClean="0">
                <a:latin typeface="黑体"/>
                <a:cs typeface="黑体"/>
              </a:rPr>
              <a:t>返回字符串的大</a:t>
            </a:r>
            <a:endParaRPr lang="en-US" sz="2800" spc="-5" dirty="0" smtClean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2600" algn="l"/>
              </a:tabLst>
            </a:pPr>
            <a:r>
              <a:rPr lang="en-US" sz="2800" spc="-5" dirty="0" smtClean="0">
                <a:latin typeface="黑体"/>
                <a:cs typeface="黑体"/>
              </a:rPr>
              <a:t>   </a:t>
            </a:r>
            <a:r>
              <a:rPr sz="2800" spc="-5" dirty="0" smtClean="0">
                <a:latin typeface="黑体"/>
                <a:cs typeface="黑体"/>
              </a:rPr>
              <a:t>小</a:t>
            </a:r>
            <a:r>
              <a:rPr sz="2800" spc="-10" dirty="0" smtClean="0">
                <a:latin typeface="Times New Roman"/>
                <a:cs typeface="Times New Roman"/>
              </a:rPr>
              <a:t>/</a:t>
            </a:r>
            <a:r>
              <a:rPr sz="2800" dirty="0">
                <a:latin typeface="黑体"/>
                <a:cs typeface="黑体"/>
              </a:rPr>
              <a:t>长度</a:t>
            </a:r>
            <a:r>
              <a:rPr sz="280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empty(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返</a:t>
            </a:r>
            <a:r>
              <a:rPr sz="2800" spc="-10" dirty="0">
                <a:latin typeface="黑体"/>
                <a:cs typeface="黑体"/>
              </a:rPr>
              <a:t>回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对象是否为空；</a:t>
            </a:r>
            <a:endParaRPr sz="28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resize(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黑体"/>
                <a:cs typeface="黑体"/>
              </a:rPr>
              <a:t>改变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对象的长度。</a:t>
            </a:r>
            <a:endParaRPr sz="28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的特性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3405753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str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g </a:t>
            </a:r>
            <a:r>
              <a:rPr sz="2000" spc="-10" dirty="0">
                <a:latin typeface="Times New Roman"/>
                <a:cs typeface="Times New Roman"/>
              </a:rPr>
              <a:t>s1("hell</a:t>
            </a:r>
            <a:r>
              <a:rPr sz="2000" spc="-5" dirty="0">
                <a:latin typeface="Times New Roman"/>
                <a:cs typeface="Times New Roman"/>
              </a:rPr>
              <a:t>o </a:t>
            </a:r>
            <a:r>
              <a:rPr sz="2000" spc="-10" dirty="0">
                <a:latin typeface="Times New Roman"/>
                <a:cs typeface="Times New Roman"/>
              </a:rPr>
              <a:t>world");</a:t>
            </a:r>
            <a:endParaRPr sz="2000" dirty="0">
              <a:latin typeface="Times New Roman"/>
              <a:cs typeface="Times New Roman"/>
            </a:endParaRPr>
          </a:p>
          <a:p>
            <a:pPr marL="38735" marR="508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latin typeface="Times New Roman"/>
                <a:cs typeface="Times New Roman"/>
              </a:rPr>
              <a:t>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s1.capacity(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 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s1.max_size(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 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s1.size(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s1.length(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  <a:p>
            <a:pPr marL="12700" marR="116205" indent="26034">
              <a:lnSpc>
                <a:spcPct val="109900"/>
              </a:lnSpc>
            </a:pPr>
            <a:r>
              <a:rPr sz="2000" spc="-10" dirty="0">
                <a:latin typeface="Times New Roman"/>
                <a:cs typeface="Times New Roman"/>
              </a:rPr>
              <a:t>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s1.empty(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 </a:t>
            </a:r>
            <a:r>
              <a:rPr sz="2000" spc="-5" dirty="0">
                <a:latin typeface="Times New Roman"/>
                <a:cs typeface="Times New Roman"/>
              </a:rPr>
              <a:t>cout &lt;&lt; s1 &lt;&lt; "aaa" &lt;&lt; endl; </a:t>
            </a:r>
            <a:r>
              <a:rPr sz="2000" spc="-10" dirty="0">
                <a:latin typeface="Times New Roman"/>
                <a:cs typeface="Times New Roman"/>
              </a:rPr>
              <a:t>s1.resize(s1.length()+10); 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12700" marR="116205" indent="26034">
              <a:lnSpc>
                <a:spcPct val="109900"/>
              </a:lnSpc>
            </a:pPr>
            <a:r>
              <a:rPr sz="2000" spc="-10" dirty="0" err="1" smtClean="0">
                <a:latin typeface="Times New Roman"/>
                <a:cs typeface="Times New Roman"/>
              </a:rPr>
              <a:t>cou</a:t>
            </a:r>
            <a:r>
              <a:rPr sz="2000" spc="-5" dirty="0" err="1" smtClean="0">
                <a:latin typeface="Times New Roman"/>
                <a:cs typeface="Times New Roman"/>
              </a:rPr>
              <a:t>t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s1.capacity(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  <a:p>
            <a:pPr marL="38735" marR="508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latin typeface="Times New Roman"/>
                <a:cs typeface="Times New Roman"/>
              </a:rPr>
              <a:t>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s1.max_size(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 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s1.size(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  <a:p>
            <a:pPr marL="12700" indent="26034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cou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s1.length(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&lt; </a:t>
            </a:r>
            <a:r>
              <a:rPr sz="2000" spc="-10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  <a:p>
            <a:pPr marL="12700" marR="262255">
              <a:lnSpc>
                <a:spcPct val="1097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cout &lt;&lt; s1 &lt;&lt; "aaa" &lt;&lt; endl; </a:t>
            </a:r>
            <a:r>
              <a:rPr sz="2000" spc="-10" dirty="0">
                <a:latin typeface="Times New Roman"/>
                <a:cs typeface="Times New Roman"/>
              </a:rPr>
              <a:t>s1.resize(0);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cout &lt;&lt;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s1.empty()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&lt;&lt;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endl;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114800" y="1656000"/>
            <a:ext cx="3505200" cy="47346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31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// capacity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4294967293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// </a:t>
            </a:r>
            <a:r>
              <a:rPr lang="en-US" altLang="zh-CN" sz="2000" b="1" spc="-1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2000" b="1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aximum_size</a:t>
            </a:r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11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 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length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11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 </a:t>
            </a:r>
            <a:r>
              <a:rPr lang="en-US" altLang="zh-CN" sz="2000" b="1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size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0</a:t>
            </a:r>
            <a:r>
              <a:rPr lang="en-US" altLang="zh-CN" sz="2000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// empty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hello </a:t>
            </a:r>
            <a:r>
              <a:rPr lang="en-US" altLang="zh-CN" sz="2000" b="1" spc="-5" dirty="0" err="1" smtClean="0">
                <a:latin typeface="Times New Roman"/>
                <a:cs typeface="Times New Roman"/>
              </a:rPr>
              <a:t>worldaaa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31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4294967293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21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21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hello world          </a:t>
            </a:r>
            <a:r>
              <a:rPr lang="en-US" altLang="zh-CN" sz="2000" b="1" spc="-5" dirty="0" err="1" smtClean="0">
                <a:latin typeface="Times New Roman"/>
                <a:cs typeface="Times New Roman"/>
              </a:rPr>
              <a:t>aaa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寻找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49234" cy="5197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find()</a:t>
            </a: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s1.find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("lo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 //pos=3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>
              <a:lnSpc>
                <a:spcPct val="101600"/>
              </a:lnSpc>
              <a:spcBef>
                <a:spcPts val="2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b="1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“lo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” </a:t>
            </a:r>
            <a:r>
              <a:rPr sz="2400" b="1" spc="-5" dirty="0">
                <a:solidFill>
                  <a:srgbClr val="0033CC"/>
                </a:solidFill>
                <a:latin typeface="黑体"/>
                <a:cs typeface="黑体"/>
              </a:rPr>
              <a:t>第一次出现的地方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，如果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找到，返回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lo</a:t>
            </a:r>
            <a:r>
              <a:rPr sz="2400" dirty="0" err="1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spc="-5" dirty="0" err="1">
                <a:solidFill>
                  <a:srgbClr val="0033CC"/>
                </a:solidFill>
                <a:latin typeface="黑体"/>
                <a:cs typeface="黑体"/>
              </a:rPr>
              <a:t>开始的位置，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即</a:t>
            </a:r>
            <a:r>
              <a:rPr lang="en-US" sz="2400" dirty="0" smtClean="0">
                <a:solidFill>
                  <a:srgbClr val="0033CC"/>
                </a:solidFill>
                <a:latin typeface="黑体"/>
                <a:cs typeface="黑体"/>
              </a:rPr>
              <a:t>'</a:t>
            </a:r>
            <a:r>
              <a:rPr sz="2400" spc="-605" dirty="0" smtClean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'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所在的位置下标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 如果找不到，返回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s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（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中定义的静态常量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）</a:t>
            </a:r>
            <a:endParaRPr sz="2400" dirty="0">
              <a:latin typeface="黑体"/>
              <a:cs typeface="黑体"/>
            </a:endParaRPr>
          </a:p>
          <a:p>
            <a:pPr marR="4904105" algn="ctr">
              <a:lnSpc>
                <a:spcPct val="100000"/>
              </a:lnSpc>
              <a:spcBef>
                <a:spcPts val="180"/>
              </a:spcBef>
              <a:tabLst>
                <a:tab pos="4699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 err="1" smtClean="0">
                <a:latin typeface="黑体"/>
                <a:cs typeface="黑体"/>
              </a:rPr>
              <a:t>成员函</a:t>
            </a:r>
            <a:r>
              <a:rPr sz="2800" dirty="0" err="1" smtClean="0">
                <a:latin typeface="黑体"/>
                <a:cs typeface="黑体"/>
              </a:rPr>
              <a:t>数</a:t>
            </a:r>
            <a:r>
              <a:rPr sz="2800" b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rfind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()</a:t>
            </a: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s1.rfind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("lo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//pos=3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从后向前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“lo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” </a:t>
            </a:r>
            <a:r>
              <a:rPr sz="2400" b="1" spc="-5" dirty="0">
                <a:solidFill>
                  <a:srgbClr val="0033CC"/>
                </a:solidFill>
                <a:latin typeface="黑体"/>
                <a:cs typeface="黑体"/>
              </a:rPr>
              <a:t>第一次出现的地方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，如果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找到，返回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lo</a:t>
            </a:r>
            <a:r>
              <a:rPr sz="2400" dirty="0" err="1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spc="-5" dirty="0" err="1">
                <a:solidFill>
                  <a:srgbClr val="0033CC"/>
                </a:solidFill>
                <a:latin typeface="黑体"/>
                <a:cs typeface="黑体"/>
              </a:rPr>
              <a:t>开始的位置，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即</a:t>
            </a:r>
            <a:r>
              <a:rPr sz="2400" spc="-6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lang="en-US" sz="2400" spc="-605" dirty="0" smtClean="0">
                <a:solidFill>
                  <a:srgbClr val="0033CC"/>
                </a:solidFill>
                <a:latin typeface="黑体"/>
                <a:cs typeface="黑体"/>
              </a:rPr>
              <a:t>'</a:t>
            </a:r>
            <a:r>
              <a:rPr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400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'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所在的位置下标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 如果找不到，返回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s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寻找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88580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find_first_of()</a:t>
            </a: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s1.find_first_of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 //pos=10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 algn="just">
              <a:lnSpc>
                <a:spcPct val="99800"/>
              </a:lnSpc>
              <a:spcBef>
                <a:spcPts val="290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r>
              <a:rPr sz="2400" dirty="0" smtClean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b="1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/>
                <a:cs typeface="黑体"/>
              </a:rPr>
              <a:t>中任何一个字符第一次出现的地方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，如果找到，返回找到字母的位置，如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 果找不到，返回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string::npos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find_last_of()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s1.find_last_of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//pos=10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 algn="just">
              <a:lnSpc>
                <a:spcPct val="99800"/>
              </a:lnSpc>
              <a:spcBef>
                <a:spcPts val="285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r>
              <a:rPr sz="2400" dirty="0" smtClean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 smtClean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lang="zh-CN" altLang="en-US" sz="24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  <a:cs typeface="黑体"/>
              </a:rPr>
              <a:t>从后向前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spc="-600" dirty="0" smtClean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“abcd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/>
                <a:cs typeface="黑体"/>
              </a:rPr>
              <a:t>中任何一个字符最后一次出现的地方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，如果找到，返回找到字母的位置，如果找不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 到，返回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寻找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88580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find_first_not_of()</a:t>
            </a: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s1.find_first_not_of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//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pos=0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 algn="just">
              <a:lnSpc>
                <a:spcPct val="99800"/>
              </a:lnSpc>
              <a:spcBef>
                <a:spcPts val="290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从前向后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不在</a:t>
            </a:r>
            <a:r>
              <a:rPr sz="2400" b="1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/>
                <a:cs typeface="黑体"/>
              </a:rPr>
              <a:t>中的字母第一次出现的地方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，如果找到，返回找到字母的位置，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如果找不到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find_last_not_of()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s1("hell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world");</a:t>
            </a:r>
            <a:endParaRPr sz="2400" dirty="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pos=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s1.find_last_not_of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(“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abcd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");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 //pos=9</a:t>
            </a:r>
            <a:endParaRPr sz="2400" dirty="0">
              <a:latin typeface="Times New Roman"/>
              <a:cs typeface="Times New Roman"/>
            </a:endParaRPr>
          </a:p>
          <a:p>
            <a:pPr marL="920750" marR="5080" indent="-436880" algn="just">
              <a:lnSpc>
                <a:spcPct val="99800"/>
              </a:lnSpc>
              <a:spcBef>
                <a:spcPts val="285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r>
              <a:rPr sz="2400" spc="-1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从后向前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查找</a:t>
            </a:r>
            <a:r>
              <a:rPr sz="2400" b="1" dirty="0">
                <a:solidFill>
                  <a:srgbClr val="0033CC"/>
                </a:solidFill>
                <a:latin typeface="黑体"/>
                <a:cs typeface="黑体"/>
              </a:rPr>
              <a:t>不在</a:t>
            </a:r>
            <a:r>
              <a:rPr sz="2400" b="1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“abcd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solidFill>
                  <a:srgbClr val="0033CC"/>
                </a:solidFill>
                <a:latin typeface="黑体"/>
                <a:cs typeface="黑体"/>
              </a:rPr>
              <a:t>中的字母第一次出现的地方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，如果找到，返回找到字母的位置，</a:t>
            </a:r>
            <a:r>
              <a:rPr sz="2400" dirty="0" err="1" smtClean="0">
                <a:solidFill>
                  <a:srgbClr val="0033CC"/>
                </a:solidFill>
                <a:latin typeface="黑体"/>
                <a:cs typeface="黑体"/>
              </a:rPr>
              <a:t>如果找不到</a:t>
            </a:r>
            <a:r>
              <a:rPr sz="2400" dirty="0" err="1">
                <a:solidFill>
                  <a:srgbClr val="0033CC"/>
                </a:solidFill>
                <a:latin typeface="黑体"/>
                <a:cs typeface="黑体"/>
              </a:rPr>
              <a:t>，返回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string::npo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类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570855" cy="465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黑体"/>
                <a:cs typeface="黑体"/>
              </a:rPr>
              <a:t>类</a:t>
            </a:r>
            <a:endParaRPr sz="280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的赋值与连接</a:t>
            </a:r>
            <a:endParaRPr sz="280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dirty="0">
                <a:latin typeface="黑体"/>
                <a:cs typeface="黑体"/>
              </a:rPr>
              <a:t>比</a:t>
            </a:r>
            <a:r>
              <a:rPr sz="2800" spc="-10" dirty="0">
                <a:latin typeface="黑体"/>
                <a:cs typeface="黑体"/>
              </a:rPr>
              <a:t>较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子串</a:t>
            </a:r>
            <a:endParaRPr sz="280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dirty="0">
                <a:latin typeface="黑体"/>
                <a:cs typeface="黑体"/>
              </a:rPr>
              <a:t>交</a:t>
            </a:r>
            <a:r>
              <a:rPr sz="2800" spc="-10" dirty="0">
                <a:latin typeface="黑体"/>
                <a:cs typeface="黑体"/>
              </a:rPr>
              <a:t>换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黑体"/>
                <a:cs typeface="黑体"/>
              </a:rPr>
              <a:t>的特性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中寻找、替换和插入字符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转换</a:t>
            </a:r>
            <a:r>
              <a:rPr sz="2800" dirty="0">
                <a:latin typeface="黑体"/>
                <a:cs typeface="黑体"/>
              </a:rPr>
              <a:t>成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黑体"/>
                <a:cs typeface="黑体"/>
              </a:rPr>
              <a:t>语言</a:t>
            </a:r>
            <a:r>
              <a:rPr sz="2800" dirty="0">
                <a:latin typeface="黑体"/>
                <a:cs typeface="黑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cha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1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黑体"/>
                <a:cs typeface="黑体"/>
              </a:rPr>
              <a:t>字符串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迭代器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字符串流处理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寻找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5407025" cy="3841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2359660" indent="-12065">
              <a:lnSpc>
                <a:spcPct val="103400"/>
              </a:lnSpc>
            </a:pPr>
            <a:r>
              <a:rPr sz="1900" b="1" spc="-5" dirty="0">
                <a:latin typeface="Times New Roman"/>
                <a:cs typeface="Times New Roman"/>
              </a:rPr>
              <a:t>strin</a:t>
            </a:r>
            <a:r>
              <a:rPr sz="1900" b="1" dirty="0">
                <a:latin typeface="Times New Roman"/>
                <a:cs typeface="Times New Roman"/>
              </a:rPr>
              <a:t>g</a:t>
            </a:r>
            <a:r>
              <a:rPr sz="1900" b="1" spc="-5" dirty="0">
                <a:latin typeface="Times New Roman"/>
                <a:cs typeface="Times New Roman"/>
              </a:rPr>
              <a:t> s1("hell</a:t>
            </a:r>
            <a:r>
              <a:rPr sz="1900" b="1" dirty="0">
                <a:latin typeface="Times New Roman"/>
                <a:cs typeface="Times New Roman"/>
              </a:rPr>
              <a:t>o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spc="-5" dirty="0" err="1" smtClean="0">
                <a:latin typeface="Times New Roman"/>
                <a:cs typeface="Times New Roman"/>
              </a:rPr>
              <a:t>worl</a:t>
            </a:r>
            <a:r>
              <a:rPr lang="en-US" altLang="zh-CN" sz="1900" b="1" spc="-5" dirty="0" err="1" smtClean="0">
                <a:latin typeface="Times New Roman"/>
                <a:cs typeface="Times New Roman"/>
              </a:rPr>
              <a:t>l</a:t>
            </a:r>
            <a:r>
              <a:rPr sz="1900" b="1" spc="-5" dirty="0" err="1" smtClean="0">
                <a:latin typeface="Times New Roman"/>
                <a:cs typeface="Times New Roman"/>
              </a:rPr>
              <a:t>d</a:t>
            </a:r>
            <a:r>
              <a:rPr sz="1900" b="1" spc="-5" dirty="0">
                <a:latin typeface="Times New Roman"/>
                <a:cs typeface="Times New Roman"/>
              </a:rPr>
              <a:t>"); </a:t>
            </a:r>
            <a:endParaRPr lang="en-US" sz="1900" b="1" spc="-5" dirty="0" smtClean="0">
              <a:latin typeface="Times New Roman"/>
              <a:cs typeface="Times New Roman"/>
            </a:endParaRPr>
          </a:p>
          <a:p>
            <a:pPr marL="24765" marR="2359660" indent="-12065">
              <a:lnSpc>
                <a:spcPct val="103400"/>
              </a:lnSpc>
            </a:pPr>
            <a:r>
              <a:rPr sz="1900" b="1" dirty="0" err="1" smtClean="0">
                <a:latin typeface="Times New Roman"/>
                <a:cs typeface="Times New Roman"/>
              </a:rPr>
              <a:t>cout</a:t>
            </a:r>
            <a:r>
              <a:rPr sz="1900" b="1" dirty="0" smtClean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s1.find("ll")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</a:t>
            </a:r>
            <a:endParaRPr sz="1900" dirty="0">
              <a:latin typeface="Times New Roman"/>
              <a:cs typeface="Times New Roman"/>
            </a:endParaRPr>
          </a:p>
          <a:p>
            <a:pPr marL="24765">
              <a:lnSpc>
                <a:spcPts val="2275"/>
              </a:lnSpc>
            </a:pPr>
            <a:r>
              <a:rPr sz="1900" b="1" dirty="0">
                <a:latin typeface="Times New Roman"/>
                <a:cs typeface="Times New Roman"/>
              </a:rPr>
              <a:t>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s1.find("abc")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</a:t>
            </a:r>
            <a:endParaRPr sz="1900" dirty="0">
              <a:latin typeface="Times New Roman"/>
              <a:cs typeface="Times New Roman"/>
            </a:endParaRPr>
          </a:p>
          <a:p>
            <a:pPr marL="24765" marR="2025014">
              <a:lnSpc>
                <a:spcPct val="100000"/>
              </a:lnSpc>
            </a:pPr>
            <a:r>
              <a:rPr sz="1900" b="1" dirty="0">
                <a:latin typeface="Times New Roman"/>
                <a:cs typeface="Times New Roman"/>
              </a:rPr>
              <a:t>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s1.rfind("ll")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 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s1.rfind("abc")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</a:t>
            </a:r>
            <a:endParaRPr sz="1900" dirty="0">
              <a:latin typeface="Times New Roman"/>
              <a:cs typeface="Times New Roman"/>
            </a:endParaRPr>
          </a:p>
          <a:p>
            <a:pPr marL="24765" marR="1016635">
              <a:lnSpc>
                <a:spcPts val="2270"/>
              </a:lnSpc>
              <a:spcBef>
                <a:spcPts val="75"/>
              </a:spcBef>
            </a:pPr>
            <a:r>
              <a:rPr sz="1900" b="1" dirty="0">
                <a:latin typeface="Times New Roman"/>
                <a:cs typeface="Times New Roman"/>
              </a:rPr>
              <a:t>cout &lt;&lt; s1.find_fir</a:t>
            </a:r>
            <a:r>
              <a:rPr sz="1900" b="1" spc="-10" dirty="0">
                <a:latin typeface="Times New Roman"/>
                <a:cs typeface="Times New Roman"/>
              </a:rPr>
              <a:t>s</a:t>
            </a:r>
            <a:r>
              <a:rPr sz="1900" b="1" dirty="0">
                <a:latin typeface="Times New Roman"/>
                <a:cs typeface="Times New Roman"/>
              </a:rPr>
              <a:t>t_of("abcde") &lt;&lt; endl; 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s1.find_fir</a:t>
            </a:r>
            <a:r>
              <a:rPr sz="1900" b="1" spc="-10" dirty="0">
                <a:latin typeface="Times New Roman"/>
                <a:cs typeface="Times New Roman"/>
              </a:rPr>
              <a:t>s</a:t>
            </a:r>
            <a:r>
              <a:rPr sz="1900" b="1" dirty="0">
                <a:latin typeface="Times New Roman"/>
                <a:cs typeface="Times New Roman"/>
              </a:rPr>
              <a:t>t_of("abc")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 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s1.find_last_of("abcde")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 cout &lt;&lt; s1.find_last_of("abc") &lt;&lt; endl;</a:t>
            </a:r>
            <a:endParaRPr sz="1900" dirty="0">
              <a:latin typeface="Times New Roman"/>
              <a:cs typeface="Times New Roman"/>
            </a:endParaRPr>
          </a:p>
          <a:p>
            <a:pPr marL="24765">
              <a:lnSpc>
                <a:spcPts val="2205"/>
              </a:lnSpc>
            </a:pPr>
            <a:r>
              <a:rPr sz="1900" b="1" dirty="0">
                <a:latin typeface="Times New Roman"/>
                <a:cs typeface="Times New Roman"/>
              </a:rPr>
              <a:t>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s1.find_fir</a:t>
            </a:r>
            <a:r>
              <a:rPr sz="1900" b="1" spc="-10" dirty="0">
                <a:latin typeface="Times New Roman"/>
                <a:cs typeface="Times New Roman"/>
              </a:rPr>
              <a:t>s</a:t>
            </a:r>
            <a:r>
              <a:rPr sz="1900" b="1" dirty="0">
                <a:latin typeface="Times New Roman"/>
                <a:cs typeface="Times New Roman"/>
              </a:rPr>
              <a:t>t_not_of("abcde")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</a:t>
            </a:r>
            <a:endParaRPr sz="1900" dirty="0">
              <a:latin typeface="Times New Roman"/>
              <a:cs typeface="Times New Roman"/>
            </a:endParaRPr>
          </a:p>
          <a:p>
            <a:pPr marL="24765" marR="5080">
              <a:lnSpc>
                <a:spcPts val="2270"/>
              </a:lnSpc>
              <a:spcBef>
                <a:spcPts val="80"/>
              </a:spcBef>
            </a:pPr>
            <a:r>
              <a:rPr sz="1900" b="1" dirty="0">
                <a:latin typeface="Times New Roman"/>
                <a:cs typeface="Times New Roman"/>
              </a:rPr>
              <a:t>cout &lt;&lt; s1.find_first_not_of("hello world") &lt;&lt; endl; cout &lt;&lt; s1.find_last_not_of("a</a:t>
            </a:r>
            <a:r>
              <a:rPr sz="1900" b="1" spc="-10" dirty="0">
                <a:latin typeface="Times New Roman"/>
                <a:cs typeface="Times New Roman"/>
              </a:rPr>
              <a:t>b</a:t>
            </a:r>
            <a:r>
              <a:rPr sz="1900" b="1" dirty="0">
                <a:latin typeface="Times New Roman"/>
                <a:cs typeface="Times New Roman"/>
              </a:rPr>
              <a:t>cde") &lt;&lt; endl;</a:t>
            </a:r>
            <a:endParaRPr sz="1900" dirty="0">
              <a:latin typeface="Times New Roman"/>
              <a:cs typeface="Times New Roman"/>
            </a:endParaRPr>
          </a:p>
          <a:p>
            <a:pPr marL="24765">
              <a:lnSpc>
                <a:spcPts val="2200"/>
              </a:lnSpc>
            </a:pPr>
            <a:r>
              <a:rPr sz="1900" b="1" dirty="0">
                <a:latin typeface="Times New Roman"/>
                <a:cs typeface="Times New Roman"/>
              </a:rPr>
              <a:t>cout 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s1.find_last_not_of("hello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world")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&lt;&lt;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endl;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324600" y="1524000"/>
            <a:ext cx="1524000" cy="369844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2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9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1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11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0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10</a:t>
            </a:r>
          </a:p>
          <a:p>
            <a:pPr marL="12700">
              <a:spcBef>
                <a:spcPts val="165"/>
              </a:spcBef>
            </a:pPr>
            <a:r>
              <a:rPr lang="en-US" altLang="zh-CN" b="1" spc="-5" dirty="0" smtClean="0">
                <a:latin typeface="Times New Roman"/>
                <a:cs typeface="Times New Roman"/>
              </a:rPr>
              <a:t>4294967295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762000" y="5410200"/>
            <a:ext cx="5562600" cy="127727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zh-CN" altLang="en-US" b="1" spc="-5" dirty="0" smtClean="0">
                <a:latin typeface="Times New Roman"/>
                <a:cs typeface="Times New Roman"/>
              </a:rPr>
              <a:t>注意：查找</a:t>
            </a:r>
            <a:r>
              <a:rPr lang="zh-CN" altLang="en-US" b="1" spc="-5" dirty="0" smtClean="0">
                <a:latin typeface="Times New Roman"/>
                <a:cs typeface="Times New Roman"/>
              </a:rPr>
              <a:t>不成功，尽量用</a:t>
            </a:r>
            <a:r>
              <a:rPr lang="en-US" altLang="zh-CN" b="1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string::</a:t>
            </a:r>
            <a:r>
              <a:rPr lang="en-US" altLang="zh-CN" b="1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npo</a:t>
            </a:r>
            <a:r>
              <a:rPr lang="en-US" altLang="zh-CN" b="1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zh-CN" altLang="en-US" b="1" dirty="0" smtClean="0">
                <a:latin typeface="Times New Roman"/>
                <a:cs typeface="Times New Roman"/>
              </a:rPr>
              <a:t>来判断。例如：</a:t>
            </a:r>
            <a:endParaRPr lang="en-US" altLang="zh-CN" b="1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/>
                <a:cs typeface="Times New Roman"/>
              </a:rPr>
              <a:t> </a:t>
            </a:r>
            <a:r>
              <a:rPr lang="en-US" altLang="zh-CN" b="1" dirty="0" err="1" smtClean="0">
                <a:latin typeface="Times New Roman"/>
                <a:cs typeface="Times New Roman"/>
              </a:rPr>
              <a:t>int</a:t>
            </a:r>
            <a:r>
              <a:rPr lang="en-US" altLang="zh-CN" b="1" dirty="0" smtClean="0">
                <a:latin typeface="Times New Roman"/>
                <a:cs typeface="Times New Roman"/>
              </a:rPr>
              <a:t> n=s1.find("</a:t>
            </a:r>
            <a:r>
              <a:rPr lang="en-US" altLang="zh-CN" b="1" dirty="0" err="1" smtClean="0">
                <a:latin typeface="Times New Roman"/>
                <a:cs typeface="Times New Roman"/>
              </a:rPr>
              <a:t>abc</a:t>
            </a:r>
            <a:r>
              <a:rPr lang="en-US" altLang="zh-CN" b="1" dirty="0" smtClean="0">
                <a:latin typeface="Times New Roman"/>
                <a:cs typeface="Times New Roman"/>
              </a:rPr>
              <a:t>");</a:t>
            </a: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/>
                <a:cs typeface="Times New Roman"/>
              </a:rPr>
              <a:t>if(n==string::</a:t>
            </a:r>
            <a:r>
              <a:rPr lang="en-US" altLang="zh-CN" b="1" dirty="0" err="1" smtClean="0">
                <a:latin typeface="Times New Roman"/>
                <a:cs typeface="Times New Roman"/>
              </a:rPr>
              <a:t>npos</a:t>
            </a:r>
            <a:r>
              <a:rPr lang="en-US" altLang="zh-CN" b="1" dirty="0" smtClean="0">
                <a:latin typeface="Times New Roman"/>
                <a:cs typeface="Times New Roman"/>
              </a:rPr>
              <a:t>)     </a:t>
            </a:r>
            <a:r>
              <a:rPr lang="en-US" altLang="zh-CN" b="1" dirty="0" err="1" smtClean="0">
                <a:latin typeface="Times New Roman"/>
                <a:cs typeface="Times New Roman"/>
              </a:rPr>
              <a:t>cout</a:t>
            </a:r>
            <a:r>
              <a:rPr lang="en-US" altLang="zh-CN" b="1" dirty="0" smtClean="0">
                <a:latin typeface="Times New Roman"/>
                <a:cs typeface="Times New Roman"/>
              </a:rPr>
              <a:t>&lt;&lt;"not found"&lt;&lt;</a:t>
            </a:r>
            <a:r>
              <a:rPr lang="en-US" altLang="zh-CN" b="1" dirty="0" err="1" smtClean="0">
                <a:latin typeface="Times New Roman"/>
                <a:cs typeface="Times New Roman"/>
              </a:rPr>
              <a:t>endl</a:t>
            </a:r>
            <a:r>
              <a:rPr lang="en-US" altLang="zh-CN" b="1" dirty="0" smtClean="0">
                <a:latin typeface="Times New Roman"/>
                <a:cs typeface="Times New Roman"/>
              </a:rPr>
              <a:t>;</a:t>
            </a:r>
          </a:p>
          <a:p>
            <a:pPr marL="12700">
              <a:spcBef>
                <a:spcPts val="165"/>
              </a:spcBef>
            </a:pPr>
            <a:r>
              <a:rPr lang="en-US" altLang="zh-CN" b="1" dirty="0" smtClean="0">
                <a:latin typeface="Times New Roman"/>
                <a:cs typeface="Times New Roman"/>
              </a:rPr>
              <a:t>else   </a:t>
            </a:r>
            <a:r>
              <a:rPr lang="en-US" altLang="zh-CN" b="1" dirty="0" err="1" smtClean="0">
                <a:latin typeface="Times New Roman"/>
                <a:cs typeface="Times New Roman"/>
              </a:rPr>
              <a:t>cout</a:t>
            </a:r>
            <a:r>
              <a:rPr lang="en-US" altLang="zh-CN" b="1" dirty="0" smtClean="0">
                <a:latin typeface="Times New Roman"/>
                <a:cs typeface="Times New Roman"/>
              </a:rPr>
              <a:t>&lt;&lt;"found"&lt;&lt;</a:t>
            </a:r>
            <a:r>
              <a:rPr lang="en-US" altLang="zh-CN" b="1" dirty="0" err="1" smtClean="0">
                <a:latin typeface="Times New Roman"/>
                <a:cs typeface="Times New Roman"/>
              </a:rPr>
              <a:t>endl</a:t>
            </a:r>
            <a:r>
              <a:rPr lang="en-US" altLang="zh-CN" b="1" dirty="0" smtClean="0">
                <a:latin typeface="Times New Roman"/>
                <a:cs typeface="Times New Roman"/>
              </a:rPr>
              <a:t>;</a:t>
            </a:r>
            <a:endParaRPr lang="en-US" altLang="zh-CN" b="1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寻找</a:t>
            </a:r>
            <a:r>
              <a:rPr lang="en-US" altLang="zh-CN" spc="-5" dirty="0" smtClean="0">
                <a:latin typeface="黑体" pitchFamily="49" charset="-122"/>
                <a:ea typeface="黑体" pitchFamily="49" charset="-122"/>
                <a:cs typeface="Times New Roman"/>
              </a:rPr>
              <a:t>string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中的字符</a:t>
            </a:r>
            <a:endParaRPr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59" y="1376489"/>
            <a:ext cx="4677410" cy="2244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483234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lang="en-US" sz="24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dirty="0" err="1" smtClean="0">
                <a:latin typeface="黑体" pitchFamily="49" charset="-122"/>
                <a:ea typeface="黑体" pitchFamily="49" charset="-122"/>
                <a:cs typeface="黑体"/>
              </a:rPr>
              <a:t>成员函数</a:t>
            </a:r>
            <a:r>
              <a:rPr sz="28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find</a:t>
            </a:r>
            <a:r>
              <a:rPr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()</a:t>
            </a:r>
          </a:p>
          <a:p>
            <a:pPr marL="317500">
              <a:lnSpc>
                <a:spcPts val="2875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string </a:t>
            </a:r>
            <a:r>
              <a:rPr sz="2400" b="1" dirty="0">
                <a:latin typeface="Times New Roman"/>
                <a:cs typeface="Times New Roman"/>
              </a:rPr>
              <a:t>s1("hello worlld");</a:t>
            </a:r>
            <a:endParaRPr sz="2400" dirty="0">
              <a:latin typeface="Times New Roman"/>
              <a:cs typeface="Times New Roman"/>
            </a:endParaRPr>
          </a:p>
          <a:p>
            <a:pPr marL="635635" marR="5080" indent="-318135">
              <a:lnSpc>
                <a:spcPts val="2880"/>
              </a:lnSpc>
              <a:spcBef>
                <a:spcPts val="90"/>
              </a:spcBef>
            </a:pP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latin typeface="Times New Roman"/>
                <a:cs typeface="Times New Roman"/>
              </a:rPr>
              <a:t>cout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&lt;&lt;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s1.find("ll",1)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&lt;&lt;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latin typeface="Times New Roman"/>
                <a:cs typeface="Times New Roman"/>
              </a:rPr>
              <a:t>endl</a:t>
            </a:r>
            <a:r>
              <a:rPr sz="2400" b="1" dirty="0" smtClean="0">
                <a:latin typeface="Times New Roman"/>
                <a:cs typeface="Times New Roman"/>
              </a:rPr>
              <a:t>;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635635" marR="5080" indent="-318135">
              <a:lnSpc>
                <a:spcPts val="2880"/>
              </a:lnSpc>
              <a:spcBef>
                <a:spcPts val="90"/>
              </a:spcBef>
            </a:pPr>
            <a:r>
              <a:rPr lang="en-US"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 err="1" smtClean="0">
                <a:latin typeface="Times New Roman"/>
                <a:cs typeface="Times New Roman"/>
              </a:rPr>
              <a:t>cou</a:t>
            </a:r>
            <a:r>
              <a:rPr sz="2400" b="1" dirty="0" err="1" smtClean="0">
                <a:latin typeface="Times New Roman"/>
                <a:cs typeface="Times New Roman"/>
              </a:rPr>
              <a:t>t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 s1.find("ll</a:t>
            </a:r>
            <a:r>
              <a:rPr sz="2400" b="1" spc="-5" dirty="0" smtClean="0">
                <a:latin typeface="Times New Roman"/>
                <a:cs typeface="Times New Roman"/>
              </a:rPr>
              <a:t>",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3</a:t>
            </a:r>
            <a:r>
              <a:rPr sz="2400" b="1" dirty="0" smtClean="0">
                <a:latin typeface="Times New Roman"/>
                <a:cs typeface="Times New Roman"/>
              </a:rPr>
              <a:t>)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 endl;</a:t>
            </a: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ts val="2775"/>
              </a:lnSpc>
            </a:pPr>
            <a:r>
              <a:rPr lang="en-US"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 err="1" smtClean="0">
                <a:latin typeface="Times New Roman"/>
                <a:cs typeface="Times New Roman"/>
              </a:rPr>
              <a:t>cou</a:t>
            </a:r>
            <a:r>
              <a:rPr sz="2400" b="1" dirty="0" err="1" smtClean="0">
                <a:latin typeface="Times New Roman"/>
                <a:cs typeface="Times New Roman"/>
              </a:rPr>
              <a:t>t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 s1.find("</a:t>
            </a:r>
            <a:r>
              <a:rPr sz="2400" b="1" spc="-5" dirty="0" smtClean="0">
                <a:latin typeface="Times New Roman"/>
                <a:cs typeface="Times New Roman"/>
              </a:rPr>
              <a:t>l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o</a:t>
            </a:r>
            <a:r>
              <a:rPr sz="2400" b="1" spc="-5" dirty="0" smtClean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",3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5" dirty="0">
                <a:latin typeface="Times New Roman"/>
                <a:cs typeface="Times New Roman"/>
              </a:rPr>
              <a:t> &lt;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 endl;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黑体"/>
                <a:cs typeface="黑体"/>
              </a:rPr>
              <a:t>分别从下</a:t>
            </a:r>
            <a:r>
              <a:rPr sz="2400" b="1" spc="-10" dirty="0">
                <a:latin typeface="黑体"/>
                <a:cs typeface="黑体"/>
              </a:rPr>
              <a:t>标</a:t>
            </a:r>
            <a:r>
              <a:rPr sz="2400" b="1" dirty="0" smtClean="0">
                <a:latin typeface="Times New Roman"/>
                <a:cs typeface="Times New Roman"/>
              </a:rPr>
              <a:t>1</a:t>
            </a:r>
            <a:r>
              <a:rPr sz="2400" b="1" spc="-10" dirty="0" smtClean="0">
                <a:latin typeface="黑体"/>
                <a:cs typeface="黑体"/>
              </a:rPr>
              <a:t>，</a:t>
            </a:r>
            <a:r>
              <a:rPr lang="en-US" altLang="zh-CN" sz="2400" b="1" spc="-10" dirty="0" smtClean="0">
                <a:latin typeface="黑体"/>
                <a:cs typeface="黑体"/>
              </a:rPr>
              <a:t>3</a:t>
            </a:r>
            <a:r>
              <a:rPr sz="2400" b="1" dirty="0" smtClean="0">
                <a:latin typeface="黑体"/>
                <a:cs typeface="黑体"/>
              </a:rPr>
              <a:t>，</a:t>
            </a:r>
            <a:r>
              <a:rPr sz="2400" b="1" dirty="0" smtClean="0">
                <a:latin typeface="Times New Roman"/>
                <a:cs typeface="Times New Roman"/>
              </a:rPr>
              <a:t>3</a:t>
            </a:r>
            <a:r>
              <a:rPr sz="2400" b="1" dirty="0" smtClean="0">
                <a:latin typeface="黑体"/>
                <a:cs typeface="黑体"/>
              </a:rPr>
              <a:t>开始查</a:t>
            </a:r>
            <a:r>
              <a:rPr sz="2400" b="1" spc="-10" dirty="0" smtClean="0">
                <a:latin typeface="黑体"/>
                <a:cs typeface="黑体"/>
              </a:rPr>
              <a:t>找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562600" y="2133600"/>
            <a:ext cx="17526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2</a:t>
            </a: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9</a:t>
            </a: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4294967295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spc="-5" dirty="0" smtClean="0">
                <a:latin typeface="黑体" pitchFamily="49" charset="-122"/>
                <a:ea typeface="黑体" pitchFamily="49" charset="-122"/>
                <a:cs typeface="Times New Roman"/>
              </a:rPr>
              <a:t>删除</a:t>
            </a:r>
            <a:r>
              <a:rPr spc="-5" dirty="0" err="1" smtClean="0">
                <a:latin typeface="Times New Roman"/>
                <a:cs typeface="Times New Roman"/>
              </a:rPr>
              <a:t>string</a:t>
            </a:r>
            <a:r>
              <a:rPr dirty="0" err="1">
                <a:latin typeface="黑体"/>
                <a:cs typeface="黑体"/>
              </a:rPr>
              <a:t>中的字符</a:t>
            </a:r>
            <a:endParaRPr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758" y="1377227"/>
            <a:ext cx="6776842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100" dirty="0" smtClean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 err="1" smtClean="0">
                <a:latin typeface="黑体" pitchFamily="49" charset="-122"/>
                <a:ea typeface="黑体" pitchFamily="49" charset="-122"/>
                <a:cs typeface="黑体"/>
              </a:rPr>
              <a:t>成员函数</a:t>
            </a:r>
            <a:r>
              <a:rPr sz="28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erase</a:t>
            </a:r>
            <a:r>
              <a:rPr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()</a:t>
            </a:r>
          </a:p>
          <a:p>
            <a:pPr marL="346075" marR="14604" indent="-67310">
              <a:lnSpc>
                <a:spcPct val="100000"/>
              </a:lnSpc>
              <a:spcBef>
                <a:spcPts val="5"/>
              </a:spcBef>
            </a:pPr>
            <a:r>
              <a:rPr lang="en-US" sz="2100" b="1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string </a:t>
            </a:r>
            <a:r>
              <a:rPr sz="2100" b="1" dirty="0">
                <a:latin typeface="Times New Roman"/>
                <a:cs typeface="Times New Roman"/>
              </a:rPr>
              <a:t>s1("hello </a:t>
            </a:r>
            <a:r>
              <a:rPr sz="2100" b="1" dirty="0" smtClean="0">
                <a:latin typeface="Times New Roman"/>
                <a:cs typeface="Times New Roman"/>
              </a:rPr>
              <a:t>world</a:t>
            </a:r>
            <a:r>
              <a:rPr sz="2100" b="1" dirty="0">
                <a:latin typeface="Times New Roman"/>
                <a:cs typeface="Times New Roman"/>
              </a:rPr>
              <a:t>"); </a:t>
            </a:r>
            <a:endParaRPr lang="en-US" sz="2100" b="1" dirty="0" smtClean="0">
              <a:latin typeface="Times New Roman"/>
              <a:cs typeface="Times New Roman"/>
            </a:endParaRPr>
          </a:p>
          <a:p>
            <a:pPr marL="346075" marR="14604" indent="-67310">
              <a:lnSpc>
                <a:spcPct val="100000"/>
              </a:lnSpc>
              <a:spcBef>
                <a:spcPts val="5"/>
              </a:spcBef>
            </a:pPr>
            <a:r>
              <a:rPr lang="en-US" sz="2100" b="1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s1.erase(5);</a:t>
            </a:r>
            <a:r>
              <a:rPr lang="zh-CN" altLang="en-US" sz="21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// </a:t>
            </a:r>
            <a:r>
              <a:rPr lang="zh-CN" altLang="en-US" sz="2100" b="1" dirty="0" smtClean="0">
                <a:latin typeface="黑体"/>
                <a:cs typeface="黑体"/>
              </a:rPr>
              <a:t>去掉下</a:t>
            </a:r>
            <a:r>
              <a:rPr lang="zh-CN" altLang="en-US" sz="2100" b="1" spc="-10" dirty="0" smtClean="0">
                <a:latin typeface="黑体"/>
                <a:cs typeface="黑体"/>
              </a:rPr>
              <a:t>标</a:t>
            </a:r>
            <a:r>
              <a:rPr lang="zh-CN" altLang="en-US" sz="2100" b="1" spc="-525" dirty="0" smtClean="0">
                <a:latin typeface="黑体"/>
                <a:cs typeface="黑体"/>
              </a:rPr>
              <a:t>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5</a:t>
            </a:r>
            <a:r>
              <a:rPr lang="zh-CN" alt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zh-CN" altLang="en-US" sz="2100" b="1" dirty="0" smtClean="0">
                <a:latin typeface="黑体"/>
                <a:cs typeface="黑体"/>
              </a:rPr>
              <a:t>及之后的字符</a:t>
            </a:r>
            <a:endParaRPr sz="2100" dirty="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cou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 smtClean="0">
                <a:latin typeface="Times New Roman"/>
                <a:cs typeface="Times New Roman"/>
              </a:rPr>
              <a:t>s1</a:t>
            </a:r>
            <a:r>
              <a:rPr lang="en-US" sz="2100" b="1" spc="-5" dirty="0" smtClean="0">
                <a:latin typeface="Times New Roman"/>
                <a:cs typeface="Times New Roman"/>
              </a:rPr>
              <a:t>&lt;&lt;</a:t>
            </a:r>
            <a:r>
              <a:rPr lang="en-US" sz="2100" b="1" spc="-5" dirty="0" err="1" smtClean="0">
                <a:latin typeface="Times New Roman"/>
                <a:cs typeface="Times New Roman"/>
              </a:rPr>
              <a:t>endl</a:t>
            </a:r>
            <a:r>
              <a:rPr sz="2100" b="1" spc="-5" dirty="0" smtClean="0">
                <a:latin typeface="Times New Roman"/>
                <a:cs typeface="Times New Roman"/>
              </a:rPr>
              <a:t>;</a:t>
            </a:r>
            <a:endParaRPr sz="2100" dirty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r>
              <a:rPr sz="2100" b="1" spc="-5" dirty="0">
                <a:latin typeface="Times New Roman"/>
                <a:cs typeface="Times New Roman"/>
              </a:rPr>
              <a:t>cou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s1.length</a:t>
            </a:r>
            <a:r>
              <a:rPr sz="2100" b="1" spc="-5" dirty="0" smtClean="0">
                <a:latin typeface="Times New Roman"/>
                <a:cs typeface="Times New Roman"/>
              </a:rPr>
              <a:t>()</a:t>
            </a:r>
            <a:r>
              <a:rPr lang="en-US" sz="2100" b="1" spc="-5" dirty="0" smtClean="0">
                <a:latin typeface="Times New Roman"/>
                <a:cs typeface="Times New Roman"/>
              </a:rPr>
              <a:t>&lt;&lt;</a:t>
            </a:r>
            <a:r>
              <a:rPr lang="en-US" sz="2100" b="1" spc="-5" dirty="0" err="1" smtClean="0">
                <a:latin typeface="Times New Roman"/>
                <a:cs typeface="Times New Roman"/>
              </a:rPr>
              <a:t>endl</a:t>
            </a:r>
            <a:r>
              <a:rPr sz="2100" b="1" spc="-5" dirty="0" smtClean="0">
                <a:latin typeface="Times New Roman"/>
                <a:cs typeface="Times New Roman"/>
              </a:rPr>
              <a:t>; </a:t>
            </a:r>
            <a:endParaRPr lang="en-US" sz="2100" b="1" spc="-5" dirty="0" smtClean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r>
              <a:rPr sz="2100" b="1" spc="-5" dirty="0" err="1" smtClean="0">
                <a:latin typeface="Times New Roman"/>
                <a:cs typeface="Times New Roman"/>
              </a:rPr>
              <a:t>cou</a:t>
            </a:r>
            <a:r>
              <a:rPr sz="2100" b="1" dirty="0" err="1" smtClean="0">
                <a:latin typeface="Times New Roman"/>
                <a:cs typeface="Times New Roman"/>
              </a:rPr>
              <a:t>t</a:t>
            </a:r>
            <a:r>
              <a:rPr sz="2100" b="1" spc="5" dirty="0" smtClean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s1.size</a:t>
            </a:r>
            <a:r>
              <a:rPr sz="2100" b="1" spc="-5" dirty="0" smtClean="0">
                <a:latin typeface="Times New Roman"/>
                <a:cs typeface="Times New Roman"/>
              </a:rPr>
              <a:t>()</a:t>
            </a:r>
            <a:r>
              <a:rPr lang="en-US" sz="2100" b="1" spc="-5" dirty="0" smtClean="0">
                <a:latin typeface="Times New Roman"/>
                <a:cs typeface="Times New Roman"/>
              </a:rPr>
              <a:t>&lt;&lt;</a:t>
            </a:r>
            <a:r>
              <a:rPr lang="en-US" sz="2100" b="1" spc="-5" dirty="0" err="1" smtClean="0">
                <a:latin typeface="Times New Roman"/>
                <a:cs typeface="Times New Roman"/>
              </a:rPr>
              <a:t>endl</a:t>
            </a:r>
            <a:r>
              <a:rPr sz="2100" b="1" spc="-5" dirty="0" smtClean="0">
                <a:latin typeface="Times New Roman"/>
                <a:cs typeface="Times New Roman"/>
              </a:rPr>
              <a:t>;</a:t>
            </a:r>
            <a:endParaRPr lang="en-US" sz="2100" b="1" spc="-5" dirty="0" smtClean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endParaRPr lang="en-US" sz="2100" b="1" spc="-5" dirty="0" smtClean="0">
              <a:latin typeface="Times New Roman"/>
              <a:cs typeface="Times New Roman"/>
            </a:endParaRPr>
          </a:p>
          <a:p>
            <a:pPr marL="346075" marR="14604" indent="-673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dirty="0" smtClean="0">
                <a:latin typeface="Times New Roman"/>
                <a:cs typeface="Times New Roman"/>
              </a:rPr>
              <a:t>string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s2("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hello world"); </a:t>
            </a:r>
          </a:p>
          <a:p>
            <a:pPr marL="346075" marR="14604" indent="-673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s2.erase(5,2);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// </a:t>
            </a:r>
            <a:r>
              <a:rPr lang="zh-CN" altLang="en-US" sz="2100" b="1" dirty="0" smtClean="0">
                <a:latin typeface="黑体"/>
                <a:cs typeface="黑体"/>
              </a:rPr>
              <a:t>去掉从下</a:t>
            </a:r>
            <a:r>
              <a:rPr lang="zh-CN" altLang="en-US" sz="2100" b="1" spc="-10" dirty="0" smtClean="0">
                <a:latin typeface="黑体"/>
                <a:cs typeface="黑体"/>
              </a:rPr>
              <a:t>标</a:t>
            </a:r>
            <a:r>
              <a:rPr lang="zh-CN" altLang="en-US" sz="2100" b="1" spc="-525" dirty="0" smtClean="0">
                <a:latin typeface="黑体"/>
                <a:cs typeface="黑体"/>
              </a:rPr>
              <a:t> 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5</a:t>
            </a:r>
            <a:r>
              <a:rPr lang="zh-CN" alt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zh-CN" altLang="en-US" sz="2100" b="1" spc="5" dirty="0" smtClean="0">
                <a:latin typeface="Times New Roman"/>
                <a:cs typeface="Times New Roman"/>
              </a:rPr>
              <a:t>开始的连续</a:t>
            </a:r>
            <a:r>
              <a:rPr lang="en-US" altLang="zh-CN" sz="2100" b="1" spc="5" dirty="0" smtClean="0">
                <a:latin typeface="Times New Roman"/>
                <a:cs typeface="Times New Roman"/>
              </a:rPr>
              <a:t>2</a:t>
            </a:r>
            <a:r>
              <a:rPr lang="zh-CN" altLang="en-US" sz="2100" b="1" spc="5" dirty="0" smtClean="0">
                <a:latin typeface="Times New Roman"/>
                <a:cs typeface="Times New Roman"/>
              </a:rPr>
              <a:t>个</a:t>
            </a:r>
            <a:r>
              <a:rPr lang="zh-CN" altLang="en-US" sz="2100" b="1" dirty="0" smtClean="0">
                <a:latin typeface="黑体"/>
                <a:cs typeface="黑体"/>
              </a:rPr>
              <a:t>字符</a:t>
            </a:r>
            <a:endParaRPr lang="zh-CN" altLang="en-US" sz="2100" dirty="0" smtClean="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lang="en-US" altLang="zh-CN" sz="2100" b="1" spc="-5" dirty="0" err="1" smtClean="0">
                <a:latin typeface="Times New Roman"/>
                <a:cs typeface="Times New Roman"/>
              </a:rPr>
              <a:t>cou</a:t>
            </a:r>
            <a:r>
              <a:rPr lang="en-US" altLang="zh-CN" sz="2100" b="1" dirty="0" err="1" smtClean="0">
                <a:latin typeface="Times New Roman"/>
                <a:cs typeface="Times New Roman"/>
              </a:rPr>
              <a:t>t</a:t>
            </a:r>
            <a:r>
              <a:rPr lang="en-US" altLang="zh-CN" sz="2100" b="1" spc="5" dirty="0" smtClean="0">
                <a:latin typeface="Times New Roman"/>
                <a:cs typeface="Times New Roman"/>
              </a:rPr>
              <a:t>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&lt;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&lt;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s2&lt;&lt;</a:t>
            </a:r>
            <a:r>
              <a:rPr lang="en-US" altLang="zh-CN" sz="2100" b="1" spc="-5" dirty="0" err="1" smtClean="0">
                <a:latin typeface="Times New Roman"/>
                <a:cs typeface="Times New Roman"/>
              </a:rPr>
              <a:t>endl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;</a:t>
            </a:r>
            <a:endParaRPr lang="en-US" altLang="zh-CN" sz="2100" dirty="0" smtClean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r>
              <a:rPr lang="en-US" altLang="zh-CN" sz="2100" b="1" spc="-5" dirty="0" err="1" smtClean="0">
                <a:latin typeface="Times New Roman"/>
                <a:cs typeface="Times New Roman"/>
              </a:rPr>
              <a:t>cou</a:t>
            </a:r>
            <a:r>
              <a:rPr lang="en-US" altLang="zh-CN" sz="2100" b="1" dirty="0" err="1" smtClean="0">
                <a:latin typeface="Times New Roman"/>
                <a:cs typeface="Times New Roman"/>
              </a:rPr>
              <a:t>t</a:t>
            </a:r>
            <a:r>
              <a:rPr lang="en-US" altLang="zh-CN" sz="2100" b="1" spc="5" dirty="0" smtClean="0">
                <a:latin typeface="Times New Roman"/>
                <a:cs typeface="Times New Roman"/>
              </a:rPr>
              <a:t>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&lt;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&lt;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s2.length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()&lt;&lt;</a:t>
            </a:r>
            <a:r>
              <a:rPr lang="en-US" altLang="zh-CN" sz="2100" b="1" spc="-5" dirty="0" err="1" smtClean="0">
                <a:latin typeface="Times New Roman"/>
                <a:cs typeface="Times New Roman"/>
              </a:rPr>
              <a:t>endl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; </a:t>
            </a:r>
          </a:p>
          <a:p>
            <a:pPr marL="346710" marR="628650">
              <a:lnSpc>
                <a:spcPct val="100000"/>
              </a:lnSpc>
            </a:pPr>
            <a:r>
              <a:rPr lang="en-US" altLang="zh-CN" sz="2100" b="1" spc="-5" dirty="0" err="1" smtClean="0">
                <a:latin typeface="Times New Roman"/>
                <a:cs typeface="Times New Roman"/>
              </a:rPr>
              <a:t>cou</a:t>
            </a:r>
            <a:r>
              <a:rPr lang="en-US" altLang="zh-CN" sz="2100" b="1" dirty="0" err="1" smtClean="0">
                <a:latin typeface="Times New Roman"/>
                <a:cs typeface="Times New Roman"/>
              </a:rPr>
              <a:t>t</a:t>
            </a:r>
            <a:r>
              <a:rPr lang="en-US" altLang="zh-CN" sz="2100" b="1" spc="5" dirty="0" smtClean="0">
                <a:latin typeface="Times New Roman"/>
                <a:cs typeface="Times New Roman"/>
              </a:rPr>
              <a:t>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&lt;</a:t>
            </a:r>
            <a:r>
              <a:rPr lang="en-US" altLang="zh-CN" sz="2100" b="1" dirty="0" smtClean="0">
                <a:latin typeface="Times New Roman"/>
                <a:cs typeface="Times New Roman"/>
              </a:rPr>
              <a:t>&lt; 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s2.size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()&lt;&lt;</a:t>
            </a:r>
            <a:r>
              <a:rPr lang="en-US" altLang="zh-CN" sz="2100" b="1" spc="-5" dirty="0" err="1" smtClean="0">
                <a:latin typeface="Times New Roman"/>
                <a:cs typeface="Times New Roman"/>
              </a:rPr>
              <a:t>endl</a:t>
            </a:r>
            <a:r>
              <a:rPr lang="en-US" altLang="zh-CN" sz="2100" b="1" spc="-5" dirty="0" smtClean="0">
                <a:latin typeface="Times New Roman"/>
                <a:cs typeface="Times New Roman"/>
              </a:rPr>
              <a:t>;</a:t>
            </a:r>
            <a:endParaRPr lang="en-US" sz="2100" b="1" spc="-5" dirty="0" smtClean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endParaRPr lang="en-US" sz="2100" b="1" spc="-5" dirty="0" smtClean="0">
              <a:latin typeface="Times New Roman"/>
              <a:cs typeface="Times New Roman"/>
            </a:endParaRPr>
          </a:p>
          <a:p>
            <a:pPr marL="346710" marR="628650"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648200" y="2438400"/>
            <a:ext cx="9144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hello </a:t>
            </a: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5</a:t>
            </a: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724400" y="4343400"/>
            <a:ext cx="1295400" cy="106695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spcBef>
                <a:spcPts val="165"/>
              </a:spcBef>
            </a:pPr>
            <a:r>
              <a:rPr lang="en-US" altLang="zh-CN" sz="2000" b="1" spc="-5" dirty="0" err="1" smtClean="0">
                <a:latin typeface="Times New Roman"/>
                <a:cs typeface="Times New Roman"/>
              </a:rPr>
              <a:t>helloorld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9</a:t>
            </a:r>
          </a:p>
          <a:p>
            <a:pPr marL="12700">
              <a:spcBef>
                <a:spcPts val="165"/>
              </a:spcBef>
            </a:pPr>
            <a:r>
              <a:rPr lang="en-US" altLang="zh-CN" sz="2000" b="1" spc="-5" dirty="0" smtClean="0">
                <a:latin typeface="Times New Roman"/>
                <a:cs typeface="Times New Roman"/>
              </a:rPr>
              <a:t>9</a:t>
            </a:r>
            <a:endParaRPr lang="en-US" altLang="zh-CN" sz="2000" b="1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替换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8497792" cy="236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3542665" indent="-266700">
              <a:lnSpc>
                <a:spcPct val="1101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b="1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replace()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</a:t>
            </a:r>
          </a:p>
          <a:p>
            <a:pPr marL="279400" marR="3542665" indent="-266700">
              <a:lnSpc>
                <a:spcPct val="110100"/>
              </a:lnSpc>
              <a:buClr>
                <a:srgbClr val="CC0000"/>
              </a:buClr>
              <a:tabLst>
                <a:tab pos="483234" algn="l"/>
              </a:tabLst>
            </a:pPr>
            <a:r>
              <a:rPr lang="en-US" sz="2800" b="1" spc="-5" dirty="0" smtClean="0">
                <a:latin typeface="Times New Roman"/>
                <a:cs typeface="Times New Roman"/>
              </a:rPr>
              <a:t>    </a:t>
            </a:r>
            <a:r>
              <a:rPr sz="2800" spc="-5" dirty="0" smtClean="0">
                <a:latin typeface="Times New Roman"/>
                <a:cs typeface="Times New Roman"/>
              </a:rPr>
              <a:t>strin</a:t>
            </a:r>
            <a:r>
              <a:rPr sz="2800" dirty="0" smtClean="0"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s1("hell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world"); </a:t>
            </a:r>
            <a:r>
              <a:rPr lang="en-US" sz="2800" spc="-5" dirty="0" smtClean="0">
                <a:latin typeface="Times New Roman"/>
                <a:cs typeface="Times New Roman"/>
              </a:rPr>
              <a:t>      </a:t>
            </a:r>
          </a:p>
          <a:p>
            <a:pPr marL="279400" marR="3542665" indent="-266700">
              <a:lnSpc>
                <a:spcPct val="110100"/>
              </a:lnSpc>
              <a:buClr>
                <a:srgbClr val="CC0000"/>
              </a:buClr>
              <a:tabLst>
                <a:tab pos="483234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   </a:t>
            </a:r>
            <a:r>
              <a:rPr sz="2800" spc="-5" dirty="0" smtClean="0">
                <a:latin typeface="Times New Roman"/>
                <a:cs typeface="Times New Roman"/>
              </a:rPr>
              <a:t>s1.replace(2,3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“haha");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279400" marR="3542665" indent="-266700">
              <a:lnSpc>
                <a:spcPct val="110100"/>
              </a:lnSpc>
              <a:buClr>
                <a:srgbClr val="CC0000"/>
              </a:buClr>
              <a:tabLst>
                <a:tab pos="483234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  </a:t>
            </a:r>
            <a:r>
              <a:rPr sz="2800" spc="-5" dirty="0" err="1" smtClean="0">
                <a:latin typeface="Times New Roman"/>
                <a:cs typeface="Times New Roman"/>
              </a:rPr>
              <a:t>cou</a:t>
            </a:r>
            <a:r>
              <a:rPr sz="2800" dirty="0" err="1" smtClean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</a:t>
            </a:r>
            <a:r>
              <a:rPr sz="2800" spc="-5" dirty="0" smtClean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  </a:t>
            </a:r>
            <a:r>
              <a:rPr sz="2400" spc="-5" dirty="0" smtClean="0">
                <a:latin typeface="Times New Roman"/>
                <a:cs typeface="Times New Roman"/>
              </a:rPr>
              <a:t>//</a:t>
            </a:r>
            <a:r>
              <a:rPr sz="2400" dirty="0" smtClean="0">
                <a:latin typeface="黑体"/>
                <a:cs typeface="黑体"/>
              </a:rPr>
              <a:t>将</a:t>
            </a:r>
            <a:r>
              <a:rPr sz="2400" spc="-5" dirty="0" smtClean="0">
                <a:latin typeface="Times New Roman"/>
                <a:cs typeface="Times New Roman"/>
              </a:rPr>
              <a:t>s1</a:t>
            </a:r>
            <a:r>
              <a:rPr sz="2400" dirty="0" smtClean="0">
                <a:latin typeface="黑体"/>
                <a:cs typeface="黑体"/>
              </a:rPr>
              <a:t>中下</a:t>
            </a:r>
            <a:r>
              <a:rPr sz="2400" spc="-10" dirty="0" smtClean="0">
                <a:latin typeface="黑体"/>
                <a:cs typeface="黑体"/>
              </a:rPr>
              <a:t>标</a:t>
            </a:r>
            <a:r>
              <a:rPr sz="2400" dirty="0" smtClean="0">
                <a:latin typeface="Times New Roman"/>
                <a:cs typeface="Times New Roman"/>
              </a:rPr>
              <a:t>2 </a:t>
            </a:r>
            <a:r>
              <a:rPr sz="2400" dirty="0" smtClean="0">
                <a:latin typeface="黑体"/>
                <a:cs typeface="黑体"/>
              </a:rPr>
              <a:t>开始</a:t>
            </a:r>
            <a:r>
              <a:rPr sz="2400" spc="-10" dirty="0" smtClean="0">
                <a:latin typeface="黑体"/>
                <a:cs typeface="黑体"/>
              </a:rPr>
              <a:t>的</a:t>
            </a:r>
            <a:r>
              <a:rPr sz="2400" spc="-5" dirty="0" smtClean="0">
                <a:latin typeface="Times New Roman"/>
                <a:cs typeface="Times New Roman"/>
              </a:rPr>
              <a:t>3</a:t>
            </a:r>
            <a:r>
              <a:rPr sz="2400" spc="-5" dirty="0" smtClean="0">
                <a:latin typeface="黑体"/>
                <a:cs typeface="黑体"/>
              </a:rPr>
              <a:t>个字符换</a:t>
            </a:r>
            <a:r>
              <a:rPr sz="2400" spc="-10" dirty="0" smtClean="0">
                <a:latin typeface="黑体"/>
                <a:cs typeface="黑体"/>
              </a:rPr>
              <a:t>成</a:t>
            </a:r>
            <a:r>
              <a:rPr sz="2400" spc="-5" dirty="0" smtClean="0">
                <a:latin typeface="Times New Roman"/>
                <a:cs typeface="Times New Roman"/>
              </a:rPr>
              <a:t>“haha</a:t>
            </a:r>
            <a:r>
              <a:rPr sz="2400" spc="-10" dirty="0" smtClean="0">
                <a:latin typeface="Times New Roman"/>
                <a:cs typeface="Times New Roman"/>
              </a:rPr>
              <a:t>”</a:t>
            </a:r>
            <a:r>
              <a:rPr sz="2400" spc="-5" dirty="0" smtClean="0">
                <a:latin typeface="黑体"/>
                <a:cs typeface="黑体"/>
              </a:rPr>
              <a:t>输出：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486400" y="2819400"/>
            <a:ext cx="1981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err="1" smtClean="0">
                <a:latin typeface="Times New Roman"/>
                <a:cs typeface="Times New Roman"/>
              </a:rPr>
              <a:t>hehah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a</a:t>
            </a:r>
            <a:r>
              <a:rPr lang="en-US" altLang="zh-CN" sz="2400" b="1" spc="-10" dirty="0" smtClean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world</a:t>
            </a:r>
            <a:endParaRPr lang="en-US" altLang="zh-CN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替换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中的字符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745730" cy="2673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3987800" indent="-266700">
              <a:lnSpc>
                <a:spcPct val="1102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 err="1" smtClean="0">
                <a:latin typeface="黑体"/>
                <a:cs typeface="黑体"/>
              </a:rPr>
              <a:t>成员函</a:t>
            </a:r>
            <a:r>
              <a:rPr sz="2800" dirty="0" err="1" smtClean="0">
                <a:latin typeface="黑体"/>
                <a:cs typeface="黑体"/>
              </a:rPr>
              <a:t>数</a:t>
            </a:r>
            <a:r>
              <a:rPr sz="2800" spc="-710" dirty="0" smtClean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replace()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</a:t>
            </a:r>
          </a:p>
          <a:p>
            <a:pPr marL="279400" marR="3987800" indent="-266700">
              <a:lnSpc>
                <a:spcPct val="110200"/>
              </a:lnSpc>
              <a:buClr>
                <a:srgbClr val="CC0000"/>
              </a:buClr>
              <a:tabLst>
                <a:tab pos="483234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 </a:t>
            </a:r>
            <a:r>
              <a:rPr sz="2800" spc="-5" dirty="0" smtClean="0">
                <a:latin typeface="Times New Roman"/>
                <a:cs typeface="Times New Roman"/>
              </a:rPr>
              <a:t>strin</a:t>
            </a:r>
            <a:r>
              <a:rPr sz="2800" dirty="0" smtClean="0"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s1("hell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world");</a:t>
            </a:r>
            <a:endParaRPr sz="2800" dirty="0">
              <a:latin typeface="Times New Roman"/>
              <a:cs typeface="Times New Roman"/>
            </a:endParaRPr>
          </a:p>
          <a:p>
            <a:pPr marL="279400" marR="3489960">
              <a:lnSpc>
                <a:spcPct val="11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s1.replace(2,3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"haha"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1,2); cou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s1;</a:t>
            </a:r>
            <a:endParaRPr sz="2800" dirty="0">
              <a:latin typeface="Times New Roman"/>
              <a:cs typeface="Times New Roman"/>
            </a:endParaRPr>
          </a:p>
          <a:p>
            <a:pPr marL="483234" marR="5080" indent="-471170">
              <a:lnSpc>
                <a:spcPct val="100000"/>
              </a:lnSpc>
              <a:spcBef>
                <a:spcPts val="340"/>
              </a:spcBef>
              <a:tabLst>
                <a:tab pos="648779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sz="2400" spc="-5" dirty="0" smtClean="0">
                <a:latin typeface="Times New Roman"/>
                <a:cs typeface="Times New Roman"/>
              </a:rPr>
              <a:t>/</a:t>
            </a:r>
            <a:r>
              <a:rPr sz="2400" dirty="0" smtClean="0">
                <a:latin typeface="Times New Roman"/>
                <a:cs typeface="Times New Roman"/>
              </a:rPr>
              <a:t>/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将</a:t>
            </a:r>
            <a:r>
              <a:rPr sz="2400" spc="-5" dirty="0">
                <a:latin typeface="Times New Roman"/>
                <a:cs typeface="Times New Roman"/>
              </a:rPr>
              <a:t>s1</a:t>
            </a:r>
            <a:r>
              <a:rPr sz="2400" dirty="0">
                <a:latin typeface="黑体"/>
                <a:cs typeface="黑体"/>
              </a:rPr>
              <a:t>中下</a:t>
            </a:r>
            <a:r>
              <a:rPr sz="2400" spc="-10" dirty="0">
                <a:latin typeface="黑体"/>
                <a:cs typeface="黑体"/>
              </a:rPr>
              <a:t>标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黑体"/>
                <a:cs typeface="黑体"/>
              </a:rPr>
              <a:t>开始</a:t>
            </a:r>
            <a:r>
              <a:rPr sz="2400" spc="-10" dirty="0">
                <a:latin typeface="黑体"/>
                <a:cs typeface="黑体"/>
              </a:rPr>
              <a:t>的</a:t>
            </a: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黑体"/>
                <a:cs typeface="黑体"/>
              </a:rPr>
              <a:t>个字符换</a:t>
            </a:r>
            <a:r>
              <a:rPr sz="2400" spc="-10" dirty="0">
                <a:latin typeface="黑体"/>
                <a:cs typeface="黑体"/>
              </a:rPr>
              <a:t>成</a:t>
            </a:r>
            <a:r>
              <a:rPr sz="2400" spc="-5" dirty="0">
                <a:latin typeface="Times New Roman"/>
                <a:cs typeface="Times New Roman"/>
              </a:rPr>
              <a:t>“haha</a:t>
            </a:r>
            <a:r>
              <a:rPr sz="2400" dirty="0" smtClean="0">
                <a:latin typeface="Times New Roman"/>
                <a:cs typeface="Times New Roman"/>
              </a:rPr>
              <a:t>”</a:t>
            </a:r>
            <a:r>
              <a:rPr sz="2400" spc="-5" dirty="0" smtClean="0">
                <a:latin typeface="黑体"/>
                <a:cs typeface="黑体"/>
              </a:rPr>
              <a:t>中下</a:t>
            </a:r>
            <a:r>
              <a:rPr sz="2400" dirty="0" smtClean="0">
                <a:latin typeface="黑体"/>
                <a:cs typeface="黑体"/>
              </a:rPr>
              <a:t>标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黑体"/>
                <a:cs typeface="黑体"/>
              </a:rPr>
              <a:t>开始</a:t>
            </a:r>
            <a:r>
              <a:rPr sz="2400" dirty="0">
                <a:latin typeface="黑体"/>
                <a:cs typeface="黑体"/>
              </a:rPr>
              <a:t>的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5" dirty="0" smtClean="0">
                <a:latin typeface="黑体"/>
                <a:cs typeface="黑体"/>
              </a:rPr>
              <a:t>个字符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486400" y="2743200"/>
            <a:ext cx="1981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lang="en-US" altLang="zh-CN" sz="2400" b="1" spc="-5" dirty="0" err="1" smtClean="0">
                <a:latin typeface="Times New Roman"/>
                <a:cs typeface="Times New Roman"/>
              </a:rPr>
              <a:t>heah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在</a:t>
            </a: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中插入字符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53" y="1411862"/>
            <a:ext cx="6680200" cy="3307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3368040" indent="-304800">
              <a:lnSpc>
                <a:spcPct val="109100"/>
              </a:lnSpc>
              <a:buClr>
                <a:srgbClr val="CC0000"/>
              </a:buClr>
              <a:buFont typeface="Wingdings"/>
              <a:buChar char=""/>
              <a:tabLst>
                <a:tab pos="483870" algn="l"/>
              </a:tabLst>
            </a:pP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insert() </a:t>
            </a: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s1("hell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world"); </a:t>
            </a:r>
            <a:r>
              <a:rPr sz="2400" dirty="0">
                <a:latin typeface="Times New Roman"/>
                <a:cs typeface="Times New Roman"/>
              </a:rPr>
              <a:t>string s2(“show insert");</a:t>
            </a: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s1.insert(5,s2)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5" dirty="0">
                <a:latin typeface="Times New Roman"/>
                <a:cs typeface="Times New Roman"/>
              </a:rPr>
              <a:t> /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将</a:t>
            </a:r>
            <a:r>
              <a:rPr sz="2400" spc="-5" dirty="0">
                <a:latin typeface="Times New Roman"/>
                <a:cs typeface="Times New Roman"/>
              </a:rPr>
              <a:t>s2</a:t>
            </a:r>
            <a:r>
              <a:rPr sz="2400" dirty="0">
                <a:latin typeface="黑体"/>
                <a:cs typeface="黑体"/>
              </a:rPr>
              <a:t>插入</a:t>
            </a:r>
            <a:r>
              <a:rPr sz="2400" dirty="0">
                <a:latin typeface="Times New Roman"/>
                <a:cs typeface="Times New Roman"/>
              </a:rPr>
              <a:t>s1</a:t>
            </a:r>
            <a:r>
              <a:rPr sz="2400" dirty="0">
                <a:latin typeface="黑体"/>
                <a:cs typeface="黑体"/>
              </a:rPr>
              <a:t>下标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黑体"/>
                <a:cs typeface="黑体"/>
              </a:rPr>
              <a:t>的位置</a:t>
            </a:r>
          </a:p>
          <a:p>
            <a:pPr marL="317500" marR="3960495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endl; s1.insert(2,s2,5,3);</a:t>
            </a:r>
            <a:endParaRPr sz="2400" dirty="0">
              <a:latin typeface="Times New Roman"/>
              <a:cs typeface="Times New Roman"/>
            </a:endParaRPr>
          </a:p>
          <a:p>
            <a:pPr marL="317500" marR="5080">
              <a:lnSpc>
                <a:spcPct val="109700"/>
              </a:lnSpc>
            </a:pPr>
            <a:r>
              <a:rPr sz="2400" spc="-5" dirty="0">
                <a:latin typeface="Times New Roman"/>
                <a:cs typeface="Times New Roman"/>
              </a:rPr>
              <a:t>//</a:t>
            </a:r>
            <a:r>
              <a:rPr sz="2400" spc="-10" dirty="0">
                <a:latin typeface="黑体"/>
                <a:cs typeface="黑体"/>
              </a:rPr>
              <a:t>将</a:t>
            </a:r>
            <a:r>
              <a:rPr sz="2400" dirty="0">
                <a:latin typeface="Times New Roman"/>
                <a:cs typeface="Times New Roman"/>
              </a:rPr>
              <a:t>s2</a:t>
            </a:r>
            <a:r>
              <a:rPr sz="2400" dirty="0">
                <a:latin typeface="黑体"/>
                <a:cs typeface="黑体"/>
              </a:rPr>
              <a:t>中下标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黑体"/>
                <a:cs typeface="黑体"/>
              </a:rPr>
              <a:t>开始的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黑体"/>
                <a:cs typeface="黑体"/>
              </a:rPr>
              <a:t>个字符插入</a:t>
            </a:r>
            <a:r>
              <a:rPr sz="2400" dirty="0">
                <a:latin typeface="Times New Roman"/>
                <a:cs typeface="Times New Roman"/>
              </a:rPr>
              <a:t>s1</a:t>
            </a:r>
            <a:r>
              <a:rPr sz="2400" dirty="0">
                <a:latin typeface="黑体"/>
                <a:cs typeface="黑体"/>
              </a:rPr>
              <a:t>下标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黑体"/>
                <a:cs typeface="黑体"/>
              </a:rPr>
              <a:t>的位置 </a:t>
            </a: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Times New Roman"/>
                <a:cs typeface="Times New Roman"/>
              </a:rPr>
              <a:t>endl</a:t>
            </a:r>
            <a:r>
              <a:rPr sz="2400" spc="-5" dirty="0" smtClean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914400" y="4953000"/>
            <a:ext cx="3429000" cy="86946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err="1" smtClean="0">
                <a:latin typeface="Times New Roman"/>
                <a:cs typeface="Times New Roman"/>
              </a:rPr>
              <a:t>hellosho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w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inser</a:t>
            </a:r>
            <a:r>
              <a:rPr lang="en-US" altLang="zh-CN" sz="2400" dirty="0" smtClean="0">
                <a:latin typeface="Times New Roman"/>
                <a:cs typeface="Times New Roman"/>
              </a:rPr>
              <a:t>t</a:t>
            </a:r>
            <a:r>
              <a:rPr lang="en-US" altLang="zh-CN" sz="2400" spc="-10" dirty="0" smtClean="0">
                <a:latin typeface="Times New Roman"/>
                <a:cs typeface="Times New Roman"/>
              </a:rPr>
              <a:t>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world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altLang="zh-CN" sz="2400" spc="-5" dirty="0" err="1" smtClean="0">
                <a:latin typeface="Times New Roman"/>
                <a:cs typeface="Times New Roman"/>
              </a:rPr>
              <a:t>heinsllosho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w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 inser</a:t>
            </a:r>
            <a:r>
              <a:rPr lang="en-US" altLang="zh-CN" sz="2400" dirty="0" smtClean="0">
                <a:latin typeface="Times New Roman"/>
                <a:cs typeface="Times New Roman"/>
              </a:rPr>
              <a:t>t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 world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转换成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语言式</a:t>
            </a:r>
            <a:r>
              <a:rPr spc="-5" dirty="0">
                <a:latin typeface="Times New Roman"/>
                <a:cs typeface="Times New Roman"/>
              </a:rPr>
              <a:t>cha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 *</a:t>
            </a:r>
            <a:r>
              <a:rPr dirty="0">
                <a:latin typeface="黑体"/>
                <a:cs typeface="黑体"/>
              </a:rPr>
              <a:t>字符串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11012392" cy="327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注意</a:t>
            </a:r>
            <a:r>
              <a:rPr sz="2800" dirty="0">
                <a:latin typeface="黑体"/>
                <a:cs typeface="黑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中的字符串没</a:t>
            </a:r>
            <a:r>
              <a:rPr sz="2800" dirty="0">
                <a:latin typeface="黑体"/>
                <a:cs typeface="黑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nul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黑体"/>
                <a:cs typeface="黑体"/>
              </a:rPr>
              <a:t>做结束符</a:t>
            </a:r>
            <a:endParaRPr sz="2800" dirty="0">
              <a:latin typeface="黑体"/>
              <a:cs typeface="黑体"/>
            </a:endParaRP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dirty="0">
                <a:latin typeface="黑体"/>
                <a:cs typeface="黑体"/>
              </a:rPr>
              <a:t>数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c_str() </a:t>
            </a:r>
            <a:endParaRPr lang="en-US" sz="2800" b="1" spc="-5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</a:t>
            </a:r>
            <a:r>
              <a:rPr lang="en-US" sz="2800" spc="-5" dirty="0" smtClean="0">
                <a:latin typeface="Times New Roman"/>
                <a:cs typeface="Times New Roman"/>
              </a:rPr>
              <a:t>string </a:t>
            </a:r>
            <a:r>
              <a:rPr lang="en-US" sz="2800" spc="-5" dirty="0" smtClean="0">
                <a:latin typeface="Times New Roman"/>
                <a:cs typeface="Times New Roman"/>
              </a:rPr>
              <a:t>s1("hello world");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    const char </a:t>
            </a:r>
            <a:r>
              <a:rPr lang="zh-CN" altLang="en-US" sz="2800" spc="-5" dirty="0" smtClean="0">
                <a:latin typeface="Times New Roman"/>
                <a:cs typeface="Times New Roman"/>
              </a:rPr>
              <a:t>*</a:t>
            </a:r>
            <a:r>
              <a:rPr lang="en-US" sz="2800" spc="-5" dirty="0" smtClean="0">
                <a:latin typeface="Times New Roman"/>
                <a:cs typeface="Times New Roman"/>
              </a:rPr>
              <a:t>p</a:t>
            </a:r>
            <a:r>
              <a:rPr lang="en-US" altLang="zh-CN" sz="2800" spc="-5" dirty="0" smtClean="0">
                <a:latin typeface="Times New Roman"/>
                <a:cs typeface="Times New Roman"/>
              </a:rPr>
              <a:t>=s1.</a:t>
            </a:r>
            <a:r>
              <a:rPr lang="en-US" altLang="zh-CN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c_str()</a:t>
            </a:r>
            <a:r>
              <a:rPr lang="en-US" sz="2800" spc="-5" dirty="0" smtClean="0">
                <a:latin typeface="Times New Roman"/>
                <a:cs typeface="Times New Roman"/>
              </a:rPr>
              <a:t>;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    </a:t>
            </a:r>
            <a:r>
              <a:rPr lang="en-US" sz="2800" spc="-5" dirty="0" err="1" smtClean="0">
                <a:latin typeface="Times New Roman"/>
                <a:cs typeface="Times New Roman"/>
              </a:rPr>
              <a:t>cout</a:t>
            </a:r>
            <a:r>
              <a:rPr lang="en-US" sz="2800" spc="-5" dirty="0" smtClean="0">
                <a:latin typeface="Times New Roman"/>
                <a:cs typeface="Times New Roman"/>
              </a:rPr>
              <a:t>&lt;&lt;p&lt;&lt;</a:t>
            </a:r>
            <a:r>
              <a:rPr lang="en-US" sz="2800" spc="-5" dirty="0" err="1" smtClean="0">
                <a:latin typeface="Times New Roman"/>
                <a:cs typeface="Times New Roman"/>
              </a:rPr>
              <a:t>endl</a:t>
            </a:r>
            <a:r>
              <a:rPr lang="en-US" sz="2800" spc="-5" dirty="0" smtClean="0">
                <a:latin typeface="Times New Roman"/>
                <a:cs typeface="Times New Roman"/>
              </a:rPr>
              <a:t>;</a:t>
            </a:r>
          </a:p>
          <a:p>
            <a:pPr marL="279400" marR="4034790" indent="-266700">
              <a:lnSpc>
                <a:spcPct val="110200"/>
              </a:lnSpc>
              <a:tabLst>
                <a:tab pos="482600" algn="l"/>
              </a:tabLst>
            </a:pPr>
            <a:r>
              <a:rPr sz="2800" dirty="0" smtClean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s1.c_str(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黑体"/>
                <a:cs typeface="黑体"/>
              </a:rPr>
              <a:t>返回传统</a:t>
            </a:r>
            <a:r>
              <a:rPr sz="2800" spc="-10" dirty="0">
                <a:latin typeface="黑体"/>
                <a:cs typeface="黑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cha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黑体"/>
                <a:cs typeface="黑体"/>
              </a:rPr>
              <a:t>类型字符串，</a:t>
            </a:r>
            <a:r>
              <a:rPr sz="2800" spc="-5" dirty="0" err="1" smtClean="0">
                <a:latin typeface="黑体"/>
                <a:cs typeface="黑体"/>
              </a:rPr>
              <a:t>并在末尾增加了一</a:t>
            </a:r>
            <a:r>
              <a:rPr sz="2800" dirty="0" err="1" smtClean="0">
                <a:latin typeface="黑体"/>
                <a:cs typeface="黑体"/>
              </a:rPr>
              <a:t>个</a:t>
            </a:r>
            <a:r>
              <a:rPr sz="2800" spc="-5" dirty="0" err="1">
                <a:latin typeface="Times New Roman"/>
                <a:cs typeface="Times New Roman"/>
              </a:rPr>
              <a:t>nul</a:t>
            </a:r>
            <a:r>
              <a:rPr sz="2800" spc="-10" dirty="0" err="1">
                <a:latin typeface="Times New Roman"/>
                <a:cs typeface="Times New Roman"/>
              </a:rPr>
              <a:t>l</a:t>
            </a:r>
            <a:r>
              <a:rPr sz="2800" spc="-5" dirty="0" err="1">
                <a:latin typeface="黑体"/>
                <a:cs typeface="黑体"/>
              </a:rPr>
              <a:t>结束符</a:t>
            </a:r>
            <a:r>
              <a:rPr sz="2800" spc="-5" dirty="0" smtClean="0">
                <a:latin typeface="黑体"/>
                <a:cs typeface="黑体"/>
              </a:rPr>
              <a:t>。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029200" y="3124200"/>
            <a:ext cx="17526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转换成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语言式</a:t>
            </a:r>
            <a:r>
              <a:rPr spc="-5" dirty="0">
                <a:latin typeface="Times New Roman"/>
                <a:cs typeface="Times New Roman"/>
              </a:rPr>
              <a:t>cha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 *</a:t>
            </a:r>
            <a:r>
              <a:rPr dirty="0">
                <a:latin typeface="黑体"/>
                <a:cs typeface="黑体"/>
              </a:rPr>
              <a:t>字符串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8" y="1411862"/>
            <a:ext cx="7652384" cy="322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data()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68300" marR="3157855">
              <a:lnSpc>
                <a:spcPct val="110100"/>
              </a:lnSpc>
            </a:pPr>
            <a:r>
              <a:rPr sz="2800" spc="-5" dirty="0">
                <a:latin typeface="Times New Roman"/>
                <a:cs typeface="Times New Roman"/>
              </a:rPr>
              <a:t>strin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s1("hell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world"); </a:t>
            </a:r>
            <a:r>
              <a:rPr sz="2800" b="1" spc="-5" dirty="0">
                <a:latin typeface="Times New Roman"/>
                <a:cs typeface="Times New Roman"/>
              </a:rPr>
              <a:t>cons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cha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p1=s1.data(); for(in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i=0;i&lt;s1.length();i++)</a:t>
            </a:r>
            <a:endParaRPr sz="2800" dirty="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 err="1" smtClean="0">
                <a:latin typeface="Times New Roman"/>
                <a:cs typeface="Times New Roman"/>
              </a:rPr>
              <a:t>cout</a:t>
            </a:r>
            <a:r>
              <a:rPr lang="en-US" sz="2800" spc="-5" dirty="0" smtClean="0">
                <a:latin typeface="Times New Roman"/>
                <a:cs typeface="Times New Roman"/>
              </a:rPr>
              <a:t>&lt;&lt;</a:t>
            </a:r>
            <a:r>
              <a:rPr sz="2800" spc="-5" dirty="0" smtClean="0">
                <a:latin typeface="Times New Roman"/>
                <a:cs typeface="Times New Roman"/>
              </a:rPr>
              <a:t>*(</a:t>
            </a:r>
            <a:r>
              <a:rPr sz="2800" spc="-5" dirty="0">
                <a:latin typeface="Times New Roman"/>
                <a:cs typeface="Times New Roman"/>
              </a:rPr>
              <a:t>p1+i</a:t>
            </a:r>
            <a:r>
              <a:rPr sz="2800" spc="-5" dirty="0" smtClean="0">
                <a:latin typeface="Times New Roman"/>
                <a:cs typeface="Times New Roman"/>
              </a:rPr>
              <a:t>);</a:t>
            </a:r>
            <a:endParaRPr sz="2800" dirty="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s1.data(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返回一个</a:t>
            </a:r>
            <a:r>
              <a:rPr sz="2800" spc="-5" dirty="0">
                <a:latin typeface="Times New Roman"/>
                <a:cs typeface="Times New Roman"/>
              </a:rPr>
              <a:t>cha</a:t>
            </a:r>
            <a:r>
              <a:rPr sz="2800" dirty="0">
                <a:latin typeface="Times New Roman"/>
                <a:cs typeface="Times New Roman"/>
              </a:rPr>
              <a:t>r *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类型的字符串，</a:t>
            </a:r>
            <a:r>
              <a:rPr sz="2800" spc="-10" dirty="0">
                <a:latin typeface="黑体"/>
                <a:cs typeface="黑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s1 </a:t>
            </a:r>
            <a:r>
              <a:rPr sz="2800" spc="-5" dirty="0">
                <a:latin typeface="黑体"/>
                <a:cs typeface="黑体"/>
              </a:rPr>
              <a:t>的修改可能会</a:t>
            </a:r>
            <a:r>
              <a:rPr sz="2800" dirty="0">
                <a:latin typeface="黑体"/>
                <a:cs typeface="黑体"/>
              </a:rPr>
              <a:t>使</a:t>
            </a:r>
            <a:r>
              <a:rPr sz="2800" spc="-5" dirty="0">
                <a:latin typeface="Times New Roman"/>
                <a:cs typeface="Times New Roman"/>
              </a:rPr>
              <a:t>p1</a:t>
            </a:r>
            <a:r>
              <a:rPr sz="2800" spc="-5" dirty="0">
                <a:latin typeface="黑体"/>
                <a:cs typeface="黑体"/>
              </a:rPr>
              <a:t>出错</a:t>
            </a:r>
            <a:r>
              <a:rPr sz="2800" spc="-5" dirty="0" smtClean="0">
                <a:latin typeface="黑体"/>
                <a:cs typeface="黑体"/>
              </a:rPr>
              <a:t>。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219200" y="4724400"/>
            <a:ext cx="17526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转换成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语言式</a:t>
            </a:r>
            <a:r>
              <a:rPr spc="-5" dirty="0">
                <a:latin typeface="Times New Roman"/>
                <a:cs typeface="Times New Roman"/>
              </a:rPr>
              <a:t>cha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 *</a:t>
            </a:r>
            <a:r>
              <a:rPr dirty="0">
                <a:latin typeface="黑体"/>
                <a:cs typeface="黑体"/>
              </a:rPr>
              <a:t>字符串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811770" cy="403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成员函数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copy()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s1("hell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world");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s1.length();</a:t>
            </a:r>
          </a:p>
          <a:p>
            <a:pPr marL="317500" marR="3937000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cha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5" dirty="0">
                <a:latin typeface="Times New Roman"/>
                <a:cs typeface="Times New Roman"/>
              </a:rPr>
              <a:t> p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ne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 char[len+1]; s1.copy(p2,5,0);</a:t>
            </a: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p2[5]=0;</a:t>
            </a: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p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endl;</a:t>
            </a:r>
            <a:endParaRPr sz="2400" dirty="0">
              <a:latin typeface="Times New Roman"/>
              <a:cs typeface="Times New Roman"/>
            </a:endParaRPr>
          </a:p>
          <a:p>
            <a:pPr marL="483234" marR="5080" indent="-470534">
              <a:lnSpc>
                <a:spcPct val="102600"/>
              </a:lnSpc>
              <a:spcBef>
                <a:spcPts val="204"/>
              </a:spcBef>
              <a:tabLst>
                <a:tab pos="483234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" dirty="0">
                <a:latin typeface="Times New Roman"/>
                <a:cs typeface="Times New Roman"/>
              </a:rPr>
              <a:t> s1.copy(p2,5,0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从</a:t>
            </a:r>
            <a:r>
              <a:rPr sz="2400" dirty="0">
                <a:latin typeface="Times New Roman"/>
                <a:cs typeface="Times New Roman"/>
              </a:rPr>
              <a:t>s1</a:t>
            </a:r>
            <a:r>
              <a:rPr sz="2400" dirty="0">
                <a:latin typeface="黑体"/>
                <a:cs typeface="黑体"/>
              </a:rPr>
              <a:t>的第一个字符开始制作一个最长</a:t>
            </a:r>
            <a:r>
              <a:rPr sz="2400" dirty="0">
                <a:latin typeface="Times New Roman"/>
                <a:cs typeface="Times New Roman"/>
              </a:rPr>
              <a:t>5 </a:t>
            </a:r>
            <a:r>
              <a:rPr sz="2400" dirty="0">
                <a:latin typeface="黑体"/>
                <a:cs typeface="黑体"/>
              </a:rPr>
              <a:t>个字符长度的字符串副本并将其赋值给</a:t>
            </a:r>
            <a:r>
              <a:rPr sz="2400" dirty="0">
                <a:latin typeface="Times New Roman"/>
                <a:cs typeface="Times New Roman"/>
              </a:rPr>
              <a:t>p2</a:t>
            </a:r>
            <a:r>
              <a:rPr sz="2400" dirty="0">
                <a:latin typeface="黑体"/>
                <a:cs typeface="黑体"/>
              </a:rPr>
              <a:t>。返回值表明 </a:t>
            </a:r>
            <a:r>
              <a:rPr sz="2400" dirty="0" err="1">
                <a:latin typeface="黑体"/>
                <a:cs typeface="黑体"/>
              </a:rPr>
              <a:t>实际复制字符串的长度</a:t>
            </a:r>
            <a:r>
              <a:rPr sz="2400" dirty="0" smtClean="0"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962400" y="3810000"/>
            <a:ext cx="838200" cy="46166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hello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数值和字符串的相互转化</a:t>
            </a:r>
            <a:endParaRPr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848600" cy="32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/>
              </a:rPr>
              <a:t>数值转化成字符串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str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()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Times New Roman"/>
            </a:endParaRPr>
          </a:p>
          <a:p>
            <a:pPr marL="12700">
              <a:tabLst>
                <a:tab pos="482600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（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Times New Roman"/>
              </a:rPr>
              <a:t>#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Times New Roman"/>
              </a:rPr>
              <a:t>include &lt;bits/</a:t>
            </a:r>
            <a:r>
              <a:rPr lang="en-US" altLang="zh-CN" sz="2400" b="1" dirty="0" err="1" smtClean="0">
                <a:latin typeface="黑体" pitchFamily="49" charset="-122"/>
                <a:ea typeface="黑体" pitchFamily="49" charset="-122"/>
                <a:cs typeface="Times New Roman"/>
              </a:rPr>
              <a:t>stdc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cs typeface="Times New Roman"/>
              </a:rPr>
              <a:t>++.h&gt;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//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定义了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Times New Roman"/>
              </a:rPr>
              <a:t>stringstream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）</a:t>
            </a:r>
            <a:endParaRPr sz="2800" b="1" dirty="0">
              <a:latin typeface="黑体" pitchFamily="49" charset="-122"/>
              <a:ea typeface="黑体" pitchFamily="49" charset="-122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int</a:t>
            </a:r>
            <a:r>
              <a:rPr lang="en-US" sz="2400" spc="-5" dirty="0" smtClean="0">
                <a:latin typeface="Times New Roman"/>
                <a:cs typeface="Times New Roman"/>
              </a:rPr>
              <a:t> a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=123</a:t>
            </a:r>
            <a:r>
              <a:rPr lang="en-US" sz="2400" spc="-5" dirty="0" smtClean="0">
                <a:latin typeface="Times New Roman"/>
                <a:cs typeface="Times New Roman"/>
              </a:rPr>
              <a:t>;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    </a:t>
            </a:r>
            <a:r>
              <a:rPr lang="en-US" sz="2400" spc="-5" dirty="0" err="1" smtClean="0">
                <a:latin typeface="Times New Roman"/>
                <a:cs typeface="Times New Roman"/>
              </a:rPr>
              <a:t>stringstream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err="1" smtClean="0">
                <a:latin typeface="Times New Roman"/>
                <a:cs typeface="Times New Roman"/>
              </a:rPr>
              <a:t>sstr</a:t>
            </a:r>
            <a:r>
              <a:rPr lang="en-US" sz="2400" spc="-5" dirty="0" smtClean="0">
                <a:latin typeface="Times New Roman"/>
                <a:cs typeface="Times New Roman"/>
              </a:rPr>
              <a:t>;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  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string s;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sstr</a:t>
            </a:r>
            <a:r>
              <a:rPr lang="en-US" sz="2400" spc="-5" dirty="0" smtClean="0">
                <a:latin typeface="Times New Roman"/>
                <a:cs typeface="Times New Roman"/>
              </a:rPr>
              <a:t> &lt;&lt; a;</a:t>
            </a: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altLang="zh-CN" sz="2400" spc="-5" dirty="0" err="1" smtClean="0">
                <a:latin typeface="Times New Roman"/>
                <a:cs typeface="Times New Roman"/>
              </a:rPr>
              <a:t>sstr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&gt;&gt;s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; </a:t>
            </a:r>
          </a:p>
          <a:p>
            <a:pPr marL="317500" marR="4514215">
              <a:lnSpc>
                <a:spcPct val="109800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  //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或者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s=sstr.str();</a:t>
            </a:r>
            <a:endParaRPr lang="en-US" sz="2400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6993255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strin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类</a:t>
            </a:r>
            <a:r>
              <a:rPr sz="2800" spc="-10" dirty="0">
                <a:latin typeface="黑体"/>
                <a:cs typeface="黑体"/>
              </a:rPr>
              <a:t> </a:t>
            </a:r>
            <a:r>
              <a:rPr sz="2800" spc="-5" dirty="0">
                <a:latin typeface="黑体"/>
                <a:cs typeface="黑体"/>
              </a:rPr>
              <a:t>是一个模板</a:t>
            </a:r>
            <a:r>
              <a:rPr sz="2800" dirty="0">
                <a:latin typeface="黑体"/>
                <a:cs typeface="黑体"/>
              </a:rPr>
              <a:t>类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dirty="0">
                <a:latin typeface="黑体"/>
                <a:cs typeface="黑体"/>
              </a:rPr>
              <a:t>，</a:t>
            </a:r>
            <a:r>
              <a:rPr sz="2800" spc="-5" dirty="0">
                <a:latin typeface="黑体"/>
                <a:cs typeface="黑体"/>
              </a:rPr>
              <a:t>它的定义如下：</a:t>
            </a:r>
            <a:endParaRPr sz="2800" dirty="0">
              <a:latin typeface="黑体"/>
              <a:cs typeface="黑体"/>
            </a:endParaRPr>
          </a:p>
          <a:p>
            <a:pPr marL="6350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typede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-5" dirty="0">
                <a:latin typeface="Times New Roman"/>
                <a:cs typeface="Times New Roman"/>
              </a:rPr>
              <a:t>basic_string&lt;char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Times New Roman"/>
                <a:cs typeface="Times New Roman"/>
              </a:rPr>
              <a:t> string;</a:t>
            </a:r>
            <a:endParaRPr sz="2800" dirty="0">
              <a:latin typeface="Times New Roman"/>
              <a:cs typeface="Times New Roman"/>
            </a:endParaRPr>
          </a:p>
          <a:p>
            <a:pPr marL="570865" indent="-558165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571500" algn="l"/>
              </a:tabLst>
            </a:pPr>
            <a:r>
              <a:rPr sz="2800" dirty="0">
                <a:latin typeface="黑体"/>
                <a:cs typeface="黑体"/>
              </a:rPr>
              <a:t>使用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类要包含头文</a:t>
            </a:r>
            <a:r>
              <a:rPr sz="2800" dirty="0">
                <a:latin typeface="黑体"/>
                <a:cs typeface="黑体"/>
              </a:rPr>
              <a:t>件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&lt;string&gt;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对象的</a:t>
            </a:r>
            <a:r>
              <a:rPr sz="2800" b="1" spc="-5" dirty="0">
                <a:solidFill>
                  <a:srgbClr val="C00000"/>
                </a:solidFill>
                <a:latin typeface="黑体"/>
                <a:cs typeface="黑体"/>
              </a:rPr>
              <a:t>初始化</a:t>
            </a:r>
            <a:r>
              <a:rPr sz="2800" spc="-5" dirty="0">
                <a:latin typeface="黑体"/>
                <a:cs typeface="黑体"/>
              </a:rPr>
              <a:t>：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124200"/>
            <a:ext cx="75438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s1 = "hello";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初始化字符串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s2 ("world");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另一种初始化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s3;  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初始化字符串，空字符串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s4(5, 'a'); </a:t>
            </a:r>
            <a:r>
              <a:rPr lang="en-US" altLang="zh-CN" sz="2000" dirty="0" smtClean="0"/>
              <a:t>//s4</a:t>
            </a:r>
            <a:r>
              <a:rPr lang="zh-CN" altLang="zh-CN" sz="2000" dirty="0" smtClean="0"/>
              <a:t>由连续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个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组成，即</a:t>
            </a:r>
            <a:r>
              <a:rPr lang="en-US" altLang="zh-CN" sz="2000" dirty="0" smtClean="0"/>
              <a:t>s4="</a:t>
            </a:r>
            <a:r>
              <a:rPr lang="en-US" altLang="zh-CN" sz="2000" dirty="0" err="1" smtClean="0"/>
              <a:t>aaaaa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s5(s1,2,3);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的</a:t>
            </a:r>
            <a:r>
              <a:rPr lang="zh-CN" altLang="zh-CN" sz="2000" dirty="0" smtClean="0"/>
              <a:t>字符开始，连续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个字符赋值给</a:t>
            </a:r>
            <a:r>
              <a:rPr lang="en-US" altLang="zh-CN" sz="2000" dirty="0" smtClean="0"/>
              <a:t>s5</a:t>
            </a:r>
            <a:r>
              <a:rPr lang="zh-CN" altLang="zh-CN" sz="2000" dirty="0" smtClean="0"/>
              <a:t>，即</a:t>
            </a:r>
            <a:r>
              <a:rPr lang="en-US" altLang="zh-CN" sz="2000" dirty="0" smtClean="0"/>
              <a:t>s5="</a:t>
            </a:r>
            <a:r>
              <a:rPr lang="en-US" altLang="zh-CN" sz="2000" dirty="0" err="1" smtClean="0"/>
              <a:t>llo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string s6(s1, 1);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的</a:t>
            </a:r>
            <a:r>
              <a:rPr lang="zh-CN" altLang="zh-CN" sz="2000" dirty="0" smtClean="0"/>
              <a:t>字符开始，将后续的所有字符赋值给</a:t>
            </a:r>
            <a:r>
              <a:rPr lang="en-US" altLang="zh-CN" sz="2000" dirty="0" smtClean="0"/>
              <a:t>s6</a:t>
            </a:r>
            <a:r>
              <a:rPr lang="zh-CN" altLang="zh-CN" sz="2000" dirty="0" smtClean="0"/>
              <a:t>，即</a:t>
            </a:r>
            <a:r>
              <a:rPr lang="en-US" altLang="zh-CN" sz="2000" dirty="0" smtClean="0"/>
              <a:t>s6="</a:t>
            </a:r>
            <a:r>
              <a:rPr lang="en-US" altLang="zh-CN" sz="2000" dirty="0" err="1" smtClean="0"/>
              <a:t>ello</a:t>
            </a:r>
            <a:r>
              <a:rPr lang="en-US" altLang="zh-CN" sz="2000" dirty="0" smtClean="0"/>
              <a:t>";</a:t>
            </a:r>
            <a:endParaRPr lang="zh-CN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char name [] = "Lady Gaga";</a:t>
            </a:r>
            <a:endParaRPr lang="zh-CN" altLang="zh-CN" sz="2000" b="1" dirty="0" smtClean="0"/>
          </a:p>
          <a:p>
            <a:r>
              <a:rPr lang="en-US" altLang="zh-CN" sz="2000" b="1" dirty="0" smtClean="0"/>
              <a:t>  s1 = name;  </a:t>
            </a:r>
            <a:r>
              <a:rPr lang="en-US" altLang="zh-CN" sz="2000" dirty="0" smtClean="0"/>
              <a:t>//</a:t>
            </a:r>
            <a:r>
              <a:rPr lang="zh-CN" altLang="zh-CN" sz="2000" dirty="0" smtClean="0"/>
              <a:t>赋值后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中的内容和</a:t>
            </a:r>
            <a:r>
              <a:rPr lang="en-US" altLang="zh-CN" sz="2000" dirty="0" smtClean="0"/>
              <a:t>name</a:t>
            </a:r>
            <a:r>
              <a:rPr lang="zh-CN" altLang="zh-CN" sz="2000" dirty="0" smtClean="0"/>
              <a:t>相同，修改</a:t>
            </a:r>
            <a:r>
              <a:rPr lang="en-US" altLang="zh-CN" sz="2000" dirty="0" smtClean="0"/>
              <a:t>s1</a:t>
            </a:r>
            <a:r>
              <a:rPr lang="zh-CN" altLang="zh-CN" sz="2000" dirty="0" smtClean="0"/>
              <a:t>不会影响</a:t>
            </a:r>
            <a:r>
              <a:rPr lang="en-US" altLang="zh-CN" sz="2000" dirty="0" smtClean="0"/>
              <a:t>name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char *p=“hello”;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字符指针也可赋值给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en-US" altLang="zh-CN" sz="2000" b="1" dirty="0" smtClean="0"/>
              <a:t>  s1=p;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数值和字符串的相互转化</a:t>
            </a:r>
            <a:endParaRPr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848600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/>
              </a:rPr>
              <a:t>字符串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/>
              </a:rPr>
              <a:t>转化成数值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Times New Roman"/>
            </a:endParaRPr>
          </a:p>
          <a:p>
            <a:pPr marL="12700">
              <a:tabLst>
                <a:tab pos="482600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#include &lt;bits/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Times New Roman"/>
              </a:rPr>
              <a:t>stdc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++.h&gt;  //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定义了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  <a:cs typeface="Times New Roman"/>
              </a:rPr>
              <a:t>stringstream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/>
              </a:rPr>
              <a:t>）</a:t>
            </a:r>
            <a:endParaRPr sz="2800" b="1" dirty="0">
              <a:latin typeface="黑体" pitchFamily="49" charset="-122"/>
              <a:ea typeface="黑体" pitchFamily="49" charset="-122"/>
              <a:cs typeface="Times New Roman"/>
            </a:endParaRP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string  a=”123.45”;</a:t>
            </a: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double </a:t>
            </a:r>
            <a:r>
              <a:rPr lang="en-US" sz="2400" spc="-5" dirty="0" smtClean="0">
                <a:latin typeface="Times New Roman"/>
                <a:cs typeface="Times New Roman"/>
              </a:rPr>
              <a:t>r;</a:t>
            </a: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stringstream</a:t>
            </a:r>
            <a:r>
              <a:rPr lang="en-US" sz="2400" spc="-5" dirty="0" smtClean="0">
                <a:latin typeface="Times New Roman"/>
                <a:cs typeface="Times New Roman"/>
              </a:rPr>
              <a:t>  </a:t>
            </a:r>
            <a:r>
              <a:rPr lang="en-US" sz="2400" spc="-5" dirty="0" err="1" smtClean="0">
                <a:latin typeface="Times New Roman"/>
                <a:cs typeface="Times New Roman"/>
              </a:rPr>
              <a:t>ss</a:t>
            </a:r>
            <a:r>
              <a:rPr lang="en-US" sz="2400" spc="-5" dirty="0" smtClean="0">
                <a:latin typeface="Times New Roman"/>
                <a:cs typeface="Times New Roman"/>
              </a:rPr>
              <a:t>;</a:t>
            </a: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ss</a:t>
            </a:r>
            <a:r>
              <a:rPr lang="en-US" sz="2400" spc="-5" dirty="0" smtClean="0">
                <a:latin typeface="Times New Roman"/>
                <a:cs typeface="Times New Roman"/>
              </a:rPr>
              <a:t>&lt;&lt;a;</a:t>
            </a:r>
          </a:p>
          <a:p>
            <a:pPr marL="317500" marR="4514215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ss</a:t>
            </a:r>
            <a:r>
              <a:rPr lang="en-US" sz="2400" spc="-5" dirty="0" smtClean="0">
                <a:latin typeface="Times New Roman"/>
                <a:cs typeface="Times New Roman"/>
              </a:rPr>
              <a:t>&gt;&gt;r</a:t>
            </a:r>
            <a:r>
              <a:rPr lang="en-US" sz="2400" spc="-5" dirty="0" smtClean="0">
                <a:latin typeface="Times New Roman"/>
                <a:cs typeface="Times New Roman"/>
              </a:rPr>
              <a:t>; </a:t>
            </a:r>
            <a:endParaRPr lang="en-US" sz="2400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6256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/>
                <a:cs typeface="黑体"/>
              </a:rPr>
              <a:t>迭代器</a:t>
            </a:r>
            <a:endParaRPr sz="42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46660"/>
            <a:ext cx="26295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迭代器的概念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08" y="1916744"/>
            <a:ext cx="7835900" cy="296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字符串上的迭代器相当于一个指针，某一时刻 该指针指向字符串上的一个字符，该指针可以 </a:t>
            </a:r>
            <a:r>
              <a:rPr sz="2800" dirty="0">
                <a:latin typeface="黑体"/>
                <a:cs typeface="黑体"/>
              </a:rPr>
              <a:t>通过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操作移动位置，从而指向字符串不同的 字符。</a:t>
            </a:r>
            <a:endParaRPr sz="280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黑体"/>
                <a:cs typeface="黑体"/>
              </a:rPr>
              <a:t>可以</a:t>
            </a:r>
            <a:r>
              <a:rPr sz="2800" dirty="0">
                <a:latin typeface="黑体"/>
                <a:cs typeface="黑体"/>
              </a:rPr>
              <a:t>把</a:t>
            </a:r>
            <a:r>
              <a:rPr sz="2800" spc="-5" dirty="0">
                <a:latin typeface="Times New Roman"/>
                <a:cs typeface="Times New Roman"/>
              </a:rPr>
              <a:t>string::const_iterator</a:t>
            </a:r>
            <a:r>
              <a:rPr sz="2800" spc="-5" dirty="0">
                <a:latin typeface="黑体"/>
                <a:cs typeface="黑体"/>
              </a:rPr>
              <a:t>看作一种数据类型，</a:t>
            </a:r>
            <a:endParaRPr sz="2800">
              <a:latin typeface="黑体"/>
              <a:cs typeface="黑体"/>
            </a:endParaRPr>
          </a:p>
          <a:p>
            <a:pPr marL="482600" marR="23431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黑体"/>
                <a:cs typeface="黑体"/>
              </a:rPr>
              <a:t>用它可以定义字符串上的迭代器变量，用来在 字符串中的字符间游走。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184" y="373078"/>
            <a:ext cx="16256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90"/>
              </a:lnSpc>
            </a:pPr>
            <a:r>
              <a:rPr sz="4200" dirty="0">
                <a:latin typeface="黑体"/>
                <a:cs typeface="黑体"/>
              </a:rPr>
              <a:t>迭代器</a:t>
            </a:r>
            <a:endParaRPr sz="42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7957"/>
            <a:ext cx="14103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例如：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69" y="1835630"/>
            <a:ext cx="7720330" cy="386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2986405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s1("testin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iterators"); string::const_iterato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s1.begin(); while(i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!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s1.end()){</a:t>
            </a:r>
            <a:endParaRPr sz="2400">
              <a:latin typeface="Times New Roman"/>
              <a:cs typeface="Times New Roman"/>
            </a:endParaRPr>
          </a:p>
          <a:p>
            <a:pPr marL="469900" marR="5749925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*i1; i1++;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endl;</a:t>
            </a:r>
            <a:endParaRPr sz="24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" dirty="0">
                <a:latin typeface="Times New Roman"/>
                <a:cs typeface="Times New Roman"/>
              </a:rPr>
              <a:t> s1.begin(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和</a:t>
            </a:r>
            <a:r>
              <a:rPr sz="2400" spc="-600" dirty="0">
                <a:latin typeface="黑体"/>
                <a:cs typeface="黑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s1.end() </a:t>
            </a:r>
            <a:r>
              <a:rPr sz="2400" dirty="0">
                <a:latin typeface="黑体"/>
                <a:cs typeface="黑体"/>
              </a:rPr>
              <a:t>返回值类型为</a:t>
            </a:r>
            <a:r>
              <a:rPr sz="2400" spc="-5" dirty="0">
                <a:latin typeface="Times New Roman"/>
                <a:cs typeface="Times New Roman"/>
              </a:rPr>
              <a:t>const_iterator</a:t>
            </a:r>
            <a:endParaRPr sz="240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黑体"/>
                <a:cs typeface="黑体"/>
              </a:rPr>
              <a:t>分别为字符串的第一个和最后一个，</a:t>
            </a:r>
            <a:r>
              <a:rPr sz="2400" spc="-5" dirty="0">
                <a:latin typeface="Times New Roman"/>
                <a:cs typeface="Times New Roman"/>
              </a:rPr>
              <a:t>i1+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黑体"/>
                <a:cs typeface="黑体"/>
              </a:rPr>
              <a:t>实现迭代器 </a:t>
            </a:r>
            <a:r>
              <a:rPr sz="2400" dirty="0">
                <a:latin typeface="黑体"/>
                <a:cs typeface="黑体"/>
              </a:rPr>
              <a:t>的移动。</a:t>
            </a:r>
            <a:r>
              <a:rPr sz="2400" spc="600" dirty="0">
                <a:latin typeface="黑体"/>
                <a:cs typeface="黑体"/>
              </a:rPr>
              <a:t> </a:t>
            </a:r>
            <a:r>
              <a:rPr sz="2400" dirty="0">
                <a:latin typeface="黑体"/>
                <a:cs typeface="黑体"/>
              </a:rPr>
              <a:t>关于迭代器第二十章将有更多介绍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字符串流处理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52" y="1433960"/>
            <a:ext cx="7750175" cy="353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3275"/>
              </a:lnSpc>
              <a:tabLst>
                <a:tab pos="483234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除了标准流和文件流输入输出外，还可以从</a:t>
            </a:r>
            <a:endParaRPr sz="2800">
              <a:latin typeface="黑体"/>
              <a:cs typeface="黑体"/>
            </a:endParaRPr>
          </a:p>
          <a:p>
            <a:pPr marL="483234">
              <a:lnSpc>
                <a:spcPts val="3275"/>
              </a:lnSpc>
            </a:pP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进行输入输出；</a:t>
            </a:r>
            <a:endParaRPr sz="2800">
              <a:latin typeface="黑体"/>
              <a:cs typeface="黑体"/>
            </a:endParaRPr>
          </a:p>
          <a:p>
            <a:pPr marL="482600" marR="5080" indent="-469265" algn="just">
              <a:lnSpc>
                <a:spcPct val="102699"/>
              </a:lnSpc>
              <a:spcBef>
                <a:spcPts val="245"/>
              </a:spcBef>
              <a:buClr>
                <a:srgbClr val="CC0000"/>
              </a:buClr>
              <a:buFont typeface="Wingdings"/>
              <a:buChar char=""/>
              <a:tabLst>
                <a:tab pos="483870" algn="l"/>
              </a:tabLst>
            </a:pPr>
            <a:r>
              <a:rPr sz="2800" dirty="0">
                <a:latin typeface="黑体"/>
                <a:cs typeface="黑体"/>
              </a:rPr>
              <a:t>类似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istrea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黑体"/>
                <a:cs typeface="黑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ostera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黑体"/>
                <a:cs typeface="黑体"/>
              </a:rPr>
              <a:t>进行标准流输入输出，我 </a:t>
            </a:r>
            <a:r>
              <a:rPr sz="2800" dirty="0">
                <a:latin typeface="黑体"/>
                <a:cs typeface="黑体"/>
              </a:rPr>
              <a:t>们用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istringstrea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和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ostringstrea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黑体"/>
                <a:cs typeface="黑体"/>
              </a:rPr>
              <a:t>进行字符串上 的输入输出，也称为内存输入输出。</a:t>
            </a:r>
            <a:endParaRPr sz="2800">
              <a:latin typeface="黑体"/>
              <a:cs typeface="黑体"/>
            </a:endParaRPr>
          </a:p>
          <a:p>
            <a:pPr marL="482600" indent="-46990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#includ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&lt;string&gt;</a:t>
            </a:r>
            <a:endParaRPr sz="28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#includ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&lt;iostream&gt;</a:t>
            </a:r>
            <a:endParaRPr sz="28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335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#includ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&lt;sstream.h&gt;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字符串流处理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76489"/>
            <a:ext cx="5764530" cy="430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8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例：字符串输入流</a:t>
            </a:r>
            <a:endParaRPr sz="2400">
              <a:latin typeface="黑体"/>
              <a:cs typeface="黑体"/>
            </a:endParaRPr>
          </a:p>
          <a:p>
            <a:pPr marL="212725" marR="1435735" indent="-22225">
              <a:lnSpc>
                <a:spcPct val="103099"/>
              </a:lnSpc>
              <a:spcBef>
                <a:spcPts val="615"/>
              </a:spcBef>
            </a:pPr>
            <a:r>
              <a:rPr sz="2100" b="1" spc="-5" dirty="0">
                <a:latin typeface="Times New Roman"/>
                <a:cs typeface="Times New Roman"/>
              </a:rPr>
              <a:t>strin</a:t>
            </a:r>
            <a:r>
              <a:rPr sz="2100" b="1" dirty="0">
                <a:latin typeface="Times New Roman"/>
                <a:cs typeface="Times New Roman"/>
              </a:rPr>
              <a:t>g </a:t>
            </a:r>
            <a:r>
              <a:rPr sz="2100" b="1" spc="-5" dirty="0">
                <a:latin typeface="Times New Roman"/>
                <a:cs typeface="Times New Roman"/>
              </a:rPr>
              <a:t>input("Inpu</a:t>
            </a:r>
            <a:r>
              <a:rPr sz="2100" b="1" dirty="0">
                <a:latin typeface="Times New Roman"/>
                <a:cs typeface="Times New Roman"/>
              </a:rPr>
              <a:t>t </a:t>
            </a:r>
            <a:r>
              <a:rPr sz="2100" b="1" spc="-5" dirty="0">
                <a:latin typeface="Times New Roman"/>
                <a:cs typeface="Times New Roman"/>
              </a:rPr>
              <a:t>tes</a:t>
            </a:r>
            <a:r>
              <a:rPr sz="2100" b="1" dirty="0">
                <a:latin typeface="Times New Roman"/>
                <a:cs typeface="Times New Roman"/>
              </a:rPr>
              <a:t>t </a:t>
            </a:r>
            <a:r>
              <a:rPr sz="2100" b="1" spc="-5" dirty="0">
                <a:latin typeface="Times New Roman"/>
                <a:cs typeface="Times New Roman"/>
              </a:rPr>
              <a:t>12</a:t>
            </a:r>
            <a:r>
              <a:rPr sz="2100" b="1" dirty="0">
                <a:latin typeface="Times New Roman"/>
                <a:cs typeface="Times New Roman"/>
              </a:rPr>
              <a:t>3 </a:t>
            </a:r>
            <a:r>
              <a:rPr sz="2100" b="1" spc="-5" dirty="0">
                <a:latin typeface="Times New Roman"/>
                <a:cs typeface="Times New Roman"/>
              </a:rPr>
              <a:t>4.</a:t>
            </a:r>
            <a:r>
              <a:rPr sz="2100" b="1" dirty="0">
                <a:latin typeface="Times New Roman"/>
                <a:cs typeface="Times New Roman"/>
              </a:rPr>
              <a:t>7 </a:t>
            </a:r>
            <a:r>
              <a:rPr sz="2100" b="1" spc="-5" dirty="0">
                <a:latin typeface="Times New Roman"/>
                <a:cs typeface="Times New Roman"/>
              </a:rPr>
              <a:t>A");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istringstrea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inputString(input); </a:t>
            </a:r>
            <a:r>
              <a:rPr sz="2100" b="1" dirty="0">
                <a:latin typeface="Times New Roman"/>
                <a:cs typeface="Times New Roman"/>
              </a:rPr>
              <a:t>string string1, string2;</a:t>
            </a:r>
            <a:endParaRPr sz="2100">
              <a:latin typeface="Times New Roman"/>
              <a:cs typeface="Times New Roman"/>
            </a:endParaRPr>
          </a:p>
          <a:p>
            <a:pPr marL="212725" marR="4469765" indent="635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in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-5" dirty="0">
                <a:latin typeface="Times New Roman"/>
                <a:cs typeface="Times New Roman"/>
              </a:rPr>
              <a:t> i</a:t>
            </a:r>
            <a:r>
              <a:rPr sz="2100" b="1" dirty="0">
                <a:latin typeface="Times New Roman"/>
                <a:cs typeface="Times New Roman"/>
              </a:rPr>
              <a:t>; </a:t>
            </a:r>
            <a:r>
              <a:rPr sz="2100" b="1" spc="-5" dirty="0">
                <a:latin typeface="Times New Roman"/>
                <a:cs typeface="Times New Roman"/>
              </a:rPr>
              <a:t>doubl</a:t>
            </a:r>
            <a:r>
              <a:rPr sz="2100" b="1" dirty="0">
                <a:latin typeface="Times New Roman"/>
                <a:cs typeface="Times New Roman"/>
              </a:rPr>
              <a:t>e </a:t>
            </a:r>
            <a:r>
              <a:rPr sz="2100" b="1" spc="-5" dirty="0">
                <a:latin typeface="Times New Roman"/>
                <a:cs typeface="Times New Roman"/>
              </a:rPr>
              <a:t>d; cha</a:t>
            </a:r>
            <a:r>
              <a:rPr sz="2100" b="1" dirty="0">
                <a:latin typeface="Times New Roman"/>
                <a:cs typeface="Times New Roman"/>
              </a:rPr>
              <a:t>r </a:t>
            </a:r>
            <a:r>
              <a:rPr sz="2100" b="1" spc="-5" dirty="0">
                <a:latin typeface="Times New Roman"/>
                <a:cs typeface="Times New Roman"/>
              </a:rPr>
              <a:t>c;</a:t>
            </a:r>
            <a:endParaRPr sz="2100">
              <a:latin typeface="Times New Roman"/>
              <a:cs typeface="Times New Roman"/>
            </a:endParaRPr>
          </a:p>
          <a:p>
            <a:pPr marL="213360" marR="5080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inputStrin</a:t>
            </a:r>
            <a:r>
              <a:rPr sz="2100" b="1" dirty="0">
                <a:latin typeface="Times New Roman"/>
                <a:cs typeface="Times New Roman"/>
              </a:rPr>
              <a:t>g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</a:t>
            </a:r>
            <a:r>
              <a:rPr sz="2100" b="1" spc="-5" dirty="0">
                <a:latin typeface="Times New Roman"/>
                <a:cs typeface="Times New Roman"/>
              </a:rPr>
              <a:t>string</a:t>
            </a:r>
            <a:r>
              <a:rPr sz="2100" b="1" dirty="0">
                <a:latin typeface="Times New Roman"/>
                <a:cs typeface="Times New Roman"/>
              </a:rPr>
              <a:t>1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</a:t>
            </a:r>
            <a:r>
              <a:rPr sz="2100" b="1" spc="-5" dirty="0">
                <a:latin typeface="Times New Roman"/>
                <a:cs typeface="Times New Roman"/>
              </a:rPr>
              <a:t>string</a:t>
            </a:r>
            <a:r>
              <a:rPr sz="2100" b="1" dirty="0">
                <a:latin typeface="Times New Roman"/>
                <a:cs typeface="Times New Roman"/>
              </a:rPr>
              <a:t>2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i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d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</a:t>
            </a:r>
            <a:r>
              <a:rPr sz="2100" b="1" spc="-5" dirty="0">
                <a:latin typeface="Times New Roman"/>
                <a:cs typeface="Times New Roman"/>
              </a:rPr>
              <a:t>c; cou</a:t>
            </a:r>
            <a:r>
              <a:rPr sz="2100" b="1" dirty="0">
                <a:latin typeface="Times New Roman"/>
                <a:cs typeface="Times New Roman"/>
              </a:rPr>
              <a:t>t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string</a:t>
            </a:r>
            <a:r>
              <a:rPr sz="2100" b="1" dirty="0">
                <a:latin typeface="Times New Roman"/>
                <a:cs typeface="Times New Roman"/>
              </a:rPr>
              <a:t>1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end</a:t>
            </a:r>
            <a:r>
              <a:rPr sz="2100" b="1" dirty="0">
                <a:latin typeface="Times New Roman"/>
                <a:cs typeface="Times New Roman"/>
              </a:rPr>
              <a:t>l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string</a:t>
            </a:r>
            <a:r>
              <a:rPr sz="2100" b="1" dirty="0">
                <a:latin typeface="Times New Roman"/>
                <a:cs typeface="Times New Roman"/>
              </a:rPr>
              <a:t>2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endl;</a:t>
            </a:r>
            <a:endParaRPr sz="2100">
              <a:latin typeface="Times New Roman"/>
              <a:cs typeface="Times New Roman"/>
            </a:endParaRPr>
          </a:p>
          <a:p>
            <a:pPr marL="213360" marR="591185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latin typeface="Times New Roman"/>
                <a:cs typeface="Times New Roman"/>
              </a:rPr>
              <a:t>cout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&lt;&lt;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&lt;&lt;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endl &lt;&lt;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d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&lt;&lt;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endl &lt;&lt;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c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&lt;&lt;endl; </a:t>
            </a:r>
            <a:r>
              <a:rPr sz="2100" b="1" spc="-5" dirty="0">
                <a:latin typeface="Times New Roman"/>
                <a:cs typeface="Times New Roman"/>
              </a:rPr>
              <a:t>lon</a:t>
            </a:r>
            <a:r>
              <a:rPr sz="2100" b="1" dirty="0">
                <a:latin typeface="Times New Roman"/>
                <a:cs typeface="Times New Roman"/>
              </a:rPr>
              <a:t>g</a:t>
            </a:r>
            <a:r>
              <a:rPr sz="2100" b="1" spc="-5" dirty="0">
                <a:latin typeface="Times New Roman"/>
                <a:cs typeface="Times New Roman"/>
              </a:rPr>
              <a:t> l;</a:t>
            </a:r>
            <a:endParaRPr sz="2100">
              <a:latin typeface="Times New Roman"/>
              <a:cs typeface="Times New Roman"/>
            </a:endParaRPr>
          </a:p>
          <a:p>
            <a:pPr marL="213360" marR="1282065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if(inputStrin</a:t>
            </a:r>
            <a:r>
              <a:rPr sz="2100" b="1" dirty="0">
                <a:latin typeface="Times New Roman"/>
                <a:cs typeface="Times New Roman"/>
              </a:rPr>
              <a:t>g </a:t>
            </a:r>
            <a:r>
              <a:rPr sz="2100" b="1" spc="-5" dirty="0">
                <a:latin typeface="Times New Roman"/>
                <a:cs typeface="Times New Roman"/>
              </a:rPr>
              <a:t>&gt;</a:t>
            </a:r>
            <a:r>
              <a:rPr sz="2100" b="1" dirty="0">
                <a:latin typeface="Times New Roman"/>
                <a:cs typeface="Times New Roman"/>
              </a:rPr>
              <a:t>&gt; </a:t>
            </a:r>
            <a:r>
              <a:rPr sz="2100" b="1" spc="-5" dirty="0">
                <a:latin typeface="Times New Roman"/>
                <a:cs typeface="Times New Roman"/>
              </a:rPr>
              <a:t>l</a:t>
            </a:r>
            <a:r>
              <a:rPr sz="2100" b="1" dirty="0">
                <a:latin typeface="Times New Roman"/>
                <a:cs typeface="Times New Roman"/>
              </a:rPr>
              <a:t>) </a:t>
            </a:r>
            <a:r>
              <a:rPr sz="2100" b="1" spc="-5" dirty="0">
                <a:latin typeface="Times New Roman"/>
                <a:cs typeface="Times New Roman"/>
              </a:rPr>
              <a:t>cou</a:t>
            </a:r>
            <a:r>
              <a:rPr sz="2100" b="1" dirty="0">
                <a:latin typeface="Times New Roman"/>
                <a:cs typeface="Times New Roman"/>
              </a:rPr>
              <a:t>t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"long\n"; els</a:t>
            </a:r>
            <a:r>
              <a:rPr sz="2100" b="1" dirty="0">
                <a:latin typeface="Times New Roman"/>
                <a:cs typeface="Times New Roman"/>
              </a:rPr>
              <a:t>e </a:t>
            </a:r>
            <a:r>
              <a:rPr sz="2100" b="1" spc="-5" dirty="0">
                <a:latin typeface="Times New Roman"/>
                <a:cs typeface="Times New Roman"/>
              </a:rPr>
              <a:t>cou</a:t>
            </a:r>
            <a:r>
              <a:rPr sz="2100" b="1" dirty="0">
                <a:latin typeface="Times New Roman"/>
                <a:cs typeface="Times New Roman"/>
              </a:rPr>
              <a:t>t </a:t>
            </a:r>
            <a:r>
              <a:rPr sz="2100" b="1" spc="-5" dirty="0">
                <a:latin typeface="Times New Roman"/>
                <a:cs typeface="Times New Roman"/>
              </a:rPr>
              <a:t>&lt;</a:t>
            </a:r>
            <a:r>
              <a:rPr sz="2100" b="1" dirty="0">
                <a:latin typeface="Times New Roman"/>
                <a:cs typeface="Times New Roman"/>
              </a:rPr>
              <a:t>&lt; </a:t>
            </a:r>
            <a:r>
              <a:rPr sz="2100" b="1" spc="-5" dirty="0">
                <a:latin typeface="Times New Roman"/>
                <a:cs typeface="Times New Roman"/>
              </a:rPr>
              <a:t>"empty\n";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字符串流处理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562100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输出：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790575">
              <a:lnSpc>
                <a:spcPct val="110100"/>
              </a:lnSpc>
            </a:pPr>
            <a:r>
              <a:rPr sz="2800" spc="-5" dirty="0">
                <a:latin typeface="Times New Roman"/>
                <a:cs typeface="Times New Roman"/>
              </a:rPr>
              <a:t>Input test </a:t>
            </a:r>
            <a:r>
              <a:rPr sz="2800" dirty="0">
                <a:latin typeface="Times New Roman"/>
                <a:cs typeface="Times New Roman"/>
              </a:rPr>
              <a:t>123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4.7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empty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字符串流处理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6701155" cy="474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例：字符串输出流</a:t>
            </a:r>
            <a:endParaRPr sz="2400">
              <a:latin typeface="黑体"/>
              <a:cs typeface="黑体"/>
            </a:endParaRPr>
          </a:p>
          <a:p>
            <a:pPr marL="241300" indent="-762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input("Outpu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tes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12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4.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 A");</a:t>
            </a:r>
            <a:endParaRPr sz="2400">
              <a:latin typeface="Times New Roman"/>
              <a:cs typeface="Times New Roman"/>
            </a:endParaRPr>
          </a:p>
          <a:p>
            <a:pPr marL="241300" marR="2500630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istringstrea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inputString(input); 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string1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string2;</a:t>
            </a:r>
            <a:endParaRPr sz="2400">
              <a:latin typeface="Times New Roman"/>
              <a:cs typeface="Times New Roman"/>
            </a:endParaRPr>
          </a:p>
          <a:p>
            <a:pPr marL="241300" marR="5308600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-5" dirty="0">
                <a:latin typeface="Times New Roman"/>
                <a:cs typeface="Times New Roman"/>
              </a:rPr>
              <a:t>doubl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d;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char c;</a:t>
            </a:r>
            <a:endParaRPr sz="2400">
              <a:latin typeface="Times New Roman"/>
              <a:cs typeface="Times New Roman"/>
            </a:endParaRPr>
          </a:p>
          <a:p>
            <a:pPr marL="241300" marR="455295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inputStrin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&gt;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string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&gt;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string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&gt;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&gt;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&gt;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c; ostringstrea</a:t>
            </a:r>
            <a:r>
              <a:rPr sz="2400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Times New Roman"/>
                <a:cs typeface="Times New Roman"/>
              </a:rPr>
              <a:t>outputString;</a:t>
            </a:r>
            <a:endParaRPr sz="2400">
              <a:latin typeface="Times New Roman"/>
              <a:cs typeface="Times New Roman"/>
            </a:endParaRPr>
          </a:p>
          <a:p>
            <a:pPr marL="241300" marR="5080">
              <a:lnSpc>
                <a:spcPct val="109700"/>
              </a:lnSpc>
            </a:pPr>
            <a:r>
              <a:rPr sz="2400" spc="-5" dirty="0">
                <a:latin typeface="Times New Roman"/>
                <a:cs typeface="Times New Roman"/>
              </a:rPr>
              <a:t>outputStrin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string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end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string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endl; outputStrin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&lt;&lt;endl; cou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outputString.str();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字符串流处理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562100" cy="272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6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输出： </a:t>
            </a:r>
            <a:r>
              <a:rPr sz="2800" dirty="0">
                <a:latin typeface="Times New Roman"/>
                <a:cs typeface="Times New Roman"/>
              </a:rPr>
              <a:t>Output </a:t>
            </a:r>
            <a:r>
              <a:rPr sz="2800" spc="-5" dirty="0"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/>
                <a:cs typeface="Times New Roman"/>
              </a:rPr>
              <a:t>123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4.7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264033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字符处理函数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67979"/>
            <a:ext cx="4093845" cy="27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ctype.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中声明，主要有：</a:t>
            </a:r>
            <a:endParaRPr sz="2400">
              <a:latin typeface="黑体"/>
              <a:cs typeface="黑体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isdigit(in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isalpha(in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c)</a:t>
            </a:r>
            <a:endParaRPr sz="24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isalnum(in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islower(int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isupper(int c)</a:t>
            </a:r>
            <a:endParaRPr sz="24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toupper(in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2085" rIns="0" bIns="0" rtlCol="0">
            <a:spAutoFit/>
          </a:bodyPr>
          <a:lstStyle/>
          <a:p>
            <a:pPr marL="3746500" marR="995044">
              <a:lnSpc>
                <a:spcPct val="110000"/>
              </a:lnSpc>
            </a:pPr>
            <a:r>
              <a:rPr dirty="0">
                <a:latin typeface="黑体"/>
                <a:cs typeface="黑体"/>
              </a:rPr>
              <a:t>判断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黑体"/>
                <a:cs typeface="黑体"/>
              </a:rPr>
              <a:t>是否是数字字符 </a:t>
            </a:r>
            <a:r>
              <a:rPr dirty="0">
                <a:latin typeface="黑体"/>
                <a:cs typeface="黑体"/>
              </a:rPr>
              <a:t>判断</a:t>
            </a:r>
            <a:r>
              <a:rPr dirty="0">
                <a:latin typeface="Times New Roman"/>
                <a:cs typeface="Times New Roman"/>
              </a:rPr>
              <a:t>c </a:t>
            </a:r>
            <a:r>
              <a:rPr spc="-5" dirty="0">
                <a:latin typeface="黑体"/>
                <a:cs typeface="黑体"/>
              </a:rPr>
              <a:t>是否是一个字母</a:t>
            </a:r>
          </a:p>
          <a:p>
            <a:pPr marL="3746500" marR="5080">
              <a:lnSpc>
                <a:spcPct val="107300"/>
              </a:lnSpc>
              <a:spcBef>
                <a:spcPts val="70"/>
              </a:spcBef>
            </a:pPr>
            <a:r>
              <a:rPr dirty="0">
                <a:latin typeface="黑体"/>
                <a:cs typeface="黑体"/>
              </a:rPr>
              <a:t>判断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黑体"/>
                <a:cs typeface="黑体"/>
              </a:rPr>
              <a:t>是否是一个数字或字母 </a:t>
            </a:r>
            <a:r>
              <a:rPr dirty="0">
                <a:latin typeface="黑体"/>
                <a:cs typeface="黑体"/>
              </a:rPr>
              <a:t>判断</a:t>
            </a:r>
            <a:r>
              <a:rPr spc="-600" dirty="0">
                <a:latin typeface="黑体"/>
                <a:cs typeface="黑体"/>
              </a:rPr>
              <a:t> </a:t>
            </a:r>
            <a:r>
              <a:rPr dirty="0">
                <a:latin typeface="Times New Roman"/>
                <a:cs typeface="Times New Roman"/>
              </a:rPr>
              <a:t>c </a:t>
            </a:r>
            <a:r>
              <a:rPr spc="-5" dirty="0">
                <a:latin typeface="黑体"/>
                <a:cs typeface="黑体"/>
              </a:rPr>
              <a:t>是否是一个小写字母 </a:t>
            </a:r>
            <a:r>
              <a:rPr dirty="0">
                <a:latin typeface="黑体"/>
                <a:cs typeface="黑体"/>
              </a:rPr>
              <a:t>判断</a:t>
            </a:r>
            <a:r>
              <a:rPr spc="-600" dirty="0">
                <a:latin typeface="黑体"/>
                <a:cs typeface="黑体"/>
              </a:rPr>
              <a:t> </a:t>
            </a:r>
            <a:r>
              <a:rPr dirty="0">
                <a:latin typeface="Times New Roman"/>
                <a:cs typeface="Times New Roman"/>
              </a:rPr>
              <a:t>c </a:t>
            </a:r>
            <a:r>
              <a:rPr spc="-5" dirty="0">
                <a:latin typeface="黑体"/>
                <a:cs typeface="黑体"/>
              </a:rPr>
              <a:t>是否是一个大写字母 </a:t>
            </a:r>
            <a:r>
              <a:rPr dirty="0">
                <a:latin typeface="黑体"/>
                <a:cs typeface="黑体"/>
              </a:rPr>
              <a:t>如果</a:t>
            </a:r>
            <a:r>
              <a:rPr spc="-600" dirty="0">
                <a:latin typeface="黑体"/>
                <a:cs typeface="黑体"/>
              </a:rPr>
              <a:t> </a:t>
            </a:r>
            <a:r>
              <a:rPr dirty="0">
                <a:latin typeface="Times New Roman"/>
                <a:cs typeface="Times New Roman"/>
              </a:rPr>
              <a:t>c </a:t>
            </a:r>
            <a:r>
              <a:rPr spc="-5" dirty="0">
                <a:latin typeface="黑体"/>
                <a:cs typeface="黑体"/>
              </a:rPr>
              <a:t>是一个小写字母，则返 </a:t>
            </a:r>
            <a:r>
              <a:rPr dirty="0">
                <a:latin typeface="黑体"/>
                <a:cs typeface="黑体"/>
              </a:rPr>
              <a:t>回其大写字母</a:t>
            </a:r>
          </a:p>
          <a:p>
            <a:pPr marL="3746500" marR="5080">
              <a:lnSpc>
                <a:spcPct val="100000"/>
              </a:lnSpc>
              <a:spcBef>
                <a:spcPts val="280"/>
              </a:spcBef>
            </a:pPr>
            <a:r>
              <a:rPr dirty="0">
                <a:latin typeface="黑体"/>
                <a:cs typeface="黑体"/>
              </a:rPr>
              <a:t>如果</a:t>
            </a:r>
            <a:r>
              <a:rPr spc="-600" dirty="0">
                <a:latin typeface="黑体"/>
                <a:cs typeface="黑体"/>
              </a:rPr>
              <a:t> </a:t>
            </a:r>
            <a:r>
              <a:rPr dirty="0">
                <a:latin typeface="Times New Roman"/>
                <a:cs typeface="Times New Roman"/>
              </a:rPr>
              <a:t>c </a:t>
            </a:r>
            <a:r>
              <a:rPr spc="-5" dirty="0">
                <a:latin typeface="黑体"/>
                <a:cs typeface="黑体"/>
              </a:rPr>
              <a:t>是一个大写字母，则返 </a:t>
            </a:r>
            <a:r>
              <a:rPr dirty="0">
                <a:latin typeface="黑体"/>
                <a:cs typeface="黑体"/>
              </a:rPr>
              <a:t>回其小写字母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8546" y="5058757"/>
            <a:ext cx="260286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int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tolower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(int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680325" cy="255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黑体"/>
                <a:cs typeface="黑体"/>
              </a:rPr>
              <a:t>字符串和内存操作函数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85"/>
              </a:spcBef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字符串和内存操作函数声明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在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string.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中，常用的有：</a:t>
            </a:r>
            <a:endParaRPr sz="2000">
              <a:latin typeface="黑体"/>
              <a:cs typeface="黑体"/>
            </a:endParaRPr>
          </a:p>
          <a:p>
            <a:pPr marL="920750" marR="27940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strchr(cha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</a:t>
            </a:r>
            <a:r>
              <a:rPr sz="200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,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) </a:t>
            </a:r>
            <a:r>
              <a:rPr sz="2000" dirty="0">
                <a:latin typeface="黑体"/>
                <a:cs typeface="黑体"/>
              </a:rPr>
              <a:t>如</a:t>
            </a:r>
            <a:r>
              <a:rPr sz="2000" spc="-5" dirty="0">
                <a:latin typeface="黑体"/>
                <a:cs typeface="黑体"/>
              </a:rPr>
              <a:t>果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黑体"/>
                <a:cs typeface="黑体"/>
              </a:rPr>
              <a:t>中包含字</a:t>
            </a:r>
            <a:r>
              <a:rPr sz="2000" dirty="0">
                <a:latin typeface="黑体"/>
                <a:cs typeface="黑体"/>
              </a:rPr>
              <a:t>符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黑体"/>
                <a:cs typeface="黑体"/>
              </a:rPr>
              <a:t>则返回一个指</a:t>
            </a:r>
            <a:r>
              <a:rPr sz="2000" dirty="0">
                <a:latin typeface="黑体"/>
                <a:cs typeface="黑体"/>
              </a:rPr>
              <a:t>向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黑体"/>
                <a:cs typeface="黑体"/>
              </a:rPr>
              <a:t>第一次出现的该字符的指 </a:t>
            </a:r>
            <a:r>
              <a:rPr sz="2000" dirty="0">
                <a:latin typeface="黑体"/>
                <a:cs typeface="黑体"/>
              </a:rPr>
              <a:t>针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黑体"/>
                <a:cs typeface="黑体"/>
              </a:rPr>
              <a:t>否则返回</a:t>
            </a:r>
            <a:r>
              <a:rPr sz="2000" dirty="0">
                <a:latin typeface="Times New Roman"/>
                <a:cs typeface="Times New Roman"/>
              </a:rPr>
              <a:t>NULL</a:t>
            </a:r>
            <a:endParaRPr sz="2000">
              <a:latin typeface="Times New Roman"/>
              <a:cs typeface="Times New Roman"/>
            </a:endParaRPr>
          </a:p>
          <a:p>
            <a:pPr marL="920750" marR="508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strstr(cha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</a:t>
            </a:r>
            <a:r>
              <a:rPr sz="200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s1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,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s2) </a:t>
            </a:r>
            <a:r>
              <a:rPr sz="2000" dirty="0">
                <a:latin typeface="黑体"/>
                <a:cs typeface="黑体"/>
              </a:rPr>
              <a:t>如</a:t>
            </a:r>
            <a:r>
              <a:rPr sz="2000" spc="-5" dirty="0">
                <a:latin typeface="黑体"/>
                <a:cs typeface="黑体"/>
              </a:rPr>
              <a:t>果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黑体"/>
                <a:cs typeface="黑体"/>
              </a:rPr>
              <a:t>是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的一个子串，则返回一个指向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中首次出现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黑体"/>
                <a:cs typeface="黑体"/>
              </a:rPr>
              <a:t>的位 </a:t>
            </a:r>
            <a:r>
              <a:rPr sz="2000" spc="-5" dirty="0">
                <a:latin typeface="黑体"/>
                <a:cs typeface="黑体"/>
              </a:rPr>
              <a:t>置的指针，否则返回</a:t>
            </a:r>
            <a:r>
              <a:rPr sz="2000" dirty="0">
                <a:latin typeface="Times New Roman"/>
                <a:cs typeface="Times New Roman"/>
              </a:rPr>
              <a:t>NULL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4030879"/>
            <a:ext cx="276542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*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 strlwr(cha</a:t>
            </a: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2508F8"/>
                </a:solidFill>
                <a:latin typeface="Times New Roman"/>
                <a:cs typeface="Times New Roman"/>
              </a:rPr>
              <a:t>s)</a:t>
            </a:r>
            <a:endParaRPr sz="2000">
              <a:latin typeface="Times New Roman"/>
              <a:cs typeface="Times New Roman"/>
            </a:endParaRPr>
          </a:p>
          <a:p>
            <a:pPr marL="448945" indent="-43624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char * strupr( char * 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276" y="4018336"/>
            <a:ext cx="266446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dirty="0">
                <a:latin typeface="黑体"/>
                <a:cs typeface="黑体"/>
              </a:rPr>
              <a:t>将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黑体"/>
                <a:cs typeface="黑体"/>
              </a:rPr>
              <a:t>中的字母都变成小写 </a:t>
            </a:r>
            <a:r>
              <a:rPr sz="2000" dirty="0">
                <a:latin typeface="黑体"/>
                <a:cs typeface="黑体"/>
              </a:rPr>
              <a:t>将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黑体"/>
                <a:cs typeface="黑体"/>
              </a:rPr>
              <a:t>中的字母都变成大写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4702613"/>
            <a:ext cx="7136765" cy="152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>
              <a:lnSpc>
                <a:spcPct val="100000"/>
              </a:lnSpc>
            </a:pP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char * strcpy( char * s1, char * s2)</a:t>
            </a:r>
            <a:endParaRPr sz="20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2000" spc="-5" dirty="0">
                <a:latin typeface="黑体"/>
                <a:cs typeface="黑体"/>
              </a:rPr>
              <a:t>将字符</a:t>
            </a:r>
            <a:r>
              <a:rPr sz="2000" dirty="0">
                <a:latin typeface="黑体"/>
                <a:cs typeface="黑体"/>
              </a:rPr>
              <a:t>串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黑体"/>
                <a:cs typeface="黑体"/>
              </a:rPr>
              <a:t>的内容拷贝到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黑体"/>
                <a:cs typeface="黑体"/>
              </a:rPr>
              <a:t>中去</a:t>
            </a:r>
            <a:endParaRPr sz="2000">
              <a:latin typeface="黑体"/>
              <a:cs typeface="黑体"/>
            </a:endParaRPr>
          </a:p>
          <a:p>
            <a:pPr marL="448945" marR="5080" indent="-436245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000" spc="-5" dirty="0">
                <a:solidFill>
                  <a:srgbClr val="2508F8"/>
                </a:solidFill>
                <a:latin typeface="Times New Roman"/>
                <a:cs typeface="Times New Roman"/>
              </a:rPr>
              <a:t>char * strncpy( char * s1, char * s2,int n) </a:t>
            </a:r>
            <a:r>
              <a:rPr sz="2000" spc="-5" dirty="0">
                <a:latin typeface="黑体"/>
                <a:cs typeface="黑体"/>
              </a:rPr>
              <a:t>将字符</a:t>
            </a:r>
            <a:r>
              <a:rPr sz="2000" dirty="0">
                <a:latin typeface="黑体"/>
                <a:cs typeface="黑体"/>
              </a:rPr>
              <a:t>串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黑体"/>
                <a:cs typeface="黑体"/>
              </a:rPr>
              <a:t>的内容拷贝到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中去，但是最多拷贝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黑体"/>
                <a:cs typeface="黑体"/>
              </a:rPr>
              <a:t>个字节。如 果拷贝字节数达</a:t>
            </a:r>
            <a:r>
              <a:rPr sz="2000" spc="-10" dirty="0">
                <a:latin typeface="黑体"/>
                <a:cs typeface="黑体"/>
              </a:rPr>
              <a:t>到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黑体"/>
                <a:cs typeface="黑体"/>
              </a:rPr>
              <a:t>，那么就不会</a:t>
            </a:r>
            <a:r>
              <a:rPr sz="2000" dirty="0">
                <a:latin typeface="黑体"/>
                <a:cs typeface="黑体"/>
              </a:rPr>
              <a:t>往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中写入结尾的</a:t>
            </a:r>
            <a:r>
              <a:rPr sz="2000" spc="-10" dirty="0">
                <a:latin typeface="Times New Roman"/>
                <a:cs typeface="Times New Roman"/>
              </a:rPr>
              <a:t>’\0’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类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24979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类</a:t>
            </a:r>
            <a:r>
              <a:rPr sz="2800" spc="-10" dirty="0">
                <a:latin typeface="黑体"/>
                <a:cs typeface="黑体"/>
              </a:rPr>
              <a:t>中</a:t>
            </a:r>
            <a:r>
              <a:rPr sz="2800" spc="-5" dirty="0">
                <a:solidFill>
                  <a:srgbClr val="2508F8"/>
                </a:solidFill>
                <a:latin typeface="黑体"/>
                <a:cs typeface="黑体"/>
              </a:rPr>
              <a:t>不提供以字符和整数为参</a:t>
            </a:r>
            <a:r>
              <a:rPr sz="2800" spc="-10" dirty="0">
                <a:solidFill>
                  <a:srgbClr val="2508F8"/>
                </a:solidFill>
                <a:latin typeface="黑体"/>
                <a:cs typeface="黑体"/>
              </a:rPr>
              <a:t>数</a:t>
            </a:r>
            <a:r>
              <a:rPr sz="2800" spc="-5" dirty="0">
                <a:latin typeface="黑体"/>
                <a:cs typeface="黑体"/>
              </a:rPr>
              <a:t>的</a:t>
            </a:r>
            <a:r>
              <a:rPr sz="2800" b="1" spc="-5" dirty="0">
                <a:solidFill>
                  <a:srgbClr val="C00000"/>
                </a:solidFill>
                <a:latin typeface="黑体"/>
                <a:cs typeface="黑体"/>
              </a:rPr>
              <a:t>构造函数</a:t>
            </a:r>
            <a:endParaRPr sz="2800" b="1" dirty="0">
              <a:solidFill>
                <a:srgbClr val="C00000"/>
              </a:solidFill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错误的初始化方法：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2338133"/>
            <a:ext cx="342519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449580" algn="l"/>
                <a:tab pos="286194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error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‘c’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错</a:t>
            </a:r>
            <a:endParaRPr sz="2400">
              <a:latin typeface="黑体"/>
              <a:cs typeface="黑体"/>
            </a:endParaRPr>
          </a:p>
          <a:p>
            <a:pPr marL="448945" indent="-43624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  <a:tab pos="283527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error2(‘u’)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错</a:t>
            </a:r>
            <a:endParaRPr sz="2400">
              <a:latin typeface="黑体"/>
              <a:cs typeface="黑体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error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22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错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5324" y="3542398"/>
            <a:ext cx="291084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759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error4(8)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错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564" y="3958466"/>
            <a:ext cx="486029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可以将字符</a:t>
            </a:r>
            <a:r>
              <a:rPr sz="2800" b="1" spc="-5" dirty="0">
                <a:solidFill>
                  <a:srgbClr val="C00000"/>
                </a:solidFill>
                <a:latin typeface="黑体"/>
                <a:cs typeface="黑体"/>
              </a:rPr>
              <a:t>赋值</a:t>
            </a:r>
            <a:r>
              <a:rPr sz="2800" spc="-10" dirty="0">
                <a:latin typeface="黑体"/>
                <a:cs typeface="黑体"/>
              </a:rPr>
              <a:t>给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黑体"/>
                <a:cs typeface="黑体"/>
              </a:rPr>
              <a:t>对象</a:t>
            </a: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tring s;</a:t>
            </a: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   </a:t>
            </a: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 ‘n’;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637145" cy="3830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黑体"/>
                <a:cs typeface="黑体"/>
              </a:rPr>
              <a:t>字符串和内存操作函数</a:t>
            </a:r>
            <a:endParaRPr sz="24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  <a:tab pos="458406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char * strcat( char * s1, char * s2)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黑体"/>
                <a:cs typeface="黑体"/>
              </a:rPr>
              <a:t>将字符</a:t>
            </a:r>
            <a:r>
              <a:rPr sz="2000" dirty="0">
                <a:latin typeface="黑体"/>
                <a:cs typeface="黑体"/>
              </a:rPr>
              <a:t>串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黑体"/>
                <a:cs typeface="黑体"/>
              </a:rPr>
              <a:t>添加到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黑体"/>
                <a:cs typeface="黑体"/>
              </a:rPr>
              <a:t>末尾</a:t>
            </a:r>
            <a:endParaRPr sz="2000">
              <a:latin typeface="黑体"/>
              <a:cs typeface="黑体"/>
            </a:endParaRPr>
          </a:p>
          <a:p>
            <a:pPr marL="920750" marR="5080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strcmp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s2) </a:t>
            </a:r>
            <a:r>
              <a:rPr sz="2000" spc="-5" dirty="0">
                <a:latin typeface="黑体"/>
                <a:cs typeface="黑体"/>
              </a:rPr>
              <a:t>比较两个字符串，大小写相关。如果返回值小于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黑体"/>
                <a:cs typeface="黑体"/>
              </a:rPr>
              <a:t>，则说明</a:t>
            </a:r>
            <a:r>
              <a:rPr sz="2000" spc="-5" dirty="0">
                <a:latin typeface="Times New Roman"/>
                <a:cs typeface="Times New Roman"/>
              </a:rPr>
              <a:t>s1 </a:t>
            </a:r>
            <a:r>
              <a:rPr sz="2000" spc="-5" dirty="0">
                <a:latin typeface="黑体"/>
                <a:cs typeface="黑体"/>
              </a:rPr>
              <a:t>按字典顺序在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黑体"/>
                <a:cs typeface="黑体"/>
              </a:rPr>
              <a:t>前面；返回值等于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黑体"/>
                <a:cs typeface="黑体"/>
              </a:rPr>
              <a:t>，则说明两个字符串一 样；返回值大</a:t>
            </a:r>
            <a:r>
              <a:rPr sz="2000" dirty="0">
                <a:latin typeface="黑体"/>
                <a:cs typeface="黑体"/>
              </a:rPr>
              <a:t>于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黑体"/>
                <a:cs typeface="黑体"/>
              </a:rPr>
              <a:t>，则说明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按字典顺序</a:t>
            </a:r>
            <a:r>
              <a:rPr sz="2000" dirty="0">
                <a:latin typeface="黑体"/>
                <a:cs typeface="黑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黑体"/>
                <a:cs typeface="黑体"/>
              </a:rPr>
              <a:t>后面。</a:t>
            </a:r>
            <a:endParaRPr sz="20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stricmp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s1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cha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r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s2)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黑体"/>
                <a:cs typeface="黑体"/>
              </a:rPr>
              <a:t>比较两个字符串，大小写无关。其他和</a:t>
            </a:r>
            <a:r>
              <a:rPr sz="2000" spc="-10" dirty="0">
                <a:latin typeface="Times New Roman"/>
                <a:cs typeface="Times New Roman"/>
              </a:rPr>
              <a:t>strcmp</a:t>
            </a:r>
            <a:r>
              <a:rPr sz="2000" spc="-5" dirty="0">
                <a:latin typeface="黑体"/>
                <a:cs typeface="黑体"/>
              </a:rPr>
              <a:t>同。</a:t>
            </a:r>
            <a:endParaRPr sz="2000">
              <a:latin typeface="黑体"/>
              <a:cs typeface="黑体"/>
            </a:endParaRPr>
          </a:p>
          <a:p>
            <a:pPr marL="920750" indent="-436245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void * memcpy( void * s1, void * s2, int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黑体"/>
                <a:cs typeface="黑体"/>
              </a:rPr>
              <a:t>将内存地址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黑体"/>
                <a:cs typeface="黑体"/>
              </a:rPr>
              <a:t>处</a:t>
            </a:r>
            <a:r>
              <a:rPr sz="2000" spc="-5" dirty="0">
                <a:latin typeface="黑体"/>
                <a:cs typeface="黑体"/>
              </a:rPr>
              <a:t>的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黑体"/>
                <a:cs typeface="黑体"/>
              </a:rPr>
              <a:t>字节内容拷贝到内存地址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voi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d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memset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voi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d *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c,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将</a:t>
            </a:r>
            <a:r>
              <a:rPr sz="2000" spc="-5" dirty="0">
                <a:latin typeface="黑体"/>
                <a:cs typeface="黑体"/>
              </a:rPr>
              <a:t>内存地址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黑体"/>
                <a:cs typeface="黑体"/>
              </a:rPr>
              <a:t>开始的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黑体"/>
                <a:cs typeface="黑体"/>
              </a:rPr>
              <a:t>个字节全部置</a:t>
            </a:r>
            <a:r>
              <a:rPr sz="2000" dirty="0">
                <a:latin typeface="黑体"/>
                <a:cs typeface="黑体"/>
              </a:rPr>
              <a:t>为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758430" cy="34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字符串转换函数</a:t>
            </a:r>
            <a:endParaRPr sz="2800">
              <a:latin typeface="黑体"/>
              <a:cs typeface="黑体"/>
            </a:endParaRPr>
          </a:p>
          <a:p>
            <a:pPr marL="920750" marR="123825" indent="-436880">
              <a:lnSpc>
                <a:spcPts val="2720"/>
              </a:lnSpc>
              <a:spcBef>
                <a:spcPts val="49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将字符串转换为整数，或将整数转换成字符串等这 类功能。它们定义在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stdlib.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0750" marR="5080" indent="-43688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atoi(cha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*s) </a:t>
            </a:r>
            <a:r>
              <a:rPr sz="2400" dirty="0">
                <a:latin typeface="黑体"/>
                <a:cs typeface="黑体"/>
              </a:rPr>
              <a:t>将字符串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黑体"/>
                <a:cs typeface="黑体"/>
              </a:rPr>
              <a:t>里的内容转换成一个整型数返回。比如， 如果字符串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黑体"/>
                <a:cs typeface="黑体"/>
              </a:rPr>
              <a:t>的内容是</a:t>
            </a:r>
            <a:r>
              <a:rPr sz="2400" dirty="0">
                <a:latin typeface="Times New Roman"/>
                <a:cs typeface="Times New Roman"/>
              </a:rPr>
              <a:t>“1234”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黑体"/>
                <a:cs typeface="黑体"/>
              </a:rPr>
              <a:t>那么函数返回值就是 </a:t>
            </a:r>
            <a:r>
              <a:rPr sz="2400" dirty="0">
                <a:latin typeface="Times New Roman"/>
                <a:cs typeface="Times New Roman"/>
              </a:rPr>
              <a:t>1234</a:t>
            </a:r>
            <a:r>
              <a:rPr sz="2400" dirty="0"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  <a:p>
            <a:pPr marL="920750" indent="-436880">
              <a:lnSpc>
                <a:spcPts val="2875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double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atof(char</a:t>
            </a:r>
            <a:r>
              <a:rPr sz="2400" spc="-10" dirty="0">
                <a:solidFill>
                  <a:srgbClr val="250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*s)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ts val="2875"/>
              </a:lnSpc>
            </a:pPr>
            <a:r>
              <a:rPr sz="2400" dirty="0">
                <a:latin typeface="黑体"/>
                <a:cs typeface="黑体"/>
              </a:rPr>
              <a:t>将字符串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黑体"/>
                <a:cs typeface="黑体"/>
              </a:rPr>
              <a:t>中的内容转换成浮点数。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865109" cy="235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字符串转换函数</a:t>
            </a:r>
            <a:endParaRPr sz="28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cha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*itoa(in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value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cha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*string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in</a:t>
            </a:r>
            <a:r>
              <a:rPr sz="2400" dirty="0">
                <a:solidFill>
                  <a:srgbClr val="2508F8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2508F8"/>
                </a:solidFill>
                <a:latin typeface="Times New Roman"/>
                <a:cs typeface="Times New Roman"/>
              </a:rPr>
              <a:t> radix);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</a:pPr>
            <a:r>
              <a:rPr sz="2400" dirty="0">
                <a:latin typeface="黑体"/>
                <a:cs typeface="黑体"/>
              </a:rPr>
              <a:t>将整型值</a:t>
            </a:r>
            <a:r>
              <a:rPr sz="2400" spc="-5" dirty="0">
                <a:latin typeface="Times New Roman"/>
                <a:cs typeface="Times New Roman"/>
              </a:rPr>
              <a:t>valu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黑体"/>
                <a:cs typeface="黑体"/>
              </a:rPr>
              <a:t>以</a:t>
            </a:r>
            <a:r>
              <a:rPr sz="2400" spc="-5" dirty="0">
                <a:latin typeface="Times New Roman"/>
                <a:cs typeface="Times New Roman"/>
              </a:rPr>
              <a:t>radix</a:t>
            </a:r>
            <a:r>
              <a:rPr sz="2400" dirty="0">
                <a:latin typeface="黑体"/>
                <a:cs typeface="黑体"/>
              </a:rPr>
              <a:t>进制表示法写入</a:t>
            </a:r>
            <a:r>
              <a:rPr sz="2400" spc="-600" dirty="0">
                <a:latin typeface="黑体"/>
                <a:cs typeface="黑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黑体"/>
                <a:cs typeface="黑体"/>
              </a:rPr>
              <a:t>。比如：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cha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szValue[20];</a:t>
            </a:r>
            <a:endParaRPr sz="2400">
              <a:latin typeface="Times New Roman"/>
              <a:cs typeface="Times New Roman"/>
            </a:endParaRPr>
          </a:p>
          <a:p>
            <a:pPr marL="920750" marR="234950">
              <a:lnSpc>
                <a:spcPct val="109800"/>
              </a:lnSpc>
            </a:pPr>
            <a:r>
              <a:rPr sz="2400" spc="-5" dirty="0">
                <a:latin typeface="Times New Roman"/>
                <a:cs typeface="Times New Roman"/>
              </a:rPr>
              <a:t>itoa(32,szValue,10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则使得</a:t>
            </a:r>
            <a:r>
              <a:rPr sz="2400" spc="-5" dirty="0">
                <a:latin typeface="Times New Roman"/>
                <a:cs typeface="Times New Roman"/>
              </a:rPr>
              <a:t>szValu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黑体"/>
                <a:cs typeface="黑体"/>
              </a:rPr>
              <a:t>的内容变</a:t>
            </a:r>
            <a:r>
              <a:rPr sz="2400" dirty="0">
                <a:latin typeface="黑体"/>
                <a:cs typeface="黑体"/>
              </a:rPr>
              <a:t>为</a:t>
            </a:r>
            <a:r>
              <a:rPr sz="2400" spc="-605" dirty="0">
                <a:latin typeface="黑体"/>
                <a:cs typeface="黑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“32”; </a:t>
            </a:r>
            <a:r>
              <a:rPr sz="2400" spc="-5" dirty="0">
                <a:latin typeface="Times New Roman"/>
                <a:cs typeface="Times New Roman"/>
              </a:rPr>
              <a:t>itoa(32,szValue,16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则使得</a:t>
            </a:r>
            <a:r>
              <a:rPr sz="2400" spc="-5" dirty="0">
                <a:latin typeface="Times New Roman"/>
                <a:cs typeface="Times New Roman"/>
              </a:rPr>
              <a:t>szValu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黑体"/>
                <a:cs typeface="黑体"/>
              </a:rPr>
              <a:t>的内容变</a:t>
            </a:r>
            <a:r>
              <a:rPr sz="2400" dirty="0">
                <a:latin typeface="黑体"/>
                <a:cs typeface="黑体"/>
              </a:rPr>
              <a:t>为</a:t>
            </a:r>
            <a:r>
              <a:rPr sz="2400" spc="-605" dirty="0">
                <a:latin typeface="黑体"/>
                <a:cs typeface="黑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“20</a:t>
            </a:r>
            <a:r>
              <a:rPr sz="2400" dirty="0">
                <a:latin typeface="Times New Roman"/>
                <a:cs typeface="Times New Roman"/>
              </a:rPr>
              <a:t>” 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语言标准库函数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192532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数学函数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1867979"/>
            <a:ext cx="556641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数学库函数声明在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math.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中，主要有：</a:t>
            </a:r>
            <a:endParaRPr sz="2400" dirty="0">
              <a:latin typeface="黑体"/>
              <a:cs typeface="黑体"/>
            </a:endParaRPr>
          </a:p>
          <a:p>
            <a:pPr marL="448945" indent="-43624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abs(x)</a:t>
            </a:r>
            <a:endParaRPr sz="2400" dirty="0">
              <a:latin typeface="Times New Roman"/>
              <a:cs typeface="Times New Roman"/>
            </a:endParaRPr>
          </a:p>
          <a:p>
            <a:pPr marL="448945" indent="-436245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cos(x)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fabs(x)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ceil(x)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floor(x)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log(x)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log10(x)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pow(x,y)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sin(x)</a:t>
            </a:r>
            <a:endParaRPr sz="2400" dirty="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sqrt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(x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lang="en-US" sz="2400" spc="-5" dirty="0" smtClean="0">
              <a:solidFill>
                <a:srgbClr val="0033CC"/>
              </a:solidFill>
              <a:latin typeface="Times New Roman"/>
              <a:cs typeface="Times New Roman"/>
            </a:endParaRPr>
          </a:p>
          <a:p>
            <a:pPr marL="449580" indent="-436880"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r>
              <a:rPr lang="en-US" altLang="zh-CN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fmod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x,y</a:t>
            </a:r>
            <a:r>
              <a:rPr lang="en-US" altLang="zh-CN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lang="en-US" sz="2400" spc="-5" dirty="0" smtClean="0">
              <a:solidFill>
                <a:srgbClr val="0033CC"/>
              </a:solidFill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4502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315" y="2269401"/>
            <a:ext cx="2921635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sz="2400" dirty="0">
                <a:latin typeface="黑体"/>
                <a:cs typeface="黑体"/>
              </a:rPr>
              <a:t>求整型数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的绝对值 </a:t>
            </a:r>
            <a:r>
              <a:rPr sz="2400" dirty="0">
                <a:latin typeface="Times New Roman"/>
                <a:cs typeface="Times New Roman"/>
              </a:rPr>
              <a:t>x(</a:t>
            </a:r>
            <a:r>
              <a:rPr sz="2400" dirty="0">
                <a:latin typeface="黑体"/>
                <a:cs typeface="黑体"/>
              </a:rPr>
              <a:t>弧度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黑体"/>
                <a:cs typeface="黑体"/>
              </a:rPr>
              <a:t>的余弦 求浮点数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的绝对值 求不小于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的最小整数 求不大于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的最小整数 求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的自然对数 求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的对数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黑体"/>
                <a:cs typeface="黑体"/>
              </a:rPr>
              <a:t>底为</a:t>
            </a:r>
            <a:r>
              <a:rPr sz="2400" dirty="0">
                <a:latin typeface="Times New Roman"/>
                <a:cs typeface="Times New Roman"/>
              </a:rPr>
              <a:t>10) </a:t>
            </a:r>
            <a:r>
              <a:rPr sz="2400" dirty="0">
                <a:latin typeface="黑体"/>
                <a:cs typeface="黑体"/>
              </a:rPr>
              <a:t>求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黑体"/>
                <a:cs typeface="黑体"/>
              </a:rPr>
              <a:t>次方 求</a:t>
            </a:r>
            <a:r>
              <a:rPr sz="2400" dirty="0">
                <a:latin typeface="Times New Roman"/>
                <a:cs typeface="Times New Roman"/>
              </a:rPr>
              <a:t>x(</a:t>
            </a:r>
            <a:r>
              <a:rPr sz="2400" dirty="0">
                <a:latin typeface="黑体"/>
                <a:cs typeface="黑体"/>
              </a:rPr>
              <a:t>弧度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黑体"/>
                <a:cs typeface="黑体"/>
              </a:rPr>
              <a:t>的正弦 求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黑体"/>
                <a:cs typeface="黑体"/>
              </a:rPr>
              <a:t>的平方根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267200" y="6324600"/>
            <a:ext cx="39357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 err="1" smtClean="0">
                <a:latin typeface="黑体"/>
                <a:cs typeface="黑体"/>
              </a:rPr>
              <a:t>双精度数取模</a:t>
            </a:r>
            <a:r>
              <a:rPr sz="2400" spc="-5" dirty="0" err="1">
                <a:latin typeface="黑体"/>
                <a:cs typeface="黑体"/>
              </a:rPr>
              <a:t>，即</a:t>
            </a:r>
            <a:r>
              <a:rPr sz="2400" spc="-5" dirty="0" err="1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/y</a:t>
            </a:r>
            <a:r>
              <a:rPr sz="2400" spc="-5" dirty="0">
                <a:latin typeface="黑体"/>
                <a:cs typeface="黑体"/>
              </a:rPr>
              <a:t>的余数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151" rIns="0" bIns="0" rtlCol="0">
            <a:spAutoFit/>
          </a:bodyPr>
          <a:lstStyle/>
          <a:p>
            <a:pPr marL="510540">
              <a:lnSpc>
                <a:spcPts val="5345"/>
              </a:lnSpc>
            </a:pPr>
            <a:r>
              <a:rPr sz="4600" dirty="0">
                <a:latin typeface="黑体"/>
                <a:cs typeface="黑体"/>
              </a:rPr>
              <a:t>代码风格</a:t>
            </a:r>
            <a:endParaRPr sz="46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39684" cy="438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为什么要培养良好的代码风格？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7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软件开发本质上是一个团队高度协作的创造工作！</a:t>
            </a:r>
            <a:endParaRPr sz="2400">
              <a:latin typeface="黑体"/>
              <a:cs typeface="黑体"/>
            </a:endParaRPr>
          </a:p>
          <a:p>
            <a:pPr marL="920750" marR="5080" indent="-436880" algn="just">
              <a:lnSpc>
                <a:spcPct val="97100"/>
              </a:lnSpc>
              <a:spcBef>
                <a:spcPts val="365"/>
              </a:spcBef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r>
              <a:rPr sz="2400" spc="-1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编程时应强调的一个重要方面是程序的易读性，在 保证软件的速度等性能指标能满足需求的情况下， 能让其他程序员容易读懂并能重用你的程序。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代码的五个基本要求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可读性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可重用性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程序健壮性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可移植性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可维护性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151" rIns="0" bIns="0" rtlCol="0">
            <a:spAutoFit/>
          </a:bodyPr>
          <a:lstStyle/>
          <a:p>
            <a:pPr marL="510540">
              <a:lnSpc>
                <a:spcPts val="5345"/>
              </a:lnSpc>
            </a:pPr>
            <a:r>
              <a:rPr sz="4600" dirty="0">
                <a:latin typeface="黑体"/>
                <a:cs typeface="黑体"/>
              </a:rPr>
              <a:t>代码风格</a:t>
            </a:r>
            <a:endParaRPr sz="46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52022"/>
            <a:ext cx="7776845" cy="419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600" spc="-40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黑体"/>
                <a:cs typeface="黑体"/>
              </a:rPr>
              <a:t>代码风格规范</a:t>
            </a:r>
            <a:endParaRPr sz="36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5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程序风格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命名规则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注释规范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程序健壮性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可移植性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错误处理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软件的模块化规范</a:t>
            </a:r>
            <a:endParaRPr sz="2400">
              <a:latin typeface="黑体"/>
              <a:cs typeface="黑体"/>
            </a:endParaRPr>
          </a:p>
          <a:p>
            <a:pPr marL="926465" marR="5080" indent="-914400">
              <a:lnSpc>
                <a:spcPct val="100000"/>
              </a:lnSpc>
              <a:spcBef>
                <a:spcPts val="34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考试时程序设计成绩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黑体"/>
                <a:cs typeface="黑体"/>
              </a:rPr>
              <a:t>代码与结果正确</a:t>
            </a:r>
            <a:r>
              <a:rPr sz="2800" spc="-10" dirty="0">
                <a:latin typeface="黑体"/>
                <a:cs typeface="黑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80</a:t>
            </a:r>
            <a:r>
              <a:rPr sz="2800" spc="-10" dirty="0">
                <a:latin typeface="Times New Roman"/>
                <a:cs typeface="Times New Roman"/>
              </a:rPr>
              <a:t>%</a:t>
            </a:r>
            <a:r>
              <a:rPr sz="2800" dirty="0">
                <a:latin typeface="黑体"/>
                <a:cs typeface="黑体"/>
              </a:rPr>
              <a:t>）</a:t>
            </a:r>
            <a:r>
              <a:rPr sz="2800" spc="-1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黑体"/>
                <a:cs typeface="黑体"/>
              </a:rPr>
              <a:t>良好风格</a:t>
            </a:r>
            <a:r>
              <a:rPr sz="2800" dirty="0">
                <a:latin typeface="黑体"/>
                <a:cs typeface="黑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r>
              <a:rPr sz="2800" dirty="0">
                <a:latin typeface="Times New Roman"/>
                <a:cs typeface="Times New Roman"/>
              </a:rPr>
              <a:t>%</a:t>
            </a:r>
            <a:r>
              <a:rPr sz="2800" dirty="0"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标识符的命名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39684" cy="315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38100" indent="-470534">
              <a:lnSpc>
                <a:spcPct val="102699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黑体"/>
                <a:cs typeface="黑体"/>
              </a:rPr>
              <a:t>匈牙利命名</a:t>
            </a:r>
            <a:r>
              <a:rPr sz="2800" spc="-10" dirty="0">
                <a:solidFill>
                  <a:srgbClr val="CC0000"/>
                </a:solidFill>
                <a:latin typeface="黑体"/>
                <a:cs typeface="黑体"/>
              </a:rPr>
              <a:t>法</a:t>
            </a:r>
            <a:r>
              <a:rPr sz="2800" dirty="0">
                <a:latin typeface="黑体"/>
                <a:cs typeface="黑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黑体"/>
                <a:cs typeface="黑体"/>
              </a:rPr>
              <a:t>程序标识符的命名定义了一 种非常标准化的方式，这种命名方式是以两条 规则为基础的：</a:t>
            </a:r>
            <a:endParaRPr sz="2800">
              <a:latin typeface="黑体"/>
              <a:cs typeface="黑体"/>
            </a:endParaRPr>
          </a:p>
          <a:p>
            <a:pPr marL="920750" marR="22225" indent="-436880">
              <a:lnSpc>
                <a:spcPts val="3040"/>
              </a:lnSpc>
              <a:spcBef>
                <a:spcPts val="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a. 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变量的名字以一个或者多个小写字母前缀开头，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前缀能够体现变量数据类型、作用域等信息。</a:t>
            </a:r>
            <a:endParaRPr sz="2400">
              <a:latin typeface="黑体"/>
              <a:cs typeface="黑体"/>
            </a:endParaRPr>
          </a:p>
          <a:p>
            <a:pPr marL="920750" indent="-436880">
              <a:lnSpc>
                <a:spcPts val="287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b.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在标识符内，前缀以后就是一个或者多个第一个</a:t>
            </a:r>
            <a:endParaRPr sz="2400">
              <a:latin typeface="黑体"/>
              <a:cs typeface="黑体"/>
            </a:endParaRPr>
          </a:p>
          <a:p>
            <a:pPr marL="920750" marR="508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字母大写的单词，这些单词清楚地指出了该标识符 的作用。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推荐一种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程序标识符命名法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3086735" cy="436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黑体"/>
                <a:cs typeface="黑体"/>
              </a:rPr>
              <a:t>）变量命名加前缀</a:t>
            </a:r>
            <a:endParaRPr sz="24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uc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921385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dw</a:t>
            </a:r>
            <a:endParaRPr sz="2000">
              <a:latin typeface="Times New Roman"/>
              <a:cs typeface="Times New Roman"/>
            </a:endParaRPr>
          </a:p>
          <a:p>
            <a:pPr marL="921385" indent="-43624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019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922019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sz</a:t>
            </a:r>
            <a:endParaRPr sz="2000">
              <a:latin typeface="Times New Roman"/>
              <a:cs typeface="Times New Roman"/>
            </a:endParaRPr>
          </a:p>
          <a:p>
            <a:pPr marL="922019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922019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922019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"/>
              <a:tabLst>
                <a:tab pos="922655" algn="l"/>
              </a:tabLst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4276" y="1809148"/>
            <a:ext cx="4145915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7005" indent="-635">
              <a:lnSpc>
                <a:spcPct val="109800"/>
              </a:lnSpc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char unsigned char sh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2693035">
              <a:lnSpc>
                <a:spcPct val="109800"/>
              </a:lnSpc>
              <a:spcBef>
                <a:spcPts val="5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unsigned int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ong unsigned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long</a:t>
            </a:r>
            <a:endParaRPr sz="2000">
              <a:latin typeface="Times New Roman"/>
              <a:cs typeface="Times New Roman"/>
            </a:endParaRPr>
          </a:p>
          <a:p>
            <a:pPr marL="13335" marR="5080" indent="-635">
              <a:lnSpc>
                <a:spcPct val="109800"/>
              </a:lnSpc>
              <a:spcBef>
                <a:spcPts val="5"/>
              </a:spcBef>
            </a:pP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取值只为真和假的整型变量</a:t>
            </a:r>
            <a:r>
              <a:rPr sz="2000" spc="-5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如</a:t>
            </a:r>
            <a:r>
              <a:rPr sz="2000" spc="-49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bValid 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以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’\0</a:t>
            </a:r>
            <a:r>
              <a:rPr sz="2000" spc="-20" dirty="0">
                <a:solidFill>
                  <a:srgbClr val="0033CC"/>
                </a:solidFill>
                <a:latin typeface="Times New Roman"/>
                <a:cs typeface="Times New Roman"/>
              </a:rPr>
              <a:t>’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结尾的字符串或字符数组 浮点数</a:t>
            </a:r>
            <a:r>
              <a:rPr sz="2000" spc="-5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(float)</a:t>
            </a:r>
            <a:endParaRPr sz="2000">
              <a:latin typeface="Times New Roman"/>
              <a:cs typeface="Times New Roman"/>
            </a:endParaRPr>
          </a:p>
          <a:p>
            <a:pPr marL="13335" marR="2059939">
              <a:lnSpc>
                <a:spcPts val="2640"/>
              </a:lnSpc>
              <a:spcBef>
                <a:spcPts val="120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HANDL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（句</a:t>
            </a:r>
            <a:r>
              <a:rPr sz="2000" spc="-10" dirty="0">
                <a:solidFill>
                  <a:srgbClr val="0033CC"/>
                </a:solidFill>
                <a:latin typeface="黑体"/>
                <a:cs typeface="黑体"/>
              </a:rPr>
              <a:t>柄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）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double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推荐一种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程序标识符命名法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241" y="1376489"/>
            <a:ext cx="5650230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指针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类型前缀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命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名	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二重指针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psz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指向字符串的指针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pn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整型指针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_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类成员变量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g_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全局变量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a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数组</a:t>
            </a:r>
            <a:endParaRPr sz="2400">
              <a:latin typeface="黑体"/>
              <a:cs typeface="黑体"/>
            </a:endParaRPr>
          </a:p>
          <a:p>
            <a:pPr marL="448945" indent="-436245">
              <a:lnSpc>
                <a:spcPts val="2875"/>
              </a:lnSpc>
              <a:buClr>
                <a:srgbClr val="CC0000"/>
              </a:buClr>
              <a:buFont typeface="Wingdings"/>
              <a:buChar char=""/>
              <a:tabLst>
                <a:tab pos="449580" algn="l"/>
                <a:tab pos="319849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文件指针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FIL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E *</a:t>
            </a:r>
            <a:endParaRPr sz="2400">
              <a:latin typeface="Times New Roman"/>
              <a:cs typeface="Times New Roman"/>
            </a:endParaRPr>
          </a:p>
          <a:p>
            <a:pPr marL="448945" indent="-436245">
              <a:lnSpc>
                <a:spcPts val="2875"/>
              </a:lnSpc>
              <a:buClr>
                <a:srgbClr val="CC0000"/>
              </a:buClr>
              <a:buFont typeface="Wingdings"/>
              <a:buChar char=""/>
              <a:tabLst>
                <a:tab pos="449580" algn="l"/>
                <a:tab pos="319849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e	enu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类型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75"/>
              </a:lnSpc>
              <a:tabLst>
                <a:tab pos="448945" algn="l"/>
                <a:tab pos="319849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g_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全局变量</a:t>
            </a:r>
            <a:endParaRPr sz="2400">
              <a:latin typeface="黑体"/>
              <a:cs typeface="黑体"/>
            </a:endParaRPr>
          </a:p>
          <a:p>
            <a:pPr marL="455295" marR="2249170" indent="-443230">
              <a:lnSpc>
                <a:spcPts val="2580"/>
              </a:lnSpc>
              <a:spcBef>
                <a:spcPts val="330"/>
              </a:spcBef>
              <a:tabLst>
                <a:tab pos="5251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参数后面加</a:t>
            </a:r>
            <a:r>
              <a:rPr sz="2400" spc="-6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‘_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，如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Sum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_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,in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y_){</a:t>
            </a:r>
            <a:endParaRPr sz="2400">
              <a:latin typeface="Times New Roman"/>
              <a:cs typeface="Times New Roman"/>
            </a:endParaRPr>
          </a:p>
          <a:p>
            <a:pPr marL="448945">
              <a:lnSpc>
                <a:spcPts val="2550"/>
              </a:lnSpc>
              <a:tabLst>
                <a:tab pos="136969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…	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推荐一种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程序标识符命名法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8139430" cy="176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黑体"/>
                <a:cs typeface="黑体"/>
              </a:rPr>
              <a:t>）变量名中单词开头字母大写，其他字母小写。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但是常用的意义明显的变量，</a:t>
            </a:r>
            <a:r>
              <a:rPr sz="2800" dirty="0">
                <a:latin typeface="黑体"/>
                <a:cs typeface="黑体"/>
              </a:rPr>
              <a:t>如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i,j,k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坐标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x,y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2800" spc="-5" dirty="0">
                <a:latin typeface="黑体"/>
                <a:cs typeface="黑体"/>
              </a:rPr>
              <a:t>等不必遵循规</a:t>
            </a:r>
            <a:r>
              <a:rPr sz="2800" dirty="0">
                <a:latin typeface="黑体"/>
                <a:cs typeface="黑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1), 2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黑体"/>
                <a:cs typeface="黑体"/>
              </a:rPr>
              <a:t>）常量和宏都是大写，单词之间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‘_’</a:t>
            </a:r>
            <a:r>
              <a:rPr sz="2800" dirty="0">
                <a:latin typeface="黑体"/>
                <a:cs typeface="黑体"/>
              </a:rPr>
              <a:t>分隔</a:t>
            </a:r>
            <a:endParaRPr sz="2800">
              <a:latin typeface="黑体"/>
              <a:cs typeface="黑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016" y="3199274"/>
          <a:ext cx="7169737" cy="83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612"/>
                <a:gridCol w="2768132"/>
                <a:gridCol w="2551993"/>
              </a:tblGrid>
              <a:tr h="417413">
                <a:tc>
                  <a:txBody>
                    <a:bodyPr/>
                    <a:lstStyle/>
                    <a:p>
                      <a:pPr marL="477520" indent="-442595">
                        <a:lnSpc>
                          <a:spcPct val="100000"/>
                        </a:lnSpc>
                        <a:buClr>
                          <a:srgbClr val="CC0000"/>
                        </a:buClr>
                        <a:buFont typeface="Wingdings"/>
                        <a:buChar char=""/>
                        <a:tabLst>
                          <a:tab pos="478155" algn="l"/>
                        </a:tabLst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#define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MAX_WIDTH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7413">
                <a:tc>
                  <a:txBody>
                    <a:bodyPr/>
                    <a:lstStyle/>
                    <a:p>
                      <a:pPr marL="477520" indent="-442595">
                        <a:lnSpc>
                          <a:spcPct val="100000"/>
                        </a:lnSpc>
                        <a:buClr>
                          <a:srgbClr val="CC0000"/>
                        </a:buClr>
                        <a:buFont typeface="Wingdings"/>
                        <a:buChar char=""/>
                        <a:tabLst>
                          <a:tab pos="478155" algn="l"/>
                        </a:tabLst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#define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ABS(x)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((x)&gt;=0?(x):-(x))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string</a:t>
            </a:r>
            <a:r>
              <a:rPr dirty="0">
                <a:latin typeface="黑体"/>
                <a:cs typeface="黑体"/>
              </a:rPr>
              <a:t>类</a:t>
            </a:r>
            <a:r>
              <a:rPr spc="-1050" dirty="0">
                <a:latin typeface="黑体"/>
                <a:cs typeface="黑体"/>
              </a:rPr>
              <a:t> </a:t>
            </a:r>
            <a:r>
              <a:rPr dirty="0">
                <a:latin typeface="黑体"/>
                <a:cs typeface="黑体"/>
              </a:rPr>
              <a:t>程序样例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00" y="1296000"/>
            <a:ext cx="8077200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#include &lt;string&gt; </a:t>
            </a:r>
          </a:p>
          <a:p>
            <a:pPr marL="12700">
              <a:lnSpc>
                <a:spcPct val="100000"/>
              </a:lnSpc>
            </a:pPr>
            <a:r>
              <a:rPr sz="2400" b="1" dirty="0" smtClean="0">
                <a:latin typeface="Times New Roman"/>
                <a:cs typeface="Times New Roman"/>
              </a:rPr>
              <a:t>#</a:t>
            </a:r>
            <a:r>
              <a:rPr sz="2400" b="1" dirty="0">
                <a:latin typeface="Times New Roman"/>
                <a:cs typeface="Times New Roman"/>
              </a:rPr>
              <a:t>include &lt;iostream&gt;</a:t>
            </a:r>
            <a:endParaRPr sz="2400" dirty="0">
              <a:latin typeface="Times New Roman"/>
              <a:cs typeface="Times New Roman"/>
            </a:endParaRPr>
          </a:p>
          <a:p>
            <a:pPr marL="12700" marR="1333500">
              <a:lnSpc>
                <a:spcPct val="100000"/>
              </a:lnSpc>
              <a:spcBef>
                <a:spcPts val="5"/>
              </a:spcBef>
            </a:pPr>
            <a:r>
              <a:rPr sz="2400" b="1" spc="-5" dirty="0" smtClean="0">
                <a:latin typeface="Times New Roman"/>
                <a:cs typeface="Times New Roman"/>
              </a:rPr>
              <a:t>usin</a:t>
            </a:r>
            <a:r>
              <a:rPr sz="2400" b="1" dirty="0" smtClean="0">
                <a:latin typeface="Times New Roman"/>
                <a:cs typeface="Times New Roman"/>
              </a:rPr>
              <a:t>g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namespac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std;</a:t>
            </a:r>
            <a:endParaRPr sz="2400" dirty="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5"/>
              </a:spcBef>
            </a:pPr>
            <a:r>
              <a:rPr sz="2400" b="1" dirty="0" err="1">
                <a:latin typeface="Times New Roman"/>
                <a:cs typeface="Times New Roman"/>
              </a:rPr>
              <a:t>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main(){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5"/>
              </a:spcBef>
            </a:pPr>
            <a:r>
              <a:rPr lang="en-US" sz="2400" b="1" dirty="0" smtClean="0">
                <a:latin typeface="Times New Roman"/>
                <a:cs typeface="Times New Roman"/>
              </a:rPr>
              <a:t>      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string 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s1("Hello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");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400" b="1" spc="-5" dirty="0" err="1" smtClean="0">
                <a:latin typeface="Times New Roman"/>
                <a:cs typeface="Times New Roman"/>
              </a:rPr>
              <a:t>cou</a:t>
            </a:r>
            <a:r>
              <a:rPr sz="2400" b="1" dirty="0" err="1" smtClean="0">
                <a:latin typeface="Times New Roman"/>
                <a:cs typeface="Times New Roman"/>
              </a:rPr>
              <a:t>t</a:t>
            </a:r>
            <a:r>
              <a:rPr sz="2400" b="1" spc="5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endl; 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5"/>
              </a:spcBef>
            </a:pP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0000"/>
              </a:lnSpc>
              <a:spcBef>
                <a:spcPts val="5"/>
              </a:spcBef>
            </a:pPr>
            <a:r>
              <a:rPr lang="en-US" sz="2400" b="1" spc="-5" dirty="0" smtClean="0">
                <a:latin typeface="Times New Roman"/>
                <a:cs typeface="Times New Roman"/>
              </a:rPr>
              <a:t>      </a:t>
            </a:r>
            <a:r>
              <a:rPr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string 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s2(8,'x'); </a:t>
            </a:r>
            <a:r>
              <a:rPr sz="2400" b="1" spc="-5" dirty="0">
                <a:latin typeface="Times New Roman"/>
                <a:cs typeface="Times New Roman"/>
              </a:rPr>
              <a:t>cou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endl;</a:t>
            </a:r>
            <a:endParaRPr sz="2400" dirty="0">
              <a:latin typeface="Times New Roman"/>
              <a:cs typeface="Times New Roman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strin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 </a:t>
            </a: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mont</a:t>
            </a:r>
            <a:r>
              <a:rPr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 = </a:t>
            </a: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"March"; </a:t>
            </a:r>
            <a:r>
              <a:rPr sz="2400" b="1" spc="-5" dirty="0">
                <a:latin typeface="Times New Roman"/>
                <a:cs typeface="Times New Roman"/>
              </a:rPr>
              <a:t>cou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mont</a:t>
            </a:r>
            <a:r>
              <a:rPr sz="2400" b="1" dirty="0">
                <a:latin typeface="Times New Roman"/>
                <a:cs typeface="Times New Roman"/>
              </a:rPr>
              <a:t>h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endl; 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360045">
              <a:lnSpc>
                <a:spcPct val="100000"/>
              </a:lnSpc>
              <a:spcBef>
                <a:spcPts val="5"/>
              </a:spcBef>
            </a:pPr>
            <a:r>
              <a:rPr sz="2400" b="1" dirty="0" smtClean="0">
                <a:latin typeface="Times New Roman"/>
                <a:cs typeface="Times New Roman"/>
              </a:rPr>
              <a:t>string </a:t>
            </a:r>
            <a:r>
              <a:rPr sz="2400" b="1" dirty="0">
                <a:latin typeface="Times New Roman"/>
                <a:cs typeface="Times New Roman"/>
              </a:rPr>
              <a:t>s;</a:t>
            </a:r>
            <a:endParaRPr sz="24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s='n';</a:t>
            </a:r>
            <a:endParaRPr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71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cou</a:t>
            </a:r>
            <a:r>
              <a:rPr sz="2400" b="1" dirty="0">
                <a:latin typeface="Times New Roman"/>
                <a:cs typeface="Times New Roman"/>
              </a:rPr>
              <a:t>t 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s	</a:t>
            </a:r>
            <a:r>
              <a:rPr sz="2400" b="1" spc="-5" dirty="0">
                <a:latin typeface="Times New Roman"/>
                <a:cs typeface="Times New Roman"/>
              </a:rPr>
              <a:t>&lt;</a:t>
            </a:r>
            <a:r>
              <a:rPr sz="2400" b="1" dirty="0">
                <a:latin typeface="Times New Roman"/>
                <a:cs typeface="Times New Roman"/>
              </a:rPr>
              <a:t>&lt; </a:t>
            </a:r>
            <a:r>
              <a:rPr sz="2400" b="1" spc="-5" dirty="0">
                <a:latin typeface="Times New Roman"/>
                <a:cs typeface="Times New Roman"/>
              </a:rPr>
              <a:t>endl; 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7189" algn="l"/>
              </a:tabLst>
            </a:pPr>
            <a:endParaRPr lang="en-US" sz="2400" b="1" spc="-5" dirty="0" smtClean="0">
              <a:latin typeface="Times New Roman"/>
              <a:cs typeface="Times New Roman"/>
            </a:endParaRPr>
          </a:p>
          <a:p>
            <a:pPr marL="482600" marR="1161415">
              <a:lnSpc>
                <a:spcPct val="100000"/>
              </a:lnSpc>
              <a:spcBef>
                <a:spcPts val="5"/>
              </a:spcBef>
              <a:tabLst>
                <a:tab pos="1647189" algn="l"/>
              </a:tabLst>
            </a:pPr>
            <a:r>
              <a:rPr sz="2400" b="1" dirty="0" smtClean="0">
                <a:latin typeface="Times New Roman"/>
                <a:cs typeface="Times New Roman"/>
              </a:rPr>
              <a:t>return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953000" y="4724400"/>
            <a:ext cx="1828800" cy="178510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Hello</a:t>
            </a:r>
          </a:p>
          <a:p>
            <a:pPr marL="12700">
              <a:lnSpc>
                <a:spcPts val="3345"/>
              </a:lnSpc>
            </a:pPr>
            <a:r>
              <a:rPr lang="en-US" altLang="zh-CN" sz="2400" spc="-5" dirty="0" err="1" smtClean="0">
                <a:latin typeface="Times New Roman"/>
                <a:cs typeface="Times New Roman"/>
              </a:rPr>
              <a:t>xxxxxxxx</a:t>
            </a:r>
            <a:endParaRPr lang="en-US" altLang="zh-CN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March</a:t>
            </a:r>
          </a:p>
          <a:p>
            <a:pPr marL="12700">
              <a:lnSpc>
                <a:spcPts val="3345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推荐一种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程序标识符命名法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516495" cy="445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黑体"/>
                <a:cs typeface="黑体"/>
              </a:rPr>
              <a:t>）函数名字中每个单词的头一个字母大</a:t>
            </a:r>
            <a:r>
              <a:rPr sz="2800" dirty="0">
                <a:latin typeface="黑体"/>
                <a:cs typeface="黑体"/>
              </a:rPr>
              <a:t>写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黑体"/>
                <a:cs typeface="黑体"/>
              </a:rPr>
              <a:t>其 </a:t>
            </a:r>
            <a:r>
              <a:rPr sz="2800" spc="-5" dirty="0">
                <a:latin typeface="黑体"/>
                <a:cs typeface="黑体"/>
              </a:rPr>
              <a:t>他字母小写。一般采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spc="-5" dirty="0">
                <a:latin typeface="黑体"/>
                <a:cs typeface="黑体"/>
              </a:rPr>
              <a:t>动词</a:t>
            </a:r>
            <a:r>
              <a:rPr sz="2800" spc="-1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黑体"/>
                <a:cs typeface="黑体"/>
              </a:rPr>
              <a:t>名词形式</a:t>
            </a:r>
            <a:endParaRPr sz="280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voi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PrintMessage();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riteIdToFile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 FIL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_fp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_nId);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500">
              <a:latin typeface="Times New Roman"/>
              <a:cs typeface="Times New Roman"/>
            </a:endParaRPr>
          </a:p>
          <a:p>
            <a:pPr marL="482600" marR="1671320" indent="-470534">
              <a:lnSpc>
                <a:spcPct val="100000"/>
              </a:lnSpc>
              <a:tabLst>
                <a:tab pos="482600" algn="l"/>
                <a:tab pos="2704465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黑体"/>
                <a:cs typeface="黑体"/>
              </a:rPr>
              <a:t>）结构定义加大写字</a:t>
            </a:r>
            <a:r>
              <a:rPr sz="2800" spc="5" dirty="0">
                <a:latin typeface="黑体"/>
                <a:cs typeface="黑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黑体"/>
                <a:cs typeface="黑体"/>
              </a:rPr>
              <a:t>作为前缀 </a:t>
            </a:r>
            <a:r>
              <a:rPr sz="2800" spc="-5" dirty="0">
                <a:latin typeface="Times New Roman"/>
                <a:cs typeface="Times New Roman"/>
              </a:rPr>
              <a:t>struc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SPerso</a:t>
            </a:r>
            <a:r>
              <a:rPr sz="2800" dirty="0">
                <a:latin typeface="Times New Roman"/>
                <a:cs typeface="Times New Roman"/>
              </a:rPr>
              <a:t>n	{</a:t>
            </a:r>
            <a:endParaRPr sz="2800">
              <a:latin typeface="Times New Roman"/>
              <a:cs typeface="Times New Roman"/>
            </a:endParaRPr>
          </a:p>
          <a:p>
            <a:pPr marL="927100" marR="5249545">
              <a:lnSpc>
                <a:spcPct val="110200"/>
              </a:lnSpc>
            </a:pP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Id; 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nAge;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};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7845165" cy="882205"/>
          </a:xfrm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dirty="0">
                <a:latin typeface="黑体"/>
                <a:cs typeface="黑体"/>
              </a:rPr>
              <a:t>推荐一种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>
                <a:latin typeface="黑体"/>
                <a:cs typeface="黑体"/>
              </a:rPr>
              <a:t>程序标识符命名法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384800" cy="275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6)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类定义加大写字</a:t>
            </a:r>
            <a:r>
              <a:rPr sz="2800" dirty="0">
                <a:latin typeface="黑体"/>
                <a:cs typeface="黑体"/>
              </a:rPr>
              <a:t>母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黑体"/>
                <a:cs typeface="黑体"/>
              </a:rPr>
              <a:t>作为前缀</a:t>
            </a:r>
            <a:endParaRPr sz="2800">
              <a:latin typeface="黑体"/>
              <a:cs typeface="黑体"/>
            </a:endParaRPr>
          </a:p>
          <a:p>
            <a:pPr marL="926465" marR="2562225" indent="-444500">
              <a:lnSpc>
                <a:spcPct val="110200"/>
              </a:lnSpc>
              <a:tabLst>
                <a:tab pos="264287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CPerso</a:t>
            </a:r>
            <a:r>
              <a:rPr sz="2800" dirty="0">
                <a:latin typeface="Times New Roman"/>
                <a:cs typeface="Times New Roman"/>
              </a:rPr>
              <a:t>n	{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_nId;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Times New Roman"/>
                <a:cs typeface="Times New Roman"/>
              </a:rPr>
              <a:t>};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7)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类型定义全部大写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647" y="4250404"/>
            <a:ext cx="109220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200"/>
              </a:lnSpc>
            </a:pPr>
            <a:r>
              <a:rPr sz="2800" spc="-5" dirty="0">
                <a:latin typeface="Times New Roman"/>
                <a:cs typeface="Times New Roman"/>
              </a:rPr>
              <a:t>typedef typedef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688" y="4250404"/>
            <a:ext cx="5964555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0440" algn="l"/>
                <a:tab pos="232346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struc</a:t>
            </a:r>
            <a:r>
              <a:rPr sz="2800" dirty="0">
                <a:latin typeface="Times New Roman"/>
                <a:cs typeface="Times New Roman"/>
              </a:rPr>
              <a:t>t	S</a:t>
            </a:r>
            <a:r>
              <a:rPr sz="2800" spc="-5" dirty="0">
                <a:latin typeface="Times New Roman"/>
                <a:cs typeface="Times New Roman"/>
              </a:rPr>
              <a:t>Perso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-5" dirty="0">
                <a:latin typeface="Times New Roman"/>
                <a:cs typeface="Times New Roman"/>
              </a:rPr>
              <a:t>PERSON;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50126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SPerso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	</a:t>
            </a:r>
            <a:r>
              <a:rPr sz="2800" spc="-5" dirty="0">
                <a:latin typeface="Times New Roman"/>
                <a:cs typeface="Times New Roman"/>
              </a:rPr>
              <a:t>PPERSON</a:t>
            </a:r>
            <a:r>
              <a:rPr sz="2800" dirty="0">
                <a:latin typeface="Times New Roman"/>
                <a:cs typeface="Times New Roman"/>
              </a:rPr>
              <a:t>; 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黑体"/>
                <a:cs typeface="黑体"/>
              </a:rPr>
              <a:t>指针</a:t>
            </a:r>
            <a:r>
              <a:rPr sz="2800" spc="-10" dirty="0">
                <a:latin typeface="黑体"/>
                <a:cs typeface="黑体"/>
              </a:rPr>
              <a:t>加</a:t>
            </a:r>
            <a:r>
              <a:rPr sz="2800" dirty="0">
                <a:latin typeface="Times New Roman"/>
                <a:cs typeface="Times New Roman"/>
              </a:rPr>
              <a:t>‘P’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标识符命名应注意的一些细节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25257"/>
            <a:ext cx="7831455" cy="418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标识符号应能提供足够信息，最好是可以发音的。</a:t>
            </a:r>
            <a:endParaRPr sz="2400">
              <a:latin typeface="黑体"/>
              <a:cs typeface="黑体"/>
            </a:endParaRPr>
          </a:p>
          <a:p>
            <a:pPr marL="483234" marR="24765" indent="-470534">
              <a:lnSpc>
                <a:spcPct val="100000"/>
              </a:lnSpc>
              <a:spcBef>
                <a:spcPts val="280"/>
              </a:spcBef>
              <a:tabLst>
                <a:tab pos="483234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为全局变量取长的，描述信息多的名字，为局部变量取 短名字</a:t>
            </a:r>
            <a:endParaRPr sz="2400">
              <a:latin typeface="黑体"/>
              <a:cs typeface="黑体"/>
            </a:endParaRPr>
          </a:p>
          <a:p>
            <a:pPr marL="483234" marR="24765" indent="-470534">
              <a:lnSpc>
                <a:spcPct val="100000"/>
              </a:lnSpc>
              <a:spcBef>
                <a:spcPts val="280"/>
              </a:spcBef>
              <a:tabLst>
                <a:tab pos="483234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名字太长时可以适当采用单词的缩写。但要注意，缩写 方式要一致。要缩写就全都缩写。</a:t>
            </a:r>
            <a:endParaRPr sz="2400">
              <a:latin typeface="黑体"/>
              <a:cs typeface="黑体"/>
            </a:endParaRPr>
          </a:p>
          <a:p>
            <a:pPr marL="920750" marR="5080" indent="-436880">
              <a:lnSpc>
                <a:spcPct val="100000"/>
              </a:lnSpc>
              <a:spcBef>
                <a:spcPts val="85"/>
              </a:spcBef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比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如</a:t>
            </a:r>
            <a:r>
              <a:rPr sz="2000" spc="-5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单词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Number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如果在某个变量里缩写成了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:in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DoorNum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； 那么最好包含</a:t>
            </a:r>
            <a:r>
              <a:rPr sz="2000" spc="-49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Numbe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单词的变量都缩写成</a:t>
            </a:r>
            <a:r>
              <a:rPr sz="2000" spc="-5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黑体"/>
                <a:cs typeface="黑体"/>
              </a:rPr>
              <a:t>）注意使用单词的复数形式。</a:t>
            </a:r>
            <a:endParaRPr sz="2400">
              <a:latin typeface="黑体"/>
              <a:cs typeface="黑体"/>
            </a:endParaRPr>
          </a:p>
          <a:p>
            <a:pPr marL="920750" marR="211454" indent="-436880">
              <a:lnSpc>
                <a:spcPct val="102899"/>
              </a:lnSpc>
              <a:spcBef>
                <a:spcPts val="17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如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nTotalStudents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nStudents; nTotalStudent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容易让人理解成代表学生数目，而</a:t>
            </a:r>
            <a:r>
              <a:rPr sz="2000" spc="-49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tudent 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含 义就不十分明显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标识符命名应注意的一些细节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5177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5)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对于返回值为真或假的函数，</a:t>
            </a:r>
            <a:r>
              <a:rPr sz="2800" dirty="0">
                <a:latin typeface="黑体"/>
                <a:cs typeface="黑体"/>
              </a:rPr>
              <a:t>加</a:t>
            </a:r>
            <a:r>
              <a:rPr sz="2800" spc="-5" dirty="0">
                <a:latin typeface="Times New Roman"/>
                <a:cs typeface="Times New Roman"/>
              </a:rPr>
              <a:t>“Is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黑体"/>
                <a:cs typeface="黑体"/>
              </a:rPr>
              <a:t>前缀如：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867" y="1884652"/>
            <a:ext cx="34734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int 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058" y="1884652"/>
            <a:ext cx="383286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IsCanceled();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isalpha()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语言标准库函数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564" y="2688410"/>
            <a:ext cx="7636509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BOOL</a:t>
            </a:r>
            <a:r>
              <a:rPr sz="2400" spc="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IsButtonPushed();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6)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对于获取某个数值的函数，</a:t>
            </a:r>
            <a:r>
              <a:rPr sz="2800" dirty="0">
                <a:latin typeface="黑体"/>
                <a:cs typeface="黑体"/>
              </a:rPr>
              <a:t>加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“Get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黑体"/>
                <a:cs typeface="黑体"/>
              </a:rPr>
              <a:t>前缀</a:t>
            </a:r>
            <a:endParaRPr sz="28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cha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*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GetFileName();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7)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对于设置某个数值的函数，</a:t>
            </a:r>
            <a:r>
              <a:rPr sz="2800" spc="-10" dirty="0">
                <a:latin typeface="黑体"/>
                <a:cs typeface="黑体"/>
              </a:rPr>
              <a:t>加</a:t>
            </a:r>
            <a:r>
              <a:rPr sz="2800" spc="-5" dirty="0">
                <a:latin typeface="Times New Roman"/>
                <a:cs typeface="Times New Roman"/>
              </a:rPr>
              <a:t>“Set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黑体"/>
                <a:cs typeface="黑体"/>
              </a:rPr>
              <a:t>前缀</a:t>
            </a:r>
            <a:endParaRPr sz="28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voi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SetMaxVolume();</a:t>
            </a:r>
            <a:endParaRPr sz="240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5200"/>
              </a:lnSpc>
              <a:spcBef>
                <a:spcPts val="16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8)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一般变量和结构名用名词，函数名用动词或 动宾词组。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程序书写格式注意事项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0859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黑体"/>
                <a:cs typeface="黑体"/>
              </a:rPr>
              <a:t>正确使用缩进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首先，一定要有缩进，否则代码的层次不明显。</a:t>
            </a:r>
            <a:endParaRPr sz="2400">
              <a:latin typeface="黑体"/>
              <a:cs typeface="黑体"/>
            </a:endParaRPr>
          </a:p>
          <a:p>
            <a:pPr marL="920750" marR="5080" indent="-436880">
              <a:lnSpc>
                <a:spcPct val="102699"/>
              </a:lnSpc>
              <a:spcBef>
                <a:spcPts val="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缩进应为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个空格较好。需要缩进时一律按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Ta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0033CC"/>
                </a:solidFill>
                <a:latin typeface="黑体"/>
                <a:cs typeface="黑体"/>
              </a:rPr>
              <a:t>键，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或一律按空格键，不要有时用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Ta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键缩进，有时用空 格键缩进。</a:t>
            </a:r>
            <a:endParaRPr sz="2400">
              <a:latin typeface="黑体"/>
              <a:cs typeface="黑体"/>
            </a:endParaRPr>
          </a:p>
          <a:p>
            <a:pPr marL="921385" marR="309245" indent="-436880">
              <a:lnSpc>
                <a:spcPct val="100000"/>
              </a:lnSpc>
              <a:spcBef>
                <a:spcPts val="120"/>
              </a:spcBef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一般开发环境都能设置一个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Ta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键相当于多少个空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格，此时就都用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Ta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键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程序书写格式注意事项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944484" cy="31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行宽与折行。</a:t>
            </a:r>
            <a:endParaRPr sz="2800">
              <a:latin typeface="黑体"/>
              <a:cs typeface="黑体"/>
            </a:endParaRPr>
          </a:p>
          <a:p>
            <a:pPr marL="920750" marR="5080" indent="-43688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一行不要太长，不能超过显示区域。以免阅读不便。 太长则应折行。折行最好发生在运算符前面，不要 发生在运算符后面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示例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  <a:tabLst>
                <a:tab pos="136080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Condition2()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  <a:tabLst>
                <a:tab pos="3380104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Condition3(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)	{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程序书写格式注意事项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234430" cy="401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3)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注意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‘{’, ‘}</a:t>
            </a:r>
            <a:r>
              <a:rPr sz="2800" spc="10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黑体"/>
                <a:cs typeface="黑体"/>
              </a:rPr>
              <a:t>位置不可随意，要统一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71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如果写了：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f (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) {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DoSomething();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11493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别处就不要写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condition2())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DoSomething(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程序书写格式注意事项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036945" cy="281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4)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变量和运算符之间最好</a:t>
            </a:r>
            <a:r>
              <a:rPr sz="2800" spc="-10" dirty="0">
                <a:latin typeface="黑体"/>
                <a:cs typeface="黑体"/>
              </a:rPr>
              <a:t>加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黑体"/>
                <a:cs typeface="黑体"/>
              </a:rPr>
              <a:t>个空格</a:t>
            </a:r>
            <a:endParaRPr sz="2800">
              <a:latin typeface="黑体"/>
              <a:cs typeface="黑体"/>
            </a:endParaRPr>
          </a:p>
          <a:p>
            <a:pPr marL="920750" marR="3413125">
              <a:lnSpc>
                <a:spcPct val="109800"/>
              </a:lnSpc>
              <a:tabLst>
                <a:tab pos="139509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int	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Age 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5;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nAg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e 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4;</a:t>
            </a:r>
            <a:endParaRPr sz="2400">
              <a:latin typeface="Times New Roman"/>
              <a:cs typeface="Times New Roman"/>
            </a:endParaRPr>
          </a:p>
          <a:p>
            <a:pPr marL="926465" marR="2647315" indent="-6350">
              <a:lnSpc>
                <a:spcPct val="109800"/>
              </a:lnSpc>
              <a:spcBef>
                <a:spcPts val="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nAg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&gt;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printf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“%d”,nAge);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95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tabLst>
                <a:tab pos="152908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	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560309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黑体"/>
                <a:cs typeface="黑体"/>
              </a:rPr>
              <a:t>）尽量不要用立即数，而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#defin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(C+</a:t>
            </a:r>
            <a:r>
              <a:rPr sz="2800" spc="-10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黑体"/>
                <a:cs typeface="黑体"/>
              </a:rPr>
              <a:t>中用 </a:t>
            </a:r>
            <a:r>
              <a:rPr sz="2800" spc="-5" dirty="0">
                <a:latin typeface="Times New Roman"/>
                <a:cs typeface="Times New Roman"/>
              </a:rPr>
              <a:t>const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黑体"/>
                <a:cs typeface="黑体"/>
              </a:rPr>
              <a:t>定义成常量，以便以后修改</a:t>
            </a:r>
            <a:endParaRPr sz="28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  <a:tab pos="448627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#define MAX_STUDENTS	20</a:t>
            </a:r>
            <a:endParaRPr sz="240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struct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SStudent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aStudents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MAX_STUDENTS];</a:t>
            </a:r>
            <a:endParaRPr sz="240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struc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SStuden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aStudent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[20]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//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不好的范例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CC0000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927100" indent="-443230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927735" algn="l"/>
                <a:tab pos="481076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#defin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TOTAL_ELEMENT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  <a:tabLst>
                <a:tab pos="1529715" algn="l"/>
                <a:tab pos="639635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	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TOTAL_ELEMENTS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	{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80224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53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黑体"/>
                <a:cs typeface="黑体"/>
              </a:rPr>
              <a:t>）使</a:t>
            </a:r>
            <a:r>
              <a:rPr sz="2800" spc="-10" dirty="0">
                <a:latin typeface="黑体"/>
                <a:cs typeface="黑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sizeof()</a:t>
            </a:r>
            <a:r>
              <a:rPr sz="2800" spc="-5" dirty="0">
                <a:latin typeface="黑体"/>
                <a:cs typeface="黑体"/>
              </a:rPr>
              <a:t>宏，不直接使用变量所占字节数 的数值</a:t>
            </a:r>
            <a:endParaRPr sz="28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好的范例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int nAge;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j+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fwrite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fpFile,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nAge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sizeof(int));</a:t>
            </a:r>
            <a:endParaRPr sz="24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spcBef>
                <a:spcPts val="445"/>
              </a:spcBef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不好的范例</a:t>
            </a:r>
            <a:endParaRPr sz="2400">
              <a:latin typeface="黑体"/>
              <a:cs typeface="黑体"/>
            </a:endParaRPr>
          </a:p>
          <a:p>
            <a:pPr marL="927100" indent="-635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100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j+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fwrite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fpFile,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nAge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1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4);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类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811636" cy="441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400" dirty="0">
                <a:latin typeface="黑体"/>
                <a:cs typeface="黑体"/>
              </a:rPr>
              <a:t>构造的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黑体"/>
                <a:cs typeface="黑体"/>
              </a:rPr>
              <a:t>太长而无法表达时会抛出</a:t>
            </a:r>
            <a:r>
              <a:rPr sz="2400" spc="-5" dirty="0">
                <a:latin typeface="Times New Roman"/>
                <a:cs typeface="Times New Roman"/>
              </a:rPr>
              <a:t>length_error</a:t>
            </a:r>
            <a:r>
              <a:rPr sz="2400" dirty="0">
                <a:latin typeface="黑体"/>
                <a:cs typeface="黑体"/>
              </a:rPr>
              <a:t>异常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strin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黑体"/>
                <a:cs typeface="黑体"/>
              </a:rPr>
              <a:t>对象的内容不一定用</a:t>
            </a:r>
            <a:r>
              <a:rPr sz="2400" spc="-5" dirty="0">
                <a:latin typeface="Times New Roman"/>
                <a:cs typeface="Times New Roman"/>
              </a:rPr>
              <a:t>‘\0’</a:t>
            </a:r>
            <a:r>
              <a:rPr sz="2400" dirty="0">
                <a:latin typeface="黑体"/>
                <a:cs typeface="黑体"/>
              </a:rPr>
              <a:t>结束；</a:t>
            </a:r>
          </a:p>
          <a:p>
            <a:pPr marL="393700" marR="1308100" indent="-381000">
              <a:lnSpc>
                <a:spcPct val="109800"/>
              </a:lnSpc>
              <a:tabLst>
                <a:tab pos="483234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对象的长度用成员函数</a:t>
            </a:r>
            <a:r>
              <a:rPr sz="2400" spc="-600" dirty="0"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length()</a:t>
            </a:r>
            <a:r>
              <a:rPr sz="2400" dirty="0">
                <a:latin typeface="黑体"/>
                <a:cs typeface="黑体"/>
              </a:rPr>
              <a:t>读取； </a:t>
            </a:r>
            <a:r>
              <a:rPr lang="en-US" sz="2400" dirty="0" smtClean="0">
                <a:latin typeface="黑体"/>
                <a:cs typeface="黑体"/>
              </a:rPr>
              <a:t>    </a:t>
            </a:r>
          </a:p>
          <a:p>
            <a:pPr marL="393700" marR="1308100" indent="-381000">
              <a:lnSpc>
                <a:spcPct val="109800"/>
              </a:lnSpc>
              <a:tabLst>
                <a:tab pos="483234" algn="l"/>
              </a:tabLst>
            </a:pPr>
            <a:r>
              <a:rPr lang="en-US" sz="2400" spc="-5" dirty="0" smtClean="0">
                <a:latin typeface="黑体"/>
                <a:cs typeface="Times New Roman"/>
              </a:rPr>
              <a:t> </a:t>
            </a:r>
            <a:r>
              <a:rPr lang="en-US" sz="2400" spc="-5" dirty="0" smtClean="0">
                <a:latin typeface="黑体"/>
                <a:cs typeface="Times New Roman"/>
              </a:rPr>
              <a:t>  </a:t>
            </a:r>
            <a:r>
              <a:rPr sz="2400" spc="-5" dirty="0" smtClean="0">
                <a:latin typeface="Times New Roman"/>
                <a:cs typeface="Times New Roman"/>
              </a:rPr>
              <a:t>strin</a:t>
            </a:r>
            <a:r>
              <a:rPr sz="2400" dirty="0" smtClean="0">
                <a:latin typeface="Times New Roman"/>
                <a:cs typeface="Times New Roman"/>
              </a:rPr>
              <a:t>g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s("hello");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 err="1" smtClean="0">
                <a:latin typeface="Times New Roman"/>
                <a:cs typeface="Times New Roman"/>
              </a:rPr>
              <a:t>cou</a:t>
            </a:r>
            <a:r>
              <a:rPr sz="2400" dirty="0" err="1" smtClean="0">
                <a:latin typeface="Times New Roman"/>
                <a:cs typeface="Times New Roman"/>
              </a:rPr>
              <a:t>t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s.length(</a:t>
            </a:r>
            <a:r>
              <a:rPr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endl;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559435" algn="l"/>
              </a:tabLst>
            </a:pPr>
            <a:r>
              <a:rPr sz="2400" dirty="0" smtClean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lang="en-US" sz="24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r>
              <a:rPr sz="2400" spc="-5" dirty="0" smtClean="0">
                <a:latin typeface="Times New Roman"/>
                <a:cs typeface="Times New Roman"/>
              </a:rPr>
              <a:t>strin</a:t>
            </a:r>
            <a:r>
              <a:rPr sz="2400" dirty="0" smtClean="0">
                <a:latin typeface="Times New Roman"/>
                <a:cs typeface="Times New Roman"/>
              </a:rPr>
              <a:t>g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支持流读取运算符</a:t>
            </a:r>
          </a:p>
          <a:p>
            <a:pPr marL="483870" marR="4988560">
              <a:lnSpc>
                <a:spcPct val="110000"/>
              </a:lnSpc>
              <a:spcBef>
                <a:spcPts val="15"/>
              </a:spcBef>
              <a:tabLst>
                <a:tab pos="1250950" algn="l"/>
              </a:tabLst>
            </a:pPr>
            <a:r>
              <a:rPr sz="2400" spc="-10" dirty="0" smtClean="0">
                <a:solidFill>
                  <a:srgbClr val="002060"/>
                </a:solidFill>
                <a:latin typeface="Times New Roman"/>
                <a:cs typeface="Times New Roman"/>
              </a:rPr>
              <a:t>strin</a:t>
            </a:r>
            <a:r>
              <a:rPr sz="2400" spc="-5" dirty="0" smtClean="0">
                <a:solidFill>
                  <a:srgbClr val="002060"/>
                </a:solidFill>
                <a:latin typeface="Times New Roman"/>
                <a:cs typeface="Times New Roman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002060"/>
                </a:solidFill>
                <a:latin typeface="Times New Roman"/>
                <a:cs typeface="Times New Roman"/>
              </a:rPr>
              <a:t>s;</a:t>
            </a:r>
            <a:endParaRPr lang="en-US" sz="2400" spc="-1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83870" marR="4988560">
              <a:lnSpc>
                <a:spcPct val="110000"/>
              </a:lnSpc>
              <a:spcBef>
                <a:spcPts val="15"/>
              </a:spcBef>
              <a:tabLst>
                <a:tab pos="1250950" algn="l"/>
              </a:tabLst>
            </a:pPr>
            <a:r>
              <a:rPr sz="2400" spc="-1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ci</a:t>
            </a:r>
            <a:r>
              <a:rPr sz="2400" b="1" spc="-5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4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&gt;&gt;</a:t>
            </a:r>
            <a:r>
              <a:rPr sz="24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s;</a:t>
            </a:r>
            <a:endParaRPr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Wingdings"/>
              <a:buChar char=""/>
              <a:tabLst>
                <a:tab pos="483234" algn="l"/>
              </a:tabLst>
            </a:pP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支持</a:t>
            </a:r>
            <a:r>
              <a:rPr sz="2400" spc="-5" dirty="0">
                <a:latin typeface="Times New Roman"/>
                <a:cs typeface="Times New Roman"/>
              </a:rPr>
              <a:t>getline</a:t>
            </a:r>
            <a:r>
              <a:rPr sz="2400" dirty="0">
                <a:latin typeface="黑体"/>
                <a:cs typeface="黑体"/>
              </a:rPr>
              <a:t>函数</a:t>
            </a:r>
          </a:p>
          <a:p>
            <a:pPr marL="483870">
              <a:lnSpc>
                <a:spcPct val="100000"/>
              </a:lnSpc>
              <a:spcBef>
                <a:spcPts val="244"/>
              </a:spcBef>
            </a:pPr>
            <a:r>
              <a:rPr sz="2400" spc="-10" dirty="0">
                <a:solidFill>
                  <a:srgbClr val="002060"/>
                </a:solidFill>
                <a:latin typeface="Times New Roman"/>
                <a:cs typeface="Times New Roman"/>
              </a:rPr>
              <a:t>strin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g </a:t>
            </a:r>
            <a:r>
              <a:rPr sz="2400" spc="-10" dirty="0">
                <a:solidFill>
                  <a:srgbClr val="002060"/>
                </a:solidFill>
                <a:latin typeface="Times New Roman"/>
                <a:cs typeface="Times New Roman"/>
              </a:rPr>
              <a:t>s;</a:t>
            </a:r>
            <a:endParaRPr sz="24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40"/>
              </a:spcBef>
              <a:tabLst>
                <a:tab pos="2073275" algn="l"/>
              </a:tabLst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getline(cin,s)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;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endParaRPr sz="2400" b="1" dirty="0">
              <a:solidFill>
                <a:srgbClr val="C00000"/>
              </a:solidFill>
              <a:latin typeface="黑体"/>
              <a:cs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783195" cy="327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53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黑体"/>
                <a:cs typeface="黑体"/>
              </a:rPr>
              <a:t>）稍复杂的表达式中要积极使用括号，以免优 先级理解上的混乱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10"/>
              </a:spcBef>
              <a:tabLst>
                <a:tab pos="927100" algn="l"/>
                <a:tab pos="262001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j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10" dirty="0">
                <a:solidFill>
                  <a:srgbClr val="0033CC"/>
                </a:solidFill>
                <a:latin typeface="黑体"/>
                <a:cs typeface="黑体"/>
              </a:rPr>
              <a:t>不好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7100" algn="l"/>
                <a:tab pos="297370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j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好一点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黑体"/>
                <a:cs typeface="黑体"/>
              </a:rPr>
              <a:t>）不很容易理解的表达式应分几行写：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71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j</a:t>
            </a:r>
            <a:r>
              <a:rPr sz="2400" spc="-15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应该写成：</a:t>
            </a:r>
            <a:endParaRPr sz="2400">
              <a:latin typeface="黑体"/>
              <a:cs typeface="黑体"/>
            </a:endParaRPr>
          </a:p>
          <a:p>
            <a:pPr marL="920750" marR="5732145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j; 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++;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367270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黑体"/>
                <a:cs typeface="黑体"/>
              </a:rPr>
              <a:t>）不提倡在表达式中使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?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形式，而用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.. els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黑体"/>
                <a:cs typeface="黑体"/>
              </a:rPr>
              <a:t>语句替代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不好的范例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  <a:tabLst>
                <a:tab pos="162560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	2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*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n-m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?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c[k+1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d[k--];</a:t>
            </a:r>
            <a:endParaRPr sz="240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44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好的范例</a:t>
            </a:r>
            <a:endParaRPr sz="24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2*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(n-m))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xp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c[k+1];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xp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d[k--];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44044"/>
            <a:ext cx="569531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65"/>
              </a:lnSpc>
              <a:tabLst>
                <a:tab pos="4699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黑体"/>
                <a:cs typeface="黑体"/>
              </a:rPr>
              <a:t>）嵌套</a:t>
            </a:r>
            <a:r>
              <a:rPr sz="2800" dirty="0">
                <a:latin typeface="黑体"/>
                <a:cs typeface="黑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语句要多使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10" dirty="0">
                <a:latin typeface="黑体"/>
                <a:cs typeface="黑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 }</a:t>
            </a:r>
            <a:endParaRPr sz="2800">
              <a:latin typeface="Times New Roman"/>
              <a:cs typeface="Times New Roman"/>
            </a:endParaRPr>
          </a:p>
          <a:p>
            <a:pPr marL="483870">
              <a:lnSpc>
                <a:spcPts val="25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不好的范例</a:t>
            </a:r>
            <a:endParaRPr sz="2400">
              <a:latin typeface="黑体"/>
              <a:cs typeface="黑体"/>
            </a:endParaRPr>
          </a:p>
          <a:p>
            <a:pPr marL="927100" marR="2651760" indent="-6350">
              <a:lnSpc>
                <a:spcPts val="2590"/>
              </a:lnSpc>
              <a:spcBef>
                <a:spcPts val="114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Condition1(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condition2()</a:t>
            </a:r>
            <a:endParaRPr sz="2400">
              <a:latin typeface="Times New Roman"/>
              <a:cs typeface="Times New Roman"/>
            </a:endParaRPr>
          </a:p>
          <a:p>
            <a:pPr marL="927100" indent="914400">
              <a:lnSpc>
                <a:spcPts val="24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DoSomething();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585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ts val="265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NoCondition2();</a:t>
            </a:r>
            <a:endParaRPr sz="2400">
              <a:latin typeface="Times New Roman"/>
              <a:cs typeface="Times New Roman"/>
            </a:endParaRPr>
          </a:p>
          <a:p>
            <a:pPr marL="484505">
              <a:lnSpc>
                <a:spcPts val="2590"/>
              </a:lnSpc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好的范例</a:t>
            </a:r>
            <a:endParaRPr sz="2400">
              <a:latin typeface="黑体"/>
              <a:cs typeface="黑体"/>
            </a:endParaRPr>
          </a:p>
          <a:p>
            <a:pPr marL="927100" marR="2865120" indent="-442595">
              <a:lnSpc>
                <a:spcPts val="2580"/>
              </a:lnSpc>
              <a:spcBef>
                <a:spcPts val="12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Condition1(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) {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condition2()</a:t>
            </a:r>
            <a:endParaRPr sz="2400">
              <a:latin typeface="Times New Roman"/>
              <a:cs typeface="Times New Roman"/>
            </a:endParaRPr>
          </a:p>
          <a:p>
            <a:pPr marL="927100" indent="914400">
              <a:lnSpc>
                <a:spcPts val="2405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DoSomething();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59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ts val="2585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NoCondition2();</a:t>
            </a:r>
            <a:endParaRPr sz="2400">
              <a:latin typeface="Times New Roman"/>
              <a:cs typeface="Times New Roman"/>
            </a:endParaRPr>
          </a:p>
          <a:p>
            <a:pPr marL="484505">
              <a:lnSpc>
                <a:spcPts val="2730"/>
              </a:lnSpc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8108315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黑体"/>
                <a:cs typeface="黑体"/>
              </a:rPr>
              <a:t>）应避</a:t>
            </a:r>
            <a:r>
              <a:rPr sz="2800" dirty="0">
                <a:latin typeface="黑体"/>
                <a:cs typeface="黑体"/>
              </a:rPr>
              <a:t>免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的多重嵌套，而用并列的完成。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Condition1(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 ) {</a:t>
            </a:r>
            <a:endParaRPr sz="2000">
              <a:latin typeface="Times New Roman"/>
              <a:cs typeface="Times New Roman"/>
            </a:endParaRPr>
          </a:p>
          <a:p>
            <a:pPr marL="927100" marR="5170170" indent="-6350">
              <a:lnSpc>
                <a:spcPts val="2640"/>
              </a:lnSpc>
              <a:spcBef>
                <a:spcPts val="120"/>
              </a:spcBef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f 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Condition2(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 ) {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Condition3(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 ) 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528" y="2875704"/>
            <a:ext cx="16592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on123();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028" y="3210141"/>
            <a:ext cx="790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}else  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528" y="3545340"/>
            <a:ext cx="1717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dition3();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241" y="3879777"/>
            <a:ext cx="2266950" cy="228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295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55295" marR="111760" indent="-6350">
              <a:lnSpc>
                <a:spcPct val="110000"/>
              </a:lnSpc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}else {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dition2();</a:t>
            </a:r>
            <a:endParaRPr sz="20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}else {</a:t>
            </a:r>
            <a:endParaRPr sz="20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diction1();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3687" y="2798819"/>
            <a:ext cx="2472690" cy="3326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marR="323850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1 ) {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dition1();</a:t>
            </a:r>
            <a:endParaRPr sz="2000">
              <a:latin typeface="Times New Roman"/>
              <a:cs typeface="Times New Roman"/>
            </a:endParaRPr>
          </a:p>
          <a:p>
            <a:pPr marL="448945" marR="5080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}els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e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2 ) {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dition2();</a:t>
            </a:r>
            <a:endParaRPr sz="2000">
              <a:latin typeface="Times New Roman"/>
              <a:cs typeface="Times New Roman"/>
            </a:endParaRPr>
          </a:p>
          <a:p>
            <a:pPr marL="448945" marR="67945" indent="-436880">
              <a:lnSpc>
                <a:spcPct val="125000"/>
              </a:lnSpc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}els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e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( !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condition3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) {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dition3();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}else {</a:t>
            </a:r>
            <a:endParaRPr sz="20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  <a:spcBef>
                <a:spcPts val="595"/>
              </a:spcBef>
            </a:pP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Condit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on123();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0511" y="3859403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79" h="647700">
                <a:moveTo>
                  <a:pt x="594360" y="485394"/>
                </a:moveTo>
                <a:lnTo>
                  <a:pt x="594360" y="161544"/>
                </a:lnTo>
                <a:lnTo>
                  <a:pt x="0" y="161544"/>
                </a:lnTo>
                <a:lnTo>
                  <a:pt x="0" y="485394"/>
                </a:lnTo>
                <a:lnTo>
                  <a:pt x="594360" y="485394"/>
                </a:lnTo>
                <a:close/>
              </a:path>
              <a:path w="792479" h="647700">
                <a:moveTo>
                  <a:pt x="792480" y="323850"/>
                </a:moveTo>
                <a:lnTo>
                  <a:pt x="594360" y="0"/>
                </a:lnTo>
                <a:lnTo>
                  <a:pt x="594360" y="647700"/>
                </a:lnTo>
                <a:lnTo>
                  <a:pt x="792480" y="32385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0511" y="3859403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79" h="647700">
                <a:moveTo>
                  <a:pt x="594360" y="0"/>
                </a:moveTo>
                <a:lnTo>
                  <a:pt x="594360" y="161544"/>
                </a:lnTo>
                <a:lnTo>
                  <a:pt x="0" y="161544"/>
                </a:lnTo>
                <a:lnTo>
                  <a:pt x="0" y="485394"/>
                </a:lnTo>
                <a:lnTo>
                  <a:pt x="594360" y="485394"/>
                </a:lnTo>
                <a:lnTo>
                  <a:pt x="594360" y="647700"/>
                </a:lnTo>
                <a:lnTo>
                  <a:pt x="792480" y="323850"/>
                </a:lnTo>
                <a:lnTo>
                  <a:pt x="59436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6072505" cy="321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8)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遵循一些惯例的写法，如：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44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循环的固定写法：</a:t>
            </a:r>
            <a:endParaRPr sz="2400">
              <a:latin typeface="黑体"/>
              <a:cs typeface="黑体"/>
            </a:endParaRPr>
          </a:p>
          <a:p>
            <a:pPr marL="484505" indent="533400">
              <a:lnSpc>
                <a:spcPct val="100000"/>
              </a:lnSpc>
              <a:spcBef>
                <a:spcPts val="120"/>
              </a:spcBef>
              <a:tabLst>
                <a:tab pos="458533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array[i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0;</a:t>
            </a:r>
            <a:endParaRPr sz="24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spcBef>
                <a:spcPts val="285"/>
              </a:spcBef>
              <a:tabLst>
                <a:tab pos="1398905" algn="l"/>
              </a:tabLst>
            </a:pP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而非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017905">
              <a:lnSpc>
                <a:spcPct val="100000"/>
              </a:lnSpc>
              <a:spcBef>
                <a:spcPts val="280"/>
              </a:spcBef>
              <a:tabLst>
                <a:tab pos="341693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while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n-1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array[i++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0;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1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tabLst>
                <a:tab pos="92138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死循环写法：</a:t>
            </a:r>
            <a:endParaRPr sz="2400">
              <a:latin typeface="黑体"/>
              <a:cs typeface="黑体"/>
            </a:endParaRPr>
          </a:p>
          <a:p>
            <a:pPr marL="1017905">
              <a:lnSpc>
                <a:spcPct val="100000"/>
              </a:lnSpc>
              <a:spcBef>
                <a:spcPts val="120"/>
              </a:spcBef>
              <a:tabLst>
                <a:tab pos="3028315" algn="l"/>
                <a:tab pos="348551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{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…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或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while(1)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… 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562229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遍历链表写法：</a:t>
            </a:r>
            <a:endParaRPr sz="28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list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NULL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p-&gt;Next)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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一个字节一个字节读文件写法：</a:t>
            </a:r>
            <a:endParaRPr sz="280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864869">
              <a:lnSpc>
                <a:spcPct val="100000"/>
              </a:lnSpc>
              <a:spcBef>
                <a:spcPts val="280"/>
              </a:spcBef>
              <a:tabLst>
                <a:tab pos="4780280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while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 (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fgetc(fp)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EO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F )	{</a:t>
            </a:r>
            <a:endParaRPr sz="2400">
              <a:latin typeface="Times New Roman"/>
              <a:cs typeface="Times New Roman"/>
            </a:endParaRPr>
          </a:p>
          <a:p>
            <a:pPr marL="1017269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864869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565023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9</a:t>
            </a:r>
            <a:r>
              <a:rPr sz="2800" spc="-5" dirty="0">
                <a:latin typeface="黑体"/>
                <a:cs typeface="黑体"/>
              </a:rPr>
              <a:t>）写出来的代码应该容易读出声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85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示例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：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241" y="2286074"/>
            <a:ext cx="3409950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&gt;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t))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4894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示例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959" y="2269401"/>
            <a:ext cx="1412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坏的例子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好的例子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3474580"/>
            <a:ext cx="459930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849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if(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!(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'y'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||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'z'))	/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坏的例子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241" y="3892674"/>
            <a:ext cx="26777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if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'y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'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&amp;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&amp;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c!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'z');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197" y="3876001"/>
            <a:ext cx="141414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033CC"/>
                </a:solidFill>
                <a:latin typeface="黑体"/>
                <a:cs typeface="黑体"/>
              </a:rPr>
              <a:t>好的例子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50260"/>
            <a:ext cx="7792084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5"/>
              </a:lnSpc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10</a:t>
            </a:r>
            <a:r>
              <a:rPr sz="2000" spc="-5" dirty="0">
                <a:latin typeface="黑体"/>
                <a:cs typeface="黑体"/>
              </a:rPr>
              <a:t>）注释规范</a:t>
            </a:r>
            <a:endParaRPr sz="2000">
              <a:latin typeface="黑体"/>
              <a:cs typeface="黑体"/>
            </a:endParaRPr>
          </a:p>
          <a:p>
            <a:pPr marL="920115" marR="5080" indent="-436245">
              <a:lnSpc>
                <a:spcPct val="79900"/>
              </a:lnSpc>
              <a:spcBef>
                <a:spcPts val="330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、函数头的注释 对于函数，应该从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功能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，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参数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，</a:t>
            </a:r>
            <a:r>
              <a:rPr sz="1800" spc="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返回值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主要思路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调用方 法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5" dirty="0">
                <a:solidFill>
                  <a:srgbClr val="0033CC"/>
                </a:solidFill>
                <a:latin typeface="Times New Roman"/>
                <a:cs typeface="Times New Roman"/>
              </a:rPr>
              <a:t>“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日期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六个方面注释</a:t>
            </a:r>
            <a:r>
              <a:rPr sz="1400" spc="-5" dirty="0">
                <a:solidFill>
                  <a:srgbClr val="0033CC"/>
                </a:solidFill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  <a:p>
            <a:pPr marL="920750">
              <a:lnSpc>
                <a:spcPts val="132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程序说明开始</a:t>
            </a:r>
            <a:endParaRPr sz="1400">
              <a:latin typeface="黑体"/>
              <a:cs typeface="黑体"/>
            </a:endParaRPr>
          </a:p>
          <a:p>
            <a:pPr marL="920750">
              <a:lnSpc>
                <a:spcPts val="1335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================//</a:t>
            </a:r>
            <a:endParaRPr sz="1400">
              <a:latin typeface="Times New Roman"/>
              <a:cs typeface="Times New Roman"/>
            </a:endParaRPr>
          </a:p>
          <a:p>
            <a:pPr marL="920750">
              <a:lnSpc>
                <a:spcPts val="1335"/>
              </a:lnSpc>
              <a:tabLst>
                <a:tab pos="13741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功能： 从一</a:t>
            </a:r>
            <a:r>
              <a:rPr sz="1400" spc="-10" dirty="0">
                <a:latin typeface="黑体"/>
                <a:cs typeface="黑体"/>
              </a:rPr>
              <a:t>个</a:t>
            </a:r>
            <a:r>
              <a:rPr sz="1400" spc="-10" dirty="0">
                <a:latin typeface="Times New Roman"/>
                <a:cs typeface="Times New Roman"/>
              </a:rPr>
              <a:t>Strin</a:t>
            </a: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黑体"/>
                <a:cs typeface="黑体"/>
              </a:rPr>
              <a:t>中删除另一个</a:t>
            </a:r>
            <a:r>
              <a:rPr sz="1400" spc="-5" dirty="0">
                <a:latin typeface="Times New Roman"/>
                <a:cs typeface="Times New Roman"/>
              </a:rPr>
              <a:t>Strin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黑体"/>
                <a:cs typeface="黑体"/>
              </a:rPr>
              <a:t>。</a:t>
            </a:r>
            <a:endParaRPr sz="1400">
              <a:latin typeface="黑体"/>
              <a:cs typeface="黑体"/>
            </a:endParaRPr>
          </a:p>
          <a:p>
            <a:pPr marL="920750">
              <a:lnSpc>
                <a:spcPts val="1340"/>
              </a:lnSpc>
              <a:tabLst>
                <a:tab pos="115252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参数： </a:t>
            </a:r>
            <a:r>
              <a:rPr sz="1400" spc="-10" dirty="0">
                <a:latin typeface="Times New Roman"/>
                <a:cs typeface="Times New Roman"/>
              </a:rPr>
              <a:t>strB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ele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e,strToDe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920750">
              <a:lnSpc>
                <a:spcPts val="1510"/>
              </a:lnSpc>
              <a:tabLst>
                <a:tab pos="115252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（入口）</a:t>
            </a:r>
            <a:r>
              <a:rPr sz="1400" spc="-345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strByDe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5" dirty="0">
                <a:latin typeface="黑体"/>
                <a:cs typeface="黑体"/>
              </a:rPr>
              <a:t>被删除的字符串（原来的字符串）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916" y="3155465"/>
            <a:ext cx="555688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（出口）</a:t>
            </a:r>
            <a:r>
              <a:rPr sz="1400" spc="-345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strToDe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5" dirty="0">
                <a:latin typeface="黑体"/>
                <a:cs typeface="黑体"/>
              </a:rPr>
              <a:t>要从上个字符串中删除的字符串。</a:t>
            </a:r>
            <a:endParaRPr sz="1400">
              <a:latin typeface="黑体"/>
              <a:cs typeface="黑体"/>
            </a:endParaRPr>
          </a:p>
          <a:p>
            <a:pPr marL="12700" marR="5080" indent="-635">
              <a:lnSpc>
                <a:spcPts val="1420"/>
              </a:lnSpc>
              <a:spcBef>
                <a:spcPts val="90"/>
              </a:spcBef>
              <a:tabLst>
                <a:tab pos="24447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返回：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找</a:t>
            </a:r>
            <a:r>
              <a:rPr sz="1400" spc="-5" dirty="0">
                <a:latin typeface="黑体"/>
                <a:cs typeface="黑体"/>
              </a:rPr>
              <a:t>到并删除返</a:t>
            </a:r>
            <a:r>
              <a:rPr sz="1400" dirty="0">
                <a:latin typeface="黑体"/>
                <a:cs typeface="黑体"/>
              </a:rPr>
              <a:t>回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r>
              <a:rPr sz="1400" spc="-5" dirty="0">
                <a:latin typeface="黑体"/>
                <a:cs typeface="黑体"/>
              </a:rPr>
              <a:t>，否则返</a:t>
            </a:r>
            <a:r>
              <a:rPr sz="1400" dirty="0">
                <a:latin typeface="黑体"/>
                <a:cs typeface="黑体"/>
              </a:rPr>
              <a:t>回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-5" dirty="0">
                <a:latin typeface="黑体"/>
                <a:cs typeface="黑体"/>
              </a:rPr>
              <a:t>。（对返回值有错误编码的</a:t>
            </a:r>
            <a:r>
              <a:rPr sz="1400" dirty="0">
                <a:latin typeface="黑体"/>
                <a:cs typeface="黑体"/>
              </a:rPr>
              <a:t>要</a:t>
            </a:r>
            <a:r>
              <a:rPr sz="1400" spc="-1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码）。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085"/>
              </a:lnSpc>
              <a:tabLst>
                <a:tab pos="24447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主要思路：本算法主要采用循环比较的方法来</a:t>
            </a:r>
            <a:r>
              <a:rPr sz="1400" dirty="0">
                <a:latin typeface="黑体"/>
                <a:cs typeface="黑体"/>
              </a:rPr>
              <a:t>从</a:t>
            </a:r>
            <a:r>
              <a:rPr sz="1400" spc="-10" dirty="0">
                <a:latin typeface="Times New Roman"/>
                <a:cs typeface="Times New Roman"/>
              </a:rPr>
              <a:t>strByDe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ete</a:t>
            </a:r>
            <a:r>
              <a:rPr sz="1400" dirty="0">
                <a:latin typeface="黑体"/>
                <a:cs typeface="黑体"/>
              </a:rPr>
              <a:t>中找到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dirty="0">
                <a:latin typeface="黑体"/>
                <a:cs typeface="黑体"/>
              </a:rPr>
              <a:t>与</a:t>
            </a:r>
            <a:r>
              <a:rPr sz="1400" spc="-10" dirty="0">
                <a:latin typeface="Times New Roman"/>
                <a:cs typeface="Times New Roman"/>
              </a:rPr>
              <a:t>strToDe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5" dirty="0">
                <a:latin typeface="黑体"/>
                <a:cs typeface="黑体"/>
              </a:rPr>
              <a:t>相匹配的字符串，对多匹配</a:t>
            </a:r>
            <a:r>
              <a:rPr sz="1400" spc="-5" dirty="0">
                <a:latin typeface="Times New Roman"/>
                <a:cs typeface="Times New Roman"/>
              </a:rPr>
              <a:t>strByDe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dirty="0">
                <a:latin typeface="黑体"/>
                <a:cs typeface="黑体"/>
              </a:rPr>
              <a:t>中有多个</a:t>
            </a:r>
            <a:r>
              <a:rPr sz="1400" spc="-10" dirty="0">
                <a:latin typeface="Times New Roman"/>
                <a:cs typeface="Times New Roman"/>
              </a:rPr>
              <a:t>strToDe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ete</a:t>
            </a:r>
            <a:r>
              <a:rPr sz="1400" spc="0" dirty="0">
                <a:latin typeface="黑体"/>
                <a:cs typeface="黑体"/>
              </a:rPr>
              <a:t>子</a:t>
            </a:r>
            <a:r>
              <a:rPr sz="1400" dirty="0">
                <a:latin typeface="黑体"/>
                <a:cs typeface="黑体"/>
              </a:rPr>
              <a:t>串</a:t>
            </a:r>
            <a:r>
              <a:rPr sz="1400" spc="-5" dirty="0">
                <a:latin typeface="黑体"/>
                <a:cs typeface="黑体"/>
              </a:rPr>
              <a:t>）的情况没有处理。请参阅：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dirty="0">
                <a:latin typeface="黑体"/>
                <a:cs typeface="黑体"/>
              </a:rPr>
              <a:t>书名</a:t>
            </a:r>
            <a:r>
              <a:rPr sz="1400" spc="-10" dirty="0">
                <a:latin typeface="Times New Roman"/>
                <a:cs typeface="Times New Roman"/>
              </a:rPr>
              <a:t>......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tabLst>
                <a:tab pos="24447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调用方法</a:t>
            </a:r>
            <a:r>
              <a:rPr sz="1400" dirty="0">
                <a:latin typeface="黑体"/>
                <a:cs typeface="黑体"/>
              </a:rPr>
              <a:t>：</a:t>
            </a:r>
            <a:r>
              <a:rPr sz="1400" spc="-10" dirty="0">
                <a:latin typeface="Times New Roman"/>
                <a:cs typeface="Times New Roman"/>
              </a:rPr>
              <a:t>......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3375" y="3325376"/>
            <a:ext cx="10941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求列出错误编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241" y="4514757"/>
            <a:ext cx="7320280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>
              <a:lnSpc>
                <a:spcPts val="1505"/>
              </a:lnSpc>
              <a:tabLst>
                <a:tab pos="68135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日期：起始日期，如</a:t>
            </a:r>
            <a:r>
              <a:rPr sz="1400" dirty="0">
                <a:latin typeface="黑体"/>
                <a:cs typeface="黑体"/>
              </a:rPr>
              <a:t>：</a:t>
            </a:r>
            <a:r>
              <a:rPr sz="1400" spc="-5" dirty="0">
                <a:latin typeface="Times New Roman"/>
                <a:cs typeface="Times New Roman"/>
              </a:rPr>
              <a:t>2000/8/21.9</a:t>
            </a:r>
            <a:r>
              <a:rPr sz="1400" spc="-15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40--2000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8/23.21:45</a:t>
            </a:r>
            <a:endParaRPr sz="1400">
              <a:latin typeface="Times New Roman"/>
              <a:cs typeface="Times New Roman"/>
            </a:endParaRPr>
          </a:p>
          <a:p>
            <a:pPr marL="449580">
              <a:lnSpc>
                <a:spcPts val="1335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================//</a:t>
            </a:r>
            <a:endParaRPr sz="1400">
              <a:latin typeface="Times New Roman"/>
              <a:cs typeface="Times New Roman"/>
            </a:endParaRPr>
          </a:p>
          <a:p>
            <a:pPr marL="449580">
              <a:lnSpc>
                <a:spcPts val="1340"/>
              </a:lnSpc>
            </a:pPr>
            <a:r>
              <a:rPr sz="1400" spc="-5" dirty="0">
                <a:latin typeface="黑体"/>
                <a:cs typeface="黑体"/>
              </a:rPr>
              <a:t>函数</a:t>
            </a:r>
            <a:r>
              <a:rPr sz="1400" spc="-10" dirty="0">
                <a:latin typeface="黑体"/>
                <a:cs typeface="黑体"/>
              </a:rPr>
              <a:t>名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…</a:t>
            </a:r>
            <a:r>
              <a:rPr sz="1400" spc="-5" dirty="0"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  <a:p>
            <a:pPr marL="449580">
              <a:lnSpc>
                <a:spcPts val="14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程序说明结束</a:t>
            </a:r>
            <a:endParaRPr sz="1400">
              <a:latin typeface="黑体"/>
              <a:cs typeface="黑体"/>
            </a:endParaRPr>
          </a:p>
          <a:p>
            <a:pPr marL="448945" marR="5080" indent="-436880">
              <a:lnSpc>
                <a:spcPct val="81400"/>
              </a:lnSpc>
              <a:spcBef>
                <a:spcPts val="295"/>
              </a:spcBef>
              <a:tabLst>
                <a:tab pos="448945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、变量的注释： 对于变量的注释紧跟在变量的后面说明变量的作用。原则上对于每个 变量应该注释，但对于意义非常明显的变量，如：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i,j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等循环变量可以 不注释。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46009"/>
            <a:ext cx="7792084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dirty="0">
                <a:latin typeface="黑体"/>
                <a:cs typeface="黑体"/>
              </a:rPr>
              <a:t>）注释规范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130"/>
              </a:lnSpc>
              <a:tabLst>
                <a:tab pos="92075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、文件的注释</a:t>
            </a:r>
            <a:endParaRPr sz="2000">
              <a:latin typeface="黑体"/>
              <a:cs typeface="黑体"/>
            </a:endParaRPr>
          </a:p>
          <a:p>
            <a:pPr marL="920750">
              <a:lnSpc>
                <a:spcPts val="1540"/>
              </a:lnSpc>
            </a:pPr>
            <a:r>
              <a:rPr sz="1600" spc="-5" dirty="0">
                <a:latin typeface="黑体"/>
                <a:cs typeface="黑体"/>
              </a:rPr>
              <a:t>文件应该在文件开头加入以下注释：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490"/>
              </a:lnSpc>
            </a:pPr>
            <a:r>
              <a:rPr sz="1600" spc="5" dirty="0">
                <a:latin typeface="Times New Roman"/>
                <a:cs typeface="Times New Roman"/>
              </a:rPr>
              <a:t>/////////////////////////////////////////////////////////////////////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540"/>
              </a:lnSpc>
              <a:tabLst>
                <a:tab pos="1390650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spc="-10" dirty="0">
                <a:latin typeface="黑体"/>
                <a:cs typeface="黑体"/>
              </a:rPr>
              <a:t>工</a:t>
            </a:r>
            <a:r>
              <a:rPr sz="1600" spc="5" dirty="0">
                <a:latin typeface="黑体"/>
                <a:cs typeface="黑体"/>
              </a:rPr>
              <a:t>程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黑体"/>
                <a:cs typeface="黑体"/>
              </a:rPr>
              <a:t>文件所在的项目名。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作者：</a:t>
            </a:r>
            <a:r>
              <a:rPr sz="1600" spc="-5" dirty="0">
                <a:latin typeface="Times New Roman"/>
                <a:cs typeface="Times New Roman"/>
              </a:rPr>
              <a:t>**</a:t>
            </a:r>
            <a:r>
              <a:rPr sz="1600" spc="-5" dirty="0">
                <a:latin typeface="黑体"/>
                <a:cs typeface="黑体"/>
              </a:rPr>
              <a:t>，修改者</a:t>
            </a:r>
            <a:r>
              <a:rPr sz="1600" dirty="0">
                <a:latin typeface="黑体"/>
                <a:cs typeface="黑体"/>
              </a:rPr>
              <a:t>：</a:t>
            </a:r>
            <a:r>
              <a:rPr sz="1600" spc="-5" dirty="0">
                <a:latin typeface="Times New Roman"/>
                <a:cs typeface="Times New Roman"/>
              </a:rPr>
              <a:t>**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描述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黑体"/>
                <a:cs typeface="黑体"/>
              </a:rPr>
              <a:t>说明文件的功能。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主要函数</a:t>
            </a:r>
            <a:r>
              <a:rPr sz="1600" spc="-10" dirty="0">
                <a:latin typeface="黑体"/>
                <a:cs typeface="黑体"/>
              </a:rPr>
              <a:t>：</a:t>
            </a:r>
            <a:r>
              <a:rPr sz="1600" spc="-5" dirty="0">
                <a:latin typeface="Times New Roman"/>
                <a:cs typeface="Times New Roman"/>
              </a:rPr>
              <a:t>…………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版本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黑体"/>
                <a:cs typeface="黑体"/>
              </a:rPr>
              <a:t>说明文件的版本，完成日期。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540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修改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黑体"/>
                <a:cs typeface="黑体"/>
              </a:rPr>
              <a:t>说明对文件的修改内容、修改原因以及修改日期。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535"/>
              </a:lnSpc>
              <a:tabLst>
                <a:tab pos="1288415" algn="l"/>
              </a:tabLst>
            </a:pP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/	</a:t>
            </a:r>
            <a:r>
              <a:rPr sz="1600" dirty="0">
                <a:latin typeface="黑体"/>
                <a:cs typeface="黑体"/>
              </a:rPr>
              <a:t>参考文献：</a:t>
            </a:r>
            <a:r>
              <a:rPr sz="1600" spc="-405" dirty="0">
                <a:latin typeface="黑体"/>
                <a:cs typeface="黑体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......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535"/>
              </a:lnSpc>
            </a:pPr>
            <a:r>
              <a:rPr sz="1600" spc="5" dirty="0">
                <a:latin typeface="Times New Roman"/>
                <a:cs typeface="Times New Roman"/>
              </a:rPr>
              <a:t>/////////////////////////////////////////////////////////////////////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540"/>
              </a:lnSpc>
            </a:pPr>
            <a:r>
              <a:rPr sz="1600" spc="-5" dirty="0">
                <a:latin typeface="黑体"/>
                <a:cs typeface="黑体"/>
              </a:rPr>
              <a:t>为了头文件被重复包含要求对头文件进行定义如</a:t>
            </a:r>
            <a:r>
              <a:rPr sz="1600" dirty="0">
                <a:latin typeface="黑体"/>
                <a:cs typeface="黑体"/>
              </a:rPr>
              <a:t>下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971550">
              <a:lnSpc>
                <a:spcPts val="1540"/>
              </a:lnSpc>
              <a:tabLst>
                <a:tab pos="1813560" algn="l"/>
                <a:tab pos="3291204" algn="l"/>
              </a:tabLst>
            </a:pPr>
            <a:r>
              <a:rPr sz="1600" dirty="0">
                <a:latin typeface="Times New Roman"/>
                <a:cs typeface="Times New Roman"/>
              </a:rPr>
              <a:t>#ifndef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u="sng" dirty="0">
                <a:latin typeface="Times New Roman"/>
                <a:cs typeface="Times New Roman"/>
              </a:rPr>
              <a:t> 	</a:t>
            </a:r>
            <a:r>
              <a:rPr sz="1600" dirty="0">
                <a:latin typeface="Times New Roman"/>
                <a:cs typeface="Times New Roman"/>
              </a:rPr>
              <a:t>FI</a:t>
            </a:r>
            <a:r>
              <a:rPr sz="1600" spc="-10" dirty="0">
                <a:latin typeface="Times New Roman"/>
                <a:cs typeface="Times New Roman"/>
              </a:rPr>
              <a:t>LEN</a:t>
            </a:r>
            <a:r>
              <a:rPr sz="1600" dirty="0">
                <a:latin typeface="Times New Roman"/>
                <a:cs typeface="Times New Roman"/>
              </a:rPr>
              <a:t>AM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_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u="sng" dirty="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685"/>
              </a:lnSpc>
              <a:tabLst>
                <a:tab pos="3263265" algn="l"/>
              </a:tabLst>
            </a:pPr>
            <a:r>
              <a:rPr sz="1600" dirty="0">
                <a:latin typeface="Times New Roman"/>
                <a:cs typeface="Times New Roman"/>
              </a:rPr>
              <a:t>#define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_</a:t>
            </a:r>
            <a:r>
              <a:rPr sz="1600" dirty="0">
                <a:latin typeface="Times New Roman"/>
                <a:cs typeface="Times New Roman"/>
              </a:rPr>
              <a:t>_FIL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AM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_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u="sng" dirty="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920750">
              <a:lnSpc>
                <a:spcPts val="1800"/>
              </a:lnSpc>
            </a:pPr>
            <a:r>
              <a:rPr sz="1600" dirty="0">
                <a:latin typeface="黑体"/>
                <a:cs typeface="黑体"/>
              </a:rPr>
              <a:t>其中</a:t>
            </a:r>
            <a:r>
              <a:rPr sz="1600" spc="-5" dirty="0">
                <a:latin typeface="Times New Roman"/>
                <a:cs typeface="Times New Roman"/>
              </a:rPr>
              <a:t>FILENAM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黑体"/>
                <a:cs typeface="黑体"/>
              </a:rPr>
              <a:t>为头文件的名字。</a:t>
            </a:r>
            <a:endParaRPr sz="1600">
              <a:latin typeface="黑体"/>
              <a:cs typeface="黑体"/>
            </a:endParaRPr>
          </a:p>
          <a:p>
            <a:pPr marL="920750" marR="5080" indent="-436880" algn="just">
              <a:lnSpc>
                <a:spcPct val="80300"/>
              </a:lnSpc>
              <a:spcBef>
                <a:spcPts val="395"/>
              </a:spcBef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   </a:t>
            </a:r>
            <a:r>
              <a:rPr sz="2000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、其他注释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在函数内我们不需要注释每一行语句。必须在各 功能模块的每一主要部分之前添加块注释，注释每一组语句， 在循环、流程的各分支等，尽可能多加以注释。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9790"/>
            <a:ext cx="7906384" cy="4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11</a:t>
            </a:r>
            <a:r>
              <a:rPr sz="2000" spc="-5" dirty="0">
                <a:latin typeface="黑体"/>
                <a:cs typeface="黑体"/>
              </a:rPr>
              <a:t>）程序健壮性</a:t>
            </a:r>
            <a:endParaRPr sz="2000">
              <a:latin typeface="黑体"/>
              <a:cs typeface="黑体"/>
            </a:endParaRPr>
          </a:p>
          <a:p>
            <a:pPr marL="920750" marR="118745" indent="-436880">
              <a:lnSpc>
                <a:spcPct val="101499"/>
              </a:lnSpc>
              <a:spcBef>
                <a:spcPts val="190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、函数的返回值规范： 对于函数的返回位置，尽量保持单一性，即一个函数尽量做到只有一 个返回位置。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单入口单出口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。 要求大家统一函数的返回值，所有的函数的返回值都将以编码的方式 返回</a:t>
            </a:r>
            <a:endParaRPr sz="1800">
              <a:latin typeface="黑体"/>
              <a:cs typeface="黑体"/>
            </a:endParaRPr>
          </a:p>
          <a:p>
            <a:pPr marL="920750" marR="222250" indent="-436880">
              <a:lnSpc>
                <a:spcPct val="103000"/>
              </a:lnSpc>
              <a:spcBef>
                <a:spcPts val="25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、关于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的应用： 对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语句的应用，我们要求尽量少用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goto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语句。对一定要用的地方 要求只能向后转移。</a:t>
            </a:r>
            <a:endParaRPr sz="1800">
              <a:latin typeface="黑体"/>
              <a:cs typeface="黑体"/>
            </a:endParaRPr>
          </a:p>
          <a:p>
            <a:pPr marL="920750" marR="233679" indent="-436880">
              <a:lnSpc>
                <a:spcPct val="103000"/>
              </a:lnSpc>
              <a:spcBef>
                <a:spcPts val="25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、资源变量的处理（资源变量是指消耗系统资源的变量）： 对资源变量一定赋初值。分配的资源在用完后必须马上释放，并重 新赋值。</a:t>
            </a:r>
            <a:endParaRPr sz="1800">
              <a:latin typeface="黑体"/>
              <a:cs typeface="黑体"/>
            </a:endParaRPr>
          </a:p>
          <a:p>
            <a:pPr marL="920750" marR="5080" indent="-436880">
              <a:lnSpc>
                <a:spcPct val="100000"/>
              </a:lnSpc>
              <a:spcBef>
                <a:spcPts val="90"/>
              </a:spcBef>
              <a:tabLst>
                <a:tab pos="920115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、对复杂的条件判断，为了程序的可读性，应该尽量使用括号。例： </a:t>
            </a:r>
            <a:r>
              <a:rPr sz="1800" spc="-5" dirty="0">
                <a:latin typeface="Times New Roman"/>
                <a:cs typeface="Times New Roman"/>
              </a:rPr>
              <a:t>if(((szFileName!=NULL)&amp;amp;&amp;amp;(lCount&gt;;=0)))||(bIsReaded==TRU E))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的赋值和连接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59236" cy="463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黑体"/>
                <a:cs typeface="黑体"/>
              </a:rPr>
              <a:t>赋值</a:t>
            </a: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s1("cat")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s2;</a:t>
            </a:r>
            <a:endParaRPr sz="2400" dirty="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s2 = s1;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assig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成员函数复制</a:t>
            </a:r>
            <a:endParaRPr sz="2800" dirty="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s1("cat")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s3;</a:t>
            </a:r>
            <a:endParaRPr sz="2400" dirty="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s3.assign(s1);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黑体"/>
                <a:cs typeface="黑体"/>
              </a:rPr>
              <a:t>用</a:t>
            </a:r>
            <a:r>
              <a:rPr sz="2800" spc="-700" dirty="0">
                <a:latin typeface="黑体"/>
                <a:cs typeface="黑体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assig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成员函数部分复制</a:t>
            </a:r>
            <a:endParaRPr sz="2800" dirty="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s1("catpig")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s3;</a:t>
            </a:r>
            <a:endParaRPr sz="2400" dirty="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s3.assign(s1, 1, 3);</a:t>
            </a:r>
            <a:endParaRPr sz="2400" dirty="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//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从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中下标为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的字符开始复制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个字符给</a:t>
            </a:r>
            <a:r>
              <a:rPr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s3</a:t>
            </a:r>
            <a:endParaRPr lang="en-US" sz="2400" dirty="0" smtClean="0">
              <a:solidFill>
                <a:srgbClr val="0033CC"/>
              </a:solidFill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80"/>
              </a:spcBef>
              <a:tabLst>
                <a:tab pos="920750" algn="l"/>
              </a:tabLst>
            </a:pP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        s3=“</a:t>
            </a:r>
            <a:r>
              <a:rPr lang="en-US" sz="2400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atp</a:t>
            </a:r>
            <a:r>
              <a:rPr lang="en-US" sz="24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015"/>
            <a:ext cx="7842884" cy="507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黑体"/>
                <a:cs typeface="黑体"/>
              </a:rPr>
              <a:t>）可移植性</a:t>
            </a:r>
            <a:endParaRPr sz="1800">
              <a:latin typeface="黑体"/>
              <a:cs typeface="黑体"/>
            </a:endParaRPr>
          </a:p>
          <a:p>
            <a:pPr marL="920750" marR="106045" indent="-436880">
              <a:lnSpc>
                <a:spcPct val="100000"/>
              </a:lnSpc>
              <a:spcBef>
                <a:spcPts val="200"/>
              </a:spcBef>
              <a:tabLst>
                <a:tab pos="920750" algn="l"/>
              </a:tabLst>
            </a:pPr>
            <a:r>
              <a:rPr sz="16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、高质量的代码要求能够跨平台，所以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我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们的代码应该考虑到对不同的平台 的支持，特别是对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windowsX</a:t>
            </a:r>
            <a:r>
              <a:rPr sz="1600" spc="-1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033CC"/>
                </a:solidFill>
                <a:latin typeface="黑体"/>
                <a:cs typeface="黑体"/>
              </a:rPr>
              <a:t>和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window</a:t>
            </a:r>
            <a:r>
              <a:rPr sz="160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的支持</a:t>
            </a:r>
            <a:endParaRPr sz="16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71550" algn="l"/>
              </a:tabLst>
            </a:pPr>
            <a:r>
              <a:rPr sz="16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1600" dirty="0">
                <a:solidFill>
                  <a:srgbClr val="0033CC"/>
                </a:solidFill>
                <a:latin typeface="黑体"/>
                <a:cs typeface="黑体"/>
              </a:rPr>
              <a:t>、由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于</a:t>
            </a:r>
            <a:r>
              <a:rPr sz="1600" spc="-1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语言的移植性比较好，故对算法函数尽可能用</a:t>
            </a:r>
            <a:r>
              <a:rPr sz="1600" spc="-1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代码而非</a:t>
            </a:r>
            <a:r>
              <a:rPr sz="1600" spc="-1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++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代码。</a:t>
            </a:r>
            <a:endParaRPr sz="16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71550" algn="l"/>
              </a:tabLst>
            </a:pPr>
            <a:r>
              <a:rPr sz="16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、对不同的硬件与软件的函数要做不同的处理。</a:t>
            </a:r>
            <a:endParaRPr sz="16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黑体"/>
                <a:cs typeface="黑体"/>
              </a:rPr>
              <a:t>）错误处理</a:t>
            </a:r>
            <a:endParaRPr sz="1800">
              <a:latin typeface="黑体"/>
              <a:cs typeface="黑体"/>
            </a:endParaRPr>
          </a:p>
          <a:p>
            <a:pPr marL="920750" marR="5080" indent="-436880">
              <a:lnSpc>
                <a:spcPct val="100200"/>
              </a:lnSpc>
              <a:spcBef>
                <a:spcPts val="195"/>
              </a:spcBef>
              <a:tabLst>
                <a:tab pos="920750" algn="l"/>
              </a:tabLst>
            </a:pPr>
            <a:r>
              <a:rPr sz="16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、错误报告处理。 编程中要求考虑函数的各种执行情况，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尽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可能处理所有的流程情况。将函数分 为两类： 一类为与屏幕的显示无关（不与用户交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换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信息的函数）：函数通过返回值来 报告错误。 一类为与屏幕的显示相关（与用户交换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信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息的函数）：函数要负责向用户发 出警告，并进行错误处理。</a:t>
            </a:r>
            <a:endParaRPr sz="16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90"/>
              </a:spcBef>
              <a:tabLst>
                <a:tab pos="920115" algn="l"/>
              </a:tabLst>
            </a:pPr>
            <a:r>
              <a:rPr sz="16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16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600" spc="-40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尽早发现程序中的错误：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①</a:t>
            </a:r>
            <a:r>
              <a:rPr sz="16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600" spc="-4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重视编译器中的警告信息。</a:t>
            </a:r>
            <a:endParaRPr sz="1600">
              <a:latin typeface="黑体"/>
              <a:cs typeface="黑体"/>
            </a:endParaRPr>
          </a:p>
          <a:p>
            <a:pPr marL="920750" marR="20764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许多警告信息指示了程序中潜在的错误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危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险。所以要认真检查每一个警告信 息，查看是否有某种隐患。尽量消除警告信息。</a:t>
            </a:r>
            <a:endParaRPr sz="1600">
              <a:latin typeface="黑体"/>
              <a:cs typeface="黑体"/>
            </a:endParaRPr>
          </a:p>
          <a:p>
            <a:pPr marL="920750">
              <a:lnSpc>
                <a:spcPts val="1825"/>
              </a:lnSpc>
            </a:pP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②</a:t>
            </a:r>
            <a:r>
              <a:rPr sz="16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600" spc="-405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利用断言来检查错误</a:t>
            </a:r>
            <a:endParaRPr sz="1600">
              <a:latin typeface="黑体"/>
              <a:cs typeface="黑体"/>
            </a:endParaRPr>
          </a:p>
          <a:p>
            <a:pPr marL="920115" marR="5080">
              <a:lnSpc>
                <a:spcPts val="1820"/>
              </a:lnSpc>
              <a:spcBef>
                <a:spcPts val="250"/>
              </a:spcBef>
            </a:pP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对于程序中的某种假设，或防止某些参</a:t>
            </a:r>
            <a:r>
              <a:rPr sz="1600" spc="-10" dirty="0">
                <a:solidFill>
                  <a:srgbClr val="0033CC"/>
                </a:solidFill>
                <a:latin typeface="黑体"/>
                <a:cs typeface="黑体"/>
              </a:rPr>
              <a:t>数</a:t>
            </a:r>
            <a:r>
              <a:rPr sz="1600" spc="-5" dirty="0">
                <a:solidFill>
                  <a:srgbClr val="0033CC"/>
                </a:solidFill>
                <a:latin typeface="黑体"/>
                <a:cs typeface="黑体"/>
              </a:rPr>
              <a:t>的非法值，利用断言来帮助查错是一 种好的办法。</a:t>
            </a:r>
            <a:endParaRPr sz="16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一些好的编程习惯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7792084" cy="407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14</a:t>
            </a:r>
            <a:r>
              <a:rPr sz="2400" spc="-5" dirty="0">
                <a:latin typeface="黑体"/>
                <a:cs typeface="黑体"/>
              </a:rPr>
              <a:t>）</a:t>
            </a:r>
            <a:r>
              <a:rPr sz="2000" spc="-5" dirty="0">
                <a:latin typeface="黑体"/>
                <a:cs typeface="黑体"/>
              </a:rPr>
              <a:t>模块化规范</a:t>
            </a:r>
            <a:endParaRPr sz="2000">
              <a:latin typeface="黑体"/>
              <a:cs typeface="黑体"/>
            </a:endParaRPr>
          </a:p>
          <a:p>
            <a:pPr marL="920750" marR="5080" indent="-436880">
              <a:lnSpc>
                <a:spcPct val="100000"/>
              </a:lnSpc>
              <a:spcBef>
                <a:spcPts val="359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为了提高软件的重用性，减少重复开发的工作量。同时也为了提高程 序的可读性，方便程序的维护，必须加强软件的模块化工作。</a:t>
            </a:r>
            <a:endParaRPr sz="18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21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模块化应该遵循以下几个基本规范：</a:t>
            </a:r>
            <a:endParaRPr sz="1800">
              <a:latin typeface="黑体"/>
              <a:cs typeface="黑体"/>
            </a:endParaRPr>
          </a:p>
          <a:p>
            <a:pPr marL="920750" marR="119380" indent="-436880">
              <a:lnSpc>
                <a:spcPct val="103000"/>
              </a:lnSpc>
              <a:spcBef>
                <a:spcPts val="2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个函数应该作到精而小，函数的代码应该控制在一个适度的规 模，每个函数的代码一般不能超过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150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行，如果超过这个规模，应该 进行模块化的工作。</a:t>
            </a:r>
            <a:endParaRPr sz="1800">
              <a:latin typeface="黑体"/>
              <a:cs typeface="黑体"/>
            </a:endParaRPr>
          </a:p>
          <a:p>
            <a:pPr marL="920750" marR="62230" indent="-436880">
              <a:lnSpc>
                <a:spcPts val="2290"/>
              </a:lnSpc>
              <a:spcBef>
                <a:spcPts val="55"/>
              </a:spcBef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某一功能，如果重复实现三遍以上，既应该考虑模块化，将其写 成通用函数。</a:t>
            </a:r>
            <a:endParaRPr sz="1800">
              <a:latin typeface="黑体"/>
              <a:cs typeface="黑体"/>
            </a:endParaRPr>
          </a:p>
          <a:p>
            <a:pPr marL="920750" indent="-436880">
              <a:lnSpc>
                <a:spcPts val="2150"/>
              </a:lnSpc>
              <a:tabLst>
                <a:tab pos="920750" algn="l"/>
              </a:tabLst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每一个开发人员要尽可能的利用其他人的现成的模块，减少重复</a:t>
            </a:r>
            <a:endParaRPr sz="1800">
              <a:latin typeface="黑体"/>
              <a:cs typeface="黑体"/>
            </a:endParaRPr>
          </a:p>
          <a:p>
            <a:pPr marL="92075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开发。</a:t>
            </a:r>
            <a:endParaRPr sz="1800">
              <a:latin typeface="黑体"/>
              <a:cs typeface="黑体"/>
            </a:endParaRPr>
          </a:p>
          <a:p>
            <a:pPr marL="920750" marR="5080" indent="-436880" algn="just">
              <a:lnSpc>
                <a:spcPct val="100699"/>
              </a:lnSpc>
              <a:spcBef>
                <a:spcPts val="75"/>
              </a:spcBef>
            </a:pPr>
            <a:r>
              <a:rPr sz="18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    </a:t>
            </a:r>
            <a:r>
              <a:rPr sz="1800" spc="-1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、</a:t>
            </a:r>
            <a:r>
              <a:rPr sz="1800" spc="-45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对函数进行模块化时，要考虑函数的层次关系，特别是在增加新 的功能模块时，对原来的函数代码要进行认真的调整，做到相同功能 的不同函数没有重复代码，此要求的目的在于便于代码维护。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大学《程序设计实习》课程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/>
                <a:cs typeface="黑体"/>
              </a:rPr>
              <a:t>例子</a:t>
            </a:r>
            <a:r>
              <a:rPr sz="3800" dirty="0">
                <a:latin typeface="黑体"/>
                <a:cs typeface="黑体"/>
              </a:rPr>
              <a:t>：</a:t>
            </a:r>
            <a:r>
              <a:rPr sz="3800" spc="-10" dirty="0">
                <a:latin typeface="Times New Roman"/>
                <a:cs typeface="Times New Roman"/>
              </a:rPr>
              <a:t>FuncTemplate.h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5652" y="1186950"/>
            <a:ext cx="6824980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340"/>
              </a:lnSpc>
              <a:tabLst>
                <a:tab pos="2299335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工程</a:t>
            </a:r>
            <a:r>
              <a:rPr sz="1400" spc="-5" dirty="0">
                <a:latin typeface="Times New Roman"/>
                <a:cs typeface="Times New Roman"/>
              </a:rPr>
              <a:t>:  F</a:t>
            </a:r>
            <a:r>
              <a:rPr sz="1400" spc="-10" dirty="0">
                <a:latin typeface="Times New Roman"/>
                <a:cs typeface="Times New Roman"/>
              </a:rPr>
              <a:t>uncTempla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e.</a:t>
            </a:r>
            <a:r>
              <a:rPr sz="1400" spc="-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描述</a:t>
            </a:r>
            <a:r>
              <a:rPr sz="1400" spc="-5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黑体"/>
                <a:cs typeface="黑体"/>
              </a:rPr>
              <a:t>用来处理对二叉树的一些算</a:t>
            </a:r>
            <a:r>
              <a:rPr sz="1400" dirty="0">
                <a:latin typeface="黑体"/>
                <a:cs typeface="黑体"/>
              </a:rPr>
              <a:t>法</a:t>
            </a:r>
            <a:r>
              <a:rPr sz="1400" spc="-1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黑体"/>
                <a:cs typeface="黑体"/>
              </a:rPr>
              <a:t>以及矩阵内存分配。</a:t>
            </a:r>
            <a:r>
              <a:rPr sz="1400" spc="34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340"/>
              </a:lnSpc>
              <a:tabLst>
                <a:tab pos="2654300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版本</a:t>
            </a:r>
            <a:r>
              <a:rPr sz="1400" spc="-5" dirty="0">
                <a:latin typeface="Times New Roman"/>
                <a:cs typeface="Times New Roman"/>
              </a:rPr>
              <a:t>:  F</a:t>
            </a:r>
            <a:r>
              <a:rPr sz="1400" spc="-10" dirty="0">
                <a:latin typeface="Times New Roman"/>
                <a:cs typeface="Times New Roman"/>
              </a:rPr>
              <a:t>uncTempla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黑体"/>
                <a:cs typeface="黑体"/>
              </a:rPr>
              <a:t>版</a:t>
            </a:r>
            <a:r>
              <a:rPr sz="1400" spc="-5" dirty="0">
                <a:latin typeface="黑体"/>
                <a:cs typeface="黑体"/>
              </a:rPr>
              <a:t>。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510"/>
              </a:lnSpc>
              <a:spcBef>
                <a:spcPts val="994"/>
              </a:spcBef>
              <a:tabLst>
                <a:tab pos="1791335" algn="l"/>
                <a:tab pos="2143125" algn="l"/>
              </a:tabLst>
            </a:pPr>
            <a:r>
              <a:rPr sz="1400" spc="-5" dirty="0">
                <a:latin typeface="Times New Roman"/>
                <a:cs typeface="Times New Roman"/>
              </a:rPr>
              <a:t>typedef struct _NODE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定义一个节点</a:t>
            </a:r>
            <a:endParaRPr sz="1400">
              <a:latin typeface="黑体"/>
              <a:cs typeface="黑体"/>
            </a:endParaRPr>
          </a:p>
          <a:p>
            <a:pPr marL="57150" marR="2971165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struct _NODE *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pLeftChild&amp;#59;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节点的左孩子 </a:t>
            </a:r>
            <a:r>
              <a:rPr sz="1400" spc="-5" dirty="0">
                <a:latin typeface="Times New Roman"/>
                <a:cs typeface="Times New Roman"/>
              </a:rPr>
              <a:t>struct _NODE *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pRightChi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d&amp;#59;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 /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节点的右孩子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ODE&amp;#59;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3532504" algn="l"/>
              </a:tabLst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功能：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用</a:t>
            </a:r>
            <a:r>
              <a:rPr sz="1400" spc="-5" dirty="0">
                <a:latin typeface="黑体"/>
                <a:cs typeface="黑体"/>
              </a:rPr>
              <a:t>循环来实现二叉树的左序遍历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340"/>
              </a:lnSpc>
              <a:tabLst>
                <a:tab pos="1785620" algn="l"/>
              </a:tabLst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参数：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pNode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ts val="1340"/>
              </a:lnSpc>
              <a:tabLst>
                <a:tab pos="4440555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入口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Node: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5" dirty="0">
                <a:latin typeface="黑体"/>
                <a:cs typeface="黑体"/>
              </a:rPr>
              <a:t>二叉树的入口地址，即根节点的地址。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1560830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出口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黑体"/>
                <a:cs typeface="黑体"/>
              </a:rPr>
              <a:t>无</a:t>
            </a:r>
            <a:r>
              <a:rPr sz="1400" spc="-5" dirty="0">
                <a:latin typeface="黑体"/>
                <a:cs typeface="黑体"/>
              </a:rPr>
              <a:t>。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返回：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黑体"/>
                <a:cs typeface="黑体"/>
              </a:rPr>
              <a:t>的函数返回码，如果返回值</a:t>
            </a:r>
            <a:r>
              <a:rPr sz="1400" dirty="0">
                <a:latin typeface="黑体"/>
                <a:cs typeface="黑体"/>
              </a:rPr>
              <a:t>为</a:t>
            </a:r>
            <a:r>
              <a:rPr sz="1400" spc="-10" dirty="0">
                <a:latin typeface="Times New Roman"/>
                <a:cs typeface="Times New Roman"/>
              </a:rPr>
              <a:t>CM</a:t>
            </a:r>
            <a:r>
              <a:rPr sz="1400" dirty="0">
                <a:latin typeface="Times New Roman"/>
                <a:cs typeface="Times New Roman"/>
              </a:rPr>
              <a:t>_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K,</a:t>
            </a:r>
            <a:r>
              <a:rPr sz="1400" spc="-5" dirty="0">
                <a:latin typeface="黑体"/>
                <a:cs typeface="黑体"/>
              </a:rPr>
              <a:t>表成功遍历，返回</a:t>
            </a:r>
            <a:r>
              <a:rPr sz="1400" spc="-34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243840" algn="l"/>
                <a:tab pos="380809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CM_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OINT_IS_NUL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黑体"/>
                <a:cs typeface="黑体"/>
              </a:rPr>
              <a:t>表二叉树指针为空。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long cmWalkTreeUseCy</a:t>
            </a:r>
            <a:r>
              <a:rPr sz="1400" spc="-20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le(const NODE *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pNode)&amp;#59;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4"/>
              </a:spcBef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  <a:tabLst>
                <a:tab pos="2776855" algn="l"/>
              </a:tabLst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功能：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对</a:t>
            </a:r>
            <a:r>
              <a:rPr sz="1400" spc="-5" dirty="0">
                <a:latin typeface="黑体"/>
                <a:cs typeface="黑体"/>
              </a:rPr>
              <a:t>矩阵进行分配内存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  <a:tabLst>
                <a:tab pos="3396615" algn="l"/>
              </a:tabLst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参数：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wRowSize,wColSize,ppplMatrix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tabLst>
                <a:tab pos="2959735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入口</a:t>
            </a:r>
            <a:r>
              <a:rPr sz="1400" spc="-5" dirty="0">
                <a:latin typeface="Times New Roman"/>
                <a:cs typeface="Times New Roman"/>
              </a:rPr>
              <a:t>) </a:t>
            </a:r>
            <a:r>
              <a:rPr sz="1400" spc="-10" dirty="0">
                <a:latin typeface="Times New Roman"/>
                <a:cs typeface="Times New Roman"/>
              </a:rPr>
              <a:t>wR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wSize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黑体"/>
                <a:cs typeface="黑体"/>
              </a:rPr>
              <a:t>矩阵的行数；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5119" y="6452609"/>
            <a:ext cx="682434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======================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long c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InitMatrix(const size_t wRowSize,const size_t wColS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ze,long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***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ppplMatr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)&amp;#59;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北京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652" y="5423606"/>
            <a:ext cx="244983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入口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ColSize:</a:t>
            </a:r>
            <a:r>
              <a:rPr sz="1400" spc="-5" dirty="0">
                <a:latin typeface="黑体"/>
                <a:cs typeface="黑体"/>
              </a:rPr>
              <a:t>矩阵的列数；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3730" y="5433317"/>
            <a:ext cx="125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119" y="5593517"/>
            <a:ext cx="533971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  <a:tabLst>
                <a:tab pos="3565525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入口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pplMatrix</a:t>
            </a:r>
            <a:r>
              <a:rPr sz="1400" spc="-15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黑体"/>
                <a:cs typeface="黑体"/>
              </a:rPr>
              <a:t>要分配的矩阵的地址；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3515995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出口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pplMatri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黑体"/>
                <a:cs typeface="黑体"/>
              </a:rPr>
              <a:t>：分配的矩阵的地址；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返回：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黑体"/>
                <a:cs typeface="黑体"/>
              </a:rPr>
              <a:t>的错误号，如果返回值</a:t>
            </a:r>
            <a:r>
              <a:rPr sz="1400" dirty="0">
                <a:latin typeface="黑体"/>
                <a:cs typeface="黑体"/>
              </a:rPr>
              <a:t>为</a:t>
            </a:r>
            <a:r>
              <a:rPr sz="1400" spc="-5" dirty="0">
                <a:latin typeface="Times New Roman"/>
                <a:cs typeface="Times New Roman"/>
              </a:rPr>
              <a:t>CM_OK,</a:t>
            </a:r>
            <a:r>
              <a:rPr sz="1400" spc="-5" dirty="0">
                <a:latin typeface="黑体"/>
                <a:cs typeface="黑体"/>
              </a:rPr>
              <a:t>表分配成功，返回</a:t>
            </a:r>
            <a:r>
              <a:rPr sz="1400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CM_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OINTER</a:t>
            </a:r>
            <a:r>
              <a:rPr sz="1400" dirty="0">
                <a:latin typeface="Times New Roman"/>
                <a:cs typeface="Times New Roman"/>
              </a:rPr>
              <a:t>_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S_NOT_NUL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黑体"/>
                <a:cs typeface="黑体"/>
              </a:rPr>
              <a:t>表矩阵的入口地址值不为空。</a:t>
            </a:r>
            <a:r>
              <a:rPr sz="1400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tabLst>
                <a:tab pos="243840" algn="l"/>
                <a:tab pos="403542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CM</a:t>
            </a:r>
            <a:r>
              <a:rPr sz="1400" dirty="0">
                <a:latin typeface="Times New Roman"/>
                <a:cs typeface="Times New Roman"/>
              </a:rPr>
              <a:t>_</a:t>
            </a:r>
            <a:r>
              <a:rPr sz="1400" spc="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EM_ALLOC_FAILED </a:t>
            </a:r>
            <a:r>
              <a:rPr sz="1400" spc="-5" dirty="0">
                <a:latin typeface="黑体"/>
                <a:cs typeface="黑体"/>
              </a:rPr>
              <a:t>系统的内存不足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大学《程序设计实习》课程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/>
                <a:cs typeface="黑体"/>
              </a:rPr>
              <a:t>例子</a:t>
            </a:r>
            <a:r>
              <a:rPr sz="3800" dirty="0">
                <a:latin typeface="黑体"/>
                <a:cs typeface="黑体"/>
              </a:rPr>
              <a:t>：</a:t>
            </a:r>
            <a:r>
              <a:rPr sz="3800" spc="-5" dirty="0">
                <a:latin typeface="Times New Roman"/>
                <a:cs typeface="Times New Roman"/>
              </a:rPr>
              <a:t>FuncTemplate.cpp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6717" y="1186950"/>
            <a:ext cx="7308850" cy="478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23774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工程</a:t>
            </a:r>
            <a:r>
              <a:rPr sz="1400" spc="-5" dirty="0">
                <a:latin typeface="Times New Roman"/>
                <a:cs typeface="Times New Roman"/>
              </a:rPr>
              <a:t>:  FuncTempla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e.cpp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1443355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作者：</a:t>
            </a:r>
            <a:r>
              <a:rPr sz="1400" spc="-350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*</a:t>
            </a:r>
            <a:r>
              <a:rPr sz="1400" spc="-5" dirty="0">
                <a:latin typeface="Times New Roman"/>
                <a:cs typeface="Times New Roman"/>
              </a:rPr>
              <a:t>*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1932305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修改者：</a:t>
            </a:r>
            <a:r>
              <a:rPr sz="1400" spc="-350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**,***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描述</a:t>
            </a:r>
            <a:r>
              <a:rPr sz="1400" spc="-5" dirty="0">
                <a:latin typeface="Times New Roman"/>
                <a:cs typeface="Times New Roman"/>
              </a:rPr>
              <a:t>:  </a:t>
            </a:r>
            <a:r>
              <a:rPr sz="1400" spc="-5" dirty="0">
                <a:latin typeface="黑体"/>
                <a:cs typeface="黑体"/>
              </a:rPr>
              <a:t>用来处理对二叉树的一些算</a:t>
            </a:r>
            <a:r>
              <a:rPr sz="1400" dirty="0">
                <a:latin typeface="黑体"/>
                <a:cs typeface="黑体"/>
              </a:rPr>
              <a:t>法</a:t>
            </a:r>
            <a:r>
              <a:rPr sz="1400" spc="-1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黑体"/>
                <a:cs typeface="黑体"/>
              </a:rPr>
              <a:t>以及矩阵内存分配。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主要函数</a:t>
            </a:r>
            <a:r>
              <a:rPr sz="1400" dirty="0">
                <a:latin typeface="黑体"/>
                <a:cs typeface="黑体"/>
              </a:rPr>
              <a:t>：</a:t>
            </a:r>
            <a:r>
              <a:rPr sz="1400" spc="-5" dirty="0">
                <a:latin typeface="Times New Roman"/>
                <a:cs typeface="Times New Roman"/>
              </a:rPr>
              <a:t>cmWalkTreeUseC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le,cmInitMatrix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版本</a:t>
            </a:r>
            <a:r>
              <a:rPr sz="1400" spc="-5" dirty="0">
                <a:latin typeface="Times New Roman"/>
                <a:cs typeface="Times New Roman"/>
              </a:rPr>
              <a:t>:  F</a:t>
            </a:r>
            <a:r>
              <a:rPr sz="1400" spc="-10" dirty="0">
                <a:latin typeface="Times New Roman"/>
                <a:cs typeface="Times New Roman"/>
              </a:rPr>
              <a:t>uncTempla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黑体"/>
                <a:cs typeface="黑体"/>
              </a:rPr>
              <a:t>版。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2272030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完成日期</a:t>
            </a:r>
            <a:r>
              <a:rPr sz="1400" spc="-10" dirty="0">
                <a:latin typeface="黑体"/>
                <a:cs typeface="黑体"/>
              </a:rPr>
              <a:t>：</a:t>
            </a:r>
            <a:r>
              <a:rPr sz="1400" spc="-5" dirty="0">
                <a:latin typeface="Times New Roman"/>
                <a:cs typeface="Times New Roman"/>
              </a:rPr>
              <a:t>2000-8-26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3061335" algn="l"/>
              </a:tabLst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修改日</a:t>
            </a:r>
            <a:r>
              <a:rPr sz="1400" dirty="0">
                <a:latin typeface="黑体"/>
                <a:cs typeface="黑体"/>
              </a:rPr>
              <a:t>期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2000-8-27,2001-12-21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参考文献：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图</a:t>
            </a:r>
            <a:r>
              <a:rPr sz="1400" spc="-5" dirty="0">
                <a:latin typeface="黑体"/>
                <a:cs typeface="黑体"/>
              </a:rPr>
              <a:t>形程序开发人员指</a:t>
            </a:r>
            <a:r>
              <a:rPr sz="1400" spc="-10" dirty="0">
                <a:latin typeface="黑体"/>
                <a:cs typeface="黑体"/>
              </a:rPr>
              <a:t>南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机械工业出版社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</a:t>
            </a:r>
            <a:r>
              <a:rPr sz="1400" spc="-20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/////////////////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</a:pPr>
            <a:r>
              <a:rPr sz="1400" spc="-5" dirty="0">
                <a:latin typeface="Times New Roman"/>
                <a:cs typeface="Times New Roman"/>
              </a:rPr>
              <a:t>#define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#include &amp;quo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;std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o.h&amp;quo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#include &amp;quo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;std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ib.h&amp;quot;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542915">
              <a:lnSpc>
                <a:spcPct val="79600"/>
              </a:lnSpc>
              <a:tabLst>
                <a:tab pos="659130" algn="l"/>
              </a:tabLst>
            </a:pPr>
            <a:r>
              <a:rPr sz="1400" spc="-5" dirty="0">
                <a:latin typeface="Times New Roman"/>
                <a:cs typeface="Times New Roman"/>
              </a:rPr>
              <a:t>#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fdef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latin typeface="Times New Roman"/>
                <a:cs typeface="Times New Roman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cplusplus extern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&amp;quot;C&amp;quot; 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tabLst>
                <a:tab pos="916305" algn="l"/>
              </a:tabLst>
            </a:pPr>
            <a:r>
              <a:rPr sz="1400" spc="-5" dirty="0">
                <a:latin typeface="Times New Roman"/>
                <a:cs typeface="Times New Roman"/>
              </a:rPr>
              <a:t>#endif  /* </a:t>
            </a:r>
            <a:r>
              <a:rPr sz="1400" u="sng" spc="-5" dirty="0">
                <a:latin typeface="Times New Roman"/>
                <a:cs typeface="Times New Roman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cplusp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us */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4"/>
              </a:spcBef>
            </a:pPr>
            <a:r>
              <a:rPr sz="1400" spc="-5" dirty="0">
                <a:latin typeface="Times New Roman"/>
                <a:cs typeface="Times New Roman"/>
              </a:rPr>
              <a:t>#include &amp;quo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;makehresult.h&amp;quo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#include &amp;quo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;me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ory.h&amp;quot;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#include &amp;quo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;functe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plate.h&amp;quo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0"/>
              </a:spcBef>
              <a:tabLst>
                <a:tab pos="3207385" algn="l"/>
              </a:tabLst>
            </a:pPr>
            <a:r>
              <a:rPr sz="1400" spc="-5" dirty="0">
                <a:latin typeface="Times New Roman"/>
                <a:cs typeface="Times New Roman"/>
              </a:rPr>
              <a:t>#define CM_MEM_POINTER_IS_NULL	CMEMAKEH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(0X100)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表示指针不为空的错误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510"/>
              </a:lnSpc>
              <a:tabLst>
                <a:tab pos="3617595" algn="l"/>
              </a:tabLst>
            </a:pPr>
            <a:r>
              <a:rPr sz="1400" spc="-5" dirty="0">
                <a:latin typeface="Times New Roman"/>
                <a:cs typeface="Times New Roman"/>
              </a:rPr>
              <a:t>#define CM_MEM_POINTER_IS_NO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_NULL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CMEMAKEHR(0X101)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表示指针不为空的错误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599690" algn="l"/>
              </a:tabLst>
            </a:pPr>
            <a:r>
              <a:rPr sz="1400" spc="-5" dirty="0">
                <a:latin typeface="Times New Roman"/>
                <a:cs typeface="Times New Roman"/>
              </a:rPr>
              <a:t>#define MAX_PUSHED_NODES	100  //</a:t>
            </a:r>
            <a:r>
              <a:rPr sz="1400" spc="-5" dirty="0">
                <a:latin typeface="黑体"/>
                <a:cs typeface="黑体"/>
              </a:rPr>
              <a:t>定义最大压栈数量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北京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大学《程序设计实习》课程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/>
                <a:cs typeface="黑体"/>
              </a:rPr>
              <a:t>例子</a:t>
            </a:r>
            <a:r>
              <a:rPr sz="3800" dirty="0">
                <a:latin typeface="黑体"/>
                <a:cs typeface="黑体"/>
              </a:rPr>
              <a:t>：</a:t>
            </a:r>
            <a:r>
              <a:rPr sz="3800" spc="-5" dirty="0">
                <a:latin typeface="Times New Roman"/>
                <a:cs typeface="Times New Roman"/>
              </a:rPr>
              <a:t>FuncTemplate.cpp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6184" y="1177238"/>
            <a:ext cx="6726555" cy="513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///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程序函数说明开始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功能：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用</a:t>
            </a:r>
            <a:r>
              <a:rPr sz="1400" spc="-5" dirty="0">
                <a:latin typeface="黑体"/>
                <a:cs typeface="黑体"/>
              </a:rPr>
              <a:t>循环来实现二叉树的左序遍历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1864995" algn="l"/>
              </a:tabLst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参数：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cpNode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入口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cpNode: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5" dirty="0">
                <a:latin typeface="黑体"/>
                <a:cs typeface="黑体"/>
              </a:rPr>
              <a:t>二叉树的入口地址，即根节点的地址。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1560830" algn="l"/>
              </a:tabLst>
            </a:pPr>
            <a:r>
              <a:rPr sz="1400" spc="-10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出口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黑体"/>
                <a:cs typeface="黑体"/>
              </a:rPr>
              <a:t>无</a:t>
            </a:r>
            <a:r>
              <a:rPr sz="1400" spc="-5" dirty="0">
                <a:latin typeface="黑体"/>
                <a:cs typeface="黑体"/>
              </a:rPr>
              <a:t>。</a:t>
            </a:r>
            <a:r>
              <a:rPr sz="1400" dirty="0">
                <a:latin typeface="黑体"/>
                <a:cs typeface="黑体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返回：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黑体"/>
                <a:cs typeface="黑体"/>
              </a:rPr>
              <a:t>的函数返回码，如果返回值</a:t>
            </a:r>
            <a:r>
              <a:rPr sz="1400" dirty="0">
                <a:latin typeface="黑体"/>
                <a:cs typeface="黑体"/>
              </a:rPr>
              <a:t>为</a:t>
            </a:r>
            <a:r>
              <a:rPr sz="1400" spc="-10" dirty="0">
                <a:latin typeface="Times New Roman"/>
                <a:cs typeface="Times New Roman"/>
              </a:rPr>
              <a:t>CM</a:t>
            </a:r>
            <a:r>
              <a:rPr sz="1400" dirty="0">
                <a:latin typeface="Times New Roman"/>
                <a:cs typeface="Times New Roman"/>
              </a:rPr>
              <a:t>_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K,</a:t>
            </a:r>
            <a:r>
              <a:rPr sz="1400" spc="-5" dirty="0">
                <a:latin typeface="黑体"/>
                <a:cs typeface="黑体"/>
              </a:rPr>
              <a:t>表成功遍历，返回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24447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MS_POINT_IS_NUL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黑体"/>
                <a:cs typeface="黑体"/>
              </a:rPr>
              <a:t>表二叉树指针为空。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调用方法：在调用此函数前必须先初始化二叉树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思</a:t>
            </a:r>
            <a:r>
              <a:rPr sz="1400" dirty="0">
                <a:latin typeface="黑体"/>
                <a:cs typeface="黑体"/>
              </a:rPr>
              <a:t>路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黑体"/>
                <a:cs typeface="黑体"/>
              </a:rPr>
              <a:t>如果正在访问某节点，如果该</a:t>
            </a:r>
            <a:r>
              <a:rPr sz="1400" dirty="0">
                <a:latin typeface="黑体"/>
                <a:cs typeface="黑体"/>
              </a:rPr>
              <a:t>节</a:t>
            </a:r>
            <a:r>
              <a:rPr sz="1400" spc="-5" dirty="0">
                <a:latin typeface="黑体"/>
                <a:cs typeface="黑体"/>
              </a:rPr>
              <a:t>点有左分枝，就先访问左分枝。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接着访问该节点，如果该</a:t>
            </a:r>
            <a:r>
              <a:rPr sz="1400" dirty="0">
                <a:latin typeface="黑体"/>
                <a:cs typeface="黑体"/>
              </a:rPr>
              <a:t>节</a:t>
            </a:r>
            <a:r>
              <a:rPr sz="1400" spc="-5" dirty="0">
                <a:latin typeface="黑体"/>
                <a:cs typeface="黑体"/>
              </a:rPr>
              <a:t>点还有右分支。就再访问右分支。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35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访问左分枝时，在该处栈</a:t>
            </a:r>
            <a:r>
              <a:rPr sz="1400" dirty="0">
                <a:latin typeface="黑体"/>
                <a:cs typeface="黑体"/>
              </a:rPr>
              <a:t>中</a:t>
            </a:r>
            <a:r>
              <a:rPr sz="1400" spc="-5" dirty="0">
                <a:latin typeface="黑体"/>
                <a:cs typeface="黑体"/>
              </a:rPr>
              <a:t>做标记，当处理完左分枝就访问此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处。访问完每一个节点后</a:t>
            </a:r>
            <a:r>
              <a:rPr sz="1400" dirty="0">
                <a:latin typeface="黑体"/>
                <a:cs typeface="黑体"/>
              </a:rPr>
              <a:t>，</a:t>
            </a:r>
            <a:r>
              <a:rPr sz="1400" spc="-5" dirty="0">
                <a:latin typeface="黑体"/>
                <a:cs typeface="黑体"/>
              </a:rPr>
              <a:t>如果该节点没有右孩子，并且栈已经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243840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为空，那么对该节点的访</a:t>
            </a:r>
            <a:r>
              <a:rPr sz="1400" dirty="0">
                <a:latin typeface="黑体"/>
                <a:cs typeface="黑体"/>
              </a:rPr>
              <a:t>问</a:t>
            </a:r>
            <a:r>
              <a:rPr sz="1400" spc="-5" dirty="0">
                <a:latin typeface="黑体"/>
                <a:cs typeface="黑体"/>
              </a:rPr>
              <a:t>就完成，代码对每一个节点都重复以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  <a:tabLst>
                <a:tab pos="243840" algn="l"/>
                <a:tab pos="1487805" algn="l"/>
              </a:tabLst>
            </a:pPr>
            <a:r>
              <a:rPr sz="1400" spc="-5" dirty="0">
                <a:latin typeface="Times New Roman"/>
                <a:cs typeface="Times New Roman"/>
              </a:rPr>
              <a:t>//	</a:t>
            </a:r>
            <a:r>
              <a:rPr sz="1400" spc="-5" dirty="0">
                <a:latin typeface="黑体"/>
                <a:cs typeface="黑体"/>
              </a:rPr>
              <a:t>上操作。	</a:t>
            </a:r>
            <a:r>
              <a:rPr sz="1400" dirty="0">
                <a:latin typeface="Times New Roman"/>
                <a:cs typeface="Times New Roman"/>
              </a:rPr>
              <a:t>//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参阅：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dirty="0">
                <a:latin typeface="黑体"/>
                <a:cs typeface="黑体"/>
              </a:rPr>
              <a:t>图</a:t>
            </a:r>
            <a:r>
              <a:rPr sz="1400" spc="-5" dirty="0">
                <a:latin typeface="黑体"/>
                <a:cs typeface="黑体"/>
              </a:rPr>
              <a:t>形程序开发人员指</a:t>
            </a:r>
            <a:r>
              <a:rPr sz="1400" spc="-10" dirty="0">
                <a:latin typeface="黑体"/>
                <a:cs typeface="黑体"/>
              </a:rPr>
              <a:t>南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机械工业出版社</a:t>
            </a:r>
            <a:r>
              <a:rPr sz="1400" spc="-5" dirty="0">
                <a:latin typeface="Times New Roman"/>
                <a:cs typeface="Times New Roman"/>
              </a:rPr>
              <a:t>)Page:927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黑体"/>
                <a:cs typeface="黑体"/>
              </a:rPr>
              <a:t>日期：</a:t>
            </a:r>
            <a:r>
              <a:rPr sz="1400" spc="-355" dirty="0">
                <a:latin typeface="黑体"/>
                <a:cs typeface="黑体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2000/8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26</a:t>
            </a:r>
            <a:r>
              <a:rPr sz="1400" spc="-15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9:40--2000/8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26.21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latin typeface="Times New Roman"/>
                <a:cs typeface="Times New Roman"/>
              </a:rPr>
              <a:t>//========================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====================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  <a:spcBef>
                <a:spcPts val="994"/>
              </a:spcBef>
            </a:pPr>
            <a:r>
              <a:rPr sz="1400" spc="-5" dirty="0">
                <a:latin typeface="Times New Roman"/>
                <a:cs typeface="Times New Roman"/>
              </a:rPr>
              <a:t>HRESULT cmWalkTreeUseCycle(const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 *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cpNode)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10" dirty="0">
                <a:latin typeface="Times New Roman"/>
                <a:cs typeface="Times New Roman"/>
              </a:rPr>
              <a:t>///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程序函数说明结束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335"/>
              </a:lnSpc>
            </a:pPr>
            <a:r>
              <a:rPr sz="1400" spc="-5" dirty="0">
                <a:latin typeface="Times New Roman"/>
                <a:cs typeface="Times New Roman"/>
              </a:rPr>
              <a:t>HRESULT lResult&amp;#59</a:t>
            </a:r>
            <a:r>
              <a:rPr sz="1400" spc="-15" dirty="0">
                <a:latin typeface="Times New Roman"/>
                <a:cs typeface="Times New Roman"/>
              </a:rPr>
              <a:t>;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用来保存返回的错误号。</a:t>
            </a:r>
            <a:endParaRPr sz="1400">
              <a:latin typeface="黑体"/>
              <a:cs typeface="黑体"/>
            </a:endParaRPr>
          </a:p>
          <a:p>
            <a:pPr marL="56515" marR="795655">
              <a:lnSpc>
                <a:spcPct val="79600"/>
              </a:lnSpc>
              <a:spcBef>
                <a:spcPts val="165"/>
              </a:spcBef>
            </a:pPr>
            <a:r>
              <a:rPr sz="1400" spc="-5" dirty="0">
                <a:latin typeface="Times New Roman"/>
                <a:cs typeface="Times New Roman"/>
              </a:rPr>
              <a:t>NODE *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pNodeStack[MAX_PUSHED_NODES]&amp;#59</a:t>
            </a:r>
            <a:r>
              <a:rPr sz="1400" spc="-10" dirty="0">
                <a:latin typeface="Times New Roman"/>
                <a:cs typeface="Times New Roman"/>
              </a:rPr>
              <a:t>;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用来作为节点的堆栈。 </a:t>
            </a:r>
            <a:r>
              <a:rPr sz="1400" spc="-5" dirty="0">
                <a:latin typeface="Times New Roman"/>
                <a:cs typeface="Times New Roman"/>
              </a:rPr>
              <a:t>NODE **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ppNodeStack&amp;#59;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用来指示节点堆栈的指针。</a:t>
            </a:r>
            <a:endParaRPr sz="1400">
              <a:latin typeface="黑体"/>
              <a:cs typeface="黑体"/>
            </a:endParaRPr>
          </a:p>
          <a:p>
            <a:pPr marL="56515">
              <a:lnSpc>
                <a:spcPts val="1510"/>
              </a:lnSpc>
              <a:spcBef>
                <a:spcPts val="994"/>
              </a:spcBef>
            </a:pPr>
            <a:r>
              <a:rPr sz="1400" spc="-5" dirty="0">
                <a:latin typeface="Times New Roman"/>
                <a:cs typeface="Times New Roman"/>
              </a:rPr>
              <a:t>lResult=CM_OK&amp;#59;</a:t>
            </a:r>
            <a:endParaRPr sz="1400">
              <a:latin typeface="Times New Roman"/>
              <a:cs typeface="Times New Roman"/>
            </a:endParaRPr>
          </a:p>
          <a:p>
            <a:pPr marL="56515" marR="514096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判断树是否为空。 </a:t>
            </a:r>
            <a:r>
              <a:rPr sz="1400" spc="-5" dirty="0">
                <a:latin typeface="Times New Roman"/>
                <a:cs typeface="Times New Roman"/>
              </a:rPr>
              <a:t>if(cpNode !=NULL)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北京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大学《程序设计实习》课程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/>
                <a:cs typeface="黑体"/>
              </a:rPr>
              <a:t>例子</a:t>
            </a:r>
            <a:r>
              <a:rPr sz="3800" dirty="0">
                <a:latin typeface="黑体"/>
                <a:cs typeface="黑体"/>
              </a:rPr>
              <a:t>：</a:t>
            </a:r>
            <a:r>
              <a:rPr sz="3800" spc="-5" dirty="0">
                <a:latin typeface="Times New Roman"/>
                <a:cs typeface="Times New Roman"/>
              </a:rPr>
              <a:t>FuncTemplate.cpp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2917" y="1177238"/>
            <a:ext cx="6936105" cy="530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3424554" indent="-12065">
              <a:lnSpc>
                <a:spcPct val="79600"/>
              </a:lnSpc>
            </a:pPr>
            <a:r>
              <a:rPr sz="1400" spc="-5" dirty="0">
                <a:latin typeface="Times New Roman"/>
                <a:cs typeface="Times New Roman"/>
              </a:rPr>
              <a:t>pNodeStack[0</a:t>
            </a:r>
            <a:r>
              <a:rPr sz="1400" spc="-15" dirty="0">
                <a:latin typeface="Times New Roman"/>
                <a:cs typeface="Times New Roman"/>
              </a:rPr>
              <a:t>]</a:t>
            </a:r>
            <a:r>
              <a:rPr sz="1400" spc="-5" dirty="0">
                <a:latin typeface="Times New Roman"/>
                <a:cs typeface="Times New Roman"/>
              </a:rPr>
              <a:t>=NULL&amp;#59; 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黑体"/>
                <a:cs typeface="黑体"/>
              </a:rPr>
              <a:t>设置堆栈为空。 </a:t>
            </a:r>
            <a:r>
              <a:rPr sz="1400" spc="-5" dirty="0">
                <a:latin typeface="Times New Roman"/>
                <a:cs typeface="Times New Roman"/>
              </a:rPr>
              <a:t>ppNodeStack=pNodeStack+1&amp;#59; for(&amp;#59;&amp;#59;)</a:t>
            </a:r>
            <a:endParaRPr sz="1400">
              <a:latin typeface="Times New Roman"/>
              <a:cs typeface="Times New Roman"/>
            </a:endParaRPr>
          </a:p>
          <a:p>
            <a:pPr marL="24765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6858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如果当前的节点有左孩子，对当前点压栈。</a:t>
            </a:r>
            <a:r>
              <a:rPr sz="1400" dirty="0">
                <a:latin typeface="黑体"/>
                <a:cs typeface="黑体"/>
              </a:rPr>
              <a:t>并</a:t>
            </a:r>
            <a:r>
              <a:rPr sz="1400" spc="-5" dirty="0">
                <a:latin typeface="黑体"/>
                <a:cs typeface="黑体"/>
              </a:rPr>
              <a:t>把当前点移到左孩子，开始遍历左子树，</a:t>
            </a:r>
            <a:endParaRPr sz="1400">
              <a:latin typeface="黑体"/>
              <a:cs typeface="黑体"/>
            </a:endParaRPr>
          </a:p>
          <a:p>
            <a:pPr marL="69215" marR="3916045" indent="-127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如此，直到找到没有左孩子的节点。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(cpNode-&gt;;pLeftChild!=NULL)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13664" marR="3756660" indent="-127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*ppNodeStack++=(NODE*)cpNode&amp;</a:t>
            </a:r>
            <a:r>
              <a:rPr sz="1400" dirty="0">
                <a:latin typeface="Times New Roman"/>
                <a:cs typeface="Times New Roman"/>
              </a:rPr>
              <a:t>#</a:t>
            </a:r>
            <a:r>
              <a:rPr sz="1400" spc="-5" dirty="0">
                <a:latin typeface="Times New Roman"/>
                <a:cs typeface="Times New Roman"/>
              </a:rPr>
              <a:t>59; cpNode=cpNode-&gt;;pLeftChild&amp;#59;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68580">
              <a:lnSpc>
                <a:spcPts val="1510"/>
              </a:lnSpc>
              <a:spcBef>
                <a:spcPts val="9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我们现在处于没有左孩子的节点，所以访问</a:t>
            </a:r>
            <a:r>
              <a:rPr sz="1400" dirty="0">
                <a:latin typeface="黑体"/>
                <a:cs typeface="黑体"/>
              </a:rPr>
              <a:t>节</a:t>
            </a:r>
            <a:r>
              <a:rPr sz="1400" spc="-5" dirty="0">
                <a:latin typeface="黑体"/>
                <a:cs typeface="黑体"/>
              </a:rPr>
              <a:t>点，如果有右子树，然后访问右子树。或</a:t>
            </a:r>
            <a:endParaRPr sz="1400">
              <a:latin typeface="黑体"/>
              <a:cs typeface="黑体"/>
            </a:endParaRPr>
          </a:p>
          <a:p>
            <a:pPr marL="68580" marR="715645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后入的节点。重复节点的出栈直到</a:t>
            </a:r>
            <a:r>
              <a:rPr sz="1400" dirty="0">
                <a:latin typeface="黑体"/>
                <a:cs typeface="黑体"/>
              </a:rPr>
              <a:t>我</a:t>
            </a:r>
            <a:r>
              <a:rPr sz="1400" spc="-5" dirty="0">
                <a:latin typeface="黑体"/>
                <a:cs typeface="黑体"/>
              </a:rPr>
              <a:t>们找到有右子树的节点，或所有节点出栈 </a:t>
            </a:r>
            <a:r>
              <a:rPr sz="1400" spc="-5" dirty="0">
                <a:latin typeface="Times New Roman"/>
                <a:cs typeface="Times New Roman"/>
              </a:rPr>
              <a:t>for(&amp;#59;&amp;#59</a:t>
            </a:r>
            <a:r>
              <a:rPr sz="1400" spc="-10" dirty="0">
                <a:latin typeface="Times New Roman"/>
                <a:cs typeface="Times New Roman"/>
              </a:rPr>
              <a:t>;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13664" marR="3931285" indent="-127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访问节</a:t>
            </a:r>
            <a:r>
              <a:rPr sz="1400" spc="-10" dirty="0">
                <a:latin typeface="黑体"/>
                <a:cs typeface="黑体"/>
              </a:rPr>
              <a:t>点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黑体"/>
                <a:cs typeface="黑体"/>
              </a:rPr>
              <a:t>调用别的函数，没有实现</a:t>
            </a:r>
            <a:r>
              <a:rPr sz="1400" spc="-5" dirty="0">
                <a:latin typeface="Times New Roman"/>
                <a:cs typeface="Times New Roman"/>
              </a:rPr>
              <a:t>) cmVisitNode(cpNode)&amp;#59;</a:t>
            </a:r>
            <a:endParaRPr sz="1400">
              <a:latin typeface="Times New Roman"/>
              <a:cs typeface="Times New Roman"/>
            </a:endParaRPr>
          </a:p>
          <a:p>
            <a:pPr marL="113030">
              <a:lnSpc>
                <a:spcPts val="1510"/>
              </a:lnSpc>
              <a:spcBef>
                <a:spcPts val="994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如果节点有右孩子，使该孩子成为当前节</a:t>
            </a:r>
            <a:r>
              <a:rPr sz="1400" dirty="0">
                <a:latin typeface="黑体"/>
                <a:cs typeface="黑体"/>
              </a:rPr>
              <a:t>点</a:t>
            </a:r>
            <a:r>
              <a:rPr sz="1400" spc="-5" dirty="0">
                <a:latin typeface="黑体"/>
                <a:cs typeface="黑体"/>
              </a:rPr>
              <a:t>并开始遍历其子树，否则回朔访问节点</a:t>
            </a:r>
            <a:endParaRPr sz="1400">
              <a:latin typeface="黑体"/>
              <a:cs typeface="黑体"/>
            </a:endParaRPr>
          </a:p>
          <a:p>
            <a:pPr marL="113030" marR="156083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直到我们发现一个有右子树的节</a:t>
            </a:r>
            <a:r>
              <a:rPr sz="1400" dirty="0">
                <a:latin typeface="黑体"/>
                <a:cs typeface="黑体"/>
              </a:rPr>
              <a:t>点</a:t>
            </a:r>
            <a:r>
              <a:rPr sz="1400" spc="-5" dirty="0">
                <a:latin typeface="黑体"/>
                <a:cs typeface="黑体"/>
              </a:rPr>
              <a:t>，或所有的入栈点已经被访问。 </a:t>
            </a:r>
            <a:r>
              <a:rPr sz="1400" spc="-5" dirty="0">
                <a:latin typeface="Times New Roman"/>
                <a:cs typeface="Times New Roman"/>
              </a:rPr>
              <a:t>if(cpNode-&gt;;pRightChild!</a:t>
            </a:r>
            <a:r>
              <a:rPr sz="1400" spc="-15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NULL)</a:t>
            </a: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57480" marR="4018915" indent="635">
              <a:lnSpc>
                <a:spcPct val="79600"/>
              </a:lnSpc>
              <a:spcBef>
                <a:spcPts val="165"/>
              </a:spcBef>
            </a:pPr>
            <a:r>
              <a:rPr sz="1400" spc="-5" dirty="0">
                <a:latin typeface="Times New Roman"/>
                <a:cs typeface="Times New Roman"/>
              </a:rPr>
              <a:t>cpNode=cpNode-&gt;;pRightChild</a:t>
            </a:r>
            <a:r>
              <a:rPr sz="1400" spc="-15" dirty="0">
                <a:latin typeface="Times New Roman"/>
                <a:cs typeface="Times New Roman"/>
              </a:rPr>
              <a:t>&amp;</a:t>
            </a:r>
            <a:r>
              <a:rPr sz="1400" spc="-5" dirty="0">
                <a:latin typeface="Times New Roman"/>
                <a:cs typeface="Times New Roman"/>
              </a:rPr>
              <a:t>#59; break&amp;#59;</a:t>
            </a: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150">
              <a:latin typeface="Times New Roman"/>
              <a:cs typeface="Times New Roman"/>
            </a:endParaRPr>
          </a:p>
          <a:p>
            <a:pPr marL="113030" marR="2093595">
              <a:lnSpc>
                <a:spcPct val="796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出栈下一个节点，我们可以访问它，并判断是否有右子树。 </a:t>
            </a:r>
            <a:r>
              <a:rPr sz="1400" spc="-5" dirty="0">
                <a:latin typeface="Times New Roman"/>
                <a:cs typeface="Times New Roman"/>
              </a:rPr>
              <a:t>if((cpNode=*(--ppNodeStack))==NUL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5748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栈为空并且当前节点没有右子树，完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327" y="6443075"/>
            <a:ext cx="175513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成遍历。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lResult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=CM_OK&amp;#59;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北京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63" y="1123822"/>
            <a:ext cx="4655820" cy="71755"/>
          </a:xfrm>
          <a:custGeom>
            <a:avLst/>
            <a:gdLst/>
            <a:ahLst/>
            <a:cxnLst/>
            <a:rect l="l" t="t" r="r" b="b"/>
            <a:pathLst>
              <a:path w="4655820" h="71755">
                <a:moveTo>
                  <a:pt x="0" y="0"/>
                </a:moveTo>
                <a:lnTo>
                  <a:pt x="0" y="71628"/>
                </a:lnTo>
                <a:lnTo>
                  <a:pt x="4655819" y="71628"/>
                </a:lnTo>
                <a:lnTo>
                  <a:pt x="4655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263" y="1123822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8245" y="27304"/>
            <a:ext cx="6477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84" y="1195450"/>
            <a:ext cx="8076565" cy="566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大学《程序设计实习》课程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422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z="3800" spc="-5" dirty="0">
                <a:latin typeface="黑体"/>
                <a:cs typeface="黑体"/>
              </a:rPr>
              <a:t>例子</a:t>
            </a:r>
            <a:r>
              <a:rPr sz="3800" dirty="0">
                <a:latin typeface="黑体"/>
                <a:cs typeface="黑体"/>
              </a:rPr>
              <a:t>：</a:t>
            </a:r>
            <a:r>
              <a:rPr sz="3800" spc="-5" dirty="0">
                <a:latin typeface="Times New Roman"/>
                <a:cs typeface="Times New Roman"/>
              </a:rPr>
              <a:t>FuncTemplate.cpp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67" y="1195450"/>
            <a:ext cx="8001000" cy="5661025"/>
          </a:xfrm>
          <a:custGeom>
            <a:avLst/>
            <a:gdLst/>
            <a:ahLst/>
            <a:cxnLst/>
            <a:rect l="l" t="t" r="r" b="b"/>
            <a:pathLst>
              <a:path w="8001000" h="5661025">
                <a:moveTo>
                  <a:pt x="0" y="0"/>
                </a:moveTo>
                <a:lnTo>
                  <a:pt x="0" y="5660898"/>
                </a:lnTo>
                <a:lnTo>
                  <a:pt x="8001000" y="5660898"/>
                </a:lnTo>
                <a:lnTo>
                  <a:pt x="800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6487" y="1177238"/>
            <a:ext cx="4923790" cy="276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5080">
              <a:lnSpc>
                <a:spcPct val="796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出栈下一个节点，我们可以访问它，并判断是否有右子树。 </a:t>
            </a:r>
            <a:r>
              <a:rPr sz="1400" spc="-5" dirty="0">
                <a:latin typeface="Times New Roman"/>
                <a:cs typeface="Times New Roman"/>
              </a:rPr>
              <a:t>if((cpNode=*(--ppNodeStack))==NUL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9865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3431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栈为空并且当前节点没有右子树，完</a:t>
            </a:r>
            <a:endParaRPr sz="1400">
              <a:latin typeface="黑体"/>
              <a:cs typeface="黑体"/>
            </a:endParaRPr>
          </a:p>
          <a:p>
            <a:pPr marL="23431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成遍历。</a:t>
            </a:r>
            <a:endParaRPr sz="1400">
              <a:latin typeface="黑体"/>
              <a:cs typeface="黑体"/>
            </a:endParaRPr>
          </a:p>
          <a:p>
            <a:pPr marL="234315" marR="2951480">
              <a:lnSpc>
                <a:spcPct val="796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lResult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=CM_OK&amp;#59; goto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ND&amp;#59;</a:t>
            </a:r>
            <a:endParaRPr sz="1400">
              <a:latin typeface="Times New Roman"/>
              <a:cs typeface="Times New Roman"/>
            </a:endParaRPr>
          </a:p>
          <a:p>
            <a:pPr marL="189865">
              <a:lnSpc>
                <a:spcPts val="1165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46050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335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56515" marR="238125">
              <a:lnSpc>
                <a:spcPct val="79600"/>
              </a:lnSpc>
              <a:spcBef>
                <a:spcPts val="16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" dirty="0">
                <a:latin typeface="黑体"/>
                <a:cs typeface="黑体"/>
              </a:rPr>
              <a:t>如果指针为空则设置返回值信息为</a:t>
            </a:r>
            <a:r>
              <a:rPr sz="1400" spc="-5" dirty="0">
                <a:latin typeface="Times New Roman"/>
                <a:cs typeface="Times New Roman"/>
              </a:rPr>
              <a:t>MS_POINT_IS_NULL</a:t>
            </a:r>
            <a:r>
              <a:rPr sz="1400" spc="-5" dirty="0">
                <a:latin typeface="黑体"/>
                <a:cs typeface="黑体"/>
              </a:rPr>
              <a:t>。 </a:t>
            </a:r>
            <a:r>
              <a:rPr sz="1400" spc="-5" dirty="0">
                <a:latin typeface="Times New Roman"/>
                <a:cs typeface="Times New Roman"/>
              </a:rPr>
              <a:t>lResult=CM_POINTER_IS_</a:t>
            </a:r>
            <a:r>
              <a:rPr sz="1400" spc="-1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LL&amp;#59;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sz="1400" spc="-10" dirty="0">
                <a:latin typeface="Times New Roman"/>
                <a:cs typeface="Times New Roman"/>
              </a:rPr>
              <a:t>END: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340"/>
              </a:lnSpc>
            </a:pPr>
            <a:r>
              <a:rPr sz="1400" spc="-5" dirty="0">
                <a:latin typeface="Times New Roman"/>
                <a:cs typeface="Times New Roman"/>
              </a:rPr>
              <a:t>return lResult&amp;#59;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31" y="6640016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黑体"/>
                <a:cs typeface="黑体"/>
              </a:rPr>
              <a:t>北京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/>
                <a:cs typeface="黑体"/>
              </a:rPr>
              <a:t>一些好的编程习惯</a:t>
            </a:r>
            <a:endParaRPr sz="3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1862"/>
            <a:ext cx="760603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53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良好的编程习惯是成为一个好</a:t>
            </a:r>
            <a:r>
              <a:rPr sz="2800" spc="-10" dirty="0">
                <a:latin typeface="黑体"/>
                <a:cs typeface="黑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Programmer</a:t>
            </a:r>
            <a:r>
              <a:rPr sz="2800" dirty="0">
                <a:latin typeface="黑体"/>
                <a:cs typeface="黑体"/>
              </a:rPr>
              <a:t>必 </a:t>
            </a:r>
            <a:r>
              <a:rPr sz="2800" spc="-5" dirty="0">
                <a:latin typeface="黑体"/>
                <a:cs typeface="黑体"/>
              </a:rPr>
              <a:t>备的基本素养。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8293"/>
          </a:xfrm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 err="1" smtClean="0">
                <a:latin typeface="黑体"/>
                <a:cs typeface="黑体"/>
              </a:rPr>
              <a:t>如何阅读程序</a:t>
            </a:r>
            <a:r>
              <a:rPr sz="3800" spc="-5" dirty="0">
                <a:latin typeface="黑体"/>
                <a:cs typeface="黑体"/>
              </a:rPr>
              <a:t>？</a:t>
            </a:r>
            <a:endParaRPr sz="38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64" y="1394015"/>
            <a:ext cx="8066405" cy="465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阅读程序不能象阅读小说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2805"/>
              </a:lnSpc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程序阅读的一些好方法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330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快速找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到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Main(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和输入输出；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35"/>
              </a:lnSpc>
              <a:spcBef>
                <a:spcPts val="125"/>
              </a:spcBef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确定程序架构，画出流程图，确定调用关系；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35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找到关键语句段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函数，作为黑盒子单独阅</a:t>
            </a:r>
            <a:r>
              <a:rPr sz="2000" spc="-10" dirty="0">
                <a:solidFill>
                  <a:srgbClr val="0033CC"/>
                </a:solidFill>
                <a:latin typeface="黑体"/>
                <a:cs typeface="黑体"/>
              </a:rPr>
              <a:t>读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/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调试。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ts val="2805"/>
              </a:lnSpc>
              <a:spcBef>
                <a:spcPts val="140"/>
              </a:spcBef>
              <a:tabLst>
                <a:tab pos="5454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阅读代码的格言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325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1.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第一次分析一个程序时，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mai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是一个好的起始点。</a:t>
            </a:r>
            <a:endParaRPr sz="2000">
              <a:latin typeface="黑体"/>
              <a:cs typeface="黑体"/>
            </a:endParaRPr>
          </a:p>
          <a:p>
            <a:pPr marL="941069" marR="307975" indent="-457834">
              <a:lnSpc>
                <a:spcPts val="2290"/>
              </a:lnSpc>
              <a:spcBef>
                <a:spcPts val="165"/>
              </a:spcBef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2.	</a:t>
            </a:r>
            <a:r>
              <a:rPr sz="2000" dirty="0">
                <a:solidFill>
                  <a:srgbClr val="0033CC"/>
                </a:solidFill>
                <a:latin typeface="黑体"/>
                <a:cs typeface="黑体"/>
              </a:rPr>
              <a:t>层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叠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if-els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 if-..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 -els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序列可以看作是由互斥选择项组成的选择 结构。</a:t>
            </a:r>
            <a:endParaRPr sz="2000">
              <a:latin typeface="黑体"/>
              <a:cs typeface="黑体"/>
            </a:endParaRPr>
          </a:p>
          <a:p>
            <a:pPr marL="941069" marR="259715" indent="-457834">
              <a:lnSpc>
                <a:spcPts val="2160"/>
              </a:lnSpc>
              <a:spcBef>
                <a:spcPts val="210"/>
              </a:spcBef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3.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有时，要想了解程序在某一方面的功能，运行它可能比阅读源 代码更为恰当。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05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4.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在分析重要的程序时，最好首先识别出重要的组成部分。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35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5.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了解局部的命名约定，利用它们来猜测变量和函数的功能用途。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35"/>
              </a:lnSpc>
              <a:spcBef>
                <a:spcPts val="125"/>
              </a:spcBef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6.	</a:t>
            </a:r>
            <a:r>
              <a:rPr sz="2000" spc="-5" dirty="0">
                <a:solidFill>
                  <a:srgbClr val="0033CC"/>
                </a:solidFill>
                <a:latin typeface="黑体"/>
                <a:cs typeface="黑体"/>
              </a:rPr>
              <a:t>推理地递归调用等同于一个回到函数开始处的循环。</a:t>
            </a:r>
            <a:endParaRPr sz="2000">
              <a:latin typeface="黑体"/>
              <a:cs typeface="黑体"/>
            </a:endParaRPr>
          </a:p>
          <a:p>
            <a:pPr marL="483870">
              <a:lnSpc>
                <a:spcPts val="2335"/>
              </a:lnSpc>
              <a:tabLst>
                <a:tab pos="941069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7.	</a:t>
            </a:r>
            <a:r>
              <a:rPr sz="2000" spc="-5" dirty="0">
                <a:solidFill>
                  <a:srgbClr val="0033CC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84" y="336502"/>
            <a:ext cx="455930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5865" algn="l"/>
              </a:tabLst>
            </a:pPr>
            <a:r>
              <a:rPr sz="4200" dirty="0">
                <a:latin typeface="黑体"/>
                <a:cs typeface="黑体"/>
              </a:rPr>
              <a:t>程序阅读练习</a:t>
            </a:r>
            <a:r>
              <a:rPr sz="4200" spc="-1050" dirty="0">
                <a:latin typeface="黑体"/>
                <a:cs typeface="黑体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–	</a:t>
            </a:r>
            <a:r>
              <a:rPr sz="4200" dirty="0">
                <a:latin typeface="黑体"/>
                <a:cs typeface="黑体"/>
              </a:rPr>
              <a:t>例</a:t>
            </a:r>
            <a:r>
              <a:rPr sz="4200" dirty="0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64" y="1406132"/>
            <a:ext cx="4328160" cy="505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#includ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&lt;iostream.h&gt;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/>
                <a:cs typeface="Times New Roman"/>
              </a:rPr>
              <a:t>#includ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&lt;math.h&gt;</a:t>
            </a:r>
            <a:endParaRPr sz="1600">
              <a:latin typeface="Times New Roman"/>
              <a:cs typeface="Times New Roman"/>
            </a:endParaRPr>
          </a:p>
          <a:p>
            <a:pPr marL="12700" marR="641350">
              <a:lnSpc>
                <a:spcPct val="110000"/>
              </a:lnSpc>
            </a:pPr>
            <a:r>
              <a:rPr sz="1600" b="1" dirty="0">
                <a:latin typeface="Times New Roman"/>
                <a:cs typeface="Times New Roman"/>
              </a:rPr>
              <a:t>double mysqrt</a:t>
            </a:r>
            <a:r>
              <a:rPr sz="1600" b="1" spc="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ouble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dirty="0">
                <a:latin typeface="Times New Roman"/>
                <a:cs typeface="Times New Roman"/>
              </a:rPr>
              <a:t>uess, double x); </a:t>
            </a:r>
            <a:r>
              <a:rPr sz="1600" b="1" spc="-5" dirty="0">
                <a:latin typeface="Times New Roman"/>
                <a:cs typeface="Times New Roman"/>
              </a:rPr>
              <a:t>boo</a:t>
            </a:r>
            <a:r>
              <a:rPr sz="1600" b="1" dirty="0">
                <a:latin typeface="Times New Roman"/>
                <a:cs typeface="Times New Roman"/>
              </a:rPr>
              <a:t>l </a:t>
            </a:r>
            <a:r>
              <a:rPr sz="1600" b="1" spc="-5" dirty="0">
                <a:latin typeface="Times New Roman"/>
                <a:cs typeface="Times New Roman"/>
              </a:rPr>
              <a:t>goodEnough(doubl</a:t>
            </a:r>
            <a:r>
              <a:rPr sz="1600" b="1" dirty="0">
                <a:latin typeface="Times New Roman"/>
                <a:cs typeface="Times New Roman"/>
              </a:rPr>
              <a:t>e g</a:t>
            </a:r>
            <a:r>
              <a:rPr sz="1600" b="1" spc="-5" dirty="0">
                <a:latin typeface="Times New Roman"/>
                <a:cs typeface="Times New Roman"/>
              </a:rPr>
              <a:t>uess</a:t>
            </a:r>
            <a:r>
              <a:rPr sz="1600" b="1" dirty="0">
                <a:latin typeface="Times New Roman"/>
                <a:cs typeface="Times New Roman"/>
              </a:rPr>
              <a:t>, </a:t>
            </a:r>
            <a:r>
              <a:rPr sz="1600" b="1" spc="-5" dirty="0">
                <a:latin typeface="Times New Roman"/>
                <a:cs typeface="Times New Roman"/>
              </a:rPr>
              <a:t>doubl</a:t>
            </a:r>
            <a:r>
              <a:rPr sz="1600" b="1" dirty="0">
                <a:latin typeface="Times New Roman"/>
                <a:cs typeface="Times New Roman"/>
              </a:rPr>
              <a:t>e </a:t>
            </a:r>
            <a:r>
              <a:rPr sz="1600" b="1" spc="-5" dirty="0">
                <a:latin typeface="Times New Roman"/>
                <a:cs typeface="Times New Roman"/>
              </a:rPr>
              <a:t>x); </a:t>
            </a:r>
            <a:r>
              <a:rPr sz="1600" b="1" dirty="0">
                <a:latin typeface="Times New Roman"/>
                <a:cs typeface="Times New Roman"/>
              </a:rPr>
              <a:t>double improve(double guess, double x); void main(){</a:t>
            </a:r>
            <a:endParaRPr sz="1600">
              <a:latin typeface="Times New Roman"/>
              <a:cs typeface="Times New Roman"/>
            </a:endParaRPr>
          </a:p>
          <a:p>
            <a:pPr marL="584835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/>
                <a:cs typeface="Times New Roman"/>
              </a:rPr>
              <a:t>cout&lt;&lt;mysqrt</a:t>
            </a:r>
            <a:r>
              <a:rPr sz="1600" b="1" spc="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2.25,2.25</a:t>
            </a:r>
            <a:r>
              <a:rPr sz="1600" b="1" dirty="0">
                <a:latin typeface="Times New Roman"/>
                <a:cs typeface="Times New Roman"/>
              </a:rPr>
              <a:t>) </a:t>
            </a:r>
            <a:r>
              <a:rPr sz="1600" b="1" spc="-5" dirty="0">
                <a:latin typeface="Times New Roman"/>
                <a:cs typeface="Times New Roman"/>
              </a:rPr>
              <a:t>&lt;</a:t>
            </a:r>
            <a:r>
              <a:rPr sz="1600" b="1" dirty="0">
                <a:latin typeface="Times New Roman"/>
                <a:cs typeface="Times New Roman"/>
              </a:rPr>
              <a:t>&lt; </a:t>
            </a:r>
            <a:r>
              <a:rPr sz="1600" b="1" spc="-5" dirty="0">
                <a:latin typeface="Times New Roman"/>
                <a:cs typeface="Times New Roman"/>
              </a:rPr>
              <a:t>endl;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68300" marR="643890" indent="-356235">
              <a:lnSpc>
                <a:spcPct val="110000"/>
              </a:lnSpc>
            </a:pPr>
            <a:r>
              <a:rPr sz="1600" b="1" dirty="0">
                <a:latin typeface="Times New Roman"/>
                <a:cs typeface="Times New Roman"/>
              </a:rPr>
              <a:t>double mysqrt</a:t>
            </a:r>
            <a:r>
              <a:rPr sz="1600" b="1" spc="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ouble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dirty="0">
                <a:latin typeface="Times New Roman"/>
                <a:cs typeface="Times New Roman"/>
              </a:rPr>
              <a:t>uess, double x){ if(goo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Eno</a:t>
            </a:r>
            <a:r>
              <a:rPr sz="1600" b="1" spc="-10" dirty="0">
                <a:latin typeface="Times New Roman"/>
                <a:cs typeface="Times New Roman"/>
              </a:rPr>
              <a:t>u</a:t>
            </a:r>
            <a:r>
              <a:rPr sz="1600" b="1" dirty="0">
                <a:latin typeface="Times New Roman"/>
                <a:cs typeface="Times New Roman"/>
              </a:rPr>
              <a:t>gh(guess,x)) return guess;</a:t>
            </a:r>
            <a:endParaRPr sz="16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195"/>
              </a:spcBef>
            </a:pPr>
            <a:r>
              <a:rPr sz="1600" b="1" dirty="0">
                <a:latin typeface="Times New Roman"/>
                <a:cs typeface="Times New Roman"/>
              </a:rPr>
              <a:t>return mysqrt(improve(guess,x),x);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/>
                <a:cs typeface="Times New Roman"/>
              </a:rPr>
              <a:t>boo</a:t>
            </a:r>
            <a:r>
              <a:rPr sz="1600" b="1" dirty="0">
                <a:latin typeface="Times New Roman"/>
                <a:cs typeface="Times New Roman"/>
              </a:rPr>
              <a:t>l </a:t>
            </a:r>
            <a:r>
              <a:rPr sz="1600" b="1" spc="-5" dirty="0">
                <a:latin typeface="Times New Roman"/>
                <a:cs typeface="Times New Roman"/>
              </a:rPr>
              <a:t>goodEnough(doubl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uess</a:t>
            </a:r>
            <a:r>
              <a:rPr sz="1600" b="1" dirty="0">
                <a:latin typeface="Times New Roman"/>
                <a:cs typeface="Times New Roman"/>
              </a:rPr>
              <a:t>, </a:t>
            </a:r>
            <a:r>
              <a:rPr sz="1600" b="1" spc="-5" dirty="0">
                <a:latin typeface="Times New Roman"/>
                <a:cs typeface="Times New Roman"/>
              </a:rPr>
              <a:t>doubl</a:t>
            </a:r>
            <a:r>
              <a:rPr sz="1600" b="1" dirty="0">
                <a:latin typeface="Times New Roman"/>
                <a:cs typeface="Times New Roman"/>
              </a:rPr>
              <a:t>e </a:t>
            </a:r>
            <a:r>
              <a:rPr sz="1600" b="1" spc="-5" dirty="0">
                <a:latin typeface="Times New Roman"/>
                <a:cs typeface="Times New Roman"/>
              </a:rPr>
              <a:t>x){</a:t>
            </a:r>
            <a:endParaRPr sz="1600">
              <a:latin typeface="Times New Roman"/>
              <a:cs typeface="Times New Roman"/>
            </a:endParaRPr>
          </a:p>
          <a:p>
            <a:pPr marL="318135" marR="5080" indent="-1270">
              <a:lnSpc>
                <a:spcPct val="110000"/>
              </a:lnSpc>
            </a:pPr>
            <a:r>
              <a:rPr sz="1600" b="1" dirty="0">
                <a:latin typeface="Times New Roman"/>
                <a:cs typeface="Times New Roman"/>
              </a:rPr>
              <a:t>#define threshold 0.000001 if(fabs(guess*g</a:t>
            </a:r>
            <a:r>
              <a:rPr sz="1600" b="1" spc="-10" dirty="0">
                <a:latin typeface="Times New Roman"/>
                <a:cs typeface="Times New Roman"/>
              </a:rPr>
              <a:t>u</a:t>
            </a:r>
            <a:r>
              <a:rPr sz="1600" b="1" dirty="0">
                <a:latin typeface="Times New Roman"/>
                <a:cs typeface="Times New Roman"/>
              </a:rPr>
              <a:t>ess-x)&lt;threshold) return true; return false;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18135" marR="783590" indent="-306070">
              <a:lnSpc>
                <a:spcPct val="110000"/>
              </a:lnSpc>
            </a:pPr>
            <a:r>
              <a:rPr sz="1600" b="1" dirty="0">
                <a:latin typeface="Times New Roman"/>
                <a:cs typeface="Times New Roman"/>
              </a:rPr>
              <a:t>double improve(double guess, double x){ return (guess+x/guess</a:t>
            </a:r>
            <a:r>
              <a:rPr sz="1600" b="1" spc="5" dirty="0">
                <a:latin typeface="Times New Roman"/>
                <a:cs typeface="Times New Roman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/2;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564" y="6501841"/>
            <a:ext cx="1060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925" y="6490712"/>
            <a:ext cx="8890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黑体"/>
                <a:cs typeface="黑体"/>
              </a:rPr>
              <a:t>输出：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1.5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5717" y="1411097"/>
            <a:ext cx="2519680" cy="1584325"/>
          </a:xfrm>
          <a:custGeom>
            <a:avLst/>
            <a:gdLst/>
            <a:ahLst/>
            <a:cxnLst/>
            <a:rect l="l" t="t" r="r" b="b"/>
            <a:pathLst>
              <a:path w="2519679" h="1584325">
                <a:moveTo>
                  <a:pt x="0" y="0"/>
                </a:moveTo>
                <a:lnTo>
                  <a:pt x="0" y="1584198"/>
                </a:lnTo>
                <a:lnTo>
                  <a:pt x="2519171" y="1584197"/>
                </a:lnTo>
                <a:lnTo>
                  <a:pt x="2519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5717" y="1411097"/>
            <a:ext cx="2519680" cy="1584325"/>
          </a:xfrm>
          <a:custGeom>
            <a:avLst/>
            <a:gdLst/>
            <a:ahLst/>
            <a:cxnLst/>
            <a:rect l="l" t="t" r="r" b="b"/>
            <a:pathLst>
              <a:path w="2519679" h="1584325">
                <a:moveTo>
                  <a:pt x="0" y="0"/>
                </a:moveTo>
                <a:lnTo>
                  <a:pt x="0" y="1584198"/>
                </a:lnTo>
                <a:lnTo>
                  <a:pt x="2519171" y="1584197"/>
                </a:lnTo>
                <a:lnTo>
                  <a:pt x="25191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2991" y="2058797"/>
            <a:ext cx="1800225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Mysqrt(guess,x)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9175" y="1626742"/>
            <a:ext cx="114300" cy="432434"/>
          </a:xfrm>
          <a:custGeom>
            <a:avLst/>
            <a:gdLst/>
            <a:ahLst/>
            <a:cxnLst/>
            <a:rect l="l" t="t" r="r" b="b"/>
            <a:pathLst>
              <a:path w="114300" h="432435">
                <a:moveTo>
                  <a:pt x="114300" y="317754"/>
                </a:moveTo>
                <a:lnTo>
                  <a:pt x="0" y="317754"/>
                </a:lnTo>
                <a:lnTo>
                  <a:pt x="38100" y="393954"/>
                </a:lnTo>
                <a:lnTo>
                  <a:pt x="38100" y="336804"/>
                </a:lnTo>
                <a:lnTo>
                  <a:pt x="76200" y="336804"/>
                </a:lnTo>
                <a:lnTo>
                  <a:pt x="76200" y="393954"/>
                </a:lnTo>
                <a:lnTo>
                  <a:pt x="114300" y="317754"/>
                </a:lnTo>
                <a:close/>
              </a:path>
              <a:path w="114300" h="432435">
                <a:moveTo>
                  <a:pt x="76200" y="31775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17754"/>
                </a:lnTo>
                <a:lnTo>
                  <a:pt x="76200" y="317754"/>
                </a:lnTo>
                <a:close/>
              </a:path>
              <a:path w="114300" h="432435">
                <a:moveTo>
                  <a:pt x="76200" y="393954"/>
                </a:moveTo>
                <a:lnTo>
                  <a:pt x="76200" y="336804"/>
                </a:lnTo>
                <a:lnTo>
                  <a:pt x="38100" y="336804"/>
                </a:lnTo>
                <a:lnTo>
                  <a:pt x="38100" y="393954"/>
                </a:lnTo>
                <a:lnTo>
                  <a:pt x="57150" y="432054"/>
                </a:lnTo>
                <a:lnTo>
                  <a:pt x="76200" y="39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9175" y="2419223"/>
            <a:ext cx="114300" cy="432434"/>
          </a:xfrm>
          <a:custGeom>
            <a:avLst/>
            <a:gdLst/>
            <a:ahLst/>
            <a:cxnLst/>
            <a:rect l="l" t="t" r="r" b="b"/>
            <a:pathLst>
              <a:path w="114300" h="432435">
                <a:moveTo>
                  <a:pt x="114300" y="317754"/>
                </a:moveTo>
                <a:lnTo>
                  <a:pt x="0" y="317754"/>
                </a:lnTo>
                <a:lnTo>
                  <a:pt x="38100" y="393954"/>
                </a:lnTo>
                <a:lnTo>
                  <a:pt x="38100" y="336804"/>
                </a:lnTo>
                <a:lnTo>
                  <a:pt x="76200" y="336804"/>
                </a:lnTo>
                <a:lnTo>
                  <a:pt x="76200" y="393954"/>
                </a:lnTo>
                <a:lnTo>
                  <a:pt x="114300" y="317754"/>
                </a:lnTo>
                <a:close/>
              </a:path>
              <a:path w="114300" h="432435">
                <a:moveTo>
                  <a:pt x="76200" y="317754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17754"/>
                </a:lnTo>
                <a:lnTo>
                  <a:pt x="76200" y="317754"/>
                </a:lnTo>
                <a:close/>
              </a:path>
              <a:path w="114300" h="432435">
                <a:moveTo>
                  <a:pt x="76200" y="393954"/>
                </a:moveTo>
                <a:lnTo>
                  <a:pt x="76200" y="336804"/>
                </a:lnTo>
                <a:lnTo>
                  <a:pt x="38100" y="336804"/>
                </a:lnTo>
                <a:lnTo>
                  <a:pt x="38100" y="393954"/>
                </a:lnTo>
                <a:lnTo>
                  <a:pt x="57150" y="432054"/>
                </a:lnTo>
                <a:lnTo>
                  <a:pt x="76200" y="39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35833" y="1552776"/>
            <a:ext cx="8826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2.25,2.25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3689" y="1481224"/>
            <a:ext cx="698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4451" y="2131948"/>
            <a:ext cx="576580" cy="1481455"/>
          </a:xfrm>
          <a:custGeom>
            <a:avLst/>
            <a:gdLst/>
            <a:ahLst/>
            <a:cxnLst/>
            <a:rect l="l" t="t" r="r" b="b"/>
            <a:pathLst>
              <a:path w="576579" h="1481454">
                <a:moveTo>
                  <a:pt x="576072" y="831341"/>
                </a:moveTo>
                <a:lnTo>
                  <a:pt x="576072" y="528828"/>
                </a:lnTo>
                <a:lnTo>
                  <a:pt x="574164" y="485485"/>
                </a:lnTo>
                <a:lnTo>
                  <a:pt x="568541" y="443102"/>
                </a:lnTo>
                <a:lnTo>
                  <a:pt x="559350" y="401815"/>
                </a:lnTo>
                <a:lnTo>
                  <a:pt x="546738" y="361761"/>
                </a:lnTo>
                <a:lnTo>
                  <a:pt x="530852" y="323076"/>
                </a:lnTo>
                <a:lnTo>
                  <a:pt x="511839" y="285897"/>
                </a:lnTo>
                <a:lnTo>
                  <a:pt x="489849" y="250360"/>
                </a:lnTo>
                <a:lnTo>
                  <a:pt x="465027" y="216603"/>
                </a:lnTo>
                <a:lnTo>
                  <a:pt x="437521" y="184761"/>
                </a:lnTo>
                <a:lnTo>
                  <a:pt x="407479" y="154971"/>
                </a:lnTo>
                <a:lnTo>
                  <a:pt x="375048" y="127371"/>
                </a:lnTo>
                <a:lnTo>
                  <a:pt x="340376" y="102095"/>
                </a:lnTo>
                <a:lnTo>
                  <a:pt x="303609" y="79282"/>
                </a:lnTo>
                <a:lnTo>
                  <a:pt x="264897" y="59067"/>
                </a:lnTo>
                <a:lnTo>
                  <a:pt x="224385" y="41588"/>
                </a:lnTo>
                <a:lnTo>
                  <a:pt x="182221" y="26980"/>
                </a:lnTo>
                <a:lnTo>
                  <a:pt x="138553" y="15381"/>
                </a:lnTo>
                <a:lnTo>
                  <a:pt x="93529" y="6927"/>
                </a:lnTo>
                <a:lnTo>
                  <a:pt x="47295" y="1754"/>
                </a:lnTo>
                <a:lnTo>
                  <a:pt x="0" y="0"/>
                </a:lnTo>
                <a:lnTo>
                  <a:pt x="0" y="302514"/>
                </a:lnTo>
                <a:lnTo>
                  <a:pt x="37938" y="303652"/>
                </a:lnTo>
                <a:lnTo>
                  <a:pt x="75338" y="307026"/>
                </a:lnTo>
                <a:lnTo>
                  <a:pt x="148163" y="320235"/>
                </a:lnTo>
                <a:lnTo>
                  <a:pt x="217781" y="341662"/>
                </a:lnTo>
                <a:lnTo>
                  <a:pt x="283342" y="370764"/>
                </a:lnTo>
                <a:lnTo>
                  <a:pt x="344233" y="407098"/>
                </a:lnTo>
                <a:lnTo>
                  <a:pt x="399684" y="450153"/>
                </a:lnTo>
                <a:lnTo>
                  <a:pt x="448962" y="499434"/>
                </a:lnTo>
                <a:lnTo>
                  <a:pt x="491337" y="554449"/>
                </a:lnTo>
                <a:lnTo>
                  <a:pt x="526077" y="614703"/>
                </a:lnTo>
                <a:lnTo>
                  <a:pt x="552450" y="679704"/>
                </a:lnTo>
                <a:lnTo>
                  <a:pt x="552450" y="980407"/>
                </a:lnTo>
                <a:lnTo>
                  <a:pt x="558222" y="962028"/>
                </a:lnTo>
                <a:lnTo>
                  <a:pt x="565944" y="930169"/>
                </a:lnTo>
                <a:lnTo>
                  <a:pt x="571532" y="897718"/>
                </a:lnTo>
                <a:lnTo>
                  <a:pt x="574927" y="864750"/>
                </a:lnTo>
                <a:lnTo>
                  <a:pt x="576072" y="831341"/>
                </a:lnTo>
                <a:close/>
              </a:path>
              <a:path w="576579" h="1481454">
                <a:moveTo>
                  <a:pt x="192024" y="1481328"/>
                </a:moveTo>
                <a:lnTo>
                  <a:pt x="192024" y="876300"/>
                </a:lnTo>
                <a:lnTo>
                  <a:pt x="0" y="1209294"/>
                </a:lnTo>
                <a:lnTo>
                  <a:pt x="192024" y="1481328"/>
                </a:lnTo>
                <a:close/>
              </a:path>
              <a:path w="576579" h="1481454">
                <a:moveTo>
                  <a:pt x="552450" y="980407"/>
                </a:moveTo>
                <a:lnTo>
                  <a:pt x="552450" y="679704"/>
                </a:lnTo>
                <a:lnTo>
                  <a:pt x="543957" y="703799"/>
                </a:lnTo>
                <a:lnTo>
                  <a:pt x="534272" y="727372"/>
                </a:lnTo>
                <a:lnTo>
                  <a:pt x="511454" y="772832"/>
                </a:lnTo>
                <a:lnTo>
                  <a:pt x="484247" y="815842"/>
                </a:lnTo>
                <a:lnTo>
                  <a:pt x="452902" y="856158"/>
                </a:lnTo>
                <a:lnTo>
                  <a:pt x="417671" y="893540"/>
                </a:lnTo>
                <a:lnTo>
                  <a:pt x="378805" y="927744"/>
                </a:lnTo>
                <a:lnTo>
                  <a:pt x="336556" y="958528"/>
                </a:lnTo>
                <a:lnTo>
                  <a:pt x="291175" y="985650"/>
                </a:lnTo>
                <a:lnTo>
                  <a:pt x="242914" y="1008867"/>
                </a:lnTo>
                <a:lnTo>
                  <a:pt x="192024" y="1027938"/>
                </a:lnTo>
                <a:lnTo>
                  <a:pt x="192024" y="1329690"/>
                </a:lnTo>
                <a:lnTo>
                  <a:pt x="258697" y="1303638"/>
                </a:lnTo>
                <a:lnTo>
                  <a:pt x="320332" y="1270692"/>
                </a:lnTo>
                <a:lnTo>
                  <a:pt x="376463" y="1231456"/>
                </a:lnTo>
                <a:lnTo>
                  <a:pt x="426622" y="1186531"/>
                </a:lnTo>
                <a:lnTo>
                  <a:pt x="470344" y="1136523"/>
                </a:lnTo>
                <a:lnTo>
                  <a:pt x="507162" y="1082033"/>
                </a:lnTo>
                <a:lnTo>
                  <a:pt x="536611" y="1023667"/>
                </a:lnTo>
                <a:lnTo>
                  <a:pt x="548425" y="993219"/>
                </a:lnTo>
                <a:lnTo>
                  <a:pt x="552450" y="980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4451" y="2131948"/>
            <a:ext cx="576580" cy="831850"/>
          </a:xfrm>
          <a:custGeom>
            <a:avLst/>
            <a:gdLst/>
            <a:ahLst/>
            <a:cxnLst/>
            <a:rect l="l" t="t" r="r" b="b"/>
            <a:pathLst>
              <a:path w="576579" h="831850">
                <a:moveTo>
                  <a:pt x="576072" y="831341"/>
                </a:moveTo>
                <a:lnTo>
                  <a:pt x="576072" y="528828"/>
                </a:lnTo>
                <a:lnTo>
                  <a:pt x="574164" y="485485"/>
                </a:lnTo>
                <a:lnTo>
                  <a:pt x="568541" y="443102"/>
                </a:lnTo>
                <a:lnTo>
                  <a:pt x="559350" y="401815"/>
                </a:lnTo>
                <a:lnTo>
                  <a:pt x="546738" y="361761"/>
                </a:lnTo>
                <a:lnTo>
                  <a:pt x="530852" y="323076"/>
                </a:lnTo>
                <a:lnTo>
                  <a:pt x="511839" y="285897"/>
                </a:lnTo>
                <a:lnTo>
                  <a:pt x="489849" y="250360"/>
                </a:lnTo>
                <a:lnTo>
                  <a:pt x="465027" y="216603"/>
                </a:lnTo>
                <a:lnTo>
                  <a:pt x="437521" y="184761"/>
                </a:lnTo>
                <a:lnTo>
                  <a:pt x="407479" y="154971"/>
                </a:lnTo>
                <a:lnTo>
                  <a:pt x="375048" y="127371"/>
                </a:lnTo>
                <a:lnTo>
                  <a:pt x="340376" y="102095"/>
                </a:lnTo>
                <a:lnTo>
                  <a:pt x="303609" y="79282"/>
                </a:lnTo>
                <a:lnTo>
                  <a:pt x="264897" y="59067"/>
                </a:lnTo>
                <a:lnTo>
                  <a:pt x="224385" y="41588"/>
                </a:lnTo>
                <a:lnTo>
                  <a:pt x="182221" y="26980"/>
                </a:lnTo>
                <a:lnTo>
                  <a:pt x="138553" y="15381"/>
                </a:lnTo>
                <a:lnTo>
                  <a:pt x="93529" y="6927"/>
                </a:lnTo>
                <a:lnTo>
                  <a:pt x="47295" y="1754"/>
                </a:lnTo>
                <a:lnTo>
                  <a:pt x="0" y="0"/>
                </a:lnTo>
                <a:lnTo>
                  <a:pt x="0" y="302514"/>
                </a:lnTo>
                <a:lnTo>
                  <a:pt x="47295" y="304263"/>
                </a:lnTo>
                <a:lnTo>
                  <a:pt x="93529" y="309420"/>
                </a:lnTo>
                <a:lnTo>
                  <a:pt x="138553" y="317851"/>
                </a:lnTo>
                <a:lnTo>
                  <a:pt x="182221" y="329421"/>
                </a:lnTo>
                <a:lnTo>
                  <a:pt x="224385" y="343995"/>
                </a:lnTo>
                <a:lnTo>
                  <a:pt x="264897" y="361437"/>
                </a:lnTo>
                <a:lnTo>
                  <a:pt x="303609" y="381614"/>
                </a:lnTo>
                <a:lnTo>
                  <a:pt x="340376" y="404390"/>
                </a:lnTo>
                <a:lnTo>
                  <a:pt x="375048" y="429630"/>
                </a:lnTo>
                <a:lnTo>
                  <a:pt x="407479" y="457200"/>
                </a:lnTo>
                <a:lnTo>
                  <a:pt x="437521" y="486964"/>
                </a:lnTo>
                <a:lnTo>
                  <a:pt x="465027" y="518787"/>
                </a:lnTo>
                <a:lnTo>
                  <a:pt x="489849" y="552536"/>
                </a:lnTo>
                <a:lnTo>
                  <a:pt x="511839" y="588075"/>
                </a:lnTo>
                <a:lnTo>
                  <a:pt x="530852" y="625268"/>
                </a:lnTo>
                <a:lnTo>
                  <a:pt x="546738" y="663982"/>
                </a:lnTo>
                <a:lnTo>
                  <a:pt x="559350" y="704081"/>
                </a:lnTo>
                <a:lnTo>
                  <a:pt x="568541" y="745431"/>
                </a:lnTo>
                <a:lnTo>
                  <a:pt x="574164" y="787896"/>
                </a:lnTo>
                <a:lnTo>
                  <a:pt x="576072" y="831341"/>
                </a:lnTo>
                <a:close/>
              </a:path>
            </a:pathLst>
          </a:custGeom>
          <a:solidFill>
            <a:srgbClr val="A4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4451" y="2131948"/>
            <a:ext cx="576580" cy="1481455"/>
          </a:xfrm>
          <a:custGeom>
            <a:avLst/>
            <a:gdLst/>
            <a:ahLst/>
            <a:cxnLst/>
            <a:rect l="l" t="t" r="r" b="b"/>
            <a:pathLst>
              <a:path w="576579" h="1481454">
                <a:moveTo>
                  <a:pt x="0" y="0"/>
                </a:moveTo>
                <a:lnTo>
                  <a:pt x="47295" y="1754"/>
                </a:lnTo>
                <a:lnTo>
                  <a:pt x="93529" y="6927"/>
                </a:lnTo>
                <a:lnTo>
                  <a:pt x="138553" y="15381"/>
                </a:lnTo>
                <a:lnTo>
                  <a:pt x="182221" y="26980"/>
                </a:lnTo>
                <a:lnTo>
                  <a:pt x="224385" y="41588"/>
                </a:lnTo>
                <a:lnTo>
                  <a:pt x="264897" y="59067"/>
                </a:lnTo>
                <a:lnTo>
                  <a:pt x="303609" y="79282"/>
                </a:lnTo>
                <a:lnTo>
                  <a:pt x="340376" y="102095"/>
                </a:lnTo>
                <a:lnTo>
                  <a:pt x="375048" y="127371"/>
                </a:lnTo>
                <a:lnTo>
                  <a:pt x="407479" y="154971"/>
                </a:lnTo>
                <a:lnTo>
                  <a:pt x="437521" y="184761"/>
                </a:lnTo>
                <a:lnTo>
                  <a:pt x="465027" y="216603"/>
                </a:lnTo>
                <a:lnTo>
                  <a:pt x="489849" y="250360"/>
                </a:lnTo>
                <a:lnTo>
                  <a:pt x="511839" y="285897"/>
                </a:lnTo>
                <a:lnTo>
                  <a:pt x="530852" y="323076"/>
                </a:lnTo>
                <a:lnTo>
                  <a:pt x="546738" y="361761"/>
                </a:lnTo>
                <a:lnTo>
                  <a:pt x="559350" y="401815"/>
                </a:lnTo>
                <a:lnTo>
                  <a:pt x="568541" y="443102"/>
                </a:lnTo>
                <a:lnTo>
                  <a:pt x="574164" y="485485"/>
                </a:lnTo>
                <a:lnTo>
                  <a:pt x="576072" y="528828"/>
                </a:lnTo>
                <a:lnTo>
                  <a:pt x="576072" y="831341"/>
                </a:lnTo>
                <a:lnTo>
                  <a:pt x="574927" y="864750"/>
                </a:lnTo>
                <a:lnTo>
                  <a:pt x="565944" y="930169"/>
                </a:lnTo>
                <a:lnTo>
                  <a:pt x="548425" y="993219"/>
                </a:lnTo>
                <a:lnTo>
                  <a:pt x="522837" y="1053297"/>
                </a:lnTo>
                <a:lnTo>
                  <a:pt x="489645" y="1109800"/>
                </a:lnTo>
                <a:lnTo>
                  <a:pt x="449317" y="1162125"/>
                </a:lnTo>
                <a:lnTo>
                  <a:pt x="402318" y="1209666"/>
                </a:lnTo>
                <a:lnTo>
                  <a:pt x="349115" y="1251823"/>
                </a:lnTo>
                <a:lnTo>
                  <a:pt x="290173" y="1287989"/>
                </a:lnTo>
                <a:lnTo>
                  <a:pt x="225961" y="1317563"/>
                </a:lnTo>
                <a:lnTo>
                  <a:pt x="192024" y="1329690"/>
                </a:lnTo>
                <a:lnTo>
                  <a:pt x="192024" y="1481328"/>
                </a:lnTo>
                <a:lnTo>
                  <a:pt x="0" y="1209294"/>
                </a:lnTo>
                <a:lnTo>
                  <a:pt x="192024" y="876300"/>
                </a:lnTo>
                <a:lnTo>
                  <a:pt x="192024" y="1027938"/>
                </a:lnTo>
                <a:lnTo>
                  <a:pt x="217781" y="1018936"/>
                </a:lnTo>
                <a:lnTo>
                  <a:pt x="267389" y="997761"/>
                </a:lnTo>
                <a:lnTo>
                  <a:pt x="314241" y="972562"/>
                </a:lnTo>
                <a:lnTo>
                  <a:pt x="358088" y="943578"/>
                </a:lnTo>
                <a:lnTo>
                  <a:pt x="398676" y="911054"/>
                </a:lnTo>
                <a:lnTo>
                  <a:pt x="435756" y="875231"/>
                </a:lnTo>
                <a:lnTo>
                  <a:pt x="469076" y="836352"/>
                </a:lnTo>
                <a:lnTo>
                  <a:pt x="498383" y="794658"/>
                </a:lnTo>
                <a:lnTo>
                  <a:pt x="523427" y="750393"/>
                </a:lnTo>
                <a:lnTo>
                  <a:pt x="543957" y="703799"/>
                </a:lnTo>
                <a:lnTo>
                  <a:pt x="552450" y="679704"/>
                </a:lnTo>
                <a:lnTo>
                  <a:pt x="540355" y="646641"/>
                </a:lnTo>
                <a:lnTo>
                  <a:pt x="509707" y="583952"/>
                </a:lnTo>
                <a:lnTo>
                  <a:pt x="471058" y="526256"/>
                </a:lnTo>
                <a:lnTo>
                  <a:pt x="425140" y="474046"/>
                </a:lnTo>
                <a:lnTo>
                  <a:pt x="372684" y="427816"/>
                </a:lnTo>
                <a:lnTo>
                  <a:pt x="314422" y="388060"/>
                </a:lnTo>
                <a:lnTo>
                  <a:pt x="251084" y="355272"/>
                </a:lnTo>
                <a:lnTo>
                  <a:pt x="183403" y="329945"/>
                </a:lnTo>
                <a:lnTo>
                  <a:pt x="112111" y="312574"/>
                </a:lnTo>
                <a:lnTo>
                  <a:pt x="37938" y="303652"/>
                </a:lnTo>
                <a:lnTo>
                  <a:pt x="0" y="30251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7233" y="2812686"/>
            <a:ext cx="23495" cy="151130"/>
          </a:xfrm>
          <a:custGeom>
            <a:avLst/>
            <a:gdLst/>
            <a:ahLst/>
            <a:cxnLst/>
            <a:rect l="l" t="t" r="r" b="b"/>
            <a:pathLst>
              <a:path w="23495" h="151130">
                <a:moveTo>
                  <a:pt x="23289" y="150604"/>
                </a:moveTo>
                <a:lnTo>
                  <a:pt x="20757" y="99961"/>
                </a:lnTo>
                <a:lnTo>
                  <a:pt x="15470" y="62177"/>
                </a:lnTo>
                <a:lnTo>
                  <a:pt x="7202" y="24720"/>
                </a:lnTo>
                <a:lnTo>
                  <a:pt x="3772" y="12331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4193" y="3572128"/>
            <a:ext cx="3816350" cy="2447925"/>
          </a:xfrm>
          <a:custGeom>
            <a:avLst/>
            <a:gdLst/>
            <a:ahLst/>
            <a:cxnLst/>
            <a:rect l="l" t="t" r="r" b="b"/>
            <a:pathLst>
              <a:path w="3816350" h="2447925">
                <a:moveTo>
                  <a:pt x="0" y="0"/>
                </a:moveTo>
                <a:lnTo>
                  <a:pt x="0" y="2447544"/>
                </a:lnTo>
                <a:lnTo>
                  <a:pt x="3816095" y="2447544"/>
                </a:lnTo>
                <a:lnTo>
                  <a:pt x="3816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4193" y="3572128"/>
            <a:ext cx="3816350" cy="2447925"/>
          </a:xfrm>
          <a:custGeom>
            <a:avLst/>
            <a:gdLst/>
            <a:ahLst/>
            <a:cxnLst/>
            <a:rect l="l" t="t" r="r" b="b"/>
            <a:pathLst>
              <a:path w="3816350" h="2447925">
                <a:moveTo>
                  <a:pt x="0" y="0"/>
                </a:moveTo>
                <a:lnTo>
                  <a:pt x="0" y="2447544"/>
                </a:lnTo>
                <a:lnTo>
                  <a:pt x="3816095" y="2447544"/>
                </a:lnTo>
                <a:lnTo>
                  <a:pt x="381609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6867" y="5516752"/>
            <a:ext cx="1297305" cy="375920"/>
          </a:xfrm>
          <a:custGeom>
            <a:avLst/>
            <a:gdLst/>
            <a:ahLst/>
            <a:cxnLst/>
            <a:rect l="l" t="t" r="r" b="b"/>
            <a:pathLst>
              <a:path w="1297304" h="375920">
                <a:moveTo>
                  <a:pt x="0" y="0"/>
                </a:moveTo>
                <a:lnTo>
                  <a:pt x="0" y="375665"/>
                </a:lnTo>
                <a:lnTo>
                  <a:pt x="1296924" y="375665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6867" y="5516752"/>
            <a:ext cx="1297305" cy="375920"/>
          </a:xfrm>
          <a:custGeom>
            <a:avLst/>
            <a:gdLst/>
            <a:ahLst/>
            <a:cxnLst/>
            <a:rect l="l" t="t" r="r" b="b"/>
            <a:pathLst>
              <a:path w="1297304" h="375920">
                <a:moveTo>
                  <a:pt x="0" y="0"/>
                </a:moveTo>
                <a:lnTo>
                  <a:pt x="0" y="375665"/>
                </a:lnTo>
                <a:lnTo>
                  <a:pt x="1296924" y="375665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70935" y="5591376"/>
            <a:ext cx="1187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Mysqrt(y,x)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8069" y="3859402"/>
            <a:ext cx="114300" cy="288925"/>
          </a:xfrm>
          <a:custGeom>
            <a:avLst/>
            <a:gdLst/>
            <a:ahLst/>
            <a:cxnLst/>
            <a:rect l="l" t="t" r="r" b="b"/>
            <a:pathLst>
              <a:path w="114300" h="288925">
                <a:moveTo>
                  <a:pt x="114300" y="174498"/>
                </a:moveTo>
                <a:lnTo>
                  <a:pt x="0" y="174498"/>
                </a:lnTo>
                <a:lnTo>
                  <a:pt x="38100" y="250698"/>
                </a:lnTo>
                <a:lnTo>
                  <a:pt x="38100" y="193548"/>
                </a:lnTo>
                <a:lnTo>
                  <a:pt x="76200" y="193548"/>
                </a:lnTo>
                <a:lnTo>
                  <a:pt x="76200" y="250698"/>
                </a:lnTo>
                <a:lnTo>
                  <a:pt x="114300" y="174498"/>
                </a:lnTo>
                <a:close/>
              </a:path>
              <a:path w="114300" h="288925">
                <a:moveTo>
                  <a:pt x="76200" y="174498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74498"/>
                </a:lnTo>
                <a:lnTo>
                  <a:pt x="76200" y="174498"/>
                </a:lnTo>
                <a:close/>
              </a:path>
              <a:path w="114300" h="288925">
                <a:moveTo>
                  <a:pt x="76200" y="250698"/>
                </a:moveTo>
                <a:lnTo>
                  <a:pt x="76200" y="193548"/>
                </a:lnTo>
                <a:lnTo>
                  <a:pt x="38100" y="193548"/>
                </a:lnTo>
                <a:lnTo>
                  <a:pt x="38100" y="250698"/>
                </a:lnTo>
                <a:lnTo>
                  <a:pt x="57150" y="288798"/>
                </a:lnTo>
                <a:lnTo>
                  <a:pt x="76200" y="250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83689" y="3641418"/>
            <a:ext cx="1592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Mysqrt(guess,x)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91467" y="4148201"/>
            <a:ext cx="2087245" cy="431800"/>
          </a:xfrm>
          <a:custGeom>
            <a:avLst/>
            <a:gdLst/>
            <a:ahLst/>
            <a:cxnLst/>
            <a:rect l="l" t="t" r="r" b="b"/>
            <a:pathLst>
              <a:path w="2087245" h="431800">
                <a:moveTo>
                  <a:pt x="2087117" y="215645"/>
                </a:moveTo>
                <a:lnTo>
                  <a:pt x="1043939" y="0"/>
                </a:lnTo>
                <a:lnTo>
                  <a:pt x="0" y="215646"/>
                </a:lnTo>
                <a:lnTo>
                  <a:pt x="1043939" y="431292"/>
                </a:lnTo>
                <a:lnTo>
                  <a:pt x="2087117" y="215645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91467" y="4148201"/>
            <a:ext cx="2087245" cy="431800"/>
          </a:xfrm>
          <a:custGeom>
            <a:avLst/>
            <a:gdLst/>
            <a:ahLst/>
            <a:cxnLst/>
            <a:rect l="l" t="t" r="r" b="b"/>
            <a:pathLst>
              <a:path w="2087245" h="431800">
                <a:moveTo>
                  <a:pt x="1043939" y="0"/>
                </a:moveTo>
                <a:lnTo>
                  <a:pt x="0" y="215646"/>
                </a:lnTo>
                <a:lnTo>
                  <a:pt x="1043939" y="431292"/>
                </a:lnTo>
                <a:lnTo>
                  <a:pt x="2087117" y="215645"/>
                </a:lnTo>
                <a:lnTo>
                  <a:pt x="10439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05677" y="4577969"/>
            <a:ext cx="114300" cy="289560"/>
          </a:xfrm>
          <a:custGeom>
            <a:avLst/>
            <a:gdLst/>
            <a:ahLst/>
            <a:cxnLst/>
            <a:rect l="l" t="t" r="r" b="b"/>
            <a:pathLst>
              <a:path w="114300" h="289560">
                <a:moveTo>
                  <a:pt x="114300" y="175260"/>
                </a:moveTo>
                <a:lnTo>
                  <a:pt x="0" y="175260"/>
                </a:lnTo>
                <a:lnTo>
                  <a:pt x="38100" y="251460"/>
                </a:lnTo>
                <a:lnTo>
                  <a:pt x="38100" y="194310"/>
                </a:lnTo>
                <a:lnTo>
                  <a:pt x="76200" y="194310"/>
                </a:lnTo>
                <a:lnTo>
                  <a:pt x="76200" y="251460"/>
                </a:lnTo>
                <a:lnTo>
                  <a:pt x="114300" y="175260"/>
                </a:lnTo>
                <a:close/>
              </a:path>
              <a:path w="114300" h="289560">
                <a:moveTo>
                  <a:pt x="76200" y="17526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175260"/>
                </a:lnTo>
                <a:lnTo>
                  <a:pt x="76200" y="175260"/>
                </a:lnTo>
                <a:close/>
              </a:path>
              <a:path w="114300" h="289560">
                <a:moveTo>
                  <a:pt x="76200" y="251460"/>
                </a:moveTo>
                <a:lnTo>
                  <a:pt x="76200" y="194310"/>
                </a:lnTo>
                <a:lnTo>
                  <a:pt x="38100" y="194310"/>
                </a:lnTo>
                <a:lnTo>
                  <a:pt x="38100" y="251460"/>
                </a:lnTo>
                <a:lnTo>
                  <a:pt x="57150" y="289560"/>
                </a:lnTo>
                <a:lnTo>
                  <a:pt x="7620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1467" y="4867528"/>
            <a:ext cx="2087245" cy="375920"/>
          </a:xfrm>
          <a:custGeom>
            <a:avLst/>
            <a:gdLst/>
            <a:ahLst/>
            <a:cxnLst/>
            <a:rect l="l" t="t" r="r" b="b"/>
            <a:pathLst>
              <a:path w="2087245" h="375920">
                <a:moveTo>
                  <a:pt x="0" y="0"/>
                </a:moveTo>
                <a:lnTo>
                  <a:pt x="0" y="375665"/>
                </a:lnTo>
                <a:lnTo>
                  <a:pt x="2087117" y="375665"/>
                </a:lnTo>
                <a:lnTo>
                  <a:pt x="20871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1467" y="4867528"/>
            <a:ext cx="2087245" cy="375920"/>
          </a:xfrm>
          <a:custGeom>
            <a:avLst/>
            <a:gdLst/>
            <a:ahLst/>
            <a:cxnLst/>
            <a:rect l="l" t="t" r="r" b="b"/>
            <a:pathLst>
              <a:path w="2087245" h="375920">
                <a:moveTo>
                  <a:pt x="0" y="0"/>
                </a:moveTo>
                <a:lnTo>
                  <a:pt x="0" y="375665"/>
                </a:lnTo>
                <a:lnTo>
                  <a:pt x="2087117" y="375665"/>
                </a:lnTo>
                <a:lnTo>
                  <a:pt x="20871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0446" y="5227192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2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0446" y="573239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3791" y="5732398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9171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75496" y="3787775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0872" y="3730625"/>
            <a:ext cx="1945005" cy="114300"/>
          </a:xfrm>
          <a:custGeom>
            <a:avLst/>
            <a:gdLst/>
            <a:ahLst/>
            <a:cxnLst/>
            <a:rect l="l" t="t" r="r" b="b"/>
            <a:pathLst>
              <a:path w="1945004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1945004" h="114300">
                <a:moveTo>
                  <a:pt x="1944624" y="76200"/>
                </a:moveTo>
                <a:lnTo>
                  <a:pt x="1944624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1944624" y="76200"/>
                </a:lnTo>
                <a:close/>
              </a:path>
              <a:path w="1945004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41829" y="4218252"/>
            <a:ext cx="210185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goodEnough(guess,x)</a:t>
            </a:r>
            <a:endParaRPr sz="1800">
              <a:latin typeface="Times New Roman"/>
              <a:cs typeface="Times New Roman"/>
            </a:endParaRPr>
          </a:p>
          <a:p>
            <a:pPr marL="251460" algn="ctr">
              <a:lnSpc>
                <a:spcPct val="100000"/>
              </a:lnSpc>
              <a:spcBef>
                <a:spcPts val="665"/>
              </a:spcBef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5535" y="4942152"/>
            <a:ext cx="1953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y=Improve(guess,x)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9383" y="4867528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720083" y="194660"/>
                </a:moveTo>
                <a:lnTo>
                  <a:pt x="716044" y="140007"/>
                </a:lnTo>
                <a:lnTo>
                  <a:pt x="704298" y="92516"/>
                </a:lnTo>
                <a:lnTo>
                  <a:pt x="685985" y="53480"/>
                </a:lnTo>
                <a:lnTo>
                  <a:pt x="653323" y="16815"/>
                </a:lnTo>
                <a:lnTo>
                  <a:pt x="613711" y="540"/>
                </a:lnTo>
                <a:lnTo>
                  <a:pt x="115439" y="0"/>
                </a:lnTo>
                <a:lnTo>
                  <a:pt x="104176" y="833"/>
                </a:lnTo>
                <a:lnTo>
                  <a:pt x="62694" y="19578"/>
                </a:lnTo>
                <a:lnTo>
                  <a:pt x="36729" y="47701"/>
                </a:lnTo>
                <a:lnTo>
                  <a:pt x="16668" y="85612"/>
                </a:lnTo>
                <a:lnTo>
                  <a:pt x="3853" y="131269"/>
                </a:lnTo>
                <a:lnTo>
                  <a:pt x="0" y="165003"/>
                </a:lnTo>
                <a:lnTo>
                  <a:pt x="419" y="183936"/>
                </a:lnTo>
                <a:lnTo>
                  <a:pt x="7154" y="236346"/>
                </a:lnTo>
                <a:lnTo>
                  <a:pt x="21215" y="281162"/>
                </a:lnTo>
                <a:lnTo>
                  <a:pt x="41464" y="317093"/>
                </a:lnTo>
                <a:lnTo>
                  <a:pt x="76117" y="348948"/>
                </a:lnTo>
                <a:lnTo>
                  <a:pt x="604643" y="359663"/>
                </a:lnTo>
                <a:lnTo>
                  <a:pt x="615907" y="358830"/>
                </a:lnTo>
                <a:lnTo>
                  <a:pt x="657388" y="340085"/>
                </a:lnTo>
                <a:lnTo>
                  <a:pt x="683353" y="311962"/>
                </a:lnTo>
                <a:lnTo>
                  <a:pt x="703415" y="274051"/>
                </a:lnTo>
                <a:lnTo>
                  <a:pt x="716229" y="228394"/>
                </a:lnTo>
                <a:lnTo>
                  <a:pt x="720083" y="194660"/>
                </a:lnTo>
                <a:close/>
              </a:path>
            </a:pathLst>
          </a:custGeom>
          <a:solidFill>
            <a:srgbClr val="A3B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9383" y="4867528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115439" y="0"/>
                </a:moveTo>
                <a:lnTo>
                  <a:pt x="72429" y="12731"/>
                </a:lnTo>
                <a:lnTo>
                  <a:pt x="36729" y="47701"/>
                </a:lnTo>
                <a:lnTo>
                  <a:pt x="16668" y="85612"/>
                </a:lnTo>
                <a:lnTo>
                  <a:pt x="3853" y="131269"/>
                </a:lnTo>
                <a:lnTo>
                  <a:pt x="0" y="165003"/>
                </a:lnTo>
                <a:lnTo>
                  <a:pt x="419" y="183936"/>
                </a:lnTo>
                <a:lnTo>
                  <a:pt x="7154" y="236346"/>
                </a:lnTo>
                <a:lnTo>
                  <a:pt x="21215" y="281162"/>
                </a:lnTo>
                <a:lnTo>
                  <a:pt x="41464" y="317093"/>
                </a:lnTo>
                <a:lnTo>
                  <a:pt x="76117" y="348948"/>
                </a:lnTo>
                <a:lnTo>
                  <a:pt x="604643" y="359663"/>
                </a:lnTo>
                <a:lnTo>
                  <a:pt x="615907" y="358830"/>
                </a:lnTo>
                <a:lnTo>
                  <a:pt x="657388" y="340085"/>
                </a:lnTo>
                <a:lnTo>
                  <a:pt x="683353" y="311962"/>
                </a:lnTo>
                <a:lnTo>
                  <a:pt x="703415" y="274051"/>
                </a:lnTo>
                <a:lnTo>
                  <a:pt x="716229" y="228394"/>
                </a:lnTo>
                <a:lnTo>
                  <a:pt x="720083" y="194660"/>
                </a:lnTo>
                <a:lnTo>
                  <a:pt x="719663" y="175727"/>
                </a:lnTo>
                <a:lnTo>
                  <a:pt x="712929" y="123317"/>
                </a:lnTo>
                <a:lnTo>
                  <a:pt x="698867" y="78501"/>
                </a:lnTo>
                <a:lnTo>
                  <a:pt x="678619" y="42570"/>
                </a:lnTo>
                <a:lnTo>
                  <a:pt x="643966" y="10715"/>
                </a:lnTo>
                <a:lnTo>
                  <a:pt x="1154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8572" y="4363846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42275" y="4363846"/>
            <a:ext cx="114300" cy="504190"/>
          </a:xfrm>
          <a:custGeom>
            <a:avLst/>
            <a:gdLst/>
            <a:ahLst/>
            <a:cxnLst/>
            <a:rect l="l" t="t" r="r" b="b"/>
            <a:pathLst>
              <a:path w="114300" h="504189">
                <a:moveTo>
                  <a:pt x="114300" y="389381"/>
                </a:moveTo>
                <a:lnTo>
                  <a:pt x="0" y="389381"/>
                </a:lnTo>
                <a:lnTo>
                  <a:pt x="38100" y="465581"/>
                </a:lnTo>
                <a:lnTo>
                  <a:pt x="38100" y="408431"/>
                </a:lnTo>
                <a:lnTo>
                  <a:pt x="76200" y="408431"/>
                </a:lnTo>
                <a:lnTo>
                  <a:pt x="76200" y="465581"/>
                </a:lnTo>
                <a:lnTo>
                  <a:pt x="114300" y="389381"/>
                </a:lnTo>
                <a:close/>
              </a:path>
              <a:path w="114300" h="504189">
                <a:moveTo>
                  <a:pt x="76200" y="389381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389381"/>
                </a:lnTo>
                <a:lnTo>
                  <a:pt x="76200" y="389381"/>
                </a:lnTo>
                <a:close/>
              </a:path>
              <a:path w="114300" h="504189">
                <a:moveTo>
                  <a:pt x="76200" y="465581"/>
                </a:moveTo>
                <a:lnTo>
                  <a:pt x="76200" y="408431"/>
                </a:lnTo>
                <a:lnTo>
                  <a:pt x="38100" y="408431"/>
                </a:lnTo>
                <a:lnTo>
                  <a:pt x="38100" y="465581"/>
                </a:lnTo>
                <a:lnTo>
                  <a:pt x="57150" y="503681"/>
                </a:lnTo>
                <a:lnTo>
                  <a:pt x="76200" y="465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18507" y="4936818"/>
            <a:ext cx="546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guess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2161" y="4360746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的赋值和连接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722870" cy="434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单个字符复制</a:t>
            </a:r>
            <a:endParaRPr sz="2800" dirty="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spcBef>
                <a:spcPts val="110"/>
              </a:spcBef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s2[5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] =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s1[3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] =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‘a’;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逐个访</a:t>
            </a:r>
            <a:r>
              <a:rPr sz="2800" spc="-10" dirty="0">
                <a:latin typeface="黑体"/>
                <a:cs typeface="黑体"/>
              </a:rPr>
              <a:t>问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-5" dirty="0">
                <a:latin typeface="黑体"/>
                <a:cs typeface="黑体"/>
              </a:rPr>
              <a:t>对象中的字符</a:t>
            </a:r>
            <a:endParaRPr sz="2800" dirty="0">
              <a:latin typeface="黑体"/>
              <a:cs typeface="黑体"/>
            </a:endParaRPr>
          </a:p>
          <a:p>
            <a:pPr marL="920750" indent="-43688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s1("Hello");</a:t>
            </a:r>
            <a:endParaRPr sz="2400" dirty="0">
              <a:latin typeface="Times New Roman"/>
              <a:cs typeface="Times New Roman"/>
            </a:endParaRPr>
          </a:p>
          <a:p>
            <a:pPr marL="920750" indent="-4368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for(in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i=0;i&lt;s1.length();i++)</a:t>
            </a:r>
            <a:endParaRPr sz="2400" dirty="0">
              <a:latin typeface="Times New Roman"/>
              <a:cs typeface="Times New Roman"/>
            </a:endParaRPr>
          </a:p>
          <a:p>
            <a:pPr marL="1225550" indent="-741680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Wingdings"/>
              <a:buChar char=""/>
              <a:tabLst>
                <a:tab pos="1226185" algn="l"/>
              </a:tabLst>
            </a:pP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cou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s1.at(i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&lt;</a:t>
            </a:r>
            <a:r>
              <a:rPr sz="2400" dirty="0">
                <a:solidFill>
                  <a:srgbClr val="0033CC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 err="1">
                <a:solidFill>
                  <a:srgbClr val="0033CC"/>
                </a:solidFill>
                <a:latin typeface="Times New Roman"/>
                <a:cs typeface="Times New Roman"/>
              </a:rPr>
              <a:t>endl</a:t>
            </a:r>
            <a:r>
              <a:rPr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//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cout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&lt;&lt;s1[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]&lt;&lt;</a:t>
            </a:r>
            <a:r>
              <a:rPr lang="en-US" sz="2400" spc="-5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endl</a:t>
            </a:r>
            <a:r>
              <a:rPr lang="en-US" sz="2400" spc="-5" dirty="0" smtClean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482600" marR="5080" indent="-470534">
              <a:lnSpc>
                <a:spcPct val="102699"/>
              </a:lnSpc>
              <a:spcBef>
                <a:spcPts val="25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成员函</a:t>
            </a:r>
            <a:r>
              <a:rPr sz="2800" spc="-10" dirty="0">
                <a:latin typeface="黑体"/>
                <a:cs typeface="黑体"/>
              </a:rPr>
              <a:t>数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黑体"/>
                <a:cs typeface="黑体"/>
              </a:rPr>
              <a:t>会做范围检查，如果超出范围，会 </a:t>
            </a:r>
            <a:r>
              <a:rPr sz="2800" dirty="0">
                <a:latin typeface="黑体"/>
                <a:cs typeface="黑体"/>
              </a:rPr>
              <a:t>抛</a:t>
            </a:r>
            <a:r>
              <a:rPr sz="2800" spc="-10" dirty="0">
                <a:latin typeface="黑体"/>
                <a:cs typeface="黑体"/>
              </a:rPr>
              <a:t>出</a:t>
            </a:r>
            <a:r>
              <a:rPr sz="2800" spc="-5" dirty="0">
                <a:latin typeface="Times New Roman"/>
                <a:cs typeface="Times New Roman"/>
              </a:rPr>
              <a:t>out_of_rang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黑体"/>
                <a:cs typeface="黑体"/>
              </a:rPr>
              <a:t>异常，而下标运算符不做范围 检查。</a:t>
            </a:r>
            <a:endParaRPr sz="28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可以自己写个验证程序，观察两者的区别。</a:t>
            </a:r>
            <a:endParaRPr sz="28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35" y="102908"/>
            <a:ext cx="8832329" cy="888293"/>
          </a:xfrm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lang="en-US" sz="3800" spc="-5" dirty="0" err="1" smtClean="0">
                <a:latin typeface="黑体"/>
                <a:cs typeface="黑体"/>
              </a:rPr>
              <a:t>C</a:t>
            </a:r>
            <a:r>
              <a:rPr sz="3800" spc="-5" dirty="0" err="1" smtClean="0">
                <a:latin typeface="黑体"/>
                <a:cs typeface="黑体"/>
              </a:rPr>
              <a:t>程序设计的一般步骤</a:t>
            </a:r>
            <a:endParaRPr sz="3800"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384"/>
            <a:ext cx="7944484" cy="453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问题分析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理解问题，确定任务、输入、输出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找到关键条件（如数据的边界、关键数据的性质等）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确定解题的思路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335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框架设计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用文字描述主程序的框架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包括输入输出、主要程序块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确定主要数据的存储结构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ct val="100000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将公用的处理封装成函数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ts val="3350"/>
              </a:lnSpc>
              <a:spcBef>
                <a:spcPts val="1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代码设计</a:t>
            </a:r>
            <a:endParaRPr sz="2800">
              <a:latin typeface="黑体"/>
              <a:cs typeface="黑体"/>
            </a:endParaRPr>
          </a:p>
          <a:p>
            <a:pPr marL="483870">
              <a:lnSpc>
                <a:spcPts val="286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将程序框架变成代码</a:t>
            </a:r>
            <a:endParaRPr sz="2400">
              <a:latin typeface="黑体"/>
              <a:cs typeface="黑体"/>
            </a:endParaRPr>
          </a:p>
          <a:p>
            <a:pPr marL="483870">
              <a:lnSpc>
                <a:spcPts val="2875"/>
              </a:lnSpc>
              <a:tabLst>
                <a:tab pos="9207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33CC"/>
                </a:solidFill>
                <a:latin typeface="黑体"/>
                <a:cs typeface="黑体"/>
              </a:rPr>
              <a:t>编辑调试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提出问题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明确程序的已知条件、原始数据、输入、处理 的数据类型、输出的形式和精度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建立数学模型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 algn="just">
              <a:lnSpc>
                <a:spcPct val="100000"/>
              </a:lnSpc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将原始问题简化、抽象、转换成适合计算机处 理的数据结构、公式</a:t>
            </a:r>
            <a:endParaRPr sz="2800">
              <a:latin typeface="黑体"/>
              <a:cs typeface="黑体"/>
            </a:endParaRPr>
          </a:p>
          <a:p>
            <a:pPr marL="482600" marR="5080" indent="-470534" algn="just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黑体"/>
                <a:cs typeface="黑体"/>
              </a:rPr>
              <a:t>选择合适的数据类型以及存储调用方式（需要 注意的：数据的类型、数据的精度、数据的生 命周期）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建立数据之间的关系即公式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设计算法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使用计算机可以实现的方法描述数据和数据之 间的关系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选择合适的程序流，使用流程图描述程序流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dirty="0">
                <a:latin typeface="黑体"/>
                <a:cs typeface="黑体"/>
              </a:rPr>
              <a:t>程序实现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33960"/>
            <a:ext cx="7606665" cy="227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编写程序、调试运行、测试验证、保存编译等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良好程序风格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输入输出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声明数据，申请存储空间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实现程序流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/>
                <a:cs typeface="黑体"/>
              </a:rPr>
              <a:t>其他常见问题</a:t>
            </a:r>
            <a:endParaRPr sz="3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17316"/>
            <a:ext cx="7807959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205104" indent="-470534" algn="just">
              <a:lnSpc>
                <a:spcPct val="97100"/>
              </a:lnSpc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1.   </a:t>
            </a:r>
            <a:r>
              <a:rPr sz="2000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黑体"/>
                <a:cs typeface="黑体"/>
              </a:rPr>
              <a:t>对</a:t>
            </a:r>
            <a:r>
              <a:rPr sz="2000" spc="-5" dirty="0">
                <a:latin typeface="黑体"/>
                <a:cs typeface="黑体"/>
              </a:rPr>
              <a:t>于</a:t>
            </a:r>
            <a:r>
              <a:rPr sz="2000" spc="-5" dirty="0">
                <a:solidFill>
                  <a:srgbClr val="CC0000"/>
                </a:solidFill>
                <a:latin typeface="黑体"/>
                <a:cs typeface="黑体"/>
              </a:rPr>
              <a:t>不好的编程习惯</a:t>
            </a:r>
            <a:r>
              <a:rPr sz="2000" spc="-5" dirty="0">
                <a:latin typeface="黑体"/>
                <a:cs typeface="黑体"/>
              </a:rPr>
              <a:t>导致格式不清，最后使逻辑混乱的问题，逻 辑混乱后出问题往往难以发现。建议仔细想好了程序的思路，在 纸上画下流程图后再动手编写。</a:t>
            </a:r>
            <a:endParaRPr sz="2000">
              <a:latin typeface="黑体"/>
              <a:cs typeface="黑体"/>
            </a:endParaRPr>
          </a:p>
          <a:p>
            <a:pPr marL="482600" marR="205104" indent="-470534" algn="just">
              <a:lnSpc>
                <a:spcPct val="97100"/>
              </a:lnSpc>
              <a:spcBef>
                <a:spcPts val="44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2.   </a:t>
            </a:r>
            <a:r>
              <a:rPr sz="2000" spc="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黑体"/>
                <a:cs typeface="黑体"/>
              </a:rPr>
              <a:t>由</a:t>
            </a:r>
            <a:r>
              <a:rPr sz="2000" spc="-5" dirty="0">
                <a:latin typeface="黑体"/>
                <a:cs typeface="黑体"/>
              </a:rPr>
              <a:t>于</a:t>
            </a:r>
            <a:r>
              <a:rPr sz="2000" spc="-5" dirty="0">
                <a:solidFill>
                  <a:srgbClr val="CC0000"/>
                </a:solidFill>
                <a:latin typeface="黑体"/>
                <a:cs typeface="黑体"/>
              </a:rPr>
              <a:t>功能代码过长</a:t>
            </a:r>
            <a:r>
              <a:rPr sz="2000" spc="-5" dirty="0">
                <a:latin typeface="黑体"/>
                <a:cs typeface="黑体"/>
              </a:rPr>
              <a:t>过于复杂导致错误难以发现。建议尽量分而治 之的解决问题。多使用函数，做到每个独立功能的代码段不超过 </a:t>
            </a:r>
            <a:r>
              <a:rPr sz="2000" spc="-5" dirty="0">
                <a:latin typeface="Times New Roman"/>
                <a:cs typeface="Times New Roman"/>
              </a:rPr>
              <a:t>50</a:t>
            </a:r>
            <a:r>
              <a:rPr sz="2000" spc="-5" dirty="0">
                <a:latin typeface="黑体"/>
                <a:cs typeface="黑体"/>
              </a:rPr>
              <a:t>行，并写上注释。</a:t>
            </a:r>
            <a:endParaRPr sz="2000">
              <a:latin typeface="黑体"/>
              <a:cs typeface="黑体"/>
            </a:endParaRPr>
          </a:p>
          <a:p>
            <a:pPr marL="482600" marR="5080" indent="-470534">
              <a:lnSpc>
                <a:spcPct val="100000"/>
              </a:lnSpc>
              <a:spcBef>
                <a:spcPts val="240"/>
              </a:spcBef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3.	</a:t>
            </a:r>
            <a:r>
              <a:rPr sz="2000" dirty="0">
                <a:latin typeface="黑体"/>
                <a:cs typeface="黑体"/>
              </a:rPr>
              <a:t>对</a:t>
            </a:r>
            <a:r>
              <a:rPr sz="2000" spc="-5" dirty="0">
                <a:solidFill>
                  <a:srgbClr val="CC0000"/>
                </a:solidFill>
                <a:latin typeface="黑体"/>
                <a:cs typeface="黑体"/>
              </a:rPr>
              <a:t>输入数据的多样性估计不</a:t>
            </a:r>
            <a:r>
              <a:rPr sz="2000" dirty="0">
                <a:solidFill>
                  <a:srgbClr val="CC0000"/>
                </a:solidFill>
                <a:latin typeface="黑体"/>
                <a:cs typeface="黑体"/>
              </a:rPr>
              <a:t>足</a:t>
            </a:r>
            <a:r>
              <a:rPr sz="2000" spc="-5" dirty="0">
                <a:latin typeface="黑体"/>
                <a:cs typeface="黑体"/>
              </a:rPr>
              <a:t>，当数据不对时候，发生</a:t>
            </a:r>
            <a:r>
              <a:rPr sz="2000" spc="-10" dirty="0">
                <a:latin typeface="Times New Roman"/>
                <a:cs typeface="Times New Roman"/>
              </a:rPr>
              <a:t>a[-1]</a:t>
            </a:r>
            <a:r>
              <a:rPr sz="2000" spc="-5" dirty="0">
                <a:latin typeface="黑体"/>
                <a:cs typeface="黑体"/>
              </a:rPr>
              <a:t>越界 这样的问题，有些越界后程序并没</a:t>
            </a:r>
            <a:r>
              <a:rPr sz="2000" dirty="0">
                <a:latin typeface="黑体"/>
                <a:cs typeface="黑体"/>
              </a:rPr>
              <a:t>有</a:t>
            </a:r>
            <a:r>
              <a:rPr sz="2000" spc="-10" dirty="0">
                <a:latin typeface="Times New Roman"/>
                <a:cs typeface="Times New Roman"/>
              </a:rPr>
              <a:t>ru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 tim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erro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黑体"/>
                <a:cs typeface="黑体"/>
              </a:rPr>
              <a:t>错误非常隐蔽， 对于每一个数组都应该检查分析它是否有可能出现越界错误。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82600" algn="l"/>
              </a:tabLst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4.	</a:t>
            </a:r>
            <a:r>
              <a:rPr sz="2000" spc="-5" dirty="0">
                <a:latin typeface="黑体"/>
                <a:cs typeface="黑体"/>
              </a:rPr>
              <a:t>在代码中尽量</a:t>
            </a:r>
            <a:r>
              <a:rPr sz="2000" spc="-5" dirty="0">
                <a:solidFill>
                  <a:srgbClr val="CC0000"/>
                </a:solidFill>
                <a:latin typeface="黑体"/>
                <a:cs typeface="黑体"/>
              </a:rPr>
              <a:t>减少精度误差</a:t>
            </a:r>
            <a:endParaRPr sz="2000">
              <a:latin typeface="黑体"/>
              <a:cs typeface="黑体"/>
            </a:endParaRPr>
          </a:p>
          <a:p>
            <a:pPr marL="920750" marR="20955" indent="-436880" algn="just">
              <a:lnSpc>
                <a:spcPct val="100099"/>
              </a:lnSpc>
              <a:spcBef>
                <a:spcPts val="80"/>
              </a:spcBef>
              <a:buClr>
                <a:srgbClr val="CC0000"/>
              </a:buClr>
              <a:buFont typeface="Wingdings"/>
              <a:buChar char=""/>
              <a:tabLst>
                <a:tab pos="921385" algn="l"/>
              </a:tabLst>
            </a:pP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如：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result=a*b/c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在计算机中和</a:t>
            </a:r>
            <a:r>
              <a:rPr sz="1800" spc="-450" dirty="0">
                <a:solidFill>
                  <a:srgbClr val="0033CC"/>
                </a:solidFill>
                <a:latin typeface="黑体"/>
                <a:cs typeface="黑体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tem</a:t>
            </a:r>
            <a:r>
              <a:rPr sz="1800" spc="5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＝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b/c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 result=a*temp</a:t>
            </a: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;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运行结果并不 是都是相同的。代码中做得先乘后除非常必要。如果不能做得先乘后 除，那么务必在运算中使用</a:t>
            </a:r>
            <a:r>
              <a:rPr sz="1800" spc="-5" dirty="0">
                <a:solidFill>
                  <a:srgbClr val="0033CC"/>
                </a:solidFill>
                <a:latin typeface="Times New Roman"/>
                <a:cs typeface="Times New Roman"/>
              </a:rPr>
              <a:t>doubl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33CC"/>
                </a:solidFill>
                <a:latin typeface="黑体"/>
                <a:cs typeface="黑体"/>
              </a:rPr>
              <a:t>类型的变量保存中间结果。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902" rIns="0" bIns="0" rtlCol="0">
            <a:spAutoFit/>
          </a:bodyPr>
          <a:lstStyle/>
          <a:p>
            <a:pPr marL="510540">
              <a:lnSpc>
                <a:spcPts val="4435"/>
              </a:lnSpc>
            </a:pPr>
            <a:r>
              <a:rPr sz="3800" spc="-5" dirty="0">
                <a:latin typeface="黑体"/>
                <a:cs typeface="黑体"/>
              </a:rPr>
              <a:t>其他常见问题</a:t>
            </a:r>
            <a:endParaRPr sz="3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397015"/>
            <a:ext cx="7842250" cy="449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36195" indent="-470534">
              <a:lnSpc>
                <a:spcPct val="10160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5.	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直接使用整数表达式的值作为</a:t>
            </a:r>
            <a:r>
              <a:rPr sz="1800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（）的内容</a:t>
            </a:r>
            <a:r>
              <a:rPr sz="1800" dirty="0">
                <a:latin typeface="黑体"/>
                <a:cs typeface="黑体"/>
              </a:rPr>
              <a:t>，如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黑体"/>
                <a:cs typeface="黑体"/>
              </a:rPr>
              <a:t>（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黑体"/>
                <a:cs typeface="黑体"/>
              </a:rPr>
              <a:t>％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黑体"/>
                <a:cs typeface="黑体"/>
              </a:rPr>
              <a:t>）</a:t>
            </a: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dirty="0">
                <a:latin typeface="黑体"/>
                <a:cs typeface="黑体"/>
              </a:rPr>
              <a:t>，功力不够 这样写的代码容易出错。而且一时间错误难以发现。建议取缔这样的编程 风格，一律使用布尔表达式的值作为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黑体"/>
                <a:cs typeface="黑体"/>
              </a:rPr>
              <a:t>（）的内容，如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黑体"/>
                <a:cs typeface="黑体"/>
              </a:rPr>
              <a:t>（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黑体"/>
                <a:cs typeface="黑体"/>
              </a:rPr>
              <a:t>％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黑体"/>
                <a:cs typeface="黑体"/>
              </a:rPr>
              <a:t>＝＝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黑体"/>
                <a:cs typeface="黑体"/>
              </a:rPr>
              <a:t>）， 使得逻辑尽量清晰。另外杜绝复杂的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黑体"/>
                <a:cs typeface="黑体"/>
              </a:rPr>
              <a:t>条件，当情况复杂，建议多写几个 判断分支。</a:t>
            </a:r>
            <a:endParaRPr sz="1800">
              <a:latin typeface="黑体"/>
              <a:cs typeface="黑体"/>
            </a:endParaRPr>
          </a:p>
          <a:p>
            <a:pPr marL="482600" marR="163195" indent="-470534">
              <a:lnSpc>
                <a:spcPts val="2290"/>
              </a:lnSpc>
              <a:spcBef>
                <a:spcPts val="55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6.	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字符串声明</a:t>
            </a:r>
            <a:r>
              <a:rPr sz="1800" dirty="0">
                <a:latin typeface="黑体"/>
                <a:cs typeface="黑体"/>
              </a:rPr>
              <a:t>的时候要注意留出保存字符串结束符</a:t>
            </a:r>
            <a:r>
              <a:rPr sz="1800" spc="-5" dirty="0">
                <a:latin typeface="Times New Roman"/>
                <a:cs typeface="Times New Roman"/>
              </a:rPr>
              <a:t>’\0’</a:t>
            </a:r>
            <a:r>
              <a:rPr sz="1800" dirty="0">
                <a:latin typeface="黑体"/>
                <a:cs typeface="黑体"/>
              </a:rPr>
              <a:t>的位置，所以编程时 可以考虑声明一个大一点的空间以免越界。</a:t>
            </a:r>
            <a:endParaRPr sz="1800">
              <a:latin typeface="黑体"/>
              <a:cs typeface="黑体"/>
            </a:endParaRPr>
          </a:p>
          <a:p>
            <a:pPr marL="482600" indent="-470534">
              <a:lnSpc>
                <a:spcPts val="2150"/>
              </a:lnSpc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7.	</a:t>
            </a:r>
            <a:r>
              <a:rPr sz="1800" dirty="0">
                <a:latin typeface="黑体"/>
                <a:cs typeface="黑体"/>
              </a:rPr>
              <a:t>仍然有许多同学不会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使用断点、</a:t>
            </a:r>
            <a:r>
              <a:rPr sz="1800" spc="-5" dirty="0">
                <a:solidFill>
                  <a:srgbClr val="CC0000"/>
                </a:solidFill>
                <a:latin typeface="Times New Roman"/>
                <a:cs typeface="Times New Roman"/>
              </a:rPr>
              <a:t>debug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等功能调试程序</a:t>
            </a:r>
            <a:r>
              <a:rPr sz="1800" dirty="0">
                <a:latin typeface="黑体"/>
                <a:cs typeface="黑体"/>
              </a:rPr>
              <a:t>，应当尽快学会使</a:t>
            </a:r>
            <a:endParaRPr sz="1800">
              <a:latin typeface="黑体"/>
              <a:cs typeface="黑体"/>
            </a:endParaRPr>
          </a:p>
          <a:p>
            <a:pPr marL="4826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黑体"/>
                <a:cs typeface="黑体"/>
              </a:rPr>
              <a:t>用这些方便的工具帮助自己解决问题，这样可以事半功倍。</a:t>
            </a:r>
            <a:endParaRPr sz="1800">
              <a:latin typeface="黑体"/>
              <a:cs typeface="黑体"/>
            </a:endParaRPr>
          </a:p>
          <a:p>
            <a:pPr marL="482600" marR="36195" indent="-470534">
              <a:lnSpc>
                <a:spcPts val="2039"/>
              </a:lnSpc>
              <a:spcBef>
                <a:spcPts val="384"/>
              </a:spcBef>
              <a:tabLst>
                <a:tab pos="482600" algn="l"/>
              </a:tabLst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8.	</a:t>
            </a:r>
            <a:r>
              <a:rPr sz="1800" dirty="0">
                <a:latin typeface="黑体"/>
                <a:cs typeface="黑体"/>
              </a:rPr>
              <a:t>除非特殊说明，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测试题都是读入一行数据，输出一个结果</a:t>
            </a:r>
            <a:r>
              <a:rPr sz="1800" dirty="0">
                <a:latin typeface="黑体"/>
                <a:cs typeface="黑体"/>
              </a:rPr>
              <a:t>，不必一次性读 入全部数据，然后一次性输出所有结果。</a:t>
            </a:r>
            <a:endParaRPr sz="1800">
              <a:latin typeface="黑体"/>
              <a:cs typeface="黑体"/>
            </a:endParaRPr>
          </a:p>
          <a:p>
            <a:pPr marL="482600" marR="5080" indent="-470534" algn="just">
              <a:lnSpc>
                <a:spcPct val="101499"/>
              </a:lnSpc>
              <a:spcBef>
                <a:spcPts val="135"/>
              </a:spcBef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9.    </a:t>
            </a:r>
            <a:r>
              <a:rPr sz="1800" spc="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黑体"/>
                <a:cs typeface="黑体"/>
              </a:rPr>
              <a:t>关于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提交问题时</a:t>
            </a:r>
            <a:r>
              <a:rPr sz="1800" spc="-5" dirty="0">
                <a:solidFill>
                  <a:srgbClr val="CC0000"/>
                </a:solidFill>
                <a:latin typeface="Times New Roman"/>
                <a:cs typeface="Times New Roman"/>
              </a:rPr>
              <a:t>Wron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CC0000"/>
                </a:solidFill>
                <a:latin typeface="Times New Roman"/>
                <a:cs typeface="Times New Roman"/>
              </a:rPr>
              <a:t> Answe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CC0000"/>
                </a:solidFill>
                <a:latin typeface="黑体"/>
                <a:cs typeface="黑体"/>
              </a:rPr>
              <a:t>的</a:t>
            </a:r>
            <a:r>
              <a:rPr sz="1800" dirty="0">
                <a:latin typeface="黑体"/>
                <a:cs typeface="黑体"/>
              </a:rPr>
              <a:t>问题。对于大部分问题而言，很多同学要 么是没有考虑到一些边界数据，要么是在处理输入输出格式时出了问题。 在遇到</a:t>
            </a:r>
            <a:r>
              <a:rPr sz="1800" dirty="0">
                <a:latin typeface="Times New Roman"/>
                <a:cs typeface="Times New Roman"/>
              </a:rPr>
              <a:t>Wrong Answe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黑体"/>
                <a:cs typeface="黑体"/>
              </a:rPr>
              <a:t>时，首先考虑一下自己是不是有一些边界数据没有处 理，然后再看看是不是完全符合题目的输入输出要求，尽量跳出自己写程 序时的思路，这样会比较容易发现错误。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593" rIns="0" bIns="0" rtlCol="0">
            <a:spAutoFit/>
          </a:bodyPr>
          <a:lstStyle/>
          <a:p>
            <a:pPr marL="51054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strin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黑体"/>
                <a:cs typeface="黑体"/>
              </a:rPr>
              <a:t>的赋值和连接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64" y="1404683"/>
            <a:ext cx="10097636" cy="402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黑体"/>
                <a:cs typeface="黑体"/>
              </a:rPr>
              <a:t>用</a:t>
            </a:r>
            <a:r>
              <a:rPr sz="2400" spc="-600" dirty="0">
                <a:latin typeface="黑体"/>
                <a:cs typeface="黑体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黑体"/>
                <a:cs typeface="黑体"/>
              </a:rPr>
              <a:t>运算符连接字符串</a:t>
            </a:r>
          </a:p>
          <a:p>
            <a:pPr marL="469900" marR="2882900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string s1 = "hello";</a:t>
            </a:r>
          </a:p>
          <a:p>
            <a:pPr marL="469900" marR="2882900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string s2 = " world";</a:t>
            </a:r>
          </a:p>
          <a:p>
            <a:pPr marL="469900" marR="2882900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s1 += s2;//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正确，</a:t>
            </a:r>
            <a:r>
              <a:rPr lang="en-US" sz="2400" spc="-5" dirty="0" smtClean="0">
                <a:latin typeface="Times New Roman"/>
                <a:cs typeface="Times New Roman"/>
              </a:rPr>
              <a:t>s1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的值为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" hello world "</a:t>
            </a:r>
          </a:p>
          <a:p>
            <a:pPr marL="469900" marR="2882900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s1 +="world";// 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正确，</a:t>
            </a:r>
            <a:r>
              <a:rPr lang="en-US" sz="2400" spc="-5" dirty="0" smtClean="0">
                <a:latin typeface="Times New Roman"/>
                <a:cs typeface="Times New Roman"/>
              </a:rPr>
              <a:t>s1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的值为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"hello world "</a:t>
            </a:r>
          </a:p>
          <a:p>
            <a:pPr marL="469900" marR="2882900">
              <a:lnSpc>
                <a:spcPct val="1098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  s1 +='c'; //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正确，</a:t>
            </a:r>
            <a:r>
              <a:rPr lang="en-US" sz="2400" spc="-5" dirty="0" smtClean="0">
                <a:latin typeface="Times New Roman"/>
                <a:cs typeface="Times New Roman"/>
              </a:rPr>
              <a:t>s1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的值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"</a:t>
            </a:r>
            <a:r>
              <a:rPr lang="en-US" altLang="zh-CN" sz="2400" spc="-5" dirty="0" err="1" smtClean="0">
                <a:latin typeface="Times New Roman"/>
                <a:cs typeface="Times New Roman"/>
              </a:rPr>
              <a:t>helloc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“</a:t>
            </a:r>
          </a:p>
          <a:p>
            <a:pPr marL="469900" marR="2882900">
              <a:lnSpc>
                <a:spcPct val="109800"/>
              </a:lnSpc>
            </a:pPr>
            <a:endParaRPr lang="en-US" altLang="zh-CN" sz="2400" spc="-5" dirty="0" smtClean="0">
              <a:latin typeface="Times New Roman"/>
              <a:cs typeface="Times New Roman"/>
            </a:endParaRPr>
          </a:p>
          <a:p>
            <a:pPr marL="469900" marR="2882900">
              <a:lnSpc>
                <a:spcPct val="109800"/>
              </a:lnSpc>
            </a:pPr>
            <a:r>
              <a:rPr lang="zh-CN" altLang="en-US" sz="2400" b="1" spc="-5" dirty="0" smtClean="0">
                <a:latin typeface="Times New Roman"/>
                <a:cs typeface="Times New Roman"/>
              </a:rPr>
              <a:t>注意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：加号两边至少要有一个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string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类型的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对象</a:t>
            </a:r>
            <a:endParaRPr lang="en-US" altLang="zh-CN" sz="2400" spc="-5" dirty="0" smtClean="0">
              <a:latin typeface="Times New Roman"/>
              <a:cs typeface="Times New Roman"/>
            </a:endParaRPr>
          </a:p>
          <a:p>
            <a:pPr marL="469900" marR="2882900">
              <a:lnSpc>
                <a:spcPct val="109800"/>
              </a:lnSpc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             s1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=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“hello"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+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“world"; </a:t>
            </a:r>
            <a:r>
              <a:rPr lang="en-US" altLang="zh-CN" sz="2400" spc="-5" dirty="0" smtClean="0">
                <a:latin typeface="Times New Roman"/>
                <a:cs typeface="Times New Roman"/>
              </a:rPr>
              <a:t>//</a:t>
            </a:r>
            <a:r>
              <a:rPr lang="zh-CN" altLang="en-US" sz="2400" spc="-5" dirty="0" smtClean="0">
                <a:latin typeface="Times New Roman"/>
                <a:cs typeface="Times New Roman"/>
              </a:rPr>
              <a:t>错误</a:t>
            </a:r>
            <a:endParaRPr lang="en-US" altLang="zh-CN" sz="2400" spc="-5" dirty="0" smtClean="0">
              <a:latin typeface="Times New Roman"/>
              <a:cs typeface="Times New Roman"/>
            </a:endParaRPr>
          </a:p>
          <a:p>
            <a:pPr marL="469900" marR="2882900">
              <a:lnSpc>
                <a:spcPct val="109800"/>
              </a:lnSpc>
            </a:pPr>
            <a:endParaRPr lang="en-US" sz="2400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2405</Words>
  <Application>Microsoft Office PowerPoint</Application>
  <PresentationFormat>全屏显示(4:3)</PresentationFormat>
  <Paragraphs>1037</Paragraphs>
  <Slides>86</Slides>
  <Notes>86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Theme</vt:lpstr>
      <vt:lpstr>幻灯片 1</vt:lpstr>
      <vt:lpstr>string 类</vt:lpstr>
      <vt:lpstr>string 类</vt:lpstr>
      <vt:lpstr>string 类</vt:lpstr>
      <vt:lpstr>string类 程序样例</vt:lpstr>
      <vt:lpstr>string 类</vt:lpstr>
      <vt:lpstr>string 的赋值和连接</vt:lpstr>
      <vt:lpstr>string 的赋值和连接</vt:lpstr>
      <vt:lpstr>string 的赋值和连接</vt:lpstr>
      <vt:lpstr>string 的赋值和连接</vt:lpstr>
      <vt:lpstr>比较string</vt:lpstr>
      <vt:lpstr>比较string</vt:lpstr>
      <vt:lpstr>幻灯片 13</vt:lpstr>
      <vt:lpstr>交换string</vt:lpstr>
      <vt:lpstr>string的特性</vt:lpstr>
      <vt:lpstr>string的特性</vt:lpstr>
      <vt:lpstr>寻找string中的字符</vt:lpstr>
      <vt:lpstr>寻找string中的字符</vt:lpstr>
      <vt:lpstr>寻找string中的字符</vt:lpstr>
      <vt:lpstr>寻找string中的字符</vt:lpstr>
      <vt:lpstr>寻找string中的字符</vt:lpstr>
      <vt:lpstr>删除string中的字符</vt:lpstr>
      <vt:lpstr>替换string中的字符</vt:lpstr>
      <vt:lpstr>替换string中的字符</vt:lpstr>
      <vt:lpstr>在string中插入字符</vt:lpstr>
      <vt:lpstr>转换成C语言式char *字符串</vt:lpstr>
      <vt:lpstr>转换成C语言式char *字符串</vt:lpstr>
      <vt:lpstr>转换成C语言式char *字符串</vt:lpstr>
      <vt:lpstr>数值和字符串的相互转化</vt:lpstr>
      <vt:lpstr>数值和字符串的相互转化</vt:lpstr>
      <vt:lpstr>幻灯片 31</vt:lpstr>
      <vt:lpstr>幻灯片 32</vt:lpstr>
      <vt:lpstr>字符串流处理</vt:lpstr>
      <vt:lpstr>字符串流处理</vt:lpstr>
      <vt:lpstr>字符串流处理</vt:lpstr>
      <vt:lpstr>字符串流处理</vt:lpstr>
      <vt:lpstr>字符串流处理</vt:lpstr>
      <vt:lpstr>C语言标准库函数</vt:lpstr>
      <vt:lpstr>C语言标准库函数</vt:lpstr>
      <vt:lpstr>C语言标准库函数</vt:lpstr>
      <vt:lpstr>C语言标准库函数</vt:lpstr>
      <vt:lpstr>C语言标准库函数</vt:lpstr>
      <vt:lpstr>C语言标准库函数</vt:lpstr>
      <vt:lpstr>代码风格</vt:lpstr>
      <vt:lpstr>代码风格</vt:lpstr>
      <vt:lpstr>标识符的命名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推荐一种C程序标识符命名法</vt:lpstr>
      <vt:lpstr>标识符命名应注意的一些细节</vt:lpstr>
      <vt:lpstr>标识符命名应注意的一些细节</vt:lpstr>
      <vt:lpstr>程序书写格式注意事项</vt:lpstr>
      <vt:lpstr>程序书写格式注意事项</vt:lpstr>
      <vt:lpstr>程序书写格式注意事项</vt:lpstr>
      <vt:lpstr>程序书写格式注意事项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一些好的编程习惯</vt:lpstr>
      <vt:lpstr>例子：FuncTemplate.h</vt:lpstr>
      <vt:lpstr>例子：FuncTemplate.cpp</vt:lpstr>
      <vt:lpstr>例子：FuncTemplate.cpp</vt:lpstr>
      <vt:lpstr>例子：FuncTemplate.cpp</vt:lpstr>
      <vt:lpstr>例子：FuncTemplate.cpp</vt:lpstr>
      <vt:lpstr>一些好的编程习惯</vt:lpstr>
      <vt:lpstr>如何阅读程序？</vt:lpstr>
      <vt:lpstr>幻灯片 79</vt:lpstr>
      <vt:lpstr>C程序设计的一般步骤</vt:lpstr>
      <vt:lpstr>提出问题</vt:lpstr>
      <vt:lpstr>建立数学模型</vt:lpstr>
      <vt:lpstr>设计算法</vt:lpstr>
      <vt:lpstr>程序实现</vt:lpstr>
      <vt:lpstr>其他常见问题</vt:lpstr>
      <vt:lpstr>其他常见问题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yingfuchen</dc:creator>
  <cp:lastModifiedBy>Lenovo</cp:lastModifiedBy>
  <cp:revision>84</cp:revision>
  <dcterms:created xsi:type="dcterms:W3CDTF">2018-01-03T11:22:54Z</dcterms:created>
  <dcterms:modified xsi:type="dcterms:W3CDTF">2019-04-20T15:25:18Z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2012-11-18T00:00:00Z</vt:filetime>
  </property>
  <property fmtid="{D5CDD505-2E9C-101B-9397-08002B2CF9AE}" pid="3" name="Creator">
    <vt:lpwstr>Acrobat PDFMaker 10.1 PowerPoint 版</vt:lpwstr>
  </property>
  <property fmtid="{D5CDD505-2E9C-101B-9397-08002B2CF9AE}" pid="4" name="LastSaved">
    <vt:filetime>2018-01-03T00:00:00Z</vt:filetime>
  </property>
</Properties>
</file>