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7"/>
  </p:notesMasterIdLst>
  <p:handoutMasterIdLst>
    <p:handoutMasterId r:id="rId28"/>
  </p:handoutMasterIdLst>
  <p:sldIdLst>
    <p:sldId id="434" r:id="rId2"/>
    <p:sldId id="946" r:id="rId3"/>
    <p:sldId id="889" r:id="rId4"/>
    <p:sldId id="928" r:id="rId5"/>
    <p:sldId id="929" r:id="rId6"/>
    <p:sldId id="930" r:id="rId7"/>
    <p:sldId id="931" r:id="rId8"/>
    <p:sldId id="894" r:id="rId9"/>
    <p:sldId id="897" r:id="rId10"/>
    <p:sldId id="933" r:id="rId11"/>
    <p:sldId id="934" r:id="rId12"/>
    <p:sldId id="936" r:id="rId13"/>
    <p:sldId id="905" r:id="rId14"/>
    <p:sldId id="937" r:id="rId15"/>
    <p:sldId id="938" r:id="rId16"/>
    <p:sldId id="906" r:id="rId17"/>
    <p:sldId id="942" r:id="rId18"/>
    <p:sldId id="943" r:id="rId19"/>
    <p:sldId id="851" r:id="rId20"/>
    <p:sldId id="939" r:id="rId21"/>
    <p:sldId id="941" r:id="rId22"/>
    <p:sldId id="907" r:id="rId23"/>
    <p:sldId id="947" r:id="rId24"/>
    <p:sldId id="944" r:id="rId25"/>
    <p:sldId id="945" r:id="rId26"/>
  </p:sldIdLst>
  <p:sldSz cx="9144000" cy="6858000" type="screen4x3"/>
  <p:notesSz cx="9723438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39"/>
    <a:srgbClr val="F8F8F8"/>
    <a:srgbClr val="FFFFFF"/>
    <a:srgbClr val="C0C0C0"/>
    <a:srgbClr val="2FBFFF"/>
    <a:srgbClr val="1C1C1C"/>
    <a:srgbClr val="969696"/>
    <a:srgbClr val="E36803"/>
    <a:srgbClr val="FF66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13" autoAdjust="0"/>
    <p:restoredTop sz="60724" autoAdjust="0"/>
  </p:normalViewPr>
  <p:slideViewPr>
    <p:cSldViewPr snapToGrid="0">
      <p:cViewPr varScale="1">
        <p:scale>
          <a:sx n="67" d="100"/>
          <a:sy n="67" d="100"/>
        </p:scale>
        <p:origin x="-377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096"/>
    </p:cViewPr>
  </p:outlineViewPr>
  <p:notesTextViewPr>
    <p:cViewPr>
      <p:scale>
        <a:sx n="125" d="100"/>
        <a:sy n="125" d="100"/>
      </p:scale>
      <p:origin x="0" y="1524"/>
    </p:cViewPr>
  </p:notesTextViewPr>
  <p:sorterViewPr>
    <p:cViewPr varScale="1">
      <p:scale>
        <a:sx n="1" d="1"/>
        <a:sy n="1" d="1"/>
      </p:scale>
      <p:origin x="0" y="-2640"/>
    </p:cViewPr>
  </p:sorterViewPr>
  <p:notesViewPr>
    <p:cSldViewPr snapToGrid="0">
      <p:cViewPr varScale="1">
        <p:scale>
          <a:sx n="68" d="100"/>
          <a:sy n="68" d="100"/>
        </p:scale>
        <p:origin x="1728" y="6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EF2C57C-DB31-44E9-81E4-607D253F66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48013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1550" y="3257550"/>
            <a:ext cx="7780338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71E443A-DDB4-424F-AD02-EE58CDCED8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、因为</a:t>
            </a:r>
            <a:r>
              <a:rPr lang="en-US" altLang="zh-CN" dirty="0"/>
              <a:t>3</a:t>
            </a:r>
            <a:r>
              <a:rPr lang="zh-CN" altLang="en-US" dirty="0"/>
              <a:t>也无法被转换成</a:t>
            </a:r>
            <a:r>
              <a:rPr lang="en-US" altLang="zh-CN" dirty="0"/>
              <a:t>void</a:t>
            </a:r>
            <a:r>
              <a:rPr lang="zh-CN" altLang="en-US" dirty="0"/>
              <a:t>类型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但指针可以是</a:t>
            </a:r>
            <a:r>
              <a:rPr lang="en-US" altLang="zh-CN" dirty="0"/>
              <a:t>void*</a:t>
            </a:r>
            <a:r>
              <a:rPr lang="zh-CN" altLang="en-US" dirty="0"/>
              <a:t>类型的，因为不管是什么类型的指针，其实都是给它分配</a:t>
            </a:r>
            <a:r>
              <a:rPr lang="en-US" altLang="zh-CN" dirty="0"/>
              <a:t>4</a:t>
            </a:r>
            <a:r>
              <a:rPr lang="zh-CN" altLang="en-US" dirty="0"/>
              <a:t>个字节的空间来放变量的地址，数据类型主要是告诉它取内存中存取数据时，一次处理几个字节的数据才是正确的。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、可以对指针建立引用，以下程序是正确的</a:t>
            </a:r>
            <a:endParaRPr lang="en-US" altLang="zh-CN" dirty="0"/>
          </a:p>
          <a:p>
            <a:r>
              <a:rPr lang="en-US" altLang="zh-CN" dirty="0"/>
              <a:t>int a[10];</a:t>
            </a:r>
          </a:p>
          <a:p>
            <a:r>
              <a:rPr lang="en-US" altLang="zh-CN" dirty="0"/>
              <a:t>int *p=a;</a:t>
            </a:r>
          </a:p>
          <a:p>
            <a:r>
              <a:rPr lang="en-US" altLang="zh-CN" dirty="0"/>
              <a:t>int* &amp;ra = p;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10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Courier New" pitchFamily="49" charset="0"/>
              </a:rPr>
              <a:t>、 因为数组名是数组空间的首地址，其本身并不是一个数据类型。</a:t>
            </a: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int a[10];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int &amp;ra = a【0】; //</a:t>
            </a:r>
            <a:r>
              <a:rPr lang="zh-CN" altLang="en-US" dirty="0">
                <a:solidFill>
                  <a:srgbClr val="0000FF"/>
                </a:solidFill>
                <a:latin typeface="Courier New" pitchFamily="49" charset="0"/>
              </a:rPr>
              <a:t>正确的，但不是数组的用法，指向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a[0]</a:t>
            </a:r>
            <a:r>
              <a:rPr lang="zh-CN" altLang="en-US" dirty="0">
                <a:solidFill>
                  <a:srgbClr val="0000FF"/>
                </a:solidFill>
                <a:latin typeface="Courier New" pitchFamily="49" charset="0"/>
              </a:rPr>
              <a:t>单个数据</a:t>
            </a: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int* &amp;r1=a;   //error: cannot bind non-const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lvalue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reference of type 'int*&amp;' to an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rvalue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of type 'int*’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0000FF"/>
                </a:solidFill>
                <a:latin typeface="Courier New" pitchFamily="49" charset="0"/>
              </a:rPr>
              <a:t>因为数组名只是记录了数组首地址，但它不是一个指针变量</a:t>
            </a: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solidFill>
                <a:srgbClr val="0000FF"/>
              </a:solidFill>
              <a:latin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11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从运行结果可以看出</a:t>
            </a:r>
            <a:r>
              <a:rPr lang="en-US" altLang="zh-CN" dirty="0"/>
              <a:t>: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</a:t>
            </a:r>
            <a:r>
              <a:rPr lang="zh-CN" altLang="en-US" dirty="0"/>
              <a:t>、对引用的操作实际上就是对其引用的目标对象本身的操作，包括取引用的地址，得到的结果都是和其引用的目标对象的地址是一样的。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</a:t>
            </a:r>
            <a:r>
              <a:rPr lang="zh-CN" altLang="en-US" dirty="0"/>
              <a:t>、指针也是变量，所以也可以声明指针的引用，如程序中声明的指针</a:t>
            </a:r>
            <a:r>
              <a:rPr lang="en-US" altLang="zh-CN" dirty="0"/>
              <a:t>pa</a:t>
            </a:r>
            <a:r>
              <a:rPr lang="zh-CN" altLang="en-US" dirty="0"/>
              <a:t>的引用</a:t>
            </a:r>
            <a:r>
              <a:rPr lang="en-US" altLang="zh-CN" dirty="0" err="1"/>
              <a:t>rpa</a:t>
            </a:r>
            <a:r>
              <a:rPr lang="zh-CN" altLang="en-US" dirty="0"/>
              <a:t>，要注意这种声明方法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>
                <a:solidFill>
                  <a:srgbClr val="0000FF"/>
                </a:solidFill>
                <a:latin typeface="黑体" pitchFamily="49" charset="-122"/>
              </a:rPr>
              <a:t>传值</a:t>
            </a:r>
            <a:r>
              <a:rPr lang="zh-CN" altLang="en-US" sz="1200" dirty="0">
                <a:solidFill>
                  <a:srgbClr val="0000FF"/>
                </a:solidFill>
                <a:latin typeface="黑体" pitchFamily="49" charset="-122"/>
              </a:rPr>
              <a:t>方式是将实参的值拷贝给形参；</a:t>
            </a:r>
            <a:endParaRPr lang="en-US" altLang="zh-CN" sz="1200" dirty="0">
              <a:solidFill>
                <a:srgbClr val="0000FF"/>
              </a:solidFill>
              <a:latin typeface="黑体" pitchFamily="49" charset="-122"/>
            </a:endParaRPr>
          </a:p>
          <a:p>
            <a:r>
              <a:rPr lang="zh-CN" altLang="en-US" sz="1200" dirty="0">
                <a:solidFill>
                  <a:srgbClr val="0000FF"/>
                </a:solidFill>
                <a:latin typeface="黑体" pitchFamily="49" charset="-122"/>
              </a:rPr>
              <a:t>如果是普通变量做形参，则形参在函数内部的变化对实参无影响；</a:t>
            </a:r>
            <a:endParaRPr lang="en-US" altLang="zh-CN" sz="1200" dirty="0">
              <a:solidFill>
                <a:srgbClr val="0000FF"/>
              </a:solidFill>
              <a:latin typeface="黑体" pitchFamily="49" charset="-122"/>
            </a:endParaRPr>
          </a:p>
          <a:p>
            <a:r>
              <a:rPr lang="zh-CN" altLang="en-US" sz="1200" dirty="0">
                <a:solidFill>
                  <a:srgbClr val="0000FF"/>
                </a:solidFill>
                <a:latin typeface="黑体" pitchFamily="49" charset="-122"/>
              </a:rPr>
              <a:t>当一个函数需要修改对应的实参的值时，参数应明确声明为指针类型。通过形参指针变量间接访问实参变量，可改变实参的值</a:t>
            </a:r>
            <a:endParaRPr lang="en-US" altLang="zh-CN" sz="1200" dirty="0">
              <a:solidFill>
                <a:srgbClr val="0000FF"/>
              </a:solidFill>
              <a:latin typeface="黑体" pitchFamily="49" charset="-122"/>
            </a:endParaRPr>
          </a:p>
          <a:p>
            <a:r>
              <a:rPr lang="zh-CN" altLang="en-US" sz="1200" dirty="0">
                <a:solidFill>
                  <a:srgbClr val="0000FF"/>
                </a:solidFill>
                <a:latin typeface="黑体" pitchFamily="49" charset="-122"/>
              </a:rPr>
              <a:t>但</a:t>
            </a:r>
            <a:r>
              <a:rPr lang="zh-CN" altLang="en-US" dirty="0">
                <a:ea typeface="隶书" pitchFamily="49" charset="-122"/>
              </a:rPr>
              <a:t>这种虚实结合的方法仍然是</a:t>
            </a:r>
            <a:r>
              <a:rPr lang="zh-CN" altLang="en-US" dirty="0">
                <a:latin typeface="Arial"/>
                <a:ea typeface="隶书" pitchFamily="49" charset="-122"/>
              </a:rPr>
              <a:t>“</a:t>
            </a:r>
            <a:r>
              <a:rPr lang="zh-CN" altLang="en-US" dirty="0">
                <a:ea typeface="隶书" pitchFamily="49" charset="-122"/>
              </a:rPr>
              <a:t>值传递</a:t>
            </a:r>
            <a:r>
              <a:rPr lang="zh-CN" altLang="en-US" dirty="0">
                <a:latin typeface="Arial"/>
                <a:ea typeface="隶书" pitchFamily="49" charset="-122"/>
              </a:rPr>
              <a:t>”</a:t>
            </a:r>
            <a:r>
              <a:rPr lang="zh-CN" altLang="en-US" dirty="0">
                <a:ea typeface="隶书" pitchFamily="49" charset="-122"/>
              </a:rPr>
              <a:t>方式，只是实参的值是变量的地址而已。</a:t>
            </a:r>
            <a:endParaRPr lang="en-US" altLang="zh-CN" dirty="0">
              <a:ea typeface="隶书" pitchFamily="49" charset="-122"/>
            </a:endParaRPr>
          </a:p>
          <a:p>
            <a:r>
              <a:rPr lang="zh-CN" altLang="en-US" dirty="0">
                <a:ea typeface="隶书" pitchFamily="49" charset="-122"/>
              </a:rPr>
              <a:t>但是在概念上却是兜了一个圈子，不那么直截了当。</a:t>
            </a:r>
          </a:p>
          <a:p>
            <a:endParaRPr lang="en-US" altLang="zh-CN" sz="1200" dirty="0">
              <a:solidFill>
                <a:srgbClr val="0000FF"/>
              </a:solidFill>
              <a:latin typeface="黑体" pitchFamily="49" charset="-122"/>
              <a:cs typeface="Times New Roman" pitchFamily="18" charset="0"/>
            </a:endParaRPr>
          </a:p>
          <a:p>
            <a:r>
              <a:rPr lang="zh-CN" altLang="en-US" sz="1200" dirty="0">
                <a:solidFill>
                  <a:srgbClr val="0000FF"/>
                </a:solidFill>
                <a:latin typeface="黑体" pitchFamily="49" charset="-122"/>
                <a:cs typeface="Times New Roman" pitchFamily="18" charset="0"/>
              </a:rPr>
              <a:t>引用作为参数，是直接将实参的地址传递过来，因为引用本身不占用内存空间，是实参的一个别名，因此在函数中对形参的操作，就是对实参的操作，可以起到与指针作为参数相同的效果，并且更直观、更简洁。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这个在概念上是兜了一个圈子的，因为本来是想改变变量的值，但参数确是这个变量的地址，需要使用指针的间接访问方式才能实现，比较绕。</a:t>
            </a:r>
          </a:p>
          <a:p>
            <a:endParaRPr lang="en-US" altLang="zh-CN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15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形参是引用时，并不会给形参分配空间，形参只是实参的一个别名，它和实参占据同一个空间。并且在函数内部，是对变量直接操作，而不是对地址通过间接访问的方式来操作，代码给人的感观更好。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同时，这个函数被调用时，参数直接是变量，不是变量的地址，程序也更清晰。毕竟函数本来想改变的是一个变量的值，它对地址并不感兴趣。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9849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500760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引用能做的事，指针都能做，并且指针能做的更多，但使用引用要安全一些。因此，一般来说，在既可以使用指针也可以使用引用的情况下，应尽量使用引用。</a:t>
            </a:r>
          </a:p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500760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641920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ea typeface="楷体_GB2312" pitchFamily="49" charset="-122"/>
              </a:rPr>
              <a:t>引用</a:t>
            </a:r>
            <a:r>
              <a:rPr lang="zh-CN" altLang="en-US" sz="1200" dirty="0">
                <a:ea typeface="楷体_GB2312" pitchFamily="49" charset="-122"/>
              </a:rPr>
              <a:t>本身不分配空间，因此需要依附一个有空间的变量</a:t>
            </a:r>
            <a:endParaRPr lang="en-US" altLang="zh-CN" sz="1200" dirty="0"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ea typeface="楷体_GB2312" pitchFamily="49" charset="-122"/>
              </a:rPr>
              <a:t>不可返回指向“栈内存”的临时变量的引用，也就是在函数内部定义的普通数据类型的</a:t>
            </a:r>
            <a:r>
              <a:rPr lang="zh-CN" altLang="en-US" sz="1200" dirty="0" smtClean="0">
                <a:ea typeface="楷体_GB2312" pitchFamily="49" charset="-122"/>
              </a:rPr>
              <a:t>局部变量以及在形参表中的普通变量。</a:t>
            </a:r>
            <a:r>
              <a:rPr lang="zh-CN" altLang="en-US" sz="1200" dirty="0">
                <a:ea typeface="楷体_GB2312" pitchFamily="49" charset="-122"/>
              </a:rPr>
              <a:t>因为这些内存在函数体结束时被自动销毁。</a:t>
            </a:r>
            <a:endParaRPr lang="en-US" altLang="zh-CN" sz="1200" dirty="0"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99"/>
                </a:solidFill>
                <a:ea typeface="楷体_GB2312" pitchFamily="49" charset="-122"/>
              </a:rPr>
              <a:t>如果一个函数返回引用，则函数调用可以出现在赋值号的右边（作为表达式的一部分，因为变量的值可以被使用），也可以出现在赋值号的左边（因为变量的值也可以被修改）。 </a:t>
            </a: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99"/>
                </a:solidFill>
                <a:ea typeface="楷体_GB2312" pitchFamily="49" charset="-122"/>
              </a:rPr>
              <a:t>一、错误的写法：</a:t>
            </a: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1</a:t>
            </a:r>
            <a:r>
              <a:rPr lang="zh-CN" altLang="en-US" sz="1200" dirty="0">
                <a:solidFill>
                  <a:srgbClr val="000099"/>
                </a:solidFill>
                <a:ea typeface="楷体_GB2312" pitchFamily="49" charset="-122"/>
              </a:rPr>
              <a:t>、返回局部变量的引用</a:t>
            </a: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#include &lt;iostream&gt;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using namespace std;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int&amp; f(){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  int 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=10;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  return 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int main(){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  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cout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&lt;&lt;f()&lt;&lt;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endl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2</a:t>
            </a:r>
            <a:r>
              <a:rPr lang="zh-CN" altLang="en-US" sz="1200" dirty="0">
                <a:solidFill>
                  <a:srgbClr val="000099"/>
                </a:solidFill>
                <a:ea typeface="楷体_GB2312" pitchFamily="49" charset="-122"/>
              </a:rPr>
              <a:t>、返回新参表普通变量的引用</a:t>
            </a: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#include &lt;iostream&gt;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using namespace std;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int&amp; f(int 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  return 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int main(){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  int 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=10;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  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cout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&lt;&lt;f(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)&lt;&lt;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endl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///////////////////////////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99"/>
                </a:solidFill>
                <a:ea typeface="楷体_GB2312" pitchFamily="49" charset="-122"/>
              </a:rPr>
              <a:t>二、正确的写法：</a:t>
            </a: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1</a:t>
            </a:r>
            <a:r>
              <a:rPr lang="zh-CN" altLang="en-US" sz="1200" dirty="0">
                <a:solidFill>
                  <a:srgbClr val="000099"/>
                </a:solidFill>
                <a:ea typeface="楷体_GB2312" pitchFamily="49" charset="-122"/>
              </a:rPr>
              <a:t>、返回静态变量的引用</a:t>
            </a: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#include &lt;iostream&gt;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using namespace std;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int&amp; f(){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  static int 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=10;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  return 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int main(){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  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cout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&lt;&lt;f()&lt;&lt;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endl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2</a:t>
            </a:r>
            <a:r>
              <a:rPr lang="zh-CN" altLang="en-US" sz="1200" dirty="0">
                <a:solidFill>
                  <a:srgbClr val="000099"/>
                </a:solidFill>
                <a:ea typeface="楷体_GB2312" pitchFamily="49" charset="-122"/>
              </a:rPr>
              <a:t>、返回用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new</a:t>
            </a:r>
            <a:r>
              <a:rPr lang="zh-CN" altLang="en-US" sz="1200" dirty="0">
                <a:solidFill>
                  <a:srgbClr val="000099"/>
                </a:solidFill>
                <a:ea typeface="楷体_GB2312" pitchFamily="49" charset="-122"/>
              </a:rPr>
              <a:t>创建的数据的引用</a:t>
            </a: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#include &lt;iostream&gt;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using namespace std;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int&amp; f(){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  int *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=new int(10);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  return *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int main(){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  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cout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&lt;&lt;f()&lt;&lt;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endl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3</a:t>
            </a:r>
            <a:r>
              <a:rPr lang="zh-CN" altLang="en-US" sz="1200" dirty="0">
                <a:solidFill>
                  <a:srgbClr val="000099"/>
                </a:solidFill>
                <a:ea typeface="楷体_GB2312" pitchFamily="49" charset="-122"/>
              </a:rPr>
              <a:t>、返回全局变量的引用</a:t>
            </a: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#include &lt;iostream&gt;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using namespace std;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int 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=10;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int&amp; f(){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  return 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int main(){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  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cout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&lt;&lt;f()&lt;&lt;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endl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4</a:t>
            </a:r>
            <a:r>
              <a:rPr lang="zh-CN" altLang="en-US" sz="1200" dirty="0">
                <a:solidFill>
                  <a:srgbClr val="000099"/>
                </a:solidFill>
                <a:ea typeface="楷体_GB2312" pitchFamily="49" charset="-122"/>
              </a:rPr>
              <a:t>、返回形参表中的引用</a:t>
            </a: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#include &lt;iostream&gt;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using namespace std;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int 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=10;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int&amp; f(int &amp;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  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++;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  return 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int main(){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  int 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=10;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  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cout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&lt;&lt;f(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)&lt;&lt;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endl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5</a:t>
            </a:r>
            <a:r>
              <a:rPr lang="zh-CN" altLang="en-US" sz="1200" dirty="0">
                <a:solidFill>
                  <a:srgbClr val="000099"/>
                </a:solidFill>
                <a:ea typeface="楷体_GB2312" pitchFamily="49" charset="-122"/>
              </a:rPr>
              <a:t>、返回形参表中的指针指向的数据的引用</a:t>
            </a: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#include &lt;iostream&gt;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using namespace std;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int 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=10;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int&amp; f(int *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  (*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)++;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  return *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int main(){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  int 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=10;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  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cout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&lt;&lt;f(&amp;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)&lt;&lt;</a:t>
            </a:r>
            <a:r>
              <a:rPr lang="en-US" altLang="zh-CN" sz="1200" dirty="0" err="1">
                <a:solidFill>
                  <a:srgbClr val="000099"/>
                </a:solidFill>
                <a:ea typeface="楷体_GB2312" pitchFamily="49" charset="-122"/>
              </a:rPr>
              <a:t>endl</a:t>
            </a: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99"/>
                </a:solidFill>
                <a:ea typeface="楷体_GB2312" pitchFamily="49" charset="-122"/>
              </a:rPr>
              <a:t>}</a:t>
            </a:r>
            <a:endParaRPr lang="zh-CN" altLang="en-US" sz="1200" dirty="0">
              <a:solidFill>
                <a:srgbClr val="000099"/>
              </a:solidFill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u="none" dirty="0" smtClean="0">
                <a:solidFill>
                  <a:srgbClr val="0000FF"/>
                </a:solidFill>
                <a:latin typeface="黑体" pitchFamily="49" charset="-122"/>
              </a:rPr>
              <a:t>引用</a:t>
            </a:r>
            <a:r>
              <a:rPr lang="zh-CN" altLang="en-US" sz="1200" b="0" u="none" dirty="0">
                <a:solidFill>
                  <a:srgbClr val="0000FF"/>
                </a:solidFill>
                <a:latin typeface="黑体" pitchFamily="49" charset="-122"/>
              </a:rPr>
              <a:t>主要有三种用途：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u="none" dirty="0">
                <a:solidFill>
                  <a:srgbClr val="0000FF"/>
                </a:solidFill>
                <a:latin typeface="黑体" pitchFamily="49" charset="-122"/>
              </a:rPr>
              <a:t>（１）独立引用；就是它的定义用法（一般来说，独立引用没有什么实际用途。）</a:t>
            </a:r>
          </a:p>
          <a:p>
            <a:pPr>
              <a:buFontTx/>
              <a:buNone/>
            </a:pPr>
            <a:r>
              <a:rPr lang="zh-CN" altLang="en-US" sz="1200" b="0" u="none" dirty="0">
                <a:solidFill>
                  <a:srgbClr val="0000FF"/>
                </a:solidFill>
                <a:latin typeface="黑体" pitchFamily="49" charset="-122"/>
              </a:rPr>
              <a:t>（２）作为参数传递；</a:t>
            </a:r>
          </a:p>
          <a:p>
            <a:pPr>
              <a:buFontTx/>
              <a:buNone/>
            </a:pPr>
            <a:r>
              <a:rPr lang="zh-CN" altLang="en-US" sz="1200" b="0" u="none" dirty="0">
                <a:solidFill>
                  <a:srgbClr val="0000FF"/>
                </a:solidFill>
                <a:latin typeface="黑体" pitchFamily="49" charset="-122"/>
              </a:rPr>
              <a:t>（３）作为函数返回类型。</a:t>
            </a:r>
            <a:endParaRPr lang="en-US" altLang="zh-CN" sz="1200" b="0" u="none" dirty="0">
              <a:solidFill>
                <a:srgbClr val="0000FF"/>
              </a:solidFill>
              <a:latin typeface="黑体" pitchFamily="49" charset="-122"/>
            </a:endParaRPr>
          </a:p>
          <a:p>
            <a:pPr>
              <a:buFontTx/>
              <a:buNone/>
            </a:pPr>
            <a:endParaRPr lang="en-US" altLang="zh-CN" sz="1200" b="0" u="none" dirty="0">
              <a:solidFill>
                <a:srgbClr val="0000FF"/>
              </a:solidFill>
              <a:latin typeface="黑体" pitchFamily="49" charset="-122"/>
            </a:endParaRPr>
          </a:p>
          <a:p>
            <a:pPr>
              <a:buFontTx/>
              <a:buNone/>
            </a:pPr>
            <a:r>
              <a:rPr lang="zh-CN" altLang="en-US" sz="1200" b="0" u="none" dirty="0">
                <a:solidFill>
                  <a:srgbClr val="0000FF"/>
                </a:solidFill>
                <a:latin typeface="黑体" pitchFamily="49" charset="-122"/>
              </a:rPr>
              <a:t>引用的价值主要体现在后两种情况，可以替代指针</a:t>
            </a:r>
            <a:r>
              <a:rPr lang="zh-CN" altLang="en-US" sz="1200" b="0" u="none" dirty="0" smtClean="0">
                <a:solidFill>
                  <a:srgbClr val="0000FF"/>
                </a:solidFill>
                <a:latin typeface="黑体" pitchFamily="49" charset="-122"/>
              </a:rPr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en-US" altLang="zh-CN" sz="12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double&amp; b=f1(5.0); </a:t>
            </a:r>
            <a:r>
              <a:rPr lang="zh-CN" altLang="en-US" sz="12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为什么编译会出错？</a:t>
            </a:r>
            <a:endParaRPr lang="en-US" altLang="zh-CN" sz="1200" dirty="0">
              <a:solidFill>
                <a:srgbClr val="007E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f1(5.0)</a:t>
            </a:r>
            <a:r>
              <a:rPr lang="zh-CN" altLang="en-US" sz="12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返回的是一个值，没有地址。而引用</a:t>
            </a:r>
            <a:r>
              <a:rPr lang="en-US" altLang="zh-CN" sz="12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zh-CN" altLang="en-US" sz="12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因为本身不分配空间，初始化必须要指向一个空间。</a:t>
            </a:r>
            <a:endParaRPr lang="en-US" altLang="zh-CN" sz="1200" dirty="0">
              <a:solidFill>
                <a:srgbClr val="007E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/>
              <a:t>------------------------------------------------------------------------------------------------------------------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/>
              <a:t>函数返回引用时，不可以返回对临时变量的引用。只能返回全局变量或静态型变量的引用，或者参数表里的引用。</a:t>
            </a:r>
            <a:endParaRPr lang="en-US" altLang="zh-CN" sz="1200" b="1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/>
              <a:t>这个程序还可以改成：</a:t>
            </a:r>
            <a:endParaRPr lang="en-US" altLang="zh-CN" sz="1200" b="1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/>
              <a:t>double&amp; f2(double r){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/>
              <a:t>    static double temp=r*r*3.14;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/>
              <a:t>    return temp;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/>
              <a:t>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/>
              <a:t>-------------------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/>
              <a:t>这样是错误的。</a:t>
            </a:r>
            <a:endParaRPr lang="en-US" altLang="zh-CN" sz="1200" b="1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/>
              <a:t>double&amp; f2(double r){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/>
              <a:t>    double temp=r*r*3.14;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/>
              <a:t>    return temp;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/>
              <a:t>}</a:t>
            </a:r>
            <a:endParaRPr lang="zh-CN" altLang="en-US" sz="1200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0000FF"/>
                </a:solidFill>
                <a:latin typeface="Courier New" pitchFamily="49" charset="0"/>
              </a:rPr>
              <a:t>一、错误程序</a:t>
            </a: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#include &lt;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iostream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using namespace std;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&amp; f(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a)//</a:t>
            </a:r>
            <a:r>
              <a:rPr lang="zh-CN" altLang="en-US" dirty="0">
                <a:solidFill>
                  <a:srgbClr val="0000FF"/>
                </a:solidFill>
                <a:latin typeface="Courier New" pitchFamily="49" charset="0"/>
              </a:rPr>
              <a:t>因为这是值传递</a:t>
            </a: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{   a++;    //a</a:t>
            </a:r>
            <a:r>
              <a:rPr lang="zh-CN" altLang="en-US" dirty="0">
                <a:solidFill>
                  <a:srgbClr val="0000FF"/>
                </a:solidFill>
                <a:latin typeface="Courier New" pitchFamily="49" charset="0"/>
              </a:rPr>
              <a:t>是形参，是局部变量</a:t>
            </a: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  return a;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main( 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=3;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cout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&lt;&lt;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&lt;&lt;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endl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cout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&lt;&lt;f(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)&lt;&lt;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endl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cout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&lt;&lt;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&lt;&lt;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endl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0000FF"/>
                </a:solidFill>
                <a:latin typeface="Courier New" pitchFamily="49" charset="0"/>
              </a:rPr>
              <a:t>二、正确的写法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Courier New" pitchFamily="49" charset="0"/>
                <a:sym typeface="Wingdings" pitchFamily="2" charset="2"/>
              </a:rPr>
              <a:t>：（参数为引用）</a:t>
            </a: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#include &lt;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iostream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using namespace std;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&amp; f(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&amp;a) //</a:t>
            </a:r>
            <a:r>
              <a:rPr lang="zh-CN" altLang="en-US" dirty="0">
                <a:solidFill>
                  <a:srgbClr val="0000FF"/>
                </a:solidFill>
                <a:latin typeface="Courier New" pitchFamily="49" charset="0"/>
              </a:rPr>
              <a:t>传过来的是地址，是在函数外部定义的，函数运行结束后仍然可以使用</a:t>
            </a: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{   a++;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  return a;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main( 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=3;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cout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&lt;&lt;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&lt;&lt;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endl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cout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&lt;&lt;f(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)&lt;&lt;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endl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cout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&lt;&lt;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&lt;&lt;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endl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0000FF"/>
                </a:solidFill>
                <a:latin typeface="Courier New" pitchFamily="49" charset="0"/>
              </a:rPr>
              <a:t>三、这个是正确的写法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Courier New" pitchFamily="49" charset="0"/>
                <a:sym typeface="Wingdings" pitchFamily="2" charset="2"/>
              </a:rPr>
              <a:t>（参数为指针）</a:t>
            </a:r>
            <a:endParaRPr lang="en-US" altLang="zh-CN" dirty="0">
              <a:solidFill>
                <a:srgbClr val="0000FF"/>
              </a:solidFill>
              <a:latin typeface="Courier New" pitchFamily="49" charset="0"/>
              <a:sym typeface="Wingdings" pitchFamily="2" charset="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#include &lt;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iostream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using namespace std;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&amp; f(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* a)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{   (*a)++;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  return *a;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main( 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=3;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cout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&lt;&lt;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&lt;&lt;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endl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cout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&lt;&lt;f( &amp;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)&lt;&lt;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endl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cout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&lt;&lt;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&lt;&lt;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endl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24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注意</a:t>
            </a:r>
            <a:r>
              <a:rPr lang="zh-CN" altLang="en-US" dirty="0"/>
              <a:t>：引用本身不是变量，它是没有值的，它不占用内存空间，对引用的操作实际上就是对被它引用的变量的操作。引用机制使得程序的标识符和内存单元之间可以建立多对一的关系。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4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ea typeface="隶书" pitchFamily="49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a typeface="隶书" pitchFamily="49" charset="-122"/>
              </a:rPr>
              <a:t>注意： 在上述声明中，&amp;是引用声明符，并不代表地址。不要理解为</a:t>
            </a:r>
            <a:r>
              <a:rPr lang="zh-CN" altLang="en-US" dirty="0">
                <a:latin typeface="Arial"/>
                <a:ea typeface="隶书" pitchFamily="49" charset="-122"/>
              </a:rPr>
              <a:t>“</a:t>
            </a:r>
            <a:r>
              <a:rPr lang="zh-CN" altLang="en-US" dirty="0">
                <a:ea typeface="隶书" pitchFamily="49" charset="-122"/>
              </a:rPr>
              <a:t>把</a:t>
            </a:r>
            <a:r>
              <a:rPr lang="en-US" altLang="zh-CN" dirty="0">
                <a:ea typeface="隶书" pitchFamily="49" charset="-122"/>
              </a:rPr>
              <a:t>a</a:t>
            </a:r>
            <a:r>
              <a:rPr lang="zh-CN" altLang="en-US" dirty="0">
                <a:ea typeface="隶书" pitchFamily="49" charset="-122"/>
              </a:rPr>
              <a:t>的值赋给</a:t>
            </a:r>
            <a:r>
              <a:rPr lang="en-US" altLang="zh-CN" dirty="0">
                <a:ea typeface="隶书" pitchFamily="49" charset="-122"/>
              </a:rPr>
              <a:t>b</a:t>
            </a:r>
            <a:r>
              <a:rPr lang="zh-CN" altLang="en-US" dirty="0">
                <a:ea typeface="隶书" pitchFamily="49" charset="-122"/>
              </a:rPr>
              <a:t>的地址</a:t>
            </a:r>
            <a:r>
              <a:rPr lang="zh-CN" altLang="en-US" dirty="0">
                <a:latin typeface="Arial"/>
                <a:ea typeface="隶书" pitchFamily="49" charset="-122"/>
              </a:rPr>
              <a:t>”</a:t>
            </a:r>
            <a:r>
              <a:rPr lang="zh-CN" altLang="en-US" dirty="0">
                <a:ea typeface="隶书" pitchFamily="49" charset="-122"/>
              </a:rPr>
              <a:t>。声明变量</a:t>
            </a:r>
            <a:r>
              <a:rPr lang="en-US" altLang="zh-CN" dirty="0">
                <a:ea typeface="隶书" pitchFamily="49" charset="-122"/>
              </a:rPr>
              <a:t>b</a:t>
            </a:r>
            <a:r>
              <a:rPr lang="zh-CN" altLang="en-US" dirty="0">
                <a:ea typeface="隶书" pitchFamily="49" charset="-122"/>
              </a:rPr>
              <a:t>为引用类型，并不需要另外开辟内存单元来存放</a:t>
            </a:r>
            <a:r>
              <a:rPr lang="en-US" altLang="zh-CN" dirty="0">
                <a:ea typeface="隶书" pitchFamily="49" charset="-122"/>
              </a:rPr>
              <a:t>b</a:t>
            </a:r>
            <a:r>
              <a:rPr lang="zh-CN" altLang="en-US" dirty="0">
                <a:ea typeface="隶书" pitchFamily="49" charset="-122"/>
              </a:rPr>
              <a:t>的值。</a:t>
            </a:r>
            <a:r>
              <a:rPr lang="en-US" altLang="zh-CN" dirty="0">
                <a:ea typeface="隶书" pitchFamily="49" charset="-122"/>
              </a:rPr>
              <a:t>b</a:t>
            </a:r>
            <a:r>
              <a:rPr lang="zh-CN" altLang="en-US" dirty="0">
                <a:ea typeface="隶书" pitchFamily="49" charset="-122"/>
              </a:rPr>
              <a:t>和</a:t>
            </a:r>
            <a:r>
              <a:rPr lang="en-US" altLang="zh-CN" dirty="0">
                <a:ea typeface="隶书" pitchFamily="49" charset="-122"/>
              </a:rPr>
              <a:t>a</a:t>
            </a:r>
            <a:r>
              <a:rPr lang="zh-CN" altLang="en-US" dirty="0">
                <a:ea typeface="隶书" pitchFamily="49" charset="-122"/>
              </a:rPr>
              <a:t>占内存中的同一个存储单元，它们具有同一地址。声明</a:t>
            </a:r>
            <a:r>
              <a:rPr lang="en-US" altLang="zh-CN" dirty="0">
                <a:ea typeface="隶书" pitchFamily="49" charset="-122"/>
              </a:rPr>
              <a:t>b</a:t>
            </a:r>
            <a:r>
              <a:rPr lang="zh-CN" altLang="en-US" dirty="0">
                <a:ea typeface="隶书" pitchFamily="49" charset="-122"/>
              </a:rPr>
              <a:t>是</a:t>
            </a:r>
            <a:r>
              <a:rPr lang="en-US" altLang="zh-CN" dirty="0">
                <a:ea typeface="隶书" pitchFamily="49" charset="-122"/>
              </a:rPr>
              <a:t>a</a:t>
            </a:r>
            <a:r>
              <a:rPr lang="zh-CN" altLang="en-US" dirty="0">
                <a:ea typeface="隶书" pitchFamily="49" charset="-122"/>
              </a:rPr>
              <a:t>的引用，可以理解为： 使变量</a:t>
            </a:r>
            <a:r>
              <a:rPr lang="en-US" altLang="zh-CN" dirty="0">
                <a:ea typeface="隶书" pitchFamily="49" charset="-122"/>
              </a:rPr>
              <a:t>b</a:t>
            </a:r>
            <a:r>
              <a:rPr lang="zh-CN" altLang="en-US" dirty="0">
                <a:ea typeface="隶书" pitchFamily="49" charset="-122"/>
              </a:rPr>
              <a:t>具有变量</a:t>
            </a:r>
            <a:r>
              <a:rPr lang="en-US" altLang="zh-CN" dirty="0">
                <a:ea typeface="隶书" pitchFamily="49" charset="-122"/>
              </a:rPr>
              <a:t>a</a:t>
            </a:r>
            <a:r>
              <a:rPr lang="zh-CN" altLang="en-US" dirty="0">
                <a:ea typeface="隶书" pitchFamily="49" charset="-122"/>
              </a:rPr>
              <a:t>的地址。</a:t>
            </a:r>
            <a:endParaRPr lang="en-US" altLang="zh-CN" dirty="0">
              <a:ea typeface="隶书" pitchFamily="49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ea typeface="隶书" pitchFamily="49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a typeface="隶书" pitchFamily="49" charset="-122"/>
              </a:rPr>
              <a:t>以下三种格式都合法</a:t>
            </a:r>
            <a:endParaRPr lang="en-US" altLang="zh-CN" dirty="0">
              <a:ea typeface="隶书" pitchFamily="49" charset="-122"/>
            </a:endParaRPr>
          </a:p>
          <a:p>
            <a:pPr algn="just" eaLnBrk="1" hangingPunct="1">
              <a:buFont typeface="Wingdings 2" pitchFamily="18" charset="2"/>
              <a:buNone/>
            </a:pPr>
            <a:r>
              <a:rPr lang="en-US" altLang="zh-CN" sz="1200" i="0" dirty="0">
                <a:solidFill>
                  <a:srgbClr val="FFFF00"/>
                </a:solidFill>
              </a:rPr>
              <a:t> </a:t>
            </a:r>
            <a:r>
              <a:rPr lang="en-US" altLang="zh-CN" sz="1200" i="0" dirty="0" err="1">
                <a:solidFill>
                  <a:srgbClr val="0000FF"/>
                </a:solidFill>
              </a:rPr>
              <a:t>int</a:t>
            </a:r>
            <a:r>
              <a:rPr lang="en-US" altLang="zh-CN" sz="1200" i="0" dirty="0">
                <a:solidFill>
                  <a:srgbClr val="0000FF"/>
                </a:solidFill>
              </a:rPr>
              <a:t>&amp;     </a:t>
            </a:r>
            <a:r>
              <a:rPr lang="en-US" altLang="zh-CN" sz="1200" i="0" dirty="0" err="1">
                <a:solidFill>
                  <a:srgbClr val="0000FF"/>
                </a:solidFill>
              </a:rPr>
              <a:t>ri</a:t>
            </a:r>
            <a:r>
              <a:rPr lang="en-US" altLang="zh-CN" sz="1200" i="0" dirty="0">
                <a:solidFill>
                  <a:srgbClr val="0000FF"/>
                </a:solidFill>
              </a:rPr>
              <a:t> ;</a:t>
            </a:r>
          </a:p>
          <a:p>
            <a:pPr algn="just" eaLnBrk="1" hangingPunct="1">
              <a:buFont typeface="Wingdings 2" pitchFamily="18" charset="2"/>
              <a:buNone/>
            </a:pPr>
            <a:r>
              <a:rPr lang="en-US" altLang="zh-CN" sz="1200" i="0" dirty="0">
                <a:solidFill>
                  <a:srgbClr val="0000FF"/>
                </a:solidFill>
              </a:rPr>
              <a:t> </a:t>
            </a:r>
            <a:r>
              <a:rPr lang="en-US" altLang="zh-CN" sz="1200" i="0" dirty="0" err="1">
                <a:solidFill>
                  <a:srgbClr val="0000FF"/>
                </a:solidFill>
              </a:rPr>
              <a:t>int</a:t>
            </a:r>
            <a:r>
              <a:rPr lang="en-US" altLang="zh-CN" sz="1200" i="0" dirty="0">
                <a:solidFill>
                  <a:srgbClr val="0000FF"/>
                </a:solidFill>
              </a:rPr>
              <a:t>     &amp;</a:t>
            </a:r>
            <a:r>
              <a:rPr lang="en-US" altLang="zh-CN" sz="1200" i="0" dirty="0" err="1">
                <a:solidFill>
                  <a:srgbClr val="0000FF"/>
                </a:solidFill>
              </a:rPr>
              <a:t>ri</a:t>
            </a:r>
            <a:r>
              <a:rPr lang="en-US" altLang="zh-CN" sz="1200" i="0" dirty="0">
                <a:solidFill>
                  <a:srgbClr val="0000FF"/>
                </a:solidFill>
              </a:rPr>
              <a:t> ;</a:t>
            </a:r>
          </a:p>
          <a:p>
            <a:pPr algn="just" eaLnBrk="1" hangingPunct="1">
              <a:buFont typeface="Wingdings 2" pitchFamily="18" charset="2"/>
              <a:buNone/>
            </a:pPr>
            <a:r>
              <a:rPr lang="en-US" altLang="zh-CN" sz="1200" i="0" dirty="0">
                <a:solidFill>
                  <a:srgbClr val="0000FF"/>
                </a:solidFill>
              </a:rPr>
              <a:t> </a:t>
            </a:r>
            <a:r>
              <a:rPr lang="en-US" altLang="zh-CN" sz="1200" i="0" dirty="0" err="1">
                <a:solidFill>
                  <a:srgbClr val="0000FF"/>
                </a:solidFill>
              </a:rPr>
              <a:t>int</a:t>
            </a:r>
            <a:r>
              <a:rPr lang="en-US" altLang="zh-CN" sz="1200" i="0" dirty="0">
                <a:solidFill>
                  <a:srgbClr val="0000FF"/>
                </a:solidFill>
              </a:rPr>
              <a:t>  &amp;   </a:t>
            </a:r>
            <a:r>
              <a:rPr lang="en-US" altLang="zh-CN" sz="1200" i="0" dirty="0" err="1">
                <a:solidFill>
                  <a:srgbClr val="0000FF"/>
                </a:solidFill>
              </a:rPr>
              <a:t>ri</a:t>
            </a:r>
            <a:r>
              <a:rPr lang="en-US" altLang="zh-CN" sz="1200" i="0" dirty="0">
                <a:solidFill>
                  <a:srgbClr val="0000FF"/>
                </a:solidFill>
              </a:rPr>
              <a:t> ;</a:t>
            </a:r>
          </a:p>
          <a:p>
            <a:pPr algn="just" eaLnBrk="1" hangingPunct="1">
              <a:buFont typeface="Wingdings 2" pitchFamily="18" charset="2"/>
              <a:buNone/>
            </a:pPr>
            <a:endParaRPr lang="en-US" altLang="zh-CN" sz="1200" i="0" dirty="0">
              <a:solidFill>
                <a:srgbClr val="0000FF"/>
              </a:solidFill>
              <a:ea typeface="隶书" pitchFamily="49" charset="-122"/>
            </a:endParaRPr>
          </a:p>
          <a:p>
            <a:pPr algn="just" eaLnBrk="1" hangingPunct="1">
              <a:buFont typeface="Wingdings 2" pitchFamily="18" charset="2"/>
              <a:buNone/>
            </a:pPr>
            <a:r>
              <a:rPr lang="zh-CN" altLang="en-US" sz="1200" i="0" dirty="0">
                <a:solidFill>
                  <a:srgbClr val="0000FF"/>
                </a:solidFill>
                <a:ea typeface="隶书" pitchFamily="49" charset="-122"/>
              </a:rPr>
              <a:t>对于常量引用，以下三种赋值都合法。常量引用，意味着它不能修改指向的数据，把这个数据当作常量用，即不能有</a:t>
            </a:r>
            <a:r>
              <a:rPr lang="en-US" altLang="zh-CN" sz="1200" i="0" dirty="0">
                <a:solidFill>
                  <a:srgbClr val="0000FF"/>
                </a:solidFill>
                <a:ea typeface="隶书" pitchFamily="49" charset="-122"/>
              </a:rPr>
              <a:t>p=</a:t>
            </a:r>
            <a:r>
              <a:rPr lang="zh-CN" altLang="en-US" sz="1200" i="0" baseline="0" dirty="0">
                <a:solidFill>
                  <a:srgbClr val="0000FF"/>
                </a:solidFill>
                <a:ea typeface="隶书" pitchFamily="49" charset="-122"/>
              </a:rPr>
              <a:t> 的语句。</a:t>
            </a:r>
            <a:endParaRPr lang="en-US" altLang="zh-CN" sz="1200" i="0" dirty="0">
              <a:solidFill>
                <a:srgbClr val="0000FF"/>
              </a:solidFill>
              <a:ea typeface="隶书" pitchFamily="49" charset="-122"/>
            </a:endParaRPr>
          </a:p>
          <a:p>
            <a:pPr algn="just" eaLnBrk="1" hangingPunct="1">
              <a:buFont typeface="Wingdings 2" pitchFamily="18" charset="2"/>
              <a:buNone/>
            </a:pPr>
            <a:r>
              <a:rPr lang="en-US" altLang="zh-CN" i="0" dirty="0">
                <a:ea typeface="隶书" pitchFamily="49" charset="-122"/>
              </a:rPr>
              <a:t>int a=5;</a:t>
            </a:r>
          </a:p>
          <a:p>
            <a:pPr algn="just" eaLnBrk="1" hangingPunct="1">
              <a:buFont typeface="Wingdings 2" pitchFamily="18" charset="2"/>
              <a:buNone/>
            </a:pPr>
            <a:r>
              <a:rPr lang="en-US" altLang="zh-CN" i="0" dirty="0">
                <a:ea typeface="隶书" pitchFamily="49" charset="-122"/>
              </a:rPr>
              <a:t>const int</a:t>
            </a:r>
            <a:r>
              <a:rPr lang="en-US" altLang="zh-CN" i="0" baseline="0" dirty="0">
                <a:ea typeface="隶书" pitchFamily="49" charset="-122"/>
              </a:rPr>
              <a:t> &amp;p1=a;</a:t>
            </a:r>
          </a:p>
          <a:p>
            <a:pPr algn="just" eaLnBrk="1" hangingPunct="1">
              <a:buFont typeface="Wingdings 2" pitchFamily="18" charset="2"/>
              <a:buNone/>
            </a:pPr>
            <a:r>
              <a:rPr lang="en-US" altLang="zh-CN" i="0" baseline="0" dirty="0">
                <a:ea typeface="隶书" pitchFamily="49" charset="-122"/>
              </a:rPr>
              <a:t>//p1=p1-4; </a:t>
            </a:r>
            <a:r>
              <a:rPr lang="zh-CN" altLang="en-US" i="0" baseline="0" dirty="0">
                <a:ea typeface="隶书" pitchFamily="49" charset="-122"/>
              </a:rPr>
              <a:t>错误，不能修改其值。</a:t>
            </a:r>
            <a:endParaRPr lang="en-US" altLang="zh-CN" i="0" baseline="0" dirty="0">
              <a:ea typeface="隶书" pitchFamily="49" charset="-122"/>
            </a:endParaRPr>
          </a:p>
          <a:p>
            <a:pPr algn="just" eaLnBrk="1" hangingPunct="1">
              <a:buFont typeface="Wingdings 2" pitchFamily="18" charset="2"/>
              <a:buNone/>
            </a:pPr>
            <a:endParaRPr lang="en-US" altLang="zh-CN" i="0" dirty="0">
              <a:ea typeface="隶书" pitchFamily="49" charset="-122"/>
            </a:endParaRPr>
          </a:p>
          <a:p>
            <a:pPr algn="just" eaLnBrk="1" hangingPunct="1">
              <a:buFont typeface="Wingdings 2" pitchFamily="18" charset="2"/>
              <a:buNone/>
            </a:pPr>
            <a:r>
              <a:rPr lang="en-US" altLang="zh-CN" i="0" dirty="0">
                <a:ea typeface="隶书" pitchFamily="49" charset="-122"/>
              </a:rPr>
              <a:t>const int b=4;</a:t>
            </a:r>
          </a:p>
          <a:p>
            <a:pPr algn="just" eaLnBrk="1" hangingPunct="1">
              <a:buFont typeface="Wingdings 2" pitchFamily="18" charset="2"/>
              <a:buNone/>
            </a:pPr>
            <a:r>
              <a:rPr lang="en-US" altLang="zh-CN" i="0" dirty="0">
                <a:ea typeface="隶书" pitchFamily="49" charset="-122"/>
              </a:rPr>
              <a:t>const int &amp;p2=b;</a:t>
            </a:r>
          </a:p>
          <a:p>
            <a:pPr algn="just" eaLnBrk="1" hangingPunct="1">
              <a:buFont typeface="Wingdings 2" pitchFamily="18" charset="2"/>
              <a:buNone/>
            </a:pPr>
            <a:endParaRPr lang="en-US" altLang="zh-CN" i="0" dirty="0">
              <a:ea typeface="隶书" pitchFamily="49" charset="-122"/>
            </a:endParaRPr>
          </a:p>
          <a:p>
            <a:pPr algn="just" eaLnBrk="1" hangingPunct="1">
              <a:buFont typeface="Wingdings 2" pitchFamily="18" charset="2"/>
              <a:buNone/>
            </a:pPr>
            <a:r>
              <a:rPr lang="en-US" altLang="zh-CN" i="0" dirty="0">
                <a:ea typeface="隶书" pitchFamily="49" charset="-122"/>
              </a:rPr>
              <a:t>const</a:t>
            </a:r>
            <a:r>
              <a:rPr lang="en-US" altLang="zh-CN" i="0" baseline="0" dirty="0">
                <a:ea typeface="隶书" pitchFamily="49" charset="-122"/>
              </a:rPr>
              <a:t> int &amp;p3=1    //</a:t>
            </a:r>
            <a:r>
              <a:rPr lang="zh-CN" altLang="en-US" i="0" baseline="0" dirty="0">
                <a:ea typeface="隶书" pitchFamily="49" charset="-122"/>
              </a:rPr>
              <a:t>若</a:t>
            </a:r>
            <a:r>
              <a:rPr lang="en-US" altLang="zh-CN" i="0" baseline="0" dirty="0">
                <a:ea typeface="隶书" pitchFamily="49" charset="-122"/>
              </a:rPr>
              <a:t>p3</a:t>
            </a:r>
            <a:r>
              <a:rPr lang="zh-CN" altLang="en-US" i="0" baseline="0" dirty="0">
                <a:ea typeface="隶书" pitchFamily="49" charset="-122"/>
              </a:rPr>
              <a:t>不是常量引用，</a:t>
            </a:r>
            <a:r>
              <a:rPr lang="en-US" altLang="zh-CN" i="0" baseline="0" dirty="0">
                <a:ea typeface="隶书" pitchFamily="49" charset="-122"/>
              </a:rPr>
              <a:t>int &amp;p3=1; </a:t>
            </a:r>
            <a:r>
              <a:rPr lang="zh-CN" altLang="en-US" i="0" baseline="0" dirty="0">
                <a:ea typeface="隶书" pitchFamily="49" charset="-122"/>
              </a:rPr>
              <a:t>就是错误的</a:t>
            </a:r>
            <a:endParaRPr lang="zh-CN" altLang="en-US" i="0" dirty="0">
              <a:ea typeface="隶书" pitchFamily="49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3597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Courier New" pitchFamily="49" charset="0"/>
              </a:rPr>
              <a:t>、在定义一个引用时，一定要使用一个变量给它初始化，让它引用一个变量。当然，如果是定义引用作为函数的形参，就不需要，该引用在函数被调用时，由传递的实参来初始化。</a:t>
            </a: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int &amp;ra; </a:t>
            </a:r>
            <a:r>
              <a:rPr lang="en-US" altLang="zh-CN" sz="1200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//</a:t>
            </a:r>
            <a:r>
              <a:rPr lang="zh-CN" altLang="en-US" sz="1200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错误，没有给引用初始化</a:t>
            </a:r>
            <a:endParaRPr lang="en-US" altLang="zh-CN" sz="1200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B050"/>
              </a:solidFill>
              <a:ea typeface="隶书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B050"/>
                </a:solidFill>
                <a:ea typeface="隶书" pitchFamily="49" charset="-122"/>
              </a:rPr>
              <a:t>3</a:t>
            </a:r>
            <a:r>
              <a:rPr lang="zh-CN" altLang="en-US" sz="1200" dirty="0">
                <a:solidFill>
                  <a:srgbClr val="00B050"/>
                </a:solidFill>
                <a:ea typeface="隶书" pitchFamily="49" charset="-122"/>
              </a:rPr>
              <a:t>、</a:t>
            </a:r>
            <a:endParaRPr lang="en-US" altLang="zh-CN" sz="1200" dirty="0">
              <a:solidFill>
                <a:srgbClr val="00B050"/>
              </a:solidFill>
              <a:ea typeface="隶书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altLang="zh-CN" dirty="0"/>
              <a:t>int a=5,b=10;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altLang="zh-CN" dirty="0"/>
              <a:t>int &amp;r=a;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altLang="zh-CN" dirty="0"/>
              <a:t>&amp;r=b;</a:t>
            </a:r>
            <a:r>
              <a:rPr lang="en-US" altLang="zh-CN" dirty="0"/>
              <a:t>  //error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r=b;   //</a:t>
            </a:r>
            <a:r>
              <a:rPr lang="zh-CN" altLang="en-US" dirty="0"/>
              <a:t>将</a:t>
            </a:r>
            <a:r>
              <a:rPr lang="en-US" altLang="zh-CN" dirty="0"/>
              <a:t>b</a:t>
            </a:r>
            <a:r>
              <a:rPr lang="zh-CN" altLang="en-US" dirty="0"/>
              <a:t>的值赋值给</a:t>
            </a:r>
            <a:r>
              <a:rPr lang="en-US" altLang="zh-CN" dirty="0"/>
              <a:t>r</a:t>
            </a:r>
          </a:p>
          <a:p>
            <a:r>
              <a:rPr lang="en-US" altLang="zh-CN" dirty="0"/>
              <a:t>-----------------------------------------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sz="1200" dirty="0" err="1"/>
              <a:t>int</a:t>
            </a:r>
            <a:r>
              <a:rPr lang="en-US" altLang="zh-CN" sz="1200" dirty="0"/>
              <a:t>   a, *p;</a:t>
            </a:r>
          </a:p>
          <a:p>
            <a:pPr>
              <a:lnSpc>
                <a:spcPct val="100000"/>
              </a:lnSpc>
            </a:pPr>
            <a:r>
              <a:rPr lang="en-US" altLang="zh-CN" sz="1200" dirty="0" err="1"/>
              <a:t>int</a:t>
            </a:r>
            <a:r>
              <a:rPr lang="en-US" altLang="zh-CN" sz="1200" dirty="0"/>
              <a:t>  </a:t>
            </a:r>
            <a:r>
              <a:rPr lang="en-US" altLang="zh-CN" sz="1200" dirty="0">
                <a:solidFill>
                  <a:srgbClr val="000099"/>
                </a:solidFill>
              </a:rPr>
              <a:t>&amp;</a:t>
            </a:r>
            <a:r>
              <a:rPr lang="en-US" altLang="zh-CN" sz="1200" dirty="0"/>
              <a:t>m=a;</a:t>
            </a:r>
          </a:p>
          <a:p>
            <a:pPr>
              <a:lnSpc>
                <a:spcPct val="100000"/>
              </a:lnSpc>
            </a:pPr>
            <a:r>
              <a:rPr lang="en-US" altLang="zh-CN" sz="1200" dirty="0"/>
              <a:t>p=</a:t>
            </a:r>
            <a:r>
              <a:rPr lang="en-US" altLang="zh-CN" sz="1200" dirty="0">
                <a:solidFill>
                  <a:srgbClr val="FF0000"/>
                </a:solidFill>
              </a:rPr>
              <a:t>&amp;</a:t>
            </a:r>
            <a:r>
              <a:rPr lang="en-US" altLang="zh-CN" sz="1200" dirty="0"/>
              <a:t>m;</a:t>
            </a:r>
          </a:p>
          <a:p>
            <a:pPr>
              <a:lnSpc>
                <a:spcPct val="100000"/>
              </a:lnSpc>
            </a:pPr>
            <a:r>
              <a:rPr lang="en-US" altLang="zh-CN" sz="1200" dirty="0"/>
              <a:t>*p=10;</a:t>
            </a:r>
          </a:p>
          <a:p>
            <a:endParaRPr lang="en-US" altLang="zh-CN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5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  <a:pPr/>
              <a:t>6</a:t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、引用变量声明以后，就和普通变量的用法一样，可以获得变量的值，也可以获得变量的地址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8391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  <a:pPr/>
              <a:t>7</a:t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通过引用和指针，都可以操作它们所指向的目标对象，但是它们在使用上有很大的差别。这种差别主要体现在：</a:t>
            </a:r>
            <a:endParaRPr lang="en-US" altLang="zh-CN" sz="12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1</a:t>
            </a:r>
            <a:r>
              <a:rPr lang="zh-CN" altLang="en-US" sz="1200" dirty="0"/>
              <a:t>、</a:t>
            </a:r>
            <a:endParaRPr lang="en-US" altLang="zh-CN" sz="12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int *p; //</a:t>
            </a:r>
            <a:r>
              <a:rPr lang="zh-CN" altLang="en-US" sz="1200" dirty="0"/>
              <a:t>合法</a:t>
            </a:r>
            <a:endParaRPr lang="en-US" altLang="zh-CN" sz="12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int &amp;r;  //</a:t>
            </a:r>
            <a:r>
              <a:rPr lang="zh-CN" altLang="en-US" sz="1200" dirty="0"/>
              <a:t>错误</a:t>
            </a:r>
            <a:endParaRPr lang="en-US" altLang="zh-CN" sz="12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2</a:t>
            </a:r>
            <a:r>
              <a:rPr lang="zh-CN" altLang="en-US" sz="1200" dirty="0"/>
              <a:t>、</a:t>
            </a:r>
            <a:endParaRPr lang="en-US" altLang="zh-CN" sz="12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int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, j;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int *p=&amp;</a:t>
            </a:r>
            <a:r>
              <a:rPr lang="en-US" altLang="zh-CN" sz="1200" dirty="0" err="1"/>
              <a:t>i</a:t>
            </a:r>
            <a:r>
              <a:rPr lang="en-US" altLang="zh-CN" sz="1200" dirty="0"/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p=&amp;j;    //</a:t>
            </a:r>
            <a:r>
              <a:rPr lang="zh-CN" altLang="en-US" sz="1200" dirty="0"/>
              <a:t>合法</a:t>
            </a:r>
            <a:endParaRPr lang="en-US" altLang="zh-CN" sz="12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int &amp;r=</a:t>
            </a:r>
            <a:r>
              <a:rPr lang="en-US" altLang="zh-CN" sz="1200" dirty="0" err="1"/>
              <a:t>i</a:t>
            </a:r>
            <a:r>
              <a:rPr lang="en-US" altLang="zh-CN" sz="1200" dirty="0"/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r=j; //</a:t>
            </a:r>
            <a:r>
              <a:rPr lang="zh-CN" altLang="en-US" sz="1200" dirty="0"/>
              <a:t>合法，但不是让</a:t>
            </a:r>
            <a:r>
              <a:rPr lang="en-US" altLang="zh-CN" sz="1200" dirty="0"/>
              <a:t>r</a:t>
            </a:r>
            <a:r>
              <a:rPr lang="zh-CN" altLang="en-US" sz="1200" dirty="0"/>
              <a:t>再引用</a:t>
            </a:r>
            <a:r>
              <a:rPr lang="en-US" altLang="zh-CN" sz="1200" dirty="0"/>
              <a:t>j</a:t>
            </a:r>
            <a:r>
              <a:rPr lang="zh-CN" altLang="en-US" sz="1200" dirty="0"/>
              <a:t>，而是将</a:t>
            </a:r>
            <a:r>
              <a:rPr lang="en-US" altLang="zh-CN" sz="1200" dirty="0"/>
              <a:t>j</a:t>
            </a:r>
            <a:r>
              <a:rPr lang="zh-CN" altLang="en-US" sz="1200" dirty="0"/>
              <a:t>赋值给</a:t>
            </a:r>
            <a:r>
              <a:rPr lang="en-US" altLang="zh-CN" sz="1200" dirty="0"/>
              <a:t>r</a:t>
            </a:r>
            <a:r>
              <a:rPr lang="zh-CN" altLang="en-US" sz="1200" dirty="0"/>
              <a:t>引用的变量</a:t>
            </a:r>
            <a:r>
              <a:rPr lang="en-US" altLang="zh-CN" sz="1200" dirty="0" err="1"/>
              <a:t>i</a:t>
            </a:r>
            <a:endParaRPr lang="en-US" altLang="zh-CN" sz="12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3</a:t>
            </a:r>
            <a:r>
              <a:rPr lang="zh-CN" altLang="en-US" sz="1200" dirty="0"/>
              <a:t>、</a:t>
            </a:r>
            <a:endParaRPr lang="en-US" altLang="zh-CN" sz="12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/>
              <a:t>int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&amp;r=NULL</a:t>
            </a:r>
            <a:r>
              <a:rPr lang="en-US" altLang="zh-CN" sz="1200" dirty="0"/>
              <a:t>;  //</a:t>
            </a:r>
            <a:r>
              <a:rPr lang="zh-CN" altLang="en-US" sz="1200" dirty="0"/>
              <a:t>错误</a:t>
            </a:r>
            <a:endParaRPr lang="en-US" altLang="zh-CN" sz="12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int *p=NULL;  //</a:t>
            </a:r>
            <a:r>
              <a:rPr lang="zh-CN" altLang="en-US" sz="1200" dirty="0"/>
              <a:t>合法</a:t>
            </a:r>
            <a:endParaRPr lang="en-US" altLang="zh-CN" sz="12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4</a:t>
            </a:r>
            <a:r>
              <a:rPr lang="zh-CN" altLang="en-US" sz="1200" dirty="0"/>
              <a:t>、</a:t>
            </a:r>
            <a:endParaRPr lang="en-US" altLang="zh-CN" sz="12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int *p[10];  //</a:t>
            </a:r>
            <a:r>
              <a:rPr lang="zh-CN" altLang="en-US" sz="1200" dirty="0"/>
              <a:t>合法</a:t>
            </a:r>
            <a:endParaRPr lang="en-US" altLang="zh-CN" sz="12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/>
              <a:t>int</a:t>
            </a:r>
            <a:r>
              <a:rPr lang="en-US" altLang="zh-CN" sz="1200" dirty="0"/>
              <a:t> </a:t>
            </a:r>
            <a:r>
              <a:rPr lang="en-US" altLang="zh-CN" sz="1200" smtClean="0"/>
              <a:t>i,j,k</a:t>
            </a:r>
            <a:r>
              <a:rPr lang="en-US" altLang="zh-CN" sz="1200" dirty="0"/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int &amp;a[3]={</a:t>
            </a:r>
            <a:r>
              <a:rPr lang="en-US" altLang="zh-CN" sz="1200" dirty="0" err="1"/>
              <a:t>i</a:t>
            </a:r>
            <a:r>
              <a:rPr lang="en-US" altLang="zh-CN" sz="1200" dirty="0"/>
              <a:t>, j, k}; //</a:t>
            </a:r>
            <a:r>
              <a:rPr lang="zh-CN" altLang="en-US" sz="1200" dirty="0"/>
              <a:t>错误</a:t>
            </a:r>
            <a:endParaRPr lang="en-US" altLang="zh-CN" sz="12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48391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dirty="0">
              <a:solidFill>
                <a:srgbClr val="FF0000"/>
              </a:solidFill>
              <a:latin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216142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42"/>
          <p:cNvSpPr>
            <a:spLocks noChangeArrowheads="1"/>
          </p:cNvSpPr>
          <p:nvPr/>
        </p:nvSpPr>
        <p:spPr bwMode="gray">
          <a:xfrm>
            <a:off x="3071813" y="0"/>
            <a:ext cx="1417637" cy="6858000"/>
          </a:xfrm>
          <a:prstGeom prst="rect">
            <a:avLst/>
          </a:prstGeom>
          <a:solidFill>
            <a:schemeClr val="accent2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Rectangle 1634"/>
          <p:cNvSpPr>
            <a:spLocks noChangeArrowheads="1"/>
          </p:cNvSpPr>
          <p:nvPr/>
        </p:nvSpPr>
        <p:spPr bwMode="gray">
          <a:xfrm>
            <a:off x="0" y="0"/>
            <a:ext cx="3152775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85882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Rectangle 1596"/>
          <p:cNvSpPr>
            <a:spLocks noChangeArrowheads="1"/>
          </p:cNvSpPr>
          <p:nvPr/>
        </p:nvSpPr>
        <p:spPr bwMode="gray">
          <a:xfrm>
            <a:off x="6902450" y="-11113"/>
            <a:ext cx="303213" cy="6858001"/>
          </a:xfrm>
          <a:prstGeom prst="rect">
            <a:avLst/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Rectangle 1597"/>
          <p:cNvSpPr>
            <a:spLocks noChangeArrowheads="1"/>
          </p:cNvSpPr>
          <p:nvPr/>
        </p:nvSpPr>
        <p:spPr bwMode="gray">
          <a:xfrm>
            <a:off x="7158038" y="12700"/>
            <a:ext cx="227012" cy="6858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Rectangle 1592"/>
          <p:cNvSpPr>
            <a:spLocks noChangeArrowheads="1"/>
          </p:cNvSpPr>
          <p:nvPr/>
        </p:nvSpPr>
        <p:spPr bwMode="gray">
          <a:xfrm>
            <a:off x="4375150" y="0"/>
            <a:ext cx="1060450" cy="6858000"/>
          </a:xfrm>
          <a:prstGeom prst="rect">
            <a:avLst/>
          </a:prstGeom>
          <a:solidFill>
            <a:schemeClr val="accent2">
              <a:alpha val="63921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Rectangle 1593"/>
          <p:cNvSpPr>
            <a:spLocks noChangeArrowheads="1"/>
          </p:cNvSpPr>
          <p:nvPr/>
        </p:nvSpPr>
        <p:spPr bwMode="gray">
          <a:xfrm>
            <a:off x="5359400" y="-17463"/>
            <a:ext cx="728663" cy="6938963"/>
          </a:xfrm>
          <a:prstGeom prst="rect">
            <a:avLst/>
          </a:prstGeom>
          <a:solidFill>
            <a:schemeClr val="accent2">
              <a:alpha val="54117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" name="Rectangle 1594"/>
          <p:cNvSpPr>
            <a:spLocks noChangeArrowheads="1"/>
          </p:cNvSpPr>
          <p:nvPr/>
        </p:nvSpPr>
        <p:spPr bwMode="gray">
          <a:xfrm>
            <a:off x="6018213" y="-19050"/>
            <a:ext cx="547687" cy="6938963"/>
          </a:xfrm>
          <a:prstGeom prst="rect">
            <a:avLst/>
          </a:prstGeom>
          <a:solidFill>
            <a:schemeClr val="accent2">
              <a:alpha val="47058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" name="Rectangle 1595"/>
          <p:cNvSpPr>
            <a:spLocks noChangeArrowheads="1"/>
          </p:cNvSpPr>
          <p:nvPr/>
        </p:nvSpPr>
        <p:spPr bwMode="gray">
          <a:xfrm>
            <a:off x="6505575" y="0"/>
            <a:ext cx="446088" cy="6858000"/>
          </a:xfrm>
          <a:prstGeom prst="rect">
            <a:avLst/>
          </a:prstGeom>
          <a:solidFill>
            <a:schemeClr val="accent2">
              <a:alpha val="36862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" name="Rectangle 1622"/>
          <p:cNvSpPr>
            <a:spLocks noChangeArrowheads="1"/>
          </p:cNvSpPr>
          <p:nvPr/>
        </p:nvSpPr>
        <p:spPr bwMode="gray">
          <a:xfrm>
            <a:off x="7339013" y="52388"/>
            <a:ext cx="136525" cy="6858000"/>
          </a:xfrm>
          <a:prstGeom prst="rect">
            <a:avLst/>
          </a:prstGeom>
          <a:solidFill>
            <a:schemeClr val="accent2">
              <a:alpha val="14902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" name="Rectangle 1623"/>
          <p:cNvSpPr>
            <a:spLocks noChangeArrowheads="1"/>
          </p:cNvSpPr>
          <p:nvPr/>
        </p:nvSpPr>
        <p:spPr bwMode="gray">
          <a:xfrm>
            <a:off x="8366125" y="20638"/>
            <a:ext cx="344488" cy="6858000"/>
          </a:xfrm>
          <a:prstGeom prst="rect">
            <a:avLst/>
          </a:prstGeom>
          <a:solidFill>
            <a:schemeClr val="accent2">
              <a:alpha val="23137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" name="Rectangle 1624"/>
          <p:cNvSpPr>
            <a:spLocks noChangeArrowheads="1"/>
          </p:cNvSpPr>
          <p:nvPr/>
        </p:nvSpPr>
        <p:spPr bwMode="gray">
          <a:xfrm>
            <a:off x="8664575" y="0"/>
            <a:ext cx="474663" cy="6858000"/>
          </a:xfrm>
          <a:prstGeom prst="rect">
            <a:avLst/>
          </a:prstGeom>
          <a:solidFill>
            <a:schemeClr val="accent2">
              <a:alpha val="27843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" name="Rectangle 1643"/>
          <p:cNvSpPr>
            <a:spLocks noChangeArrowheads="1"/>
          </p:cNvSpPr>
          <p:nvPr/>
        </p:nvSpPr>
        <p:spPr bwMode="gray">
          <a:xfrm>
            <a:off x="7953375" y="4763"/>
            <a:ext cx="136525" cy="6858000"/>
          </a:xfrm>
          <a:prstGeom prst="rect">
            <a:avLst/>
          </a:prstGeom>
          <a:solidFill>
            <a:schemeClr val="accent2">
              <a:alpha val="5882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" name="Rectangle 1644"/>
          <p:cNvSpPr>
            <a:spLocks noChangeArrowheads="1"/>
          </p:cNvSpPr>
          <p:nvPr/>
        </p:nvSpPr>
        <p:spPr bwMode="gray">
          <a:xfrm>
            <a:off x="8045450" y="4763"/>
            <a:ext cx="168275" cy="6858000"/>
          </a:xfrm>
          <a:prstGeom prst="rect">
            <a:avLst/>
          </a:prstGeom>
          <a:solidFill>
            <a:schemeClr val="accent2">
              <a:alpha val="12157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" name="Rectangle 1645"/>
          <p:cNvSpPr>
            <a:spLocks noChangeArrowheads="1"/>
          </p:cNvSpPr>
          <p:nvPr/>
        </p:nvSpPr>
        <p:spPr bwMode="gray">
          <a:xfrm>
            <a:off x="8177213" y="-11113"/>
            <a:ext cx="230187" cy="6858001"/>
          </a:xfrm>
          <a:prstGeom prst="rect">
            <a:avLst/>
          </a:prstGeom>
          <a:solidFill>
            <a:schemeClr val="accent2">
              <a:alpha val="18039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6847" name="Rectangle 1647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3802063" y="1314450"/>
            <a:ext cx="5105400" cy="1470025"/>
          </a:xfrm>
        </p:spPr>
        <p:txBody>
          <a:bodyPr/>
          <a:lstStyle>
            <a:lvl1pPr algn="ctr">
              <a:defRPr sz="4400"/>
            </a:lvl1pPr>
          </a:lstStyle>
          <a:p>
            <a:pPr lvl="0"/>
            <a:r>
              <a:rPr lang="zh-CN" altLang="en-US" noProof="0" dirty="0"/>
              <a:t>按一下以編輯母片標題樣式</a:t>
            </a:r>
          </a:p>
        </p:txBody>
      </p:sp>
      <p:sp>
        <p:nvSpPr>
          <p:cNvPr id="436848" name="Rectangle 1648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810000" y="2762250"/>
            <a:ext cx="5151438" cy="75723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按一下以編輯母片副標題樣式</a:t>
            </a:r>
          </a:p>
        </p:txBody>
      </p:sp>
      <p:sp>
        <p:nvSpPr>
          <p:cNvPr id="18" name="Rectangle 1650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3552825" y="6534150"/>
            <a:ext cx="2895600" cy="234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649"/>
          <p:cNvSpPr>
            <a:spLocks noGrp="1" noChangeArrowheads="1"/>
          </p:cNvSpPr>
          <p:nvPr>
            <p:ph type="dt" sz="quarter" idx="11"/>
          </p:nvPr>
        </p:nvSpPr>
        <p:spPr bwMode="gray">
          <a:xfrm>
            <a:off x="6900863" y="652621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651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3011488" y="6527800"/>
            <a:ext cx="373062" cy="234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E2EBD-3029-4DEC-8E6E-8C247268AF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12974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100"/>
                            </p:stCondLst>
                            <p:childTnLst>
                              <p:par>
                                <p:cTn id="6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6" presetClass="emph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6" presetClass="emph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900"/>
                            </p:stCondLst>
                            <p:childTnLst>
                              <p:par>
                                <p:cTn id="8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42F47-74C9-4A15-869F-B4D8001663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81886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8338" y="65088"/>
            <a:ext cx="1995487" cy="64595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30288" y="65088"/>
            <a:ext cx="5835650" cy="64595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29580-A285-4EE2-9DBB-BCD0B7CD19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29103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1030288" y="1163638"/>
            <a:ext cx="7961312" cy="53609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787F2-FB59-43BA-B988-201E476700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7582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DBAEB-DCCE-498C-A008-1C7A5FDA32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85374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6CB8C-AF3F-463D-B822-8D5955701E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0901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30288" y="1163638"/>
            <a:ext cx="3903662" cy="53609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6350" y="1163638"/>
            <a:ext cx="3905250" cy="53609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25776-3203-4F30-950D-96A629279D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7984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F6F0C-0F7A-4CE2-A0F6-7CE6588037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63641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36085-C021-4DD6-A471-9461B8C45B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9940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D1F59-41CD-4FC4-9567-88123B8F60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6871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6DC49-FF4B-4545-8535-8EE1616431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8995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F6AA1-7645-4974-8670-EC62B16401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02370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491"/>
          <p:cNvSpPr>
            <a:spLocks noChangeShapeType="1"/>
          </p:cNvSpPr>
          <p:nvPr/>
        </p:nvSpPr>
        <p:spPr bwMode="auto">
          <a:xfrm>
            <a:off x="1101725" y="1000125"/>
            <a:ext cx="7834313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002" name="Rectangle 474"/>
          <p:cNvSpPr>
            <a:spLocks noChangeArrowheads="1"/>
          </p:cNvSpPr>
          <p:nvPr/>
        </p:nvSpPr>
        <p:spPr bwMode="gray">
          <a:xfrm>
            <a:off x="269875" y="0"/>
            <a:ext cx="284163" cy="6889750"/>
          </a:xfrm>
          <a:prstGeom prst="rect">
            <a:avLst/>
          </a:prstGeom>
          <a:solidFill>
            <a:schemeClr val="accent2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3" name="Rectangle 475"/>
          <p:cNvSpPr>
            <a:spLocks noChangeArrowheads="1"/>
          </p:cNvSpPr>
          <p:nvPr/>
        </p:nvSpPr>
        <p:spPr bwMode="gray">
          <a:xfrm>
            <a:off x="-12700" y="0"/>
            <a:ext cx="330200" cy="6858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28627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5" name="Rectangle 477"/>
          <p:cNvSpPr>
            <a:spLocks noChangeArrowheads="1"/>
          </p:cNvSpPr>
          <p:nvPr/>
        </p:nvSpPr>
        <p:spPr bwMode="gray">
          <a:xfrm>
            <a:off x="749300" y="-14288"/>
            <a:ext cx="71438" cy="687228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7" name="Rectangle 479"/>
          <p:cNvSpPr>
            <a:spLocks noChangeArrowheads="1"/>
          </p:cNvSpPr>
          <p:nvPr/>
        </p:nvSpPr>
        <p:spPr bwMode="gray">
          <a:xfrm>
            <a:off x="508000" y="0"/>
            <a:ext cx="168275" cy="6865938"/>
          </a:xfrm>
          <a:prstGeom prst="rect">
            <a:avLst/>
          </a:prstGeom>
          <a:solidFill>
            <a:schemeClr val="accent2">
              <a:alpha val="54117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9" name="Rectangle 481"/>
          <p:cNvSpPr>
            <a:spLocks noChangeArrowheads="1"/>
          </p:cNvSpPr>
          <p:nvPr/>
        </p:nvSpPr>
        <p:spPr bwMode="gray">
          <a:xfrm>
            <a:off x="661988" y="0"/>
            <a:ext cx="114300" cy="6872288"/>
          </a:xfrm>
          <a:prstGeom prst="rect">
            <a:avLst/>
          </a:prstGeom>
          <a:solidFill>
            <a:schemeClr val="accent2">
              <a:alpha val="36862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2" name="Rectangle 460"/>
          <p:cNvSpPr>
            <a:spLocks noGrp="1" noChangeArrowheads="1"/>
          </p:cNvSpPr>
          <p:nvPr>
            <p:ph type="title"/>
          </p:nvPr>
        </p:nvSpPr>
        <p:spPr bwMode="auto">
          <a:xfrm>
            <a:off x="1055688" y="65088"/>
            <a:ext cx="79581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按一下以編輯母片標題樣式</a:t>
            </a:r>
          </a:p>
        </p:txBody>
      </p:sp>
      <p:sp>
        <p:nvSpPr>
          <p:cNvPr id="1033" name="Rectangle 46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0288" y="1163638"/>
            <a:ext cx="7961312" cy="536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按一下以編輯母片</a:t>
            </a:r>
          </a:p>
          <a:p>
            <a:pPr lvl="1"/>
            <a:r>
              <a:rPr lang="zh-CN" altLang="en-US"/>
              <a:t>第二層</a:t>
            </a:r>
          </a:p>
          <a:p>
            <a:pPr lvl="2"/>
            <a:r>
              <a:rPr lang="zh-CN" altLang="en-US"/>
              <a:t>第三層</a:t>
            </a:r>
          </a:p>
          <a:p>
            <a:pPr lvl="3"/>
            <a:r>
              <a:rPr lang="zh-CN" altLang="en-US"/>
              <a:t>第四層</a:t>
            </a:r>
          </a:p>
          <a:p>
            <a:pPr lvl="4"/>
            <a:r>
              <a:rPr lang="zh-CN" altLang="en-US"/>
              <a:t>第五層</a:t>
            </a:r>
          </a:p>
        </p:txBody>
      </p:sp>
      <p:sp>
        <p:nvSpPr>
          <p:cNvPr id="150990" name="Rectangle 46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7913" y="6616700"/>
            <a:ext cx="2133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991" name="Rectangle 46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38825" y="6616700"/>
            <a:ext cx="2895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992" name="Rectangle 46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87825" y="6616700"/>
            <a:ext cx="66198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BA4AF4B-91E7-4363-9BEC-897795207D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7" name="Oval 508"/>
          <p:cNvSpPr>
            <a:spLocks noChangeArrowheads="1"/>
          </p:cNvSpPr>
          <p:nvPr/>
        </p:nvSpPr>
        <p:spPr bwMode="gray">
          <a:xfrm>
            <a:off x="438150" y="1892300"/>
            <a:ext cx="619125" cy="614363"/>
          </a:xfrm>
          <a:prstGeom prst="ellipse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28575" algn="ctr">
            <a:solidFill>
              <a:srgbClr val="F8F8F8">
                <a:alpha val="70195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8" name="Oval 511"/>
          <p:cNvSpPr>
            <a:spLocks noChangeArrowheads="1"/>
          </p:cNvSpPr>
          <p:nvPr/>
        </p:nvSpPr>
        <p:spPr bwMode="gray">
          <a:xfrm>
            <a:off x="442913" y="315913"/>
            <a:ext cx="603250" cy="596900"/>
          </a:xfrm>
          <a:prstGeom prst="ellipse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 w="57150" algn="ctr">
            <a:solidFill>
              <a:srgbClr val="F8F8F8">
                <a:alpha val="70195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9" name="Oval 515"/>
          <p:cNvSpPr>
            <a:spLocks noChangeArrowheads="1"/>
          </p:cNvSpPr>
          <p:nvPr/>
        </p:nvSpPr>
        <p:spPr bwMode="gray">
          <a:xfrm>
            <a:off x="430213" y="1128713"/>
            <a:ext cx="603250" cy="593725"/>
          </a:xfrm>
          <a:prstGeom prst="ellipse">
            <a:avLst/>
          </a:prstGeom>
          <a:blipFill dpi="0" rotWithShape="1">
            <a:blip r:embed="rId16" cstate="print"/>
            <a:srcRect/>
            <a:stretch>
              <a:fillRect/>
            </a:stretch>
          </a:blipFill>
          <a:ln w="38100" algn="ctr">
            <a:solidFill>
              <a:srgbClr val="F8F8F8">
                <a:alpha val="70195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10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1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2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15100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15100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15100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15100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15100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Font typeface="Wingdings" panose="05000000000000000000" pitchFamily="2" charset="2"/>
        <a:buChar char="£"/>
        <a:defRPr sz="32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500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409" name="Rectangle 41"/>
          <p:cNvSpPr>
            <a:spLocks noGrp="1" noChangeArrowheads="1"/>
          </p:cNvSpPr>
          <p:nvPr>
            <p:ph type="ctrTitle"/>
          </p:nvPr>
        </p:nvSpPr>
        <p:spPr>
          <a:xfrm>
            <a:off x="3403600" y="1463675"/>
            <a:ext cx="5526088" cy="1470025"/>
          </a:xfrm>
          <a:effectLst>
            <a:outerShdw dist="17961" dir="2700000" algn="ctr" rotWithShape="0">
              <a:srgbClr val="F8F8F8">
                <a:alpha val="50000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引    用</a:t>
            </a:r>
          </a:p>
        </p:txBody>
      </p:sp>
      <p:grpSp>
        <p:nvGrpSpPr>
          <p:cNvPr id="442418" name="Group 50"/>
          <p:cNvGrpSpPr>
            <a:grpSpLocks/>
          </p:cNvGrpSpPr>
          <p:nvPr/>
        </p:nvGrpSpPr>
        <p:grpSpPr bwMode="auto">
          <a:xfrm>
            <a:off x="5780088" y="5492750"/>
            <a:ext cx="669925" cy="654050"/>
            <a:chOff x="4027" y="3016"/>
            <a:chExt cx="515" cy="505"/>
          </a:xfrm>
        </p:grpSpPr>
        <p:sp>
          <p:nvSpPr>
            <p:cNvPr id="442419" name="Oval 51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431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5131" name="Picture 52" descr="sphere_highligh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2421" name="Group 53"/>
          <p:cNvGrpSpPr>
            <a:grpSpLocks/>
          </p:cNvGrpSpPr>
          <p:nvPr/>
        </p:nvGrpSpPr>
        <p:grpSpPr bwMode="auto">
          <a:xfrm>
            <a:off x="7170738" y="5029200"/>
            <a:ext cx="349250" cy="339725"/>
            <a:chOff x="4027" y="3016"/>
            <a:chExt cx="515" cy="505"/>
          </a:xfrm>
        </p:grpSpPr>
        <p:sp>
          <p:nvSpPr>
            <p:cNvPr id="442422" name="Oval 54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431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5129" name="Picture 55" descr="sphere_highligh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2424" name="Oval 56"/>
          <p:cNvSpPr>
            <a:spLocks noChangeArrowheads="1"/>
          </p:cNvSpPr>
          <p:nvPr/>
        </p:nvSpPr>
        <p:spPr bwMode="gray">
          <a:xfrm>
            <a:off x="3960813" y="4986338"/>
            <a:ext cx="1082675" cy="1071562"/>
          </a:xfrm>
          <a:prstGeom prst="ellipse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28575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2425" name="Oval 57"/>
          <p:cNvSpPr>
            <a:spLocks noChangeArrowheads="1"/>
          </p:cNvSpPr>
          <p:nvPr/>
        </p:nvSpPr>
        <p:spPr bwMode="gray">
          <a:xfrm>
            <a:off x="371475" y="536575"/>
            <a:ext cx="2759075" cy="2730500"/>
          </a:xfrm>
          <a:prstGeom prst="ellipse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7620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2426" name="Oval 58"/>
          <p:cNvSpPr>
            <a:spLocks noChangeArrowheads="1"/>
          </p:cNvSpPr>
          <p:nvPr/>
        </p:nvSpPr>
        <p:spPr bwMode="gray">
          <a:xfrm>
            <a:off x="1941513" y="3600450"/>
            <a:ext cx="1911350" cy="1892300"/>
          </a:xfrm>
          <a:prstGeom prst="ellipse">
            <a:avLst/>
          </a:prstGeom>
          <a:blipFill dpi="0" rotWithShape="1">
            <a:blip r:embed="rId7" cstate="print"/>
            <a:srcRect/>
            <a:stretch>
              <a:fillRect/>
            </a:stretch>
          </a:blipFill>
          <a:ln w="5715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4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7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559 -0.10479 C 0.0559 -0.10456 0.05156 -0.05136 0.0401 -0.02661 C 0.02864 -0.00185 -0.00226 0.00462 -0.0184 -0.00579 " pathEditMode="relative" rAng="0" ptsTypes="fsf">
                                      <p:cBhvr>
                                        <p:cTn id="11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45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14236 -0.15476 C 0.14236 -0.15452 0.12535 -0.04603 0.10382 -0.01758 C 0.08229 0.01087 0.00382 0.02244 -0.0342 0.01874 " pathEditMode="relative" rAng="0" ptsTypes="fsf">
                                      <p:cBhvr>
                                        <p:cTn id="18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88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4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908000"/>
            <a:ext cx="774241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不能对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void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进行引用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，例如 ：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        void &amp;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ra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= 3;  //error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因为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void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只是在语法上相当于一个类型，但其本质上并不是一个类型，因为没有任何一个变量或者对象其类型是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void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的。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125538" y="1116000"/>
            <a:ext cx="5375275" cy="695325"/>
            <a:chOff x="624" y="670"/>
            <a:chExt cx="3386" cy="547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24" y="670"/>
              <a:ext cx="1228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707" y="72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ea typeface="宋体" panose="02010600030101010101" pitchFamily="2" charset="-122"/>
                </a:rPr>
                <a:t>注意事项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257903" y="4440289"/>
            <a:ext cx="757078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可以建立指针变量的引用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int 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=5, *p= &amp;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; // 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定义指针变量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，指向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int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* &amp;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t = p;      // t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是指向整形变量的指针变 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                            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量的引用，初始化为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p.</a:t>
            </a:r>
          </a:p>
          <a:p>
            <a:pPr>
              <a:spcBef>
                <a:spcPct val="0"/>
              </a:spcBef>
              <a:buSzTx/>
              <a:buNone/>
            </a:pP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8"/>
          <p:cNvSpPr txBox="1">
            <a:spLocks noChangeArrowheads="1"/>
          </p:cNvSpPr>
          <p:nvPr/>
        </p:nvSpPr>
        <p:spPr bwMode="gray">
          <a:xfrm>
            <a:off x="1163296" y="1088193"/>
            <a:ext cx="774241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可以对数组建立引用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，例如：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	   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int a[10];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	   int (&amp;r)[10]=a;  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       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       int (&amp;r)[]=a;   //error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       int &amp;r=a;   //error</a:t>
            </a:r>
          </a:p>
        </p:txBody>
      </p:sp>
      <p:sp>
        <p:nvSpPr>
          <p:cNvPr id="3" name="AutoShape 37">
            <a:extLst>
              <a:ext uri="{FF2B5EF4-FFF2-40B4-BE49-F238E27FC236}">
                <a16:creationId xmlns="" xmlns:a16="http://schemas.microsoft.com/office/drawing/2014/main" id="{B1076379-51B8-4A17-A3D5-016F7C74E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810" y="1610322"/>
            <a:ext cx="1939925" cy="1202510"/>
          </a:xfrm>
          <a:prstGeom prst="wedgeRectCallout">
            <a:avLst>
              <a:gd name="adj1" fmla="val -95042"/>
              <a:gd name="adj2" fmla="val -16069"/>
            </a:avLst>
          </a:prstGeom>
          <a:solidFill>
            <a:srgbClr val="FFFFFF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r>
              <a:rPr lang="en-US" altLang="zh-CN" sz="2400" dirty="0" err="1"/>
              <a:t>int</a:t>
            </a:r>
            <a:r>
              <a:rPr lang="en-US" altLang="zh-CN" sz="2400" dirty="0"/>
              <a:t> a[10];</a:t>
            </a:r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 *p=a;</a:t>
            </a:r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* &amp;</a:t>
            </a:r>
            <a:r>
              <a:rPr lang="en-US" altLang="zh-CN" sz="2400" dirty="0" err="1"/>
              <a:t>ra</a:t>
            </a:r>
            <a:r>
              <a:rPr lang="en-US" altLang="zh-CN" sz="2400" dirty="0"/>
              <a:t> = p;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54100" y="1043377"/>
            <a:ext cx="7766343" cy="3669300"/>
          </a:xfrm>
        </p:spPr>
        <p:txBody>
          <a:bodyPr/>
          <a:lstStyle/>
          <a:p>
            <a:pPr marL="0" indent="0" eaLnBrk="1" hangingPunct="1">
              <a:buClr>
                <a:schemeClr val="accent2"/>
              </a:buClr>
              <a:buNone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以下程序的输出是什么？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=10,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*pa 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= &amp;a,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&amp;</a:t>
            </a: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ra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= a;	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*  &amp;</a:t>
            </a: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rpa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= pa; 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&lt;&lt;&amp;a&lt;&lt;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; 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&lt;&lt;&amp;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ra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&lt;&lt;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; 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&lt;&lt;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ra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&lt;&lt;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;	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&lt;&lt;*pa&lt;&lt;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; 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ra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+= 10;		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&lt;&lt;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ra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&lt;&lt;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;	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&lt;&lt;*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rpa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&lt;&lt;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课堂练习：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76365" y="3026188"/>
            <a:ext cx="22690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宋体" charset="-122"/>
              </a:rPr>
              <a:t>答案</a:t>
            </a:r>
            <a:r>
              <a:rPr lang="en-US" altLang="zh-CN" sz="2800" dirty="0">
                <a:solidFill>
                  <a:srgbClr val="FF0000"/>
                </a:solidFill>
                <a:latin typeface="宋体" charset="-122"/>
              </a:rPr>
              <a:t>:</a:t>
            </a:r>
          </a:p>
          <a:p>
            <a:r>
              <a:rPr lang="de-DE" altLang="zh-CN" sz="2800" dirty="0">
                <a:solidFill>
                  <a:srgbClr val="FF0000"/>
                </a:solidFill>
                <a:latin typeface="宋体" charset="-122"/>
              </a:rPr>
              <a:t>0x6dfef4</a:t>
            </a:r>
          </a:p>
          <a:p>
            <a:r>
              <a:rPr lang="de-DE" altLang="zh-CN" sz="2800" dirty="0">
                <a:solidFill>
                  <a:srgbClr val="FF0000"/>
                </a:solidFill>
                <a:latin typeface="宋体" charset="-122"/>
              </a:rPr>
              <a:t>0x6dfef4</a:t>
            </a:r>
          </a:p>
          <a:p>
            <a:r>
              <a:rPr lang="de-DE" altLang="zh-CN" sz="2800" dirty="0">
                <a:solidFill>
                  <a:srgbClr val="FF0000"/>
                </a:solidFill>
                <a:latin typeface="宋体" charset="-122"/>
              </a:rPr>
              <a:t>10</a:t>
            </a:r>
          </a:p>
          <a:p>
            <a:r>
              <a:rPr lang="de-DE" altLang="zh-CN" sz="2800" dirty="0">
                <a:solidFill>
                  <a:srgbClr val="FF0000"/>
                </a:solidFill>
                <a:latin typeface="宋体" charset="-122"/>
              </a:rPr>
              <a:t>10</a:t>
            </a:r>
          </a:p>
          <a:p>
            <a:r>
              <a:rPr lang="de-DE" altLang="zh-CN" sz="2800" dirty="0">
                <a:solidFill>
                  <a:srgbClr val="FF0000"/>
                </a:solidFill>
                <a:latin typeface="宋体" charset="-122"/>
              </a:rPr>
              <a:t>20</a:t>
            </a:r>
          </a:p>
          <a:p>
            <a:r>
              <a:rPr lang="de-DE" altLang="zh-CN" sz="2800" dirty="0">
                <a:solidFill>
                  <a:srgbClr val="FF0000"/>
                </a:solidFill>
                <a:latin typeface="宋体" charset="-122"/>
              </a:rPr>
              <a:t>20</a:t>
            </a:r>
            <a:endParaRPr lang="zh-CN" altLang="en-US" sz="2800" dirty="0">
              <a:solidFill>
                <a:srgbClr val="FF0000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1194512" y="1701208"/>
            <a:ext cx="7602647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对引用的操作实际上就是对其引用的目标对</a:t>
            </a:r>
            <a:endParaRPr lang="en-US" altLang="zh-CN" sz="2800" b="1" dirty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象本身的操作，包括取引用的地址，得到的结果都是和其引用的目标对象的地址是一样的。</a:t>
            </a:r>
            <a:endParaRPr lang="en-US" altLang="zh-CN" sz="2800" b="1" dirty="0">
              <a:latin typeface="宋体" pitchFamily="2" charset="-122"/>
              <a:ea typeface="宋体" pitchFamily="2" charset="-122"/>
            </a:endParaRPr>
          </a:p>
          <a:p>
            <a:pPr algn="l" eaLnBrk="1" hangingPunct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 指针也是变量，所以也可以声明指针的引用，如程序中声明的指针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pa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的引用</a:t>
            </a:r>
            <a:r>
              <a:rPr lang="en-US" altLang="zh-CN" sz="2800" b="1" dirty="0" err="1">
                <a:latin typeface="宋体" pitchFamily="2" charset="-122"/>
                <a:ea typeface="宋体" pitchFamily="2" charset="-122"/>
              </a:rPr>
              <a:t>rpa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，要注意这种声明方法。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2413" y="1166648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结果解析：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三、引用作为函数形参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203766" y="1995268"/>
            <a:ext cx="5091145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传值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方式</a:t>
            </a:r>
            <a:endParaRPr lang="en-US" altLang="zh-CN" sz="2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    用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变量或指针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做参数</a:t>
            </a:r>
          </a:p>
        </p:txBody>
      </p:sp>
      <p:sp>
        <p:nvSpPr>
          <p:cNvPr id="9" name="Rectangle 77"/>
          <p:cNvSpPr>
            <a:spLocks noChangeArrowheads="1"/>
          </p:cNvSpPr>
          <p:nvPr/>
        </p:nvSpPr>
        <p:spPr bwMode="auto">
          <a:xfrm>
            <a:off x="1203766" y="3183268"/>
            <a:ext cx="7733142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传地址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方式</a:t>
            </a:r>
            <a:endParaRPr lang="en-US" altLang="zh-CN" sz="2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    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用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引用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做参数</a:t>
            </a:r>
          </a:p>
        </p:txBody>
      </p:sp>
      <p:sp>
        <p:nvSpPr>
          <p:cNvPr id="7" name="矩形 6"/>
          <p:cNvSpPr/>
          <p:nvPr/>
        </p:nvSpPr>
        <p:spPr>
          <a:xfrm>
            <a:off x="1669908" y="1242112"/>
            <a:ext cx="53367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C++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有</a:t>
            </a:r>
            <a:r>
              <a:rPr lang="zh-CN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两种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参数传递的方式：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908000"/>
            <a:ext cx="739737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C++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采用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传值方式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进行参数传递时，当一个函数需要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修改用作参数的变量值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时，参数应明确声明为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指针类型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125538" y="1116000"/>
            <a:ext cx="5375275" cy="695325"/>
            <a:chOff x="624" y="670"/>
            <a:chExt cx="3386" cy="547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24" y="670"/>
              <a:ext cx="1228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707" y="72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ea typeface="宋体" panose="02010600030101010101" pitchFamily="2" charset="-122"/>
                </a:rPr>
                <a:t>要点说明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116000" y="3492000"/>
            <a:ext cx="7491973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若函数的一个参数是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引用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 它与对应的实参共享实参的单元。实参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将地址传给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形参，作为形参的地址。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 这样，函数中对形参的任何访问和修改实际上就是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对实参的访问和修改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1103587" y="0"/>
            <a:ext cx="8229600" cy="1066800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例子：引用作函数参数传递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250825" y="1052513"/>
            <a:ext cx="8569325" cy="5545137"/>
          </a:xfrm>
        </p:spPr>
        <p:txBody>
          <a:bodyPr/>
          <a:lstStyle/>
          <a:p>
            <a:endParaRPr lang="en-US" altLang="zh-CN" dirty="0">
              <a:ea typeface="黑体" pitchFamily="2" charset="-122"/>
            </a:endParaRPr>
          </a:p>
          <a:p>
            <a:endParaRPr lang="en-US" altLang="zh-CN" dirty="0">
              <a:ea typeface="黑体" pitchFamily="2" charset="-122"/>
            </a:endParaRPr>
          </a:p>
          <a:p>
            <a:endParaRPr lang="en-US" altLang="zh-CN" dirty="0">
              <a:ea typeface="黑体" pitchFamily="2" charset="-122"/>
            </a:endParaRPr>
          </a:p>
          <a:p>
            <a:endParaRPr lang="en-US" altLang="zh-CN" dirty="0">
              <a:ea typeface="黑体" pitchFamily="2" charset="-122"/>
            </a:endParaRPr>
          </a:p>
          <a:p>
            <a:endParaRPr lang="en-US" altLang="zh-CN" dirty="0"/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1215314" y="1248000"/>
            <a:ext cx="4696756" cy="39617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82936" tIns="41468" rIns="82936" bIns="41468" anchor="ctr">
            <a:spAutoFit/>
          </a:bodyPr>
          <a:lstStyle/>
          <a:p>
            <a:pPr algn="l" defTabSz="912813" eaLnBrk="1" hangingPunct="1"/>
            <a:r>
              <a:rPr lang="en-US" altLang="zh-CN" sz="2800" dirty="0"/>
              <a:t>#include &lt;</a:t>
            </a:r>
            <a:r>
              <a:rPr lang="en-US" altLang="zh-CN" sz="2800" dirty="0" err="1"/>
              <a:t>iostream</a:t>
            </a:r>
            <a:r>
              <a:rPr lang="en-US" altLang="zh-CN" sz="2800" dirty="0"/>
              <a:t>&gt;</a:t>
            </a:r>
          </a:p>
          <a:p>
            <a:pPr algn="l" defTabSz="912813" eaLnBrk="1" hangingPunct="1"/>
            <a:r>
              <a:rPr lang="en-US" altLang="zh-CN" sz="2800" dirty="0"/>
              <a:t>using namespace std;</a:t>
            </a:r>
          </a:p>
          <a:p>
            <a:pPr algn="l" defTabSz="912813" eaLnBrk="1" hangingPunct="1"/>
            <a:r>
              <a:rPr lang="en-US" altLang="zh-CN" sz="2800" dirty="0"/>
              <a:t>void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</a:t>
            </a:r>
            <a:r>
              <a:rPr lang="en-US" altLang="zh-CN" sz="2800" dirty="0"/>
              <a:t> ( 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&amp;a</a:t>
            </a:r>
            <a:r>
              <a:rPr lang="en-US" altLang="zh-CN" sz="2800" dirty="0"/>
              <a:t>, 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&amp;b </a:t>
            </a:r>
            <a:r>
              <a:rPr lang="en-US" altLang="zh-CN" sz="2800" dirty="0"/>
              <a:t>)</a:t>
            </a:r>
          </a:p>
          <a:p>
            <a:pPr algn="l" defTabSz="912813" eaLnBrk="1" hangingPunct="1"/>
            <a:r>
              <a:rPr lang="en-US" altLang="zh-CN" sz="2800" dirty="0"/>
              <a:t>{ </a:t>
            </a:r>
          </a:p>
          <a:p>
            <a:pPr algn="l" defTabSz="912813" eaLnBrk="1" hangingPunct="1"/>
            <a:r>
              <a:rPr lang="en-US" altLang="zh-CN" sz="2800" dirty="0"/>
              <a:t> 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temp;</a:t>
            </a:r>
          </a:p>
          <a:p>
            <a:pPr algn="l" defTabSz="912813" eaLnBrk="1" hangingPunct="1"/>
            <a:r>
              <a:rPr lang="en-US" altLang="zh-CN" sz="2800" dirty="0"/>
              <a:t>    temp = a;</a:t>
            </a:r>
          </a:p>
          <a:p>
            <a:pPr algn="l" defTabSz="912813" eaLnBrk="1" hangingPunct="1"/>
            <a:r>
              <a:rPr lang="en-US" altLang="zh-CN" sz="2800" dirty="0"/>
              <a:t>    a = b;</a:t>
            </a:r>
          </a:p>
          <a:p>
            <a:pPr algn="l" defTabSz="912813" eaLnBrk="1" hangingPunct="1"/>
            <a:r>
              <a:rPr lang="en-US" altLang="zh-CN" sz="2800" dirty="0"/>
              <a:t>    b = temp;</a:t>
            </a:r>
          </a:p>
          <a:p>
            <a:pPr algn="l" defTabSz="912813" eaLnBrk="1" hangingPunct="1"/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4133959" y="3612033"/>
            <a:ext cx="4537076" cy="2669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82936" tIns="41468" rIns="82936" bIns="41468" anchor="ctr">
            <a:spAutoFit/>
          </a:bodyPr>
          <a:lstStyle/>
          <a:p>
            <a:pPr algn="l" defTabSz="912813" eaLnBrk="1" hangingPunct="1"/>
            <a:r>
              <a:rPr lang="en-US" altLang="zh-CN" sz="2800" dirty="0" err="1"/>
              <a:t>int</a:t>
            </a:r>
            <a:r>
              <a:rPr lang="en-US" altLang="zh-CN" sz="2800" dirty="0"/>
              <a:t> main( )</a:t>
            </a:r>
          </a:p>
          <a:p>
            <a:pPr algn="l" defTabSz="912813" eaLnBrk="1" hangingPunct="1"/>
            <a:r>
              <a:rPr lang="en-US" altLang="zh-CN" sz="2800" dirty="0"/>
              <a:t>{ </a:t>
            </a:r>
          </a:p>
          <a:p>
            <a:pPr algn="l" defTabSz="912813" eaLnBrk="1" hangingPunct="1"/>
            <a:r>
              <a:rPr lang="en-US" altLang="zh-CN" sz="2800" dirty="0"/>
              <a:t>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=3, j=5;</a:t>
            </a:r>
          </a:p>
          <a:p>
            <a:pPr algn="l" defTabSz="912813" eaLnBrk="1" hangingPunct="1"/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swap ( </a:t>
            </a: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j );</a:t>
            </a:r>
          </a:p>
          <a:p>
            <a:pPr algn="l" defTabSz="912813" eaLnBrk="1" hangingPunct="1"/>
            <a:r>
              <a:rPr lang="en-US" altLang="zh-CN" sz="2800" dirty="0"/>
              <a:t>   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&lt;&lt;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&lt;&lt;“,”&lt;&lt;j&lt;&lt;</a:t>
            </a:r>
            <a:r>
              <a:rPr lang="en-US" altLang="zh-CN" sz="2800" dirty="0" err="1"/>
              <a:t>endl</a:t>
            </a:r>
            <a:r>
              <a:rPr lang="en-US" altLang="zh-CN" sz="2800" dirty="0"/>
              <a:t>;</a:t>
            </a:r>
          </a:p>
          <a:p>
            <a:pPr algn="l" defTabSz="912813" eaLnBrk="1" hangingPunct="1"/>
            <a:r>
              <a:rPr lang="en-US" altLang="zh-CN" sz="2800" dirty="0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2384" y="302819"/>
            <a:ext cx="1477645" cy="56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35"/>
              </a:lnSpc>
            </a:pPr>
            <a:r>
              <a:rPr sz="3800" b="1" spc="-10" dirty="0" err="1">
                <a:solidFill>
                  <a:srgbClr val="C00000"/>
                </a:solidFill>
                <a:latin typeface="黑体"/>
                <a:cs typeface="黑体"/>
              </a:rPr>
              <a:t>思考</a:t>
            </a:r>
            <a:endParaRPr sz="3800" dirty="0">
              <a:solidFill>
                <a:srgbClr val="C00000"/>
              </a:solidFill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8824" y="1209844"/>
            <a:ext cx="7466446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8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lang="zh-CN" altLang="en-US" sz="3200" spc="-5" dirty="0">
                <a:latin typeface="宋体" pitchFamily="2" charset="-122"/>
                <a:ea typeface="宋体" pitchFamily="2" charset="-122"/>
                <a:cs typeface="Times New Roman"/>
              </a:rPr>
              <a:t>使用</a:t>
            </a:r>
            <a:r>
              <a:rPr lang="zh-CN" altLang="en-US" sz="32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/>
              </a:rPr>
              <a:t>引用</a:t>
            </a:r>
            <a:r>
              <a:rPr lang="zh-CN" altLang="en-US" sz="3200" spc="-5" dirty="0">
                <a:latin typeface="宋体" pitchFamily="2" charset="-122"/>
                <a:ea typeface="宋体" pitchFamily="2" charset="-122"/>
                <a:cs typeface="黑体"/>
              </a:rPr>
              <a:t>和使用</a:t>
            </a:r>
            <a:r>
              <a:rPr lang="zh-CN" altLang="en-US" sz="32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黑体"/>
              </a:rPr>
              <a:t>指针变量</a:t>
            </a:r>
            <a:r>
              <a:rPr lang="zh-CN" altLang="en-US" sz="3200" spc="-5" dirty="0">
                <a:latin typeface="宋体" pitchFamily="2" charset="-122"/>
                <a:ea typeface="宋体" pitchFamily="2" charset="-122"/>
                <a:cs typeface="黑体"/>
              </a:rPr>
              <a:t>作</a:t>
            </a:r>
            <a:r>
              <a:rPr lang="zh-CN" altLang="en-US" sz="3200" spc="-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黑体"/>
              </a:rPr>
              <a:t>形参</a:t>
            </a:r>
            <a:r>
              <a:rPr lang="zh-CN" altLang="en-US" sz="3200" spc="-5" dirty="0">
                <a:latin typeface="宋体" pitchFamily="2" charset="-122"/>
                <a:ea typeface="宋体" pitchFamily="2" charset="-122"/>
                <a:cs typeface="黑体"/>
              </a:rPr>
              <a:t>时有何不同？</a:t>
            </a:r>
            <a:endParaRPr sz="3200" dirty="0">
              <a:latin typeface="宋体" pitchFamily="2" charset="-122"/>
              <a:ea typeface="宋体" pitchFamily="2" charset="-122"/>
              <a:cs typeface="黑体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15314" y="2297863"/>
            <a:ext cx="4696756" cy="39617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82936" tIns="41468" rIns="82936" bIns="41468" anchor="ctr">
            <a:spAutoFit/>
          </a:bodyPr>
          <a:lstStyle/>
          <a:p>
            <a:pPr algn="l" defTabSz="912813" eaLnBrk="1" hangingPunct="1"/>
            <a:r>
              <a:rPr lang="en-US" altLang="zh-CN" sz="2800" dirty="0"/>
              <a:t>#include &lt;</a:t>
            </a:r>
            <a:r>
              <a:rPr lang="en-US" altLang="zh-CN" sz="2800" dirty="0" err="1"/>
              <a:t>iostream</a:t>
            </a:r>
            <a:r>
              <a:rPr lang="en-US" altLang="zh-CN" sz="2800" dirty="0"/>
              <a:t>&gt;</a:t>
            </a:r>
          </a:p>
          <a:p>
            <a:pPr algn="l" defTabSz="912813" eaLnBrk="1" hangingPunct="1"/>
            <a:r>
              <a:rPr lang="en-US" altLang="zh-CN" sz="2800" dirty="0"/>
              <a:t>using namespace std;</a:t>
            </a:r>
          </a:p>
          <a:p>
            <a:pPr algn="l" defTabSz="912813" eaLnBrk="1" hangingPunct="1"/>
            <a:r>
              <a:rPr lang="en-US" altLang="zh-CN" sz="2800" dirty="0"/>
              <a:t>void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</a:t>
            </a:r>
            <a:r>
              <a:rPr lang="en-US" altLang="zh-CN" sz="2800" dirty="0"/>
              <a:t> ( 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*a</a:t>
            </a:r>
            <a:r>
              <a:rPr lang="en-US" altLang="zh-CN" sz="2800" dirty="0"/>
              <a:t>, 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*b </a:t>
            </a:r>
            <a:r>
              <a:rPr lang="en-US" altLang="zh-CN" sz="2800" dirty="0"/>
              <a:t>)</a:t>
            </a:r>
          </a:p>
          <a:p>
            <a:pPr algn="l" defTabSz="912813" eaLnBrk="1" hangingPunct="1"/>
            <a:r>
              <a:rPr lang="en-US" altLang="zh-CN" sz="2800" dirty="0"/>
              <a:t>{ </a:t>
            </a:r>
          </a:p>
          <a:p>
            <a:pPr algn="l" defTabSz="912813" eaLnBrk="1" hangingPunct="1"/>
            <a:r>
              <a:rPr lang="en-US" altLang="zh-CN" sz="2800" dirty="0"/>
              <a:t> 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temp;</a:t>
            </a:r>
          </a:p>
          <a:p>
            <a:pPr algn="l" defTabSz="912813" eaLnBrk="1" hangingPunct="1"/>
            <a:r>
              <a:rPr lang="en-US" altLang="zh-CN" sz="2800" dirty="0"/>
              <a:t>    temp = *a;</a:t>
            </a:r>
          </a:p>
          <a:p>
            <a:pPr algn="l" defTabSz="912813" eaLnBrk="1" hangingPunct="1"/>
            <a:r>
              <a:rPr lang="en-US" altLang="zh-CN" sz="2800" dirty="0"/>
              <a:t>    *a = *b;</a:t>
            </a:r>
          </a:p>
          <a:p>
            <a:pPr algn="l" defTabSz="912813" eaLnBrk="1" hangingPunct="1"/>
            <a:r>
              <a:rPr lang="en-US" altLang="zh-CN" sz="2800" dirty="0"/>
              <a:t>    *b = temp;</a:t>
            </a:r>
          </a:p>
          <a:p>
            <a:pPr algn="l" defTabSz="912813" eaLnBrk="1" hangingPunct="1"/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212786" y="3873620"/>
            <a:ext cx="4537076" cy="2669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82936" tIns="41468" rIns="82936" bIns="41468" anchor="ctr">
            <a:spAutoFit/>
          </a:bodyPr>
          <a:lstStyle/>
          <a:p>
            <a:pPr algn="l" defTabSz="912813" eaLnBrk="1" hangingPunct="1"/>
            <a:r>
              <a:rPr lang="en-US" altLang="zh-CN" sz="2800" dirty="0" err="1"/>
              <a:t>int</a:t>
            </a:r>
            <a:r>
              <a:rPr lang="en-US" altLang="zh-CN" sz="2800" dirty="0"/>
              <a:t> main( )</a:t>
            </a:r>
          </a:p>
          <a:p>
            <a:pPr algn="l" defTabSz="912813" eaLnBrk="1" hangingPunct="1"/>
            <a:r>
              <a:rPr lang="en-US" altLang="zh-CN" sz="2800" dirty="0"/>
              <a:t>{ </a:t>
            </a:r>
          </a:p>
          <a:p>
            <a:pPr algn="l" defTabSz="912813" eaLnBrk="1" hangingPunct="1"/>
            <a:r>
              <a:rPr lang="en-US" altLang="zh-CN" sz="2800" dirty="0"/>
              <a:t>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=3, j=5;</a:t>
            </a:r>
          </a:p>
          <a:p>
            <a:pPr algn="l" defTabSz="912813" eaLnBrk="1" hangingPunct="1"/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swap ( &amp;</a:t>
            </a: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&amp;j );</a:t>
            </a:r>
          </a:p>
          <a:p>
            <a:pPr algn="l" defTabSz="912813" eaLnBrk="1" hangingPunct="1"/>
            <a:r>
              <a:rPr lang="en-US" altLang="zh-CN" sz="2800" dirty="0"/>
              <a:t>   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&lt;&lt;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&lt;&lt;“,”&lt;&lt;j&lt;&lt;</a:t>
            </a:r>
            <a:r>
              <a:rPr lang="en-US" altLang="zh-CN" sz="2800" dirty="0" err="1"/>
              <a:t>endl</a:t>
            </a:r>
            <a:r>
              <a:rPr lang="en-US" altLang="zh-CN" sz="2800" dirty="0"/>
              <a:t>;</a:t>
            </a:r>
          </a:p>
          <a:p>
            <a:pPr algn="l" defTabSz="912813" eaLnBrk="1" hangingPunct="1"/>
            <a:r>
              <a:rPr lang="en-US" altLang="zh-CN" sz="2800" dirty="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3915" y="239757"/>
            <a:ext cx="2740168" cy="56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35"/>
              </a:lnSpc>
            </a:pPr>
            <a:r>
              <a:rPr lang="zh-CN" altLang="en-US" sz="3800" spc="-10" dirty="0">
                <a:solidFill>
                  <a:srgbClr val="C00000"/>
                </a:solidFill>
                <a:latin typeface="黑体"/>
                <a:cs typeface="黑体"/>
              </a:rPr>
              <a:t>问题解析：</a:t>
            </a:r>
            <a:endParaRPr sz="3800" dirty="0">
              <a:solidFill>
                <a:srgbClr val="C00000"/>
              </a:solidFill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23831" y="6239330"/>
            <a:ext cx="2514600" cy="620043"/>
          </a:xfrm>
          <a:prstGeom prst="rect">
            <a:avLst/>
          </a:prstGeom>
        </p:spPr>
        <p:txBody>
          <a:bodyPr vert="horz" wrap="square" lIns="0" tIns="40068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>
                <a:latin typeface="黑体"/>
                <a:cs typeface="黑体"/>
              </a:rPr>
              <a:t> </a:t>
            </a:r>
            <a:endParaRPr spc="-5" dirty="0">
              <a:latin typeface="黑体"/>
              <a:cs typeface="黑体"/>
            </a:endParaRPr>
          </a:p>
        </p:txBody>
      </p:sp>
      <p:sp>
        <p:nvSpPr>
          <p:cNvPr id="6" name="Text Box 78"/>
          <p:cNvSpPr txBox="1">
            <a:spLocks noChangeArrowheads="1"/>
          </p:cNvSpPr>
          <p:nvPr/>
        </p:nvSpPr>
        <p:spPr bwMode="gray">
          <a:xfrm>
            <a:off x="1116000" y="1116000"/>
            <a:ext cx="753926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使用引用类型就不必在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swap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函数中声明形参是指针变量。指针变量要另外开辟内存单元，其内容是地址。而引用变量不是一个独立的变量，不单独占内存单元。</a:t>
            </a:r>
          </a:p>
        </p:txBody>
      </p:sp>
      <p:sp>
        <p:nvSpPr>
          <p:cNvPr id="7" name="Text Box 78"/>
          <p:cNvSpPr txBox="1">
            <a:spLocks noChangeArrowheads="1"/>
          </p:cNvSpPr>
          <p:nvPr/>
        </p:nvSpPr>
        <p:spPr bwMode="gray">
          <a:xfrm>
            <a:off x="1116000" y="2988000"/>
            <a:ext cx="749197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在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main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函数中调用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swap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函数时，实参不必用变量的地址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在变量名的前面加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&amp;)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，而直接用变量名。系统向形参传送的是实参的地址而不是实参的值。这种用法比使用指针变量简单、直观、方便。</a:t>
            </a:r>
          </a:p>
        </p:txBody>
      </p:sp>
      <p:sp>
        <p:nvSpPr>
          <p:cNvPr id="8" name="Text Box 78"/>
          <p:cNvSpPr txBox="1">
            <a:spLocks noChangeArrowheads="1"/>
          </p:cNvSpPr>
          <p:nvPr/>
        </p:nvSpPr>
        <p:spPr bwMode="gray">
          <a:xfrm>
            <a:off x="1116000" y="5364000"/>
            <a:ext cx="777575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使用变量的引用，可以部分代替指针的操作。有些过去只能用指针来处理的问题，现在可以用引用来代替，从而降低了程序设计的难度。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55688" y="1076325"/>
            <a:ext cx="7652578" cy="3402014"/>
          </a:xfrm>
        </p:spPr>
        <p:txBody>
          <a:bodyPr/>
          <a:lstStyle/>
          <a:p>
            <a:pPr marL="0" indent="0" eaLnBrk="1" hangingPunct="1">
              <a:buClr>
                <a:schemeClr val="accent2"/>
              </a:buClr>
              <a:buNone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  函数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fun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的功能是交换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的值，并返回交换结果，下列函数不能实现此交换功能的是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_____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A.  void fun(int *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, int *j){  int p;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          p=*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; *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=*j; *j=p; }                        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B. void fun(int &amp;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, int &amp;j){  int p;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          p=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; 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=j; j=p; }                        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C. void fun(int *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, int *j){  int *p;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          p=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; 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=j; j=p; }                                                      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D. void fun(int *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, int &amp;j){  int p;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          p=*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; *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=j; j=p;}                        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课堂练习</a:t>
            </a:r>
            <a:r>
              <a:rPr lang="en-US" altLang="zh-CN" sz="3600" dirty="0"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8623" y="6155584"/>
            <a:ext cx="1767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宋体" charset="-122"/>
              </a:rPr>
              <a:t>答案</a:t>
            </a:r>
            <a:r>
              <a:rPr lang="en-US" altLang="zh-CN" sz="2800" dirty="0">
                <a:solidFill>
                  <a:srgbClr val="FF0000"/>
                </a:solidFill>
                <a:latin typeface="宋体" charset="-122"/>
              </a:rPr>
              <a:t>: C</a:t>
            </a:r>
          </a:p>
        </p:txBody>
      </p:sp>
    </p:spTree>
    <p:extLst>
      <p:ext uri="{BB962C8B-B14F-4D97-AF65-F5344CB8AC3E}">
        <p14:creationId xmlns="" xmlns:p14="http://schemas.microsoft.com/office/powerpoint/2010/main" val="189483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881062" y="0"/>
            <a:ext cx="7958137" cy="1011238"/>
          </a:xfrm>
        </p:spPr>
        <p:txBody>
          <a:bodyPr/>
          <a:lstStyle/>
          <a:p>
            <a:pPr algn="ctr" eaLnBrk="1" hangingPunct="1"/>
            <a:r>
              <a:rPr lang="zh-CN" altLang="en-US" sz="4100" dirty="0">
                <a:ea typeface="宋体" panose="02010600030101010101" pitchFamily="2" charset="-122"/>
              </a:rPr>
              <a:t>目  录</a:t>
            </a:r>
            <a:endParaRPr lang="en-US" altLang="zh-CN" sz="4100" dirty="0">
              <a:ea typeface="宋体" panose="02010600030101010101" pitchFamily="2" charset="-122"/>
            </a:endParaRPr>
          </a:p>
        </p:txBody>
      </p:sp>
      <p:sp>
        <p:nvSpPr>
          <p:cNvPr id="6147" name="Line 36"/>
          <p:cNvSpPr>
            <a:spLocks noChangeShapeType="1"/>
          </p:cNvSpPr>
          <p:nvPr/>
        </p:nvSpPr>
        <p:spPr bwMode="auto">
          <a:xfrm flipV="1">
            <a:off x="3224755" y="2977360"/>
            <a:ext cx="608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9" name="Line 38"/>
          <p:cNvSpPr>
            <a:spLocks noChangeShapeType="1"/>
          </p:cNvSpPr>
          <p:nvPr/>
        </p:nvSpPr>
        <p:spPr bwMode="auto">
          <a:xfrm flipV="1">
            <a:off x="3186595" y="3904757"/>
            <a:ext cx="608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2919894" y="2082010"/>
            <a:ext cx="879475" cy="338137"/>
            <a:chOff x="1492" y="1538"/>
            <a:chExt cx="624" cy="240"/>
          </a:xfrm>
        </p:grpSpPr>
        <p:sp>
          <p:nvSpPr>
            <p:cNvPr id="6179" name="Line 40"/>
            <p:cNvSpPr>
              <a:spLocks noChangeShapeType="1"/>
            </p:cNvSpPr>
            <p:nvPr/>
          </p:nvSpPr>
          <p:spPr bwMode="auto">
            <a:xfrm>
              <a:off x="1732" y="153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0" name="Line 41"/>
            <p:cNvSpPr>
              <a:spLocks noChangeShapeType="1"/>
            </p:cNvSpPr>
            <p:nvPr/>
          </p:nvSpPr>
          <p:spPr bwMode="auto">
            <a:xfrm flipV="1">
              <a:off x="1492" y="153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2853219" y="4448972"/>
            <a:ext cx="946150" cy="269875"/>
            <a:chOff x="1444" y="3218"/>
            <a:chExt cx="672" cy="192"/>
          </a:xfrm>
        </p:grpSpPr>
        <p:sp>
          <p:nvSpPr>
            <p:cNvPr id="6177" name="Line 43"/>
            <p:cNvSpPr>
              <a:spLocks noChangeShapeType="1"/>
            </p:cNvSpPr>
            <p:nvPr/>
          </p:nvSpPr>
          <p:spPr bwMode="auto">
            <a:xfrm>
              <a:off x="1732" y="341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8" name="Line 44"/>
            <p:cNvSpPr>
              <a:spLocks noChangeShapeType="1"/>
            </p:cNvSpPr>
            <p:nvPr/>
          </p:nvSpPr>
          <p:spPr bwMode="auto">
            <a:xfrm>
              <a:off x="1444" y="321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52" name="AutoShape 45"/>
          <p:cNvSpPr>
            <a:spLocks noChangeArrowheads="1"/>
          </p:cNvSpPr>
          <p:nvPr/>
        </p:nvSpPr>
        <p:spPr bwMode="gray">
          <a:xfrm>
            <a:off x="3918308" y="1811678"/>
            <a:ext cx="4356000" cy="5863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4158" name="Rectangle 46"/>
          <p:cNvSpPr>
            <a:spLocks noChangeArrowheads="1"/>
          </p:cNvSpPr>
          <p:nvPr/>
        </p:nvSpPr>
        <p:spPr bwMode="auto">
          <a:xfrm>
            <a:off x="4032000" y="1862300"/>
            <a:ext cx="34307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一、引用的基本概念</a:t>
            </a:r>
          </a:p>
        </p:txBody>
      </p:sp>
      <p:sp>
        <p:nvSpPr>
          <p:cNvPr id="6154" name="AutoShape 47"/>
          <p:cNvSpPr>
            <a:spLocks noChangeArrowheads="1"/>
          </p:cNvSpPr>
          <p:nvPr/>
        </p:nvSpPr>
        <p:spPr bwMode="gray">
          <a:xfrm>
            <a:off x="3869732" y="2707994"/>
            <a:ext cx="4356000" cy="57285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4163" name="Oval 51"/>
          <p:cNvSpPr>
            <a:spLocks noChangeArrowheads="1"/>
          </p:cNvSpPr>
          <p:nvPr/>
        </p:nvSpPr>
        <p:spPr bwMode="gray">
          <a:xfrm>
            <a:off x="3715232" y="1983585"/>
            <a:ext cx="203200" cy="2016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4164" name="Oval 52"/>
          <p:cNvSpPr>
            <a:spLocks noChangeArrowheads="1"/>
          </p:cNvSpPr>
          <p:nvPr/>
        </p:nvSpPr>
        <p:spPr bwMode="gray">
          <a:xfrm>
            <a:off x="3676461" y="2904355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59" name="AutoShape 54"/>
          <p:cNvSpPr>
            <a:spLocks noChangeArrowheads="1"/>
          </p:cNvSpPr>
          <p:nvPr/>
        </p:nvSpPr>
        <p:spPr bwMode="gray">
          <a:xfrm>
            <a:off x="3879660" y="3619409"/>
            <a:ext cx="4356000" cy="546959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4168" name="Oval 56"/>
          <p:cNvSpPr>
            <a:spLocks noChangeArrowheads="1"/>
          </p:cNvSpPr>
          <p:nvPr/>
        </p:nvSpPr>
        <p:spPr bwMode="gray">
          <a:xfrm>
            <a:off x="3666532" y="3830143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61" name="AutoShape 57"/>
          <p:cNvSpPr>
            <a:spLocks noChangeArrowheads="1"/>
          </p:cNvSpPr>
          <p:nvPr/>
        </p:nvSpPr>
        <p:spPr bwMode="gray">
          <a:xfrm>
            <a:off x="3903336" y="4482977"/>
            <a:ext cx="4356000" cy="61718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4171" name="Oval 59"/>
          <p:cNvSpPr>
            <a:spLocks noChangeArrowheads="1"/>
          </p:cNvSpPr>
          <p:nvPr/>
        </p:nvSpPr>
        <p:spPr bwMode="gray">
          <a:xfrm>
            <a:off x="3726344" y="4671222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1087919" y="2212185"/>
            <a:ext cx="2373313" cy="2371725"/>
            <a:chOff x="192" y="1631"/>
            <a:chExt cx="1684" cy="1683"/>
          </a:xfrm>
        </p:grpSpPr>
        <p:sp>
          <p:nvSpPr>
            <p:cNvPr id="474173" name="Oval 61"/>
            <p:cNvSpPr>
              <a:spLocks noChangeArrowheads="1"/>
            </p:cNvSpPr>
            <p:nvPr/>
          </p:nvSpPr>
          <p:spPr bwMode="gray">
            <a:xfrm>
              <a:off x="192" y="1631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74174" name="Oval 62"/>
            <p:cNvSpPr>
              <a:spLocks noChangeArrowheads="1"/>
            </p:cNvSpPr>
            <p:nvPr/>
          </p:nvSpPr>
          <p:spPr bwMode="gray">
            <a:xfrm>
              <a:off x="304" y="1740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74175" name="Oval 63"/>
            <p:cNvSpPr>
              <a:spLocks noChangeArrowheads="1"/>
            </p:cNvSpPr>
            <p:nvPr/>
          </p:nvSpPr>
          <p:spPr bwMode="gray">
            <a:xfrm>
              <a:off x="288" y="1754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171" name="Oval 64"/>
            <p:cNvSpPr>
              <a:spLocks noChangeArrowheads="1"/>
            </p:cNvSpPr>
            <p:nvPr/>
          </p:nvSpPr>
          <p:spPr bwMode="gray">
            <a:xfrm>
              <a:off x="375" y="1814"/>
              <a:ext cx="1317" cy="131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2" name="Oval 65"/>
            <p:cNvSpPr>
              <a:spLocks noChangeArrowheads="1"/>
            </p:cNvSpPr>
            <p:nvPr/>
          </p:nvSpPr>
          <p:spPr bwMode="gray">
            <a:xfrm>
              <a:off x="396" y="1835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3" name="Oval 66"/>
            <p:cNvSpPr>
              <a:spLocks noChangeArrowheads="1"/>
            </p:cNvSpPr>
            <p:nvPr/>
          </p:nvSpPr>
          <p:spPr bwMode="gray">
            <a:xfrm>
              <a:off x="412" y="1842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4" name="Oval 67"/>
            <p:cNvSpPr>
              <a:spLocks noChangeArrowheads="1"/>
            </p:cNvSpPr>
            <p:nvPr/>
          </p:nvSpPr>
          <p:spPr bwMode="gray">
            <a:xfrm>
              <a:off x="426" y="1854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5" name="Oval 68"/>
            <p:cNvSpPr>
              <a:spLocks noChangeArrowheads="1"/>
            </p:cNvSpPr>
            <p:nvPr/>
          </p:nvSpPr>
          <p:spPr bwMode="gray">
            <a:xfrm>
              <a:off x="480" y="1872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4181" name="Text Box 69"/>
            <p:cNvSpPr txBox="1">
              <a:spLocks noChangeArrowheads="1"/>
            </p:cNvSpPr>
            <p:nvPr/>
          </p:nvSpPr>
          <p:spPr bwMode="gray">
            <a:xfrm>
              <a:off x="383" y="2160"/>
              <a:ext cx="1214" cy="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33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主要</a:t>
              </a:r>
              <a:endPara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  <a:p>
              <a:pPr algn="ctr" eaLnBrk="1" hangingPunct="1">
                <a:defRPr/>
              </a:pPr>
              <a:r>
                <a:rPr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内容</a:t>
              </a:r>
              <a:endPara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39" name="Rectangle 46"/>
          <p:cNvSpPr>
            <a:spLocks noChangeArrowheads="1"/>
          </p:cNvSpPr>
          <p:nvPr/>
        </p:nvSpPr>
        <p:spPr bwMode="auto">
          <a:xfrm>
            <a:off x="4032000" y="2707005"/>
            <a:ext cx="34307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二、引用的简单使用</a:t>
            </a:r>
          </a:p>
        </p:txBody>
      </p:sp>
      <p:sp>
        <p:nvSpPr>
          <p:cNvPr id="41" name="Rectangle 46"/>
          <p:cNvSpPr>
            <a:spLocks noChangeArrowheads="1"/>
          </p:cNvSpPr>
          <p:nvPr/>
        </p:nvSpPr>
        <p:spPr bwMode="auto">
          <a:xfrm>
            <a:off x="4032000" y="3627663"/>
            <a:ext cx="4356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三、引用作为函数形参</a:t>
            </a:r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4032000" y="4529957"/>
            <a:ext cx="42514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四、引用作为函数返回值 </a:t>
            </a:r>
          </a:p>
        </p:txBody>
      </p:sp>
    </p:spTree>
    <p:extLst>
      <p:ext uri="{BB962C8B-B14F-4D97-AF65-F5344CB8AC3E}">
        <p14:creationId xmlns="" xmlns:p14="http://schemas.microsoft.com/office/powerpoint/2010/main" val="3623377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4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4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58" grpId="0"/>
      <p:bldP spid="39" grpId="0"/>
      <p:bldP spid="41" grpId="0"/>
      <p:bldP spid="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四、引用作为函数返回值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16000" y="1076325"/>
            <a:ext cx="7664206" cy="3842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函数返回引用，实际上返回的是一个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存储单元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变量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的引用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。函数返回引用时，不能返回对临时变量的引用。只能返回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全局变量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、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静态变量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、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参数表里的引用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、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参数表的指针（或函数中用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new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创建的指针）指向的数据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的引用。</a:t>
            </a: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77"/>
          <p:cNvSpPr>
            <a:spLocks noChangeArrowheads="1"/>
          </p:cNvSpPr>
          <p:nvPr/>
        </p:nvSpPr>
        <p:spPr bwMode="auto">
          <a:xfrm>
            <a:off x="1116000" y="4552499"/>
            <a:ext cx="7752697" cy="1671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如果一个函数返回引用，则函数调用可以出现在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赋值号的右边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，也可以出现在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赋值号的左边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。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97254A15-A2A3-4B45-8F68-F3BFC347CF4E}"/>
              </a:ext>
            </a:extLst>
          </p:cNvPr>
          <p:cNvSpPr txBox="1"/>
          <p:nvPr/>
        </p:nvSpPr>
        <p:spPr>
          <a:xfrm>
            <a:off x="8367494" y="64235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示例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54100" y="1043377"/>
            <a:ext cx="7766343" cy="3669300"/>
          </a:xfrm>
        </p:spPr>
        <p:txBody>
          <a:bodyPr/>
          <a:lstStyle/>
          <a:p>
            <a:pPr marL="0" indent="0" eaLnBrk="1" hangingPunct="1">
              <a:buClr>
                <a:schemeClr val="accent2"/>
              </a:buClr>
              <a:buNone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以下程序的输出是什么？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&amp; 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get_var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&amp; pint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{    return   pint;     }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main( )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{    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anint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=10;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other_int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other_int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=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get_var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anint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)*12;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&lt;&lt;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other_int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&lt;&lt;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get_var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anint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)=200;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&lt;&lt;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anint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&lt;&lt;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课堂练习：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85813" y="5501374"/>
            <a:ext cx="2269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宋体" charset="-122"/>
              </a:rPr>
              <a:t>答案：</a:t>
            </a:r>
            <a:r>
              <a:rPr lang="de-DE" altLang="zh-CN" sz="2800" dirty="0">
                <a:solidFill>
                  <a:srgbClr val="FF0000"/>
                </a:solidFill>
                <a:latin typeface="宋体" charset="-122"/>
              </a:rPr>
              <a:t>120</a:t>
            </a:r>
          </a:p>
          <a:p>
            <a:r>
              <a:rPr lang="de-DE" altLang="zh-CN" sz="2800" dirty="0">
                <a:solidFill>
                  <a:srgbClr val="FF0000"/>
                </a:solidFill>
                <a:latin typeface="宋体" charset="-122"/>
              </a:rPr>
              <a:t>      200</a:t>
            </a:r>
            <a:endParaRPr lang="zh-CN" altLang="en-US" sz="2800" dirty="0">
              <a:solidFill>
                <a:srgbClr val="FF0000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1166648" y="227342"/>
            <a:ext cx="8229600" cy="56197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例子：返回引用类型的函数</a:t>
            </a:r>
          </a:p>
        </p:txBody>
      </p:sp>
      <p:sp>
        <p:nvSpPr>
          <p:cNvPr id="25604" name="矩形 4"/>
          <p:cNvSpPr>
            <a:spLocks noChangeArrowheads="1"/>
          </p:cNvSpPr>
          <p:nvPr/>
        </p:nvSpPr>
        <p:spPr bwMode="auto">
          <a:xfrm>
            <a:off x="1021091" y="1221116"/>
            <a:ext cx="3472081" cy="46782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/>
            <a:r>
              <a:rPr lang="en-US" altLang="zh-CN" sz="2400" dirty="0"/>
              <a:t>#include&lt;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</a:p>
          <a:p>
            <a:pPr algn="l" eaLnBrk="1" hangingPunct="1"/>
            <a:r>
              <a:rPr lang="en-US" altLang="zh-CN" sz="2400" dirty="0"/>
              <a:t>using namespace std;</a:t>
            </a:r>
          </a:p>
          <a:p>
            <a:pPr algn="l" eaLnBrk="1" hangingPunct="1"/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temp;</a:t>
            </a:r>
          </a:p>
          <a:p>
            <a:pPr algn="l" eaLnBrk="1" hangingPunct="1"/>
            <a:endParaRPr lang="en-US" altLang="zh-CN" sz="1000" dirty="0"/>
          </a:p>
          <a:p>
            <a:pPr algn="l" eaLnBrk="1" hangingPunct="1"/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f1(double r)</a:t>
            </a:r>
          </a:p>
          <a:p>
            <a:pPr algn="l" eaLnBrk="1" hangingPunct="1"/>
            <a:r>
              <a:rPr lang="en-US" altLang="zh-CN" sz="2400" dirty="0"/>
              <a:t>{   temp=r*r*3.14;</a:t>
            </a:r>
          </a:p>
          <a:p>
            <a:pPr algn="l" eaLnBrk="1" hangingPunct="1"/>
            <a:r>
              <a:rPr lang="en-US" altLang="zh-CN" sz="2400" dirty="0"/>
              <a:t>     return temp;</a:t>
            </a:r>
          </a:p>
          <a:p>
            <a:pPr algn="l" eaLnBrk="1" hangingPunct="1"/>
            <a:r>
              <a:rPr lang="en-US" altLang="zh-CN" sz="2400" dirty="0"/>
              <a:t>}</a:t>
            </a:r>
          </a:p>
          <a:p>
            <a:pPr algn="l" eaLnBrk="1" hangingPunct="1"/>
            <a:endParaRPr lang="en-US" altLang="zh-CN" sz="2400" dirty="0"/>
          </a:p>
          <a:p>
            <a:pPr algn="l" eaLnBrk="1" hangingPunct="1"/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double&amp; f2(double r)</a:t>
            </a:r>
          </a:p>
          <a:p>
            <a:pPr algn="l" eaLnBrk="1" hangingPunct="1"/>
            <a:r>
              <a:rPr lang="en-US" altLang="zh-CN" sz="2400" dirty="0"/>
              <a:t>{   temp=r*r*3.14;</a:t>
            </a:r>
          </a:p>
          <a:p>
            <a:pPr algn="l" eaLnBrk="1" hangingPunct="1"/>
            <a:r>
              <a:rPr lang="en-US" altLang="zh-CN" sz="2400" dirty="0"/>
              <a:t>    return temp;</a:t>
            </a:r>
          </a:p>
          <a:p>
            <a:pPr algn="l" eaLnBrk="1" hangingPunct="1"/>
            <a:r>
              <a:rPr lang="en-US" altLang="zh-CN" sz="2400" dirty="0"/>
              <a:t>}</a:t>
            </a:r>
          </a:p>
        </p:txBody>
      </p:sp>
      <p:sp>
        <p:nvSpPr>
          <p:cNvPr id="25605" name="矩形 5"/>
          <p:cNvSpPr>
            <a:spLocks noChangeArrowheads="1"/>
          </p:cNvSpPr>
          <p:nvPr/>
        </p:nvSpPr>
        <p:spPr bwMode="auto">
          <a:xfrm>
            <a:off x="4815875" y="1252648"/>
            <a:ext cx="3397960" cy="37861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/>
            <a:r>
              <a:rPr lang="en-US" altLang="zh-CN" sz="2400" dirty="0"/>
              <a:t>int main(){</a:t>
            </a:r>
          </a:p>
          <a:p>
            <a:pPr algn="l" eaLnBrk="1" hangingPunct="1"/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a=f1(5.0);</a:t>
            </a:r>
          </a:p>
          <a:p>
            <a:pPr algn="l" eaLnBrk="1" hangingPunct="1"/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//double&amp; b=f1(5.0);</a:t>
            </a:r>
          </a:p>
          <a:p>
            <a:pPr algn="l" eaLnBrk="1" hangingPunct="1"/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double c=f2(5.0);</a:t>
            </a:r>
          </a:p>
          <a:p>
            <a:pPr algn="l" eaLnBrk="1" hangingPunct="1"/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double&amp; d=f2(5.0);</a:t>
            </a:r>
          </a:p>
          <a:p>
            <a:pPr algn="l" eaLnBrk="1" hangingPunct="1"/>
            <a:r>
              <a:rPr lang="en-US" altLang="zh-CN" sz="2400" dirty="0"/>
              <a:t> 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&lt;&lt;a&lt;&lt;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pPr algn="l" eaLnBrk="1" hangingPunct="1"/>
            <a:r>
              <a:rPr lang="en-US" altLang="zh-CN" sz="2400" dirty="0"/>
              <a:t> 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&lt;&lt;c&lt;&lt;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pPr algn="l" eaLnBrk="1" hangingPunct="1"/>
            <a:r>
              <a:rPr lang="en-US" altLang="zh-CN" sz="2400" dirty="0"/>
              <a:t> 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&lt;&lt;d&lt;&lt;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pPr algn="l" eaLnBrk="1" hangingPunct="1"/>
            <a:r>
              <a:rPr lang="en-US" altLang="zh-CN" sz="2400" dirty="0"/>
              <a:t>     return 1;</a:t>
            </a:r>
          </a:p>
          <a:p>
            <a:pPr algn="l" eaLnBrk="1" hangingPunct="1"/>
            <a:r>
              <a:rPr lang="en-US" altLang="zh-CN" sz="2400" dirty="0"/>
              <a:t>}</a:t>
            </a:r>
          </a:p>
        </p:txBody>
      </p:sp>
      <p:sp>
        <p:nvSpPr>
          <p:cNvPr id="6" name="AutoShape 37"/>
          <p:cNvSpPr>
            <a:spLocks noChangeArrowheads="1"/>
          </p:cNvSpPr>
          <p:nvPr/>
        </p:nvSpPr>
        <p:spPr bwMode="auto">
          <a:xfrm>
            <a:off x="7960821" y="799521"/>
            <a:ext cx="1183179" cy="833178"/>
          </a:xfrm>
          <a:prstGeom prst="wedgeRectCallout">
            <a:avLst>
              <a:gd name="adj1" fmla="val -59385"/>
              <a:gd name="adj2" fmla="val 103880"/>
            </a:avLst>
          </a:prstGeom>
          <a:solidFill>
            <a:srgbClr val="FFFFFF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r>
              <a:rPr lang="zh-CN" altLang="en-US" sz="2400" dirty="0"/>
              <a:t>类型不匹配</a:t>
            </a:r>
            <a:endParaRPr lang="en-US" altLang="zh-CN" sz="2400" dirty="0"/>
          </a:p>
        </p:txBody>
      </p:sp>
      <p:sp>
        <p:nvSpPr>
          <p:cNvPr id="7" name="Text Box 36">
            <a:extLst>
              <a:ext uri="{FF2B5EF4-FFF2-40B4-BE49-F238E27FC236}">
                <a16:creationId xmlns="" xmlns:a16="http://schemas.microsoft.com/office/drawing/2014/main" id="{FA930151-F649-4B48-B0A7-072EDC122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091" y="5936948"/>
            <a:ext cx="7586118" cy="830997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/>
              <a:t>注意：函数返回值时，将生成一个临时变量；</a:t>
            </a:r>
          </a:p>
          <a:p>
            <a:pPr eaLnBrk="1" hangingPunct="1"/>
            <a:r>
              <a:rPr lang="zh-CN" altLang="en-US" sz="2400" dirty="0"/>
              <a:t>           函数返回引用时，不可以返回对临时变量的引用。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54100" y="1043377"/>
            <a:ext cx="7766343" cy="3669300"/>
          </a:xfrm>
        </p:spPr>
        <p:txBody>
          <a:bodyPr/>
          <a:lstStyle/>
          <a:p>
            <a:pPr marL="0" indent="0" eaLnBrk="1" hangingPunct="1">
              <a:buClr>
                <a:schemeClr val="accent2"/>
              </a:buClr>
              <a:buNone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以下程序是否正确？若有错误，如何修改？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#include &lt;</a:t>
            </a:r>
            <a:r>
              <a:rPr lang="en-US" altLang="zh-CN" sz="2800" dirty="0" err="1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iostream</a:t>
            </a:r>
            <a:r>
              <a:rPr lang="en-US" altLang="zh-CN" sz="28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using namespace std;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int&amp;  f(int a)</a:t>
            </a:r>
            <a:endParaRPr lang="zh-CN" altLang="en-US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{   a++;   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return a; }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 main( )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{   int 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=3;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&lt;&lt;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&lt;&lt;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&lt;&lt;f(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)&lt;&lt;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&lt;&lt;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&lt;&lt;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课堂练习：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980000"/>
            <a:ext cx="774241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 由于函数调用返回的引用类型是在函数运行结束后产生的，所以函数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不能返回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自动变量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和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形参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（但如果形参是一个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引用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，或一个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指针指向的数据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就可以）。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125538" y="1116000"/>
            <a:ext cx="5375275" cy="695325"/>
            <a:chOff x="624" y="670"/>
            <a:chExt cx="3386" cy="547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24" y="670"/>
              <a:ext cx="1302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707" y="72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ea typeface="宋体" panose="02010600030101010101" pitchFamily="2" charset="-122"/>
                </a:rPr>
                <a:t>注意事项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7" name="Text Box 78"/>
          <p:cNvSpPr txBox="1">
            <a:spLocks noChangeArrowheads="1"/>
          </p:cNvSpPr>
          <p:nvPr/>
        </p:nvSpPr>
        <p:spPr bwMode="gray">
          <a:xfrm>
            <a:off x="1115999" y="4067521"/>
            <a:ext cx="774241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 返回的变量的引用，这个变量必须是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全局变量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或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静态局部变量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或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函数内用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new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创建的数据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，或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参数表里的引用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或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参数表的指针指向的数据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1" name="WordArt 491"/>
          <p:cNvSpPr>
            <a:spLocks noChangeArrowheads="1" noChangeShapeType="1" noTextEdit="1"/>
          </p:cNvSpPr>
          <p:nvPr/>
        </p:nvSpPr>
        <p:spPr bwMode="gray">
          <a:xfrm>
            <a:off x="3556000" y="1739900"/>
            <a:ext cx="5222875" cy="746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25"/>
              </a:avLst>
            </a:prstTxWarp>
          </a:bodyPr>
          <a:lstStyle/>
          <a:p>
            <a:pPr algn="ctr"/>
            <a:r>
              <a:rPr lang="zh-CN" altLang="en-US" sz="3600" kern="10">
                <a:ln w="254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3A265E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effectLst>
                  <a:prstShdw prst="shdw13" dist="53882" dir="2700000">
                    <a:srgbClr val="000000">
                      <a:alpha val="50000"/>
                    </a:srgbClr>
                  </a:prstShdw>
                </a:effectLst>
                <a:latin typeface="+mn-ea"/>
                <a:cs typeface="+mn-ea"/>
              </a:rPr>
              <a:t>谢谢</a:t>
            </a:r>
          </a:p>
        </p:txBody>
      </p:sp>
      <p:grpSp>
        <p:nvGrpSpPr>
          <p:cNvPr id="2" name="Group 512"/>
          <p:cNvGrpSpPr>
            <a:grpSpLocks/>
          </p:cNvGrpSpPr>
          <p:nvPr/>
        </p:nvGrpSpPr>
        <p:grpSpPr bwMode="auto">
          <a:xfrm>
            <a:off x="5932488" y="5632450"/>
            <a:ext cx="669925" cy="654050"/>
            <a:chOff x="4027" y="3016"/>
            <a:chExt cx="515" cy="505"/>
          </a:xfrm>
        </p:grpSpPr>
        <p:sp>
          <p:nvSpPr>
            <p:cNvPr id="26113" name="Oval 513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431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87051" name="Picture 514" descr="sphere_highligh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515"/>
          <p:cNvGrpSpPr>
            <a:grpSpLocks/>
          </p:cNvGrpSpPr>
          <p:nvPr/>
        </p:nvGrpSpPr>
        <p:grpSpPr bwMode="auto">
          <a:xfrm>
            <a:off x="7323138" y="5181600"/>
            <a:ext cx="349250" cy="339725"/>
            <a:chOff x="4027" y="3016"/>
            <a:chExt cx="515" cy="505"/>
          </a:xfrm>
        </p:grpSpPr>
        <p:sp>
          <p:nvSpPr>
            <p:cNvPr id="26116" name="Oval 516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431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87049" name="Picture 517" descr="sphere_highligh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118" name="Oval 518"/>
          <p:cNvSpPr>
            <a:spLocks noChangeArrowheads="1"/>
          </p:cNvSpPr>
          <p:nvPr/>
        </p:nvSpPr>
        <p:spPr bwMode="gray">
          <a:xfrm>
            <a:off x="4113213" y="5138738"/>
            <a:ext cx="1082675" cy="1071562"/>
          </a:xfrm>
          <a:prstGeom prst="ellipse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28575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119" name="Oval 519"/>
          <p:cNvSpPr>
            <a:spLocks noChangeArrowheads="1"/>
          </p:cNvSpPr>
          <p:nvPr/>
        </p:nvSpPr>
        <p:spPr bwMode="gray">
          <a:xfrm>
            <a:off x="581025" y="723900"/>
            <a:ext cx="2759075" cy="2730500"/>
          </a:xfrm>
          <a:prstGeom prst="ellipse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7620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120" name="Oval 520"/>
          <p:cNvSpPr>
            <a:spLocks noChangeArrowheads="1"/>
          </p:cNvSpPr>
          <p:nvPr/>
        </p:nvSpPr>
        <p:spPr bwMode="gray">
          <a:xfrm>
            <a:off x="2003425" y="3657600"/>
            <a:ext cx="1911350" cy="1892300"/>
          </a:xfrm>
          <a:prstGeom prst="ellipse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5715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559 -0.10479 C 0.0559 -0.10456 0.05156 -0.05136 0.0401 -0.02661 C 0.02864 -0.00185 -0.00226 0.00462 -0.0184 -0.00579 " pathEditMode="relative" rAng="0" ptsTypes="fsf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45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7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14236 -0.15476 C 0.14236 -0.15452 0.12535 -0.04603 0.10382 -0.01758 C 0.08229 0.01087 0.00382 0.02244 -0.0342 0.01874 " pathEditMode="relative" rAng="0" ptsTypes="fsf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88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一、引用的基本概念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52000" y="1944000"/>
            <a:ext cx="7733142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“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引用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”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(reference)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是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C++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对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的一个重要扩</a:t>
            </a:r>
            <a:endParaRPr lang="en-US" altLang="zh-CN" sz="2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    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充，是一种新的变量类型，它的作用是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为一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个变量起一个别名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9" name="Rectangle 77"/>
          <p:cNvSpPr>
            <a:spLocks noChangeArrowheads="1"/>
          </p:cNvSpPr>
          <p:nvPr/>
        </p:nvSpPr>
        <p:spPr bwMode="auto">
          <a:xfrm>
            <a:off x="1152000" y="3636000"/>
            <a:ext cx="7733142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 引用与它所引用的变量实际上是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同一个单元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  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（共享存储单元）。</a:t>
            </a:r>
          </a:p>
        </p:txBody>
      </p:sp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143668" y="1190551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1. </a:t>
            </a:r>
            <a:r>
              <a:rPr lang="zh-CN" altLang="en-US" dirty="0">
                <a:ea typeface="宋体" panose="02010600030101010101" pitchFamily="2" charset="-122"/>
              </a:rPr>
              <a:t>什么是变量的引用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52000" y="1811464"/>
            <a:ext cx="73133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 一般格式为：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AutoShape 52"/>
          <p:cNvSpPr>
            <a:spLocks noChangeArrowheads="1"/>
          </p:cNvSpPr>
          <p:nvPr/>
        </p:nvSpPr>
        <p:spPr bwMode="gray">
          <a:xfrm>
            <a:off x="1656000" y="2484000"/>
            <a:ext cx="6839859" cy="583788"/>
          </a:xfrm>
          <a:prstGeom prst="roundRect">
            <a:avLst>
              <a:gd name="adj" fmla="val 16667"/>
            </a:avLst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&amp;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引用变量名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=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原变量名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；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/>
        </p:nvSpPr>
        <p:spPr>
          <a:xfrm>
            <a:off x="1656000" y="3096000"/>
            <a:ext cx="69707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说明：原变量名必须是一个已定义过的变量。</a:t>
            </a:r>
            <a:endParaRPr lang="en-US" altLang="zh-CN" sz="2400" dirty="0"/>
          </a:p>
        </p:txBody>
      </p:sp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143668" y="1190551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2. </a:t>
            </a:r>
            <a:r>
              <a:rPr lang="zh-CN" altLang="en-US" dirty="0">
                <a:ea typeface="宋体" panose="02010600030101010101" pitchFamily="2" charset="-122"/>
              </a:rPr>
              <a:t>引用的声明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152000" y="4619547"/>
            <a:ext cx="7313343" cy="198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fr-FR" sz="2800" dirty="0">
                <a:solidFill>
                  <a:schemeClr val="tx1"/>
                </a:solidFill>
                <a:ea typeface="宋体" panose="02010600030101010101" pitchFamily="2" charset="-122"/>
              </a:rPr>
              <a:t>   例如：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fr-FR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 int   a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=10</a:t>
            </a:r>
            <a:r>
              <a:rPr lang="fr-FR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;</a:t>
            </a:r>
          </a:p>
          <a:p>
            <a:pPr eaLnBrk="1" hangingPunct="1">
              <a:buNone/>
            </a:pPr>
            <a:r>
              <a:rPr lang="fr-FR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 int  </a:t>
            </a:r>
            <a:r>
              <a:rPr lang="fr-FR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&amp;</a:t>
            </a:r>
            <a:r>
              <a:rPr lang="fr-FR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fr-FR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=a;</a:t>
            </a:r>
            <a:r>
              <a:rPr lang="en-US" altLang="zh-CN" sz="2800" i="1" dirty="0">
                <a:latin typeface="Courier New" pitchFamily="49" charset="0"/>
              </a:rPr>
              <a:t>  </a:t>
            </a:r>
          </a:p>
          <a:p>
            <a:pPr eaLnBrk="1" hangingPunct="1">
              <a:buNone/>
            </a:pPr>
            <a:r>
              <a:rPr lang="en-US" altLang="zh-CN" sz="2800" i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const 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&amp;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</a:rPr>
              <a:t>rb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=a;</a:t>
            </a:r>
            <a:endParaRPr lang="zh-CN" altLang="en-US" sz="2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5" name="AutoShape 18"/>
          <p:cNvSpPr>
            <a:spLocks noChangeArrowheads="1"/>
          </p:cNvSpPr>
          <p:nvPr/>
        </p:nvSpPr>
        <p:spPr bwMode="auto">
          <a:xfrm>
            <a:off x="4586420" y="4550224"/>
            <a:ext cx="2066628" cy="1202510"/>
          </a:xfrm>
          <a:prstGeom prst="wedgeRectCallout">
            <a:avLst>
              <a:gd name="adj1" fmla="val -106315"/>
              <a:gd name="adj2" fmla="val 43624"/>
            </a:avLst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 type="none" w="lg" len="lg"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也可以写成：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=a;</a:t>
            </a:r>
          </a:p>
          <a:p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=a;</a:t>
            </a:r>
          </a:p>
        </p:txBody>
      </p:sp>
      <p:sp>
        <p:nvSpPr>
          <p:cNvPr id="16" name="AutoShape 52"/>
          <p:cNvSpPr>
            <a:spLocks noChangeArrowheads="1"/>
          </p:cNvSpPr>
          <p:nvPr/>
        </p:nvSpPr>
        <p:spPr bwMode="gray">
          <a:xfrm>
            <a:off x="1656000" y="3656836"/>
            <a:ext cx="7051120" cy="583788"/>
          </a:xfrm>
          <a:prstGeom prst="roundRect">
            <a:avLst>
              <a:gd name="adj" fmla="val 16667"/>
            </a:avLst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[const]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&amp;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引用变量名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=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变量或常量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；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908000"/>
            <a:ext cx="774241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引用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不是独立的变量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，编译系统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不给它分配存储单元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。因此建立引用只有声明，没有定义，只是声明和某一个变量的关系。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125538" y="1116000"/>
            <a:ext cx="5375275" cy="695325"/>
            <a:chOff x="624" y="670"/>
            <a:chExt cx="3386" cy="547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24" y="670"/>
              <a:ext cx="1302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707" y="72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ea typeface="宋体" panose="02010600030101010101" pitchFamily="2" charset="-122"/>
                </a:rPr>
                <a:t>注意事项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116000" y="3456000"/>
            <a:ext cx="75707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声明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引用时，必须给引用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赋初值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3" name="Text Box 78"/>
          <p:cNvSpPr txBox="1">
            <a:spLocks noChangeArrowheads="1"/>
          </p:cNvSpPr>
          <p:nvPr/>
        </p:nvSpPr>
        <p:spPr bwMode="gray">
          <a:xfrm>
            <a:off x="1116000" y="4248000"/>
            <a:ext cx="75707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一旦引用已经声明，它就不能再指向其他的目标对象，但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可修改它指向的目标的值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8" name="Text Box 78"/>
          <p:cNvSpPr txBox="1">
            <a:spLocks noChangeArrowheads="1"/>
          </p:cNvSpPr>
          <p:nvPr/>
        </p:nvSpPr>
        <p:spPr bwMode="gray">
          <a:xfrm>
            <a:off x="1110744" y="5436000"/>
            <a:ext cx="75707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引用同变量一样有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地址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，可以对其地址进行操作，即将其地址赋给一指针。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  <p:bldP spid="13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/>
          <p:cNvSpPr txBox="1">
            <a:spLocks noChangeArrowheads="1"/>
          </p:cNvSpPr>
          <p:nvPr/>
        </p:nvSpPr>
        <p:spPr bwMode="auto">
          <a:xfrm>
            <a:off x="1096371" y="1111723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3.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引用运算符</a:t>
            </a:r>
            <a:r>
              <a:rPr lang="zh-CN" altLang="en-US" dirty="0">
                <a:ea typeface="宋体" panose="02010600030101010101" pitchFamily="2" charset="-122"/>
              </a:rPr>
              <a:t>与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取地址符</a:t>
            </a:r>
            <a:r>
              <a:rPr lang="zh-CN" altLang="en-US" dirty="0">
                <a:ea typeface="宋体" panose="02010600030101010101" pitchFamily="2" charset="-122"/>
              </a:rPr>
              <a:t>的区别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116000" y="1834510"/>
            <a:ext cx="7641969" cy="198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引用运算符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只在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声明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时使用，它放在类型名后面。例如：</a:t>
            </a:r>
            <a:r>
              <a:rPr lang="en-US" altLang="zh-CN" sz="2800" dirty="0" err="1">
                <a:solidFill>
                  <a:srgbClr val="00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=10;</a:t>
            </a: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                     </a:t>
            </a:r>
            <a:r>
              <a:rPr lang="en-US" altLang="zh-CN" sz="2800" dirty="0" err="1">
                <a:solidFill>
                  <a:srgbClr val="00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&amp;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ea typeface="宋体" panose="02010600030101010101" pitchFamily="2" charset="-122"/>
              </a:rPr>
              <a:t>ri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800" dirty="0" err="1">
                <a:solidFill>
                  <a:srgbClr val="0000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；</a:t>
            </a: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endParaRPr lang="zh-CN" altLang="en-US" sz="2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59124" y="4826270"/>
            <a:ext cx="9558068" cy="2238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77"/>
          <p:cNvSpPr>
            <a:spLocks noChangeArrowheads="1"/>
          </p:cNvSpPr>
          <p:nvPr/>
        </p:nvSpPr>
        <p:spPr bwMode="auto">
          <a:xfrm>
            <a:off x="1116000" y="3636000"/>
            <a:ext cx="7459089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其它位置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的“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&amp;”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的使用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都是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地址操作符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，例如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:   </a:t>
            </a:r>
            <a:r>
              <a:rPr lang="en-US" altLang="zh-CN" sz="2800" dirty="0" err="1">
                <a:solidFill>
                  <a:srgbClr val="00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* </a:t>
            </a:r>
            <a:r>
              <a:rPr lang="en-US" altLang="zh-CN" sz="2800" dirty="0" err="1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&amp;</a:t>
            </a:r>
            <a:r>
              <a:rPr lang="en-US" altLang="zh-CN" sz="2800" dirty="0" err="1">
                <a:solidFill>
                  <a:srgbClr val="0000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;  </a:t>
            </a: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           </a:t>
            </a:r>
            <a:r>
              <a:rPr lang="en-US" altLang="zh-CN" sz="2800" dirty="0" err="1">
                <a:solidFill>
                  <a:srgbClr val="000000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&lt;&lt;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&amp;</a:t>
            </a:r>
            <a:r>
              <a:rPr lang="en-US" altLang="zh-CN" sz="2800" dirty="0" err="1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;</a:t>
            </a:r>
          </a:p>
        </p:txBody>
      </p:sp>
    </p:spTree>
    <p:extLst>
      <p:ext uri="{BB962C8B-B14F-4D97-AF65-F5344CB8AC3E}">
        <p14:creationId xmlns="" xmlns:p14="http://schemas.microsoft.com/office/powerpoint/2010/main" val="2116717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/>
          <p:cNvSpPr txBox="1">
            <a:spLocks noChangeArrowheads="1"/>
          </p:cNvSpPr>
          <p:nvPr/>
        </p:nvSpPr>
        <p:spPr bwMode="auto">
          <a:xfrm>
            <a:off x="1096371" y="1111723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4. </a:t>
            </a:r>
            <a:r>
              <a:rPr lang="zh-CN" altLang="en-US" dirty="0">
                <a:ea typeface="宋体" panose="02010600030101010101" pitchFamily="2" charset="-122"/>
              </a:rPr>
              <a:t>引用与指针的区别 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116000" y="1787214"/>
            <a:ext cx="7641969" cy="99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引用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被创建的同时必须被初始化（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指针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则可</a:t>
            </a:r>
            <a:endParaRPr lang="en-US" altLang="zh-CN" sz="2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以在任何时候被初始化）。 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59124" y="4826270"/>
            <a:ext cx="9558068" cy="2238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77"/>
          <p:cNvSpPr>
            <a:spLocks noChangeArrowheads="1"/>
          </p:cNvSpPr>
          <p:nvPr/>
        </p:nvSpPr>
        <p:spPr bwMode="auto">
          <a:xfrm>
            <a:off x="1116000" y="2963531"/>
            <a:ext cx="745908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一旦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引用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被初始化，就不能改变引用的关系</a:t>
            </a:r>
            <a:endParaRPr lang="en-US" altLang="zh-CN" sz="2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（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指针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则可以随时改变所指的对象）。</a:t>
            </a: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4203752"/>
            <a:ext cx="7586566" cy="99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不能有 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NULL 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引用，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引用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必须与合法的存储</a:t>
            </a:r>
            <a:endParaRPr lang="en-US" altLang="zh-CN" sz="2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单元关联（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指针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则可以是 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NULL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）。 </a:t>
            </a:r>
          </a:p>
        </p:txBody>
      </p:sp>
      <p:sp>
        <p:nvSpPr>
          <p:cNvPr id="8" name="Rectangle 77">
            <a:extLst>
              <a:ext uri="{FF2B5EF4-FFF2-40B4-BE49-F238E27FC236}">
                <a16:creationId xmlns="" xmlns:a16="http://schemas.microsoft.com/office/drawing/2014/main" id="{15E10326-8887-4F90-B057-84E8CAB57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00" y="5445803"/>
            <a:ext cx="7586566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指针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可以作为数组的元素，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引用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不可以。</a:t>
            </a:r>
          </a:p>
        </p:txBody>
      </p:sp>
    </p:spTree>
    <p:extLst>
      <p:ext uri="{BB962C8B-B14F-4D97-AF65-F5344CB8AC3E}">
        <p14:creationId xmlns="" xmlns:p14="http://schemas.microsoft.com/office/powerpoint/2010/main" val="2116717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080000" y="1118861"/>
            <a:ext cx="8014303" cy="1372092"/>
          </a:xfrm>
        </p:spPr>
        <p:txBody>
          <a:bodyPr/>
          <a:lstStyle/>
          <a:p>
            <a:pPr eaLnBrk="1" hangingPunct="1"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一旦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声明了引用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，那么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对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引用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的所有操作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实</a:t>
            </a:r>
            <a:endParaRPr lang="en-US" altLang="zh-CN" sz="2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buNone/>
            </a:pP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际上都是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对其引用的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目标对象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的操作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。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6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二、引用的简单使用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71599" y="2327000"/>
            <a:ext cx="636927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例子：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ea typeface="宋体" panose="02010600030101010101" pitchFamily="2" charset="-122"/>
              </a:rPr>
              <a:t>  a=10;       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             </a:t>
            </a:r>
            <a:r>
              <a:rPr lang="en-US" altLang="zh-CN" sz="2800" dirty="0" err="1"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ea typeface="宋体" panose="02010600030101010101" pitchFamily="2" charset="-122"/>
              </a:rPr>
              <a:t> 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&amp;b</a:t>
            </a:r>
            <a:r>
              <a:rPr lang="en-US" altLang="zh-CN" sz="2800" dirty="0">
                <a:ea typeface="宋体" panose="02010600030101010101" pitchFamily="2" charset="-122"/>
              </a:rPr>
              <a:t>=a;   	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             a=a*a;         	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             </a:t>
            </a:r>
            <a:r>
              <a:rPr lang="en-US" altLang="zh-CN" sz="2800" dirty="0" err="1">
                <a:ea typeface="宋体" panose="02010600030101010101" pitchFamily="2" charset="-122"/>
              </a:rPr>
              <a:t>cout</a:t>
            </a:r>
            <a:r>
              <a:rPr lang="en-US" altLang="zh-CN" sz="2800" dirty="0">
                <a:ea typeface="宋体" panose="02010600030101010101" pitchFamily="2" charset="-122"/>
              </a:rPr>
              <a:t>&lt;&lt;a&lt;&lt;“    “&lt;&lt;b&lt;&lt; </a:t>
            </a:r>
            <a:r>
              <a:rPr lang="en-US" altLang="zh-CN" sz="2800" dirty="0" err="1">
                <a:ea typeface="宋体" panose="02010600030101010101" pitchFamily="2" charset="-122"/>
              </a:rPr>
              <a:t>endl</a:t>
            </a:r>
            <a:r>
              <a:rPr lang="en-US" altLang="zh-CN" sz="2800" dirty="0">
                <a:ea typeface="宋体" panose="02010600030101010101" pitchFamily="2" charset="-122"/>
              </a:rPr>
              <a:t>; 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             b=b/5;        	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             </a:t>
            </a:r>
            <a:r>
              <a:rPr lang="en-US" altLang="zh-CN" sz="2800" dirty="0" err="1">
                <a:ea typeface="宋体" panose="02010600030101010101" pitchFamily="2" charset="-122"/>
              </a:rPr>
              <a:t>cout</a:t>
            </a:r>
            <a:r>
              <a:rPr lang="en-US" altLang="zh-CN" sz="2800" dirty="0">
                <a:ea typeface="宋体" panose="02010600030101010101" pitchFamily="2" charset="-122"/>
              </a:rPr>
              <a:t>&lt;&lt;b&lt;&lt;“    “&lt;&lt;a&lt;&lt; </a:t>
            </a:r>
            <a:r>
              <a:rPr lang="en-US" altLang="zh-CN" sz="2800" dirty="0" err="1">
                <a:ea typeface="宋体" panose="02010600030101010101" pitchFamily="2" charset="-122"/>
              </a:rPr>
              <a:t>endl</a:t>
            </a:r>
            <a:r>
              <a:rPr lang="en-US" altLang="zh-CN" sz="2800" dirty="0">
                <a:ea typeface="宋体" panose="02010600030101010101" pitchFamily="2" charset="-122"/>
              </a:rPr>
              <a:t>; </a:t>
            </a:r>
            <a:r>
              <a:rPr lang="en-US" altLang="zh-CN" sz="2800" dirty="0">
                <a:latin typeface="+mn-ea"/>
              </a:rPr>
              <a:t>	</a:t>
            </a:r>
            <a:endParaRPr lang="zh-CN" altLang="en-US" sz="28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0045" y="5280657"/>
            <a:ext cx="39709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charset="-122"/>
              </a:rPr>
              <a:t>输出结果：</a:t>
            </a:r>
            <a:r>
              <a:rPr lang="en-US" altLang="zh-CN" sz="28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100  100</a:t>
            </a:r>
          </a:p>
          <a:p>
            <a:r>
              <a:rPr lang="en-US" altLang="zh-CN" sz="28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           20  20</a:t>
            </a:r>
            <a:endParaRPr lang="zh-CN" altLang="en-US" sz="2800" dirty="0">
              <a:solidFill>
                <a:srgbClr val="007E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3554413" y="3082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1161229" y="1234037"/>
            <a:ext cx="7572867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结果解析：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声明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是对整数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的引用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, 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并且使其初始化为变量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的一个别名。一旦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同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的内存对象发生了联系，就不能改变，而且，对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的访问就是对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的访问，对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的访问也就是对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的访问。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变量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和引用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共用同一内存空间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.</a:t>
            </a:r>
            <a:endParaRPr lang="zh-CN" altLang="en-US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Group 8"/>
          <p:cNvGrpSpPr>
            <a:grpSpLocks noChangeAspect="1"/>
          </p:cNvGrpSpPr>
          <p:nvPr/>
        </p:nvGrpSpPr>
        <p:grpSpPr bwMode="auto">
          <a:xfrm>
            <a:off x="1299070" y="4201728"/>
            <a:ext cx="7189787" cy="2451100"/>
            <a:chOff x="431" y="164"/>
            <a:chExt cx="4529" cy="1544"/>
          </a:xfrm>
        </p:grpSpPr>
        <p:sp>
          <p:nvSpPr>
            <p:cNvPr id="15367" name="AutoShape 7"/>
            <p:cNvSpPr>
              <a:spLocks noChangeAspect="1" noChangeArrowheads="1" noTextEdit="1"/>
            </p:cNvSpPr>
            <p:nvPr/>
          </p:nvSpPr>
          <p:spPr bwMode="auto">
            <a:xfrm>
              <a:off x="431" y="164"/>
              <a:ext cx="4529" cy="1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9" name="Rectangle 9"/>
            <p:cNvSpPr>
              <a:spLocks noChangeArrowheads="1"/>
            </p:cNvSpPr>
            <p:nvPr/>
          </p:nvSpPr>
          <p:spPr bwMode="auto">
            <a:xfrm>
              <a:off x="904" y="636"/>
              <a:ext cx="800" cy="400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0" name="Rectangle 10"/>
            <p:cNvSpPr>
              <a:spLocks noChangeArrowheads="1"/>
            </p:cNvSpPr>
            <p:nvPr/>
          </p:nvSpPr>
          <p:spPr bwMode="auto">
            <a:xfrm>
              <a:off x="1191" y="703"/>
              <a:ext cx="40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Times" pitchFamily="18" charset="0"/>
                </a:rPr>
                <a:t>10</a:t>
              </a:r>
              <a:endParaRPr lang="en-US" altLang="zh-CN"/>
            </a:p>
          </p:txBody>
        </p:sp>
        <p:sp>
          <p:nvSpPr>
            <p:cNvPr id="15371" name="Rectangle 11"/>
            <p:cNvSpPr>
              <a:spLocks noChangeArrowheads="1"/>
            </p:cNvSpPr>
            <p:nvPr/>
          </p:nvSpPr>
          <p:spPr bwMode="auto">
            <a:xfrm>
              <a:off x="2504" y="636"/>
              <a:ext cx="801" cy="400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2" name="Rectangle 12"/>
            <p:cNvSpPr>
              <a:spLocks noChangeArrowheads="1"/>
            </p:cNvSpPr>
            <p:nvPr/>
          </p:nvSpPr>
          <p:spPr bwMode="auto">
            <a:xfrm>
              <a:off x="2735" y="703"/>
              <a:ext cx="549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dirty="0">
                  <a:solidFill>
                    <a:srgbClr val="000000"/>
                  </a:solidFill>
                  <a:latin typeface="Times" pitchFamily="18" charset="0"/>
                </a:rPr>
                <a:t>100</a:t>
              </a:r>
              <a:endParaRPr lang="en-US" altLang="zh-CN" dirty="0"/>
            </a:p>
          </p:txBody>
        </p:sp>
        <p:sp>
          <p:nvSpPr>
            <p:cNvPr id="15373" name="Rectangle 13"/>
            <p:cNvSpPr>
              <a:spLocks noChangeArrowheads="1"/>
            </p:cNvSpPr>
            <p:nvPr/>
          </p:nvSpPr>
          <p:spPr bwMode="auto">
            <a:xfrm>
              <a:off x="4105" y="636"/>
              <a:ext cx="801" cy="400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4" name="Rectangle 14"/>
            <p:cNvSpPr>
              <a:spLocks noChangeArrowheads="1"/>
            </p:cNvSpPr>
            <p:nvPr/>
          </p:nvSpPr>
          <p:spPr bwMode="auto">
            <a:xfrm>
              <a:off x="4392" y="703"/>
              <a:ext cx="40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Times" pitchFamily="18" charset="0"/>
                </a:rPr>
                <a:t>20</a:t>
              </a:r>
              <a:endParaRPr lang="en-US" altLang="zh-CN"/>
            </a:p>
          </p:txBody>
        </p:sp>
        <p:sp>
          <p:nvSpPr>
            <p:cNvPr id="15375" name="Rectangle 15"/>
            <p:cNvSpPr>
              <a:spLocks noChangeArrowheads="1"/>
            </p:cNvSpPr>
            <p:nvPr/>
          </p:nvSpPr>
          <p:spPr bwMode="auto">
            <a:xfrm>
              <a:off x="504" y="236"/>
              <a:ext cx="1200" cy="4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" name="Rectangle 16"/>
            <p:cNvSpPr>
              <a:spLocks noChangeArrowheads="1"/>
            </p:cNvSpPr>
            <p:nvPr/>
          </p:nvSpPr>
          <p:spPr bwMode="auto">
            <a:xfrm>
              <a:off x="828" y="310"/>
              <a:ext cx="567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>
                  <a:solidFill>
                    <a:srgbClr val="000000"/>
                  </a:solidFill>
                  <a:latin typeface="宋体" pitchFamily="2" charset="-122"/>
                </a:rPr>
                <a:t>变量</a:t>
              </a:r>
              <a:endParaRPr lang="zh-CN" altLang="en-US"/>
            </a:p>
          </p:txBody>
        </p:sp>
        <p:sp>
          <p:nvSpPr>
            <p:cNvPr id="15377" name="Rectangle 17"/>
            <p:cNvSpPr>
              <a:spLocks noChangeArrowheads="1"/>
            </p:cNvSpPr>
            <p:nvPr/>
          </p:nvSpPr>
          <p:spPr bwMode="auto">
            <a:xfrm>
              <a:off x="1280" y="303"/>
              <a:ext cx="24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Times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15378" name="Rectangle 18"/>
            <p:cNvSpPr>
              <a:spLocks noChangeArrowheads="1"/>
            </p:cNvSpPr>
            <p:nvPr/>
          </p:nvSpPr>
          <p:spPr bwMode="auto">
            <a:xfrm>
              <a:off x="2504" y="236"/>
              <a:ext cx="400" cy="4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" name="Rectangle 19"/>
            <p:cNvSpPr>
              <a:spLocks noChangeArrowheads="1"/>
            </p:cNvSpPr>
            <p:nvPr/>
          </p:nvSpPr>
          <p:spPr bwMode="auto">
            <a:xfrm>
              <a:off x="2655" y="303"/>
              <a:ext cx="24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Times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15380" name="Rectangle 20"/>
            <p:cNvSpPr>
              <a:spLocks noChangeArrowheads="1"/>
            </p:cNvSpPr>
            <p:nvPr/>
          </p:nvSpPr>
          <p:spPr bwMode="auto">
            <a:xfrm>
              <a:off x="4105" y="236"/>
              <a:ext cx="401" cy="4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" name="Rectangle 21"/>
            <p:cNvSpPr>
              <a:spLocks noChangeArrowheads="1"/>
            </p:cNvSpPr>
            <p:nvPr/>
          </p:nvSpPr>
          <p:spPr bwMode="auto">
            <a:xfrm>
              <a:off x="4255" y="303"/>
              <a:ext cx="24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Times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15382" name="Rectangle 22"/>
            <p:cNvSpPr>
              <a:spLocks noChangeArrowheads="1"/>
            </p:cNvSpPr>
            <p:nvPr/>
          </p:nvSpPr>
          <p:spPr bwMode="auto">
            <a:xfrm>
              <a:off x="593" y="1236"/>
              <a:ext cx="1200" cy="4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3" name="Rectangle 23"/>
            <p:cNvSpPr>
              <a:spLocks noChangeArrowheads="1"/>
            </p:cNvSpPr>
            <p:nvPr/>
          </p:nvSpPr>
          <p:spPr bwMode="auto">
            <a:xfrm>
              <a:off x="880" y="1310"/>
              <a:ext cx="44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>
                  <a:solidFill>
                    <a:srgbClr val="000000"/>
                  </a:solidFill>
                  <a:latin typeface="宋体" pitchFamily="2" charset="-122"/>
                </a:rPr>
                <a:t>别名</a:t>
              </a:r>
              <a:endParaRPr lang="zh-CN" altLang="en-US"/>
            </a:p>
          </p:txBody>
        </p:sp>
        <p:sp>
          <p:nvSpPr>
            <p:cNvPr id="15384" name="Rectangle 24"/>
            <p:cNvSpPr>
              <a:spLocks noChangeArrowheads="1"/>
            </p:cNvSpPr>
            <p:nvPr/>
          </p:nvSpPr>
          <p:spPr bwMode="auto">
            <a:xfrm>
              <a:off x="1343" y="1303"/>
              <a:ext cx="260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dirty="0">
                  <a:solidFill>
                    <a:srgbClr val="000000"/>
                  </a:solidFill>
                  <a:latin typeface="Times" pitchFamily="18" charset="0"/>
                </a:rPr>
                <a:t>b</a:t>
              </a:r>
              <a:endParaRPr lang="en-US" altLang="zh-CN" dirty="0"/>
            </a:p>
          </p:txBody>
        </p:sp>
        <p:sp>
          <p:nvSpPr>
            <p:cNvPr id="15385" name="Rectangle 25"/>
            <p:cNvSpPr>
              <a:spLocks noChangeArrowheads="1"/>
            </p:cNvSpPr>
            <p:nvPr/>
          </p:nvSpPr>
          <p:spPr bwMode="auto">
            <a:xfrm>
              <a:off x="2504" y="1236"/>
              <a:ext cx="400" cy="4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6" name="Rectangle 26"/>
            <p:cNvSpPr>
              <a:spLocks noChangeArrowheads="1"/>
            </p:cNvSpPr>
            <p:nvPr/>
          </p:nvSpPr>
          <p:spPr bwMode="auto">
            <a:xfrm>
              <a:off x="2648" y="1303"/>
              <a:ext cx="260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Times" pitchFamily="18" charset="0"/>
                </a:rPr>
                <a:t>b</a:t>
              </a:r>
              <a:endParaRPr lang="en-US" altLang="zh-CN"/>
            </a:p>
          </p:txBody>
        </p:sp>
        <p:sp>
          <p:nvSpPr>
            <p:cNvPr id="15387" name="Rectangle 27"/>
            <p:cNvSpPr>
              <a:spLocks noChangeArrowheads="1"/>
            </p:cNvSpPr>
            <p:nvPr/>
          </p:nvSpPr>
          <p:spPr bwMode="auto">
            <a:xfrm>
              <a:off x="4105" y="1236"/>
              <a:ext cx="401" cy="4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8" name="Rectangle 28"/>
            <p:cNvSpPr>
              <a:spLocks noChangeArrowheads="1"/>
            </p:cNvSpPr>
            <p:nvPr/>
          </p:nvSpPr>
          <p:spPr bwMode="auto">
            <a:xfrm>
              <a:off x="4249" y="1303"/>
              <a:ext cx="260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Times" pitchFamily="18" charset="0"/>
                </a:rPr>
                <a:t>b</a:t>
              </a:r>
              <a:endParaRPr lang="en-US" altLang="zh-CN"/>
            </a:p>
          </p:txBody>
        </p:sp>
        <p:sp>
          <p:nvSpPr>
            <p:cNvPr id="15389" name="Line 29"/>
            <p:cNvSpPr>
              <a:spLocks noChangeShapeType="1"/>
            </p:cNvSpPr>
            <p:nvPr/>
          </p:nvSpPr>
          <p:spPr bwMode="auto">
            <a:xfrm>
              <a:off x="1704" y="836"/>
              <a:ext cx="70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0" name="Freeform 30"/>
            <p:cNvSpPr>
              <a:spLocks/>
            </p:cNvSpPr>
            <p:nvPr/>
          </p:nvSpPr>
          <p:spPr bwMode="auto">
            <a:xfrm>
              <a:off x="2401" y="784"/>
              <a:ext cx="103" cy="1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" y="105"/>
                </a:cxn>
                <a:cxn ang="0">
                  <a:pos x="0" y="208"/>
                </a:cxn>
                <a:cxn ang="0">
                  <a:pos x="0" y="0"/>
                </a:cxn>
              </a:cxnLst>
              <a:rect l="0" t="0" r="r" b="b"/>
              <a:pathLst>
                <a:path w="207" h="208">
                  <a:moveTo>
                    <a:pt x="0" y="0"/>
                  </a:moveTo>
                  <a:lnTo>
                    <a:pt x="207" y="105"/>
                  </a:lnTo>
                  <a:lnTo>
                    <a:pt x="0" y="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1" name="Line 31"/>
            <p:cNvSpPr>
              <a:spLocks noChangeShapeType="1"/>
            </p:cNvSpPr>
            <p:nvPr/>
          </p:nvSpPr>
          <p:spPr bwMode="auto">
            <a:xfrm>
              <a:off x="3305" y="836"/>
              <a:ext cx="70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2" name="Freeform 32"/>
            <p:cNvSpPr>
              <a:spLocks/>
            </p:cNvSpPr>
            <p:nvPr/>
          </p:nvSpPr>
          <p:spPr bwMode="auto">
            <a:xfrm>
              <a:off x="4002" y="784"/>
              <a:ext cx="103" cy="1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6" y="105"/>
                </a:cxn>
                <a:cxn ang="0">
                  <a:pos x="0" y="208"/>
                </a:cxn>
                <a:cxn ang="0">
                  <a:pos x="0" y="0"/>
                </a:cxn>
              </a:cxnLst>
              <a:rect l="0" t="0" r="r" b="b"/>
              <a:pathLst>
                <a:path w="206" h="208">
                  <a:moveTo>
                    <a:pt x="0" y="0"/>
                  </a:moveTo>
                  <a:lnTo>
                    <a:pt x="206" y="105"/>
                  </a:lnTo>
                  <a:lnTo>
                    <a:pt x="0" y="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2008最新商务办公系列精品PPT模板">
  <a:themeElements>
    <a:clrScheme name="2008最新商务办公系列精品PPT模板 1">
      <a:dk1>
        <a:srgbClr val="30311D"/>
      </a:dk1>
      <a:lt1>
        <a:srgbClr val="FFFFFF"/>
      </a:lt1>
      <a:dk2>
        <a:srgbClr val="003366"/>
      </a:dk2>
      <a:lt2>
        <a:srgbClr val="DDDDDD"/>
      </a:lt2>
      <a:accent1>
        <a:srgbClr val="7E52CC"/>
      </a:accent1>
      <a:accent2>
        <a:srgbClr val="4A9ACC"/>
      </a:accent2>
      <a:accent3>
        <a:srgbClr val="FFFFFF"/>
      </a:accent3>
      <a:accent4>
        <a:srgbClr val="272817"/>
      </a:accent4>
      <a:accent5>
        <a:srgbClr val="C0B3E2"/>
      </a:accent5>
      <a:accent6>
        <a:srgbClr val="428BB9"/>
      </a:accent6>
      <a:hlink>
        <a:srgbClr val="4582A7"/>
      </a:hlink>
      <a:folHlink>
        <a:srgbClr val="B2AF7A"/>
      </a:folHlink>
    </a:clrScheme>
    <a:fontScheme name="2008最新商务办公系列精品PPT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53882" dir="2700000" algn="ctr" rotWithShape="0">
                  <a:srgbClr val="080808">
                    <a:alpha val="50000"/>
                  </a:srgb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53882" dir="2700000" algn="ctr" rotWithShape="0">
                  <a:srgbClr val="080808">
                    <a:alpha val="50000"/>
                  </a:srgb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2008最新商务办公系列精品PPT模板 1">
        <a:dk1>
          <a:srgbClr val="30311D"/>
        </a:dk1>
        <a:lt1>
          <a:srgbClr val="FFFFFF"/>
        </a:lt1>
        <a:dk2>
          <a:srgbClr val="003366"/>
        </a:dk2>
        <a:lt2>
          <a:srgbClr val="DDDDDD"/>
        </a:lt2>
        <a:accent1>
          <a:srgbClr val="7E52CC"/>
        </a:accent1>
        <a:accent2>
          <a:srgbClr val="4A9ACC"/>
        </a:accent2>
        <a:accent3>
          <a:srgbClr val="FFFFFF"/>
        </a:accent3>
        <a:accent4>
          <a:srgbClr val="272817"/>
        </a:accent4>
        <a:accent5>
          <a:srgbClr val="C0B3E2"/>
        </a:accent5>
        <a:accent6>
          <a:srgbClr val="428BB9"/>
        </a:accent6>
        <a:hlink>
          <a:srgbClr val="4582A7"/>
        </a:hlink>
        <a:folHlink>
          <a:srgbClr val="B2AF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最新商务办公系列精品PPT模板 2">
        <a:dk1>
          <a:srgbClr val="000000"/>
        </a:dk1>
        <a:lt1>
          <a:srgbClr val="FFFFFF"/>
        </a:lt1>
        <a:dk2>
          <a:srgbClr val="702424"/>
        </a:dk2>
        <a:lt2>
          <a:srgbClr val="C0C0C0"/>
        </a:lt2>
        <a:accent1>
          <a:srgbClr val="54BBBE"/>
        </a:accent1>
        <a:accent2>
          <a:srgbClr val="E49514"/>
        </a:accent2>
        <a:accent3>
          <a:srgbClr val="FFFFFF"/>
        </a:accent3>
        <a:accent4>
          <a:srgbClr val="000000"/>
        </a:accent4>
        <a:accent5>
          <a:srgbClr val="B3DADB"/>
        </a:accent5>
        <a:accent6>
          <a:srgbClr val="CF8711"/>
        </a:accent6>
        <a:hlink>
          <a:srgbClr val="6C9A42"/>
        </a:hlink>
        <a:folHlink>
          <a:srgbClr val="82A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最新商务办公系列精品PPT模板 3">
        <a:dk1>
          <a:srgbClr val="003366"/>
        </a:dk1>
        <a:lt1>
          <a:srgbClr val="FFFFFF"/>
        </a:lt1>
        <a:dk2>
          <a:srgbClr val="000000"/>
        </a:dk2>
        <a:lt2>
          <a:srgbClr val="DDDDDD"/>
        </a:lt2>
        <a:accent1>
          <a:srgbClr val="438ACB"/>
        </a:accent1>
        <a:accent2>
          <a:srgbClr val="32A287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2C927A"/>
        </a:accent6>
        <a:hlink>
          <a:srgbClr val="729943"/>
        </a:hlink>
        <a:folHlink>
          <a:srgbClr val="82B4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2008最新商务办公系列精品PPT模板</Template>
  <TotalTime>21313</TotalTime>
  <Words>3769</Words>
  <Application>Microsoft Office PowerPoint</Application>
  <PresentationFormat>全屏显示(4:3)</PresentationFormat>
  <Paragraphs>521</Paragraphs>
  <Slides>25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2008最新商务办公系列精品PPT模板</vt:lpstr>
      <vt:lpstr>引    用</vt:lpstr>
      <vt:lpstr>目  录</vt:lpstr>
      <vt:lpstr>一、引用的基本概念</vt:lpstr>
      <vt:lpstr>幻灯片 4</vt:lpstr>
      <vt:lpstr>幻灯片 5</vt:lpstr>
      <vt:lpstr>幻灯片 6</vt:lpstr>
      <vt:lpstr>幻灯片 7</vt:lpstr>
      <vt:lpstr>二、引用的简单使用</vt:lpstr>
      <vt:lpstr>幻灯片 9</vt:lpstr>
      <vt:lpstr>幻灯片 10</vt:lpstr>
      <vt:lpstr>幻灯片 11</vt:lpstr>
      <vt:lpstr>课堂练习：</vt:lpstr>
      <vt:lpstr>幻灯片 13</vt:lpstr>
      <vt:lpstr>三、引用作为函数形参</vt:lpstr>
      <vt:lpstr>幻灯片 15</vt:lpstr>
      <vt:lpstr>例子：引用作函数参数传递</vt:lpstr>
      <vt:lpstr>幻灯片 17</vt:lpstr>
      <vt:lpstr>幻灯片 18</vt:lpstr>
      <vt:lpstr>课堂练习:</vt:lpstr>
      <vt:lpstr>四、引用作为函数返回值</vt:lpstr>
      <vt:lpstr>课堂练习：</vt:lpstr>
      <vt:lpstr>例子：返回引用类型的函数</vt:lpstr>
      <vt:lpstr>课堂练习：</vt:lpstr>
      <vt:lpstr>幻灯片 24</vt:lpstr>
      <vt:lpstr>幻灯片 25</vt:lpstr>
    </vt:vector>
  </TitlesOfParts>
  <Company>rst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Sunny</dc:creator>
  <cp:lastModifiedBy>win7</cp:lastModifiedBy>
  <cp:revision>1530</cp:revision>
  <dcterms:created xsi:type="dcterms:W3CDTF">2008-07-07T07:12:37Z</dcterms:created>
  <dcterms:modified xsi:type="dcterms:W3CDTF">2021-03-26T00:15:15Z</dcterms:modified>
</cp:coreProperties>
</file>